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257" r:id="rId2"/>
    <p:sldId id="258" r:id="rId3"/>
    <p:sldId id="276" r:id="rId4"/>
    <p:sldId id="280" r:id="rId5"/>
    <p:sldId id="297" r:id="rId6"/>
    <p:sldId id="298" r:id="rId7"/>
    <p:sldId id="299" r:id="rId8"/>
    <p:sldId id="300" r:id="rId9"/>
    <p:sldId id="293" r:id="rId10"/>
    <p:sldId id="301" r:id="rId11"/>
    <p:sldId id="291" r:id="rId12"/>
    <p:sldId id="296" r:id="rId13"/>
    <p:sldId id="265" r:id="rId14"/>
    <p:sldId id="266" r:id="rId15"/>
    <p:sldId id="267" r:id="rId16"/>
    <p:sldId id="289" r:id="rId17"/>
    <p:sldId id="290" r:id="rId18"/>
    <p:sldId id="270" r:id="rId19"/>
    <p:sldId id="287" r:id="rId20"/>
    <p:sldId id="292" r:id="rId21"/>
    <p:sldId id="286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10.vml.rels><?xml version="1.0" encoding="UTF-8" standalone="yes"?>
<Relationships xmlns="http://schemas.openxmlformats.org/package/2006/relationships"><Relationship Id="rId8" Type="http://schemas.openxmlformats.org/officeDocument/2006/relationships/image" Target="../media/image40.wmf"/><Relationship Id="rId3" Type="http://schemas.openxmlformats.org/officeDocument/2006/relationships/image" Target="../media/image35.wmf"/><Relationship Id="rId7" Type="http://schemas.openxmlformats.org/officeDocument/2006/relationships/image" Target="../media/image39.wmf"/><Relationship Id="rId2" Type="http://schemas.openxmlformats.org/officeDocument/2006/relationships/image" Target="../media/image34.wmf"/><Relationship Id="rId1" Type="http://schemas.openxmlformats.org/officeDocument/2006/relationships/image" Target="../media/image33.wmf"/><Relationship Id="rId6" Type="http://schemas.openxmlformats.org/officeDocument/2006/relationships/image" Target="../media/image38.wmf"/><Relationship Id="rId5" Type="http://schemas.openxmlformats.org/officeDocument/2006/relationships/image" Target="../media/image37.wmf"/><Relationship Id="rId4" Type="http://schemas.openxmlformats.org/officeDocument/2006/relationships/image" Target="../media/image36.wmf"/><Relationship Id="rId9" Type="http://schemas.openxmlformats.org/officeDocument/2006/relationships/image" Target="../media/image41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2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45.wmf"/><Relationship Id="rId2" Type="http://schemas.openxmlformats.org/officeDocument/2006/relationships/image" Target="../media/image44.wmf"/><Relationship Id="rId1" Type="http://schemas.openxmlformats.org/officeDocument/2006/relationships/image" Target="../media/image43.wmf"/><Relationship Id="rId4" Type="http://schemas.openxmlformats.org/officeDocument/2006/relationships/image" Target="../media/image46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Relationship Id="rId4" Type="http://schemas.openxmlformats.org/officeDocument/2006/relationships/image" Target="../media/image14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Relationship Id="rId6" Type="http://schemas.openxmlformats.org/officeDocument/2006/relationships/image" Target="../media/image20.wmf"/><Relationship Id="rId5" Type="http://schemas.openxmlformats.org/officeDocument/2006/relationships/image" Target="../media/image19.wmf"/><Relationship Id="rId4" Type="http://schemas.openxmlformats.org/officeDocument/2006/relationships/image" Target="../media/image18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21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23.wmf"/><Relationship Id="rId2" Type="http://schemas.openxmlformats.org/officeDocument/2006/relationships/image" Target="../media/image22.wmf"/><Relationship Id="rId1" Type="http://schemas.openxmlformats.org/officeDocument/2006/relationships/image" Target="../media/image7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30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3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B7B641-E57F-4AF0-BA6B-0D0D9A2A546A}" type="datetimeFigureOut">
              <a:rPr lang="en-US" smtClean="0"/>
              <a:pPr/>
              <a:t>7/5/2022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4DF401-9EB5-4374-B42B-6AA517DC5C8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03324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3127D5A-874B-418D-91C8-F24454D6B29B}" type="slidenum">
              <a:rPr lang="en-US"/>
              <a:pPr/>
              <a:t>1</a:t>
            </a:fld>
            <a:endParaRPr lang="en-US"/>
          </a:p>
        </p:txBody>
      </p:sp>
      <p:sp>
        <p:nvSpPr>
          <p:cNvPr id="23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4C1D8-A119-4CD8-A198-CE5C24344DF2}" type="datetimeFigureOut">
              <a:rPr lang="en-US" smtClean="0"/>
              <a:pPr/>
              <a:t>7/5/2022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71DDF1-6E55-46E5-9D05-2559D626C5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4C1D8-A119-4CD8-A198-CE5C24344DF2}" type="datetimeFigureOut">
              <a:rPr lang="en-US" smtClean="0"/>
              <a:pPr/>
              <a:t>7/5/2022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71DDF1-6E55-46E5-9D05-2559D626C5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4C1D8-A119-4CD8-A198-CE5C24344DF2}" type="datetimeFigureOut">
              <a:rPr lang="en-US" smtClean="0"/>
              <a:pPr/>
              <a:t>7/5/2022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71DDF1-6E55-46E5-9D05-2559D626C5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4A697137-53C6-46EB-8C0A-33DDC99D11B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4C1D8-A119-4CD8-A198-CE5C24344DF2}" type="datetimeFigureOut">
              <a:rPr lang="en-US" smtClean="0"/>
              <a:pPr/>
              <a:t>7/5/2022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71DDF1-6E55-46E5-9D05-2559D626C5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4C1D8-A119-4CD8-A198-CE5C24344DF2}" type="datetimeFigureOut">
              <a:rPr lang="en-US" smtClean="0"/>
              <a:pPr/>
              <a:t>7/5/2022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71DDF1-6E55-46E5-9D05-2559D626C5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4C1D8-A119-4CD8-A198-CE5C24344DF2}" type="datetimeFigureOut">
              <a:rPr lang="en-US" smtClean="0"/>
              <a:pPr/>
              <a:t>7/5/2022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71DDF1-6E55-46E5-9D05-2559D626C5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4C1D8-A119-4CD8-A198-CE5C24344DF2}" type="datetimeFigureOut">
              <a:rPr lang="en-US" smtClean="0"/>
              <a:pPr/>
              <a:t>7/5/2022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71DDF1-6E55-46E5-9D05-2559D626C5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4C1D8-A119-4CD8-A198-CE5C24344DF2}" type="datetimeFigureOut">
              <a:rPr lang="en-US" smtClean="0"/>
              <a:pPr/>
              <a:t>7/5/2022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71DDF1-6E55-46E5-9D05-2559D626C5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4C1D8-A119-4CD8-A198-CE5C24344DF2}" type="datetimeFigureOut">
              <a:rPr lang="en-US" smtClean="0"/>
              <a:pPr/>
              <a:t>7/5/2022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71DDF1-6E55-46E5-9D05-2559D626C5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4C1D8-A119-4CD8-A198-CE5C24344DF2}" type="datetimeFigureOut">
              <a:rPr lang="en-US" smtClean="0"/>
              <a:pPr/>
              <a:t>7/5/2022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71DDF1-6E55-46E5-9D05-2559D626C5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4C1D8-A119-4CD8-A198-CE5C24344DF2}" type="datetimeFigureOut">
              <a:rPr lang="en-US" smtClean="0"/>
              <a:pPr/>
              <a:t>7/5/2022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71DDF1-6E55-46E5-9D05-2559D626C5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14C1D8-A119-4CD8-A198-CE5C24344DF2}" type="datetimeFigureOut">
              <a:rPr lang="en-US" smtClean="0"/>
              <a:pPr/>
              <a:t>7/5/2022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71DDF1-6E55-46E5-9D05-2559D626C51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gif"/><Relationship Id="rId5" Type="http://schemas.openxmlformats.org/officeDocument/2006/relationships/image" Target="../media/image3.wmf"/><Relationship Id="rId4" Type="http://schemas.openxmlformats.org/officeDocument/2006/relationships/image" Target="../media/image2.gi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jpeg"/><Relationship Id="rId13" Type="http://schemas.openxmlformats.org/officeDocument/2006/relationships/slide" Target="slide17.xml"/><Relationship Id="rId3" Type="http://schemas.openxmlformats.org/officeDocument/2006/relationships/slide" Target="slide19.xml"/><Relationship Id="rId7" Type="http://schemas.openxmlformats.org/officeDocument/2006/relationships/slide" Target="slide18.xml"/><Relationship Id="rId12" Type="http://schemas.openxmlformats.org/officeDocument/2006/relationships/slide" Target="slide16.xml"/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7.jpeg"/><Relationship Id="rId11" Type="http://schemas.openxmlformats.org/officeDocument/2006/relationships/slide" Target="slide15.xml"/><Relationship Id="rId5" Type="http://schemas.openxmlformats.org/officeDocument/2006/relationships/slide" Target="slide20.xml"/><Relationship Id="rId10" Type="http://schemas.openxmlformats.org/officeDocument/2006/relationships/image" Target="../media/image29.jpeg"/><Relationship Id="rId4" Type="http://schemas.openxmlformats.org/officeDocument/2006/relationships/image" Target="../media/image26.jpeg"/><Relationship Id="rId9" Type="http://schemas.openxmlformats.org/officeDocument/2006/relationships/slide" Target="slide21.xml"/><Relationship Id="rId14" Type="http://schemas.openxmlformats.org/officeDocument/2006/relationships/slide" Target="slide14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hyperlink" Target="https://vi.wikipedia.org/wiki/Ph%C3%A1p" TargetMode="External"/><Relationship Id="rId3" Type="http://schemas.openxmlformats.org/officeDocument/2006/relationships/hyperlink" Target="https://vi.wikipedia.org/wiki/1596" TargetMode="External"/><Relationship Id="rId7" Type="http://schemas.openxmlformats.org/officeDocument/2006/relationships/hyperlink" Target="https://vi.wikipedia.org/wiki/Nh%C3%A0_to%C3%A1n_h%E1%BB%8Dc" TargetMode="Externa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Relationship Id="rId6" Type="http://schemas.openxmlformats.org/officeDocument/2006/relationships/hyperlink" Target="https://vi.wikipedia.org/wiki/Nh%C3%A0_khoa_h%E1%BB%8Dc" TargetMode="External"/><Relationship Id="rId11" Type="http://schemas.openxmlformats.org/officeDocument/2006/relationships/image" Target="../media/image30.wmf"/><Relationship Id="rId5" Type="http://schemas.openxmlformats.org/officeDocument/2006/relationships/hyperlink" Target="https://vi.wikipedia.org/wiki/Tri%E1%BA%BFt_gia" TargetMode="External"/><Relationship Id="rId10" Type="http://schemas.openxmlformats.org/officeDocument/2006/relationships/oleObject" Target="../embeddings/oleObject21.bin"/><Relationship Id="rId4" Type="http://schemas.openxmlformats.org/officeDocument/2006/relationships/hyperlink" Target="https://vi.wikipedia.org/wiki/1650" TargetMode="External"/><Relationship Id="rId9" Type="http://schemas.openxmlformats.org/officeDocument/2006/relationships/image" Target="../media/image25.jpe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wmf"/><Relationship Id="rId3" Type="http://schemas.openxmlformats.org/officeDocument/2006/relationships/audio" Target="../media/audio1.wav"/><Relationship Id="rId7" Type="http://schemas.openxmlformats.org/officeDocument/2006/relationships/oleObject" Target="../embeddings/oleObject22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9.vml"/><Relationship Id="rId6" Type="http://schemas.openxmlformats.org/officeDocument/2006/relationships/slide" Target="slide11.xml"/><Relationship Id="rId5" Type="http://schemas.openxmlformats.org/officeDocument/2006/relationships/audio" Target="../media/audio3.wav"/><Relationship Id="rId4" Type="http://schemas.openxmlformats.org/officeDocument/2006/relationships/audio" Target="../media/audio2.wav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5.bin"/><Relationship Id="rId13" Type="http://schemas.openxmlformats.org/officeDocument/2006/relationships/image" Target="../media/image37.wmf"/><Relationship Id="rId18" Type="http://schemas.openxmlformats.org/officeDocument/2006/relationships/oleObject" Target="../embeddings/oleObject30.bin"/><Relationship Id="rId3" Type="http://schemas.openxmlformats.org/officeDocument/2006/relationships/slide" Target="slide11.xml"/><Relationship Id="rId21" Type="http://schemas.openxmlformats.org/officeDocument/2006/relationships/image" Target="../media/image41.wmf"/><Relationship Id="rId7" Type="http://schemas.openxmlformats.org/officeDocument/2006/relationships/image" Target="../media/image34.wmf"/><Relationship Id="rId12" Type="http://schemas.openxmlformats.org/officeDocument/2006/relationships/oleObject" Target="../embeddings/oleObject27.bin"/><Relationship Id="rId17" Type="http://schemas.openxmlformats.org/officeDocument/2006/relationships/image" Target="../media/image39.wmf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29.bin"/><Relationship Id="rId20" Type="http://schemas.openxmlformats.org/officeDocument/2006/relationships/oleObject" Target="../embeddings/oleObject31.bin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24.bin"/><Relationship Id="rId11" Type="http://schemas.openxmlformats.org/officeDocument/2006/relationships/image" Target="../media/image36.wmf"/><Relationship Id="rId5" Type="http://schemas.openxmlformats.org/officeDocument/2006/relationships/image" Target="../media/image33.wmf"/><Relationship Id="rId15" Type="http://schemas.openxmlformats.org/officeDocument/2006/relationships/image" Target="../media/image38.wmf"/><Relationship Id="rId10" Type="http://schemas.openxmlformats.org/officeDocument/2006/relationships/oleObject" Target="../embeddings/oleObject26.bin"/><Relationship Id="rId19" Type="http://schemas.openxmlformats.org/officeDocument/2006/relationships/image" Target="../media/image40.wmf"/><Relationship Id="rId4" Type="http://schemas.openxmlformats.org/officeDocument/2006/relationships/oleObject" Target="../embeddings/oleObject23.bin"/><Relationship Id="rId9" Type="http://schemas.openxmlformats.org/officeDocument/2006/relationships/image" Target="../media/image35.wmf"/><Relationship Id="rId14" Type="http://schemas.openxmlformats.org/officeDocument/2006/relationships/oleObject" Target="../embeddings/oleObject28.bin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2.wmf"/><Relationship Id="rId3" Type="http://schemas.openxmlformats.org/officeDocument/2006/relationships/audio" Target="../media/audio1.wav"/><Relationship Id="rId7" Type="http://schemas.openxmlformats.org/officeDocument/2006/relationships/oleObject" Target="../embeddings/oleObject32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1.vml"/><Relationship Id="rId6" Type="http://schemas.openxmlformats.org/officeDocument/2006/relationships/slide" Target="slide11.xml"/><Relationship Id="rId5" Type="http://schemas.openxmlformats.org/officeDocument/2006/relationships/audio" Target="../media/audio3.wav"/><Relationship Id="rId4" Type="http://schemas.openxmlformats.org/officeDocument/2006/relationships/audio" Target="../media/audio2.wav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4.bin"/><Relationship Id="rId13" Type="http://schemas.openxmlformats.org/officeDocument/2006/relationships/image" Target="../media/image46.wmf"/><Relationship Id="rId3" Type="http://schemas.openxmlformats.org/officeDocument/2006/relationships/slide" Target="slide11.xml"/><Relationship Id="rId7" Type="http://schemas.openxmlformats.org/officeDocument/2006/relationships/image" Target="../media/image43.wmf"/><Relationship Id="rId12" Type="http://schemas.openxmlformats.org/officeDocument/2006/relationships/oleObject" Target="../embeddings/oleObject3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2.vml"/><Relationship Id="rId6" Type="http://schemas.openxmlformats.org/officeDocument/2006/relationships/oleObject" Target="../embeddings/oleObject33.bin"/><Relationship Id="rId11" Type="http://schemas.openxmlformats.org/officeDocument/2006/relationships/image" Target="../media/image45.wmf"/><Relationship Id="rId5" Type="http://schemas.openxmlformats.org/officeDocument/2006/relationships/audio" Target="../media/audio1.wav"/><Relationship Id="rId10" Type="http://schemas.openxmlformats.org/officeDocument/2006/relationships/oleObject" Target="../embeddings/oleObject35.bin"/><Relationship Id="rId4" Type="http://schemas.openxmlformats.org/officeDocument/2006/relationships/image" Target="../media/image47.gif"/><Relationship Id="rId9" Type="http://schemas.openxmlformats.org/officeDocument/2006/relationships/image" Target="../media/image44.w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" Target="slide11.xml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" Target="slide1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5.wmf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" Target="slide11.xml"/><Relationship Id="rId2" Type="http://schemas.openxmlformats.org/officeDocument/2006/relationships/image" Target="../media/image48.gif"/><Relationship Id="rId1" Type="http://schemas.openxmlformats.org/officeDocument/2006/relationships/slideLayout" Target="../slideLayouts/slideLayout12.xml"/><Relationship Id="rId4" Type="http://schemas.openxmlformats.org/officeDocument/2006/relationships/audio" Target="../media/audio1.wav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" Target="slide11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8.w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7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0.w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9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3" Type="http://schemas.openxmlformats.org/officeDocument/2006/relationships/oleObject" Target="../embeddings/oleObject7.bin"/><Relationship Id="rId7" Type="http://schemas.openxmlformats.org/officeDocument/2006/relationships/oleObject" Target="../embeddings/oleObject9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2.wmf"/><Relationship Id="rId5" Type="http://schemas.openxmlformats.org/officeDocument/2006/relationships/oleObject" Target="../embeddings/oleObject8.bin"/><Relationship Id="rId10" Type="http://schemas.openxmlformats.org/officeDocument/2006/relationships/image" Target="../media/image14.wmf"/><Relationship Id="rId4" Type="http://schemas.openxmlformats.org/officeDocument/2006/relationships/image" Target="../media/image11.wmf"/><Relationship Id="rId9" Type="http://schemas.openxmlformats.org/officeDocument/2006/relationships/oleObject" Target="../embeddings/oleObject10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wmf"/><Relationship Id="rId13" Type="http://schemas.openxmlformats.org/officeDocument/2006/relationships/oleObject" Target="../embeddings/oleObject16.bin"/><Relationship Id="rId3" Type="http://schemas.openxmlformats.org/officeDocument/2006/relationships/oleObject" Target="../embeddings/oleObject11.bin"/><Relationship Id="rId7" Type="http://schemas.openxmlformats.org/officeDocument/2006/relationships/oleObject" Target="../embeddings/oleObject13.bin"/><Relationship Id="rId12" Type="http://schemas.openxmlformats.org/officeDocument/2006/relationships/image" Target="../media/image19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6.wmf"/><Relationship Id="rId11" Type="http://schemas.openxmlformats.org/officeDocument/2006/relationships/oleObject" Target="../embeddings/oleObject15.bin"/><Relationship Id="rId5" Type="http://schemas.openxmlformats.org/officeDocument/2006/relationships/oleObject" Target="../embeddings/oleObject12.bin"/><Relationship Id="rId10" Type="http://schemas.openxmlformats.org/officeDocument/2006/relationships/image" Target="../media/image18.wmf"/><Relationship Id="rId4" Type="http://schemas.openxmlformats.org/officeDocument/2006/relationships/image" Target="../media/image15.wmf"/><Relationship Id="rId9" Type="http://schemas.openxmlformats.org/officeDocument/2006/relationships/oleObject" Target="../embeddings/oleObject14.bin"/><Relationship Id="rId14" Type="http://schemas.openxmlformats.org/officeDocument/2006/relationships/image" Target="../media/image20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21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wmf"/><Relationship Id="rId3" Type="http://schemas.openxmlformats.org/officeDocument/2006/relationships/image" Target="../media/image24.jpeg"/><Relationship Id="rId7" Type="http://schemas.openxmlformats.org/officeDocument/2006/relationships/oleObject" Target="../embeddings/oleObject1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7.wmf"/><Relationship Id="rId5" Type="http://schemas.openxmlformats.org/officeDocument/2006/relationships/oleObject" Target="../embeddings/oleObject18.bin"/><Relationship Id="rId10" Type="http://schemas.openxmlformats.org/officeDocument/2006/relationships/image" Target="../media/image23.wmf"/><Relationship Id="rId4" Type="http://schemas.openxmlformats.org/officeDocument/2006/relationships/hyperlink" Target="CASIO%20570MS/CASIO%20570MS.exe" TargetMode="External"/><Relationship Id="rId9" Type="http://schemas.openxmlformats.org/officeDocument/2006/relationships/oleObject" Target="../embeddings/oleObject20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 descr="n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V="1">
            <a:off x="2014538" y="1846263"/>
            <a:ext cx="4876800" cy="76200"/>
          </a:xfrm>
          <a:prstGeom prst="rect">
            <a:avLst/>
          </a:prstGeom>
          <a:noFill/>
        </p:spPr>
      </p:pic>
      <p:pic>
        <p:nvPicPr>
          <p:cNvPr id="21507" name="Picture 3" descr="3d butterfly">
            <a:hlinkClick r:id="" action="ppaction://noaction"/>
          </p:cNvPr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flipH="1">
            <a:off x="0" y="4114800"/>
            <a:ext cx="479425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08" name="Picture 4" descr="GEOMTRY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rot="180241">
            <a:off x="3810000" y="4572000"/>
            <a:ext cx="1676400" cy="1089025"/>
          </a:xfrm>
          <a:prstGeom prst="rect">
            <a:avLst/>
          </a:prstGeom>
          <a:noFill/>
        </p:spPr>
      </p:pic>
      <p:pic>
        <p:nvPicPr>
          <p:cNvPr id="21509" name="Picture 5" descr="white_W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362450" y="5124450"/>
            <a:ext cx="609600" cy="566738"/>
          </a:xfrm>
          <a:prstGeom prst="rect">
            <a:avLst/>
          </a:prstGeom>
          <a:noFill/>
        </p:spPr>
      </p:pic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190500" y="352425"/>
            <a:ext cx="8877300" cy="6200775"/>
            <a:chOff x="43" y="199"/>
            <a:chExt cx="5592" cy="3906"/>
          </a:xfrm>
        </p:grpSpPr>
        <p:sp>
          <p:nvSpPr>
            <p:cNvPr id="21511" name="Line 7"/>
            <p:cNvSpPr>
              <a:spLocks noChangeShapeType="1"/>
            </p:cNvSpPr>
            <p:nvPr/>
          </p:nvSpPr>
          <p:spPr bwMode="auto">
            <a:xfrm>
              <a:off x="5056" y="260"/>
              <a:ext cx="206" cy="4"/>
            </a:xfrm>
            <a:prstGeom prst="line">
              <a:avLst/>
            </a:prstGeom>
            <a:noFill/>
            <a:ln w="6350">
              <a:solidFill>
                <a:srgbClr val="006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12" name="Freeform 8"/>
            <p:cNvSpPr>
              <a:spLocks/>
            </p:cNvSpPr>
            <p:nvPr/>
          </p:nvSpPr>
          <p:spPr bwMode="auto">
            <a:xfrm>
              <a:off x="5206" y="292"/>
              <a:ext cx="202" cy="1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8" y="4"/>
                </a:cxn>
                <a:cxn ang="0">
                  <a:pos x="34" y="7"/>
                </a:cxn>
                <a:cxn ang="0">
                  <a:pos x="64" y="7"/>
                </a:cxn>
                <a:cxn ang="0">
                  <a:pos x="103" y="11"/>
                </a:cxn>
                <a:cxn ang="0">
                  <a:pos x="137" y="15"/>
                </a:cxn>
                <a:cxn ang="0">
                  <a:pos x="172" y="18"/>
                </a:cxn>
                <a:cxn ang="0">
                  <a:pos x="193" y="18"/>
                </a:cxn>
                <a:cxn ang="0">
                  <a:pos x="202" y="18"/>
                </a:cxn>
              </a:cxnLst>
              <a:rect l="0" t="0" r="r" b="b"/>
              <a:pathLst>
                <a:path w="202" h="18">
                  <a:moveTo>
                    <a:pt x="0" y="0"/>
                  </a:moveTo>
                  <a:lnTo>
                    <a:pt x="8" y="4"/>
                  </a:lnTo>
                  <a:lnTo>
                    <a:pt x="34" y="7"/>
                  </a:lnTo>
                  <a:lnTo>
                    <a:pt x="64" y="7"/>
                  </a:lnTo>
                  <a:lnTo>
                    <a:pt x="103" y="11"/>
                  </a:lnTo>
                  <a:lnTo>
                    <a:pt x="137" y="15"/>
                  </a:lnTo>
                  <a:lnTo>
                    <a:pt x="172" y="18"/>
                  </a:lnTo>
                  <a:lnTo>
                    <a:pt x="193" y="18"/>
                  </a:lnTo>
                  <a:lnTo>
                    <a:pt x="202" y="18"/>
                  </a:lnTo>
                </a:path>
              </a:pathLst>
            </a:custGeom>
            <a:noFill/>
            <a:ln w="6350">
              <a:solidFill>
                <a:srgbClr val="006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13" name="Freeform 9"/>
            <p:cNvSpPr>
              <a:spLocks/>
            </p:cNvSpPr>
            <p:nvPr/>
          </p:nvSpPr>
          <p:spPr bwMode="auto">
            <a:xfrm>
              <a:off x="5060" y="224"/>
              <a:ext cx="150" cy="2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8" y="4"/>
                </a:cxn>
                <a:cxn ang="0">
                  <a:pos x="30" y="7"/>
                </a:cxn>
                <a:cxn ang="0">
                  <a:pos x="81" y="15"/>
                </a:cxn>
                <a:cxn ang="0">
                  <a:pos x="129" y="22"/>
                </a:cxn>
                <a:cxn ang="0">
                  <a:pos x="146" y="22"/>
                </a:cxn>
                <a:cxn ang="0">
                  <a:pos x="150" y="22"/>
                </a:cxn>
              </a:cxnLst>
              <a:rect l="0" t="0" r="r" b="b"/>
              <a:pathLst>
                <a:path w="150" h="22">
                  <a:moveTo>
                    <a:pt x="0" y="0"/>
                  </a:moveTo>
                  <a:lnTo>
                    <a:pt x="8" y="4"/>
                  </a:lnTo>
                  <a:lnTo>
                    <a:pt x="30" y="7"/>
                  </a:lnTo>
                  <a:lnTo>
                    <a:pt x="81" y="15"/>
                  </a:lnTo>
                  <a:lnTo>
                    <a:pt x="129" y="22"/>
                  </a:lnTo>
                  <a:lnTo>
                    <a:pt x="146" y="22"/>
                  </a:lnTo>
                  <a:lnTo>
                    <a:pt x="150" y="22"/>
                  </a:lnTo>
                </a:path>
              </a:pathLst>
            </a:custGeom>
            <a:noFill/>
            <a:ln w="6350">
              <a:solidFill>
                <a:srgbClr val="006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14" name="Line 10"/>
            <p:cNvSpPr>
              <a:spLocks noChangeShapeType="1"/>
            </p:cNvSpPr>
            <p:nvPr/>
          </p:nvSpPr>
          <p:spPr bwMode="auto">
            <a:xfrm>
              <a:off x="5223" y="210"/>
              <a:ext cx="112" cy="72"/>
            </a:xfrm>
            <a:prstGeom prst="line">
              <a:avLst/>
            </a:prstGeom>
            <a:noFill/>
            <a:ln w="6350">
              <a:solidFill>
                <a:srgbClr val="006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15" name="Freeform 11"/>
            <p:cNvSpPr>
              <a:spLocks/>
            </p:cNvSpPr>
            <p:nvPr/>
          </p:nvSpPr>
          <p:spPr bwMode="auto">
            <a:xfrm>
              <a:off x="5111" y="210"/>
              <a:ext cx="524" cy="16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9" y="3"/>
                </a:cxn>
                <a:cxn ang="0">
                  <a:pos x="26" y="11"/>
                </a:cxn>
                <a:cxn ang="0">
                  <a:pos x="52" y="18"/>
                </a:cxn>
                <a:cxn ang="0">
                  <a:pos x="86" y="29"/>
                </a:cxn>
                <a:cxn ang="0">
                  <a:pos x="125" y="43"/>
                </a:cxn>
                <a:cxn ang="0">
                  <a:pos x="168" y="57"/>
                </a:cxn>
                <a:cxn ang="0">
                  <a:pos x="267" y="86"/>
                </a:cxn>
                <a:cxn ang="0">
                  <a:pos x="361" y="118"/>
                </a:cxn>
                <a:cxn ang="0">
                  <a:pos x="404" y="132"/>
                </a:cxn>
                <a:cxn ang="0">
                  <a:pos x="443" y="143"/>
                </a:cxn>
                <a:cxn ang="0">
                  <a:pos x="477" y="154"/>
                </a:cxn>
                <a:cxn ang="0">
                  <a:pos x="503" y="161"/>
                </a:cxn>
                <a:cxn ang="0">
                  <a:pos x="520" y="168"/>
                </a:cxn>
                <a:cxn ang="0">
                  <a:pos x="524" y="168"/>
                </a:cxn>
              </a:cxnLst>
              <a:rect l="0" t="0" r="r" b="b"/>
              <a:pathLst>
                <a:path w="524" h="168">
                  <a:moveTo>
                    <a:pt x="0" y="0"/>
                  </a:moveTo>
                  <a:lnTo>
                    <a:pt x="9" y="3"/>
                  </a:lnTo>
                  <a:lnTo>
                    <a:pt x="26" y="11"/>
                  </a:lnTo>
                  <a:lnTo>
                    <a:pt x="52" y="18"/>
                  </a:lnTo>
                  <a:lnTo>
                    <a:pt x="86" y="29"/>
                  </a:lnTo>
                  <a:lnTo>
                    <a:pt x="125" y="43"/>
                  </a:lnTo>
                  <a:lnTo>
                    <a:pt x="168" y="57"/>
                  </a:lnTo>
                  <a:lnTo>
                    <a:pt x="267" y="86"/>
                  </a:lnTo>
                  <a:lnTo>
                    <a:pt x="361" y="118"/>
                  </a:lnTo>
                  <a:lnTo>
                    <a:pt x="404" y="132"/>
                  </a:lnTo>
                  <a:lnTo>
                    <a:pt x="443" y="143"/>
                  </a:lnTo>
                  <a:lnTo>
                    <a:pt x="477" y="154"/>
                  </a:lnTo>
                  <a:lnTo>
                    <a:pt x="503" y="161"/>
                  </a:lnTo>
                  <a:lnTo>
                    <a:pt x="520" y="168"/>
                  </a:lnTo>
                  <a:lnTo>
                    <a:pt x="524" y="168"/>
                  </a:lnTo>
                </a:path>
              </a:pathLst>
            </a:custGeom>
            <a:noFill/>
            <a:ln w="6350">
              <a:solidFill>
                <a:srgbClr val="006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16" name="Freeform 12"/>
            <p:cNvSpPr>
              <a:spLocks/>
            </p:cNvSpPr>
            <p:nvPr/>
          </p:nvSpPr>
          <p:spPr bwMode="auto">
            <a:xfrm>
              <a:off x="5210" y="199"/>
              <a:ext cx="26" cy="22"/>
            </a:xfrm>
            <a:custGeom>
              <a:avLst/>
              <a:gdLst/>
              <a:ahLst/>
              <a:cxnLst>
                <a:cxn ang="0">
                  <a:pos x="17" y="22"/>
                </a:cxn>
                <a:cxn ang="0">
                  <a:pos x="4" y="22"/>
                </a:cxn>
                <a:cxn ang="0">
                  <a:pos x="0" y="18"/>
                </a:cxn>
                <a:cxn ang="0">
                  <a:pos x="0" y="7"/>
                </a:cxn>
                <a:cxn ang="0">
                  <a:pos x="9" y="4"/>
                </a:cxn>
                <a:cxn ang="0">
                  <a:pos x="22" y="0"/>
                </a:cxn>
                <a:cxn ang="0">
                  <a:pos x="26" y="7"/>
                </a:cxn>
                <a:cxn ang="0">
                  <a:pos x="26" y="18"/>
                </a:cxn>
                <a:cxn ang="0">
                  <a:pos x="17" y="22"/>
                </a:cxn>
              </a:cxnLst>
              <a:rect l="0" t="0" r="r" b="b"/>
              <a:pathLst>
                <a:path w="26" h="22">
                  <a:moveTo>
                    <a:pt x="17" y="22"/>
                  </a:moveTo>
                  <a:lnTo>
                    <a:pt x="4" y="22"/>
                  </a:lnTo>
                  <a:lnTo>
                    <a:pt x="0" y="18"/>
                  </a:lnTo>
                  <a:lnTo>
                    <a:pt x="0" y="7"/>
                  </a:lnTo>
                  <a:lnTo>
                    <a:pt x="9" y="4"/>
                  </a:lnTo>
                  <a:lnTo>
                    <a:pt x="22" y="0"/>
                  </a:lnTo>
                  <a:lnTo>
                    <a:pt x="26" y="7"/>
                  </a:lnTo>
                  <a:lnTo>
                    <a:pt x="26" y="18"/>
                  </a:lnTo>
                  <a:lnTo>
                    <a:pt x="17" y="22"/>
                  </a:lnTo>
                  <a:close/>
                </a:path>
              </a:pathLst>
            </a:custGeom>
            <a:solidFill>
              <a:srgbClr val="B79FC3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17" name="Freeform 13"/>
            <p:cNvSpPr>
              <a:spLocks/>
            </p:cNvSpPr>
            <p:nvPr/>
          </p:nvSpPr>
          <p:spPr bwMode="auto">
            <a:xfrm>
              <a:off x="5099" y="199"/>
              <a:ext cx="25" cy="22"/>
            </a:xfrm>
            <a:custGeom>
              <a:avLst/>
              <a:gdLst/>
              <a:ahLst/>
              <a:cxnLst>
                <a:cxn ang="0">
                  <a:pos x="17" y="22"/>
                </a:cxn>
                <a:cxn ang="0">
                  <a:pos x="4" y="22"/>
                </a:cxn>
                <a:cxn ang="0">
                  <a:pos x="0" y="14"/>
                </a:cxn>
                <a:cxn ang="0">
                  <a:pos x="0" y="7"/>
                </a:cxn>
                <a:cxn ang="0">
                  <a:pos x="8" y="0"/>
                </a:cxn>
                <a:cxn ang="0">
                  <a:pos x="21" y="0"/>
                </a:cxn>
                <a:cxn ang="0">
                  <a:pos x="25" y="7"/>
                </a:cxn>
                <a:cxn ang="0">
                  <a:pos x="25" y="14"/>
                </a:cxn>
                <a:cxn ang="0">
                  <a:pos x="17" y="22"/>
                </a:cxn>
              </a:cxnLst>
              <a:rect l="0" t="0" r="r" b="b"/>
              <a:pathLst>
                <a:path w="25" h="22">
                  <a:moveTo>
                    <a:pt x="17" y="22"/>
                  </a:moveTo>
                  <a:lnTo>
                    <a:pt x="4" y="22"/>
                  </a:lnTo>
                  <a:lnTo>
                    <a:pt x="0" y="14"/>
                  </a:lnTo>
                  <a:lnTo>
                    <a:pt x="0" y="7"/>
                  </a:lnTo>
                  <a:lnTo>
                    <a:pt x="8" y="0"/>
                  </a:lnTo>
                  <a:lnTo>
                    <a:pt x="21" y="0"/>
                  </a:lnTo>
                  <a:lnTo>
                    <a:pt x="25" y="7"/>
                  </a:lnTo>
                  <a:lnTo>
                    <a:pt x="25" y="14"/>
                  </a:lnTo>
                  <a:lnTo>
                    <a:pt x="17" y="22"/>
                  </a:lnTo>
                  <a:close/>
                </a:path>
              </a:pathLst>
            </a:custGeom>
            <a:solidFill>
              <a:srgbClr val="B79FC3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18" name="Freeform 14"/>
            <p:cNvSpPr>
              <a:spLocks/>
            </p:cNvSpPr>
            <p:nvPr/>
          </p:nvSpPr>
          <p:spPr bwMode="auto">
            <a:xfrm>
              <a:off x="5047" y="206"/>
              <a:ext cx="30" cy="22"/>
            </a:xfrm>
            <a:custGeom>
              <a:avLst/>
              <a:gdLst/>
              <a:ahLst/>
              <a:cxnLst>
                <a:cxn ang="0">
                  <a:pos x="17" y="22"/>
                </a:cxn>
                <a:cxn ang="0">
                  <a:pos x="9" y="22"/>
                </a:cxn>
                <a:cxn ang="0">
                  <a:pos x="0" y="15"/>
                </a:cxn>
                <a:cxn ang="0">
                  <a:pos x="4" y="7"/>
                </a:cxn>
                <a:cxn ang="0">
                  <a:pos x="13" y="0"/>
                </a:cxn>
                <a:cxn ang="0">
                  <a:pos x="26" y="0"/>
                </a:cxn>
                <a:cxn ang="0">
                  <a:pos x="30" y="7"/>
                </a:cxn>
                <a:cxn ang="0">
                  <a:pos x="30" y="15"/>
                </a:cxn>
                <a:cxn ang="0">
                  <a:pos x="17" y="22"/>
                </a:cxn>
              </a:cxnLst>
              <a:rect l="0" t="0" r="r" b="b"/>
              <a:pathLst>
                <a:path w="30" h="22">
                  <a:moveTo>
                    <a:pt x="17" y="22"/>
                  </a:moveTo>
                  <a:lnTo>
                    <a:pt x="9" y="22"/>
                  </a:lnTo>
                  <a:lnTo>
                    <a:pt x="0" y="15"/>
                  </a:lnTo>
                  <a:lnTo>
                    <a:pt x="4" y="7"/>
                  </a:lnTo>
                  <a:lnTo>
                    <a:pt x="13" y="0"/>
                  </a:lnTo>
                  <a:lnTo>
                    <a:pt x="26" y="0"/>
                  </a:lnTo>
                  <a:lnTo>
                    <a:pt x="30" y="7"/>
                  </a:lnTo>
                  <a:lnTo>
                    <a:pt x="30" y="15"/>
                  </a:lnTo>
                  <a:lnTo>
                    <a:pt x="17" y="22"/>
                  </a:lnTo>
                  <a:close/>
                </a:path>
              </a:pathLst>
            </a:custGeom>
            <a:solidFill>
              <a:srgbClr val="B79FC3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19" name="Freeform 15"/>
            <p:cNvSpPr>
              <a:spLocks/>
            </p:cNvSpPr>
            <p:nvPr/>
          </p:nvSpPr>
          <p:spPr bwMode="auto">
            <a:xfrm>
              <a:off x="5043" y="249"/>
              <a:ext cx="30" cy="22"/>
            </a:xfrm>
            <a:custGeom>
              <a:avLst/>
              <a:gdLst/>
              <a:ahLst/>
              <a:cxnLst>
                <a:cxn ang="0">
                  <a:pos x="17" y="22"/>
                </a:cxn>
                <a:cxn ang="0">
                  <a:pos x="8" y="22"/>
                </a:cxn>
                <a:cxn ang="0">
                  <a:pos x="0" y="18"/>
                </a:cxn>
                <a:cxn ang="0">
                  <a:pos x="4" y="7"/>
                </a:cxn>
                <a:cxn ang="0">
                  <a:pos x="13" y="0"/>
                </a:cxn>
                <a:cxn ang="0">
                  <a:pos x="21" y="0"/>
                </a:cxn>
                <a:cxn ang="0">
                  <a:pos x="30" y="7"/>
                </a:cxn>
                <a:cxn ang="0">
                  <a:pos x="25" y="15"/>
                </a:cxn>
                <a:cxn ang="0">
                  <a:pos x="17" y="22"/>
                </a:cxn>
              </a:cxnLst>
              <a:rect l="0" t="0" r="r" b="b"/>
              <a:pathLst>
                <a:path w="30" h="22">
                  <a:moveTo>
                    <a:pt x="17" y="22"/>
                  </a:moveTo>
                  <a:lnTo>
                    <a:pt x="8" y="22"/>
                  </a:lnTo>
                  <a:lnTo>
                    <a:pt x="0" y="18"/>
                  </a:lnTo>
                  <a:lnTo>
                    <a:pt x="4" y="7"/>
                  </a:lnTo>
                  <a:lnTo>
                    <a:pt x="13" y="0"/>
                  </a:lnTo>
                  <a:lnTo>
                    <a:pt x="21" y="0"/>
                  </a:lnTo>
                  <a:lnTo>
                    <a:pt x="30" y="7"/>
                  </a:lnTo>
                  <a:lnTo>
                    <a:pt x="25" y="15"/>
                  </a:lnTo>
                  <a:lnTo>
                    <a:pt x="17" y="22"/>
                  </a:lnTo>
                  <a:close/>
                </a:path>
              </a:pathLst>
            </a:custGeom>
            <a:solidFill>
              <a:srgbClr val="B79FC3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20" name="Freeform 16"/>
            <p:cNvSpPr>
              <a:spLocks/>
            </p:cNvSpPr>
            <p:nvPr/>
          </p:nvSpPr>
          <p:spPr bwMode="auto">
            <a:xfrm>
              <a:off x="5184" y="282"/>
              <a:ext cx="30" cy="25"/>
            </a:xfrm>
            <a:custGeom>
              <a:avLst/>
              <a:gdLst/>
              <a:ahLst/>
              <a:cxnLst>
                <a:cxn ang="0">
                  <a:pos x="18" y="21"/>
                </a:cxn>
                <a:cxn ang="0">
                  <a:pos x="5" y="25"/>
                </a:cxn>
                <a:cxn ang="0">
                  <a:pos x="0" y="17"/>
                </a:cxn>
                <a:cxn ang="0">
                  <a:pos x="0" y="7"/>
                </a:cxn>
                <a:cxn ang="0">
                  <a:pos x="9" y="0"/>
                </a:cxn>
                <a:cxn ang="0">
                  <a:pos x="22" y="0"/>
                </a:cxn>
                <a:cxn ang="0">
                  <a:pos x="30" y="7"/>
                </a:cxn>
                <a:cxn ang="0">
                  <a:pos x="26" y="14"/>
                </a:cxn>
                <a:cxn ang="0">
                  <a:pos x="18" y="21"/>
                </a:cxn>
              </a:cxnLst>
              <a:rect l="0" t="0" r="r" b="b"/>
              <a:pathLst>
                <a:path w="30" h="25">
                  <a:moveTo>
                    <a:pt x="18" y="21"/>
                  </a:moveTo>
                  <a:lnTo>
                    <a:pt x="5" y="25"/>
                  </a:lnTo>
                  <a:lnTo>
                    <a:pt x="0" y="17"/>
                  </a:lnTo>
                  <a:lnTo>
                    <a:pt x="0" y="7"/>
                  </a:lnTo>
                  <a:lnTo>
                    <a:pt x="9" y="0"/>
                  </a:lnTo>
                  <a:lnTo>
                    <a:pt x="22" y="0"/>
                  </a:lnTo>
                  <a:lnTo>
                    <a:pt x="30" y="7"/>
                  </a:lnTo>
                  <a:lnTo>
                    <a:pt x="26" y="14"/>
                  </a:lnTo>
                  <a:lnTo>
                    <a:pt x="18" y="21"/>
                  </a:lnTo>
                  <a:close/>
                </a:path>
              </a:pathLst>
            </a:custGeom>
            <a:solidFill>
              <a:srgbClr val="B79FC3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21" name="Line 17"/>
            <p:cNvSpPr>
              <a:spLocks noChangeShapeType="1"/>
            </p:cNvSpPr>
            <p:nvPr/>
          </p:nvSpPr>
          <p:spPr bwMode="auto">
            <a:xfrm flipV="1">
              <a:off x="3677" y="3955"/>
              <a:ext cx="154" cy="111"/>
            </a:xfrm>
            <a:prstGeom prst="line">
              <a:avLst/>
            </a:prstGeom>
            <a:noFill/>
            <a:ln w="6350">
              <a:solidFill>
                <a:srgbClr val="006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22" name="Freeform 18"/>
            <p:cNvSpPr>
              <a:spLocks/>
            </p:cNvSpPr>
            <p:nvPr/>
          </p:nvSpPr>
          <p:spPr bwMode="auto">
            <a:xfrm>
              <a:off x="3819" y="3912"/>
              <a:ext cx="163" cy="96"/>
            </a:xfrm>
            <a:custGeom>
              <a:avLst/>
              <a:gdLst/>
              <a:ahLst/>
              <a:cxnLst>
                <a:cxn ang="0">
                  <a:pos x="0" y="96"/>
                </a:cxn>
                <a:cxn ang="0">
                  <a:pos x="8" y="93"/>
                </a:cxn>
                <a:cxn ang="0">
                  <a:pos x="25" y="82"/>
                </a:cxn>
                <a:cxn ang="0">
                  <a:pos x="85" y="50"/>
                </a:cxn>
                <a:cxn ang="0">
                  <a:pos x="137" y="14"/>
                </a:cxn>
                <a:cxn ang="0">
                  <a:pos x="158" y="3"/>
                </a:cxn>
                <a:cxn ang="0">
                  <a:pos x="163" y="0"/>
                </a:cxn>
              </a:cxnLst>
              <a:rect l="0" t="0" r="r" b="b"/>
              <a:pathLst>
                <a:path w="163" h="96">
                  <a:moveTo>
                    <a:pt x="0" y="96"/>
                  </a:moveTo>
                  <a:lnTo>
                    <a:pt x="8" y="93"/>
                  </a:lnTo>
                  <a:lnTo>
                    <a:pt x="25" y="82"/>
                  </a:lnTo>
                  <a:lnTo>
                    <a:pt x="85" y="50"/>
                  </a:lnTo>
                  <a:lnTo>
                    <a:pt x="137" y="14"/>
                  </a:lnTo>
                  <a:lnTo>
                    <a:pt x="158" y="3"/>
                  </a:lnTo>
                  <a:lnTo>
                    <a:pt x="163" y="0"/>
                  </a:lnTo>
                </a:path>
              </a:pathLst>
            </a:custGeom>
            <a:noFill/>
            <a:ln w="6350">
              <a:solidFill>
                <a:srgbClr val="006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23" name="Freeform 19"/>
            <p:cNvSpPr>
              <a:spLocks/>
            </p:cNvSpPr>
            <p:nvPr/>
          </p:nvSpPr>
          <p:spPr bwMode="auto">
            <a:xfrm>
              <a:off x="3651" y="3973"/>
              <a:ext cx="137" cy="64"/>
            </a:xfrm>
            <a:custGeom>
              <a:avLst/>
              <a:gdLst/>
              <a:ahLst/>
              <a:cxnLst>
                <a:cxn ang="0">
                  <a:pos x="0" y="64"/>
                </a:cxn>
                <a:cxn ang="0">
                  <a:pos x="9" y="60"/>
                </a:cxn>
                <a:cxn ang="0">
                  <a:pos x="26" y="50"/>
                </a:cxn>
                <a:cxn ang="0">
                  <a:pos x="73" y="28"/>
                </a:cxn>
                <a:cxn ang="0">
                  <a:pos x="116" y="7"/>
                </a:cxn>
                <a:cxn ang="0">
                  <a:pos x="129" y="0"/>
                </a:cxn>
                <a:cxn ang="0">
                  <a:pos x="137" y="0"/>
                </a:cxn>
              </a:cxnLst>
              <a:rect l="0" t="0" r="r" b="b"/>
              <a:pathLst>
                <a:path w="137" h="64">
                  <a:moveTo>
                    <a:pt x="0" y="64"/>
                  </a:moveTo>
                  <a:lnTo>
                    <a:pt x="9" y="60"/>
                  </a:lnTo>
                  <a:lnTo>
                    <a:pt x="26" y="50"/>
                  </a:lnTo>
                  <a:lnTo>
                    <a:pt x="73" y="28"/>
                  </a:lnTo>
                  <a:lnTo>
                    <a:pt x="116" y="7"/>
                  </a:lnTo>
                  <a:lnTo>
                    <a:pt x="129" y="0"/>
                  </a:lnTo>
                  <a:lnTo>
                    <a:pt x="137" y="0"/>
                  </a:lnTo>
                </a:path>
              </a:pathLst>
            </a:custGeom>
            <a:noFill/>
            <a:ln w="6350">
              <a:solidFill>
                <a:srgbClr val="006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24" name="Line 20"/>
            <p:cNvSpPr>
              <a:spLocks noChangeShapeType="1"/>
            </p:cNvSpPr>
            <p:nvPr/>
          </p:nvSpPr>
          <p:spPr bwMode="auto">
            <a:xfrm flipV="1">
              <a:off x="3763" y="3930"/>
              <a:ext cx="141" cy="7"/>
            </a:xfrm>
            <a:prstGeom prst="line">
              <a:avLst/>
            </a:prstGeom>
            <a:noFill/>
            <a:ln w="6350">
              <a:solidFill>
                <a:srgbClr val="006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25" name="Freeform 21"/>
            <p:cNvSpPr>
              <a:spLocks/>
            </p:cNvSpPr>
            <p:nvPr/>
          </p:nvSpPr>
          <p:spPr bwMode="auto">
            <a:xfrm>
              <a:off x="3677" y="3808"/>
              <a:ext cx="1018" cy="190"/>
            </a:xfrm>
            <a:custGeom>
              <a:avLst/>
              <a:gdLst/>
              <a:ahLst/>
              <a:cxnLst>
                <a:cxn ang="0">
                  <a:pos x="0" y="190"/>
                </a:cxn>
                <a:cxn ang="0">
                  <a:pos x="8" y="186"/>
                </a:cxn>
                <a:cxn ang="0">
                  <a:pos x="30" y="183"/>
                </a:cxn>
                <a:cxn ang="0">
                  <a:pos x="56" y="175"/>
                </a:cxn>
                <a:cxn ang="0">
                  <a:pos x="90" y="165"/>
                </a:cxn>
                <a:cxn ang="0">
                  <a:pos x="176" y="140"/>
                </a:cxn>
                <a:cxn ang="0">
                  <a:pos x="270" y="111"/>
                </a:cxn>
                <a:cxn ang="0">
                  <a:pos x="369" y="82"/>
                </a:cxn>
                <a:cxn ang="0">
                  <a:pos x="412" y="72"/>
                </a:cxn>
                <a:cxn ang="0">
                  <a:pos x="451" y="61"/>
                </a:cxn>
                <a:cxn ang="0">
                  <a:pos x="485" y="46"/>
                </a:cxn>
                <a:cxn ang="0">
                  <a:pos x="511" y="39"/>
                </a:cxn>
                <a:cxn ang="0">
                  <a:pos x="524" y="36"/>
                </a:cxn>
                <a:cxn ang="0">
                  <a:pos x="532" y="32"/>
                </a:cxn>
                <a:cxn ang="0">
                  <a:pos x="601" y="21"/>
                </a:cxn>
                <a:cxn ang="0">
                  <a:pos x="661" y="14"/>
                </a:cxn>
                <a:cxn ang="0">
                  <a:pos x="717" y="7"/>
                </a:cxn>
                <a:cxn ang="0">
                  <a:pos x="769" y="4"/>
                </a:cxn>
                <a:cxn ang="0">
                  <a:pos x="812" y="4"/>
                </a:cxn>
                <a:cxn ang="0">
                  <a:pos x="850" y="0"/>
                </a:cxn>
                <a:cxn ang="0">
                  <a:pos x="885" y="0"/>
                </a:cxn>
                <a:cxn ang="0">
                  <a:pos x="915" y="4"/>
                </a:cxn>
                <a:cxn ang="0">
                  <a:pos x="962" y="7"/>
                </a:cxn>
                <a:cxn ang="0">
                  <a:pos x="992" y="14"/>
                </a:cxn>
                <a:cxn ang="0">
                  <a:pos x="1009" y="21"/>
                </a:cxn>
                <a:cxn ang="0">
                  <a:pos x="1018" y="25"/>
                </a:cxn>
              </a:cxnLst>
              <a:rect l="0" t="0" r="r" b="b"/>
              <a:pathLst>
                <a:path w="1018" h="190">
                  <a:moveTo>
                    <a:pt x="0" y="190"/>
                  </a:moveTo>
                  <a:lnTo>
                    <a:pt x="8" y="186"/>
                  </a:lnTo>
                  <a:lnTo>
                    <a:pt x="30" y="183"/>
                  </a:lnTo>
                  <a:lnTo>
                    <a:pt x="56" y="175"/>
                  </a:lnTo>
                  <a:lnTo>
                    <a:pt x="90" y="165"/>
                  </a:lnTo>
                  <a:lnTo>
                    <a:pt x="176" y="140"/>
                  </a:lnTo>
                  <a:lnTo>
                    <a:pt x="270" y="111"/>
                  </a:lnTo>
                  <a:lnTo>
                    <a:pt x="369" y="82"/>
                  </a:lnTo>
                  <a:lnTo>
                    <a:pt x="412" y="72"/>
                  </a:lnTo>
                  <a:lnTo>
                    <a:pt x="451" y="61"/>
                  </a:lnTo>
                  <a:lnTo>
                    <a:pt x="485" y="46"/>
                  </a:lnTo>
                  <a:lnTo>
                    <a:pt x="511" y="39"/>
                  </a:lnTo>
                  <a:lnTo>
                    <a:pt x="524" y="36"/>
                  </a:lnTo>
                  <a:lnTo>
                    <a:pt x="532" y="32"/>
                  </a:lnTo>
                  <a:lnTo>
                    <a:pt x="601" y="21"/>
                  </a:lnTo>
                  <a:lnTo>
                    <a:pt x="661" y="14"/>
                  </a:lnTo>
                  <a:lnTo>
                    <a:pt x="717" y="7"/>
                  </a:lnTo>
                  <a:lnTo>
                    <a:pt x="769" y="4"/>
                  </a:lnTo>
                  <a:lnTo>
                    <a:pt x="812" y="4"/>
                  </a:lnTo>
                  <a:lnTo>
                    <a:pt x="850" y="0"/>
                  </a:lnTo>
                  <a:lnTo>
                    <a:pt x="885" y="0"/>
                  </a:lnTo>
                  <a:lnTo>
                    <a:pt x="915" y="4"/>
                  </a:lnTo>
                  <a:lnTo>
                    <a:pt x="962" y="7"/>
                  </a:lnTo>
                  <a:lnTo>
                    <a:pt x="992" y="14"/>
                  </a:lnTo>
                  <a:lnTo>
                    <a:pt x="1009" y="21"/>
                  </a:lnTo>
                  <a:lnTo>
                    <a:pt x="1018" y="25"/>
                  </a:lnTo>
                </a:path>
              </a:pathLst>
            </a:custGeom>
            <a:noFill/>
            <a:ln w="6350">
              <a:solidFill>
                <a:srgbClr val="006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26" name="Freeform 22"/>
            <p:cNvSpPr>
              <a:spLocks/>
            </p:cNvSpPr>
            <p:nvPr/>
          </p:nvSpPr>
          <p:spPr bwMode="auto">
            <a:xfrm>
              <a:off x="3754" y="3926"/>
              <a:ext cx="22" cy="25"/>
            </a:xfrm>
            <a:custGeom>
              <a:avLst/>
              <a:gdLst/>
              <a:ahLst/>
              <a:cxnLst>
                <a:cxn ang="0">
                  <a:pos x="22" y="18"/>
                </a:cxn>
                <a:cxn ang="0">
                  <a:pos x="13" y="25"/>
                </a:cxn>
                <a:cxn ang="0">
                  <a:pos x="4" y="25"/>
                </a:cxn>
                <a:cxn ang="0">
                  <a:pos x="0" y="14"/>
                </a:cxn>
                <a:cxn ang="0">
                  <a:pos x="0" y="7"/>
                </a:cxn>
                <a:cxn ang="0">
                  <a:pos x="9" y="0"/>
                </a:cxn>
                <a:cxn ang="0">
                  <a:pos x="17" y="0"/>
                </a:cxn>
                <a:cxn ang="0">
                  <a:pos x="22" y="7"/>
                </a:cxn>
                <a:cxn ang="0">
                  <a:pos x="22" y="18"/>
                </a:cxn>
              </a:cxnLst>
              <a:rect l="0" t="0" r="r" b="b"/>
              <a:pathLst>
                <a:path w="22" h="25">
                  <a:moveTo>
                    <a:pt x="22" y="18"/>
                  </a:moveTo>
                  <a:lnTo>
                    <a:pt x="13" y="25"/>
                  </a:lnTo>
                  <a:lnTo>
                    <a:pt x="4" y="25"/>
                  </a:lnTo>
                  <a:lnTo>
                    <a:pt x="0" y="14"/>
                  </a:lnTo>
                  <a:lnTo>
                    <a:pt x="0" y="7"/>
                  </a:lnTo>
                  <a:lnTo>
                    <a:pt x="9" y="0"/>
                  </a:lnTo>
                  <a:lnTo>
                    <a:pt x="17" y="0"/>
                  </a:lnTo>
                  <a:lnTo>
                    <a:pt x="22" y="7"/>
                  </a:lnTo>
                  <a:lnTo>
                    <a:pt x="22" y="18"/>
                  </a:lnTo>
                  <a:close/>
                </a:path>
              </a:pathLst>
            </a:custGeom>
            <a:solidFill>
              <a:srgbClr val="B79FC3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27" name="Freeform 23"/>
            <p:cNvSpPr>
              <a:spLocks/>
            </p:cNvSpPr>
            <p:nvPr/>
          </p:nvSpPr>
          <p:spPr bwMode="auto">
            <a:xfrm>
              <a:off x="3668" y="3983"/>
              <a:ext cx="26" cy="25"/>
            </a:xfrm>
            <a:custGeom>
              <a:avLst/>
              <a:gdLst/>
              <a:ahLst/>
              <a:cxnLst>
                <a:cxn ang="0">
                  <a:pos x="22" y="18"/>
                </a:cxn>
                <a:cxn ang="0">
                  <a:pos x="13" y="25"/>
                </a:cxn>
                <a:cxn ang="0">
                  <a:pos x="4" y="25"/>
                </a:cxn>
                <a:cxn ang="0">
                  <a:pos x="0" y="18"/>
                </a:cxn>
                <a:cxn ang="0">
                  <a:pos x="0" y="8"/>
                </a:cxn>
                <a:cxn ang="0">
                  <a:pos x="9" y="0"/>
                </a:cxn>
                <a:cxn ang="0">
                  <a:pos x="17" y="4"/>
                </a:cxn>
                <a:cxn ang="0">
                  <a:pos x="26" y="11"/>
                </a:cxn>
                <a:cxn ang="0">
                  <a:pos x="22" y="18"/>
                </a:cxn>
              </a:cxnLst>
              <a:rect l="0" t="0" r="r" b="b"/>
              <a:pathLst>
                <a:path w="26" h="25">
                  <a:moveTo>
                    <a:pt x="22" y="18"/>
                  </a:moveTo>
                  <a:lnTo>
                    <a:pt x="13" y="25"/>
                  </a:lnTo>
                  <a:lnTo>
                    <a:pt x="4" y="25"/>
                  </a:lnTo>
                  <a:lnTo>
                    <a:pt x="0" y="18"/>
                  </a:lnTo>
                  <a:lnTo>
                    <a:pt x="0" y="8"/>
                  </a:lnTo>
                  <a:lnTo>
                    <a:pt x="9" y="0"/>
                  </a:lnTo>
                  <a:lnTo>
                    <a:pt x="17" y="4"/>
                  </a:lnTo>
                  <a:lnTo>
                    <a:pt x="26" y="11"/>
                  </a:lnTo>
                  <a:lnTo>
                    <a:pt x="22" y="18"/>
                  </a:lnTo>
                  <a:close/>
                </a:path>
              </a:pathLst>
            </a:custGeom>
            <a:solidFill>
              <a:srgbClr val="B79FC3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28" name="Freeform 24"/>
            <p:cNvSpPr>
              <a:spLocks/>
            </p:cNvSpPr>
            <p:nvPr/>
          </p:nvSpPr>
          <p:spPr bwMode="auto">
            <a:xfrm>
              <a:off x="3634" y="4016"/>
              <a:ext cx="26" cy="25"/>
            </a:xfrm>
            <a:custGeom>
              <a:avLst/>
              <a:gdLst/>
              <a:ahLst/>
              <a:cxnLst>
                <a:cxn ang="0">
                  <a:pos x="26" y="17"/>
                </a:cxn>
                <a:cxn ang="0">
                  <a:pos x="17" y="25"/>
                </a:cxn>
                <a:cxn ang="0">
                  <a:pos x="8" y="25"/>
                </a:cxn>
                <a:cxn ang="0">
                  <a:pos x="0" y="17"/>
                </a:cxn>
                <a:cxn ang="0">
                  <a:pos x="4" y="7"/>
                </a:cxn>
                <a:cxn ang="0">
                  <a:pos x="13" y="0"/>
                </a:cxn>
                <a:cxn ang="0">
                  <a:pos x="21" y="0"/>
                </a:cxn>
                <a:cxn ang="0">
                  <a:pos x="26" y="7"/>
                </a:cxn>
                <a:cxn ang="0">
                  <a:pos x="26" y="17"/>
                </a:cxn>
              </a:cxnLst>
              <a:rect l="0" t="0" r="r" b="b"/>
              <a:pathLst>
                <a:path w="26" h="25">
                  <a:moveTo>
                    <a:pt x="26" y="17"/>
                  </a:moveTo>
                  <a:lnTo>
                    <a:pt x="17" y="25"/>
                  </a:lnTo>
                  <a:lnTo>
                    <a:pt x="8" y="25"/>
                  </a:lnTo>
                  <a:lnTo>
                    <a:pt x="0" y="17"/>
                  </a:lnTo>
                  <a:lnTo>
                    <a:pt x="4" y="7"/>
                  </a:lnTo>
                  <a:lnTo>
                    <a:pt x="13" y="0"/>
                  </a:lnTo>
                  <a:lnTo>
                    <a:pt x="21" y="0"/>
                  </a:lnTo>
                  <a:lnTo>
                    <a:pt x="26" y="7"/>
                  </a:lnTo>
                  <a:lnTo>
                    <a:pt x="26" y="17"/>
                  </a:lnTo>
                  <a:close/>
                </a:path>
              </a:pathLst>
            </a:custGeom>
            <a:solidFill>
              <a:srgbClr val="B79FC3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29" name="Freeform 25"/>
            <p:cNvSpPr>
              <a:spLocks/>
            </p:cNvSpPr>
            <p:nvPr/>
          </p:nvSpPr>
          <p:spPr bwMode="auto">
            <a:xfrm>
              <a:off x="3664" y="4051"/>
              <a:ext cx="26" cy="25"/>
            </a:xfrm>
            <a:custGeom>
              <a:avLst/>
              <a:gdLst/>
              <a:ahLst/>
              <a:cxnLst>
                <a:cxn ang="0">
                  <a:pos x="26" y="18"/>
                </a:cxn>
                <a:cxn ang="0">
                  <a:pos x="17" y="25"/>
                </a:cxn>
                <a:cxn ang="0">
                  <a:pos x="4" y="25"/>
                </a:cxn>
                <a:cxn ang="0">
                  <a:pos x="0" y="18"/>
                </a:cxn>
                <a:cxn ang="0">
                  <a:pos x="4" y="8"/>
                </a:cxn>
                <a:cxn ang="0">
                  <a:pos x="13" y="0"/>
                </a:cxn>
                <a:cxn ang="0">
                  <a:pos x="21" y="4"/>
                </a:cxn>
                <a:cxn ang="0">
                  <a:pos x="26" y="11"/>
                </a:cxn>
                <a:cxn ang="0">
                  <a:pos x="26" y="18"/>
                </a:cxn>
              </a:cxnLst>
              <a:rect l="0" t="0" r="r" b="b"/>
              <a:pathLst>
                <a:path w="26" h="25">
                  <a:moveTo>
                    <a:pt x="26" y="18"/>
                  </a:moveTo>
                  <a:lnTo>
                    <a:pt x="17" y="25"/>
                  </a:lnTo>
                  <a:lnTo>
                    <a:pt x="4" y="25"/>
                  </a:lnTo>
                  <a:lnTo>
                    <a:pt x="0" y="18"/>
                  </a:lnTo>
                  <a:lnTo>
                    <a:pt x="4" y="8"/>
                  </a:lnTo>
                  <a:lnTo>
                    <a:pt x="13" y="0"/>
                  </a:lnTo>
                  <a:lnTo>
                    <a:pt x="21" y="4"/>
                  </a:lnTo>
                  <a:lnTo>
                    <a:pt x="26" y="11"/>
                  </a:lnTo>
                  <a:lnTo>
                    <a:pt x="26" y="18"/>
                  </a:lnTo>
                  <a:close/>
                </a:path>
              </a:pathLst>
            </a:custGeom>
            <a:solidFill>
              <a:srgbClr val="B79FC3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30" name="Freeform 26"/>
            <p:cNvSpPr>
              <a:spLocks/>
            </p:cNvSpPr>
            <p:nvPr/>
          </p:nvSpPr>
          <p:spPr bwMode="auto">
            <a:xfrm>
              <a:off x="3797" y="4001"/>
              <a:ext cx="26" cy="25"/>
            </a:xfrm>
            <a:custGeom>
              <a:avLst/>
              <a:gdLst/>
              <a:ahLst/>
              <a:cxnLst>
                <a:cxn ang="0">
                  <a:pos x="26" y="18"/>
                </a:cxn>
                <a:cxn ang="0">
                  <a:pos x="17" y="25"/>
                </a:cxn>
                <a:cxn ang="0">
                  <a:pos x="4" y="22"/>
                </a:cxn>
                <a:cxn ang="0">
                  <a:pos x="0" y="15"/>
                </a:cxn>
                <a:cxn ang="0">
                  <a:pos x="4" y="4"/>
                </a:cxn>
                <a:cxn ang="0">
                  <a:pos x="13" y="0"/>
                </a:cxn>
                <a:cxn ang="0">
                  <a:pos x="22" y="0"/>
                </a:cxn>
                <a:cxn ang="0">
                  <a:pos x="26" y="7"/>
                </a:cxn>
                <a:cxn ang="0">
                  <a:pos x="26" y="18"/>
                </a:cxn>
              </a:cxnLst>
              <a:rect l="0" t="0" r="r" b="b"/>
              <a:pathLst>
                <a:path w="26" h="25">
                  <a:moveTo>
                    <a:pt x="26" y="18"/>
                  </a:moveTo>
                  <a:lnTo>
                    <a:pt x="17" y="25"/>
                  </a:lnTo>
                  <a:lnTo>
                    <a:pt x="4" y="22"/>
                  </a:lnTo>
                  <a:lnTo>
                    <a:pt x="0" y="15"/>
                  </a:lnTo>
                  <a:lnTo>
                    <a:pt x="4" y="4"/>
                  </a:lnTo>
                  <a:lnTo>
                    <a:pt x="13" y="0"/>
                  </a:lnTo>
                  <a:lnTo>
                    <a:pt x="22" y="0"/>
                  </a:lnTo>
                  <a:lnTo>
                    <a:pt x="26" y="7"/>
                  </a:lnTo>
                  <a:lnTo>
                    <a:pt x="26" y="18"/>
                  </a:lnTo>
                  <a:close/>
                </a:path>
              </a:pathLst>
            </a:custGeom>
            <a:solidFill>
              <a:srgbClr val="B79FC3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31" name="Freeform 27"/>
            <p:cNvSpPr>
              <a:spLocks/>
            </p:cNvSpPr>
            <p:nvPr/>
          </p:nvSpPr>
          <p:spPr bwMode="auto">
            <a:xfrm>
              <a:off x="855" y="3761"/>
              <a:ext cx="726" cy="344"/>
            </a:xfrm>
            <a:custGeom>
              <a:avLst/>
              <a:gdLst/>
              <a:ahLst/>
              <a:cxnLst>
                <a:cxn ang="0">
                  <a:pos x="288" y="54"/>
                </a:cxn>
                <a:cxn ang="0">
                  <a:pos x="326" y="58"/>
                </a:cxn>
                <a:cxn ang="0">
                  <a:pos x="352" y="58"/>
                </a:cxn>
                <a:cxn ang="0">
                  <a:pos x="369" y="58"/>
                </a:cxn>
                <a:cxn ang="0">
                  <a:pos x="395" y="54"/>
                </a:cxn>
                <a:cxn ang="0">
                  <a:pos x="434" y="51"/>
                </a:cxn>
                <a:cxn ang="0">
                  <a:pos x="477" y="47"/>
                </a:cxn>
                <a:cxn ang="0">
                  <a:pos x="515" y="40"/>
                </a:cxn>
                <a:cxn ang="0">
                  <a:pos x="558" y="43"/>
                </a:cxn>
                <a:cxn ang="0">
                  <a:pos x="644" y="51"/>
                </a:cxn>
                <a:cxn ang="0">
                  <a:pos x="726" y="72"/>
                </a:cxn>
                <a:cxn ang="0">
                  <a:pos x="726" y="61"/>
                </a:cxn>
                <a:cxn ang="0">
                  <a:pos x="726" y="54"/>
                </a:cxn>
                <a:cxn ang="0">
                  <a:pos x="670" y="43"/>
                </a:cxn>
                <a:cxn ang="0">
                  <a:pos x="558" y="33"/>
                </a:cxn>
                <a:cxn ang="0">
                  <a:pos x="541" y="29"/>
                </a:cxn>
                <a:cxn ang="0">
                  <a:pos x="524" y="29"/>
                </a:cxn>
                <a:cxn ang="0">
                  <a:pos x="502" y="29"/>
                </a:cxn>
                <a:cxn ang="0">
                  <a:pos x="485" y="33"/>
                </a:cxn>
                <a:cxn ang="0">
                  <a:pos x="425" y="36"/>
                </a:cxn>
                <a:cxn ang="0">
                  <a:pos x="365" y="33"/>
                </a:cxn>
                <a:cxn ang="0">
                  <a:pos x="77" y="0"/>
                </a:cxn>
                <a:cxn ang="0">
                  <a:pos x="47" y="4"/>
                </a:cxn>
                <a:cxn ang="0">
                  <a:pos x="21" y="15"/>
                </a:cxn>
                <a:cxn ang="0">
                  <a:pos x="4" y="36"/>
                </a:cxn>
                <a:cxn ang="0">
                  <a:pos x="0" y="65"/>
                </a:cxn>
                <a:cxn ang="0">
                  <a:pos x="8" y="111"/>
                </a:cxn>
                <a:cxn ang="0">
                  <a:pos x="30" y="176"/>
                </a:cxn>
                <a:cxn ang="0">
                  <a:pos x="47" y="215"/>
                </a:cxn>
                <a:cxn ang="0">
                  <a:pos x="77" y="244"/>
                </a:cxn>
                <a:cxn ang="0">
                  <a:pos x="111" y="272"/>
                </a:cxn>
                <a:cxn ang="0">
                  <a:pos x="159" y="294"/>
                </a:cxn>
                <a:cxn ang="0">
                  <a:pos x="202" y="315"/>
                </a:cxn>
                <a:cxn ang="0">
                  <a:pos x="245" y="344"/>
                </a:cxn>
                <a:cxn ang="0">
                  <a:pos x="236" y="319"/>
                </a:cxn>
                <a:cxn ang="0">
                  <a:pos x="227" y="298"/>
                </a:cxn>
                <a:cxn ang="0">
                  <a:pos x="219" y="287"/>
                </a:cxn>
                <a:cxn ang="0">
                  <a:pos x="206" y="276"/>
                </a:cxn>
                <a:cxn ang="0">
                  <a:pos x="167" y="251"/>
                </a:cxn>
                <a:cxn ang="0">
                  <a:pos x="146" y="233"/>
                </a:cxn>
                <a:cxn ang="0">
                  <a:pos x="116" y="208"/>
                </a:cxn>
                <a:cxn ang="0">
                  <a:pos x="86" y="176"/>
                </a:cxn>
                <a:cxn ang="0">
                  <a:pos x="77" y="158"/>
                </a:cxn>
                <a:cxn ang="0">
                  <a:pos x="68" y="140"/>
                </a:cxn>
                <a:cxn ang="0">
                  <a:pos x="64" y="119"/>
                </a:cxn>
                <a:cxn ang="0">
                  <a:pos x="60" y="90"/>
                </a:cxn>
                <a:cxn ang="0">
                  <a:pos x="68" y="61"/>
                </a:cxn>
                <a:cxn ang="0">
                  <a:pos x="81" y="54"/>
                </a:cxn>
                <a:cxn ang="0">
                  <a:pos x="94" y="47"/>
                </a:cxn>
                <a:cxn ang="0">
                  <a:pos x="150" y="43"/>
                </a:cxn>
                <a:cxn ang="0">
                  <a:pos x="210" y="47"/>
                </a:cxn>
                <a:cxn ang="0">
                  <a:pos x="288" y="54"/>
                </a:cxn>
              </a:cxnLst>
              <a:rect l="0" t="0" r="r" b="b"/>
              <a:pathLst>
                <a:path w="726" h="344">
                  <a:moveTo>
                    <a:pt x="288" y="54"/>
                  </a:moveTo>
                  <a:lnTo>
                    <a:pt x="326" y="58"/>
                  </a:lnTo>
                  <a:lnTo>
                    <a:pt x="352" y="58"/>
                  </a:lnTo>
                  <a:lnTo>
                    <a:pt x="369" y="58"/>
                  </a:lnTo>
                  <a:lnTo>
                    <a:pt x="395" y="54"/>
                  </a:lnTo>
                  <a:lnTo>
                    <a:pt x="434" y="51"/>
                  </a:lnTo>
                  <a:lnTo>
                    <a:pt x="477" y="47"/>
                  </a:lnTo>
                  <a:lnTo>
                    <a:pt x="515" y="40"/>
                  </a:lnTo>
                  <a:lnTo>
                    <a:pt x="558" y="43"/>
                  </a:lnTo>
                  <a:lnTo>
                    <a:pt x="644" y="51"/>
                  </a:lnTo>
                  <a:lnTo>
                    <a:pt x="726" y="72"/>
                  </a:lnTo>
                  <a:lnTo>
                    <a:pt x="726" y="61"/>
                  </a:lnTo>
                  <a:lnTo>
                    <a:pt x="726" y="54"/>
                  </a:lnTo>
                  <a:lnTo>
                    <a:pt x="670" y="43"/>
                  </a:lnTo>
                  <a:lnTo>
                    <a:pt x="558" y="33"/>
                  </a:lnTo>
                  <a:lnTo>
                    <a:pt x="541" y="29"/>
                  </a:lnTo>
                  <a:lnTo>
                    <a:pt x="524" y="29"/>
                  </a:lnTo>
                  <a:lnTo>
                    <a:pt x="502" y="29"/>
                  </a:lnTo>
                  <a:lnTo>
                    <a:pt x="485" y="33"/>
                  </a:lnTo>
                  <a:lnTo>
                    <a:pt x="425" y="36"/>
                  </a:lnTo>
                  <a:lnTo>
                    <a:pt x="365" y="33"/>
                  </a:lnTo>
                  <a:lnTo>
                    <a:pt x="77" y="0"/>
                  </a:lnTo>
                  <a:lnTo>
                    <a:pt x="47" y="4"/>
                  </a:lnTo>
                  <a:lnTo>
                    <a:pt x="21" y="15"/>
                  </a:lnTo>
                  <a:lnTo>
                    <a:pt x="4" y="36"/>
                  </a:lnTo>
                  <a:lnTo>
                    <a:pt x="0" y="65"/>
                  </a:lnTo>
                  <a:lnTo>
                    <a:pt x="8" y="111"/>
                  </a:lnTo>
                  <a:lnTo>
                    <a:pt x="30" y="176"/>
                  </a:lnTo>
                  <a:lnTo>
                    <a:pt x="47" y="215"/>
                  </a:lnTo>
                  <a:lnTo>
                    <a:pt x="77" y="244"/>
                  </a:lnTo>
                  <a:lnTo>
                    <a:pt x="111" y="272"/>
                  </a:lnTo>
                  <a:lnTo>
                    <a:pt x="159" y="294"/>
                  </a:lnTo>
                  <a:lnTo>
                    <a:pt x="202" y="315"/>
                  </a:lnTo>
                  <a:lnTo>
                    <a:pt x="245" y="344"/>
                  </a:lnTo>
                  <a:lnTo>
                    <a:pt x="236" y="319"/>
                  </a:lnTo>
                  <a:lnTo>
                    <a:pt x="227" y="298"/>
                  </a:lnTo>
                  <a:lnTo>
                    <a:pt x="219" y="287"/>
                  </a:lnTo>
                  <a:lnTo>
                    <a:pt x="206" y="276"/>
                  </a:lnTo>
                  <a:lnTo>
                    <a:pt x="167" y="251"/>
                  </a:lnTo>
                  <a:lnTo>
                    <a:pt x="146" y="233"/>
                  </a:lnTo>
                  <a:lnTo>
                    <a:pt x="116" y="208"/>
                  </a:lnTo>
                  <a:lnTo>
                    <a:pt x="86" y="176"/>
                  </a:lnTo>
                  <a:lnTo>
                    <a:pt x="77" y="158"/>
                  </a:lnTo>
                  <a:lnTo>
                    <a:pt x="68" y="140"/>
                  </a:lnTo>
                  <a:lnTo>
                    <a:pt x="64" y="119"/>
                  </a:lnTo>
                  <a:lnTo>
                    <a:pt x="60" y="90"/>
                  </a:lnTo>
                  <a:lnTo>
                    <a:pt x="68" y="61"/>
                  </a:lnTo>
                  <a:lnTo>
                    <a:pt x="81" y="54"/>
                  </a:lnTo>
                  <a:lnTo>
                    <a:pt x="94" y="47"/>
                  </a:lnTo>
                  <a:lnTo>
                    <a:pt x="150" y="43"/>
                  </a:lnTo>
                  <a:lnTo>
                    <a:pt x="210" y="47"/>
                  </a:lnTo>
                  <a:lnTo>
                    <a:pt x="288" y="54"/>
                  </a:lnTo>
                  <a:close/>
                </a:path>
              </a:pathLst>
            </a:custGeom>
            <a:solidFill>
              <a:srgbClr val="9FC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32" name="Freeform 28"/>
            <p:cNvSpPr>
              <a:spLocks/>
            </p:cNvSpPr>
            <p:nvPr/>
          </p:nvSpPr>
          <p:spPr bwMode="auto">
            <a:xfrm>
              <a:off x="876" y="3790"/>
              <a:ext cx="219" cy="312"/>
            </a:xfrm>
            <a:custGeom>
              <a:avLst/>
              <a:gdLst/>
              <a:ahLst/>
              <a:cxnLst>
                <a:cxn ang="0">
                  <a:pos x="219" y="312"/>
                </a:cxn>
                <a:cxn ang="0">
                  <a:pos x="202" y="276"/>
                </a:cxn>
                <a:cxn ang="0">
                  <a:pos x="189" y="258"/>
                </a:cxn>
                <a:cxn ang="0">
                  <a:pos x="176" y="243"/>
                </a:cxn>
                <a:cxn ang="0">
                  <a:pos x="146" y="226"/>
                </a:cxn>
                <a:cxn ang="0">
                  <a:pos x="129" y="211"/>
                </a:cxn>
                <a:cxn ang="0">
                  <a:pos x="112" y="201"/>
                </a:cxn>
                <a:cxn ang="0">
                  <a:pos x="103" y="190"/>
                </a:cxn>
                <a:cxn ang="0">
                  <a:pos x="86" y="175"/>
                </a:cxn>
                <a:cxn ang="0">
                  <a:pos x="65" y="158"/>
                </a:cxn>
                <a:cxn ang="0">
                  <a:pos x="52" y="140"/>
                </a:cxn>
                <a:cxn ang="0">
                  <a:pos x="47" y="125"/>
                </a:cxn>
                <a:cxn ang="0">
                  <a:pos x="39" y="107"/>
                </a:cxn>
                <a:cxn ang="0">
                  <a:pos x="35" y="82"/>
                </a:cxn>
                <a:cxn ang="0">
                  <a:pos x="35" y="64"/>
                </a:cxn>
                <a:cxn ang="0">
                  <a:pos x="39" y="50"/>
                </a:cxn>
                <a:cxn ang="0">
                  <a:pos x="47" y="29"/>
                </a:cxn>
                <a:cxn ang="0">
                  <a:pos x="65" y="18"/>
                </a:cxn>
                <a:cxn ang="0">
                  <a:pos x="90" y="14"/>
                </a:cxn>
                <a:cxn ang="0">
                  <a:pos x="116" y="11"/>
                </a:cxn>
                <a:cxn ang="0">
                  <a:pos x="163" y="14"/>
                </a:cxn>
                <a:cxn ang="0">
                  <a:pos x="43" y="0"/>
                </a:cxn>
                <a:cxn ang="0">
                  <a:pos x="22" y="4"/>
                </a:cxn>
                <a:cxn ang="0">
                  <a:pos x="9" y="11"/>
                </a:cxn>
                <a:cxn ang="0">
                  <a:pos x="0" y="39"/>
                </a:cxn>
                <a:cxn ang="0">
                  <a:pos x="0" y="64"/>
                </a:cxn>
                <a:cxn ang="0">
                  <a:pos x="9" y="93"/>
                </a:cxn>
                <a:cxn ang="0">
                  <a:pos x="22" y="118"/>
                </a:cxn>
                <a:cxn ang="0">
                  <a:pos x="52" y="165"/>
                </a:cxn>
                <a:cxn ang="0">
                  <a:pos x="86" y="193"/>
                </a:cxn>
                <a:cxn ang="0">
                  <a:pos x="121" y="222"/>
                </a:cxn>
                <a:cxn ang="0">
                  <a:pos x="159" y="251"/>
                </a:cxn>
                <a:cxn ang="0">
                  <a:pos x="189" y="279"/>
                </a:cxn>
                <a:cxn ang="0">
                  <a:pos x="219" y="312"/>
                </a:cxn>
              </a:cxnLst>
              <a:rect l="0" t="0" r="r" b="b"/>
              <a:pathLst>
                <a:path w="219" h="312">
                  <a:moveTo>
                    <a:pt x="219" y="312"/>
                  </a:moveTo>
                  <a:lnTo>
                    <a:pt x="202" y="276"/>
                  </a:lnTo>
                  <a:lnTo>
                    <a:pt x="189" y="258"/>
                  </a:lnTo>
                  <a:lnTo>
                    <a:pt x="176" y="243"/>
                  </a:lnTo>
                  <a:lnTo>
                    <a:pt x="146" y="226"/>
                  </a:lnTo>
                  <a:lnTo>
                    <a:pt x="129" y="211"/>
                  </a:lnTo>
                  <a:lnTo>
                    <a:pt x="112" y="201"/>
                  </a:lnTo>
                  <a:lnTo>
                    <a:pt x="103" y="190"/>
                  </a:lnTo>
                  <a:lnTo>
                    <a:pt x="86" y="175"/>
                  </a:lnTo>
                  <a:lnTo>
                    <a:pt x="65" y="158"/>
                  </a:lnTo>
                  <a:lnTo>
                    <a:pt x="52" y="140"/>
                  </a:lnTo>
                  <a:lnTo>
                    <a:pt x="47" y="125"/>
                  </a:lnTo>
                  <a:lnTo>
                    <a:pt x="39" y="107"/>
                  </a:lnTo>
                  <a:lnTo>
                    <a:pt x="35" y="82"/>
                  </a:lnTo>
                  <a:lnTo>
                    <a:pt x="35" y="64"/>
                  </a:lnTo>
                  <a:lnTo>
                    <a:pt x="39" y="50"/>
                  </a:lnTo>
                  <a:lnTo>
                    <a:pt x="47" y="29"/>
                  </a:lnTo>
                  <a:lnTo>
                    <a:pt x="65" y="18"/>
                  </a:lnTo>
                  <a:lnTo>
                    <a:pt x="90" y="14"/>
                  </a:lnTo>
                  <a:lnTo>
                    <a:pt x="116" y="11"/>
                  </a:lnTo>
                  <a:lnTo>
                    <a:pt x="163" y="14"/>
                  </a:lnTo>
                  <a:lnTo>
                    <a:pt x="43" y="0"/>
                  </a:lnTo>
                  <a:lnTo>
                    <a:pt x="22" y="4"/>
                  </a:lnTo>
                  <a:lnTo>
                    <a:pt x="9" y="11"/>
                  </a:lnTo>
                  <a:lnTo>
                    <a:pt x="0" y="39"/>
                  </a:lnTo>
                  <a:lnTo>
                    <a:pt x="0" y="64"/>
                  </a:lnTo>
                  <a:lnTo>
                    <a:pt x="9" y="93"/>
                  </a:lnTo>
                  <a:lnTo>
                    <a:pt x="22" y="118"/>
                  </a:lnTo>
                  <a:lnTo>
                    <a:pt x="52" y="165"/>
                  </a:lnTo>
                  <a:lnTo>
                    <a:pt x="86" y="193"/>
                  </a:lnTo>
                  <a:lnTo>
                    <a:pt x="121" y="222"/>
                  </a:lnTo>
                  <a:lnTo>
                    <a:pt x="159" y="251"/>
                  </a:lnTo>
                  <a:lnTo>
                    <a:pt x="189" y="279"/>
                  </a:lnTo>
                  <a:lnTo>
                    <a:pt x="219" y="312"/>
                  </a:lnTo>
                  <a:close/>
                </a:path>
              </a:pathLst>
            </a:custGeom>
            <a:solidFill>
              <a:srgbClr val="40A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33" name="Freeform 29"/>
            <p:cNvSpPr>
              <a:spLocks/>
            </p:cNvSpPr>
            <p:nvPr/>
          </p:nvSpPr>
          <p:spPr bwMode="auto">
            <a:xfrm>
              <a:off x="2990" y="3754"/>
              <a:ext cx="1292" cy="333"/>
            </a:xfrm>
            <a:custGeom>
              <a:avLst/>
              <a:gdLst/>
              <a:ahLst/>
              <a:cxnLst>
                <a:cxn ang="0">
                  <a:pos x="1292" y="15"/>
                </a:cxn>
                <a:cxn ang="0">
                  <a:pos x="1280" y="18"/>
                </a:cxn>
                <a:cxn ang="0">
                  <a:pos x="1254" y="22"/>
                </a:cxn>
                <a:cxn ang="0">
                  <a:pos x="1228" y="29"/>
                </a:cxn>
                <a:cxn ang="0">
                  <a:pos x="1194" y="36"/>
                </a:cxn>
                <a:cxn ang="0">
                  <a:pos x="1112" y="58"/>
                </a:cxn>
                <a:cxn ang="0">
                  <a:pos x="1022" y="75"/>
                </a:cxn>
                <a:cxn ang="0">
                  <a:pos x="927" y="97"/>
                </a:cxn>
                <a:cxn ang="0">
                  <a:pos x="846" y="118"/>
                </a:cxn>
                <a:cxn ang="0">
                  <a:pos x="807" y="129"/>
                </a:cxn>
                <a:cxn ang="0">
                  <a:pos x="773" y="140"/>
                </a:cxn>
                <a:cxn ang="0">
                  <a:pos x="747" y="147"/>
                </a:cxn>
                <a:cxn ang="0">
                  <a:pos x="725" y="154"/>
                </a:cxn>
                <a:cxn ang="0">
                  <a:pos x="502" y="254"/>
                </a:cxn>
                <a:cxn ang="0">
                  <a:pos x="442" y="276"/>
                </a:cxn>
                <a:cxn ang="0">
                  <a:pos x="390" y="294"/>
                </a:cxn>
                <a:cxn ang="0">
                  <a:pos x="335" y="305"/>
                </a:cxn>
                <a:cxn ang="0">
                  <a:pos x="270" y="315"/>
                </a:cxn>
                <a:cxn ang="0">
                  <a:pos x="201" y="322"/>
                </a:cxn>
                <a:cxn ang="0">
                  <a:pos x="141" y="330"/>
                </a:cxn>
                <a:cxn ang="0">
                  <a:pos x="98" y="330"/>
                </a:cxn>
                <a:cxn ang="0">
                  <a:pos x="64" y="333"/>
                </a:cxn>
                <a:cxn ang="0">
                  <a:pos x="42" y="330"/>
                </a:cxn>
                <a:cxn ang="0">
                  <a:pos x="21" y="326"/>
                </a:cxn>
                <a:cxn ang="0">
                  <a:pos x="0" y="315"/>
                </a:cxn>
                <a:cxn ang="0">
                  <a:pos x="4" y="315"/>
                </a:cxn>
                <a:cxn ang="0">
                  <a:pos x="12" y="315"/>
                </a:cxn>
                <a:cxn ang="0">
                  <a:pos x="42" y="308"/>
                </a:cxn>
                <a:cxn ang="0">
                  <a:pos x="120" y="279"/>
                </a:cxn>
                <a:cxn ang="0">
                  <a:pos x="158" y="269"/>
                </a:cxn>
                <a:cxn ang="0">
                  <a:pos x="189" y="258"/>
                </a:cxn>
                <a:cxn ang="0">
                  <a:pos x="206" y="251"/>
                </a:cxn>
                <a:cxn ang="0">
                  <a:pos x="210" y="251"/>
                </a:cxn>
                <a:cxn ang="0">
                  <a:pos x="206" y="251"/>
                </a:cxn>
                <a:cxn ang="0">
                  <a:pos x="373" y="201"/>
                </a:cxn>
                <a:cxn ang="0">
                  <a:pos x="403" y="201"/>
                </a:cxn>
                <a:cxn ang="0">
                  <a:pos x="420" y="197"/>
                </a:cxn>
                <a:cxn ang="0">
                  <a:pos x="442" y="194"/>
                </a:cxn>
                <a:cxn ang="0">
                  <a:pos x="463" y="190"/>
                </a:cxn>
                <a:cxn ang="0">
                  <a:pos x="485" y="186"/>
                </a:cxn>
                <a:cxn ang="0">
                  <a:pos x="515" y="186"/>
                </a:cxn>
                <a:cxn ang="0">
                  <a:pos x="597" y="186"/>
                </a:cxn>
                <a:cxn ang="0">
                  <a:pos x="648" y="172"/>
                </a:cxn>
                <a:cxn ang="0">
                  <a:pos x="704" y="147"/>
                </a:cxn>
                <a:cxn ang="0">
                  <a:pos x="756" y="126"/>
                </a:cxn>
                <a:cxn ang="0">
                  <a:pos x="807" y="108"/>
                </a:cxn>
                <a:cxn ang="0">
                  <a:pos x="829" y="104"/>
                </a:cxn>
                <a:cxn ang="0">
                  <a:pos x="854" y="97"/>
                </a:cxn>
                <a:cxn ang="0">
                  <a:pos x="923" y="83"/>
                </a:cxn>
                <a:cxn ang="0">
                  <a:pos x="1082" y="47"/>
                </a:cxn>
                <a:cxn ang="0">
                  <a:pos x="1155" y="29"/>
                </a:cxn>
                <a:cxn ang="0">
                  <a:pos x="1219" y="15"/>
                </a:cxn>
                <a:cxn ang="0">
                  <a:pos x="1241" y="7"/>
                </a:cxn>
                <a:cxn ang="0">
                  <a:pos x="1258" y="4"/>
                </a:cxn>
                <a:cxn ang="0">
                  <a:pos x="1271" y="4"/>
                </a:cxn>
                <a:cxn ang="0">
                  <a:pos x="1275" y="0"/>
                </a:cxn>
                <a:cxn ang="0">
                  <a:pos x="1292" y="15"/>
                </a:cxn>
              </a:cxnLst>
              <a:rect l="0" t="0" r="r" b="b"/>
              <a:pathLst>
                <a:path w="1292" h="333">
                  <a:moveTo>
                    <a:pt x="1292" y="15"/>
                  </a:moveTo>
                  <a:lnTo>
                    <a:pt x="1280" y="18"/>
                  </a:lnTo>
                  <a:lnTo>
                    <a:pt x="1254" y="22"/>
                  </a:lnTo>
                  <a:lnTo>
                    <a:pt x="1228" y="29"/>
                  </a:lnTo>
                  <a:lnTo>
                    <a:pt x="1194" y="36"/>
                  </a:lnTo>
                  <a:lnTo>
                    <a:pt x="1112" y="58"/>
                  </a:lnTo>
                  <a:lnTo>
                    <a:pt x="1022" y="75"/>
                  </a:lnTo>
                  <a:lnTo>
                    <a:pt x="927" y="97"/>
                  </a:lnTo>
                  <a:lnTo>
                    <a:pt x="846" y="118"/>
                  </a:lnTo>
                  <a:lnTo>
                    <a:pt x="807" y="129"/>
                  </a:lnTo>
                  <a:lnTo>
                    <a:pt x="773" y="140"/>
                  </a:lnTo>
                  <a:lnTo>
                    <a:pt x="747" y="147"/>
                  </a:lnTo>
                  <a:lnTo>
                    <a:pt x="725" y="154"/>
                  </a:lnTo>
                  <a:lnTo>
                    <a:pt x="502" y="254"/>
                  </a:lnTo>
                  <a:lnTo>
                    <a:pt x="442" y="276"/>
                  </a:lnTo>
                  <a:lnTo>
                    <a:pt x="390" y="294"/>
                  </a:lnTo>
                  <a:lnTo>
                    <a:pt x="335" y="305"/>
                  </a:lnTo>
                  <a:lnTo>
                    <a:pt x="270" y="315"/>
                  </a:lnTo>
                  <a:lnTo>
                    <a:pt x="201" y="322"/>
                  </a:lnTo>
                  <a:lnTo>
                    <a:pt x="141" y="330"/>
                  </a:lnTo>
                  <a:lnTo>
                    <a:pt x="98" y="330"/>
                  </a:lnTo>
                  <a:lnTo>
                    <a:pt x="64" y="333"/>
                  </a:lnTo>
                  <a:lnTo>
                    <a:pt x="42" y="330"/>
                  </a:lnTo>
                  <a:lnTo>
                    <a:pt x="21" y="326"/>
                  </a:lnTo>
                  <a:lnTo>
                    <a:pt x="0" y="315"/>
                  </a:lnTo>
                  <a:lnTo>
                    <a:pt x="4" y="315"/>
                  </a:lnTo>
                  <a:lnTo>
                    <a:pt x="12" y="315"/>
                  </a:lnTo>
                  <a:lnTo>
                    <a:pt x="42" y="308"/>
                  </a:lnTo>
                  <a:lnTo>
                    <a:pt x="120" y="279"/>
                  </a:lnTo>
                  <a:lnTo>
                    <a:pt x="158" y="269"/>
                  </a:lnTo>
                  <a:lnTo>
                    <a:pt x="189" y="258"/>
                  </a:lnTo>
                  <a:lnTo>
                    <a:pt x="206" y="251"/>
                  </a:lnTo>
                  <a:lnTo>
                    <a:pt x="210" y="251"/>
                  </a:lnTo>
                  <a:lnTo>
                    <a:pt x="206" y="251"/>
                  </a:lnTo>
                  <a:lnTo>
                    <a:pt x="373" y="201"/>
                  </a:lnTo>
                  <a:lnTo>
                    <a:pt x="403" y="201"/>
                  </a:lnTo>
                  <a:lnTo>
                    <a:pt x="420" y="197"/>
                  </a:lnTo>
                  <a:lnTo>
                    <a:pt x="442" y="194"/>
                  </a:lnTo>
                  <a:lnTo>
                    <a:pt x="463" y="190"/>
                  </a:lnTo>
                  <a:lnTo>
                    <a:pt x="485" y="186"/>
                  </a:lnTo>
                  <a:lnTo>
                    <a:pt x="515" y="186"/>
                  </a:lnTo>
                  <a:lnTo>
                    <a:pt x="597" y="186"/>
                  </a:lnTo>
                  <a:lnTo>
                    <a:pt x="648" y="172"/>
                  </a:lnTo>
                  <a:lnTo>
                    <a:pt x="704" y="147"/>
                  </a:lnTo>
                  <a:lnTo>
                    <a:pt x="756" y="126"/>
                  </a:lnTo>
                  <a:lnTo>
                    <a:pt x="807" y="108"/>
                  </a:lnTo>
                  <a:lnTo>
                    <a:pt x="829" y="104"/>
                  </a:lnTo>
                  <a:lnTo>
                    <a:pt x="854" y="97"/>
                  </a:lnTo>
                  <a:lnTo>
                    <a:pt x="923" y="83"/>
                  </a:lnTo>
                  <a:lnTo>
                    <a:pt x="1082" y="47"/>
                  </a:lnTo>
                  <a:lnTo>
                    <a:pt x="1155" y="29"/>
                  </a:lnTo>
                  <a:lnTo>
                    <a:pt x="1219" y="15"/>
                  </a:lnTo>
                  <a:lnTo>
                    <a:pt x="1241" y="7"/>
                  </a:lnTo>
                  <a:lnTo>
                    <a:pt x="1258" y="4"/>
                  </a:lnTo>
                  <a:lnTo>
                    <a:pt x="1271" y="4"/>
                  </a:lnTo>
                  <a:lnTo>
                    <a:pt x="1275" y="0"/>
                  </a:lnTo>
                  <a:lnTo>
                    <a:pt x="1292" y="15"/>
                  </a:lnTo>
                  <a:close/>
                </a:path>
              </a:pathLst>
            </a:custGeom>
            <a:solidFill>
              <a:srgbClr val="80C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34" name="Freeform 30"/>
            <p:cNvSpPr>
              <a:spLocks/>
            </p:cNvSpPr>
            <p:nvPr/>
          </p:nvSpPr>
          <p:spPr bwMode="auto">
            <a:xfrm>
              <a:off x="206" y="2702"/>
              <a:ext cx="370" cy="633"/>
            </a:xfrm>
            <a:custGeom>
              <a:avLst/>
              <a:gdLst/>
              <a:ahLst/>
              <a:cxnLst>
                <a:cxn ang="0">
                  <a:pos x="370" y="0"/>
                </a:cxn>
                <a:cxn ang="0">
                  <a:pos x="254" y="168"/>
                </a:cxn>
                <a:cxn ang="0">
                  <a:pos x="142" y="340"/>
                </a:cxn>
                <a:cxn ang="0">
                  <a:pos x="95" y="422"/>
                </a:cxn>
                <a:cxn ang="0">
                  <a:pos x="56" y="497"/>
                </a:cxn>
                <a:cxn ang="0">
                  <a:pos x="26" y="569"/>
                </a:cxn>
                <a:cxn ang="0">
                  <a:pos x="9" y="633"/>
                </a:cxn>
                <a:cxn ang="0">
                  <a:pos x="0" y="633"/>
                </a:cxn>
                <a:cxn ang="0">
                  <a:pos x="13" y="598"/>
                </a:cxn>
                <a:cxn ang="0">
                  <a:pos x="26" y="565"/>
                </a:cxn>
                <a:cxn ang="0">
                  <a:pos x="35" y="544"/>
                </a:cxn>
                <a:cxn ang="0">
                  <a:pos x="39" y="526"/>
                </a:cxn>
                <a:cxn ang="0">
                  <a:pos x="52" y="497"/>
                </a:cxn>
                <a:cxn ang="0">
                  <a:pos x="60" y="476"/>
                </a:cxn>
                <a:cxn ang="0">
                  <a:pos x="159" y="300"/>
                </a:cxn>
                <a:cxn ang="0">
                  <a:pos x="211" y="218"/>
                </a:cxn>
                <a:cxn ang="0">
                  <a:pos x="258" y="146"/>
                </a:cxn>
                <a:cxn ang="0">
                  <a:pos x="301" y="86"/>
                </a:cxn>
                <a:cxn ang="0">
                  <a:pos x="318" y="61"/>
                </a:cxn>
                <a:cxn ang="0">
                  <a:pos x="335" y="39"/>
                </a:cxn>
                <a:cxn ang="0">
                  <a:pos x="348" y="21"/>
                </a:cxn>
                <a:cxn ang="0">
                  <a:pos x="357" y="10"/>
                </a:cxn>
                <a:cxn ang="0">
                  <a:pos x="365" y="0"/>
                </a:cxn>
                <a:cxn ang="0">
                  <a:pos x="365" y="0"/>
                </a:cxn>
                <a:cxn ang="0">
                  <a:pos x="370" y="0"/>
                </a:cxn>
              </a:cxnLst>
              <a:rect l="0" t="0" r="r" b="b"/>
              <a:pathLst>
                <a:path w="370" h="633">
                  <a:moveTo>
                    <a:pt x="370" y="0"/>
                  </a:moveTo>
                  <a:lnTo>
                    <a:pt x="254" y="168"/>
                  </a:lnTo>
                  <a:lnTo>
                    <a:pt x="142" y="340"/>
                  </a:lnTo>
                  <a:lnTo>
                    <a:pt x="95" y="422"/>
                  </a:lnTo>
                  <a:lnTo>
                    <a:pt x="56" y="497"/>
                  </a:lnTo>
                  <a:lnTo>
                    <a:pt x="26" y="569"/>
                  </a:lnTo>
                  <a:lnTo>
                    <a:pt x="9" y="633"/>
                  </a:lnTo>
                  <a:lnTo>
                    <a:pt x="0" y="633"/>
                  </a:lnTo>
                  <a:lnTo>
                    <a:pt x="13" y="598"/>
                  </a:lnTo>
                  <a:lnTo>
                    <a:pt x="26" y="565"/>
                  </a:lnTo>
                  <a:lnTo>
                    <a:pt x="35" y="544"/>
                  </a:lnTo>
                  <a:lnTo>
                    <a:pt x="39" y="526"/>
                  </a:lnTo>
                  <a:lnTo>
                    <a:pt x="52" y="497"/>
                  </a:lnTo>
                  <a:lnTo>
                    <a:pt x="60" y="476"/>
                  </a:lnTo>
                  <a:lnTo>
                    <a:pt x="159" y="300"/>
                  </a:lnTo>
                  <a:lnTo>
                    <a:pt x="211" y="218"/>
                  </a:lnTo>
                  <a:lnTo>
                    <a:pt x="258" y="146"/>
                  </a:lnTo>
                  <a:lnTo>
                    <a:pt x="301" y="86"/>
                  </a:lnTo>
                  <a:lnTo>
                    <a:pt x="318" y="61"/>
                  </a:lnTo>
                  <a:lnTo>
                    <a:pt x="335" y="39"/>
                  </a:lnTo>
                  <a:lnTo>
                    <a:pt x="348" y="21"/>
                  </a:lnTo>
                  <a:lnTo>
                    <a:pt x="357" y="10"/>
                  </a:lnTo>
                  <a:lnTo>
                    <a:pt x="365" y="0"/>
                  </a:lnTo>
                  <a:lnTo>
                    <a:pt x="365" y="0"/>
                  </a:lnTo>
                  <a:lnTo>
                    <a:pt x="370" y="0"/>
                  </a:lnTo>
                  <a:close/>
                </a:path>
              </a:pathLst>
            </a:custGeom>
            <a:solidFill>
              <a:srgbClr val="40A04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35" name="Freeform 31"/>
            <p:cNvSpPr>
              <a:spLocks/>
            </p:cNvSpPr>
            <p:nvPr/>
          </p:nvSpPr>
          <p:spPr bwMode="auto">
            <a:xfrm>
              <a:off x="546" y="2666"/>
              <a:ext cx="81" cy="61"/>
            </a:xfrm>
            <a:custGeom>
              <a:avLst/>
              <a:gdLst/>
              <a:ahLst/>
              <a:cxnLst>
                <a:cxn ang="0">
                  <a:pos x="30" y="25"/>
                </a:cxn>
                <a:cxn ang="0">
                  <a:pos x="55" y="25"/>
                </a:cxn>
                <a:cxn ang="0">
                  <a:pos x="68" y="29"/>
                </a:cxn>
                <a:cxn ang="0">
                  <a:pos x="81" y="36"/>
                </a:cxn>
                <a:cxn ang="0">
                  <a:pos x="60" y="39"/>
                </a:cxn>
                <a:cxn ang="0">
                  <a:pos x="42" y="36"/>
                </a:cxn>
                <a:cxn ang="0">
                  <a:pos x="30" y="25"/>
                </a:cxn>
                <a:cxn ang="0">
                  <a:pos x="34" y="36"/>
                </a:cxn>
                <a:cxn ang="0">
                  <a:pos x="34" y="50"/>
                </a:cxn>
                <a:cxn ang="0">
                  <a:pos x="30" y="61"/>
                </a:cxn>
                <a:cxn ang="0">
                  <a:pos x="17" y="50"/>
                </a:cxn>
                <a:cxn ang="0">
                  <a:pos x="17" y="43"/>
                </a:cxn>
                <a:cxn ang="0">
                  <a:pos x="30" y="25"/>
                </a:cxn>
                <a:cxn ang="0">
                  <a:pos x="12" y="25"/>
                </a:cxn>
                <a:cxn ang="0">
                  <a:pos x="0" y="21"/>
                </a:cxn>
                <a:cxn ang="0">
                  <a:pos x="8" y="18"/>
                </a:cxn>
                <a:cxn ang="0">
                  <a:pos x="12" y="18"/>
                </a:cxn>
                <a:cxn ang="0">
                  <a:pos x="25" y="25"/>
                </a:cxn>
                <a:cxn ang="0">
                  <a:pos x="25" y="11"/>
                </a:cxn>
                <a:cxn ang="0">
                  <a:pos x="34" y="0"/>
                </a:cxn>
                <a:cxn ang="0">
                  <a:pos x="38" y="7"/>
                </a:cxn>
                <a:cxn ang="0">
                  <a:pos x="34" y="14"/>
                </a:cxn>
                <a:cxn ang="0">
                  <a:pos x="25" y="29"/>
                </a:cxn>
                <a:cxn ang="0">
                  <a:pos x="60" y="7"/>
                </a:cxn>
                <a:cxn ang="0">
                  <a:pos x="68" y="7"/>
                </a:cxn>
                <a:cxn ang="0">
                  <a:pos x="68" y="14"/>
                </a:cxn>
                <a:cxn ang="0">
                  <a:pos x="60" y="21"/>
                </a:cxn>
                <a:cxn ang="0">
                  <a:pos x="42" y="21"/>
                </a:cxn>
                <a:cxn ang="0">
                  <a:pos x="30" y="25"/>
                </a:cxn>
              </a:cxnLst>
              <a:rect l="0" t="0" r="r" b="b"/>
              <a:pathLst>
                <a:path w="81" h="61">
                  <a:moveTo>
                    <a:pt x="30" y="25"/>
                  </a:moveTo>
                  <a:lnTo>
                    <a:pt x="55" y="25"/>
                  </a:lnTo>
                  <a:lnTo>
                    <a:pt x="68" y="29"/>
                  </a:lnTo>
                  <a:lnTo>
                    <a:pt x="81" y="36"/>
                  </a:lnTo>
                  <a:lnTo>
                    <a:pt x="60" y="39"/>
                  </a:lnTo>
                  <a:lnTo>
                    <a:pt x="42" y="36"/>
                  </a:lnTo>
                  <a:lnTo>
                    <a:pt x="30" y="25"/>
                  </a:lnTo>
                  <a:lnTo>
                    <a:pt x="34" y="36"/>
                  </a:lnTo>
                  <a:lnTo>
                    <a:pt x="34" y="50"/>
                  </a:lnTo>
                  <a:lnTo>
                    <a:pt x="30" y="61"/>
                  </a:lnTo>
                  <a:lnTo>
                    <a:pt x="17" y="50"/>
                  </a:lnTo>
                  <a:lnTo>
                    <a:pt x="17" y="43"/>
                  </a:lnTo>
                  <a:lnTo>
                    <a:pt x="30" y="25"/>
                  </a:lnTo>
                  <a:lnTo>
                    <a:pt x="12" y="25"/>
                  </a:lnTo>
                  <a:lnTo>
                    <a:pt x="0" y="21"/>
                  </a:lnTo>
                  <a:lnTo>
                    <a:pt x="8" y="18"/>
                  </a:lnTo>
                  <a:lnTo>
                    <a:pt x="12" y="18"/>
                  </a:lnTo>
                  <a:lnTo>
                    <a:pt x="25" y="25"/>
                  </a:lnTo>
                  <a:lnTo>
                    <a:pt x="25" y="11"/>
                  </a:lnTo>
                  <a:lnTo>
                    <a:pt x="34" y="0"/>
                  </a:lnTo>
                  <a:lnTo>
                    <a:pt x="38" y="7"/>
                  </a:lnTo>
                  <a:lnTo>
                    <a:pt x="34" y="14"/>
                  </a:lnTo>
                  <a:lnTo>
                    <a:pt x="25" y="29"/>
                  </a:lnTo>
                  <a:lnTo>
                    <a:pt x="60" y="7"/>
                  </a:lnTo>
                  <a:lnTo>
                    <a:pt x="68" y="7"/>
                  </a:lnTo>
                  <a:lnTo>
                    <a:pt x="68" y="14"/>
                  </a:lnTo>
                  <a:lnTo>
                    <a:pt x="60" y="21"/>
                  </a:lnTo>
                  <a:lnTo>
                    <a:pt x="42" y="21"/>
                  </a:lnTo>
                  <a:lnTo>
                    <a:pt x="30" y="25"/>
                  </a:lnTo>
                  <a:close/>
                </a:path>
              </a:pathLst>
            </a:custGeom>
            <a:solidFill>
              <a:srgbClr val="8091C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36" name="Freeform 32"/>
            <p:cNvSpPr>
              <a:spLocks/>
            </p:cNvSpPr>
            <p:nvPr/>
          </p:nvSpPr>
          <p:spPr bwMode="auto">
            <a:xfrm>
              <a:off x="528" y="2723"/>
              <a:ext cx="78" cy="65"/>
            </a:xfrm>
            <a:custGeom>
              <a:avLst/>
              <a:gdLst/>
              <a:ahLst/>
              <a:cxnLst>
                <a:cxn ang="0">
                  <a:pos x="26" y="25"/>
                </a:cxn>
                <a:cxn ang="0">
                  <a:pos x="56" y="29"/>
                </a:cxn>
                <a:cxn ang="0">
                  <a:pos x="69" y="32"/>
                </a:cxn>
                <a:cxn ang="0">
                  <a:pos x="78" y="40"/>
                </a:cxn>
                <a:cxn ang="0">
                  <a:pos x="56" y="43"/>
                </a:cxn>
                <a:cxn ang="0">
                  <a:pos x="43" y="40"/>
                </a:cxn>
                <a:cxn ang="0">
                  <a:pos x="30" y="29"/>
                </a:cxn>
                <a:cxn ang="0">
                  <a:pos x="35" y="36"/>
                </a:cxn>
                <a:cxn ang="0">
                  <a:pos x="35" y="50"/>
                </a:cxn>
                <a:cxn ang="0">
                  <a:pos x="26" y="65"/>
                </a:cxn>
                <a:cxn ang="0">
                  <a:pos x="18" y="54"/>
                </a:cxn>
                <a:cxn ang="0">
                  <a:pos x="18" y="47"/>
                </a:cxn>
                <a:cxn ang="0">
                  <a:pos x="30" y="25"/>
                </a:cxn>
                <a:cxn ang="0">
                  <a:pos x="13" y="29"/>
                </a:cxn>
                <a:cxn ang="0">
                  <a:pos x="0" y="25"/>
                </a:cxn>
                <a:cxn ang="0">
                  <a:pos x="5" y="22"/>
                </a:cxn>
                <a:cxn ang="0">
                  <a:pos x="13" y="22"/>
                </a:cxn>
                <a:cxn ang="0">
                  <a:pos x="26" y="29"/>
                </a:cxn>
                <a:cxn ang="0">
                  <a:pos x="26" y="11"/>
                </a:cxn>
                <a:cxn ang="0">
                  <a:pos x="35" y="0"/>
                </a:cxn>
                <a:cxn ang="0">
                  <a:pos x="39" y="7"/>
                </a:cxn>
                <a:cxn ang="0">
                  <a:pos x="35" y="14"/>
                </a:cxn>
                <a:cxn ang="0">
                  <a:pos x="26" y="29"/>
                </a:cxn>
                <a:cxn ang="0">
                  <a:pos x="56" y="11"/>
                </a:cxn>
                <a:cxn ang="0">
                  <a:pos x="69" y="11"/>
                </a:cxn>
                <a:cxn ang="0">
                  <a:pos x="69" y="14"/>
                </a:cxn>
                <a:cxn ang="0">
                  <a:pos x="56" y="22"/>
                </a:cxn>
                <a:cxn ang="0">
                  <a:pos x="43" y="25"/>
                </a:cxn>
                <a:cxn ang="0">
                  <a:pos x="26" y="25"/>
                </a:cxn>
              </a:cxnLst>
              <a:rect l="0" t="0" r="r" b="b"/>
              <a:pathLst>
                <a:path w="78" h="65">
                  <a:moveTo>
                    <a:pt x="26" y="25"/>
                  </a:moveTo>
                  <a:lnTo>
                    <a:pt x="56" y="29"/>
                  </a:lnTo>
                  <a:lnTo>
                    <a:pt x="69" y="32"/>
                  </a:lnTo>
                  <a:lnTo>
                    <a:pt x="78" y="40"/>
                  </a:lnTo>
                  <a:lnTo>
                    <a:pt x="56" y="43"/>
                  </a:lnTo>
                  <a:lnTo>
                    <a:pt x="43" y="40"/>
                  </a:lnTo>
                  <a:lnTo>
                    <a:pt x="30" y="29"/>
                  </a:lnTo>
                  <a:lnTo>
                    <a:pt x="35" y="36"/>
                  </a:lnTo>
                  <a:lnTo>
                    <a:pt x="35" y="50"/>
                  </a:lnTo>
                  <a:lnTo>
                    <a:pt x="26" y="65"/>
                  </a:lnTo>
                  <a:lnTo>
                    <a:pt x="18" y="54"/>
                  </a:lnTo>
                  <a:lnTo>
                    <a:pt x="18" y="47"/>
                  </a:lnTo>
                  <a:lnTo>
                    <a:pt x="30" y="25"/>
                  </a:lnTo>
                  <a:lnTo>
                    <a:pt x="13" y="29"/>
                  </a:lnTo>
                  <a:lnTo>
                    <a:pt x="0" y="25"/>
                  </a:lnTo>
                  <a:lnTo>
                    <a:pt x="5" y="22"/>
                  </a:lnTo>
                  <a:lnTo>
                    <a:pt x="13" y="22"/>
                  </a:lnTo>
                  <a:lnTo>
                    <a:pt x="26" y="29"/>
                  </a:lnTo>
                  <a:lnTo>
                    <a:pt x="26" y="11"/>
                  </a:lnTo>
                  <a:lnTo>
                    <a:pt x="35" y="0"/>
                  </a:lnTo>
                  <a:lnTo>
                    <a:pt x="39" y="7"/>
                  </a:lnTo>
                  <a:lnTo>
                    <a:pt x="35" y="14"/>
                  </a:lnTo>
                  <a:lnTo>
                    <a:pt x="26" y="29"/>
                  </a:lnTo>
                  <a:lnTo>
                    <a:pt x="56" y="11"/>
                  </a:lnTo>
                  <a:lnTo>
                    <a:pt x="69" y="11"/>
                  </a:lnTo>
                  <a:lnTo>
                    <a:pt x="69" y="14"/>
                  </a:lnTo>
                  <a:lnTo>
                    <a:pt x="56" y="22"/>
                  </a:lnTo>
                  <a:lnTo>
                    <a:pt x="43" y="25"/>
                  </a:lnTo>
                  <a:lnTo>
                    <a:pt x="26" y="25"/>
                  </a:lnTo>
                  <a:close/>
                </a:path>
              </a:pathLst>
            </a:custGeom>
            <a:solidFill>
              <a:srgbClr val="8091C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37" name="Freeform 33"/>
            <p:cNvSpPr>
              <a:spLocks/>
            </p:cNvSpPr>
            <p:nvPr/>
          </p:nvSpPr>
          <p:spPr bwMode="auto">
            <a:xfrm>
              <a:off x="472" y="2698"/>
              <a:ext cx="65" cy="54"/>
            </a:xfrm>
            <a:custGeom>
              <a:avLst/>
              <a:gdLst/>
              <a:ahLst/>
              <a:cxnLst>
                <a:cxn ang="0">
                  <a:pos x="26" y="36"/>
                </a:cxn>
                <a:cxn ang="0">
                  <a:pos x="39" y="14"/>
                </a:cxn>
                <a:cxn ang="0">
                  <a:pos x="48" y="4"/>
                </a:cxn>
                <a:cxn ang="0">
                  <a:pos x="61" y="0"/>
                </a:cxn>
                <a:cxn ang="0">
                  <a:pos x="56" y="18"/>
                </a:cxn>
                <a:cxn ang="0">
                  <a:pos x="43" y="29"/>
                </a:cxn>
                <a:cxn ang="0">
                  <a:pos x="26" y="36"/>
                </a:cxn>
                <a:cxn ang="0">
                  <a:pos x="39" y="32"/>
                </a:cxn>
                <a:cxn ang="0">
                  <a:pos x="65" y="50"/>
                </a:cxn>
                <a:cxn ang="0">
                  <a:pos x="52" y="54"/>
                </a:cxn>
                <a:cxn ang="0">
                  <a:pos x="39" y="50"/>
                </a:cxn>
                <a:cxn ang="0">
                  <a:pos x="26" y="32"/>
                </a:cxn>
                <a:cxn ang="0">
                  <a:pos x="22" y="47"/>
                </a:cxn>
                <a:cxn ang="0">
                  <a:pos x="9" y="54"/>
                </a:cxn>
                <a:cxn ang="0">
                  <a:pos x="9" y="47"/>
                </a:cxn>
                <a:cxn ang="0">
                  <a:pos x="13" y="43"/>
                </a:cxn>
                <a:cxn ang="0">
                  <a:pos x="26" y="36"/>
                </a:cxn>
                <a:cxn ang="0">
                  <a:pos x="9" y="32"/>
                </a:cxn>
                <a:cxn ang="0">
                  <a:pos x="0" y="18"/>
                </a:cxn>
                <a:cxn ang="0">
                  <a:pos x="9" y="18"/>
                </a:cxn>
                <a:cxn ang="0">
                  <a:pos x="18" y="25"/>
                </a:cxn>
                <a:cxn ang="0">
                  <a:pos x="31" y="39"/>
                </a:cxn>
                <a:cxn ang="0">
                  <a:pos x="22" y="22"/>
                </a:cxn>
                <a:cxn ang="0">
                  <a:pos x="18" y="4"/>
                </a:cxn>
                <a:cxn ang="0">
                  <a:pos x="26" y="0"/>
                </a:cxn>
                <a:cxn ang="0">
                  <a:pos x="31" y="0"/>
                </a:cxn>
                <a:cxn ang="0">
                  <a:pos x="35" y="11"/>
                </a:cxn>
                <a:cxn ang="0">
                  <a:pos x="31" y="22"/>
                </a:cxn>
                <a:cxn ang="0">
                  <a:pos x="26" y="36"/>
                </a:cxn>
              </a:cxnLst>
              <a:rect l="0" t="0" r="r" b="b"/>
              <a:pathLst>
                <a:path w="65" h="54">
                  <a:moveTo>
                    <a:pt x="26" y="36"/>
                  </a:moveTo>
                  <a:lnTo>
                    <a:pt x="39" y="14"/>
                  </a:lnTo>
                  <a:lnTo>
                    <a:pt x="48" y="4"/>
                  </a:lnTo>
                  <a:lnTo>
                    <a:pt x="61" y="0"/>
                  </a:lnTo>
                  <a:lnTo>
                    <a:pt x="56" y="18"/>
                  </a:lnTo>
                  <a:lnTo>
                    <a:pt x="43" y="29"/>
                  </a:lnTo>
                  <a:lnTo>
                    <a:pt x="26" y="36"/>
                  </a:lnTo>
                  <a:lnTo>
                    <a:pt x="39" y="32"/>
                  </a:lnTo>
                  <a:lnTo>
                    <a:pt x="65" y="50"/>
                  </a:lnTo>
                  <a:lnTo>
                    <a:pt x="52" y="54"/>
                  </a:lnTo>
                  <a:lnTo>
                    <a:pt x="39" y="50"/>
                  </a:lnTo>
                  <a:lnTo>
                    <a:pt x="26" y="32"/>
                  </a:lnTo>
                  <a:lnTo>
                    <a:pt x="22" y="47"/>
                  </a:lnTo>
                  <a:lnTo>
                    <a:pt x="9" y="54"/>
                  </a:lnTo>
                  <a:lnTo>
                    <a:pt x="9" y="47"/>
                  </a:lnTo>
                  <a:lnTo>
                    <a:pt x="13" y="43"/>
                  </a:lnTo>
                  <a:lnTo>
                    <a:pt x="26" y="36"/>
                  </a:lnTo>
                  <a:lnTo>
                    <a:pt x="9" y="32"/>
                  </a:lnTo>
                  <a:lnTo>
                    <a:pt x="0" y="18"/>
                  </a:lnTo>
                  <a:lnTo>
                    <a:pt x="9" y="18"/>
                  </a:lnTo>
                  <a:lnTo>
                    <a:pt x="18" y="25"/>
                  </a:lnTo>
                  <a:lnTo>
                    <a:pt x="31" y="39"/>
                  </a:lnTo>
                  <a:lnTo>
                    <a:pt x="22" y="22"/>
                  </a:lnTo>
                  <a:lnTo>
                    <a:pt x="18" y="4"/>
                  </a:lnTo>
                  <a:lnTo>
                    <a:pt x="26" y="0"/>
                  </a:lnTo>
                  <a:lnTo>
                    <a:pt x="31" y="0"/>
                  </a:lnTo>
                  <a:lnTo>
                    <a:pt x="35" y="11"/>
                  </a:lnTo>
                  <a:lnTo>
                    <a:pt x="31" y="22"/>
                  </a:lnTo>
                  <a:lnTo>
                    <a:pt x="26" y="36"/>
                  </a:lnTo>
                  <a:close/>
                </a:path>
              </a:pathLst>
            </a:custGeom>
            <a:solidFill>
              <a:srgbClr val="8091C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38" name="Freeform 34"/>
            <p:cNvSpPr>
              <a:spLocks/>
            </p:cNvSpPr>
            <p:nvPr/>
          </p:nvSpPr>
          <p:spPr bwMode="auto">
            <a:xfrm>
              <a:off x="481" y="2770"/>
              <a:ext cx="77" cy="64"/>
            </a:xfrm>
            <a:custGeom>
              <a:avLst/>
              <a:gdLst/>
              <a:ahLst/>
              <a:cxnLst>
                <a:cxn ang="0">
                  <a:pos x="39" y="25"/>
                </a:cxn>
                <a:cxn ang="0">
                  <a:pos x="52" y="43"/>
                </a:cxn>
                <a:cxn ang="0">
                  <a:pos x="56" y="53"/>
                </a:cxn>
                <a:cxn ang="0">
                  <a:pos x="52" y="64"/>
                </a:cxn>
                <a:cxn ang="0">
                  <a:pos x="39" y="53"/>
                </a:cxn>
                <a:cxn ang="0">
                  <a:pos x="34" y="39"/>
                </a:cxn>
                <a:cxn ang="0">
                  <a:pos x="39" y="25"/>
                </a:cxn>
                <a:cxn ang="0">
                  <a:pos x="30" y="32"/>
                </a:cxn>
                <a:cxn ang="0">
                  <a:pos x="17" y="39"/>
                </a:cxn>
                <a:cxn ang="0">
                  <a:pos x="0" y="39"/>
                </a:cxn>
                <a:cxn ang="0">
                  <a:pos x="4" y="28"/>
                </a:cxn>
                <a:cxn ang="0">
                  <a:pos x="17" y="25"/>
                </a:cxn>
                <a:cxn ang="0">
                  <a:pos x="39" y="25"/>
                </a:cxn>
                <a:cxn ang="0">
                  <a:pos x="30" y="14"/>
                </a:cxn>
                <a:cxn ang="0">
                  <a:pos x="30" y="0"/>
                </a:cxn>
                <a:cxn ang="0">
                  <a:pos x="34" y="3"/>
                </a:cxn>
                <a:cxn ang="0">
                  <a:pos x="39" y="10"/>
                </a:cxn>
                <a:cxn ang="0">
                  <a:pos x="34" y="21"/>
                </a:cxn>
                <a:cxn ang="0">
                  <a:pos x="52" y="14"/>
                </a:cxn>
                <a:cxn ang="0">
                  <a:pos x="60" y="10"/>
                </a:cxn>
                <a:cxn ang="0">
                  <a:pos x="69" y="14"/>
                </a:cxn>
                <a:cxn ang="0">
                  <a:pos x="65" y="21"/>
                </a:cxn>
                <a:cxn ang="0">
                  <a:pos x="56" y="21"/>
                </a:cxn>
                <a:cxn ang="0">
                  <a:pos x="34" y="21"/>
                </a:cxn>
                <a:cxn ang="0">
                  <a:pos x="73" y="36"/>
                </a:cxn>
                <a:cxn ang="0">
                  <a:pos x="77" y="43"/>
                </a:cxn>
                <a:cxn ang="0">
                  <a:pos x="73" y="43"/>
                </a:cxn>
                <a:cxn ang="0">
                  <a:pos x="60" y="43"/>
                </a:cxn>
                <a:cxn ang="0">
                  <a:pos x="47" y="32"/>
                </a:cxn>
                <a:cxn ang="0">
                  <a:pos x="39" y="25"/>
                </a:cxn>
              </a:cxnLst>
              <a:rect l="0" t="0" r="r" b="b"/>
              <a:pathLst>
                <a:path w="77" h="64">
                  <a:moveTo>
                    <a:pt x="39" y="25"/>
                  </a:moveTo>
                  <a:lnTo>
                    <a:pt x="52" y="43"/>
                  </a:lnTo>
                  <a:lnTo>
                    <a:pt x="56" y="53"/>
                  </a:lnTo>
                  <a:lnTo>
                    <a:pt x="52" y="64"/>
                  </a:lnTo>
                  <a:lnTo>
                    <a:pt x="39" y="53"/>
                  </a:lnTo>
                  <a:lnTo>
                    <a:pt x="34" y="39"/>
                  </a:lnTo>
                  <a:lnTo>
                    <a:pt x="39" y="25"/>
                  </a:lnTo>
                  <a:lnTo>
                    <a:pt x="30" y="32"/>
                  </a:lnTo>
                  <a:lnTo>
                    <a:pt x="17" y="39"/>
                  </a:lnTo>
                  <a:lnTo>
                    <a:pt x="0" y="39"/>
                  </a:lnTo>
                  <a:lnTo>
                    <a:pt x="4" y="28"/>
                  </a:lnTo>
                  <a:lnTo>
                    <a:pt x="17" y="25"/>
                  </a:lnTo>
                  <a:lnTo>
                    <a:pt x="39" y="25"/>
                  </a:lnTo>
                  <a:lnTo>
                    <a:pt x="30" y="14"/>
                  </a:lnTo>
                  <a:lnTo>
                    <a:pt x="30" y="0"/>
                  </a:lnTo>
                  <a:lnTo>
                    <a:pt x="34" y="3"/>
                  </a:lnTo>
                  <a:lnTo>
                    <a:pt x="39" y="10"/>
                  </a:lnTo>
                  <a:lnTo>
                    <a:pt x="34" y="21"/>
                  </a:lnTo>
                  <a:lnTo>
                    <a:pt x="52" y="14"/>
                  </a:lnTo>
                  <a:lnTo>
                    <a:pt x="60" y="10"/>
                  </a:lnTo>
                  <a:lnTo>
                    <a:pt x="69" y="14"/>
                  </a:lnTo>
                  <a:lnTo>
                    <a:pt x="65" y="21"/>
                  </a:lnTo>
                  <a:lnTo>
                    <a:pt x="56" y="21"/>
                  </a:lnTo>
                  <a:lnTo>
                    <a:pt x="34" y="21"/>
                  </a:lnTo>
                  <a:lnTo>
                    <a:pt x="73" y="36"/>
                  </a:lnTo>
                  <a:lnTo>
                    <a:pt x="77" y="43"/>
                  </a:lnTo>
                  <a:lnTo>
                    <a:pt x="73" y="43"/>
                  </a:lnTo>
                  <a:lnTo>
                    <a:pt x="60" y="43"/>
                  </a:lnTo>
                  <a:lnTo>
                    <a:pt x="47" y="32"/>
                  </a:lnTo>
                  <a:lnTo>
                    <a:pt x="39" y="25"/>
                  </a:lnTo>
                  <a:close/>
                </a:path>
              </a:pathLst>
            </a:custGeom>
            <a:solidFill>
              <a:srgbClr val="8091C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39" name="Freeform 35"/>
            <p:cNvSpPr>
              <a:spLocks/>
            </p:cNvSpPr>
            <p:nvPr/>
          </p:nvSpPr>
          <p:spPr bwMode="auto">
            <a:xfrm>
              <a:off x="438" y="2827"/>
              <a:ext cx="82" cy="50"/>
            </a:xfrm>
            <a:custGeom>
              <a:avLst/>
              <a:gdLst/>
              <a:ahLst/>
              <a:cxnLst>
                <a:cxn ang="0">
                  <a:pos x="39" y="18"/>
                </a:cxn>
                <a:cxn ang="0">
                  <a:pos x="56" y="32"/>
                </a:cxn>
                <a:cxn ang="0">
                  <a:pos x="60" y="39"/>
                </a:cxn>
                <a:cxn ang="0">
                  <a:pos x="56" y="50"/>
                </a:cxn>
                <a:cxn ang="0">
                  <a:pos x="43" y="43"/>
                </a:cxn>
                <a:cxn ang="0">
                  <a:pos x="34" y="32"/>
                </a:cxn>
                <a:cxn ang="0">
                  <a:pos x="39" y="18"/>
                </a:cxn>
                <a:cxn ang="0">
                  <a:pos x="30" y="29"/>
                </a:cxn>
                <a:cxn ang="0">
                  <a:pos x="0" y="43"/>
                </a:cxn>
                <a:cxn ang="0">
                  <a:pos x="4" y="32"/>
                </a:cxn>
                <a:cxn ang="0">
                  <a:pos x="13" y="25"/>
                </a:cxn>
                <a:cxn ang="0">
                  <a:pos x="39" y="18"/>
                </a:cxn>
                <a:cxn ang="0">
                  <a:pos x="30" y="11"/>
                </a:cxn>
                <a:cxn ang="0">
                  <a:pos x="26" y="0"/>
                </a:cxn>
                <a:cxn ang="0">
                  <a:pos x="34" y="0"/>
                </a:cxn>
                <a:cxn ang="0">
                  <a:pos x="39" y="7"/>
                </a:cxn>
                <a:cxn ang="0">
                  <a:pos x="34" y="18"/>
                </a:cxn>
                <a:cxn ang="0">
                  <a:pos x="52" y="7"/>
                </a:cxn>
                <a:cxn ang="0">
                  <a:pos x="73" y="0"/>
                </a:cxn>
                <a:cxn ang="0">
                  <a:pos x="69" y="7"/>
                </a:cxn>
                <a:cxn ang="0">
                  <a:pos x="56" y="14"/>
                </a:cxn>
                <a:cxn ang="0">
                  <a:pos x="34" y="18"/>
                </a:cxn>
                <a:cxn ang="0">
                  <a:pos x="77" y="21"/>
                </a:cxn>
                <a:cxn ang="0">
                  <a:pos x="82" y="25"/>
                </a:cxn>
                <a:cxn ang="0">
                  <a:pos x="77" y="29"/>
                </a:cxn>
                <a:cxn ang="0">
                  <a:pos x="60" y="29"/>
                </a:cxn>
                <a:cxn ang="0">
                  <a:pos x="52" y="21"/>
                </a:cxn>
                <a:cxn ang="0">
                  <a:pos x="39" y="18"/>
                </a:cxn>
              </a:cxnLst>
              <a:rect l="0" t="0" r="r" b="b"/>
              <a:pathLst>
                <a:path w="82" h="50">
                  <a:moveTo>
                    <a:pt x="39" y="18"/>
                  </a:moveTo>
                  <a:lnTo>
                    <a:pt x="56" y="32"/>
                  </a:lnTo>
                  <a:lnTo>
                    <a:pt x="60" y="39"/>
                  </a:lnTo>
                  <a:lnTo>
                    <a:pt x="56" y="50"/>
                  </a:lnTo>
                  <a:lnTo>
                    <a:pt x="43" y="43"/>
                  </a:lnTo>
                  <a:lnTo>
                    <a:pt x="34" y="32"/>
                  </a:lnTo>
                  <a:lnTo>
                    <a:pt x="39" y="18"/>
                  </a:lnTo>
                  <a:lnTo>
                    <a:pt x="30" y="29"/>
                  </a:lnTo>
                  <a:lnTo>
                    <a:pt x="0" y="43"/>
                  </a:lnTo>
                  <a:lnTo>
                    <a:pt x="4" y="32"/>
                  </a:lnTo>
                  <a:lnTo>
                    <a:pt x="13" y="25"/>
                  </a:lnTo>
                  <a:lnTo>
                    <a:pt x="39" y="18"/>
                  </a:lnTo>
                  <a:lnTo>
                    <a:pt x="30" y="11"/>
                  </a:lnTo>
                  <a:lnTo>
                    <a:pt x="26" y="0"/>
                  </a:lnTo>
                  <a:lnTo>
                    <a:pt x="34" y="0"/>
                  </a:lnTo>
                  <a:lnTo>
                    <a:pt x="39" y="7"/>
                  </a:lnTo>
                  <a:lnTo>
                    <a:pt x="34" y="18"/>
                  </a:lnTo>
                  <a:lnTo>
                    <a:pt x="52" y="7"/>
                  </a:lnTo>
                  <a:lnTo>
                    <a:pt x="73" y="0"/>
                  </a:lnTo>
                  <a:lnTo>
                    <a:pt x="69" y="7"/>
                  </a:lnTo>
                  <a:lnTo>
                    <a:pt x="56" y="14"/>
                  </a:lnTo>
                  <a:lnTo>
                    <a:pt x="34" y="18"/>
                  </a:lnTo>
                  <a:lnTo>
                    <a:pt x="77" y="21"/>
                  </a:lnTo>
                  <a:lnTo>
                    <a:pt x="82" y="25"/>
                  </a:lnTo>
                  <a:lnTo>
                    <a:pt x="77" y="29"/>
                  </a:lnTo>
                  <a:lnTo>
                    <a:pt x="60" y="29"/>
                  </a:lnTo>
                  <a:lnTo>
                    <a:pt x="52" y="21"/>
                  </a:lnTo>
                  <a:lnTo>
                    <a:pt x="39" y="18"/>
                  </a:lnTo>
                  <a:close/>
                </a:path>
              </a:pathLst>
            </a:custGeom>
            <a:solidFill>
              <a:srgbClr val="8091C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40" name="Freeform 36"/>
            <p:cNvSpPr>
              <a:spLocks/>
            </p:cNvSpPr>
            <p:nvPr/>
          </p:nvSpPr>
          <p:spPr bwMode="auto">
            <a:xfrm>
              <a:off x="365" y="2827"/>
              <a:ext cx="69" cy="75"/>
            </a:xfrm>
            <a:custGeom>
              <a:avLst/>
              <a:gdLst/>
              <a:ahLst/>
              <a:cxnLst>
                <a:cxn ang="0">
                  <a:pos x="47" y="43"/>
                </a:cxn>
                <a:cxn ang="0">
                  <a:pos x="22" y="50"/>
                </a:cxn>
                <a:cxn ang="0">
                  <a:pos x="13" y="50"/>
                </a:cxn>
                <a:cxn ang="0">
                  <a:pos x="0" y="43"/>
                </a:cxn>
                <a:cxn ang="0">
                  <a:pos x="13" y="36"/>
                </a:cxn>
                <a:cxn ang="0">
                  <a:pos x="26" y="32"/>
                </a:cxn>
                <a:cxn ang="0">
                  <a:pos x="43" y="39"/>
                </a:cxn>
                <a:cxn ang="0">
                  <a:pos x="34" y="32"/>
                </a:cxn>
                <a:cxn ang="0">
                  <a:pos x="26" y="18"/>
                </a:cxn>
                <a:cxn ang="0">
                  <a:pos x="26" y="0"/>
                </a:cxn>
                <a:cxn ang="0">
                  <a:pos x="39" y="7"/>
                </a:cxn>
                <a:cxn ang="0">
                  <a:pos x="43" y="18"/>
                </a:cxn>
                <a:cxn ang="0">
                  <a:pos x="43" y="43"/>
                </a:cxn>
                <a:cxn ang="0">
                  <a:pos x="52" y="36"/>
                </a:cxn>
                <a:cxn ang="0">
                  <a:pos x="60" y="36"/>
                </a:cxn>
                <a:cxn ang="0">
                  <a:pos x="69" y="39"/>
                </a:cxn>
                <a:cxn ang="0">
                  <a:pos x="65" y="43"/>
                </a:cxn>
                <a:cxn ang="0">
                  <a:pos x="60" y="47"/>
                </a:cxn>
                <a:cxn ang="0">
                  <a:pos x="47" y="39"/>
                </a:cxn>
                <a:cxn ang="0">
                  <a:pos x="52" y="57"/>
                </a:cxn>
                <a:cxn ang="0">
                  <a:pos x="52" y="75"/>
                </a:cxn>
                <a:cxn ang="0">
                  <a:pos x="47" y="68"/>
                </a:cxn>
                <a:cxn ang="0">
                  <a:pos x="43" y="57"/>
                </a:cxn>
                <a:cxn ang="0">
                  <a:pos x="47" y="36"/>
                </a:cxn>
                <a:cxn ang="0">
                  <a:pos x="30" y="72"/>
                </a:cxn>
                <a:cxn ang="0">
                  <a:pos x="22" y="72"/>
                </a:cxn>
                <a:cxn ang="0">
                  <a:pos x="22" y="68"/>
                </a:cxn>
                <a:cxn ang="0">
                  <a:pos x="26" y="57"/>
                </a:cxn>
                <a:cxn ang="0">
                  <a:pos x="34" y="50"/>
                </a:cxn>
                <a:cxn ang="0">
                  <a:pos x="47" y="43"/>
                </a:cxn>
              </a:cxnLst>
              <a:rect l="0" t="0" r="r" b="b"/>
              <a:pathLst>
                <a:path w="69" h="75">
                  <a:moveTo>
                    <a:pt x="47" y="43"/>
                  </a:moveTo>
                  <a:lnTo>
                    <a:pt x="22" y="50"/>
                  </a:lnTo>
                  <a:lnTo>
                    <a:pt x="13" y="50"/>
                  </a:lnTo>
                  <a:lnTo>
                    <a:pt x="0" y="43"/>
                  </a:lnTo>
                  <a:lnTo>
                    <a:pt x="13" y="36"/>
                  </a:lnTo>
                  <a:lnTo>
                    <a:pt x="26" y="32"/>
                  </a:lnTo>
                  <a:lnTo>
                    <a:pt x="43" y="39"/>
                  </a:lnTo>
                  <a:lnTo>
                    <a:pt x="34" y="32"/>
                  </a:lnTo>
                  <a:lnTo>
                    <a:pt x="26" y="18"/>
                  </a:lnTo>
                  <a:lnTo>
                    <a:pt x="26" y="0"/>
                  </a:lnTo>
                  <a:lnTo>
                    <a:pt x="39" y="7"/>
                  </a:lnTo>
                  <a:lnTo>
                    <a:pt x="43" y="18"/>
                  </a:lnTo>
                  <a:lnTo>
                    <a:pt x="43" y="43"/>
                  </a:lnTo>
                  <a:lnTo>
                    <a:pt x="52" y="36"/>
                  </a:lnTo>
                  <a:lnTo>
                    <a:pt x="60" y="36"/>
                  </a:lnTo>
                  <a:lnTo>
                    <a:pt x="69" y="39"/>
                  </a:lnTo>
                  <a:lnTo>
                    <a:pt x="65" y="43"/>
                  </a:lnTo>
                  <a:lnTo>
                    <a:pt x="60" y="47"/>
                  </a:lnTo>
                  <a:lnTo>
                    <a:pt x="47" y="39"/>
                  </a:lnTo>
                  <a:lnTo>
                    <a:pt x="52" y="57"/>
                  </a:lnTo>
                  <a:lnTo>
                    <a:pt x="52" y="75"/>
                  </a:lnTo>
                  <a:lnTo>
                    <a:pt x="47" y="68"/>
                  </a:lnTo>
                  <a:lnTo>
                    <a:pt x="43" y="57"/>
                  </a:lnTo>
                  <a:lnTo>
                    <a:pt x="47" y="36"/>
                  </a:lnTo>
                  <a:lnTo>
                    <a:pt x="30" y="72"/>
                  </a:lnTo>
                  <a:lnTo>
                    <a:pt x="22" y="72"/>
                  </a:lnTo>
                  <a:lnTo>
                    <a:pt x="22" y="68"/>
                  </a:lnTo>
                  <a:lnTo>
                    <a:pt x="26" y="57"/>
                  </a:lnTo>
                  <a:lnTo>
                    <a:pt x="34" y="50"/>
                  </a:lnTo>
                  <a:lnTo>
                    <a:pt x="47" y="43"/>
                  </a:lnTo>
                  <a:close/>
                </a:path>
              </a:pathLst>
            </a:custGeom>
            <a:solidFill>
              <a:srgbClr val="8091C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41" name="Freeform 37"/>
            <p:cNvSpPr>
              <a:spLocks/>
            </p:cNvSpPr>
            <p:nvPr/>
          </p:nvSpPr>
          <p:spPr bwMode="auto">
            <a:xfrm>
              <a:off x="477" y="2866"/>
              <a:ext cx="69" cy="58"/>
            </a:xfrm>
            <a:custGeom>
              <a:avLst/>
              <a:gdLst/>
              <a:ahLst/>
              <a:cxnLst>
                <a:cxn ang="0">
                  <a:pos x="26" y="58"/>
                </a:cxn>
                <a:cxn ang="0">
                  <a:pos x="17" y="50"/>
                </a:cxn>
                <a:cxn ang="0">
                  <a:pos x="13" y="47"/>
                </a:cxn>
                <a:cxn ang="0">
                  <a:pos x="17" y="40"/>
                </a:cxn>
                <a:cxn ang="0">
                  <a:pos x="26" y="29"/>
                </a:cxn>
                <a:cxn ang="0">
                  <a:pos x="13" y="33"/>
                </a:cxn>
                <a:cxn ang="0">
                  <a:pos x="0" y="25"/>
                </a:cxn>
                <a:cxn ang="0">
                  <a:pos x="4" y="22"/>
                </a:cxn>
                <a:cxn ang="0">
                  <a:pos x="13" y="22"/>
                </a:cxn>
                <a:cxn ang="0">
                  <a:pos x="21" y="29"/>
                </a:cxn>
                <a:cxn ang="0">
                  <a:pos x="26" y="15"/>
                </a:cxn>
                <a:cxn ang="0">
                  <a:pos x="34" y="0"/>
                </a:cxn>
                <a:cxn ang="0">
                  <a:pos x="38" y="8"/>
                </a:cxn>
                <a:cxn ang="0">
                  <a:pos x="34" y="15"/>
                </a:cxn>
                <a:cxn ang="0">
                  <a:pos x="26" y="29"/>
                </a:cxn>
                <a:cxn ang="0">
                  <a:pos x="60" y="11"/>
                </a:cxn>
                <a:cxn ang="0">
                  <a:pos x="69" y="15"/>
                </a:cxn>
                <a:cxn ang="0">
                  <a:pos x="69" y="15"/>
                </a:cxn>
                <a:cxn ang="0">
                  <a:pos x="56" y="25"/>
                </a:cxn>
                <a:cxn ang="0">
                  <a:pos x="43" y="25"/>
                </a:cxn>
                <a:cxn ang="0">
                  <a:pos x="30" y="29"/>
                </a:cxn>
                <a:cxn ang="0">
                  <a:pos x="51" y="29"/>
                </a:cxn>
                <a:cxn ang="0">
                  <a:pos x="56" y="33"/>
                </a:cxn>
                <a:cxn ang="0">
                  <a:pos x="64" y="43"/>
                </a:cxn>
                <a:cxn ang="0">
                  <a:pos x="64" y="43"/>
                </a:cxn>
                <a:cxn ang="0">
                  <a:pos x="60" y="43"/>
                </a:cxn>
                <a:cxn ang="0">
                  <a:pos x="47" y="43"/>
                </a:cxn>
                <a:cxn ang="0">
                  <a:pos x="38" y="40"/>
                </a:cxn>
                <a:cxn ang="0">
                  <a:pos x="30" y="33"/>
                </a:cxn>
                <a:cxn ang="0">
                  <a:pos x="26" y="33"/>
                </a:cxn>
                <a:cxn ang="0">
                  <a:pos x="30" y="47"/>
                </a:cxn>
                <a:cxn ang="0">
                  <a:pos x="30" y="54"/>
                </a:cxn>
                <a:cxn ang="0">
                  <a:pos x="30" y="58"/>
                </a:cxn>
                <a:cxn ang="0">
                  <a:pos x="26" y="58"/>
                </a:cxn>
              </a:cxnLst>
              <a:rect l="0" t="0" r="r" b="b"/>
              <a:pathLst>
                <a:path w="69" h="58">
                  <a:moveTo>
                    <a:pt x="26" y="58"/>
                  </a:moveTo>
                  <a:lnTo>
                    <a:pt x="17" y="50"/>
                  </a:lnTo>
                  <a:lnTo>
                    <a:pt x="13" y="47"/>
                  </a:lnTo>
                  <a:lnTo>
                    <a:pt x="17" y="40"/>
                  </a:lnTo>
                  <a:lnTo>
                    <a:pt x="26" y="29"/>
                  </a:lnTo>
                  <a:lnTo>
                    <a:pt x="13" y="33"/>
                  </a:lnTo>
                  <a:lnTo>
                    <a:pt x="0" y="25"/>
                  </a:lnTo>
                  <a:lnTo>
                    <a:pt x="4" y="22"/>
                  </a:lnTo>
                  <a:lnTo>
                    <a:pt x="13" y="22"/>
                  </a:lnTo>
                  <a:lnTo>
                    <a:pt x="21" y="29"/>
                  </a:lnTo>
                  <a:lnTo>
                    <a:pt x="26" y="15"/>
                  </a:lnTo>
                  <a:lnTo>
                    <a:pt x="34" y="0"/>
                  </a:lnTo>
                  <a:lnTo>
                    <a:pt x="38" y="8"/>
                  </a:lnTo>
                  <a:lnTo>
                    <a:pt x="34" y="15"/>
                  </a:lnTo>
                  <a:lnTo>
                    <a:pt x="26" y="29"/>
                  </a:lnTo>
                  <a:lnTo>
                    <a:pt x="60" y="11"/>
                  </a:lnTo>
                  <a:lnTo>
                    <a:pt x="69" y="15"/>
                  </a:lnTo>
                  <a:lnTo>
                    <a:pt x="69" y="15"/>
                  </a:lnTo>
                  <a:lnTo>
                    <a:pt x="56" y="25"/>
                  </a:lnTo>
                  <a:lnTo>
                    <a:pt x="43" y="25"/>
                  </a:lnTo>
                  <a:lnTo>
                    <a:pt x="30" y="29"/>
                  </a:lnTo>
                  <a:lnTo>
                    <a:pt x="51" y="29"/>
                  </a:lnTo>
                  <a:lnTo>
                    <a:pt x="56" y="33"/>
                  </a:lnTo>
                  <a:lnTo>
                    <a:pt x="64" y="43"/>
                  </a:lnTo>
                  <a:lnTo>
                    <a:pt x="64" y="43"/>
                  </a:lnTo>
                  <a:lnTo>
                    <a:pt x="60" y="43"/>
                  </a:lnTo>
                  <a:lnTo>
                    <a:pt x="47" y="43"/>
                  </a:lnTo>
                  <a:lnTo>
                    <a:pt x="38" y="40"/>
                  </a:lnTo>
                  <a:lnTo>
                    <a:pt x="30" y="33"/>
                  </a:lnTo>
                  <a:lnTo>
                    <a:pt x="26" y="33"/>
                  </a:lnTo>
                  <a:lnTo>
                    <a:pt x="30" y="47"/>
                  </a:lnTo>
                  <a:lnTo>
                    <a:pt x="30" y="54"/>
                  </a:lnTo>
                  <a:lnTo>
                    <a:pt x="30" y="58"/>
                  </a:lnTo>
                  <a:lnTo>
                    <a:pt x="26" y="58"/>
                  </a:lnTo>
                  <a:close/>
                </a:path>
              </a:pathLst>
            </a:custGeom>
            <a:solidFill>
              <a:srgbClr val="8091C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42" name="Freeform 38"/>
            <p:cNvSpPr>
              <a:spLocks/>
            </p:cNvSpPr>
            <p:nvPr/>
          </p:nvSpPr>
          <p:spPr bwMode="auto">
            <a:xfrm>
              <a:off x="412" y="2874"/>
              <a:ext cx="73" cy="64"/>
            </a:xfrm>
            <a:custGeom>
              <a:avLst/>
              <a:gdLst/>
              <a:ahLst/>
              <a:cxnLst>
                <a:cxn ang="0">
                  <a:pos x="73" y="39"/>
                </a:cxn>
                <a:cxn ang="0">
                  <a:pos x="65" y="32"/>
                </a:cxn>
                <a:cxn ang="0">
                  <a:pos x="56" y="28"/>
                </a:cxn>
                <a:cxn ang="0">
                  <a:pos x="30" y="28"/>
                </a:cxn>
                <a:cxn ang="0">
                  <a:pos x="43" y="25"/>
                </a:cxn>
                <a:cxn ang="0">
                  <a:pos x="56" y="21"/>
                </a:cxn>
                <a:cxn ang="0">
                  <a:pos x="69" y="14"/>
                </a:cxn>
                <a:cxn ang="0">
                  <a:pos x="69" y="10"/>
                </a:cxn>
                <a:cxn ang="0">
                  <a:pos x="60" y="10"/>
                </a:cxn>
                <a:cxn ang="0">
                  <a:pos x="26" y="32"/>
                </a:cxn>
                <a:cxn ang="0">
                  <a:pos x="35" y="14"/>
                </a:cxn>
                <a:cxn ang="0">
                  <a:pos x="39" y="7"/>
                </a:cxn>
                <a:cxn ang="0">
                  <a:pos x="35" y="0"/>
                </a:cxn>
                <a:cxn ang="0">
                  <a:pos x="26" y="14"/>
                </a:cxn>
                <a:cxn ang="0">
                  <a:pos x="26" y="28"/>
                </a:cxn>
                <a:cxn ang="0">
                  <a:pos x="13" y="21"/>
                </a:cxn>
                <a:cxn ang="0">
                  <a:pos x="9" y="21"/>
                </a:cxn>
                <a:cxn ang="0">
                  <a:pos x="0" y="21"/>
                </a:cxn>
                <a:cxn ang="0">
                  <a:pos x="13" y="28"/>
                </a:cxn>
                <a:cxn ang="0">
                  <a:pos x="30" y="25"/>
                </a:cxn>
                <a:cxn ang="0">
                  <a:pos x="18" y="42"/>
                </a:cxn>
                <a:cxn ang="0">
                  <a:pos x="18" y="53"/>
                </a:cxn>
                <a:cxn ang="0">
                  <a:pos x="26" y="64"/>
                </a:cxn>
                <a:cxn ang="0">
                  <a:pos x="26" y="64"/>
                </a:cxn>
                <a:cxn ang="0">
                  <a:pos x="30" y="53"/>
                </a:cxn>
                <a:cxn ang="0">
                  <a:pos x="30" y="39"/>
                </a:cxn>
                <a:cxn ang="0">
                  <a:pos x="30" y="28"/>
                </a:cxn>
                <a:cxn ang="0">
                  <a:pos x="43" y="39"/>
                </a:cxn>
                <a:cxn ang="0">
                  <a:pos x="60" y="42"/>
                </a:cxn>
                <a:cxn ang="0">
                  <a:pos x="73" y="39"/>
                </a:cxn>
              </a:cxnLst>
              <a:rect l="0" t="0" r="r" b="b"/>
              <a:pathLst>
                <a:path w="73" h="64">
                  <a:moveTo>
                    <a:pt x="73" y="39"/>
                  </a:moveTo>
                  <a:lnTo>
                    <a:pt x="65" y="32"/>
                  </a:lnTo>
                  <a:lnTo>
                    <a:pt x="56" y="28"/>
                  </a:lnTo>
                  <a:lnTo>
                    <a:pt x="30" y="28"/>
                  </a:lnTo>
                  <a:lnTo>
                    <a:pt x="43" y="25"/>
                  </a:lnTo>
                  <a:lnTo>
                    <a:pt x="56" y="21"/>
                  </a:lnTo>
                  <a:lnTo>
                    <a:pt x="69" y="14"/>
                  </a:lnTo>
                  <a:lnTo>
                    <a:pt x="69" y="10"/>
                  </a:lnTo>
                  <a:lnTo>
                    <a:pt x="60" y="10"/>
                  </a:lnTo>
                  <a:lnTo>
                    <a:pt x="26" y="32"/>
                  </a:lnTo>
                  <a:lnTo>
                    <a:pt x="35" y="14"/>
                  </a:lnTo>
                  <a:lnTo>
                    <a:pt x="39" y="7"/>
                  </a:lnTo>
                  <a:lnTo>
                    <a:pt x="35" y="0"/>
                  </a:lnTo>
                  <a:lnTo>
                    <a:pt x="26" y="14"/>
                  </a:lnTo>
                  <a:lnTo>
                    <a:pt x="26" y="28"/>
                  </a:lnTo>
                  <a:lnTo>
                    <a:pt x="13" y="21"/>
                  </a:lnTo>
                  <a:lnTo>
                    <a:pt x="9" y="21"/>
                  </a:lnTo>
                  <a:lnTo>
                    <a:pt x="0" y="21"/>
                  </a:lnTo>
                  <a:lnTo>
                    <a:pt x="13" y="28"/>
                  </a:lnTo>
                  <a:lnTo>
                    <a:pt x="30" y="25"/>
                  </a:lnTo>
                  <a:lnTo>
                    <a:pt x="18" y="42"/>
                  </a:lnTo>
                  <a:lnTo>
                    <a:pt x="18" y="53"/>
                  </a:lnTo>
                  <a:lnTo>
                    <a:pt x="26" y="64"/>
                  </a:lnTo>
                  <a:lnTo>
                    <a:pt x="26" y="64"/>
                  </a:lnTo>
                  <a:lnTo>
                    <a:pt x="30" y="53"/>
                  </a:lnTo>
                  <a:lnTo>
                    <a:pt x="30" y="39"/>
                  </a:lnTo>
                  <a:lnTo>
                    <a:pt x="30" y="28"/>
                  </a:lnTo>
                  <a:lnTo>
                    <a:pt x="43" y="39"/>
                  </a:lnTo>
                  <a:lnTo>
                    <a:pt x="60" y="42"/>
                  </a:lnTo>
                  <a:lnTo>
                    <a:pt x="73" y="39"/>
                  </a:lnTo>
                  <a:close/>
                </a:path>
              </a:pathLst>
            </a:custGeom>
            <a:solidFill>
              <a:srgbClr val="8091C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43" name="Freeform 39"/>
            <p:cNvSpPr>
              <a:spLocks/>
            </p:cNvSpPr>
            <p:nvPr/>
          </p:nvSpPr>
          <p:spPr bwMode="auto">
            <a:xfrm>
              <a:off x="339" y="2906"/>
              <a:ext cx="91" cy="25"/>
            </a:xfrm>
            <a:custGeom>
              <a:avLst/>
              <a:gdLst/>
              <a:ahLst/>
              <a:cxnLst>
                <a:cxn ang="0">
                  <a:pos x="91" y="18"/>
                </a:cxn>
                <a:cxn ang="0">
                  <a:pos x="73" y="14"/>
                </a:cxn>
                <a:cxn ang="0">
                  <a:pos x="48" y="18"/>
                </a:cxn>
                <a:cxn ang="0">
                  <a:pos x="60" y="7"/>
                </a:cxn>
                <a:cxn ang="0">
                  <a:pos x="60" y="3"/>
                </a:cxn>
                <a:cxn ang="0">
                  <a:pos x="52" y="0"/>
                </a:cxn>
                <a:cxn ang="0">
                  <a:pos x="52" y="0"/>
                </a:cxn>
                <a:cxn ang="0">
                  <a:pos x="48" y="3"/>
                </a:cxn>
                <a:cxn ang="0">
                  <a:pos x="48" y="10"/>
                </a:cxn>
                <a:cxn ang="0">
                  <a:pos x="52" y="18"/>
                </a:cxn>
                <a:cxn ang="0">
                  <a:pos x="26" y="14"/>
                </a:cxn>
                <a:cxn ang="0">
                  <a:pos x="13" y="18"/>
                </a:cxn>
                <a:cxn ang="0">
                  <a:pos x="0" y="25"/>
                </a:cxn>
                <a:cxn ang="0">
                  <a:pos x="91" y="18"/>
                </a:cxn>
              </a:cxnLst>
              <a:rect l="0" t="0" r="r" b="b"/>
              <a:pathLst>
                <a:path w="91" h="25">
                  <a:moveTo>
                    <a:pt x="91" y="18"/>
                  </a:moveTo>
                  <a:lnTo>
                    <a:pt x="73" y="14"/>
                  </a:lnTo>
                  <a:lnTo>
                    <a:pt x="48" y="18"/>
                  </a:lnTo>
                  <a:lnTo>
                    <a:pt x="60" y="7"/>
                  </a:lnTo>
                  <a:lnTo>
                    <a:pt x="60" y="3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48" y="3"/>
                  </a:lnTo>
                  <a:lnTo>
                    <a:pt x="48" y="10"/>
                  </a:lnTo>
                  <a:lnTo>
                    <a:pt x="52" y="18"/>
                  </a:lnTo>
                  <a:lnTo>
                    <a:pt x="26" y="14"/>
                  </a:lnTo>
                  <a:lnTo>
                    <a:pt x="13" y="18"/>
                  </a:lnTo>
                  <a:lnTo>
                    <a:pt x="0" y="25"/>
                  </a:lnTo>
                  <a:lnTo>
                    <a:pt x="91" y="18"/>
                  </a:lnTo>
                  <a:close/>
                </a:path>
              </a:pathLst>
            </a:custGeom>
            <a:solidFill>
              <a:srgbClr val="8091C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44" name="Freeform 40"/>
            <p:cNvSpPr>
              <a:spLocks/>
            </p:cNvSpPr>
            <p:nvPr/>
          </p:nvSpPr>
          <p:spPr bwMode="auto">
            <a:xfrm>
              <a:off x="339" y="2906"/>
              <a:ext cx="91" cy="25"/>
            </a:xfrm>
            <a:custGeom>
              <a:avLst/>
              <a:gdLst/>
              <a:ahLst/>
              <a:cxnLst>
                <a:cxn ang="0">
                  <a:pos x="91" y="18"/>
                </a:cxn>
                <a:cxn ang="0">
                  <a:pos x="73" y="14"/>
                </a:cxn>
                <a:cxn ang="0">
                  <a:pos x="48" y="18"/>
                </a:cxn>
                <a:cxn ang="0">
                  <a:pos x="60" y="7"/>
                </a:cxn>
                <a:cxn ang="0">
                  <a:pos x="60" y="3"/>
                </a:cxn>
                <a:cxn ang="0">
                  <a:pos x="52" y="0"/>
                </a:cxn>
                <a:cxn ang="0">
                  <a:pos x="52" y="0"/>
                </a:cxn>
                <a:cxn ang="0">
                  <a:pos x="48" y="3"/>
                </a:cxn>
                <a:cxn ang="0">
                  <a:pos x="48" y="10"/>
                </a:cxn>
                <a:cxn ang="0">
                  <a:pos x="52" y="18"/>
                </a:cxn>
                <a:cxn ang="0">
                  <a:pos x="26" y="14"/>
                </a:cxn>
                <a:cxn ang="0">
                  <a:pos x="13" y="18"/>
                </a:cxn>
                <a:cxn ang="0">
                  <a:pos x="0" y="25"/>
                </a:cxn>
              </a:cxnLst>
              <a:rect l="0" t="0" r="r" b="b"/>
              <a:pathLst>
                <a:path w="91" h="25">
                  <a:moveTo>
                    <a:pt x="91" y="18"/>
                  </a:moveTo>
                  <a:lnTo>
                    <a:pt x="73" y="14"/>
                  </a:lnTo>
                  <a:lnTo>
                    <a:pt x="48" y="18"/>
                  </a:lnTo>
                  <a:lnTo>
                    <a:pt x="60" y="7"/>
                  </a:lnTo>
                  <a:lnTo>
                    <a:pt x="60" y="3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48" y="3"/>
                  </a:lnTo>
                  <a:lnTo>
                    <a:pt x="48" y="10"/>
                  </a:lnTo>
                  <a:lnTo>
                    <a:pt x="52" y="18"/>
                  </a:lnTo>
                  <a:lnTo>
                    <a:pt x="26" y="14"/>
                  </a:lnTo>
                  <a:lnTo>
                    <a:pt x="13" y="18"/>
                  </a:lnTo>
                  <a:lnTo>
                    <a:pt x="0" y="25"/>
                  </a:lnTo>
                </a:path>
              </a:pathLst>
            </a:custGeom>
            <a:noFill/>
            <a:ln w="0">
              <a:solidFill>
                <a:srgbClr val="8091C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45" name="Freeform 41"/>
            <p:cNvSpPr>
              <a:spLocks/>
            </p:cNvSpPr>
            <p:nvPr/>
          </p:nvSpPr>
          <p:spPr bwMode="auto">
            <a:xfrm>
              <a:off x="339" y="2924"/>
              <a:ext cx="91" cy="28"/>
            </a:xfrm>
            <a:custGeom>
              <a:avLst/>
              <a:gdLst/>
              <a:ahLst/>
              <a:cxnLst>
                <a:cxn ang="0">
                  <a:pos x="0" y="7"/>
                </a:cxn>
                <a:cxn ang="0">
                  <a:pos x="39" y="7"/>
                </a:cxn>
                <a:cxn ang="0">
                  <a:pos x="52" y="0"/>
                </a:cxn>
                <a:cxn ang="0">
                  <a:pos x="39" y="10"/>
                </a:cxn>
                <a:cxn ang="0">
                  <a:pos x="39" y="25"/>
                </a:cxn>
                <a:cxn ang="0">
                  <a:pos x="43" y="28"/>
                </a:cxn>
                <a:cxn ang="0">
                  <a:pos x="52" y="21"/>
                </a:cxn>
                <a:cxn ang="0">
                  <a:pos x="56" y="14"/>
                </a:cxn>
                <a:cxn ang="0">
                  <a:pos x="52" y="0"/>
                </a:cxn>
                <a:cxn ang="0">
                  <a:pos x="60" y="10"/>
                </a:cxn>
                <a:cxn ang="0">
                  <a:pos x="69" y="18"/>
                </a:cxn>
                <a:cxn ang="0">
                  <a:pos x="82" y="25"/>
                </a:cxn>
                <a:cxn ang="0">
                  <a:pos x="82" y="21"/>
                </a:cxn>
                <a:cxn ang="0">
                  <a:pos x="69" y="7"/>
                </a:cxn>
                <a:cxn ang="0">
                  <a:pos x="48" y="0"/>
                </a:cxn>
                <a:cxn ang="0">
                  <a:pos x="73" y="3"/>
                </a:cxn>
                <a:cxn ang="0">
                  <a:pos x="82" y="3"/>
                </a:cxn>
                <a:cxn ang="0">
                  <a:pos x="91" y="0"/>
                </a:cxn>
                <a:cxn ang="0">
                  <a:pos x="0" y="7"/>
                </a:cxn>
              </a:cxnLst>
              <a:rect l="0" t="0" r="r" b="b"/>
              <a:pathLst>
                <a:path w="91" h="28">
                  <a:moveTo>
                    <a:pt x="0" y="7"/>
                  </a:moveTo>
                  <a:lnTo>
                    <a:pt x="39" y="7"/>
                  </a:lnTo>
                  <a:lnTo>
                    <a:pt x="52" y="0"/>
                  </a:lnTo>
                  <a:lnTo>
                    <a:pt x="39" y="10"/>
                  </a:lnTo>
                  <a:lnTo>
                    <a:pt x="39" y="25"/>
                  </a:lnTo>
                  <a:lnTo>
                    <a:pt x="43" y="28"/>
                  </a:lnTo>
                  <a:lnTo>
                    <a:pt x="52" y="21"/>
                  </a:lnTo>
                  <a:lnTo>
                    <a:pt x="56" y="14"/>
                  </a:lnTo>
                  <a:lnTo>
                    <a:pt x="52" y="0"/>
                  </a:lnTo>
                  <a:lnTo>
                    <a:pt x="60" y="10"/>
                  </a:lnTo>
                  <a:lnTo>
                    <a:pt x="69" y="18"/>
                  </a:lnTo>
                  <a:lnTo>
                    <a:pt x="82" y="25"/>
                  </a:lnTo>
                  <a:lnTo>
                    <a:pt x="82" y="21"/>
                  </a:lnTo>
                  <a:lnTo>
                    <a:pt x="69" y="7"/>
                  </a:lnTo>
                  <a:lnTo>
                    <a:pt x="48" y="0"/>
                  </a:lnTo>
                  <a:lnTo>
                    <a:pt x="73" y="3"/>
                  </a:lnTo>
                  <a:lnTo>
                    <a:pt x="82" y="3"/>
                  </a:lnTo>
                  <a:lnTo>
                    <a:pt x="91" y="0"/>
                  </a:lnTo>
                  <a:lnTo>
                    <a:pt x="0" y="7"/>
                  </a:lnTo>
                  <a:close/>
                </a:path>
              </a:pathLst>
            </a:custGeom>
            <a:solidFill>
              <a:srgbClr val="8091C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46" name="Freeform 42"/>
            <p:cNvSpPr>
              <a:spLocks/>
            </p:cNvSpPr>
            <p:nvPr/>
          </p:nvSpPr>
          <p:spPr bwMode="auto">
            <a:xfrm>
              <a:off x="339" y="2924"/>
              <a:ext cx="91" cy="28"/>
            </a:xfrm>
            <a:custGeom>
              <a:avLst/>
              <a:gdLst/>
              <a:ahLst/>
              <a:cxnLst>
                <a:cxn ang="0">
                  <a:pos x="0" y="7"/>
                </a:cxn>
                <a:cxn ang="0">
                  <a:pos x="39" y="7"/>
                </a:cxn>
                <a:cxn ang="0">
                  <a:pos x="52" y="0"/>
                </a:cxn>
                <a:cxn ang="0">
                  <a:pos x="39" y="10"/>
                </a:cxn>
                <a:cxn ang="0">
                  <a:pos x="39" y="25"/>
                </a:cxn>
                <a:cxn ang="0">
                  <a:pos x="43" y="28"/>
                </a:cxn>
                <a:cxn ang="0">
                  <a:pos x="52" y="21"/>
                </a:cxn>
                <a:cxn ang="0">
                  <a:pos x="56" y="14"/>
                </a:cxn>
                <a:cxn ang="0">
                  <a:pos x="52" y="0"/>
                </a:cxn>
                <a:cxn ang="0">
                  <a:pos x="60" y="10"/>
                </a:cxn>
                <a:cxn ang="0">
                  <a:pos x="69" y="18"/>
                </a:cxn>
                <a:cxn ang="0">
                  <a:pos x="82" y="25"/>
                </a:cxn>
                <a:cxn ang="0">
                  <a:pos x="82" y="21"/>
                </a:cxn>
                <a:cxn ang="0">
                  <a:pos x="69" y="7"/>
                </a:cxn>
                <a:cxn ang="0">
                  <a:pos x="48" y="0"/>
                </a:cxn>
                <a:cxn ang="0">
                  <a:pos x="73" y="3"/>
                </a:cxn>
                <a:cxn ang="0">
                  <a:pos x="82" y="3"/>
                </a:cxn>
                <a:cxn ang="0">
                  <a:pos x="91" y="0"/>
                </a:cxn>
              </a:cxnLst>
              <a:rect l="0" t="0" r="r" b="b"/>
              <a:pathLst>
                <a:path w="91" h="28">
                  <a:moveTo>
                    <a:pt x="0" y="7"/>
                  </a:moveTo>
                  <a:lnTo>
                    <a:pt x="39" y="7"/>
                  </a:lnTo>
                  <a:lnTo>
                    <a:pt x="52" y="0"/>
                  </a:lnTo>
                  <a:lnTo>
                    <a:pt x="39" y="10"/>
                  </a:lnTo>
                  <a:lnTo>
                    <a:pt x="39" y="25"/>
                  </a:lnTo>
                  <a:lnTo>
                    <a:pt x="43" y="28"/>
                  </a:lnTo>
                  <a:lnTo>
                    <a:pt x="52" y="21"/>
                  </a:lnTo>
                  <a:lnTo>
                    <a:pt x="56" y="14"/>
                  </a:lnTo>
                  <a:lnTo>
                    <a:pt x="52" y="0"/>
                  </a:lnTo>
                  <a:lnTo>
                    <a:pt x="60" y="10"/>
                  </a:lnTo>
                  <a:lnTo>
                    <a:pt x="69" y="18"/>
                  </a:lnTo>
                  <a:lnTo>
                    <a:pt x="82" y="25"/>
                  </a:lnTo>
                  <a:lnTo>
                    <a:pt x="82" y="21"/>
                  </a:lnTo>
                  <a:lnTo>
                    <a:pt x="69" y="7"/>
                  </a:lnTo>
                  <a:lnTo>
                    <a:pt x="48" y="0"/>
                  </a:lnTo>
                  <a:lnTo>
                    <a:pt x="73" y="3"/>
                  </a:lnTo>
                  <a:lnTo>
                    <a:pt x="82" y="3"/>
                  </a:lnTo>
                  <a:lnTo>
                    <a:pt x="91" y="0"/>
                  </a:lnTo>
                </a:path>
              </a:pathLst>
            </a:custGeom>
            <a:noFill/>
            <a:ln w="0">
              <a:solidFill>
                <a:srgbClr val="8091C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47" name="Freeform 43"/>
            <p:cNvSpPr>
              <a:spLocks/>
            </p:cNvSpPr>
            <p:nvPr/>
          </p:nvSpPr>
          <p:spPr bwMode="auto">
            <a:xfrm>
              <a:off x="472" y="2924"/>
              <a:ext cx="74" cy="64"/>
            </a:xfrm>
            <a:custGeom>
              <a:avLst/>
              <a:gdLst/>
              <a:ahLst/>
              <a:cxnLst>
                <a:cxn ang="0">
                  <a:pos x="39" y="21"/>
                </a:cxn>
                <a:cxn ang="0">
                  <a:pos x="52" y="43"/>
                </a:cxn>
                <a:cxn ang="0">
                  <a:pos x="52" y="53"/>
                </a:cxn>
                <a:cxn ang="0">
                  <a:pos x="52" y="64"/>
                </a:cxn>
                <a:cxn ang="0">
                  <a:pos x="35" y="53"/>
                </a:cxn>
                <a:cxn ang="0">
                  <a:pos x="31" y="39"/>
                </a:cxn>
                <a:cxn ang="0">
                  <a:pos x="35" y="21"/>
                </a:cxn>
                <a:cxn ang="0">
                  <a:pos x="31" y="32"/>
                </a:cxn>
                <a:cxn ang="0">
                  <a:pos x="13" y="39"/>
                </a:cxn>
                <a:cxn ang="0">
                  <a:pos x="0" y="39"/>
                </a:cxn>
                <a:cxn ang="0">
                  <a:pos x="5" y="28"/>
                </a:cxn>
                <a:cxn ang="0">
                  <a:pos x="13" y="21"/>
                </a:cxn>
                <a:cxn ang="0">
                  <a:pos x="39" y="21"/>
                </a:cxn>
                <a:cxn ang="0">
                  <a:pos x="26" y="14"/>
                </a:cxn>
                <a:cxn ang="0">
                  <a:pos x="26" y="0"/>
                </a:cxn>
                <a:cxn ang="0">
                  <a:pos x="35" y="3"/>
                </a:cxn>
                <a:cxn ang="0">
                  <a:pos x="35" y="7"/>
                </a:cxn>
                <a:cxn ang="0">
                  <a:pos x="35" y="21"/>
                </a:cxn>
                <a:cxn ang="0">
                  <a:pos x="52" y="14"/>
                </a:cxn>
                <a:cxn ang="0">
                  <a:pos x="61" y="10"/>
                </a:cxn>
                <a:cxn ang="0">
                  <a:pos x="69" y="14"/>
                </a:cxn>
                <a:cxn ang="0">
                  <a:pos x="65" y="21"/>
                </a:cxn>
                <a:cxn ang="0">
                  <a:pos x="52" y="21"/>
                </a:cxn>
                <a:cxn ang="0">
                  <a:pos x="31" y="21"/>
                </a:cxn>
                <a:cxn ang="0">
                  <a:pos x="74" y="35"/>
                </a:cxn>
                <a:cxn ang="0">
                  <a:pos x="74" y="43"/>
                </a:cxn>
                <a:cxn ang="0">
                  <a:pos x="69" y="46"/>
                </a:cxn>
                <a:cxn ang="0">
                  <a:pos x="56" y="39"/>
                </a:cxn>
                <a:cxn ang="0">
                  <a:pos x="48" y="32"/>
                </a:cxn>
                <a:cxn ang="0">
                  <a:pos x="39" y="21"/>
                </a:cxn>
              </a:cxnLst>
              <a:rect l="0" t="0" r="r" b="b"/>
              <a:pathLst>
                <a:path w="74" h="64">
                  <a:moveTo>
                    <a:pt x="39" y="21"/>
                  </a:moveTo>
                  <a:lnTo>
                    <a:pt x="52" y="43"/>
                  </a:lnTo>
                  <a:lnTo>
                    <a:pt x="52" y="53"/>
                  </a:lnTo>
                  <a:lnTo>
                    <a:pt x="52" y="64"/>
                  </a:lnTo>
                  <a:lnTo>
                    <a:pt x="35" y="53"/>
                  </a:lnTo>
                  <a:lnTo>
                    <a:pt x="31" y="39"/>
                  </a:lnTo>
                  <a:lnTo>
                    <a:pt x="35" y="21"/>
                  </a:lnTo>
                  <a:lnTo>
                    <a:pt x="31" y="32"/>
                  </a:lnTo>
                  <a:lnTo>
                    <a:pt x="13" y="39"/>
                  </a:lnTo>
                  <a:lnTo>
                    <a:pt x="0" y="39"/>
                  </a:lnTo>
                  <a:lnTo>
                    <a:pt x="5" y="28"/>
                  </a:lnTo>
                  <a:lnTo>
                    <a:pt x="13" y="21"/>
                  </a:lnTo>
                  <a:lnTo>
                    <a:pt x="39" y="21"/>
                  </a:lnTo>
                  <a:lnTo>
                    <a:pt x="26" y="14"/>
                  </a:lnTo>
                  <a:lnTo>
                    <a:pt x="26" y="0"/>
                  </a:lnTo>
                  <a:lnTo>
                    <a:pt x="35" y="3"/>
                  </a:lnTo>
                  <a:lnTo>
                    <a:pt x="35" y="7"/>
                  </a:lnTo>
                  <a:lnTo>
                    <a:pt x="35" y="21"/>
                  </a:lnTo>
                  <a:lnTo>
                    <a:pt x="52" y="14"/>
                  </a:lnTo>
                  <a:lnTo>
                    <a:pt x="61" y="10"/>
                  </a:lnTo>
                  <a:lnTo>
                    <a:pt x="69" y="14"/>
                  </a:lnTo>
                  <a:lnTo>
                    <a:pt x="65" y="21"/>
                  </a:lnTo>
                  <a:lnTo>
                    <a:pt x="52" y="21"/>
                  </a:lnTo>
                  <a:lnTo>
                    <a:pt x="31" y="21"/>
                  </a:lnTo>
                  <a:lnTo>
                    <a:pt x="74" y="35"/>
                  </a:lnTo>
                  <a:lnTo>
                    <a:pt x="74" y="43"/>
                  </a:lnTo>
                  <a:lnTo>
                    <a:pt x="69" y="46"/>
                  </a:lnTo>
                  <a:lnTo>
                    <a:pt x="56" y="39"/>
                  </a:lnTo>
                  <a:lnTo>
                    <a:pt x="48" y="32"/>
                  </a:lnTo>
                  <a:lnTo>
                    <a:pt x="39" y="21"/>
                  </a:lnTo>
                  <a:close/>
                </a:path>
              </a:pathLst>
            </a:custGeom>
            <a:solidFill>
              <a:srgbClr val="8091C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48" name="Freeform 44"/>
            <p:cNvSpPr>
              <a:spLocks/>
            </p:cNvSpPr>
            <p:nvPr/>
          </p:nvSpPr>
          <p:spPr bwMode="auto">
            <a:xfrm>
              <a:off x="408" y="2942"/>
              <a:ext cx="73" cy="60"/>
            </a:xfrm>
            <a:custGeom>
              <a:avLst/>
              <a:gdLst/>
              <a:ahLst/>
              <a:cxnLst>
                <a:cxn ang="0">
                  <a:pos x="22" y="25"/>
                </a:cxn>
                <a:cxn ang="0">
                  <a:pos x="52" y="35"/>
                </a:cxn>
                <a:cxn ang="0">
                  <a:pos x="60" y="46"/>
                </a:cxn>
                <a:cxn ang="0">
                  <a:pos x="69" y="57"/>
                </a:cxn>
                <a:cxn ang="0">
                  <a:pos x="47" y="53"/>
                </a:cxn>
                <a:cxn ang="0">
                  <a:pos x="30" y="43"/>
                </a:cxn>
                <a:cxn ang="0">
                  <a:pos x="22" y="25"/>
                </a:cxn>
                <a:cxn ang="0">
                  <a:pos x="26" y="35"/>
                </a:cxn>
                <a:cxn ang="0">
                  <a:pos x="17" y="50"/>
                </a:cxn>
                <a:cxn ang="0">
                  <a:pos x="4" y="60"/>
                </a:cxn>
                <a:cxn ang="0">
                  <a:pos x="0" y="46"/>
                </a:cxn>
                <a:cxn ang="0">
                  <a:pos x="4" y="35"/>
                </a:cxn>
                <a:cxn ang="0">
                  <a:pos x="26" y="25"/>
                </a:cxn>
                <a:cxn ang="0">
                  <a:pos x="9" y="21"/>
                </a:cxn>
                <a:cxn ang="0">
                  <a:pos x="0" y="10"/>
                </a:cxn>
                <a:cxn ang="0">
                  <a:pos x="9" y="7"/>
                </a:cxn>
                <a:cxn ang="0">
                  <a:pos x="13" y="14"/>
                </a:cxn>
                <a:cxn ang="0">
                  <a:pos x="22" y="25"/>
                </a:cxn>
                <a:cxn ang="0">
                  <a:pos x="30" y="10"/>
                </a:cxn>
                <a:cxn ang="0">
                  <a:pos x="34" y="3"/>
                </a:cxn>
                <a:cxn ang="0">
                  <a:pos x="43" y="0"/>
                </a:cxn>
                <a:cxn ang="0">
                  <a:pos x="43" y="10"/>
                </a:cxn>
                <a:cxn ang="0">
                  <a:pos x="39" y="14"/>
                </a:cxn>
                <a:cxn ang="0">
                  <a:pos x="17" y="25"/>
                </a:cxn>
                <a:cxn ang="0">
                  <a:pos x="39" y="21"/>
                </a:cxn>
                <a:cxn ang="0">
                  <a:pos x="64" y="17"/>
                </a:cxn>
                <a:cxn ang="0">
                  <a:pos x="73" y="25"/>
                </a:cxn>
                <a:cxn ang="0">
                  <a:pos x="69" y="28"/>
                </a:cxn>
                <a:cxn ang="0">
                  <a:pos x="56" y="32"/>
                </a:cxn>
                <a:cxn ang="0">
                  <a:pos x="39" y="28"/>
                </a:cxn>
                <a:cxn ang="0">
                  <a:pos x="22" y="25"/>
                </a:cxn>
              </a:cxnLst>
              <a:rect l="0" t="0" r="r" b="b"/>
              <a:pathLst>
                <a:path w="73" h="60">
                  <a:moveTo>
                    <a:pt x="22" y="25"/>
                  </a:moveTo>
                  <a:lnTo>
                    <a:pt x="52" y="35"/>
                  </a:lnTo>
                  <a:lnTo>
                    <a:pt x="60" y="46"/>
                  </a:lnTo>
                  <a:lnTo>
                    <a:pt x="69" y="57"/>
                  </a:lnTo>
                  <a:lnTo>
                    <a:pt x="47" y="53"/>
                  </a:lnTo>
                  <a:lnTo>
                    <a:pt x="30" y="43"/>
                  </a:lnTo>
                  <a:lnTo>
                    <a:pt x="22" y="25"/>
                  </a:lnTo>
                  <a:lnTo>
                    <a:pt x="26" y="35"/>
                  </a:lnTo>
                  <a:lnTo>
                    <a:pt x="17" y="50"/>
                  </a:lnTo>
                  <a:lnTo>
                    <a:pt x="4" y="60"/>
                  </a:lnTo>
                  <a:lnTo>
                    <a:pt x="0" y="46"/>
                  </a:lnTo>
                  <a:lnTo>
                    <a:pt x="4" y="35"/>
                  </a:lnTo>
                  <a:lnTo>
                    <a:pt x="26" y="25"/>
                  </a:lnTo>
                  <a:lnTo>
                    <a:pt x="9" y="21"/>
                  </a:lnTo>
                  <a:lnTo>
                    <a:pt x="0" y="10"/>
                  </a:lnTo>
                  <a:lnTo>
                    <a:pt x="9" y="7"/>
                  </a:lnTo>
                  <a:lnTo>
                    <a:pt x="13" y="14"/>
                  </a:lnTo>
                  <a:lnTo>
                    <a:pt x="22" y="25"/>
                  </a:lnTo>
                  <a:lnTo>
                    <a:pt x="30" y="10"/>
                  </a:lnTo>
                  <a:lnTo>
                    <a:pt x="34" y="3"/>
                  </a:lnTo>
                  <a:lnTo>
                    <a:pt x="43" y="0"/>
                  </a:lnTo>
                  <a:lnTo>
                    <a:pt x="43" y="10"/>
                  </a:lnTo>
                  <a:lnTo>
                    <a:pt x="39" y="14"/>
                  </a:lnTo>
                  <a:lnTo>
                    <a:pt x="17" y="25"/>
                  </a:lnTo>
                  <a:lnTo>
                    <a:pt x="39" y="21"/>
                  </a:lnTo>
                  <a:lnTo>
                    <a:pt x="64" y="17"/>
                  </a:lnTo>
                  <a:lnTo>
                    <a:pt x="73" y="25"/>
                  </a:lnTo>
                  <a:lnTo>
                    <a:pt x="69" y="28"/>
                  </a:lnTo>
                  <a:lnTo>
                    <a:pt x="56" y="32"/>
                  </a:lnTo>
                  <a:lnTo>
                    <a:pt x="39" y="28"/>
                  </a:lnTo>
                  <a:lnTo>
                    <a:pt x="22" y="25"/>
                  </a:lnTo>
                  <a:close/>
                </a:path>
              </a:pathLst>
            </a:custGeom>
            <a:solidFill>
              <a:srgbClr val="8091C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49" name="Freeform 45"/>
            <p:cNvSpPr>
              <a:spLocks/>
            </p:cNvSpPr>
            <p:nvPr/>
          </p:nvSpPr>
          <p:spPr bwMode="auto">
            <a:xfrm>
              <a:off x="1718" y="3840"/>
              <a:ext cx="198" cy="61"/>
            </a:xfrm>
            <a:custGeom>
              <a:avLst/>
              <a:gdLst/>
              <a:ahLst/>
              <a:cxnLst>
                <a:cxn ang="0">
                  <a:pos x="198" y="4"/>
                </a:cxn>
                <a:cxn ang="0">
                  <a:pos x="189" y="11"/>
                </a:cxn>
                <a:cxn ang="0">
                  <a:pos x="172" y="29"/>
                </a:cxn>
                <a:cxn ang="0">
                  <a:pos x="159" y="40"/>
                </a:cxn>
                <a:cxn ang="0">
                  <a:pos x="142" y="47"/>
                </a:cxn>
                <a:cxn ang="0">
                  <a:pos x="125" y="54"/>
                </a:cxn>
                <a:cxn ang="0">
                  <a:pos x="112" y="57"/>
                </a:cxn>
                <a:cxn ang="0">
                  <a:pos x="82" y="61"/>
                </a:cxn>
                <a:cxn ang="0">
                  <a:pos x="56" y="61"/>
                </a:cxn>
                <a:cxn ang="0">
                  <a:pos x="39" y="54"/>
                </a:cxn>
                <a:cxn ang="0">
                  <a:pos x="17" y="32"/>
                </a:cxn>
                <a:cxn ang="0">
                  <a:pos x="0" y="0"/>
                </a:cxn>
                <a:cxn ang="0">
                  <a:pos x="26" y="11"/>
                </a:cxn>
                <a:cxn ang="0">
                  <a:pos x="60" y="29"/>
                </a:cxn>
                <a:cxn ang="0">
                  <a:pos x="82" y="32"/>
                </a:cxn>
                <a:cxn ang="0">
                  <a:pos x="95" y="29"/>
                </a:cxn>
                <a:cxn ang="0">
                  <a:pos x="125" y="18"/>
                </a:cxn>
                <a:cxn ang="0">
                  <a:pos x="146" y="14"/>
                </a:cxn>
                <a:cxn ang="0">
                  <a:pos x="163" y="11"/>
                </a:cxn>
                <a:cxn ang="0">
                  <a:pos x="185" y="7"/>
                </a:cxn>
                <a:cxn ang="0">
                  <a:pos x="198" y="4"/>
                </a:cxn>
              </a:cxnLst>
              <a:rect l="0" t="0" r="r" b="b"/>
              <a:pathLst>
                <a:path w="198" h="61">
                  <a:moveTo>
                    <a:pt x="198" y="4"/>
                  </a:moveTo>
                  <a:lnTo>
                    <a:pt x="189" y="11"/>
                  </a:lnTo>
                  <a:lnTo>
                    <a:pt x="172" y="29"/>
                  </a:lnTo>
                  <a:lnTo>
                    <a:pt x="159" y="40"/>
                  </a:lnTo>
                  <a:lnTo>
                    <a:pt x="142" y="47"/>
                  </a:lnTo>
                  <a:lnTo>
                    <a:pt x="125" y="54"/>
                  </a:lnTo>
                  <a:lnTo>
                    <a:pt x="112" y="57"/>
                  </a:lnTo>
                  <a:lnTo>
                    <a:pt x="82" y="61"/>
                  </a:lnTo>
                  <a:lnTo>
                    <a:pt x="56" y="61"/>
                  </a:lnTo>
                  <a:lnTo>
                    <a:pt x="39" y="54"/>
                  </a:lnTo>
                  <a:lnTo>
                    <a:pt x="17" y="32"/>
                  </a:lnTo>
                  <a:lnTo>
                    <a:pt x="0" y="0"/>
                  </a:lnTo>
                  <a:lnTo>
                    <a:pt x="26" y="11"/>
                  </a:lnTo>
                  <a:lnTo>
                    <a:pt x="60" y="29"/>
                  </a:lnTo>
                  <a:lnTo>
                    <a:pt x="82" y="32"/>
                  </a:lnTo>
                  <a:lnTo>
                    <a:pt x="95" y="29"/>
                  </a:lnTo>
                  <a:lnTo>
                    <a:pt x="125" y="18"/>
                  </a:lnTo>
                  <a:lnTo>
                    <a:pt x="146" y="14"/>
                  </a:lnTo>
                  <a:lnTo>
                    <a:pt x="163" y="11"/>
                  </a:lnTo>
                  <a:lnTo>
                    <a:pt x="185" y="7"/>
                  </a:lnTo>
                  <a:lnTo>
                    <a:pt x="198" y="4"/>
                  </a:lnTo>
                  <a:close/>
                </a:path>
              </a:pathLst>
            </a:custGeom>
            <a:solidFill>
              <a:srgbClr val="FF80C0"/>
            </a:solidFill>
            <a:ln w="6350">
              <a:solidFill>
                <a:srgbClr val="FF008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50" name="Freeform 46"/>
            <p:cNvSpPr>
              <a:spLocks/>
            </p:cNvSpPr>
            <p:nvPr/>
          </p:nvSpPr>
          <p:spPr bwMode="auto">
            <a:xfrm>
              <a:off x="1984" y="3654"/>
              <a:ext cx="666" cy="251"/>
            </a:xfrm>
            <a:custGeom>
              <a:avLst/>
              <a:gdLst/>
              <a:ahLst/>
              <a:cxnLst>
                <a:cxn ang="0">
                  <a:pos x="0" y="236"/>
                </a:cxn>
                <a:cxn ang="0">
                  <a:pos x="5" y="236"/>
                </a:cxn>
                <a:cxn ang="0">
                  <a:pos x="13" y="226"/>
                </a:cxn>
                <a:cxn ang="0">
                  <a:pos x="73" y="204"/>
                </a:cxn>
                <a:cxn ang="0">
                  <a:pos x="134" y="186"/>
                </a:cxn>
                <a:cxn ang="0">
                  <a:pos x="189" y="172"/>
                </a:cxn>
                <a:cxn ang="0">
                  <a:pos x="237" y="158"/>
                </a:cxn>
                <a:cxn ang="0">
                  <a:pos x="267" y="150"/>
                </a:cxn>
                <a:cxn ang="0">
                  <a:pos x="293" y="143"/>
                </a:cxn>
                <a:cxn ang="0">
                  <a:pos x="340" y="129"/>
                </a:cxn>
                <a:cxn ang="0">
                  <a:pos x="383" y="118"/>
                </a:cxn>
                <a:cxn ang="0">
                  <a:pos x="430" y="104"/>
                </a:cxn>
                <a:cxn ang="0">
                  <a:pos x="486" y="82"/>
                </a:cxn>
                <a:cxn ang="0">
                  <a:pos x="546" y="57"/>
                </a:cxn>
                <a:cxn ang="0">
                  <a:pos x="593" y="32"/>
                </a:cxn>
                <a:cxn ang="0">
                  <a:pos x="610" y="25"/>
                </a:cxn>
                <a:cxn ang="0">
                  <a:pos x="619" y="21"/>
                </a:cxn>
                <a:cxn ang="0">
                  <a:pos x="632" y="14"/>
                </a:cxn>
                <a:cxn ang="0">
                  <a:pos x="666" y="0"/>
                </a:cxn>
                <a:cxn ang="0">
                  <a:pos x="649" y="7"/>
                </a:cxn>
                <a:cxn ang="0">
                  <a:pos x="628" y="21"/>
                </a:cxn>
                <a:cxn ang="0">
                  <a:pos x="602" y="39"/>
                </a:cxn>
                <a:cxn ang="0">
                  <a:pos x="572" y="61"/>
                </a:cxn>
                <a:cxn ang="0">
                  <a:pos x="499" y="97"/>
                </a:cxn>
                <a:cxn ang="0">
                  <a:pos x="469" y="111"/>
                </a:cxn>
                <a:cxn ang="0">
                  <a:pos x="439" y="122"/>
                </a:cxn>
                <a:cxn ang="0">
                  <a:pos x="374" y="140"/>
                </a:cxn>
                <a:cxn ang="0">
                  <a:pos x="323" y="158"/>
                </a:cxn>
                <a:cxn ang="0">
                  <a:pos x="284" y="165"/>
                </a:cxn>
                <a:cxn ang="0">
                  <a:pos x="267" y="172"/>
                </a:cxn>
                <a:cxn ang="0">
                  <a:pos x="224" y="183"/>
                </a:cxn>
                <a:cxn ang="0">
                  <a:pos x="194" y="190"/>
                </a:cxn>
                <a:cxn ang="0">
                  <a:pos x="151" y="204"/>
                </a:cxn>
                <a:cxn ang="0">
                  <a:pos x="61" y="229"/>
                </a:cxn>
                <a:cxn ang="0">
                  <a:pos x="43" y="233"/>
                </a:cxn>
                <a:cxn ang="0">
                  <a:pos x="35" y="240"/>
                </a:cxn>
                <a:cxn ang="0">
                  <a:pos x="26" y="243"/>
                </a:cxn>
                <a:cxn ang="0">
                  <a:pos x="9" y="251"/>
                </a:cxn>
                <a:cxn ang="0">
                  <a:pos x="0" y="236"/>
                </a:cxn>
              </a:cxnLst>
              <a:rect l="0" t="0" r="r" b="b"/>
              <a:pathLst>
                <a:path w="666" h="251">
                  <a:moveTo>
                    <a:pt x="0" y="236"/>
                  </a:moveTo>
                  <a:lnTo>
                    <a:pt x="5" y="236"/>
                  </a:lnTo>
                  <a:lnTo>
                    <a:pt x="13" y="226"/>
                  </a:lnTo>
                  <a:lnTo>
                    <a:pt x="73" y="204"/>
                  </a:lnTo>
                  <a:lnTo>
                    <a:pt x="134" y="186"/>
                  </a:lnTo>
                  <a:lnTo>
                    <a:pt x="189" y="172"/>
                  </a:lnTo>
                  <a:lnTo>
                    <a:pt x="237" y="158"/>
                  </a:lnTo>
                  <a:lnTo>
                    <a:pt x="267" y="150"/>
                  </a:lnTo>
                  <a:lnTo>
                    <a:pt x="293" y="143"/>
                  </a:lnTo>
                  <a:lnTo>
                    <a:pt x="340" y="129"/>
                  </a:lnTo>
                  <a:lnTo>
                    <a:pt x="383" y="118"/>
                  </a:lnTo>
                  <a:lnTo>
                    <a:pt x="430" y="104"/>
                  </a:lnTo>
                  <a:lnTo>
                    <a:pt x="486" y="82"/>
                  </a:lnTo>
                  <a:lnTo>
                    <a:pt x="546" y="57"/>
                  </a:lnTo>
                  <a:lnTo>
                    <a:pt x="593" y="32"/>
                  </a:lnTo>
                  <a:lnTo>
                    <a:pt x="610" y="25"/>
                  </a:lnTo>
                  <a:lnTo>
                    <a:pt x="619" y="21"/>
                  </a:lnTo>
                  <a:lnTo>
                    <a:pt x="632" y="14"/>
                  </a:lnTo>
                  <a:lnTo>
                    <a:pt x="666" y="0"/>
                  </a:lnTo>
                  <a:lnTo>
                    <a:pt x="649" y="7"/>
                  </a:lnTo>
                  <a:lnTo>
                    <a:pt x="628" y="21"/>
                  </a:lnTo>
                  <a:lnTo>
                    <a:pt x="602" y="39"/>
                  </a:lnTo>
                  <a:lnTo>
                    <a:pt x="572" y="61"/>
                  </a:lnTo>
                  <a:lnTo>
                    <a:pt x="499" y="97"/>
                  </a:lnTo>
                  <a:lnTo>
                    <a:pt x="469" y="111"/>
                  </a:lnTo>
                  <a:lnTo>
                    <a:pt x="439" y="122"/>
                  </a:lnTo>
                  <a:lnTo>
                    <a:pt x="374" y="140"/>
                  </a:lnTo>
                  <a:lnTo>
                    <a:pt x="323" y="158"/>
                  </a:lnTo>
                  <a:lnTo>
                    <a:pt x="284" y="165"/>
                  </a:lnTo>
                  <a:lnTo>
                    <a:pt x="267" y="172"/>
                  </a:lnTo>
                  <a:lnTo>
                    <a:pt x="224" y="183"/>
                  </a:lnTo>
                  <a:lnTo>
                    <a:pt x="194" y="190"/>
                  </a:lnTo>
                  <a:lnTo>
                    <a:pt x="151" y="204"/>
                  </a:lnTo>
                  <a:lnTo>
                    <a:pt x="61" y="229"/>
                  </a:lnTo>
                  <a:lnTo>
                    <a:pt x="43" y="233"/>
                  </a:lnTo>
                  <a:lnTo>
                    <a:pt x="35" y="240"/>
                  </a:lnTo>
                  <a:lnTo>
                    <a:pt x="26" y="243"/>
                  </a:lnTo>
                  <a:lnTo>
                    <a:pt x="9" y="251"/>
                  </a:lnTo>
                  <a:lnTo>
                    <a:pt x="0" y="236"/>
                  </a:lnTo>
                  <a:close/>
                </a:path>
              </a:pathLst>
            </a:custGeom>
            <a:solidFill>
              <a:srgbClr val="40A04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51" name="Freeform 47"/>
            <p:cNvSpPr>
              <a:spLocks/>
            </p:cNvSpPr>
            <p:nvPr/>
          </p:nvSpPr>
          <p:spPr bwMode="auto">
            <a:xfrm>
              <a:off x="1705" y="3840"/>
              <a:ext cx="288" cy="165"/>
            </a:xfrm>
            <a:custGeom>
              <a:avLst/>
              <a:gdLst/>
              <a:ahLst/>
              <a:cxnLst>
                <a:cxn ang="0">
                  <a:pos x="103" y="154"/>
                </a:cxn>
                <a:cxn ang="0">
                  <a:pos x="181" y="165"/>
                </a:cxn>
                <a:cxn ang="0">
                  <a:pos x="194" y="165"/>
                </a:cxn>
                <a:cxn ang="0">
                  <a:pos x="206" y="158"/>
                </a:cxn>
                <a:cxn ang="0">
                  <a:pos x="275" y="100"/>
                </a:cxn>
                <a:cxn ang="0">
                  <a:pos x="288" y="75"/>
                </a:cxn>
                <a:cxn ang="0">
                  <a:pos x="288" y="54"/>
                </a:cxn>
                <a:cxn ang="0">
                  <a:pos x="279" y="43"/>
                </a:cxn>
                <a:cxn ang="0">
                  <a:pos x="262" y="36"/>
                </a:cxn>
                <a:cxn ang="0">
                  <a:pos x="228" y="22"/>
                </a:cxn>
                <a:cxn ang="0">
                  <a:pos x="224" y="7"/>
                </a:cxn>
                <a:cxn ang="0">
                  <a:pos x="224" y="4"/>
                </a:cxn>
                <a:cxn ang="0">
                  <a:pos x="219" y="0"/>
                </a:cxn>
                <a:cxn ang="0">
                  <a:pos x="202" y="0"/>
                </a:cxn>
                <a:cxn ang="0">
                  <a:pos x="189" y="7"/>
                </a:cxn>
                <a:cxn ang="0">
                  <a:pos x="163" y="32"/>
                </a:cxn>
                <a:cxn ang="0">
                  <a:pos x="142" y="43"/>
                </a:cxn>
                <a:cxn ang="0">
                  <a:pos x="125" y="54"/>
                </a:cxn>
                <a:cxn ang="0">
                  <a:pos x="82" y="61"/>
                </a:cxn>
                <a:cxn ang="0">
                  <a:pos x="39" y="75"/>
                </a:cxn>
                <a:cxn ang="0">
                  <a:pos x="17" y="86"/>
                </a:cxn>
                <a:cxn ang="0">
                  <a:pos x="0" y="104"/>
                </a:cxn>
                <a:cxn ang="0">
                  <a:pos x="0" y="108"/>
                </a:cxn>
                <a:cxn ang="0">
                  <a:pos x="5" y="111"/>
                </a:cxn>
                <a:cxn ang="0">
                  <a:pos x="30" y="104"/>
                </a:cxn>
                <a:cxn ang="0">
                  <a:pos x="52" y="93"/>
                </a:cxn>
                <a:cxn ang="0">
                  <a:pos x="56" y="93"/>
                </a:cxn>
                <a:cxn ang="0">
                  <a:pos x="52" y="97"/>
                </a:cxn>
                <a:cxn ang="0">
                  <a:pos x="43" y="104"/>
                </a:cxn>
                <a:cxn ang="0">
                  <a:pos x="30" y="111"/>
                </a:cxn>
                <a:cxn ang="0">
                  <a:pos x="17" y="118"/>
                </a:cxn>
                <a:cxn ang="0">
                  <a:pos x="13" y="125"/>
                </a:cxn>
                <a:cxn ang="0">
                  <a:pos x="17" y="133"/>
                </a:cxn>
                <a:cxn ang="0">
                  <a:pos x="26" y="140"/>
                </a:cxn>
                <a:cxn ang="0">
                  <a:pos x="65" y="151"/>
                </a:cxn>
                <a:cxn ang="0">
                  <a:pos x="103" y="154"/>
                </a:cxn>
              </a:cxnLst>
              <a:rect l="0" t="0" r="r" b="b"/>
              <a:pathLst>
                <a:path w="288" h="165">
                  <a:moveTo>
                    <a:pt x="103" y="154"/>
                  </a:moveTo>
                  <a:lnTo>
                    <a:pt x="181" y="165"/>
                  </a:lnTo>
                  <a:lnTo>
                    <a:pt x="194" y="165"/>
                  </a:lnTo>
                  <a:lnTo>
                    <a:pt x="206" y="158"/>
                  </a:lnTo>
                  <a:lnTo>
                    <a:pt x="275" y="100"/>
                  </a:lnTo>
                  <a:lnTo>
                    <a:pt x="288" y="75"/>
                  </a:lnTo>
                  <a:lnTo>
                    <a:pt x="288" y="54"/>
                  </a:lnTo>
                  <a:lnTo>
                    <a:pt x="279" y="43"/>
                  </a:lnTo>
                  <a:lnTo>
                    <a:pt x="262" y="36"/>
                  </a:lnTo>
                  <a:lnTo>
                    <a:pt x="228" y="22"/>
                  </a:lnTo>
                  <a:lnTo>
                    <a:pt x="224" y="7"/>
                  </a:lnTo>
                  <a:lnTo>
                    <a:pt x="224" y="4"/>
                  </a:lnTo>
                  <a:lnTo>
                    <a:pt x="219" y="0"/>
                  </a:lnTo>
                  <a:lnTo>
                    <a:pt x="202" y="0"/>
                  </a:lnTo>
                  <a:lnTo>
                    <a:pt x="189" y="7"/>
                  </a:lnTo>
                  <a:lnTo>
                    <a:pt x="163" y="32"/>
                  </a:lnTo>
                  <a:lnTo>
                    <a:pt x="142" y="43"/>
                  </a:lnTo>
                  <a:lnTo>
                    <a:pt x="125" y="54"/>
                  </a:lnTo>
                  <a:lnTo>
                    <a:pt x="82" y="61"/>
                  </a:lnTo>
                  <a:lnTo>
                    <a:pt x="39" y="75"/>
                  </a:lnTo>
                  <a:lnTo>
                    <a:pt x="17" y="86"/>
                  </a:lnTo>
                  <a:lnTo>
                    <a:pt x="0" y="104"/>
                  </a:lnTo>
                  <a:lnTo>
                    <a:pt x="0" y="108"/>
                  </a:lnTo>
                  <a:lnTo>
                    <a:pt x="5" y="111"/>
                  </a:lnTo>
                  <a:lnTo>
                    <a:pt x="30" y="104"/>
                  </a:lnTo>
                  <a:lnTo>
                    <a:pt x="52" y="93"/>
                  </a:lnTo>
                  <a:lnTo>
                    <a:pt x="56" y="93"/>
                  </a:lnTo>
                  <a:lnTo>
                    <a:pt x="52" y="97"/>
                  </a:lnTo>
                  <a:lnTo>
                    <a:pt x="43" y="104"/>
                  </a:lnTo>
                  <a:lnTo>
                    <a:pt x="30" y="111"/>
                  </a:lnTo>
                  <a:lnTo>
                    <a:pt x="17" y="118"/>
                  </a:lnTo>
                  <a:lnTo>
                    <a:pt x="13" y="125"/>
                  </a:lnTo>
                  <a:lnTo>
                    <a:pt x="17" y="133"/>
                  </a:lnTo>
                  <a:lnTo>
                    <a:pt x="26" y="140"/>
                  </a:lnTo>
                  <a:lnTo>
                    <a:pt x="65" y="151"/>
                  </a:lnTo>
                  <a:lnTo>
                    <a:pt x="103" y="154"/>
                  </a:lnTo>
                  <a:close/>
                </a:path>
              </a:pathLst>
            </a:custGeom>
            <a:solidFill>
              <a:srgbClr val="FF80C0"/>
            </a:solidFill>
            <a:ln w="6350">
              <a:solidFill>
                <a:srgbClr val="FF008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52" name="Freeform 48"/>
            <p:cNvSpPr>
              <a:spLocks/>
            </p:cNvSpPr>
            <p:nvPr/>
          </p:nvSpPr>
          <p:spPr bwMode="auto">
            <a:xfrm>
              <a:off x="1787" y="3876"/>
              <a:ext cx="210" cy="154"/>
            </a:xfrm>
            <a:custGeom>
              <a:avLst/>
              <a:gdLst/>
              <a:ahLst/>
              <a:cxnLst>
                <a:cxn ang="0">
                  <a:pos x="210" y="18"/>
                </a:cxn>
                <a:cxn ang="0">
                  <a:pos x="206" y="50"/>
                </a:cxn>
                <a:cxn ang="0">
                  <a:pos x="197" y="79"/>
                </a:cxn>
                <a:cxn ang="0">
                  <a:pos x="180" y="104"/>
                </a:cxn>
                <a:cxn ang="0">
                  <a:pos x="150" y="122"/>
                </a:cxn>
                <a:cxn ang="0">
                  <a:pos x="107" y="132"/>
                </a:cxn>
                <a:cxn ang="0">
                  <a:pos x="73" y="140"/>
                </a:cxn>
                <a:cxn ang="0">
                  <a:pos x="43" y="147"/>
                </a:cxn>
                <a:cxn ang="0">
                  <a:pos x="17" y="154"/>
                </a:cxn>
                <a:cxn ang="0">
                  <a:pos x="0" y="154"/>
                </a:cxn>
                <a:cxn ang="0">
                  <a:pos x="13" y="147"/>
                </a:cxn>
                <a:cxn ang="0">
                  <a:pos x="17" y="140"/>
                </a:cxn>
                <a:cxn ang="0">
                  <a:pos x="13" y="136"/>
                </a:cxn>
                <a:cxn ang="0">
                  <a:pos x="21" y="132"/>
                </a:cxn>
                <a:cxn ang="0">
                  <a:pos x="34" y="125"/>
                </a:cxn>
                <a:cxn ang="0">
                  <a:pos x="51" y="115"/>
                </a:cxn>
                <a:cxn ang="0">
                  <a:pos x="129" y="54"/>
                </a:cxn>
                <a:cxn ang="0">
                  <a:pos x="142" y="29"/>
                </a:cxn>
                <a:cxn ang="0">
                  <a:pos x="154" y="14"/>
                </a:cxn>
                <a:cxn ang="0">
                  <a:pos x="176" y="0"/>
                </a:cxn>
                <a:cxn ang="0">
                  <a:pos x="193" y="0"/>
                </a:cxn>
                <a:cxn ang="0">
                  <a:pos x="206" y="7"/>
                </a:cxn>
                <a:cxn ang="0">
                  <a:pos x="210" y="18"/>
                </a:cxn>
              </a:cxnLst>
              <a:rect l="0" t="0" r="r" b="b"/>
              <a:pathLst>
                <a:path w="210" h="154">
                  <a:moveTo>
                    <a:pt x="210" y="18"/>
                  </a:moveTo>
                  <a:lnTo>
                    <a:pt x="206" y="50"/>
                  </a:lnTo>
                  <a:lnTo>
                    <a:pt x="197" y="79"/>
                  </a:lnTo>
                  <a:lnTo>
                    <a:pt x="180" y="104"/>
                  </a:lnTo>
                  <a:lnTo>
                    <a:pt x="150" y="122"/>
                  </a:lnTo>
                  <a:lnTo>
                    <a:pt x="107" y="132"/>
                  </a:lnTo>
                  <a:lnTo>
                    <a:pt x="73" y="140"/>
                  </a:lnTo>
                  <a:lnTo>
                    <a:pt x="43" y="147"/>
                  </a:lnTo>
                  <a:lnTo>
                    <a:pt x="17" y="154"/>
                  </a:lnTo>
                  <a:lnTo>
                    <a:pt x="0" y="154"/>
                  </a:lnTo>
                  <a:lnTo>
                    <a:pt x="13" y="147"/>
                  </a:lnTo>
                  <a:lnTo>
                    <a:pt x="17" y="140"/>
                  </a:lnTo>
                  <a:lnTo>
                    <a:pt x="13" y="136"/>
                  </a:lnTo>
                  <a:lnTo>
                    <a:pt x="21" y="132"/>
                  </a:lnTo>
                  <a:lnTo>
                    <a:pt x="34" y="125"/>
                  </a:lnTo>
                  <a:lnTo>
                    <a:pt x="51" y="115"/>
                  </a:lnTo>
                  <a:lnTo>
                    <a:pt x="129" y="54"/>
                  </a:lnTo>
                  <a:lnTo>
                    <a:pt x="142" y="29"/>
                  </a:lnTo>
                  <a:lnTo>
                    <a:pt x="154" y="14"/>
                  </a:lnTo>
                  <a:lnTo>
                    <a:pt x="176" y="0"/>
                  </a:lnTo>
                  <a:lnTo>
                    <a:pt x="193" y="0"/>
                  </a:lnTo>
                  <a:lnTo>
                    <a:pt x="206" y="7"/>
                  </a:lnTo>
                  <a:lnTo>
                    <a:pt x="210" y="18"/>
                  </a:lnTo>
                  <a:close/>
                </a:path>
              </a:pathLst>
            </a:custGeom>
            <a:solidFill>
              <a:srgbClr val="FF80C0"/>
            </a:solidFill>
            <a:ln w="6350">
              <a:solidFill>
                <a:srgbClr val="FF008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53" name="Freeform 49"/>
            <p:cNvSpPr>
              <a:spLocks/>
            </p:cNvSpPr>
            <p:nvPr/>
          </p:nvSpPr>
          <p:spPr bwMode="auto">
            <a:xfrm>
              <a:off x="2040" y="3819"/>
              <a:ext cx="1469" cy="225"/>
            </a:xfrm>
            <a:custGeom>
              <a:avLst/>
              <a:gdLst/>
              <a:ahLst/>
              <a:cxnLst>
                <a:cxn ang="0">
                  <a:pos x="1452" y="89"/>
                </a:cxn>
                <a:cxn ang="0">
                  <a:pos x="1392" y="86"/>
                </a:cxn>
                <a:cxn ang="0">
                  <a:pos x="1323" y="75"/>
                </a:cxn>
                <a:cxn ang="0">
                  <a:pos x="1177" y="53"/>
                </a:cxn>
                <a:cxn ang="0">
                  <a:pos x="1108" y="39"/>
                </a:cxn>
                <a:cxn ang="0">
                  <a:pos x="1044" y="28"/>
                </a:cxn>
                <a:cxn ang="0">
                  <a:pos x="992" y="18"/>
                </a:cxn>
                <a:cxn ang="0">
                  <a:pos x="950" y="7"/>
                </a:cxn>
                <a:cxn ang="0">
                  <a:pos x="864" y="18"/>
                </a:cxn>
                <a:cxn ang="0">
                  <a:pos x="821" y="21"/>
                </a:cxn>
                <a:cxn ang="0">
                  <a:pos x="773" y="21"/>
                </a:cxn>
                <a:cxn ang="0">
                  <a:pos x="645" y="7"/>
                </a:cxn>
                <a:cxn ang="0">
                  <a:pos x="520" y="0"/>
                </a:cxn>
                <a:cxn ang="0">
                  <a:pos x="486" y="0"/>
                </a:cxn>
                <a:cxn ang="0">
                  <a:pos x="451" y="3"/>
                </a:cxn>
                <a:cxn ang="0">
                  <a:pos x="387" y="21"/>
                </a:cxn>
                <a:cxn ang="0">
                  <a:pos x="322" y="50"/>
                </a:cxn>
                <a:cxn ang="0">
                  <a:pos x="271" y="89"/>
                </a:cxn>
                <a:cxn ang="0">
                  <a:pos x="206" y="132"/>
                </a:cxn>
                <a:cxn ang="0">
                  <a:pos x="142" y="168"/>
                </a:cxn>
                <a:cxn ang="0">
                  <a:pos x="73" y="197"/>
                </a:cxn>
                <a:cxn ang="0">
                  <a:pos x="0" y="225"/>
                </a:cxn>
                <a:cxn ang="0">
                  <a:pos x="39" y="218"/>
                </a:cxn>
                <a:cxn ang="0">
                  <a:pos x="82" y="214"/>
                </a:cxn>
                <a:cxn ang="0">
                  <a:pos x="159" y="214"/>
                </a:cxn>
                <a:cxn ang="0">
                  <a:pos x="194" y="207"/>
                </a:cxn>
                <a:cxn ang="0">
                  <a:pos x="224" y="193"/>
                </a:cxn>
                <a:cxn ang="0">
                  <a:pos x="262" y="172"/>
                </a:cxn>
                <a:cxn ang="0">
                  <a:pos x="288" y="146"/>
                </a:cxn>
                <a:cxn ang="0">
                  <a:pos x="314" y="129"/>
                </a:cxn>
                <a:cxn ang="0">
                  <a:pos x="443" y="96"/>
                </a:cxn>
                <a:cxn ang="0">
                  <a:pos x="503" y="78"/>
                </a:cxn>
                <a:cxn ang="0">
                  <a:pos x="563" y="57"/>
                </a:cxn>
                <a:cxn ang="0">
                  <a:pos x="602" y="43"/>
                </a:cxn>
                <a:cxn ang="0">
                  <a:pos x="640" y="32"/>
                </a:cxn>
                <a:cxn ang="0">
                  <a:pos x="688" y="28"/>
                </a:cxn>
                <a:cxn ang="0">
                  <a:pos x="735" y="32"/>
                </a:cxn>
                <a:cxn ang="0">
                  <a:pos x="829" y="39"/>
                </a:cxn>
                <a:cxn ang="0">
                  <a:pos x="881" y="35"/>
                </a:cxn>
                <a:cxn ang="0">
                  <a:pos x="937" y="25"/>
                </a:cxn>
                <a:cxn ang="0">
                  <a:pos x="958" y="21"/>
                </a:cxn>
                <a:cxn ang="0">
                  <a:pos x="980" y="25"/>
                </a:cxn>
                <a:cxn ang="0">
                  <a:pos x="1023" y="35"/>
                </a:cxn>
                <a:cxn ang="0">
                  <a:pos x="1053" y="35"/>
                </a:cxn>
                <a:cxn ang="0">
                  <a:pos x="1078" y="39"/>
                </a:cxn>
                <a:cxn ang="0">
                  <a:pos x="1194" y="61"/>
                </a:cxn>
                <a:cxn ang="0">
                  <a:pos x="1199" y="61"/>
                </a:cxn>
                <a:cxn ang="0">
                  <a:pos x="1207" y="64"/>
                </a:cxn>
                <a:cxn ang="0">
                  <a:pos x="1242" y="68"/>
                </a:cxn>
                <a:cxn ang="0">
                  <a:pos x="1285" y="75"/>
                </a:cxn>
                <a:cxn ang="0">
                  <a:pos x="1332" y="82"/>
                </a:cxn>
                <a:cxn ang="0">
                  <a:pos x="1383" y="89"/>
                </a:cxn>
                <a:cxn ang="0">
                  <a:pos x="1426" y="96"/>
                </a:cxn>
                <a:cxn ang="0">
                  <a:pos x="1456" y="100"/>
                </a:cxn>
                <a:cxn ang="0">
                  <a:pos x="1465" y="104"/>
                </a:cxn>
                <a:cxn ang="0">
                  <a:pos x="1469" y="104"/>
                </a:cxn>
                <a:cxn ang="0">
                  <a:pos x="1452" y="89"/>
                </a:cxn>
              </a:cxnLst>
              <a:rect l="0" t="0" r="r" b="b"/>
              <a:pathLst>
                <a:path w="1469" h="225">
                  <a:moveTo>
                    <a:pt x="1452" y="89"/>
                  </a:moveTo>
                  <a:lnTo>
                    <a:pt x="1392" y="86"/>
                  </a:lnTo>
                  <a:lnTo>
                    <a:pt x="1323" y="75"/>
                  </a:lnTo>
                  <a:lnTo>
                    <a:pt x="1177" y="53"/>
                  </a:lnTo>
                  <a:lnTo>
                    <a:pt x="1108" y="39"/>
                  </a:lnTo>
                  <a:lnTo>
                    <a:pt x="1044" y="28"/>
                  </a:lnTo>
                  <a:lnTo>
                    <a:pt x="992" y="18"/>
                  </a:lnTo>
                  <a:lnTo>
                    <a:pt x="950" y="7"/>
                  </a:lnTo>
                  <a:lnTo>
                    <a:pt x="864" y="18"/>
                  </a:lnTo>
                  <a:lnTo>
                    <a:pt x="821" y="21"/>
                  </a:lnTo>
                  <a:lnTo>
                    <a:pt x="773" y="21"/>
                  </a:lnTo>
                  <a:lnTo>
                    <a:pt x="645" y="7"/>
                  </a:lnTo>
                  <a:lnTo>
                    <a:pt x="520" y="0"/>
                  </a:lnTo>
                  <a:lnTo>
                    <a:pt x="486" y="0"/>
                  </a:lnTo>
                  <a:lnTo>
                    <a:pt x="451" y="3"/>
                  </a:lnTo>
                  <a:lnTo>
                    <a:pt x="387" y="21"/>
                  </a:lnTo>
                  <a:lnTo>
                    <a:pt x="322" y="50"/>
                  </a:lnTo>
                  <a:lnTo>
                    <a:pt x="271" y="89"/>
                  </a:lnTo>
                  <a:lnTo>
                    <a:pt x="206" y="132"/>
                  </a:lnTo>
                  <a:lnTo>
                    <a:pt x="142" y="168"/>
                  </a:lnTo>
                  <a:lnTo>
                    <a:pt x="73" y="197"/>
                  </a:lnTo>
                  <a:lnTo>
                    <a:pt x="0" y="225"/>
                  </a:lnTo>
                  <a:lnTo>
                    <a:pt x="39" y="218"/>
                  </a:lnTo>
                  <a:lnTo>
                    <a:pt x="82" y="214"/>
                  </a:lnTo>
                  <a:lnTo>
                    <a:pt x="159" y="214"/>
                  </a:lnTo>
                  <a:lnTo>
                    <a:pt x="194" y="207"/>
                  </a:lnTo>
                  <a:lnTo>
                    <a:pt x="224" y="193"/>
                  </a:lnTo>
                  <a:lnTo>
                    <a:pt x="262" y="172"/>
                  </a:lnTo>
                  <a:lnTo>
                    <a:pt x="288" y="146"/>
                  </a:lnTo>
                  <a:lnTo>
                    <a:pt x="314" y="129"/>
                  </a:lnTo>
                  <a:lnTo>
                    <a:pt x="443" y="96"/>
                  </a:lnTo>
                  <a:lnTo>
                    <a:pt x="503" y="78"/>
                  </a:lnTo>
                  <a:lnTo>
                    <a:pt x="563" y="57"/>
                  </a:lnTo>
                  <a:lnTo>
                    <a:pt x="602" y="43"/>
                  </a:lnTo>
                  <a:lnTo>
                    <a:pt x="640" y="32"/>
                  </a:lnTo>
                  <a:lnTo>
                    <a:pt x="688" y="28"/>
                  </a:lnTo>
                  <a:lnTo>
                    <a:pt x="735" y="32"/>
                  </a:lnTo>
                  <a:lnTo>
                    <a:pt x="829" y="39"/>
                  </a:lnTo>
                  <a:lnTo>
                    <a:pt x="881" y="35"/>
                  </a:lnTo>
                  <a:lnTo>
                    <a:pt x="937" y="25"/>
                  </a:lnTo>
                  <a:lnTo>
                    <a:pt x="958" y="21"/>
                  </a:lnTo>
                  <a:lnTo>
                    <a:pt x="980" y="25"/>
                  </a:lnTo>
                  <a:lnTo>
                    <a:pt x="1023" y="35"/>
                  </a:lnTo>
                  <a:lnTo>
                    <a:pt x="1053" y="35"/>
                  </a:lnTo>
                  <a:lnTo>
                    <a:pt x="1078" y="39"/>
                  </a:lnTo>
                  <a:lnTo>
                    <a:pt x="1194" y="61"/>
                  </a:lnTo>
                  <a:lnTo>
                    <a:pt x="1199" y="61"/>
                  </a:lnTo>
                  <a:lnTo>
                    <a:pt x="1207" y="64"/>
                  </a:lnTo>
                  <a:lnTo>
                    <a:pt x="1242" y="68"/>
                  </a:lnTo>
                  <a:lnTo>
                    <a:pt x="1285" y="75"/>
                  </a:lnTo>
                  <a:lnTo>
                    <a:pt x="1332" y="82"/>
                  </a:lnTo>
                  <a:lnTo>
                    <a:pt x="1383" y="89"/>
                  </a:lnTo>
                  <a:lnTo>
                    <a:pt x="1426" y="96"/>
                  </a:lnTo>
                  <a:lnTo>
                    <a:pt x="1456" y="100"/>
                  </a:lnTo>
                  <a:lnTo>
                    <a:pt x="1465" y="104"/>
                  </a:lnTo>
                  <a:lnTo>
                    <a:pt x="1469" y="104"/>
                  </a:lnTo>
                  <a:lnTo>
                    <a:pt x="1452" y="89"/>
                  </a:lnTo>
                  <a:close/>
                </a:path>
              </a:pathLst>
            </a:custGeom>
            <a:solidFill>
              <a:srgbClr val="9FC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54" name="Freeform 50"/>
            <p:cNvSpPr>
              <a:spLocks/>
            </p:cNvSpPr>
            <p:nvPr/>
          </p:nvSpPr>
          <p:spPr bwMode="auto">
            <a:xfrm>
              <a:off x="2053" y="3840"/>
              <a:ext cx="894" cy="197"/>
            </a:xfrm>
            <a:custGeom>
              <a:avLst/>
              <a:gdLst/>
              <a:ahLst/>
              <a:cxnLst>
                <a:cxn ang="0">
                  <a:pos x="30" y="190"/>
                </a:cxn>
                <a:cxn ang="0">
                  <a:pos x="43" y="186"/>
                </a:cxn>
                <a:cxn ang="0">
                  <a:pos x="82" y="186"/>
                </a:cxn>
                <a:cxn ang="0">
                  <a:pos x="116" y="179"/>
                </a:cxn>
                <a:cxn ang="0">
                  <a:pos x="159" y="165"/>
                </a:cxn>
                <a:cxn ang="0">
                  <a:pos x="211" y="136"/>
                </a:cxn>
                <a:cxn ang="0">
                  <a:pos x="241" y="111"/>
                </a:cxn>
                <a:cxn ang="0">
                  <a:pos x="318" y="61"/>
                </a:cxn>
                <a:cxn ang="0">
                  <a:pos x="408" y="40"/>
                </a:cxn>
                <a:cxn ang="0">
                  <a:pos x="434" y="36"/>
                </a:cxn>
                <a:cxn ang="0">
                  <a:pos x="460" y="29"/>
                </a:cxn>
                <a:cxn ang="0">
                  <a:pos x="498" y="22"/>
                </a:cxn>
                <a:cxn ang="0">
                  <a:pos x="567" y="4"/>
                </a:cxn>
                <a:cxn ang="0">
                  <a:pos x="601" y="0"/>
                </a:cxn>
                <a:cxn ang="0">
                  <a:pos x="653" y="0"/>
                </a:cxn>
                <a:cxn ang="0">
                  <a:pos x="726" y="4"/>
                </a:cxn>
                <a:cxn ang="0">
                  <a:pos x="752" y="7"/>
                </a:cxn>
                <a:cxn ang="0">
                  <a:pos x="889" y="4"/>
                </a:cxn>
                <a:cxn ang="0">
                  <a:pos x="846" y="14"/>
                </a:cxn>
                <a:cxn ang="0">
                  <a:pos x="778" y="14"/>
                </a:cxn>
                <a:cxn ang="0">
                  <a:pos x="735" y="11"/>
                </a:cxn>
                <a:cxn ang="0">
                  <a:pos x="649" y="7"/>
                </a:cxn>
                <a:cxn ang="0">
                  <a:pos x="619" y="7"/>
                </a:cxn>
                <a:cxn ang="0">
                  <a:pos x="559" y="29"/>
                </a:cxn>
                <a:cxn ang="0">
                  <a:pos x="473" y="61"/>
                </a:cxn>
                <a:cxn ang="0">
                  <a:pos x="425" y="72"/>
                </a:cxn>
                <a:cxn ang="0">
                  <a:pos x="348" y="90"/>
                </a:cxn>
                <a:cxn ang="0">
                  <a:pos x="292" y="108"/>
                </a:cxn>
                <a:cxn ang="0">
                  <a:pos x="254" y="140"/>
                </a:cxn>
                <a:cxn ang="0">
                  <a:pos x="193" y="179"/>
                </a:cxn>
                <a:cxn ang="0">
                  <a:pos x="108" y="193"/>
                </a:cxn>
                <a:cxn ang="0">
                  <a:pos x="17" y="193"/>
                </a:cxn>
                <a:cxn ang="0">
                  <a:pos x="0" y="197"/>
                </a:cxn>
              </a:cxnLst>
              <a:rect l="0" t="0" r="r" b="b"/>
              <a:pathLst>
                <a:path w="894" h="197">
                  <a:moveTo>
                    <a:pt x="4" y="197"/>
                  </a:moveTo>
                  <a:lnTo>
                    <a:pt x="30" y="190"/>
                  </a:lnTo>
                  <a:lnTo>
                    <a:pt x="39" y="190"/>
                  </a:lnTo>
                  <a:lnTo>
                    <a:pt x="43" y="186"/>
                  </a:lnTo>
                  <a:lnTo>
                    <a:pt x="69" y="186"/>
                  </a:lnTo>
                  <a:lnTo>
                    <a:pt x="82" y="186"/>
                  </a:lnTo>
                  <a:lnTo>
                    <a:pt x="99" y="183"/>
                  </a:lnTo>
                  <a:lnTo>
                    <a:pt x="116" y="179"/>
                  </a:lnTo>
                  <a:lnTo>
                    <a:pt x="129" y="176"/>
                  </a:lnTo>
                  <a:lnTo>
                    <a:pt x="159" y="165"/>
                  </a:lnTo>
                  <a:lnTo>
                    <a:pt x="176" y="158"/>
                  </a:lnTo>
                  <a:lnTo>
                    <a:pt x="211" y="136"/>
                  </a:lnTo>
                  <a:lnTo>
                    <a:pt x="228" y="122"/>
                  </a:lnTo>
                  <a:lnTo>
                    <a:pt x="241" y="111"/>
                  </a:lnTo>
                  <a:lnTo>
                    <a:pt x="262" y="97"/>
                  </a:lnTo>
                  <a:lnTo>
                    <a:pt x="318" y="61"/>
                  </a:lnTo>
                  <a:lnTo>
                    <a:pt x="387" y="43"/>
                  </a:lnTo>
                  <a:lnTo>
                    <a:pt x="408" y="40"/>
                  </a:lnTo>
                  <a:lnTo>
                    <a:pt x="421" y="40"/>
                  </a:lnTo>
                  <a:lnTo>
                    <a:pt x="434" y="36"/>
                  </a:lnTo>
                  <a:lnTo>
                    <a:pt x="451" y="32"/>
                  </a:lnTo>
                  <a:lnTo>
                    <a:pt x="460" y="29"/>
                  </a:lnTo>
                  <a:lnTo>
                    <a:pt x="477" y="25"/>
                  </a:lnTo>
                  <a:lnTo>
                    <a:pt x="498" y="22"/>
                  </a:lnTo>
                  <a:lnTo>
                    <a:pt x="528" y="11"/>
                  </a:lnTo>
                  <a:lnTo>
                    <a:pt x="567" y="4"/>
                  </a:lnTo>
                  <a:lnTo>
                    <a:pt x="589" y="0"/>
                  </a:lnTo>
                  <a:lnTo>
                    <a:pt x="601" y="0"/>
                  </a:lnTo>
                  <a:lnTo>
                    <a:pt x="614" y="0"/>
                  </a:lnTo>
                  <a:lnTo>
                    <a:pt x="653" y="0"/>
                  </a:lnTo>
                  <a:lnTo>
                    <a:pt x="692" y="0"/>
                  </a:lnTo>
                  <a:lnTo>
                    <a:pt x="726" y="4"/>
                  </a:lnTo>
                  <a:lnTo>
                    <a:pt x="735" y="7"/>
                  </a:lnTo>
                  <a:lnTo>
                    <a:pt x="752" y="7"/>
                  </a:lnTo>
                  <a:lnTo>
                    <a:pt x="855" y="4"/>
                  </a:lnTo>
                  <a:lnTo>
                    <a:pt x="889" y="4"/>
                  </a:lnTo>
                  <a:lnTo>
                    <a:pt x="894" y="7"/>
                  </a:lnTo>
                  <a:lnTo>
                    <a:pt x="846" y="14"/>
                  </a:lnTo>
                  <a:lnTo>
                    <a:pt x="808" y="14"/>
                  </a:lnTo>
                  <a:lnTo>
                    <a:pt x="778" y="14"/>
                  </a:lnTo>
                  <a:lnTo>
                    <a:pt x="765" y="11"/>
                  </a:lnTo>
                  <a:lnTo>
                    <a:pt x="735" y="11"/>
                  </a:lnTo>
                  <a:lnTo>
                    <a:pt x="662" y="4"/>
                  </a:lnTo>
                  <a:lnTo>
                    <a:pt x="649" y="7"/>
                  </a:lnTo>
                  <a:lnTo>
                    <a:pt x="640" y="7"/>
                  </a:lnTo>
                  <a:lnTo>
                    <a:pt x="619" y="7"/>
                  </a:lnTo>
                  <a:lnTo>
                    <a:pt x="589" y="18"/>
                  </a:lnTo>
                  <a:lnTo>
                    <a:pt x="559" y="29"/>
                  </a:lnTo>
                  <a:lnTo>
                    <a:pt x="533" y="40"/>
                  </a:lnTo>
                  <a:lnTo>
                    <a:pt x="473" y="61"/>
                  </a:lnTo>
                  <a:lnTo>
                    <a:pt x="455" y="65"/>
                  </a:lnTo>
                  <a:lnTo>
                    <a:pt x="425" y="72"/>
                  </a:lnTo>
                  <a:lnTo>
                    <a:pt x="370" y="86"/>
                  </a:lnTo>
                  <a:lnTo>
                    <a:pt x="348" y="90"/>
                  </a:lnTo>
                  <a:lnTo>
                    <a:pt x="318" y="97"/>
                  </a:lnTo>
                  <a:lnTo>
                    <a:pt x="292" y="108"/>
                  </a:lnTo>
                  <a:lnTo>
                    <a:pt x="275" y="122"/>
                  </a:lnTo>
                  <a:lnTo>
                    <a:pt x="254" y="140"/>
                  </a:lnTo>
                  <a:lnTo>
                    <a:pt x="224" y="165"/>
                  </a:lnTo>
                  <a:lnTo>
                    <a:pt x="193" y="179"/>
                  </a:lnTo>
                  <a:lnTo>
                    <a:pt x="146" y="193"/>
                  </a:lnTo>
                  <a:lnTo>
                    <a:pt x="108" y="193"/>
                  </a:lnTo>
                  <a:lnTo>
                    <a:pt x="35" y="193"/>
                  </a:lnTo>
                  <a:lnTo>
                    <a:pt x="17" y="193"/>
                  </a:lnTo>
                  <a:lnTo>
                    <a:pt x="4" y="197"/>
                  </a:lnTo>
                  <a:lnTo>
                    <a:pt x="0" y="197"/>
                  </a:lnTo>
                  <a:lnTo>
                    <a:pt x="4" y="197"/>
                  </a:lnTo>
                  <a:close/>
                </a:path>
              </a:pathLst>
            </a:custGeom>
            <a:solidFill>
              <a:srgbClr val="40A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55" name="Freeform 51"/>
            <p:cNvSpPr>
              <a:spLocks/>
            </p:cNvSpPr>
            <p:nvPr/>
          </p:nvSpPr>
          <p:spPr bwMode="auto">
            <a:xfrm>
              <a:off x="1057" y="3400"/>
              <a:ext cx="657" cy="451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171" y="136"/>
                </a:cxn>
                <a:cxn ang="0">
                  <a:pos x="348" y="265"/>
                </a:cxn>
                <a:cxn ang="0">
                  <a:pos x="433" y="322"/>
                </a:cxn>
                <a:cxn ang="0">
                  <a:pos x="511" y="376"/>
                </a:cxn>
                <a:cxn ang="0">
                  <a:pos x="588" y="415"/>
                </a:cxn>
                <a:cxn ang="0">
                  <a:pos x="657" y="444"/>
                </a:cxn>
                <a:cxn ang="0">
                  <a:pos x="657" y="451"/>
                </a:cxn>
                <a:cxn ang="0">
                  <a:pos x="614" y="433"/>
                </a:cxn>
                <a:cxn ang="0">
                  <a:pos x="584" y="415"/>
                </a:cxn>
                <a:cxn ang="0">
                  <a:pos x="558" y="404"/>
                </a:cxn>
                <a:cxn ang="0">
                  <a:pos x="537" y="394"/>
                </a:cxn>
                <a:cxn ang="0">
                  <a:pos x="506" y="379"/>
                </a:cxn>
                <a:cxn ang="0">
                  <a:pos x="485" y="365"/>
                </a:cxn>
                <a:cxn ang="0">
                  <a:pos x="391" y="304"/>
                </a:cxn>
                <a:cxn ang="0">
                  <a:pos x="300" y="240"/>
                </a:cxn>
                <a:cxn ang="0">
                  <a:pos x="219" y="179"/>
                </a:cxn>
                <a:cxn ang="0">
                  <a:pos x="150" y="125"/>
                </a:cxn>
                <a:cxn ang="0">
                  <a:pos x="90" y="75"/>
                </a:cxn>
                <a:cxn ang="0">
                  <a:pos x="43" y="39"/>
                </a:cxn>
                <a:cxn ang="0">
                  <a:pos x="25" y="25"/>
                </a:cxn>
                <a:cxn ang="0">
                  <a:pos x="13" y="11"/>
                </a:cxn>
                <a:cxn ang="0">
                  <a:pos x="4" y="7"/>
                </a:cxn>
                <a:cxn ang="0">
                  <a:pos x="0" y="3"/>
                </a:cxn>
                <a:cxn ang="0">
                  <a:pos x="4" y="0"/>
                </a:cxn>
              </a:cxnLst>
              <a:rect l="0" t="0" r="r" b="b"/>
              <a:pathLst>
                <a:path w="657" h="451">
                  <a:moveTo>
                    <a:pt x="4" y="0"/>
                  </a:moveTo>
                  <a:lnTo>
                    <a:pt x="171" y="136"/>
                  </a:lnTo>
                  <a:lnTo>
                    <a:pt x="348" y="265"/>
                  </a:lnTo>
                  <a:lnTo>
                    <a:pt x="433" y="322"/>
                  </a:lnTo>
                  <a:lnTo>
                    <a:pt x="511" y="376"/>
                  </a:lnTo>
                  <a:lnTo>
                    <a:pt x="588" y="415"/>
                  </a:lnTo>
                  <a:lnTo>
                    <a:pt x="657" y="444"/>
                  </a:lnTo>
                  <a:lnTo>
                    <a:pt x="657" y="451"/>
                  </a:lnTo>
                  <a:lnTo>
                    <a:pt x="614" y="433"/>
                  </a:lnTo>
                  <a:lnTo>
                    <a:pt x="584" y="415"/>
                  </a:lnTo>
                  <a:lnTo>
                    <a:pt x="558" y="404"/>
                  </a:lnTo>
                  <a:lnTo>
                    <a:pt x="537" y="394"/>
                  </a:lnTo>
                  <a:lnTo>
                    <a:pt x="506" y="379"/>
                  </a:lnTo>
                  <a:lnTo>
                    <a:pt x="485" y="365"/>
                  </a:lnTo>
                  <a:lnTo>
                    <a:pt x="391" y="304"/>
                  </a:lnTo>
                  <a:lnTo>
                    <a:pt x="300" y="240"/>
                  </a:lnTo>
                  <a:lnTo>
                    <a:pt x="219" y="179"/>
                  </a:lnTo>
                  <a:lnTo>
                    <a:pt x="150" y="125"/>
                  </a:lnTo>
                  <a:lnTo>
                    <a:pt x="90" y="75"/>
                  </a:lnTo>
                  <a:lnTo>
                    <a:pt x="43" y="39"/>
                  </a:lnTo>
                  <a:lnTo>
                    <a:pt x="25" y="25"/>
                  </a:lnTo>
                  <a:lnTo>
                    <a:pt x="13" y="11"/>
                  </a:lnTo>
                  <a:lnTo>
                    <a:pt x="4" y="7"/>
                  </a:lnTo>
                  <a:lnTo>
                    <a:pt x="0" y="3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40A04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56" name="Freeform 52"/>
            <p:cNvSpPr>
              <a:spLocks/>
            </p:cNvSpPr>
            <p:nvPr/>
          </p:nvSpPr>
          <p:spPr bwMode="auto">
            <a:xfrm>
              <a:off x="1018" y="3360"/>
              <a:ext cx="73" cy="61"/>
            </a:xfrm>
            <a:custGeom>
              <a:avLst/>
              <a:gdLst/>
              <a:ahLst/>
              <a:cxnLst>
                <a:cxn ang="0">
                  <a:pos x="30" y="40"/>
                </a:cxn>
                <a:cxn ang="0">
                  <a:pos x="39" y="18"/>
                </a:cxn>
                <a:cxn ang="0">
                  <a:pos x="43" y="8"/>
                </a:cxn>
                <a:cxn ang="0">
                  <a:pos x="56" y="0"/>
                </a:cxn>
                <a:cxn ang="0">
                  <a:pos x="56" y="18"/>
                </a:cxn>
                <a:cxn ang="0">
                  <a:pos x="47" y="29"/>
                </a:cxn>
                <a:cxn ang="0">
                  <a:pos x="30" y="40"/>
                </a:cxn>
                <a:cxn ang="0">
                  <a:pos x="43" y="36"/>
                </a:cxn>
                <a:cxn ang="0">
                  <a:pos x="60" y="40"/>
                </a:cxn>
                <a:cxn ang="0">
                  <a:pos x="73" y="51"/>
                </a:cxn>
                <a:cxn ang="0">
                  <a:pos x="60" y="54"/>
                </a:cxn>
                <a:cxn ang="0">
                  <a:pos x="47" y="51"/>
                </a:cxn>
                <a:cxn ang="0">
                  <a:pos x="30" y="40"/>
                </a:cxn>
                <a:cxn ang="0">
                  <a:pos x="30" y="51"/>
                </a:cxn>
                <a:cxn ang="0">
                  <a:pos x="21" y="61"/>
                </a:cxn>
                <a:cxn ang="0">
                  <a:pos x="17" y="54"/>
                </a:cxn>
                <a:cxn ang="0">
                  <a:pos x="17" y="51"/>
                </a:cxn>
                <a:cxn ang="0">
                  <a:pos x="30" y="43"/>
                </a:cxn>
                <a:cxn ang="0">
                  <a:pos x="13" y="40"/>
                </a:cxn>
                <a:cxn ang="0">
                  <a:pos x="0" y="29"/>
                </a:cxn>
                <a:cxn ang="0">
                  <a:pos x="9" y="25"/>
                </a:cxn>
                <a:cxn ang="0">
                  <a:pos x="17" y="29"/>
                </a:cxn>
                <a:cxn ang="0">
                  <a:pos x="30" y="43"/>
                </a:cxn>
                <a:cxn ang="0">
                  <a:pos x="17" y="11"/>
                </a:cxn>
                <a:cxn ang="0">
                  <a:pos x="21" y="4"/>
                </a:cxn>
                <a:cxn ang="0">
                  <a:pos x="26" y="4"/>
                </a:cxn>
                <a:cxn ang="0">
                  <a:pos x="30" y="15"/>
                </a:cxn>
                <a:cxn ang="0">
                  <a:pos x="30" y="25"/>
                </a:cxn>
                <a:cxn ang="0">
                  <a:pos x="30" y="40"/>
                </a:cxn>
              </a:cxnLst>
              <a:rect l="0" t="0" r="r" b="b"/>
              <a:pathLst>
                <a:path w="73" h="61">
                  <a:moveTo>
                    <a:pt x="30" y="40"/>
                  </a:moveTo>
                  <a:lnTo>
                    <a:pt x="39" y="18"/>
                  </a:lnTo>
                  <a:lnTo>
                    <a:pt x="43" y="8"/>
                  </a:lnTo>
                  <a:lnTo>
                    <a:pt x="56" y="0"/>
                  </a:lnTo>
                  <a:lnTo>
                    <a:pt x="56" y="18"/>
                  </a:lnTo>
                  <a:lnTo>
                    <a:pt x="47" y="29"/>
                  </a:lnTo>
                  <a:lnTo>
                    <a:pt x="30" y="40"/>
                  </a:lnTo>
                  <a:lnTo>
                    <a:pt x="43" y="36"/>
                  </a:lnTo>
                  <a:lnTo>
                    <a:pt x="60" y="40"/>
                  </a:lnTo>
                  <a:lnTo>
                    <a:pt x="73" y="51"/>
                  </a:lnTo>
                  <a:lnTo>
                    <a:pt x="60" y="54"/>
                  </a:lnTo>
                  <a:lnTo>
                    <a:pt x="47" y="51"/>
                  </a:lnTo>
                  <a:lnTo>
                    <a:pt x="30" y="40"/>
                  </a:lnTo>
                  <a:lnTo>
                    <a:pt x="30" y="51"/>
                  </a:lnTo>
                  <a:lnTo>
                    <a:pt x="21" y="61"/>
                  </a:lnTo>
                  <a:lnTo>
                    <a:pt x="17" y="54"/>
                  </a:lnTo>
                  <a:lnTo>
                    <a:pt x="17" y="51"/>
                  </a:lnTo>
                  <a:lnTo>
                    <a:pt x="30" y="43"/>
                  </a:lnTo>
                  <a:lnTo>
                    <a:pt x="13" y="40"/>
                  </a:lnTo>
                  <a:lnTo>
                    <a:pt x="0" y="29"/>
                  </a:lnTo>
                  <a:lnTo>
                    <a:pt x="9" y="25"/>
                  </a:lnTo>
                  <a:lnTo>
                    <a:pt x="17" y="29"/>
                  </a:lnTo>
                  <a:lnTo>
                    <a:pt x="30" y="43"/>
                  </a:lnTo>
                  <a:lnTo>
                    <a:pt x="17" y="11"/>
                  </a:lnTo>
                  <a:lnTo>
                    <a:pt x="21" y="4"/>
                  </a:lnTo>
                  <a:lnTo>
                    <a:pt x="26" y="4"/>
                  </a:lnTo>
                  <a:lnTo>
                    <a:pt x="30" y="15"/>
                  </a:lnTo>
                  <a:lnTo>
                    <a:pt x="30" y="25"/>
                  </a:lnTo>
                  <a:lnTo>
                    <a:pt x="30" y="40"/>
                  </a:lnTo>
                  <a:close/>
                </a:path>
              </a:pathLst>
            </a:custGeom>
            <a:solidFill>
              <a:srgbClr val="8091C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57" name="Freeform 53"/>
            <p:cNvSpPr>
              <a:spLocks/>
            </p:cNvSpPr>
            <p:nvPr/>
          </p:nvSpPr>
          <p:spPr bwMode="auto">
            <a:xfrm>
              <a:off x="1082" y="3389"/>
              <a:ext cx="73" cy="61"/>
            </a:xfrm>
            <a:custGeom>
              <a:avLst/>
              <a:gdLst/>
              <a:ahLst/>
              <a:cxnLst>
                <a:cxn ang="0">
                  <a:pos x="35" y="39"/>
                </a:cxn>
                <a:cxn ang="0">
                  <a:pos x="39" y="18"/>
                </a:cxn>
                <a:cxn ang="0">
                  <a:pos x="43" y="7"/>
                </a:cxn>
                <a:cxn ang="0">
                  <a:pos x="56" y="0"/>
                </a:cxn>
                <a:cxn ang="0">
                  <a:pos x="56" y="18"/>
                </a:cxn>
                <a:cxn ang="0">
                  <a:pos x="48" y="32"/>
                </a:cxn>
                <a:cxn ang="0">
                  <a:pos x="35" y="39"/>
                </a:cxn>
                <a:cxn ang="0">
                  <a:pos x="43" y="36"/>
                </a:cxn>
                <a:cxn ang="0">
                  <a:pos x="73" y="50"/>
                </a:cxn>
                <a:cxn ang="0">
                  <a:pos x="61" y="54"/>
                </a:cxn>
                <a:cxn ang="0">
                  <a:pos x="48" y="54"/>
                </a:cxn>
                <a:cxn ang="0">
                  <a:pos x="35" y="39"/>
                </a:cxn>
                <a:cxn ang="0">
                  <a:pos x="30" y="50"/>
                </a:cxn>
                <a:cxn ang="0">
                  <a:pos x="22" y="61"/>
                </a:cxn>
                <a:cxn ang="0">
                  <a:pos x="18" y="54"/>
                </a:cxn>
                <a:cxn ang="0">
                  <a:pos x="22" y="50"/>
                </a:cxn>
                <a:cxn ang="0">
                  <a:pos x="35" y="43"/>
                </a:cxn>
                <a:cxn ang="0">
                  <a:pos x="13" y="39"/>
                </a:cxn>
                <a:cxn ang="0">
                  <a:pos x="0" y="29"/>
                </a:cxn>
                <a:cxn ang="0">
                  <a:pos x="9" y="25"/>
                </a:cxn>
                <a:cxn ang="0">
                  <a:pos x="22" y="32"/>
                </a:cxn>
                <a:cxn ang="0">
                  <a:pos x="35" y="43"/>
                </a:cxn>
                <a:cxn ang="0">
                  <a:pos x="18" y="11"/>
                </a:cxn>
                <a:cxn ang="0">
                  <a:pos x="22" y="4"/>
                </a:cxn>
                <a:cxn ang="0">
                  <a:pos x="26" y="4"/>
                </a:cxn>
                <a:cxn ang="0">
                  <a:pos x="30" y="14"/>
                </a:cxn>
                <a:cxn ang="0">
                  <a:pos x="30" y="25"/>
                </a:cxn>
                <a:cxn ang="0">
                  <a:pos x="35" y="39"/>
                </a:cxn>
              </a:cxnLst>
              <a:rect l="0" t="0" r="r" b="b"/>
              <a:pathLst>
                <a:path w="73" h="61">
                  <a:moveTo>
                    <a:pt x="35" y="39"/>
                  </a:moveTo>
                  <a:lnTo>
                    <a:pt x="39" y="18"/>
                  </a:lnTo>
                  <a:lnTo>
                    <a:pt x="43" y="7"/>
                  </a:lnTo>
                  <a:lnTo>
                    <a:pt x="56" y="0"/>
                  </a:lnTo>
                  <a:lnTo>
                    <a:pt x="56" y="18"/>
                  </a:lnTo>
                  <a:lnTo>
                    <a:pt x="48" y="32"/>
                  </a:lnTo>
                  <a:lnTo>
                    <a:pt x="35" y="39"/>
                  </a:lnTo>
                  <a:lnTo>
                    <a:pt x="43" y="36"/>
                  </a:lnTo>
                  <a:lnTo>
                    <a:pt x="73" y="50"/>
                  </a:lnTo>
                  <a:lnTo>
                    <a:pt x="61" y="54"/>
                  </a:lnTo>
                  <a:lnTo>
                    <a:pt x="48" y="54"/>
                  </a:lnTo>
                  <a:lnTo>
                    <a:pt x="35" y="39"/>
                  </a:lnTo>
                  <a:lnTo>
                    <a:pt x="30" y="50"/>
                  </a:lnTo>
                  <a:lnTo>
                    <a:pt x="22" y="61"/>
                  </a:lnTo>
                  <a:lnTo>
                    <a:pt x="18" y="54"/>
                  </a:lnTo>
                  <a:lnTo>
                    <a:pt x="22" y="50"/>
                  </a:lnTo>
                  <a:lnTo>
                    <a:pt x="35" y="43"/>
                  </a:lnTo>
                  <a:lnTo>
                    <a:pt x="13" y="39"/>
                  </a:lnTo>
                  <a:lnTo>
                    <a:pt x="0" y="29"/>
                  </a:lnTo>
                  <a:lnTo>
                    <a:pt x="9" y="25"/>
                  </a:lnTo>
                  <a:lnTo>
                    <a:pt x="22" y="32"/>
                  </a:lnTo>
                  <a:lnTo>
                    <a:pt x="35" y="43"/>
                  </a:lnTo>
                  <a:lnTo>
                    <a:pt x="18" y="11"/>
                  </a:lnTo>
                  <a:lnTo>
                    <a:pt x="22" y="4"/>
                  </a:lnTo>
                  <a:lnTo>
                    <a:pt x="26" y="4"/>
                  </a:lnTo>
                  <a:lnTo>
                    <a:pt x="30" y="14"/>
                  </a:lnTo>
                  <a:lnTo>
                    <a:pt x="30" y="25"/>
                  </a:lnTo>
                  <a:lnTo>
                    <a:pt x="35" y="39"/>
                  </a:lnTo>
                  <a:close/>
                </a:path>
              </a:pathLst>
            </a:custGeom>
            <a:solidFill>
              <a:srgbClr val="8091C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58" name="Freeform 54"/>
            <p:cNvSpPr>
              <a:spLocks/>
            </p:cNvSpPr>
            <p:nvPr/>
          </p:nvSpPr>
          <p:spPr bwMode="auto">
            <a:xfrm>
              <a:off x="1035" y="3436"/>
              <a:ext cx="69" cy="53"/>
            </a:xfrm>
            <a:custGeom>
              <a:avLst/>
              <a:gdLst/>
              <a:ahLst/>
              <a:cxnLst>
                <a:cxn ang="0">
                  <a:pos x="43" y="35"/>
                </a:cxn>
                <a:cxn ang="0">
                  <a:pos x="22" y="21"/>
                </a:cxn>
                <a:cxn ang="0">
                  <a:pos x="13" y="10"/>
                </a:cxn>
                <a:cxn ang="0">
                  <a:pos x="13" y="0"/>
                </a:cxn>
                <a:cxn ang="0">
                  <a:pos x="30" y="7"/>
                </a:cxn>
                <a:cxn ang="0">
                  <a:pos x="39" y="18"/>
                </a:cxn>
                <a:cxn ang="0">
                  <a:pos x="43" y="32"/>
                </a:cxn>
                <a:cxn ang="0">
                  <a:pos x="43" y="25"/>
                </a:cxn>
                <a:cxn ang="0">
                  <a:pos x="56" y="14"/>
                </a:cxn>
                <a:cxn ang="0">
                  <a:pos x="69" y="7"/>
                </a:cxn>
                <a:cxn ang="0">
                  <a:pos x="69" y="18"/>
                </a:cxn>
                <a:cxn ang="0">
                  <a:pos x="65" y="25"/>
                </a:cxn>
                <a:cxn ang="0">
                  <a:pos x="43" y="35"/>
                </a:cxn>
                <a:cxn ang="0">
                  <a:pos x="56" y="39"/>
                </a:cxn>
                <a:cxn ang="0">
                  <a:pos x="65" y="53"/>
                </a:cxn>
                <a:cxn ang="0">
                  <a:pos x="52" y="46"/>
                </a:cxn>
                <a:cxn ang="0">
                  <a:pos x="47" y="35"/>
                </a:cxn>
                <a:cxn ang="0">
                  <a:pos x="35" y="46"/>
                </a:cxn>
                <a:cxn ang="0">
                  <a:pos x="22" y="53"/>
                </a:cxn>
                <a:cxn ang="0">
                  <a:pos x="22" y="43"/>
                </a:cxn>
                <a:cxn ang="0">
                  <a:pos x="30" y="39"/>
                </a:cxn>
                <a:cxn ang="0">
                  <a:pos x="47" y="35"/>
                </a:cxn>
                <a:cxn ang="0">
                  <a:pos x="26" y="35"/>
                </a:cxn>
                <a:cxn ang="0">
                  <a:pos x="4" y="32"/>
                </a:cxn>
                <a:cxn ang="0">
                  <a:pos x="0" y="28"/>
                </a:cxn>
                <a:cxn ang="0">
                  <a:pos x="4" y="25"/>
                </a:cxn>
                <a:cxn ang="0">
                  <a:pos x="17" y="25"/>
                </a:cxn>
                <a:cxn ang="0">
                  <a:pos x="30" y="28"/>
                </a:cxn>
                <a:cxn ang="0">
                  <a:pos x="43" y="35"/>
                </a:cxn>
              </a:cxnLst>
              <a:rect l="0" t="0" r="r" b="b"/>
              <a:pathLst>
                <a:path w="69" h="53">
                  <a:moveTo>
                    <a:pt x="43" y="35"/>
                  </a:moveTo>
                  <a:lnTo>
                    <a:pt x="22" y="21"/>
                  </a:lnTo>
                  <a:lnTo>
                    <a:pt x="13" y="10"/>
                  </a:lnTo>
                  <a:lnTo>
                    <a:pt x="13" y="0"/>
                  </a:lnTo>
                  <a:lnTo>
                    <a:pt x="30" y="7"/>
                  </a:lnTo>
                  <a:lnTo>
                    <a:pt x="39" y="18"/>
                  </a:lnTo>
                  <a:lnTo>
                    <a:pt x="43" y="32"/>
                  </a:lnTo>
                  <a:lnTo>
                    <a:pt x="43" y="25"/>
                  </a:lnTo>
                  <a:lnTo>
                    <a:pt x="56" y="14"/>
                  </a:lnTo>
                  <a:lnTo>
                    <a:pt x="69" y="7"/>
                  </a:lnTo>
                  <a:lnTo>
                    <a:pt x="69" y="18"/>
                  </a:lnTo>
                  <a:lnTo>
                    <a:pt x="65" y="25"/>
                  </a:lnTo>
                  <a:lnTo>
                    <a:pt x="43" y="35"/>
                  </a:lnTo>
                  <a:lnTo>
                    <a:pt x="56" y="39"/>
                  </a:lnTo>
                  <a:lnTo>
                    <a:pt x="65" y="53"/>
                  </a:lnTo>
                  <a:lnTo>
                    <a:pt x="52" y="46"/>
                  </a:lnTo>
                  <a:lnTo>
                    <a:pt x="47" y="35"/>
                  </a:lnTo>
                  <a:lnTo>
                    <a:pt x="35" y="46"/>
                  </a:lnTo>
                  <a:lnTo>
                    <a:pt x="22" y="53"/>
                  </a:lnTo>
                  <a:lnTo>
                    <a:pt x="22" y="43"/>
                  </a:lnTo>
                  <a:lnTo>
                    <a:pt x="30" y="39"/>
                  </a:lnTo>
                  <a:lnTo>
                    <a:pt x="47" y="35"/>
                  </a:lnTo>
                  <a:lnTo>
                    <a:pt x="26" y="35"/>
                  </a:lnTo>
                  <a:lnTo>
                    <a:pt x="4" y="32"/>
                  </a:lnTo>
                  <a:lnTo>
                    <a:pt x="0" y="28"/>
                  </a:lnTo>
                  <a:lnTo>
                    <a:pt x="4" y="25"/>
                  </a:lnTo>
                  <a:lnTo>
                    <a:pt x="17" y="25"/>
                  </a:lnTo>
                  <a:lnTo>
                    <a:pt x="30" y="28"/>
                  </a:lnTo>
                  <a:lnTo>
                    <a:pt x="43" y="35"/>
                  </a:lnTo>
                  <a:close/>
                </a:path>
              </a:pathLst>
            </a:custGeom>
            <a:solidFill>
              <a:srgbClr val="8091C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59" name="Freeform 55"/>
            <p:cNvSpPr>
              <a:spLocks/>
            </p:cNvSpPr>
            <p:nvPr/>
          </p:nvSpPr>
          <p:spPr bwMode="auto">
            <a:xfrm>
              <a:off x="1125" y="3439"/>
              <a:ext cx="82" cy="65"/>
            </a:xfrm>
            <a:custGeom>
              <a:avLst/>
              <a:gdLst/>
              <a:ahLst/>
              <a:cxnLst>
                <a:cxn ang="0">
                  <a:pos x="30" y="29"/>
                </a:cxn>
                <a:cxn ang="0">
                  <a:pos x="56" y="22"/>
                </a:cxn>
                <a:cxn ang="0">
                  <a:pos x="69" y="22"/>
                </a:cxn>
                <a:cxn ang="0">
                  <a:pos x="82" y="29"/>
                </a:cxn>
                <a:cxn ang="0">
                  <a:pos x="65" y="36"/>
                </a:cxn>
                <a:cxn ang="0">
                  <a:pos x="48" y="36"/>
                </a:cxn>
                <a:cxn ang="0">
                  <a:pos x="30" y="29"/>
                </a:cxn>
                <a:cxn ang="0">
                  <a:pos x="39" y="36"/>
                </a:cxn>
                <a:cxn ang="0">
                  <a:pos x="43" y="50"/>
                </a:cxn>
                <a:cxn ang="0">
                  <a:pos x="39" y="65"/>
                </a:cxn>
                <a:cxn ang="0">
                  <a:pos x="26" y="57"/>
                </a:cxn>
                <a:cxn ang="0">
                  <a:pos x="26" y="47"/>
                </a:cxn>
                <a:cxn ang="0">
                  <a:pos x="30" y="29"/>
                </a:cxn>
                <a:cxn ang="0">
                  <a:pos x="18" y="32"/>
                </a:cxn>
                <a:cxn ang="0">
                  <a:pos x="0" y="32"/>
                </a:cxn>
                <a:cxn ang="0">
                  <a:pos x="5" y="25"/>
                </a:cxn>
                <a:cxn ang="0">
                  <a:pos x="13" y="25"/>
                </a:cxn>
                <a:cxn ang="0">
                  <a:pos x="26" y="32"/>
                </a:cxn>
                <a:cxn ang="0">
                  <a:pos x="22" y="15"/>
                </a:cxn>
                <a:cxn ang="0">
                  <a:pos x="26" y="0"/>
                </a:cxn>
                <a:cxn ang="0">
                  <a:pos x="35" y="7"/>
                </a:cxn>
                <a:cxn ang="0">
                  <a:pos x="30" y="15"/>
                </a:cxn>
                <a:cxn ang="0">
                  <a:pos x="26" y="32"/>
                </a:cxn>
                <a:cxn ang="0">
                  <a:pos x="52" y="4"/>
                </a:cxn>
                <a:cxn ang="0">
                  <a:pos x="61" y="4"/>
                </a:cxn>
                <a:cxn ang="0">
                  <a:pos x="65" y="7"/>
                </a:cxn>
                <a:cxn ang="0">
                  <a:pos x="56" y="18"/>
                </a:cxn>
                <a:cxn ang="0">
                  <a:pos x="43" y="22"/>
                </a:cxn>
                <a:cxn ang="0">
                  <a:pos x="30" y="29"/>
                </a:cxn>
              </a:cxnLst>
              <a:rect l="0" t="0" r="r" b="b"/>
              <a:pathLst>
                <a:path w="82" h="65">
                  <a:moveTo>
                    <a:pt x="30" y="29"/>
                  </a:moveTo>
                  <a:lnTo>
                    <a:pt x="56" y="22"/>
                  </a:lnTo>
                  <a:lnTo>
                    <a:pt x="69" y="22"/>
                  </a:lnTo>
                  <a:lnTo>
                    <a:pt x="82" y="29"/>
                  </a:lnTo>
                  <a:lnTo>
                    <a:pt x="65" y="36"/>
                  </a:lnTo>
                  <a:lnTo>
                    <a:pt x="48" y="36"/>
                  </a:lnTo>
                  <a:lnTo>
                    <a:pt x="30" y="29"/>
                  </a:lnTo>
                  <a:lnTo>
                    <a:pt x="39" y="36"/>
                  </a:lnTo>
                  <a:lnTo>
                    <a:pt x="43" y="50"/>
                  </a:lnTo>
                  <a:lnTo>
                    <a:pt x="39" y="65"/>
                  </a:lnTo>
                  <a:lnTo>
                    <a:pt x="26" y="57"/>
                  </a:lnTo>
                  <a:lnTo>
                    <a:pt x="26" y="47"/>
                  </a:lnTo>
                  <a:lnTo>
                    <a:pt x="30" y="29"/>
                  </a:lnTo>
                  <a:lnTo>
                    <a:pt x="18" y="32"/>
                  </a:lnTo>
                  <a:lnTo>
                    <a:pt x="0" y="32"/>
                  </a:lnTo>
                  <a:lnTo>
                    <a:pt x="5" y="25"/>
                  </a:lnTo>
                  <a:lnTo>
                    <a:pt x="13" y="25"/>
                  </a:lnTo>
                  <a:lnTo>
                    <a:pt x="26" y="32"/>
                  </a:lnTo>
                  <a:lnTo>
                    <a:pt x="22" y="15"/>
                  </a:lnTo>
                  <a:lnTo>
                    <a:pt x="26" y="0"/>
                  </a:lnTo>
                  <a:lnTo>
                    <a:pt x="35" y="7"/>
                  </a:lnTo>
                  <a:lnTo>
                    <a:pt x="30" y="15"/>
                  </a:lnTo>
                  <a:lnTo>
                    <a:pt x="26" y="32"/>
                  </a:lnTo>
                  <a:lnTo>
                    <a:pt x="52" y="4"/>
                  </a:lnTo>
                  <a:lnTo>
                    <a:pt x="61" y="4"/>
                  </a:lnTo>
                  <a:lnTo>
                    <a:pt x="65" y="7"/>
                  </a:lnTo>
                  <a:lnTo>
                    <a:pt x="56" y="18"/>
                  </a:lnTo>
                  <a:lnTo>
                    <a:pt x="43" y="22"/>
                  </a:lnTo>
                  <a:lnTo>
                    <a:pt x="30" y="29"/>
                  </a:lnTo>
                  <a:close/>
                </a:path>
              </a:pathLst>
            </a:custGeom>
            <a:solidFill>
              <a:srgbClr val="8091C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60" name="Freeform 56"/>
            <p:cNvSpPr>
              <a:spLocks/>
            </p:cNvSpPr>
            <p:nvPr/>
          </p:nvSpPr>
          <p:spPr bwMode="auto">
            <a:xfrm>
              <a:off x="1181" y="3482"/>
              <a:ext cx="69" cy="72"/>
            </a:xfrm>
            <a:custGeom>
              <a:avLst/>
              <a:gdLst/>
              <a:ahLst/>
              <a:cxnLst>
                <a:cxn ang="0">
                  <a:pos x="22" y="32"/>
                </a:cxn>
                <a:cxn ang="0">
                  <a:pos x="43" y="22"/>
                </a:cxn>
                <a:cxn ang="0">
                  <a:pos x="56" y="22"/>
                </a:cxn>
                <a:cxn ang="0">
                  <a:pos x="69" y="25"/>
                </a:cxn>
                <a:cxn ang="0">
                  <a:pos x="56" y="36"/>
                </a:cxn>
                <a:cxn ang="0">
                  <a:pos x="39" y="40"/>
                </a:cxn>
                <a:cxn ang="0">
                  <a:pos x="22" y="32"/>
                </a:cxn>
                <a:cxn ang="0">
                  <a:pos x="35" y="40"/>
                </a:cxn>
                <a:cxn ang="0">
                  <a:pos x="39" y="57"/>
                </a:cxn>
                <a:cxn ang="0">
                  <a:pos x="43" y="72"/>
                </a:cxn>
                <a:cxn ang="0">
                  <a:pos x="30" y="65"/>
                </a:cxn>
                <a:cxn ang="0">
                  <a:pos x="26" y="54"/>
                </a:cxn>
                <a:cxn ang="0">
                  <a:pos x="22" y="32"/>
                </a:cxn>
                <a:cxn ang="0">
                  <a:pos x="13" y="40"/>
                </a:cxn>
                <a:cxn ang="0">
                  <a:pos x="9" y="40"/>
                </a:cxn>
                <a:cxn ang="0">
                  <a:pos x="0" y="36"/>
                </a:cxn>
                <a:cxn ang="0">
                  <a:pos x="5" y="32"/>
                </a:cxn>
                <a:cxn ang="0">
                  <a:pos x="9" y="32"/>
                </a:cxn>
                <a:cxn ang="0">
                  <a:pos x="22" y="36"/>
                </a:cxn>
                <a:cxn ang="0">
                  <a:pos x="13" y="18"/>
                </a:cxn>
                <a:cxn ang="0">
                  <a:pos x="13" y="0"/>
                </a:cxn>
                <a:cxn ang="0">
                  <a:pos x="17" y="7"/>
                </a:cxn>
                <a:cxn ang="0">
                  <a:pos x="22" y="18"/>
                </a:cxn>
                <a:cxn ang="0">
                  <a:pos x="22" y="36"/>
                </a:cxn>
                <a:cxn ang="0">
                  <a:pos x="35" y="4"/>
                </a:cxn>
                <a:cxn ang="0">
                  <a:pos x="43" y="0"/>
                </a:cxn>
                <a:cxn ang="0">
                  <a:pos x="43" y="4"/>
                </a:cxn>
                <a:cxn ang="0">
                  <a:pos x="43" y="14"/>
                </a:cxn>
                <a:cxn ang="0">
                  <a:pos x="30" y="22"/>
                </a:cxn>
                <a:cxn ang="0">
                  <a:pos x="22" y="32"/>
                </a:cxn>
              </a:cxnLst>
              <a:rect l="0" t="0" r="r" b="b"/>
              <a:pathLst>
                <a:path w="69" h="72">
                  <a:moveTo>
                    <a:pt x="22" y="32"/>
                  </a:moveTo>
                  <a:lnTo>
                    <a:pt x="43" y="22"/>
                  </a:lnTo>
                  <a:lnTo>
                    <a:pt x="56" y="22"/>
                  </a:lnTo>
                  <a:lnTo>
                    <a:pt x="69" y="25"/>
                  </a:lnTo>
                  <a:lnTo>
                    <a:pt x="56" y="36"/>
                  </a:lnTo>
                  <a:lnTo>
                    <a:pt x="39" y="40"/>
                  </a:lnTo>
                  <a:lnTo>
                    <a:pt x="22" y="32"/>
                  </a:lnTo>
                  <a:lnTo>
                    <a:pt x="35" y="40"/>
                  </a:lnTo>
                  <a:lnTo>
                    <a:pt x="39" y="57"/>
                  </a:lnTo>
                  <a:lnTo>
                    <a:pt x="43" y="72"/>
                  </a:lnTo>
                  <a:lnTo>
                    <a:pt x="30" y="65"/>
                  </a:lnTo>
                  <a:lnTo>
                    <a:pt x="26" y="54"/>
                  </a:lnTo>
                  <a:lnTo>
                    <a:pt x="22" y="32"/>
                  </a:lnTo>
                  <a:lnTo>
                    <a:pt x="13" y="40"/>
                  </a:lnTo>
                  <a:lnTo>
                    <a:pt x="9" y="40"/>
                  </a:lnTo>
                  <a:lnTo>
                    <a:pt x="0" y="36"/>
                  </a:lnTo>
                  <a:lnTo>
                    <a:pt x="5" y="32"/>
                  </a:lnTo>
                  <a:lnTo>
                    <a:pt x="9" y="32"/>
                  </a:lnTo>
                  <a:lnTo>
                    <a:pt x="22" y="36"/>
                  </a:lnTo>
                  <a:lnTo>
                    <a:pt x="13" y="18"/>
                  </a:lnTo>
                  <a:lnTo>
                    <a:pt x="13" y="0"/>
                  </a:lnTo>
                  <a:lnTo>
                    <a:pt x="17" y="7"/>
                  </a:lnTo>
                  <a:lnTo>
                    <a:pt x="22" y="18"/>
                  </a:lnTo>
                  <a:lnTo>
                    <a:pt x="22" y="36"/>
                  </a:lnTo>
                  <a:lnTo>
                    <a:pt x="35" y="4"/>
                  </a:lnTo>
                  <a:lnTo>
                    <a:pt x="43" y="0"/>
                  </a:lnTo>
                  <a:lnTo>
                    <a:pt x="43" y="4"/>
                  </a:lnTo>
                  <a:lnTo>
                    <a:pt x="43" y="14"/>
                  </a:lnTo>
                  <a:lnTo>
                    <a:pt x="30" y="22"/>
                  </a:lnTo>
                  <a:lnTo>
                    <a:pt x="22" y="32"/>
                  </a:lnTo>
                  <a:close/>
                </a:path>
              </a:pathLst>
            </a:custGeom>
            <a:solidFill>
              <a:srgbClr val="8091C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61" name="Freeform 57"/>
            <p:cNvSpPr>
              <a:spLocks/>
            </p:cNvSpPr>
            <p:nvPr/>
          </p:nvSpPr>
          <p:spPr bwMode="auto">
            <a:xfrm>
              <a:off x="1164" y="3557"/>
              <a:ext cx="90" cy="54"/>
            </a:xfrm>
            <a:custGeom>
              <a:avLst/>
              <a:gdLst/>
              <a:ahLst/>
              <a:cxnLst>
                <a:cxn ang="0">
                  <a:pos x="52" y="18"/>
                </a:cxn>
                <a:cxn ang="0">
                  <a:pos x="56" y="40"/>
                </a:cxn>
                <a:cxn ang="0">
                  <a:pos x="52" y="47"/>
                </a:cxn>
                <a:cxn ang="0">
                  <a:pos x="43" y="54"/>
                </a:cxn>
                <a:cxn ang="0">
                  <a:pos x="34" y="40"/>
                </a:cxn>
                <a:cxn ang="0">
                  <a:pos x="39" y="29"/>
                </a:cxn>
                <a:cxn ang="0">
                  <a:pos x="52" y="18"/>
                </a:cxn>
                <a:cxn ang="0">
                  <a:pos x="39" y="25"/>
                </a:cxn>
                <a:cxn ang="0">
                  <a:pos x="17" y="25"/>
                </a:cxn>
                <a:cxn ang="0">
                  <a:pos x="0" y="22"/>
                </a:cxn>
                <a:cxn ang="0">
                  <a:pos x="13" y="15"/>
                </a:cxn>
                <a:cxn ang="0">
                  <a:pos x="26" y="11"/>
                </a:cxn>
                <a:cxn ang="0">
                  <a:pos x="52" y="18"/>
                </a:cxn>
                <a:cxn ang="0">
                  <a:pos x="47" y="7"/>
                </a:cxn>
                <a:cxn ang="0">
                  <a:pos x="47" y="4"/>
                </a:cxn>
                <a:cxn ang="0">
                  <a:pos x="52" y="0"/>
                </a:cxn>
                <a:cxn ang="0">
                  <a:pos x="60" y="4"/>
                </a:cxn>
                <a:cxn ang="0">
                  <a:pos x="60" y="7"/>
                </a:cxn>
                <a:cxn ang="0">
                  <a:pos x="47" y="18"/>
                </a:cxn>
                <a:cxn ang="0">
                  <a:pos x="73" y="15"/>
                </a:cxn>
                <a:cxn ang="0">
                  <a:pos x="90" y="22"/>
                </a:cxn>
                <a:cxn ang="0">
                  <a:pos x="82" y="25"/>
                </a:cxn>
                <a:cxn ang="0">
                  <a:pos x="69" y="22"/>
                </a:cxn>
                <a:cxn ang="0">
                  <a:pos x="47" y="18"/>
                </a:cxn>
                <a:cxn ang="0">
                  <a:pos x="82" y="40"/>
                </a:cxn>
                <a:cxn ang="0">
                  <a:pos x="82" y="47"/>
                </a:cxn>
                <a:cxn ang="0">
                  <a:pos x="77" y="47"/>
                </a:cxn>
                <a:cxn ang="0">
                  <a:pos x="64" y="40"/>
                </a:cxn>
                <a:cxn ang="0">
                  <a:pos x="60" y="29"/>
                </a:cxn>
                <a:cxn ang="0">
                  <a:pos x="52" y="18"/>
                </a:cxn>
              </a:cxnLst>
              <a:rect l="0" t="0" r="r" b="b"/>
              <a:pathLst>
                <a:path w="90" h="54">
                  <a:moveTo>
                    <a:pt x="52" y="18"/>
                  </a:moveTo>
                  <a:lnTo>
                    <a:pt x="56" y="40"/>
                  </a:lnTo>
                  <a:lnTo>
                    <a:pt x="52" y="47"/>
                  </a:lnTo>
                  <a:lnTo>
                    <a:pt x="43" y="54"/>
                  </a:lnTo>
                  <a:lnTo>
                    <a:pt x="34" y="40"/>
                  </a:lnTo>
                  <a:lnTo>
                    <a:pt x="39" y="29"/>
                  </a:lnTo>
                  <a:lnTo>
                    <a:pt x="52" y="18"/>
                  </a:lnTo>
                  <a:lnTo>
                    <a:pt x="39" y="25"/>
                  </a:lnTo>
                  <a:lnTo>
                    <a:pt x="17" y="25"/>
                  </a:lnTo>
                  <a:lnTo>
                    <a:pt x="0" y="22"/>
                  </a:lnTo>
                  <a:lnTo>
                    <a:pt x="13" y="15"/>
                  </a:lnTo>
                  <a:lnTo>
                    <a:pt x="26" y="11"/>
                  </a:lnTo>
                  <a:lnTo>
                    <a:pt x="52" y="18"/>
                  </a:lnTo>
                  <a:lnTo>
                    <a:pt x="47" y="7"/>
                  </a:lnTo>
                  <a:lnTo>
                    <a:pt x="47" y="4"/>
                  </a:lnTo>
                  <a:lnTo>
                    <a:pt x="52" y="0"/>
                  </a:lnTo>
                  <a:lnTo>
                    <a:pt x="60" y="4"/>
                  </a:lnTo>
                  <a:lnTo>
                    <a:pt x="60" y="7"/>
                  </a:lnTo>
                  <a:lnTo>
                    <a:pt x="47" y="18"/>
                  </a:lnTo>
                  <a:lnTo>
                    <a:pt x="73" y="15"/>
                  </a:lnTo>
                  <a:lnTo>
                    <a:pt x="90" y="22"/>
                  </a:lnTo>
                  <a:lnTo>
                    <a:pt x="82" y="25"/>
                  </a:lnTo>
                  <a:lnTo>
                    <a:pt x="69" y="22"/>
                  </a:lnTo>
                  <a:lnTo>
                    <a:pt x="47" y="18"/>
                  </a:lnTo>
                  <a:lnTo>
                    <a:pt x="82" y="40"/>
                  </a:lnTo>
                  <a:lnTo>
                    <a:pt x="82" y="47"/>
                  </a:lnTo>
                  <a:lnTo>
                    <a:pt x="77" y="47"/>
                  </a:lnTo>
                  <a:lnTo>
                    <a:pt x="64" y="40"/>
                  </a:lnTo>
                  <a:lnTo>
                    <a:pt x="60" y="29"/>
                  </a:lnTo>
                  <a:lnTo>
                    <a:pt x="52" y="18"/>
                  </a:lnTo>
                  <a:close/>
                </a:path>
              </a:pathLst>
            </a:custGeom>
            <a:solidFill>
              <a:srgbClr val="8091C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62" name="Freeform 58"/>
            <p:cNvSpPr>
              <a:spLocks/>
            </p:cNvSpPr>
            <p:nvPr/>
          </p:nvSpPr>
          <p:spPr bwMode="auto">
            <a:xfrm>
              <a:off x="1241" y="3471"/>
              <a:ext cx="65" cy="58"/>
            </a:xfrm>
            <a:custGeom>
              <a:avLst/>
              <a:gdLst/>
              <a:ahLst/>
              <a:cxnLst>
                <a:cxn ang="0">
                  <a:pos x="65" y="40"/>
                </a:cxn>
                <a:cxn ang="0">
                  <a:pos x="52" y="51"/>
                </a:cxn>
                <a:cxn ang="0">
                  <a:pos x="43" y="51"/>
                </a:cxn>
                <a:cxn ang="0">
                  <a:pos x="39" y="47"/>
                </a:cxn>
                <a:cxn ang="0">
                  <a:pos x="30" y="36"/>
                </a:cxn>
                <a:cxn ang="0">
                  <a:pos x="26" y="47"/>
                </a:cxn>
                <a:cxn ang="0">
                  <a:pos x="13" y="58"/>
                </a:cxn>
                <a:cxn ang="0">
                  <a:pos x="13" y="51"/>
                </a:cxn>
                <a:cxn ang="0">
                  <a:pos x="13" y="47"/>
                </a:cxn>
                <a:cxn ang="0">
                  <a:pos x="26" y="36"/>
                </a:cxn>
                <a:cxn ang="0">
                  <a:pos x="9" y="33"/>
                </a:cxn>
                <a:cxn ang="0">
                  <a:pos x="0" y="22"/>
                </a:cxn>
                <a:cxn ang="0">
                  <a:pos x="9" y="22"/>
                </a:cxn>
                <a:cxn ang="0">
                  <a:pos x="13" y="25"/>
                </a:cxn>
                <a:cxn ang="0">
                  <a:pos x="26" y="36"/>
                </a:cxn>
                <a:cxn ang="0">
                  <a:pos x="18" y="22"/>
                </a:cxn>
                <a:cxn ang="0">
                  <a:pos x="13" y="4"/>
                </a:cxn>
                <a:cxn ang="0">
                  <a:pos x="18" y="0"/>
                </a:cxn>
                <a:cxn ang="0">
                  <a:pos x="22" y="0"/>
                </a:cxn>
                <a:cxn ang="0">
                  <a:pos x="30" y="11"/>
                </a:cxn>
                <a:cxn ang="0">
                  <a:pos x="26" y="22"/>
                </a:cxn>
                <a:cxn ang="0">
                  <a:pos x="26" y="33"/>
                </a:cxn>
                <a:cxn ang="0">
                  <a:pos x="35" y="18"/>
                </a:cxn>
                <a:cxn ang="0">
                  <a:pos x="39" y="11"/>
                </a:cxn>
                <a:cxn ang="0">
                  <a:pos x="52" y="4"/>
                </a:cxn>
                <a:cxn ang="0">
                  <a:pos x="52" y="4"/>
                </a:cxn>
                <a:cxn ang="0">
                  <a:pos x="52" y="11"/>
                </a:cxn>
                <a:cxn ang="0">
                  <a:pos x="52" y="22"/>
                </a:cxn>
                <a:cxn ang="0">
                  <a:pos x="43" y="29"/>
                </a:cxn>
                <a:cxn ang="0">
                  <a:pos x="35" y="33"/>
                </a:cxn>
                <a:cxn ang="0">
                  <a:pos x="30" y="36"/>
                </a:cxn>
                <a:cxn ang="0">
                  <a:pos x="48" y="36"/>
                </a:cxn>
                <a:cxn ang="0">
                  <a:pos x="65" y="40"/>
                </a:cxn>
              </a:cxnLst>
              <a:rect l="0" t="0" r="r" b="b"/>
              <a:pathLst>
                <a:path w="65" h="58">
                  <a:moveTo>
                    <a:pt x="65" y="40"/>
                  </a:moveTo>
                  <a:lnTo>
                    <a:pt x="52" y="51"/>
                  </a:lnTo>
                  <a:lnTo>
                    <a:pt x="43" y="51"/>
                  </a:lnTo>
                  <a:lnTo>
                    <a:pt x="39" y="47"/>
                  </a:lnTo>
                  <a:lnTo>
                    <a:pt x="30" y="36"/>
                  </a:lnTo>
                  <a:lnTo>
                    <a:pt x="26" y="47"/>
                  </a:lnTo>
                  <a:lnTo>
                    <a:pt x="13" y="58"/>
                  </a:lnTo>
                  <a:lnTo>
                    <a:pt x="13" y="51"/>
                  </a:lnTo>
                  <a:lnTo>
                    <a:pt x="13" y="47"/>
                  </a:lnTo>
                  <a:lnTo>
                    <a:pt x="26" y="36"/>
                  </a:lnTo>
                  <a:lnTo>
                    <a:pt x="9" y="33"/>
                  </a:lnTo>
                  <a:lnTo>
                    <a:pt x="0" y="22"/>
                  </a:lnTo>
                  <a:lnTo>
                    <a:pt x="9" y="22"/>
                  </a:lnTo>
                  <a:lnTo>
                    <a:pt x="13" y="25"/>
                  </a:lnTo>
                  <a:lnTo>
                    <a:pt x="26" y="36"/>
                  </a:lnTo>
                  <a:lnTo>
                    <a:pt x="18" y="22"/>
                  </a:lnTo>
                  <a:lnTo>
                    <a:pt x="13" y="4"/>
                  </a:lnTo>
                  <a:lnTo>
                    <a:pt x="18" y="0"/>
                  </a:lnTo>
                  <a:lnTo>
                    <a:pt x="22" y="0"/>
                  </a:lnTo>
                  <a:lnTo>
                    <a:pt x="30" y="11"/>
                  </a:lnTo>
                  <a:lnTo>
                    <a:pt x="26" y="22"/>
                  </a:lnTo>
                  <a:lnTo>
                    <a:pt x="26" y="33"/>
                  </a:lnTo>
                  <a:lnTo>
                    <a:pt x="35" y="18"/>
                  </a:lnTo>
                  <a:lnTo>
                    <a:pt x="39" y="11"/>
                  </a:lnTo>
                  <a:lnTo>
                    <a:pt x="52" y="4"/>
                  </a:lnTo>
                  <a:lnTo>
                    <a:pt x="52" y="4"/>
                  </a:lnTo>
                  <a:lnTo>
                    <a:pt x="52" y="11"/>
                  </a:lnTo>
                  <a:lnTo>
                    <a:pt x="52" y="22"/>
                  </a:lnTo>
                  <a:lnTo>
                    <a:pt x="43" y="29"/>
                  </a:lnTo>
                  <a:lnTo>
                    <a:pt x="35" y="33"/>
                  </a:lnTo>
                  <a:lnTo>
                    <a:pt x="30" y="36"/>
                  </a:lnTo>
                  <a:lnTo>
                    <a:pt x="48" y="36"/>
                  </a:lnTo>
                  <a:lnTo>
                    <a:pt x="65" y="40"/>
                  </a:lnTo>
                  <a:close/>
                </a:path>
              </a:pathLst>
            </a:custGeom>
            <a:solidFill>
              <a:srgbClr val="8091C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63" name="Freeform 59"/>
            <p:cNvSpPr>
              <a:spLocks/>
            </p:cNvSpPr>
            <p:nvPr/>
          </p:nvSpPr>
          <p:spPr bwMode="auto">
            <a:xfrm>
              <a:off x="1233" y="3522"/>
              <a:ext cx="68" cy="57"/>
            </a:xfrm>
            <a:custGeom>
              <a:avLst/>
              <a:gdLst/>
              <a:ahLst/>
              <a:cxnLst>
                <a:cxn ang="0">
                  <a:pos x="51" y="3"/>
                </a:cxn>
                <a:cxn ang="0">
                  <a:pos x="38" y="7"/>
                </a:cxn>
                <a:cxn ang="0">
                  <a:pos x="34" y="17"/>
                </a:cxn>
                <a:cxn ang="0">
                  <a:pos x="26" y="39"/>
                </a:cxn>
                <a:cxn ang="0">
                  <a:pos x="26" y="25"/>
                </a:cxn>
                <a:cxn ang="0">
                  <a:pos x="30" y="14"/>
                </a:cxn>
                <a:cxn ang="0">
                  <a:pos x="21" y="3"/>
                </a:cxn>
                <a:cxn ang="0">
                  <a:pos x="17" y="0"/>
                </a:cxn>
                <a:cxn ang="0">
                  <a:pos x="17" y="7"/>
                </a:cxn>
                <a:cxn ang="0">
                  <a:pos x="21" y="25"/>
                </a:cxn>
                <a:cxn ang="0">
                  <a:pos x="30" y="42"/>
                </a:cxn>
                <a:cxn ang="0">
                  <a:pos x="17" y="28"/>
                </a:cxn>
                <a:cxn ang="0">
                  <a:pos x="8" y="25"/>
                </a:cxn>
                <a:cxn ang="0">
                  <a:pos x="0" y="25"/>
                </a:cxn>
                <a:cxn ang="0">
                  <a:pos x="8" y="35"/>
                </a:cxn>
                <a:cxn ang="0">
                  <a:pos x="30" y="39"/>
                </a:cxn>
                <a:cxn ang="0">
                  <a:pos x="17" y="46"/>
                </a:cxn>
                <a:cxn ang="0">
                  <a:pos x="13" y="53"/>
                </a:cxn>
                <a:cxn ang="0">
                  <a:pos x="17" y="57"/>
                </a:cxn>
                <a:cxn ang="0">
                  <a:pos x="26" y="50"/>
                </a:cxn>
                <a:cxn ang="0">
                  <a:pos x="26" y="35"/>
                </a:cxn>
                <a:cxn ang="0">
                  <a:pos x="43" y="50"/>
                </a:cxn>
                <a:cxn ang="0">
                  <a:pos x="56" y="50"/>
                </a:cxn>
                <a:cxn ang="0">
                  <a:pos x="68" y="46"/>
                </a:cxn>
                <a:cxn ang="0">
                  <a:pos x="68" y="46"/>
                </a:cxn>
                <a:cxn ang="0">
                  <a:pos x="60" y="39"/>
                </a:cxn>
                <a:cxn ang="0">
                  <a:pos x="43" y="35"/>
                </a:cxn>
                <a:cxn ang="0">
                  <a:pos x="30" y="35"/>
                </a:cxn>
                <a:cxn ang="0">
                  <a:pos x="43" y="28"/>
                </a:cxn>
                <a:cxn ang="0">
                  <a:pos x="51" y="14"/>
                </a:cxn>
                <a:cxn ang="0">
                  <a:pos x="56" y="3"/>
                </a:cxn>
                <a:cxn ang="0">
                  <a:pos x="51" y="3"/>
                </a:cxn>
              </a:cxnLst>
              <a:rect l="0" t="0" r="r" b="b"/>
              <a:pathLst>
                <a:path w="68" h="57">
                  <a:moveTo>
                    <a:pt x="51" y="3"/>
                  </a:moveTo>
                  <a:lnTo>
                    <a:pt x="38" y="7"/>
                  </a:lnTo>
                  <a:lnTo>
                    <a:pt x="34" y="17"/>
                  </a:lnTo>
                  <a:lnTo>
                    <a:pt x="26" y="39"/>
                  </a:lnTo>
                  <a:lnTo>
                    <a:pt x="26" y="25"/>
                  </a:lnTo>
                  <a:lnTo>
                    <a:pt x="30" y="14"/>
                  </a:lnTo>
                  <a:lnTo>
                    <a:pt x="21" y="3"/>
                  </a:lnTo>
                  <a:lnTo>
                    <a:pt x="17" y="0"/>
                  </a:lnTo>
                  <a:lnTo>
                    <a:pt x="17" y="7"/>
                  </a:lnTo>
                  <a:lnTo>
                    <a:pt x="21" y="25"/>
                  </a:lnTo>
                  <a:lnTo>
                    <a:pt x="30" y="42"/>
                  </a:lnTo>
                  <a:lnTo>
                    <a:pt x="17" y="28"/>
                  </a:lnTo>
                  <a:lnTo>
                    <a:pt x="8" y="25"/>
                  </a:lnTo>
                  <a:lnTo>
                    <a:pt x="0" y="25"/>
                  </a:lnTo>
                  <a:lnTo>
                    <a:pt x="8" y="35"/>
                  </a:lnTo>
                  <a:lnTo>
                    <a:pt x="30" y="39"/>
                  </a:lnTo>
                  <a:lnTo>
                    <a:pt x="17" y="46"/>
                  </a:lnTo>
                  <a:lnTo>
                    <a:pt x="13" y="53"/>
                  </a:lnTo>
                  <a:lnTo>
                    <a:pt x="17" y="57"/>
                  </a:lnTo>
                  <a:lnTo>
                    <a:pt x="26" y="50"/>
                  </a:lnTo>
                  <a:lnTo>
                    <a:pt x="26" y="35"/>
                  </a:lnTo>
                  <a:lnTo>
                    <a:pt x="43" y="50"/>
                  </a:lnTo>
                  <a:lnTo>
                    <a:pt x="56" y="50"/>
                  </a:lnTo>
                  <a:lnTo>
                    <a:pt x="68" y="46"/>
                  </a:lnTo>
                  <a:lnTo>
                    <a:pt x="68" y="46"/>
                  </a:lnTo>
                  <a:lnTo>
                    <a:pt x="60" y="39"/>
                  </a:lnTo>
                  <a:lnTo>
                    <a:pt x="43" y="35"/>
                  </a:lnTo>
                  <a:lnTo>
                    <a:pt x="30" y="35"/>
                  </a:lnTo>
                  <a:lnTo>
                    <a:pt x="43" y="28"/>
                  </a:lnTo>
                  <a:lnTo>
                    <a:pt x="51" y="14"/>
                  </a:lnTo>
                  <a:lnTo>
                    <a:pt x="56" y="3"/>
                  </a:lnTo>
                  <a:lnTo>
                    <a:pt x="51" y="3"/>
                  </a:lnTo>
                  <a:close/>
                </a:path>
              </a:pathLst>
            </a:custGeom>
            <a:solidFill>
              <a:srgbClr val="8091C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64" name="Freeform 60"/>
            <p:cNvSpPr>
              <a:spLocks/>
            </p:cNvSpPr>
            <p:nvPr/>
          </p:nvSpPr>
          <p:spPr bwMode="auto">
            <a:xfrm>
              <a:off x="1254" y="3572"/>
              <a:ext cx="30" cy="75"/>
            </a:xfrm>
            <a:custGeom>
              <a:avLst/>
              <a:gdLst/>
              <a:ahLst/>
              <a:cxnLst>
                <a:cxn ang="0">
                  <a:pos x="30" y="0"/>
                </a:cxn>
                <a:cxn ang="0">
                  <a:pos x="22" y="14"/>
                </a:cxn>
                <a:cxn ang="0">
                  <a:pos x="17" y="35"/>
                </a:cxn>
                <a:cxn ang="0">
                  <a:pos x="9" y="25"/>
                </a:cxn>
                <a:cxn ang="0">
                  <a:pos x="5" y="25"/>
                </a:cxn>
                <a:cxn ang="0">
                  <a:pos x="0" y="28"/>
                </a:cxn>
                <a:cxn ang="0">
                  <a:pos x="0" y="28"/>
                </a:cxn>
                <a:cxn ang="0">
                  <a:pos x="9" y="35"/>
                </a:cxn>
                <a:cxn ang="0">
                  <a:pos x="22" y="28"/>
                </a:cxn>
                <a:cxn ang="0">
                  <a:pos x="13" y="53"/>
                </a:cxn>
                <a:cxn ang="0">
                  <a:pos x="9" y="64"/>
                </a:cxn>
                <a:cxn ang="0">
                  <a:pos x="17" y="75"/>
                </a:cxn>
                <a:cxn ang="0">
                  <a:pos x="30" y="0"/>
                </a:cxn>
              </a:cxnLst>
              <a:rect l="0" t="0" r="r" b="b"/>
              <a:pathLst>
                <a:path w="30" h="75">
                  <a:moveTo>
                    <a:pt x="30" y="0"/>
                  </a:moveTo>
                  <a:lnTo>
                    <a:pt x="22" y="14"/>
                  </a:lnTo>
                  <a:lnTo>
                    <a:pt x="17" y="35"/>
                  </a:lnTo>
                  <a:lnTo>
                    <a:pt x="9" y="25"/>
                  </a:lnTo>
                  <a:lnTo>
                    <a:pt x="5" y="25"/>
                  </a:lnTo>
                  <a:lnTo>
                    <a:pt x="0" y="28"/>
                  </a:lnTo>
                  <a:lnTo>
                    <a:pt x="0" y="28"/>
                  </a:lnTo>
                  <a:lnTo>
                    <a:pt x="9" y="35"/>
                  </a:lnTo>
                  <a:lnTo>
                    <a:pt x="22" y="28"/>
                  </a:lnTo>
                  <a:lnTo>
                    <a:pt x="13" y="53"/>
                  </a:lnTo>
                  <a:lnTo>
                    <a:pt x="9" y="64"/>
                  </a:lnTo>
                  <a:lnTo>
                    <a:pt x="17" y="75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rgbClr val="8091C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65" name="Freeform 61"/>
            <p:cNvSpPr>
              <a:spLocks/>
            </p:cNvSpPr>
            <p:nvPr/>
          </p:nvSpPr>
          <p:spPr bwMode="auto">
            <a:xfrm>
              <a:off x="1254" y="3572"/>
              <a:ext cx="30" cy="75"/>
            </a:xfrm>
            <a:custGeom>
              <a:avLst/>
              <a:gdLst/>
              <a:ahLst/>
              <a:cxnLst>
                <a:cxn ang="0">
                  <a:pos x="30" y="0"/>
                </a:cxn>
                <a:cxn ang="0">
                  <a:pos x="22" y="14"/>
                </a:cxn>
                <a:cxn ang="0">
                  <a:pos x="17" y="35"/>
                </a:cxn>
                <a:cxn ang="0">
                  <a:pos x="9" y="25"/>
                </a:cxn>
                <a:cxn ang="0">
                  <a:pos x="5" y="25"/>
                </a:cxn>
                <a:cxn ang="0">
                  <a:pos x="0" y="28"/>
                </a:cxn>
                <a:cxn ang="0">
                  <a:pos x="0" y="28"/>
                </a:cxn>
                <a:cxn ang="0">
                  <a:pos x="9" y="35"/>
                </a:cxn>
                <a:cxn ang="0">
                  <a:pos x="22" y="28"/>
                </a:cxn>
                <a:cxn ang="0">
                  <a:pos x="13" y="53"/>
                </a:cxn>
                <a:cxn ang="0">
                  <a:pos x="9" y="64"/>
                </a:cxn>
                <a:cxn ang="0">
                  <a:pos x="17" y="75"/>
                </a:cxn>
              </a:cxnLst>
              <a:rect l="0" t="0" r="r" b="b"/>
              <a:pathLst>
                <a:path w="30" h="75">
                  <a:moveTo>
                    <a:pt x="30" y="0"/>
                  </a:moveTo>
                  <a:lnTo>
                    <a:pt x="22" y="14"/>
                  </a:lnTo>
                  <a:lnTo>
                    <a:pt x="17" y="35"/>
                  </a:lnTo>
                  <a:lnTo>
                    <a:pt x="9" y="25"/>
                  </a:lnTo>
                  <a:lnTo>
                    <a:pt x="5" y="25"/>
                  </a:lnTo>
                  <a:lnTo>
                    <a:pt x="0" y="28"/>
                  </a:lnTo>
                  <a:lnTo>
                    <a:pt x="0" y="28"/>
                  </a:lnTo>
                  <a:lnTo>
                    <a:pt x="9" y="35"/>
                  </a:lnTo>
                  <a:lnTo>
                    <a:pt x="22" y="28"/>
                  </a:lnTo>
                  <a:lnTo>
                    <a:pt x="13" y="53"/>
                  </a:lnTo>
                  <a:lnTo>
                    <a:pt x="9" y="64"/>
                  </a:lnTo>
                  <a:lnTo>
                    <a:pt x="17" y="75"/>
                  </a:lnTo>
                </a:path>
              </a:pathLst>
            </a:custGeom>
            <a:noFill/>
            <a:ln w="0">
              <a:solidFill>
                <a:srgbClr val="8091C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66" name="Freeform 62"/>
            <p:cNvSpPr>
              <a:spLocks/>
            </p:cNvSpPr>
            <p:nvPr/>
          </p:nvSpPr>
          <p:spPr bwMode="auto">
            <a:xfrm>
              <a:off x="1271" y="3572"/>
              <a:ext cx="39" cy="75"/>
            </a:xfrm>
            <a:custGeom>
              <a:avLst/>
              <a:gdLst/>
              <a:ahLst/>
              <a:cxnLst>
                <a:cxn ang="0">
                  <a:pos x="0" y="75"/>
                </a:cxn>
                <a:cxn ang="0">
                  <a:pos x="9" y="57"/>
                </a:cxn>
                <a:cxn ang="0">
                  <a:pos x="9" y="43"/>
                </a:cxn>
                <a:cxn ang="0">
                  <a:pos x="5" y="32"/>
                </a:cxn>
                <a:cxn ang="0">
                  <a:pos x="13" y="43"/>
                </a:cxn>
                <a:cxn ang="0">
                  <a:pos x="30" y="46"/>
                </a:cxn>
                <a:cxn ang="0">
                  <a:pos x="35" y="46"/>
                </a:cxn>
                <a:cxn ang="0">
                  <a:pos x="26" y="35"/>
                </a:cxn>
                <a:cxn ang="0">
                  <a:pos x="22" y="32"/>
                </a:cxn>
                <a:cxn ang="0">
                  <a:pos x="5" y="32"/>
                </a:cxn>
                <a:cxn ang="0">
                  <a:pos x="18" y="25"/>
                </a:cxn>
                <a:cxn ang="0">
                  <a:pos x="30" y="21"/>
                </a:cxn>
                <a:cxn ang="0">
                  <a:pos x="39" y="14"/>
                </a:cxn>
                <a:cxn ang="0">
                  <a:pos x="35" y="14"/>
                </a:cxn>
                <a:cxn ang="0">
                  <a:pos x="18" y="21"/>
                </a:cxn>
                <a:cxn ang="0">
                  <a:pos x="0" y="35"/>
                </a:cxn>
                <a:cxn ang="0">
                  <a:pos x="13" y="14"/>
                </a:cxn>
                <a:cxn ang="0">
                  <a:pos x="13" y="7"/>
                </a:cxn>
                <a:cxn ang="0">
                  <a:pos x="13" y="0"/>
                </a:cxn>
                <a:cxn ang="0">
                  <a:pos x="0" y="75"/>
                </a:cxn>
              </a:cxnLst>
              <a:rect l="0" t="0" r="r" b="b"/>
              <a:pathLst>
                <a:path w="39" h="75">
                  <a:moveTo>
                    <a:pt x="0" y="75"/>
                  </a:moveTo>
                  <a:lnTo>
                    <a:pt x="9" y="57"/>
                  </a:lnTo>
                  <a:lnTo>
                    <a:pt x="9" y="43"/>
                  </a:lnTo>
                  <a:lnTo>
                    <a:pt x="5" y="32"/>
                  </a:lnTo>
                  <a:lnTo>
                    <a:pt x="13" y="43"/>
                  </a:lnTo>
                  <a:lnTo>
                    <a:pt x="30" y="46"/>
                  </a:lnTo>
                  <a:lnTo>
                    <a:pt x="35" y="46"/>
                  </a:lnTo>
                  <a:lnTo>
                    <a:pt x="26" y="35"/>
                  </a:lnTo>
                  <a:lnTo>
                    <a:pt x="22" y="32"/>
                  </a:lnTo>
                  <a:lnTo>
                    <a:pt x="5" y="32"/>
                  </a:lnTo>
                  <a:lnTo>
                    <a:pt x="18" y="25"/>
                  </a:lnTo>
                  <a:lnTo>
                    <a:pt x="30" y="21"/>
                  </a:lnTo>
                  <a:lnTo>
                    <a:pt x="39" y="14"/>
                  </a:lnTo>
                  <a:lnTo>
                    <a:pt x="35" y="14"/>
                  </a:lnTo>
                  <a:lnTo>
                    <a:pt x="18" y="21"/>
                  </a:lnTo>
                  <a:lnTo>
                    <a:pt x="0" y="35"/>
                  </a:lnTo>
                  <a:lnTo>
                    <a:pt x="13" y="14"/>
                  </a:lnTo>
                  <a:lnTo>
                    <a:pt x="13" y="7"/>
                  </a:lnTo>
                  <a:lnTo>
                    <a:pt x="13" y="0"/>
                  </a:lnTo>
                  <a:lnTo>
                    <a:pt x="0" y="75"/>
                  </a:lnTo>
                  <a:close/>
                </a:path>
              </a:pathLst>
            </a:custGeom>
            <a:solidFill>
              <a:srgbClr val="8091C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67" name="Freeform 63"/>
            <p:cNvSpPr>
              <a:spLocks/>
            </p:cNvSpPr>
            <p:nvPr/>
          </p:nvSpPr>
          <p:spPr bwMode="auto">
            <a:xfrm>
              <a:off x="1271" y="3572"/>
              <a:ext cx="39" cy="75"/>
            </a:xfrm>
            <a:custGeom>
              <a:avLst/>
              <a:gdLst/>
              <a:ahLst/>
              <a:cxnLst>
                <a:cxn ang="0">
                  <a:pos x="0" y="75"/>
                </a:cxn>
                <a:cxn ang="0">
                  <a:pos x="9" y="57"/>
                </a:cxn>
                <a:cxn ang="0">
                  <a:pos x="9" y="43"/>
                </a:cxn>
                <a:cxn ang="0">
                  <a:pos x="5" y="32"/>
                </a:cxn>
                <a:cxn ang="0">
                  <a:pos x="13" y="43"/>
                </a:cxn>
                <a:cxn ang="0">
                  <a:pos x="30" y="46"/>
                </a:cxn>
                <a:cxn ang="0">
                  <a:pos x="35" y="46"/>
                </a:cxn>
                <a:cxn ang="0">
                  <a:pos x="26" y="35"/>
                </a:cxn>
                <a:cxn ang="0">
                  <a:pos x="22" y="32"/>
                </a:cxn>
                <a:cxn ang="0">
                  <a:pos x="5" y="32"/>
                </a:cxn>
                <a:cxn ang="0">
                  <a:pos x="18" y="25"/>
                </a:cxn>
                <a:cxn ang="0">
                  <a:pos x="30" y="21"/>
                </a:cxn>
                <a:cxn ang="0">
                  <a:pos x="39" y="14"/>
                </a:cxn>
                <a:cxn ang="0">
                  <a:pos x="35" y="14"/>
                </a:cxn>
                <a:cxn ang="0">
                  <a:pos x="18" y="21"/>
                </a:cxn>
                <a:cxn ang="0">
                  <a:pos x="0" y="35"/>
                </a:cxn>
                <a:cxn ang="0">
                  <a:pos x="13" y="14"/>
                </a:cxn>
                <a:cxn ang="0">
                  <a:pos x="13" y="7"/>
                </a:cxn>
                <a:cxn ang="0">
                  <a:pos x="13" y="0"/>
                </a:cxn>
              </a:cxnLst>
              <a:rect l="0" t="0" r="r" b="b"/>
              <a:pathLst>
                <a:path w="39" h="75">
                  <a:moveTo>
                    <a:pt x="0" y="75"/>
                  </a:moveTo>
                  <a:lnTo>
                    <a:pt x="9" y="57"/>
                  </a:lnTo>
                  <a:lnTo>
                    <a:pt x="9" y="43"/>
                  </a:lnTo>
                  <a:lnTo>
                    <a:pt x="5" y="32"/>
                  </a:lnTo>
                  <a:lnTo>
                    <a:pt x="13" y="43"/>
                  </a:lnTo>
                  <a:lnTo>
                    <a:pt x="30" y="46"/>
                  </a:lnTo>
                  <a:lnTo>
                    <a:pt x="35" y="46"/>
                  </a:lnTo>
                  <a:lnTo>
                    <a:pt x="26" y="35"/>
                  </a:lnTo>
                  <a:lnTo>
                    <a:pt x="22" y="32"/>
                  </a:lnTo>
                  <a:lnTo>
                    <a:pt x="5" y="32"/>
                  </a:lnTo>
                  <a:lnTo>
                    <a:pt x="18" y="25"/>
                  </a:lnTo>
                  <a:lnTo>
                    <a:pt x="30" y="21"/>
                  </a:lnTo>
                  <a:lnTo>
                    <a:pt x="39" y="14"/>
                  </a:lnTo>
                  <a:lnTo>
                    <a:pt x="35" y="14"/>
                  </a:lnTo>
                  <a:lnTo>
                    <a:pt x="18" y="21"/>
                  </a:lnTo>
                  <a:lnTo>
                    <a:pt x="0" y="35"/>
                  </a:lnTo>
                  <a:lnTo>
                    <a:pt x="13" y="14"/>
                  </a:lnTo>
                  <a:lnTo>
                    <a:pt x="13" y="7"/>
                  </a:lnTo>
                  <a:lnTo>
                    <a:pt x="13" y="0"/>
                  </a:lnTo>
                </a:path>
              </a:pathLst>
            </a:custGeom>
            <a:noFill/>
            <a:ln w="0">
              <a:solidFill>
                <a:srgbClr val="8091C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68" name="Freeform 64"/>
            <p:cNvSpPr>
              <a:spLocks/>
            </p:cNvSpPr>
            <p:nvPr/>
          </p:nvSpPr>
          <p:spPr bwMode="auto">
            <a:xfrm>
              <a:off x="1301" y="3486"/>
              <a:ext cx="82" cy="61"/>
            </a:xfrm>
            <a:custGeom>
              <a:avLst/>
              <a:gdLst/>
              <a:ahLst/>
              <a:cxnLst>
                <a:cxn ang="0">
                  <a:pos x="26" y="25"/>
                </a:cxn>
                <a:cxn ang="0">
                  <a:pos x="56" y="21"/>
                </a:cxn>
                <a:cxn ang="0">
                  <a:pos x="69" y="21"/>
                </a:cxn>
                <a:cxn ang="0">
                  <a:pos x="82" y="28"/>
                </a:cxn>
                <a:cxn ang="0">
                  <a:pos x="65" y="32"/>
                </a:cxn>
                <a:cxn ang="0">
                  <a:pos x="43" y="36"/>
                </a:cxn>
                <a:cxn ang="0">
                  <a:pos x="31" y="28"/>
                </a:cxn>
                <a:cxn ang="0">
                  <a:pos x="39" y="32"/>
                </a:cxn>
                <a:cxn ang="0">
                  <a:pos x="43" y="46"/>
                </a:cxn>
                <a:cxn ang="0">
                  <a:pos x="39" y="61"/>
                </a:cxn>
                <a:cxn ang="0">
                  <a:pos x="26" y="53"/>
                </a:cxn>
                <a:cxn ang="0">
                  <a:pos x="22" y="46"/>
                </a:cxn>
                <a:cxn ang="0">
                  <a:pos x="31" y="25"/>
                </a:cxn>
                <a:cxn ang="0">
                  <a:pos x="13" y="32"/>
                </a:cxn>
                <a:cxn ang="0">
                  <a:pos x="0" y="28"/>
                </a:cxn>
                <a:cxn ang="0">
                  <a:pos x="5" y="25"/>
                </a:cxn>
                <a:cxn ang="0">
                  <a:pos x="13" y="25"/>
                </a:cxn>
                <a:cxn ang="0">
                  <a:pos x="26" y="28"/>
                </a:cxn>
                <a:cxn ang="0">
                  <a:pos x="22" y="14"/>
                </a:cxn>
                <a:cxn ang="0">
                  <a:pos x="22" y="7"/>
                </a:cxn>
                <a:cxn ang="0">
                  <a:pos x="26" y="0"/>
                </a:cxn>
                <a:cxn ang="0">
                  <a:pos x="31" y="7"/>
                </a:cxn>
                <a:cxn ang="0">
                  <a:pos x="31" y="14"/>
                </a:cxn>
                <a:cxn ang="0">
                  <a:pos x="26" y="28"/>
                </a:cxn>
                <a:cxn ang="0">
                  <a:pos x="52" y="3"/>
                </a:cxn>
                <a:cxn ang="0">
                  <a:pos x="61" y="0"/>
                </a:cxn>
                <a:cxn ang="0">
                  <a:pos x="65" y="3"/>
                </a:cxn>
                <a:cxn ang="0">
                  <a:pos x="56" y="14"/>
                </a:cxn>
                <a:cxn ang="0">
                  <a:pos x="43" y="21"/>
                </a:cxn>
                <a:cxn ang="0">
                  <a:pos x="26" y="25"/>
                </a:cxn>
              </a:cxnLst>
              <a:rect l="0" t="0" r="r" b="b"/>
              <a:pathLst>
                <a:path w="82" h="61">
                  <a:moveTo>
                    <a:pt x="26" y="25"/>
                  </a:moveTo>
                  <a:lnTo>
                    <a:pt x="56" y="21"/>
                  </a:lnTo>
                  <a:lnTo>
                    <a:pt x="69" y="21"/>
                  </a:lnTo>
                  <a:lnTo>
                    <a:pt x="82" y="28"/>
                  </a:lnTo>
                  <a:lnTo>
                    <a:pt x="65" y="32"/>
                  </a:lnTo>
                  <a:lnTo>
                    <a:pt x="43" y="36"/>
                  </a:lnTo>
                  <a:lnTo>
                    <a:pt x="31" y="28"/>
                  </a:lnTo>
                  <a:lnTo>
                    <a:pt x="39" y="32"/>
                  </a:lnTo>
                  <a:lnTo>
                    <a:pt x="43" y="46"/>
                  </a:lnTo>
                  <a:lnTo>
                    <a:pt x="39" y="61"/>
                  </a:lnTo>
                  <a:lnTo>
                    <a:pt x="26" y="53"/>
                  </a:lnTo>
                  <a:lnTo>
                    <a:pt x="22" y="46"/>
                  </a:lnTo>
                  <a:lnTo>
                    <a:pt x="31" y="25"/>
                  </a:lnTo>
                  <a:lnTo>
                    <a:pt x="13" y="32"/>
                  </a:lnTo>
                  <a:lnTo>
                    <a:pt x="0" y="28"/>
                  </a:lnTo>
                  <a:lnTo>
                    <a:pt x="5" y="25"/>
                  </a:lnTo>
                  <a:lnTo>
                    <a:pt x="13" y="25"/>
                  </a:lnTo>
                  <a:lnTo>
                    <a:pt x="26" y="28"/>
                  </a:lnTo>
                  <a:lnTo>
                    <a:pt x="22" y="14"/>
                  </a:lnTo>
                  <a:lnTo>
                    <a:pt x="22" y="7"/>
                  </a:lnTo>
                  <a:lnTo>
                    <a:pt x="26" y="0"/>
                  </a:lnTo>
                  <a:lnTo>
                    <a:pt x="31" y="7"/>
                  </a:lnTo>
                  <a:lnTo>
                    <a:pt x="31" y="14"/>
                  </a:lnTo>
                  <a:lnTo>
                    <a:pt x="26" y="28"/>
                  </a:lnTo>
                  <a:lnTo>
                    <a:pt x="52" y="3"/>
                  </a:lnTo>
                  <a:lnTo>
                    <a:pt x="61" y="0"/>
                  </a:lnTo>
                  <a:lnTo>
                    <a:pt x="65" y="3"/>
                  </a:lnTo>
                  <a:lnTo>
                    <a:pt x="56" y="14"/>
                  </a:lnTo>
                  <a:lnTo>
                    <a:pt x="43" y="21"/>
                  </a:lnTo>
                  <a:lnTo>
                    <a:pt x="26" y="25"/>
                  </a:lnTo>
                  <a:close/>
                </a:path>
              </a:pathLst>
            </a:custGeom>
            <a:solidFill>
              <a:srgbClr val="8091C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69" name="Freeform 65"/>
            <p:cNvSpPr>
              <a:spLocks/>
            </p:cNvSpPr>
            <p:nvPr/>
          </p:nvSpPr>
          <p:spPr bwMode="auto">
            <a:xfrm>
              <a:off x="1310" y="3539"/>
              <a:ext cx="73" cy="68"/>
            </a:xfrm>
            <a:custGeom>
              <a:avLst/>
              <a:gdLst/>
              <a:ahLst/>
              <a:cxnLst>
                <a:cxn ang="0">
                  <a:pos x="26" y="40"/>
                </a:cxn>
                <a:cxn ang="0">
                  <a:pos x="43" y="22"/>
                </a:cxn>
                <a:cxn ang="0">
                  <a:pos x="56" y="15"/>
                </a:cxn>
                <a:cxn ang="0">
                  <a:pos x="73" y="15"/>
                </a:cxn>
                <a:cxn ang="0">
                  <a:pos x="64" y="29"/>
                </a:cxn>
                <a:cxn ang="0">
                  <a:pos x="47" y="40"/>
                </a:cxn>
                <a:cxn ang="0">
                  <a:pos x="26" y="40"/>
                </a:cxn>
                <a:cxn ang="0">
                  <a:pos x="39" y="43"/>
                </a:cxn>
                <a:cxn ang="0">
                  <a:pos x="52" y="54"/>
                </a:cxn>
                <a:cxn ang="0">
                  <a:pos x="60" y="68"/>
                </a:cxn>
                <a:cxn ang="0">
                  <a:pos x="43" y="65"/>
                </a:cxn>
                <a:cxn ang="0">
                  <a:pos x="34" y="61"/>
                </a:cxn>
                <a:cxn ang="0">
                  <a:pos x="26" y="40"/>
                </a:cxn>
                <a:cxn ang="0">
                  <a:pos x="17" y="54"/>
                </a:cxn>
                <a:cxn ang="0">
                  <a:pos x="0" y="58"/>
                </a:cxn>
                <a:cxn ang="0">
                  <a:pos x="0" y="51"/>
                </a:cxn>
                <a:cxn ang="0">
                  <a:pos x="9" y="47"/>
                </a:cxn>
                <a:cxn ang="0">
                  <a:pos x="26" y="43"/>
                </a:cxn>
                <a:cxn ang="0">
                  <a:pos x="9" y="33"/>
                </a:cxn>
                <a:cxn ang="0">
                  <a:pos x="0" y="25"/>
                </a:cxn>
                <a:cxn ang="0">
                  <a:pos x="0" y="18"/>
                </a:cxn>
                <a:cxn ang="0">
                  <a:pos x="13" y="22"/>
                </a:cxn>
                <a:cxn ang="0">
                  <a:pos x="17" y="29"/>
                </a:cxn>
                <a:cxn ang="0">
                  <a:pos x="26" y="47"/>
                </a:cxn>
                <a:cxn ang="0">
                  <a:pos x="26" y="25"/>
                </a:cxn>
                <a:cxn ang="0">
                  <a:pos x="30" y="8"/>
                </a:cxn>
                <a:cxn ang="0">
                  <a:pos x="34" y="0"/>
                </a:cxn>
                <a:cxn ang="0">
                  <a:pos x="39" y="4"/>
                </a:cxn>
                <a:cxn ang="0">
                  <a:pos x="39" y="18"/>
                </a:cxn>
                <a:cxn ang="0">
                  <a:pos x="30" y="29"/>
                </a:cxn>
                <a:cxn ang="0">
                  <a:pos x="26" y="40"/>
                </a:cxn>
              </a:cxnLst>
              <a:rect l="0" t="0" r="r" b="b"/>
              <a:pathLst>
                <a:path w="73" h="68">
                  <a:moveTo>
                    <a:pt x="26" y="40"/>
                  </a:moveTo>
                  <a:lnTo>
                    <a:pt x="43" y="22"/>
                  </a:lnTo>
                  <a:lnTo>
                    <a:pt x="56" y="15"/>
                  </a:lnTo>
                  <a:lnTo>
                    <a:pt x="73" y="15"/>
                  </a:lnTo>
                  <a:lnTo>
                    <a:pt x="64" y="29"/>
                  </a:lnTo>
                  <a:lnTo>
                    <a:pt x="47" y="40"/>
                  </a:lnTo>
                  <a:lnTo>
                    <a:pt x="26" y="40"/>
                  </a:lnTo>
                  <a:lnTo>
                    <a:pt x="39" y="43"/>
                  </a:lnTo>
                  <a:lnTo>
                    <a:pt x="52" y="54"/>
                  </a:lnTo>
                  <a:lnTo>
                    <a:pt x="60" y="68"/>
                  </a:lnTo>
                  <a:lnTo>
                    <a:pt x="43" y="65"/>
                  </a:lnTo>
                  <a:lnTo>
                    <a:pt x="34" y="61"/>
                  </a:lnTo>
                  <a:lnTo>
                    <a:pt x="26" y="40"/>
                  </a:lnTo>
                  <a:lnTo>
                    <a:pt x="17" y="54"/>
                  </a:lnTo>
                  <a:lnTo>
                    <a:pt x="0" y="58"/>
                  </a:lnTo>
                  <a:lnTo>
                    <a:pt x="0" y="51"/>
                  </a:lnTo>
                  <a:lnTo>
                    <a:pt x="9" y="47"/>
                  </a:lnTo>
                  <a:lnTo>
                    <a:pt x="26" y="43"/>
                  </a:lnTo>
                  <a:lnTo>
                    <a:pt x="9" y="33"/>
                  </a:lnTo>
                  <a:lnTo>
                    <a:pt x="0" y="25"/>
                  </a:lnTo>
                  <a:lnTo>
                    <a:pt x="0" y="18"/>
                  </a:lnTo>
                  <a:lnTo>
                    <a:pt x="13" y="22"/>
                  </a:lnTo>
                  <a:lnTo>
                    <a:pt x="17" y="29"/>
                  </a:lnTo>
                  <a:lnTo>
                    <a:pt x="26" y="47"/>
                  </a:lnTo>
                  <a:lnTo>
                    <a:pt x="26" y="25"/>
                  </a:lnTo>
                  <a:lnTo>
                    <a:pt x="30" y="8"/>
                  </a:lnTo>
                  <a:lnTo>
                    <a:pt x="34" y="0"/>
                  </a:lnTo>
                  <a:lnTo>
                    <a:pt x="39" y="4"/>
                  </a:lnTo>
                  <a:lnTo>
                    <a:pt x="39" y="18"/>
                  </a:lnTo>
                  <a:lnTo>
                    <a:pt x="30" y="29"/>
                  </a:lnTo>
                  <a:lnTo>
                    <a:pt x="26" y="40"/>
                  </a:lnTo>
                  <a:close/>
                </a:path>
              </a:pathLst>
            </a:custGeom>
            <a:solidFill>
              <a:srgbClr val="8091C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70" name="Freeform 66"/>
            <p:cNvSpPr>
              <a:spLocks/>
            </p:cNvSpPr>
            <p:nvPr/>
          </p:nvSpPr>
          <p:spPr bwMode="auto">
            <a:xfrm>
              <a:off x="3239" y="3579"/>
              <a:ext cx="794" cy="24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10" y="79"/>
                </a:cxn>
                <a:cxn ang="0">
                  <a:pos x="429" y="157"/>
                </a:cxn>
                <a:cxn ang="0">
                  <a:pos x="528" y="190"/>
                </a:cxn>
                <a:cxn ang="0">
                  <a:pos x="627" y="211"/>
                </a:cxn>
                <a:cxn ang="0">
                  <a:pos x="717" y="233"/>
                </a:cxn>
                <a:cxn ang="0">
                  <a:pos x="794" y="240"/>
                </a:cxn>
                <a:cxn ang="0">
                  <a:pos x="790" y="247"/>
                </a:cxn>
                <a:cxn ang="0">
                  <a:pos x="747" y="240"/>
                </a:cxn>
                <a:cxn ang="0">
                  <a:pos x="708" y="233"/>
                </a:cxn>
                <a:cxn ang="0">
                  <a:pos x="683" y="229"/>
                </a:cxn>
                <a:cxn ang="0">
                  <a:pos x="657" y="225"/>
                </a:cxn>
                <a:cxn ang="0">
                  <a:pos x="622" y="218"/>
                </a:cxn>
                <a:cxn ang="0">
                  <a:pos x="597" y="211"/>
                </a:cxn>
                <a:cxn ang="0">
                  <a:pos x="378" y="147"/>
                </a:cxn>
                <a:cxn ang="0">
                  <a:pos x="275" y="111"/>
                </a:cxn>
                <a:cxn ang="0">
                  <a:pos x="184" y="79"/>
                </a:cxn>
                <a:cxn ang="0">
                  <a:pos x="107" y="50"/>
                </a:cxn>
                <a:cxn ang="0">
                  <a:pos x="77" y="36"/>
                </a:cxn>
                <a:cxn ang="0">
                  <a:pos x="47" y="25"/>
                </a:cxn>
                <a:cxn ang="0">
                  <a:pos x="25" y="14"/>
                </a:cxn>
                <a:cxn ang="0">
                  <a:pos x="13" y="7"/>
                </a:cxn>
                <a:cxn ang="0">
                  <a:pos x="0" y="3"/>
                </a:cxn>
                <a:cxn ang="0">
                  <a:pos x="0" y="3"/>
                </a:cxn>
                <a:cxn ang="0">
                  <a:pos x="0" y="0"/>
                </a:cxn>
              </a:cxnLst>
              <a:rect l="0" t="0" r="r" b="b"/>
              <a:pathLst>
                <a:path w="794" h="247">
                  <a:moveTo>
                    <a:pt x="0" y="0"/>
                  </a:moveTo>
                  <a:lnTo>
                    <a:pt x="210" y="79"/>
                  </a:lnTo>
                  <a:lnTo>
                    <a:pt x="429" y="157"/>
                  </a:lnTo>
                  <a:lnTo>
                    <a:pt x="528" y="190"/>
                  </a:lnTo>
                  <a:lnTo>
                    <a:pt x="627" y="211"/>
                  </a:lnTo>
                  <a:lnTo>
                    <a:pt x="717" y="233"/>
                  </a:lnTo>
                  <a:lnTo>
                    <a:pt x="794" y="240"/>
                  </a:lnTo>
                  <a:lnTo>
                    <a:pt x="790" y="247"/>
                  </a:lnTo>
                  <a:lnTo>
                    <a:pt x="747" y="240"/>
                  </a:lnTo>
                  <a:lnTo>
                    <a:pt x="708" y="233"/>
                  </a:lnTo>
                  <a:lnTo>
                    <a:pt x="683" y="229"/>
                  </a:lnTo>
                  <a:lnTo>
                    <a:pt x="657" y="225"/>
                  </a:lnTo>
                  <a:lnTo>
                    <a:pt x="622" y="218"/>
                  </a:lnTo>
                  <a:lnTo>
                    <a:pt x="597" y="211"/>
                  </a:lnTo>
                  <a:lnTo>
                    <a:pt x="378" y="147"/>
                  </a:lnTo>
                  <a:lnTo>
                    <a:pt x="275" y="111"/>
                  </a:lnTo>
                  <a:lnTo>
                    <a:pt x="184" y="79"/>
                  </a:lnTo>
                  <a:lnTo>
                    <a:pt x="107" y="50"/>
                  </a:lnTo>
                  <a:lnTo>
                    <a:pt x="77" y="36"/>
                  </a:lnTo>
                  <a:lnTo>
                    <a:pt x="47" y="25"/>
                  </a:lnTo>
                  <a:lnTo>
                    <a:pt x="25" y="14"/>
                  </a:lnTo>
                  <a:lnTo>
                    <a:pt x="13" y="7"/>
                  </a:lnTo>
                  <a:lnTo>
                    <a:pt x="0" y="3"/>
                  </a:lnTo>
                  <a:lnTo>
                    <a:pt x="0" y="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0A04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71" name="Freeform 67"/>
            <p:cNvSpPr>
              <a:spLocks/>
            </p:cNvSpPr>
            <p:nvPr/>
          </p:nvSpPr>
          <p:spPr bwMode="auto">
            <a:xfrm>
              <a:off x="3191" y="3536"/>
              <a:ext cx="78" cy="68"/>
            </a:xfrm>
            <a:custGeom>
              <a:avLst/>
              <a:gdLst/>
              <a:ahLst/>
              <a:cxnLst>
                <a:cxn ang="0">
                  <a:pos x="35" y="43"/>
                </a:cxn>
                <a:cxn ang="0">
                  <a:pos x="30" y="21"/>
                </a:cxn>
                <a:cxn ang="0">
                  <a:pos x="35" y="11"/>
                </a:cxn>
                <a:cxn ang="0">
                  <a:pos x="43" y="0"/>
                </a:cxn>
                <a:cxn ang="0">
                  <a:pos x="48" y="18"/>
                </a:cxn>
                <a:cxn ang="0">
                  <a:pos x="48" y="32"/>
                </a:cxn>
                <a:cxn ang="0">
                  <a:pos x="35" y="43"/>
                </a:cxn>
                <a:cxn ang="0">
                  <a:pos x="43" y="39"/>
                </a:cxn>
                <a:cxn ang="0">
                  <a:pos x="65" y="39"/>
                </a:cxn>
                <a:cxn ang="0">
                  <a:pos x="78" y="43"/>
                </a:cxn>
                <a:cxn ang="0">
                  <a:pos x="65" y="50"/>
                </a:cxn>
                <a:cxn ang="0">
                  <a:pos x="56" y="54"/>
                </a:cxn>
                <a:cxn ang="0">
                  <a:pos x="35" y="43"/>
                </a:cxn>
                <a:cxn ang="0">
                  <a:pos x="39" y="57"/>
                </a:cxn>
                <a:cxn ang="0">
                  <a:pos x="30" y="68"/>
                </a:cxn>
                <a:cxn ang="0">
                  <a:pos x="26" y="64"/>
                </a:cxn>
                <a:cxn ang="0">
                  <a:pos x="26" y="57"/>
                </a:cxn>
                <a:cxn ang="0">
                  <a:pos x="35" y="46"/>
                </a:cxn>
                <a:cxn ang="0">
                  <a:pos x="18" y="50"/>
                </a:cxn>
                <a:cxn ang="0">
                  <a:pos x="0" y="43"/>
                </a:cxn>
                <a:cxn ang="0">
                  <a:pos x="9" y="39"/>
                </a:cxn>
                <a:cxn ang="0">
                  <a:pos x="18" y="39"/>
                </a:cxn>
                <a:cxn ang="0">
                  <a:pos x="39" y="46"/>
                </a:cxn>
                <a:cxn ang="0">
                  <a:pos x="9" y="21"/>
                </a:cxn>
                <a:cxn ang="0">
                  <a:pos x="13" y="14"/>
                </a:cxn>
                <a:cxn ang="0">
                  <a:pos x="18" y="14"/>
                </a:cxn>
                <a:cxn ang="0">
                  <a:pos x="26" y="21"/>
                </a:cxn>
                <a:cxn ang="0">
                  <a:pos x="30" y="32"/>
                </a:cxn>
                <a:cxn ang="0">
                  <a:pos x="35" y="43"/>
                </a:cxn>
              </a:cxnLst>
              <a:rect l="0" t="0" r="r" b="b"/>
              <a:pathLst>
                <a:path w="78" h="68">
                  <a:moveTo>
                    <a:pt x="35" y="43"/>
                  </a:moveTo>
                  <a:lnTo>
                    <a:pt x="30" y="21"/>
                  </a:lnTo>
                  <a:lnTo>
                    <a:pt x="35" y="11"/>
                  </a:lnTo>
                  <a:lnTo>
                    <a:pt x="43" y="0"/>
                  </a:lnTo>
                  <a:lnTo>
                    <a:pt x="48" y="18"/>
                  </a:lnTo>
                  <a:lnTo>
                    <a:pt x="48" y="32"/>
                  </a:lnTo>
                  <a:lnTo>
                    <a:pt x="35" y="43"/>
                  </a:lnTo>
                  <a:lnTo>
                    <a:pt x="43" y="39"/>
                  </a:lnTo>
                  <a:lnTo>
                    <a:pt x="65" y="39"/>
                  </a:lnTo>
                  <a:lnTo>
                    <a:pt x="78" y="43"/>
                  </a:lnTo>
                  <a:lnTo>
                    <a:pt x="65" y="50"/>
                  </a:lnTo>
                  <a:lnTo>
                    <a:pt x="56" y="54"/>
                  </a:lnTo>
                  <a:lnTo>
                    <a:pt x="35" y="43"/>
                  </a:lnTo>
                  <a:lnTo>
                    <a:pt x="39" y="57"/>
                  </a:lnTo>
                  <a:lnTo>
                    <a:pt x="30" y="68"/>
                  </a:lnTo>
                  <a:lnTo>
                    <a:pt x="26" y="64"/>
                  </a:lnTo>
                  <a:lnTo>
                    <a:pt x="26" y="57"/>
                  </a:lnTo>
                  <a:lnTo>
                    <a:pt x="35" y="46"/>
                  </a:lnTo>
                  <a:lnTo>
                    <a:pt x="18" y="50"/>
                  </a:lnTo>
                  <a:lnTo>
                    <a:pt x="0" y="43"/>
                  </a:lnTo>
                  <a:lnTo>
                    <a:pt x="9" y="39"/>
                  </a:lnTo>
                  <a:lnTo>
                    <a:pt x="18" y="39"/>
                  </a:lnTo>
                  <a:lnTo>
                    <a:pt x="39" y="46"/>
                  </a:lnTo>
                  <a:lnTo>
                    <a:pt x="9" y="21"/>
                  </a:lnTo>
                  <a:lnTo>
                    <a:pt x="13" y="14"/>
                  </a:lnTo>
                  <a:lnTo>
                    <a:pt x="18" y="14"/>
                  </a:lnTo>
                  <a:lnTo>
                    <a:pt x="26" y="21"/>
                  </a:lnTo>
                  <a:lnTo>
                    <a:pt x="30" y="32"/>
                  </a:lnTo>
                  <a:lnTo>
                    <a:pt x="35" y="43"/>
                  </a:lnTo>
                  <a:close/>
                </a:path>
              </a:pathLst>
            </a:custGeom>
            <a:solidFill>
              <a:srgbClr val="8091C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72" name="Freeform 68"/>
            <p:cNvSpPr>
              <a:spLocks/>
            </p:cNvSpPr>
            <p:nvPr/>
          </p:nvSpPr>
          <p:spPr bwMode="auto">
            <a:xfrm>
              <a:off x="3264" y="3547"/>
              <a:ext cx="78" cy="68"/>
            </a:xfrm>
            <a:custGeom>
              <a:avLst/>
              <a:gdLst/>
              <a:ahLst/>
              <a:cxnLst>
                <a:cxn ang="0">
                  <a:pos x="35" y="43"/>
                </a:cxn>
                <a:cxn ang="0">
                  <a:pos x="30" y="21"/>
                </a:cxn>
                <a:cxn ang="0">
                  <a:pos x="35" y="10"/>
                </a:cxn>
                <a:cxn ang="0">
                  <a:pos x="43" y="0"/>
                </a:cxn>
                <a:cxn ang="0">
                  <a:pos x="48" y="17"/>
                </a:cxn>
                <a:cxn ang="0">
                  <a:pos x="48" y="32"/>
                </a:cxn>
                <a:cxn ang="0">
                  <a:pos x="35" y="43"/>
                </a:cxn>
                <a:cxn ang="0">
                  <a:pos x="43" y="39"/>
                </a:cxn>
                <a:cxn ang="0">
                  <a:pos x="61" y="35"/>
                </a:cxn>
                <a:cxn ang="0">
                  <a:pos x="78" y="39"/>
                </a:cxn>
                <a:cxn ang="0">
                  <a:pos x="65" y="50"/>
                </a:cxn>
                <a:cxn ang="0">
                  <a:pos x="56" y="50"/>
                </a:cxn>
                <a:cxn ang="0">
                  <a:pos x="35" y="43"/>
                </a:cxn>
                <a:cxn ang="0">
                  <a:pos x="39" y="57"/>
                </a:cxn>
                <a:cxn ang="0">
                  <a:pos x="30" y="68"/>
                </a:cxn>
                <a:cxn ang="0">
                  <a:pos x="26" y="60"/>
                </a:cxn>
                <a:cxn ang="0">
                  <a:pos x="26" y="57"/>
                </a:cxn>
                <a:cxn ang="0">
                  <a:pos x="35" y="46"/>
                </a:cxn>
                <a:cxn ang="0">
                  <a:pos x="18" y="46"/>
                </a:cxn>
                <a:cxn ang="0">
                  <a:pos x="0" y="43"/>
                </a:cxn>
                <a:cxn ang="0">
                  <a:pos x="9" y="39"/>
                </a:cxn>
                <a:cxn ang="0">
                  <a:pos x="18" y="39"/>
                </a:cxn>
                <a:cxn ang="0">
                  <a:pos x="39" y="46"/>
                </a:cxn>
                <a:cxn ang="0">
                  <a:pos x="9" y="21"/>
                </a:cxn>
                <a:cxn ang="0">
                  <a:pos x="9" y="14"/>
                </a:cxn>
                <a:cxn ang="0">
                  <a:pos x="13" y="14"/>
                </a:cxn>
                <a:cxn ang="0">
                  <a:pos x="26" y="21"/>
                </a:cxn>
                <a:cxn ang="0">
                  <a:pos x="26" y="32"/>
                </a:cxn>
                <a:cxn ang="0">
                  <a:pos x="35" y="43"/>
                </a:cxn>
              </a:cxnLst>
              <a:rect l="0" t="0" r="r" b="b"/>
              <a:pathLst>
                <a:path w="78" h="68">
                  <a:moveTo>
                    <a:pt x="35" y="43"/>
                  </a:moveTo>
                  <a:lnTo>
                    <a:pt x="30" y="21"/>
                  </a:lnTo>
                  <a:lnTo>
                    <a:pt x="35" y="10"/>
                  </a:lnTo>
                  <a:lnTo>
                    <a:pt x="43" y="0"/>
                  </a:lnTo>
                  <a:lnTo>
                    <a:pt x="48" y="17"/>
                  </a:lnTo>
                  <a:lnTo>
                    <a:pt x="48" y="32"/>
                  </a:lnTo>
                  <a:lnTo>
                    <a:pt x="35" y="43"/>
                  </a:lnTo>
                  <a:lnTo>
                    <a:pt x="43" y="39"/>
                  </a:lnTo>
                  <a:lnTo>
                    <a:pt x="61" y="35"/>
                  </a:lnTo>
                  <a:lnTo>
                    <a:pt x="78" y="39"/>
                  </a:lnTo>
                  <a:lnTo>
                    <a:pt x="65" y="50"/>
                  </a:lnTo>
                  <a:lnTo>
                    <a:pt x="56" y="50"/>
                  </a:lnTo>
                  <a:lnTo>
                    <a:pt x="35" y="43"/>
                  </a:lnTo>
                  <a:lnTo>
                    <a:pt x="39" y="57"/>
                  </a:lnTo>
                  <a:lnTo>
                    <a:pt x="30" y="68"/>
                  </a:lnTo>
                  <a:lnTo>
                    <a:pt x="26" y="60"/>
                  </a:lnTo>
                  <a:lnTo>
                    <a:pt x="26" y="57"/>
                  </a:lnTo>
                  <a:lnTo>
                    <a:pt x="35" y="46"/>
                  </a:lnTo>
                  <a:lnTo>
                    <a:pt x="18" y="46"/>
                  </a:lnTo>
                  <a:lnTo>
                    <a:pt x="0" y="43"/>
                  </a:lnTo>
                  <a:lnTo>
                    <a:pt x="9" y="39"/>
                  </a:lnTo>
                  <a:lnTo>
                    <a:pt x="18" y="39"/>
                  </a:lnTo>
                  <a:lnTo>
                    <a:pt x="39" y="46"/>
                  </a:lnTo>
                  <a:lnTo>
                    <a:pt x="9" y="21"/>
                  </a:lnTo>
                  <a:lnTo>
                    <a:pt x="9" y="14"/>
                  </a:lnTo>
                  <a:lnTo>
                    <a:pt x="13" y="14"/>
                  </a:lnTo>
                  <a:lnTo>
                    <a:pt x="26" y="21"/>
                  </a:lnTo>
                  <a:lnTo>
                    <a:pt x="26" y="32"/>
                  </a:lnTo>
                  <a:lnTo>
                    <a:pt x="35" y="43"/>
                  </a:lnTo>
                  <a:close/>
                </a:path>
              </a:pathLst>
            </a:custGeom>
            <a:solidFill>
              <a:srgbClr val="8091C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73" name="Freeform 69"/>
            <p:cNvSpPr>
              <a:spLocks/>
            </p:cNvSpPr>
            <p:nvPr/>
          </p:nvSpPr>
          <p:spPr bwMode="auto">
            <a:xfrm>
              <a:off x="3234" y="3607"/>
              <a:ext cx="69" cy="58"/>
            </a:xfrm>
            <a:custGeom>
              <a:avLst/>
              <a:gdLst/>
              <a:ahLst/>
              <a:cxnLst>
                <a:cxn ang="0">
                  <a:pos x="43" y="33"/>
                </a:cxn>
                <a:cxn ang="0">
                  <a:pos x="18" y="26"/>
                </a:cxn>
                <a:cxn ang="0">
                  <a:pos x="9" y="18"/>
                </a:cxn>
                <a:cxn ang="0">
                  <a:pos x="5" y="8"/>
                </a:cxn>
                <a:cxn ang="0">
                  <a:pos x="22" y="11"/>
                </a:cxn>
                <a:cxn ang="0">
                  <a:pos x="39" y="18"/>
                </a:cxn>
                <a:cxn ang="0">
                  <a:pos x="43" y="33"/>
                </a:cxn>
                <a:cxn ang="0">
                  <a:pos x="43" y="22"/>
                </a:cxn>
                <a:cxn ang="0">
                  <a:pos x="48" y="8"/>
                </a:cxn>
                <a:cxn ang="0">
                  <a:pos x="60" y="0"/>
                </a:cxn>
                <a:cxn ang="0">
                  <a:pos x="65" y="11"/>
                </a:cxn>
                <a:cxn ang="0">
                  <a:pos x="65" y="18"/>
                </a:cxn>
                <a:cxn ang="0">
                  <a:pos x="43" y="33"/>
                </a:cxn>
                <a:cxn ang="0">
                  <a:pos x="60" y="36"/>
                </a:cxn>
                <a:cxn ang="0">
                  <a:pos x="69" y="43"/>
                </a:cxn>
                <a:cxn ang="0">
                  <a:pos x="65" y="47"/>
                </a:cxn>
                <a:cxn ang="0">
                  <a:pos x="56" y="43"/>
                </a:cxn>
                <a:cxn ang="0">
                  <a:pos x="48" y="33"/>
                </a:cxn>
                <a:cxn ang="0">
                  <a:pos x="43" y="47"/>
                </a:cxn>
                <a:cxn ang="0">
                  <a:pos x="30" y="58"/>
                </a:cxn>
                <a:cxn ang="0">
                  <a:pos x="30" y="47"/>
                </a:cxn>
                <a:cxn ang="0">
                  <a:pos x="35" y="43"/>
                </a:cxn>
                <a:cxn ang="0">
                  <a:pos x="52" y="33"/>
                </a:cxn>
                <a:cxn ang="0">
                  <a:pos x="9" y="43"/>
                </a:cxn>
                <a:cxn ang="0">
                  <a:pos x="0" y="36"/>
                </a:cxn>
                <a:cxn ang="0">
                  <a:pos x="5" y="36"/>
                </a:cxn>
                <a:cxn ang="0">
                  <a:pos x="18" y="29"/>
                </a:cxn>
                <a:cxn ang="0">
                  <a:pos x="30" y="33"/>
                </a:cxn>
                <a:cxn ang="0">
                  <a:pos x="43" y="33"/>
                </a:cxn>
              </a:cxnLst>
              <a:rect l="0" t="0" r="r" b="b"/>
              <a:pathLst>
                <a:path w="69" h="58">
                  <a:moveTo>
                    <a:pt x="43" y="33"/>
                  </a:moveTo>
                  <a:lnTo>
                    <a:pt x="18" y="26"/>
                  </a:lnTo>
                  <a:lnTo>
                    <a:pt x="9" y="18"/>
                  </a:lnTo>
                  <a:lnTo>
                    <a:pt x="5" y="8"/>
                  </a:lnTo>
                  <a:lnTo>
                    <a:pt x="22" y="11"/>
                  </a:lnTo>
                  <a:lnTo>
                    <a:pt x="39" y="18"/>
                  </a:lnTo>
                  <a:lnTo>
                    <a:pt x="43" y="33"/>
                  </a:lnTo>
                  <a:lnTo>
                    <a:pt x="43" y="22"/>
                  </a:lnTo>
                  <a:lnTo>
                    <a:pt x="48" y="8"/>
                  </a:lnTo>
                  <a:lnTo>
                    <a:pt x="60" y="0"/>
                  </a:lnTo>
                  <a:lnTo>
                    <a:pt x="65" y="11"/>
                  </a:lnTo>
                  <a:lnTo>
                    <a:pt x="65" y="18"/>
                  </a:lnTo>
                  <a:lnTo>
                    <a:pt x="43" y="33"/>
                  </a:lnTo>
                  <a:lnTo>
                    <a:pt x="60" y="36"/>
                  </a:lnTo>
                  <a:lnTo>
                    <a:pt x="69" y="43"/>
                  </a:lnTo>
                  <a:lnTo>
                    <a:pt x="65" y="47"/>
                  </a:lnTo>
                  <a:lnTo>
                    <a:pt x="56" y="43"/>
                  </a:lnTo>
                  <a:lnTo>
                    <a:pt x="48" y="33"/>
                  </a:lnTo>
                  <a:lnTo>
                    <a:pt x="43" y="47"/>
                  </a:lnTo>
                  <a:lnTo>
                    <a:pt x="30" y="58"/>
                  </a:lnTo>
                  <a:lnTo>
                    <a:pt x="30" y="47"/>
                  </a:lnTo>
                  <a:lnTo>
                    <a:pt x="35" y="43"/>
                  </a:lnTo>
                  <a:lnTo>
                    <a:pt x="52" y="33"/>
                  </a:lnTo>
                  <a:lnTo>
                    <a:pt x="9" y="43"/>
                  </a:lnTo>
                  <a:lnTo>
                    <a:pt x="0" y="36"/>
                  </a:lnTo>
                  <a:lnTo>
                    <a:pt x="5" y="36"/>
                  </a:lnTo>
                  <a:lnTo>
                    <a:pt x="18" y="29"/>
                  </a:lnTo>
                  <a:lnTo>
                    <a:pt x="30" y="33"/>
                  </a:lnTo>
                  <a:lnTo>
                    <a:pt x="43" y="33"/>
                  </a:lnTo>
                  <a:close/>
                </a:path>
              </a:pathLst>
            </a:custGeom>
            <a:solidFill>
              <a:srgbClr val="8091C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74" name="Freeform 70"/>
            <p:cNvSpPr>
              <a:spLocks/>
            </p:cNvSpPr>
            <p:nvPr/>
          </p:nvSpPr>
          <p:spPr bwMode="auto">
            <a:xfrm>
              <a:off x="3325" y="3582"/>
              <a:ext cx="73" cy="65"/>
            </a:xfrm>
            <a:custGeom>
              <a:avLst/>
              <a:gdLst/>
              <a:ahLst/>
              <a:cxnLst>
                <a:cxn ang="0">
                  <a:pos x="25" y="33"/>
                </a:cxn>
                <a:cxn ang="0">
                  <a:pos x="47" y="22"/>
                </a:cxn>
                <a:cxn ang="0">
                  <a:pos x="60" y="18"/>
                </a:cxn>
                <a:cxn ang="0">
                  <a:pos x="73" y="18"/>
                </a:cxn>
                <a:cxn ang="0">
                  <a:pos x="60" y="33"/>
                </a:cxn>
                <a:cxn ang="0">
                  <a:pos x="43" y="36"/>
                </a:cxn>
                <a:cxn ang="0">
                  <a:pos x="25" y="36"/>
                </a:cxn>
                <a:cxn ang="0">
                  <a:pos x="38" y="40"/>
                </a:cxn>
                <a:cxn ang="0">
                  <a:pos x="47" y="51"/>
                </a:cxn>
                <a:cxn ang="0">
                  <a:pos x="51" y="65"/>
                </a:cxn>
                <a:cxn ang="0">
                  <a:pos x="34" y="61"/>
                </a:cxn>
                <a:cxn ang="0">
                  <a:pos x="30" y="54"/>
                </a:cxn>
                <a:cxn ang="0">
                  <a:pos x="25" y="33"/>
                </a:cxn>
                <a:cxn ang="0">
                  <a:pos x="12" y="43"/>
                </a:cxn>
                <a:cxn ang="0">
                  <a:pos x="0" y="43"/>
                </a:cxn>
                <a:cxn ang="0">
                  <a:pos x="4" y="40"/>
                </a:cxn>
                <a:cxn ang="0">
                  <a:pos x="8" y="36"/>
                </a:cxn>
                <a:cxn ang="0">
                  <a:pos x="25" y="36"/>
                </a:cxn>
                <a:cxn ang="0">
                  <a:pos x="12" y="25"/>
                </a:cxn>
                <a:cxn ang="0">
                  <a:pos x="8" y="18"/>
                </a:cxn>
                <a:cxn ang="0">
                  <a:pos x="12" y="11"/>
                </a:cxn>
                <a:cxn ang="0">
                  <a:pos x="21" y="15"/>
                </a:cxn>
                <a:cxn ang="0">
                  <a:pos x="21" y="22"/>
                </a:cxn>
                <a:cxn ang="0">
                  <a:pos x="25" y="40"/>
                </a:cxn>
                <a:cxn ang="0">
                  <a:pos x="30" y="22"/>
                </a:cxn>
                <a:cxn ang="0">
                  <a:pos x="38" y="4"/>
                </a:cxn>
                <a:cxn ang="0">
                  <a:pos x="47" y="0"/>
                </a:cxn>
                <a:cxn ang="0">
                  <a:pos x="51" y="4"/>
                </a:cxn>
                <a:cxn ang="0">
                  <a:pos x="47" y="15"/>
                </a:cxn>
                <a:cxn ang="0">
                  <a:pos x="34" y="25"/>
                </a:cxn>
                <a:cxn ang="0">
                  <a:pos x="25" y="33"/>
                </a:cxn>
              </a:cxnLst>
              <a:rect l="0" t="0" r="r" b="b"/>
              <a:pathLst>
                <a:path w="73" h="65">
                  <a:moveTo>
                    <a:pt x="25" y="33"/>
                  </a:moveTo>
                  <a:lnTo>
                    <a:pt x="47" y="22"/>
                  </a:lnTo>
                  <a:lnTo>
                    <a:pt x="60" y="18"/>
                  </a:lnTo>
                  <a:lnTo>
                    <a:pt x="73" y="18"/>
                  </a:lnTo>
                  <a:lnTo>
                    <a:pt x="60" y="33"/>
                  </a:lnTo>
                  <a:lnTo>
                    <a:pt x="43" y="36"/>
                  </a:lnTo>
                  <a:lnTo>
                    <a:pt x="25" y="36"/>
                  </a:lnTo>
                  <a:lnTo>
                    <a:pt x="38" y="40"/>
                  </a:lnTo>
                  <a:lnTo>
                    <a:pt x="47" y="51"/>
                  </a:lnTo>
                  <a:lnTo>
                    <a:pt x="51" y="65"/>
                  </a:lnTo>
                  <a:lnTo>
                    <a:pt x="34" y="61"/>
                  </a:lnTo>
                  <a:lnTo>
                    <a:pt x="30" y="54"/>
                  </a:lnTo>
                  <a:lnTo>
                    <a:pt x="25" y="33"/>
                  </a:lnTo>
                  <a:lnTo>
                    <a:pt x="12" y="43"/>
                  </a:lnTo>
                  <a:lnTo>
                    <a:pt x="0" y="43"/>
                  </a:lnTo>
                  <a:lnTo>
                    <a:pt x="4" y="40"/>
                  </a:lnTo>
                  <a:lnTo>
                    <a:pt x="8" y="36"/>
                  </a:lnTo>
                  <a:lnTo>
                    <a:pt x="25" y="36"/>
                  </a:lnTo>
                  <a:lnTo>
                    <a:pt x="12" y="25"/>
                  </a:lnTo>
                  <a:lnTo>
                    <a:pt x="8" y="18"/>
                  </a:lnTo>
                  <a:lnTo>
                    <a:pt x="12" y="11"/>
                  </a:lnTo>
                  <a:lnTo>
                    <a:pt x="21" y="15"/>
                  </a:lnTo>
                  <a:lnTo>
                    <a:pt x="21" y="22"/>
                  </a:lnTo>
                  <a:lnTo>
                    <a:pt x="25" y="40"/>
                  </a:lnTo>
                  <a:lnTo>
                    <a:pt x="30" y="22"/>
                  </a:lnTo>
                  <a:lnTo>
                    <a:pt x="38" y="4"/>
                  </a:lnTo>
                  <a:lnTo>
                    <a:pt x="47" y="0"/>
                  </a:lnTo>
                  <a:lnTo>
                    <a:pt x="51" y="4"/>
                  </a:lnTo>
                  <a:lnTo>
                    <a:pt x="47" y="15"/>
                  </a:lnTo>
                  <a:lnTo>
                    <a:pt x="34" y="25"/>
                  </a:lnTo>
                  <a:lnTo>
                    <a:pt x="25" y="33"/>
                  </a:lnTo>
                  <a:close/>
                </a:path>
              </a:pathLst>
            </a:custGeom>
            <a:solidFill>
              <a:srgbClr val="8091C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75" name="Freeform 71"/>
            <p:cNvSpPr>
              <a:spLocks/>
            </p:cNvSpPr>
            <p:nvPr/>
          </p:nvSpPr>
          <p:spPr bwMode="auto">
            <a:xfrm>
              <a:off x="3393" y="3611"/>
              <a:ext cx="60" cy="68"/>
            </a:xfrm>
            <a:custGeom>
              <a:avLst/>
              <a:gdLst/>
              <a:ahLst/>
              <a:cxnLst>
                <a:cxn ang="0">
                  <a:pos x="22" y="36"/>
                </a:cxn>
                <a:cxn ang="0">
                  <a:pos x="39" y="18"/>
                </a:cxn>
                <a:cxn ang="0">
                  <a:pos x="48" y="14"/>
                </a:cxn>
                <a:cxn ang="0">
                  <a:pos x="60" y="18"/>
                </a:cxn>
                <a:cxn ang="0">
                  <a:pos x="56" y="32"/>
                </a:cxn>
                <a:cxn ang="0">
                  <a:pos x="43" y="36"/>
                </a:cxn>
                <a:cxn ang="0">
                  <a:pos x="22" y="36"/>
                </a:cxn>
                <a:cxn ang="0">
                  <a:pos x="35" y="39"/>
                </a:cxn>
                <a:cxn ang="0">
                  <a:pos x="60" y="68"/>
                </a:cxn>
                <a:cxn ang="0">
                  <a:pos x="43" y="64"/>
                </a:cxn>
                <a:cxn ang="0">
                  <a:pos x="35" y="54"/>
                </a:cxn>
                <a:cxn ang="0">
                  <a:pos x="22" y="36"/>
                </a:cxn>
                <a:cxn ang="0">
                  <a:pos x="17" y="47"/>
                </a:cxn>
                <a:cxn ang="0">
                  <a:pos x="5" y="47"/>
                </a:cxn>
                <a:cxn ang="0">
                  <a:pos x="5" y="39"/>
                </a:cxn>
                <a:cxn ang="0">
                  <a:pos x="9" y="39"/>
                </a:cxn>
                <a:cxn ang="0">
                  <a:pos x="22" y="39"/>
                </a:cxn>
                <a:cxn ang="0">
                  <a:pos x="9" y="25"/>
                </a:cxn>
                <a:cxn ang="0">
                  <a:pos x="0" y="11"/>
                </a:cxn>
                <a:cxn ang="0">
                  <a:pos x="9" y="14"/>
                </a:cxn>
                <a:cxn ang="0">
                  <a:pos x="13" y="22"/>
                </a:cxn>
                <a:cxn ang="0">
                  <a:pos x="22" y="39"/>
                </a:cxn>
                <a:cxn ang="0">
                  <a:pos x="22" y="4"/>
                </a:cxn>
                <a:cxn ang="0">
                  <a:pos x="26" y="0"/>
                </a:cxn>
                <a:cxn ang="0">
                  <a:pos x="30" y="0"/>
                </a:cxn>
                <a:cxn ang="0">
                  <a:pos x="35" y="14"/>
                </a:cxn>
                <a:cxn ang="0">
                  <a:pos x="26" y="25"/>
                </a:cxn>
                <a:cxn ang="0">
                  <a:pos x="22" y="36"/>
                </a:cxn>
              </a:cxnLst>
              <a:rect l="0" t="0" r="r" b="b"/>
              <a:pathLst>
                <a:path w="60" h="68">
                  <a:moveTo>
                    <a:pt x="22" y="36"/>
                  </a:moveTo>
                  <a:lnTo>
                    <a:pt x="39" y="18"/>
                  </a:lnTo>
                  <a:lnTo>
                    <a:pt x="48" y="14"/>
                  </a:lnTo>
                  <a:lnTo>
                    <a:pt x="60" y="18"/>
                  </a:lnTo>
                  <a:lnTo>
                    <a:pt x="56" y="32"/>
                  </a:lnTo>
                  <a:lnTo>
                    <a:pt x="43" y="36"/>
                  </a:lnTo>
                  <a:lnTo>
                    <a:pt x="22" y="36"/>
                  </a:lnTo>
                  <a:lnTo>
                    <a:pt x="35" y="39"/>
                  </a:lnTo>
                  <a:lnTo>
                    <a:pt x="60" y="68"/>
                  </a:lnTo>
                  <a:lnTo>
                    <a:pt x="43" y="64"/>
                  </a:lnTo>
                  <a:lnTo>
                    <a:pt x="35" y="54"/>
                  </a:lnTo>
                  <a:lnTo>
                    <a:pt x="22" y="36"/>
                  </a:lnTo>
                  <a:lnTo>
                    <a:pt x="17" y="47"/>
                  </a:lnTo>
                  <a:lnTo>
                    <a:pt x="5" y="47"/>
                  </a:lnTo>
                  <a:lnTo>
                    <a:pt x="5" y="39"/>
                  </a:lnTo>
                  <a:lnTo>
                    <a:pt x="9" y="39"/>
                  </a:lnTo>
                  <a:lnTo>
                    <a:pt x="22" y="39"/>
                  </a:lnTo>
                  <a:lnTo>
                    <a:pt x="9" y="25"/>
                  </a:lnTo>
                  <a:lnTo>
                    <a:pt x="0" y="11"/>
                  </a:lnTo>
                  <a:lnTo>
                    <a:pt x="9" y="14"/>
                  </a:lnTo>
                  <a:lnTo>
                    <a:pt x="13" y="22"/>
                  </a:lnTo>
                  <a:lnTo>
                    <a:pt x="22" y="39"/>
                  </a:lnTo>
                  <a:lnTo>
                    <a:pt x="22" y="4"/>
                  </a:lnTo>
                  <a:lnTo>
                    <a:pt x="26" y="0"/>
                  </a:lnTo>
                  <a:lnTo>
                    <a:pt x="30" y="0"/>
                  </a:lnTo>
                  <a:lnTo>
                    <a:pt x="35" y="14"/>
                  </a:lnTo>
                  <a:lnTo>
                    <a:pt x="26" y="25"/>
                  </a:lnTo>
                  <a:lnTo>
                    <a:pt x="22" y="36"/>
                  </a:lnTo>
                  <a:close/>
                </a:path>
              </a:pathLst>
            </a:custGeom>
            <a:solidFill>
              <a:srgbClr val="8091C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76" name="Freeform 72"/>
            <p:cNvSpPr>
              <a:spLocks/>
            </p:cNvSpPr>
            <p:nvPr/>
          </p:nvSpPr>
          <p:spPr bwMode="auto">
            <a:xfrm>
              <a:off x="3406" y="3683"/>
              <a:ext cx="86" cy="53"/>
            </a:xfrm>
            <a:custGeom>
              <a:avLst/>
              <a:gdLst/>
              <a:ahLst/>
              <a:cxnLst>
                <a:cxn ang="0">
                  <a:pos x="47" y="18"/>
                </a:cxn>
                <a:cxn ang="0">
                  <a:pos x="60" y="35"/>
                </a:cxn>
                <a:cxn ang="0">
                  <a:pos x="60" y="43"/>
                </a:cxn>
                <a:cxn ang="0">
                  <a:pos x="52" y="53"/>
                </a:cxn>
                <a:cxn ang="0">
                  <a:pos x="39" y="43"/>
                </a:cxn>
                <a:cxn ang="0">
                  <a:pos x="39" y="32"/>
                </a:cxn>
                <a:cxn ang="0">
                  <a:pos x="47" y="18"/>
                </a:cxn>
                <a:cxn ang="0">
                  <a:pos x="39" y="25"/>
                </a:cxn>
                <a:cxn ang="0">
                  <a:pos x="17" y="32"/>
                </a:cxn>
                <a:cxn ang="0">
                  <a:pos x="0" y="35"/>
                </a:cxn>
                <a:cxn ang="0">
                  <a:pos x="9" y="25"/>
                </a:cxn>
                <a:cxn ang="0">
                  <a:pos x="22" y="18"/>
                </a:cxn>
                <a:cxn ang="0">
                  <a:pos x="47" y="18"/>
                </a:cxn>
                <a:cxn ang="0">
                  <a:pos x="39" y="10"/>
                </a:cxn>
                <a:cxn ang="0">
                  <a:pos x="39" y="0"/>
                </a:cxn>
                <a:cxn ang="0">
                  <a:pos x="47" y="0"/>
                </a:cxn>
                <a:cxn ang="0">
                  <a:pos x="52" y="7"/>
                </a:cxn>
                <a:cxn ang="0">
                  <a:pos x="43" y="18"/>
                </a:cxn>
                <a:cxn ang="0">
                  <a:pos x="65" y="10"/>
                </a:cxn>
                <a:cxn ang="0">
                  <a:pos x="86" y="10"/>
                </a:cxn>
                <a:cxn ang="0">
                  <a:pos x="77" y="14"/>
                </a:cxn>
                <a:cxn ang="0">
                  <a:pos x="65" y="18"/>
                </a:cxn>
                <a:cxn ang="0">
                  <a:pos x="43" y="18"/>
                </a:cxn>
                <a:cxn ang="0">
                  <a:pos x="86" y="28"/>
                </a:cxn>
                <a:cxn ang="0">
                  <a:pos x="86" y="32"/>
                </a:cxn>
                <a:cxn ang="0">
                  <a:pos x="82" y="35"/>
                </a:cxn>
                <a:cxn ang="0">
                  <a:pos x="69" y="32"/>
                </a:cxn>
                <a:cxn ang="0">
                  <a:pos x="56" y="25"/>
                </a:cxn>
                <a:cxn ang="0">
                  <a:pos x="47" y="18"/>
                </a:cxn>
              </a:cxnLst>
              <a:rect l="0" t="0" r="r" b="b"/>
              <a:pathLst>
                <a:path w="86" h="53">
                  <a:moveTo>
                    <a:pt x="47" y="18"/>
                  </a:moveTo>
                  <a:lnTo>
                    <a:pt x="60" y="35"/>
                  </a:lnTo>
                  <a:lnTo>
                    <a:pt x="60" y="43"/>
                  </a:lnTo>
                  <a:lnTo>
                    <a:pt x="52" y="53"/>
                  </a:lnTo>
                  <a:lnTo>
                    <a:pt x="39" y="43"/>
                  </a:lnTo>
                  <a:lnTo>
                    <a:pt x="39" y="32"/>
                  </a:lnTo>
                  <a:lnTo>
                    <a:pt x="47" y="18"/>
                  </a:lnTo>
                  <a:lnTo>
                    <a:pt x="39" y="25"/>
                  </a:lnTo>
                  <a:lnTo>
                    <a:pt x="17" y="32"/>
                  </a:lnTo>
                  <a:lnTo>
                    <a:pt x="0" y="35"/>
                  </a:lnTo>
                  <a:lnTo>
                    <a:pt x="9" y="25"/>
                  </a:lnTo>
                  <a:lnTo>
                    <a:pt x="22" y="18"/>
                  </a:lnTo>
                  <a:lnTo>
                    <a:pt x="47" y="18"/>
                  </a:lnTo>
                  <a:lnTo>
                    <a:pt x="39" y="10"/>
                  </a:lnTo>
                  <a:lnTo>
                    <a:pt x="39" y="0"/>
                  </a:lnTo>
                  <a:lnTo>
                    <a:pt x="47" y="0"/>
                  </a:lnTo>
                  <a:lnTo>
                    <a:pt x="52" y="7"/>
                  </a:lnTo>
                  <a:lnTo>
                    <a:pt x="43" y="18"/>
                  </a:lnTo>
                  <a:lnTo>
                    <a:pt x="65" y="10"/>
                  </a:lnTo>
                  <a:lnTo>
                    <a:pt x="86" y="10"/>
                  </a:lnTo>
                  <a:lnTo>
                    <a:pt x="77" y="14"/>
                  </a:lnTo>
                  <a:lnTo>
                    <a:pt x="65" y="18"/>
                  </a:lnTo>
                  <a:lnTo>
                    <a:pt x="43" y="18"/>
                  </a:lnTo>
                  <a:lnTo>
                    <a:pt x="86" y="28"/>
                  </a:lnTo>
                  <a:lnTo>
                    <a:pt x="86" y="32"/>
                  </a:lnTo>
                  <a:lnTo>
                    <a:pt x="82" y="35"/>
                  </a:lnTo>
                  <a:lnTo>
                    <a:pt x="69" y="32"/>
                  </a:lnTo>
                  <a:lnTo>
                    <a:pt x="56" y="25"/>
                  </a:lnTo>
                  <a:lnTo>
                    <a:pt x="47" y="18"/>
                  </a:lnTo>
                  <a:close/>
                </a:path>
              </a:pathLst>
            </a:custGeom>
            <a:solidFill>
              <a:srgbClr val="8091C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77" name="Freeform 73"/>
            <p:cNvSpPr>
              <a:spLocks/>
            </p:cNvSpPr>
            <p:nvPr/>
          </p:nvSpPr>
          <p:spPr bwMode="auto">
            <a:xfrm>
              <a:off x="3441" y="3586"/>
              <a:ext cx="68" cy="57"/>
            </a:xfrm>
            <a:custGeom>
              <a:avLst/>
              <a:gdLst/>
              <a:ahLst/>
              <a:cxnLst>
                <a:cxn ang="0">
                  <a:pos x="68" y="32"/>
                </a:cxn>
                <a:cxn ang="0">
                  <a:pos x="60" y="43"/>
                </a:cxn>
                <a:cxn ang="0">
                  <a:pos x="55" y="47"/>
                </a:cxn>
                <a:cxn ang="0">
                  <a:pos x="47" y="43"/>
                </a:cxn>
                <a:cxn ang="0">
                  <a:pos x="34" y="36"/>
                </a:cxn>
                <a:cxn ang="0">
                  <a:pos x="38" y="47"/>
                </a:cxn>
                <a:cxn ang="0">
                  <a:pos x="30" y="57"/>
                </a:cxn>
                <a:cxn ang="0">
                  <a:pos x="25" y="54"/>
                </a:cxn>
                <a:cxn ang="0">
                  <a:pos x="25" y="47"/>
                </a:cxn>
                <a:cxn ang="0">
                  <a:pos x="34" y="36"/>
                </a:cxn>
                <a:cxn ang="0">
                  <a:pos x="17" y="39"/>
                </a:cxn>
                <a:cxn ang="0">
                  <a:pos x="0" y="32"/>
                </a:cxn>
                <a:cxn ang="0">
                  <a:pos x="8" y="25"/>
                </a:cxn>
                <a:cxn ang="0">
                  <a:pos x="17" y="29"/>
                </a:cxn>
                <a:cxn ang="0">
                  <a:pos x="30" y="36"/>
                </a:cxn>
                <a:cxn ang="0">
                  <a:pos x="8" y="11"/>
                </a:cxn>
                <a:cxn ang="0">
                  <a:pos x="8" y="4"/>
                </a:cxn>
                <a:cxn ang="0">
                  <a:pos x="17" y="4"/>
                </a:cxn>
                <a:cxn ang="0">
                  <a:pos x="25" y="11"/>
                </a:cxn>
                <a:cxn ang="0">
                  <a:pos x="25" y="21"/>
                </a:cxn>
                <a:cxn ang="0">
                  <a:pos x="30" y="32"/>
                </a:cxn>
                <a:cxn ang="0">
                  <a:pos x="30" y="14"/>
                </a:cxn>
                <a:cxn ang="0">
                  <a:pos x="34" y="7"/>
                </a:cxn>
                <a:cxn ang="0">
                  <a:pos x="47" y="0"/>
                </a:cxn>
                <a:cxn ang="0">
                  <a:pos x="47" y="0"/>
                </a:cxn>
                <a:cxn ang="0">
                  <a:pos x="47" y="7"/>
                </a:cxn>
                <a:cxn ang="0">
                  <a:pos x="51" y="14"/>
                </a:cxn>
                <a:cxn ang="0">
                  <a:pos x="47" y="25"/>
                </a:cxn>
                <a:cxn ang="0">
                  <a:pos x="38" y="32"/>
                </a:cxn>
                <a:cxn ang="0">
                  <a:pos x="38" y="36"/>
                </a:cxn>
                <a:cxn ang="0">
                  <a:pos x="55" y="29"/>
                </a:cxn>
                <a:cxn ang="0">
                  <a:pos x="64" y="29"/>
                </a:cxn>
                <a:cxn ang="0">
                  <a:pos x="68" y="29"/>
                </a:cxn>
                <a:cxn ang="0">
                  <a:pos x="68" y="32"/>
                </a:cxn>
              </a:cxnLst>
              <a:rect l="0" t="0" r="r" b="b"/>
              <a:pathLst>
                <a:path w="68" h="57">
                  <a:moveTo>
                    <a:pt x="68" y="32"/>
                  </a:moveTo>
                  <a:lnTo>
                    <a:pt x="60" y="43"/>
                  </a:lnTo>
                  <a:lnTo>
                    <a:pt x="55" y="47"/>
                  </a:lnTo>
                  <a:lnTo>
                    <a:pt x="47" y="43"/>
                  </a:lnTo>
                  <a:lnTo>
                    <a:pt x="34" y="36"/>
                  </a:lnTo>
                  <a:lnTo>
                    <a:pt x="38" y="47"/>
                  </a:lnTo>
                  <a:lnTo>
                    <a:pt x="30" y="57"/>
                  </a:lnTo>
                  <a:lnTo>
                    <a:pt x="25" y="54"/>
                  </a:lnTo>
                  <a:lnTo>
                    <a:pt x="25" y="47"/>
                  </a:lnTo>
                  <a:lnTo>
                    <a:pt x="34" y="36"/>
                  </a:lnTo>
                  <a:lnTo>
                    <a:pt x="17" y="39"/>
                  </a:lnTo>
                  <a:lnTo>
                    <a:pt x="0" y="32"/>
                  </a:lnTo>
                  <a:lnTo>
                    <a:pt x="8" y="25"/>
                  </a:lnTo>
                  <a:lnTo>
                    <a:pt x="17" y="29"/>
                  </a:lnTo>
                  <a:lnTo>
                    <a:pt x="30" y="36"/>
                  </a:lnTo>
                  <a:lnTo>
                    <a:pt x="8" y="11"/>
                  </a:lnTo>
                  <a:lnTo>
                    <a:pt x="8" y="4"/>
                  </a:lnTo>
                  <a:lnTo>
                    <a:pt x="17" y="4"/>
                  </a:lnTo>
                  <a:lnTo>
                    <a:pt x="25" y="11"/>
                  </a:lnTo>
                  <a:lnTo>
                    <a:pt x="25" y="21"/>
                  </a:lnTo>
                  <a:lnTo>
                    <a:pt x="30" y="32"/>
                  </a:lnTo>
                  <a:lnTo>
                    <a:pt x="30" y="14"/>
                  </a:lnTo>
                  <a:lnTo>
                    <a:pt x="34" y="7"/>
                  </a:lnTo>
                  <a:lnTo>
                    <a:pt x="47" y="0"/>
                  </a:lnTo>
                  <a:lnTo>
                    <a:pt x="47" y="0"/>
                  </a:lnTo>
                  <a:lnTo>
                    <a:pt x="47" y="7"/>
                  </a:lnTo>
                  <a:lnTo>
                    <a:pt x="51" y="14"/>
                  </a:lnTo>
                  <a:lnTo>
                    <a:pt x="47" y="25"/>
                  </a:lnTo>
                  <a:lnTo>
                    <a:pt x="38" y="32"/>
                  </a:lnTo>
                  <a:lnTo>
                    <a:pt x="38" y="36"/>
                  </a:lnTo>
                  <a:lnTo>
                    <a:pt x="55" y="29"/>
                  </a:lnTo>
                  <a:lnTo>
                    <a:pt x="64" y="29"/>
                  </a:lnTo>
                  <a:lnTo>
                    <a:pt x="68" y="29"/>
                  </a:lnTo>
                  <a:lnTo>
                    <a:pt x="68" y="32"/>
                  </a:lnTo>
                  <a:close/>
                </a:path>
              </a:pathLst>
            </a:custGeom>
            <a:solidFill>
              <a:srgbClr val="8091C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78" name="Freeform 74"/>
            <p:cNvSpPr>
              <a:spLocks/>
            </p:cNvSpPr>
            <p:nvPr/>
          </p:nvSpPr>
          <p:spPr bwMode="auto">
            <a:xfrm>
              <a:off x="3453" y="3633"/>
              <a:ext cx="78" cy="64"/>
            </a:xfrm>
            <a:custGeom>
              <a:avLst/>
              <a:gdLst/>
              <a:ahLst/>
              <a:cxnLst>
                <a:cxn ang="0">
                  <a:pos x="43" y="0"/>
                </a:cxn>
                <a:cxn ang="0">
                  <a:pos x="35" y="10"/>
                </a:cxn>
                <a:cxn ang="0">
                  <a:pos x="30" y="17"/>
                </a:cxn>
                <a:cxn ang="0">
                  <a:pos x="35" y="39"/>
                </a:cxn>
                <a:cxn ang="0">
                  <a:pos x="30" y="28"/>
                </a:cxn>
                <a:cxn ang="0">
                  <a:pos x="26" y="14"/>
                </a:cxn>
                <a:cxn ang="0">
                  <a:pos x="13" y="7"/>
                </a:cxn>
                <a:cxn ang="0">
                  <a:pos x="9" y="7"/>
                </a:cxn>
                <a:cxn ang="0">
                  <a:pos x="9" y="14"/>
                </a:cxn>
                <a:cxn ang="0">
                  <a:pos x="39" y="42"/>
                </a:cxn>
                <a:cxn ang="0">
                  <a:pos x="18" y="35"/>
                </a:cxn>
                <a:cxn ang="0">
                  <a:pos x="9" y="32"/>
                </a:cxn>
                <a:cxn ang="0">
                  <a:pos x="0" y="35"/>
                </a:cxn>
                <a:cxn ang="0">
                  <a:pos x="18" y="42"/>
                </a:cxn>
                <a:cxn ang="0">
                  <a:pos x="35" y="42"/>
                </a:cxn>
                <a:cxn ang="0">
                  <a:pos x="30" y="53"/>
                </a:cxn>
                <a:cxn ang="0">
                  <a:pos x="30" y="57"/>
                </a:cxn>
                <a:cxn ang="0">
                  <a:pos x="35" y="64"/>
                </a:cxn>
                <a:cxn ang="0">
                  <a:pos x="39" y="50"/>
                </a:cxn>
                <a:cxn ang="0">
                  <a:pos x="35" y="39"/>
                </a:cxn>
                <a:cxn ang="0">
                  <a:pos x="56" y="46"/>
                </a:cxn>
                <a:cxn ang="0">
                  <a:pos x="65" y="46"/>
                </a:cxn>
                <a:cxn ang="0">
                  <a:pos x="78" y="39"/>
                </a:cxn>
                <a:cxn ang="0">
                  <a:pos x="78" y="35"/>
                </a:cxn>
                <a:cxn ang="0">
                  <a:pos x="65" y="35"/>
                </a:cxn>
                <a:cxn ang="0">
                  <a:pos x="48" y="35"/>
                </a:cxn>
                <a:cxn ang="0">
                  <a:pos x="35" y="39"/>
                </a:cxn>
                <a:cxn ang="0">
                  <a:pos x="48" y="28"/>
                </a:cxn>
                <a:cxn ang="0">
                  <a:pos x="52" y="10"/>
                </a:cxn>
                <a:cxn ang="0">
                  <a:pos x="43" y="0"/>
                </a:cxn>
              </a:cxnLst>
              <a:rect l="0" t="0" r="r" b="b"/>
              <a:pathLst>
                <a:path w="78" h="64">
                  <a:moveTo>
                    <a:pt x="43" y="0"/>
                  </a:moveTo>
                  <a:lnTo>
                    <a:pt x="35" y="10"/>
                  </a:lnTo>
                  <a:lnTo>
                    <a:pt x="30" y="17"/>
                  </a:lnTo>
                  <a:lnTo>
                    <a:pt x="35" y="39"/>
                  </a:lnTo>
                  <a:lnTo>
                    <a:pt x="30" y="28"/>
                  </a:lnTo>
                  <a:lnTo>
                    <a:pt x="26" y="14"/>
                  </a:lnTo>
                  <a:lnTo>
                    <a:pt x="13" y="7"/>
                  </a:lnTo>
                  <a:lnTo>
                    <a:pt x="9" y="7"/>
                  </a:lnTo>
                  <a:lnTo>
                    <a:pt x="9" y="14"/>
                  </a:lnTo>
                  <a:lnTo>
                    <a:pt x="39" y="42"/>
                  </a:lnTo>
                  <a:lnTo>
                    <a:pt x="18" y="35"/>
                  </a:lnTo>
                  <a:lnTo>
                    <a:pt x="9" y="32"/>
                  </a:lnTo>
                  <a:lnTo>
                    <a:pt x="0" y="35"/>
                  </a:lnTo>
                  <a:lnTo>
                    <a:pt x="18" y="42"/>
                  </a:lnTo>
                  <a:lnTo>
                    <a:pt x="35" y="42"/>
                  </a:lnTo>
                  <a:lnTo>
                    <a:pt x="30" y="53"/>
                  </a:lnTo>
                  <a:lnTo>
                    <a:pt x="30" y="57"/>
                  </a:lnTo>
                  <a:lnTo>
                    <a:pt x="35" y="64"/>
                  </a:lnTo>
                  <a:lnTo>
                    <a:pt x="39" y="50"/>
                  </a:lnTo>
                  <a:lnTo>
                    <a:pt x="35" y="39"/>
                  </a:lnTo>
                  <a:lnTo>
                    <a:pt x="56" y="46"/>
                  </a:lnTo>
                  <a:lnTo>
                    <a:pt x="65" y="46"/>
                  </a:lnTo>
                  <a:lnTo>
                    <a:pt x="78" y="39"/>
                  </a:lnTo>
                  <a:lnTo>
                    <a:pt x="78" y="35"/>
                  </a:lnTo>
                  <a:lnTo>
                    <a:pt x="65" y="35"/>
                  </a:lnTo>
                  <a:lnTo>
                    <a:pt x="48" y="35"/>
                  </a:lnTo>
                  <a:lnTo>
                    <a:pt x="35" y="39"/>
                  </a:lnTo>
                  <a:lnTo>
                    <a:pt x="48" y="28"/>
                  </a:lnTo>
                  <a:lnTo>
                    <a:pt x="52" y="10"/>
                  </a:lnTo>
                  <a:lnTo>
                    <a:pt x="43" y="0"/>
                  </a:lnTo>
                  <a:close/>
                </a:path>
              </a:pathLst>
            </a:custGeom>
            <a:solidFill>
              <a:srgbClr val="8091C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79" name="Freeform 75"/>
            <p:cNvSpPr>
              <a:spLocks/>
            </p:cNvSpPr>
            <p:nvPr/>
          </p:nvSpPr>
          <p:spPr bwMode="auto">
            <a:xfrm>
              <a:off x="3496" y="3679"/>
              <a:ext cx="39" cy="75"/>
            </a:xfrm>
            <a:custGeom>
              <a:avLst/>
              <a:gdLst/>
              <a:ahLst/>
              <a:cxnLst>
                <a:cxn ang="0">
                  <a:pos x="18" y="0"/>
                </a:cxn>
                <a:cxn ang="0">
                  <a:pos x="18" y="18"/>
                </a:cxn>
                <a:cxn ang="0">
                  <a:pos x="22" y="36"/>
                </a:cxn>
                <a:cxn ang="0">
                  <a:pos x="13" y="29"/>
                </a:cxn>
                <a:cxn ang="0">
                  <a:pos x="5" y="29"/>
                </a:cxn>
                <a:cxn ang="0">
                  <a:pos x="0" y="32"/>
                </a:cxn>
                <a:cxn ang="0">
                  <a:pos x="0" y="36"/>
                </a:cxn>
                <a:cxn ang="0">
                  <a:pos x="9" y="39"/>
                </a:cxn>
                <a:cxn ang="0">
                  <a:pos x="18" y="39"/>
                </a:cxn>
                <a:cxn ang="0">
                  <a:pos x="26" y="32"/>
                </a:cxn>
                <a:cxn ang="0">
                  <a:pos x="22" y="54"/>
                </a:cxn>
                <a:cxn ang="0">
                  <a:pos x="26" y="65"/>
                </a:cxn>
                <a:cxn ang="0">
                  <a:pos x="39" y="75"/>
                </a:cxn>
                <a:cxn ang="0">
                  <a:pos x="18" y="0"/>
                </a:cxn>
              </a:cxnLst>
              <a:rect l="0" t="0" r="r" b="b"/>
              <a:pathLst>
                <a:path w="39" h="75">
                  <a:moveTo>
                    <a:pt x="18" y="0"/>
                  </a:moveTo>
                  <a:lnTo>
                    <a:pt x="18" y="18"/>
                  </a:lnTo>
                  <a:lnTo>
                    <a:pt x="22" y="36"/>
                  </a:lnTo>
                  <a:lnTo>
                    <a:pt x="13" y="29"/>
                  </a:lnTo>
                  <a:lnTo>
                    <a:pt x="5" y="29"/>
                  </a:lnTo>
                  <a:lnTo>
                    <a:pt x="0" y="32"/>
                  </a:lnTo>
                  <a:lnTo>
                    <a:pt x="0" y="36"/>
                  </a:lnTo>
                  <a:lnTo>
                    <a:pt x="9" y="39"/>
                  </a:lnTo>
                  <a:lnTo>
                    <a:pt x="18" y="39"/>
                  </a:lnTo>
                  <a:lnTo>
                    <a:pt x="26" y="32"/>
                  </a:lnTo>
                  <a:lnTo>
                    <a:pt x="22" y="54"/>
                  </a:lnTo>
                  <a:lnTo>
                    <a:pt x="26" y="65"/>
                  </a:lnTo>
                  <a:lnTo>
                    <a:pt x="39" y="75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8091C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80" name="Freeform 76"/>
            <p:cNvSpPr>
              <a:spLocks/>
            </p:cNvSpPr>
            <p:nvPr/>
          </p:nvSpPr>
          <p:spPr bwMode="auto">
            <a:xfrm>
              <a:off x="3496" y="3679"/>
              <a:ext cx="39" cy="75"/>
            </a:xfrm>
            <a:custGeom>
              <a:avLst/>
              <a:gdLst/>
              <a:ahLst/>
              <a:cxnLst>
                <a:cxn ang="0">
                  <a:pos x="18" y="0"/>
                </a:cxn>
                <a:cxn ang="0">
                  <a:pos x="18" y="18"/>
                </a:cxn>
                <a:cxn ang="0">
                  <a:pos x="22" y="36"/>
                </a:cxn>
                <a:cxn ang="0">
                  <a:pos x="13" y="29"/>
                </a:cxn>
                <a:cxn ang="0">
                  <a:pos x="5" y="29"/>
                </a:cxn>
                <a:cxn ang="0">
                  <a:pos x="0" y="32"/>
                </a:cxn>
                <a:cxn ang="0">
                  <a:pos x="0" y="36"/>
                </a:cxn>
                <a:cxn ang="0">
                  <a:pos x="9" y="39"/>
                </a:cxn>
                <a:cxn ang="0">
                  <a:pos x="18" y="39"/>
                </a:cxn>
                <a:cxn ang="0">
                  <a:pos x="26" y="32"/>
                </a:cxn>
                <a:cxn ang="0">
                  <a:pos x="22" y="54"/>
                </a:cxn>
                <a:cxn ang="0">
                  <a:pos x="26" y="65"/>
                </a:cxn>
                <a:cxn ang="0">
                  <a:pos x="39" y="75"/>
                </a:cxn>
              </a:cxnLst>
              <a:rect l="0" t="0" r="r" b="b"/>
              <a:pathLst>
                <a:path w="39" h="75">
                  <a:moveTo>
                    <a:pt x="18" y="0"/>
                  </a:moveTo>
                  <a:lnTo>
                    <a:pt x="18" y="18"/>
                  </a:lnTo>
                  <a:lnTo>
                    <a:pt x="22" y="36"/>
                  </a:lnTo>
                  <a:lnTo>
                    <a:pt x="13" y="29"/>
                  </a:lnTo>
                  <a:lnTo>
                    <a:pt x="5" y="29"/>
                  </a:lnTo>
                  <a:lnTo>
                    <a:pt x="0" y="32"/>
                  </a:lnTo>
                  <a:lnTo>
                    <a:pt x="0" y="36"/>
                  </a:lnTo>
                  <a:lnTo>
                    <a:pt x="9" y="39"/>
                  </a:lnTo>
                  <a:lnTo>
                    <a:pt x="18" y="39"/>
                  </a:lnTo>
                  <a:lnTo>
                    <a:pt x="26" y="32"/>
                  </a:lnTo>
                  <a:lnTo>
                    <a:pt x="22" y="54"/>
                  </a:lnTo>
                  <a:lnTo>
                    <a:pt x="26" y="65"/>
                  </a:lnTo>
                  <a:lnTo>
                    <a:pt x="39" y="75"/>
                  </a:lnTo>
                </a:path>
              </a:pathLst>
            </a:custGeom>
            <a:noFill/>
            <a:ln w="0">
              <a:solidFill>
                <a:srgbClr val="8091C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81" name="Freeform 77"/>
            <p:cNvSpPr>
              <a:spLocks/>
            </p:cNvSpPr>
            <p:nvPr/>
          </p:nvSpPr>
          <p:spPr bwMode="auto">
            <a:xfrm>
              <a:off x="3514" y="3679"/>
              <a:ext cx="43" cy="75"/>
            </a:xfrm>
            <a:custGeom>
              <a:avLst/>
              <a:gdLst/>
              <a:ahLst/>
              <a:cxnLst>
                <a:cxn ang="0">
                  <a:pos x="21" y="75"/>
                </a:cxn>
                <a:cxn ang="0">
                  <a:pos x="21" y="57"/>
                </a:cxn>
                <a:cxn ang="0">
                  <a:pos x="17" y="39"/>
                </a:cxn>
                <a:cxn ang="0">
                  <a:pos x="8" y="32"/>
                </a:cxn>
                <a:cxn ang="0">
                  <a:pos x="21" y="39"/>
                </a:cxn>
                <a:cxn ang="0">
                  <a:pos x="38" y="39"/>
                </a:cxn>
                <a:cxn ang="0">
                  <a:pos x="43" y="39"/>
                </a:cxn>
                <a:cxn ang="0">
                  <a:pos x="30" y="29"/>
                </a:cxn>
                <a:cxn ang="0">
                  <a:pos x="25" y="29"/>
                </a:cxn>
                <a:cxn ang="0">
                  <a:pos x="8" y="32"/>
                </a:cxn>
                <a:cxn ang="0">
                  <a:pos x="17" y="22"/>
                </a:cxn>
                <a:cxn ang="0">
                  <a:pos x="30" y="18"/>
                </a:cxn>
                <a:cxn ang="0">
                  <a:pos x="34" y="4"/>
                </a:cxn>
                <a:cxn ang="0">
                  <a:pos x="30" y="7"/>
                </a:cxn>
                <a:cxn ang="0">
                  <a:pos x="12" y="18"/>
                </a:cxn>
                <a:cxn ang="0">
                  <a:pos x="4" y="36"/>
                </a:cxn>
                <a:cxn ang="0">
                  <a:pos x="8" y="14"/>
                </a:cxn>
                <a:cxn ang="0">
                  <a:pos x="8" y="7"/>
                </a:cxn>
                <a:cxn ang="0">
                  <a:pos x="0" y="0"/>
                </a:cxn>
                <a:cxn ang="0">
                  <a:pos x="21" y="75"/>
                </a:cxn>
              </a:cxnLst>
              <a:rect l="0" t="0" r="r" b="b"/>
              <a:pathLst>
                <a:path w="43" h="75">
                  <a:moveTo>
                    <a:pt x="21" y="75"/>
                  </a:moveTo>
                  <a:lnTo>
                    <a:pt x="21" y="57"/>
                  </a:lnTo>
                  <a:lnTo>
                    <a:pt x="17" y="39"/>
                  </a:lnTo>
                  <a:lnTo>
                    <a:pt x="8" y="32"/>
                  </a:lnTo>
                  <a:lnTo>
                    <a:pt x="21" y="39"/>
                  </a:lnTo>
                  <a:lnTo>
                    <a:pt x="38" y="39"/>
                  </a:lnTo>
                  <a:lnTo>
                    <a:pt x="43" y="39"/>
                  </a:lnTo>
                  <a:lnTo>
                    <a:pt x="30" y="29"/>
                  </a:lnTo>
                  <a:lnTo>
                    <a:pt x="25" y="29"/>
                  </a:lnTo>
                  <a:lnTo>
                    <a:pt x="8" y="32"/>
                  </a:lnTo>
                  <a:lnTo>
                    <a:pt x="17" y="22"/>
                  </a:lnTo>
                  <a:lnTo>
                    <a:pt x="30" y="18"/>
                  </a:lnTo>
                  <a:lnTo>
                    <a:pt x="34" y="4"/>
                  </a:lnTo>
                  <a:lnTo>
                    <a:pt x="30" y="7"/>
                  </a:lnTo>
                  <a:lnTo>
                    <a:pt x="12" y="18"/>
                  </a:lnTo>
                  <a:lnTo>
                    <a:pt x="4" y="36"/>
                  </a:lnTo>
                  <a:lnTo>
                    <a:pt x="8" y="14"/>
                  </a:lnTo>
                  <a:lnTo>
                    <a:pt x="8" y="7"/>
                  </a:lnTo>
                  <a:lnTo>
                    <a:pt x="0" y="0"/>
                  </a:lnTo>
                  <a:lnTo>
                    <a:pt x="21" y="75"/>
                  </a:lnTo>
                  <a:close/>
                </a:path>
              </a:pathLst>
            </a:custGeom>
            <a:solidFill>
              <a:srgbClr val="8091C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82" name="Freeform 78"/>
            <p:cNvSpPr>
              <a:spLocks/>
            </p:cNvSpPr>
            <p:nvPr/>
          </p:nvSpPr>
          <p:spPr bwMode="auto">
            <a:xfrm>
              <a:off x="3514" y="3679"/>
              <a:ext cx="43" cy="75"/>
            </a:xfrm>
            <a:custGeom>
              <a:avLst/>
              <a:gdLst/>
              <a:ahLst/>
              <a:cxnLst>
                <a:cxn ang="0">
                  <a:pos x="21" y="75"/>
                </a:cxn>
                <a:cxn ang="0">
                  <a:pos x="21" y="57"/>
                </a:cxn>
                <a:cxn ang="0">
                  <a:pos x="17" y="39"/>
                </a:cxn>
                <a:cxn ang="0">
                  <a:pos x="8" y="32"/>
                </a:cxn>
                <a:cxn ang="0">
                  <a:pos x="21" y="39"/>
                </a:cxn>
                <a:cxn ang="0">
                  <a:pos x="38" y="39"/>
                </a:cxn>
                <a:cxn ang="0">
                  <a:pos x="43" y="39"/>
                </a:cxn>
                <a:cxn ang="0">
                  <a:pos x="30" y="29"/>
                </a:cxn>
                <a:cxn ang="0">
                  <a:pos x="25" y="29"/>
                </a:cxn>
                <a:cxn ang="0">
                  <a:pos x="8" y="32"/>
                </a:cxn>
                <a:cxn ang="0">
                  <a:pos x="17" y="22"/>
                </a:cxn>
                <a:cxn ang="0">
                  <a:pos x="30" y="18"/>
                </a:cxn>
                <a:cxn ang="0">
                  <a:pos x="34" y="4"/>
                </a:cxn>
                <a:cxn ang="0">
                  <a:pos x="30" y="7"/>
                </a:cxn>
                <a:cxn ang="0">
                  <a:pos x="12" y="18"/>
                </a:cxn>
                <a:cxn ang="0">
                  <a:pos x="4" y="36"/>
                </a:cxn>
                <a:cxn ang="0">
                  <a:pos x="8" y="14"/>
                </a:cxn>
                <a:cxn ang="0">
                  <a:pos x="8" y="7"/>
                </a:cxn>
                <a:cxn ang="0">
                  <a:pos x="0" y="0"/>
                </a:cxn>
              </a:cxnLst>
              <a:rect l="0" t="0" r="r" b="b"/>
              <a:pathLst>
                <a:path w="43" h="75">
                  <a:moveTo>
                    <a:pt x="21" y="75"/>
                  </a:moveTo>
                  <a:lnTo>
                    <a:pt x="21" y="57"/>
                  </a:lnTo>
                  <a:lnTo>
                    <a:pt x="17" y="39"/>
                  </a:lnTo>
                  <a:lnTo>
                    <a:pt x="8" y="32"/>
                  </a:lnTo>
                  <a:lnTo>
                    <a:pt x="21" y="39"/>
                  </a:lnTo>
                  <a:lnTo>
                    <a:pt x="38" y="39"/>
                  </a:lnTo>
                  <a:lnTo>
                    <a:pt x="43" y="39"/>
                  </a:lnTo>
                  <a:lnTo>
                    <a:pt x="30" y="29"/>
                  </a:lnTo>
                  <a:lnTo>
                    <a:pt x="25" y="29"/>
                  </a:lnTo>
                  <a:lnTo>
                    <a:pt x="8" y="32"/>
                  </a:lnTo>
                  <a:lnTo>
                    <a:pt x="17" y="22"/>
                  </a:lnTo>
                  <a:lnTo>
                    <a:pt x="30" y="18"/>
                  </a:lnTo>
                  <a:lnTo>
                    <a:pt x="34" y="4"/>
                  </a:lnTo>
                  <a:lnTo>
                    <a:pt x="30" y="7"/>
                  </a:lnTo>
                  <a:lnTo>
                    <a:pt x="12" y="18"/>
                  </a:lnTo>
                  <a:lnTo>
                    <a:pt x="4" y="36"/>
                  </a:lnTo>
                  <a:lnTo>
                    <a:pt x="8" y="14"/>
                  </a:lnTo>
                  <a:lnTo>
                    <a:pt x="8" y="7"/>
                  </a:lnTo>
                  <a:lnTo>
                    <a:pt x="0" y="0"/>
                  </a:lnTo>
                </a:path>
              </a:pathLst>
            </a:custGeom>
            <a:noFill/>
            <a:ln w="0">
              <a:solidFill>
                <a:srgbClr val="8091C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83" name="Freeform 79"/>
            <p:cNvSpPr>
              <a:spLocks/>
            </p:cNvSpPr>
            <p:nvPr/>
          </p:nvSpPr>
          <p:spPr bwMode="auto">
            <a:xfrm>
              <a:off x="3509" y="3579"/>
              <a:ext cx="78" cy="61"/>
            </a:xfrm>
            <a:custGeom>
              <a:avLst/>
              <a:gdLst/>
              <a:ahLst/>
              <a:cxnLst>
                <a:cxn ang="0">
                  <a:pos x="26" y="32"/>
                </a:cxn>
                <a:cxn ang="0">
                  <a:pos x="48" y="18"/>
                </a:cxn>
                <a:cxn ang="0">
                  <a:pos x="60" y="14"/>
                </a:cxn>
                <a:cxn ang="0">
                  <a:pos x="78" y="18"/>
                </a:cxn>
                <a:cxn ang="0">
                  <a:pos x="60" y="28"/>
                </a:cxn>
                <a:cxn ang="0">
                  <a:pos x="43" y="36"/>
                </a:cxn>
                <a:cxn ang="0">
                  <a:pos x="26" y="32"/>
                </a:cxn>
                <a:cxn ang="0">
                  <a:pos x="39" y="36"/>
                </a:cxn>
                <a:cxn ang="0">
                  <a:pos x="48" y="50"/>
                </a:cxn>
                <a:cxn ang="0">
                  <a:pos x="52" y="61"/>
                </a:cxn>
                <a:cxn ang="0">
                  <a:pos x="35" y="57"/>
                </a:cxn>
                <a:cxn ang="0">
                  <a:pos x="26" y="50"/>
                </a:cxn>
                <a:cxn ang="0">
                  <a:pos x="26" y="32"/>
                </a:cxn>
                <a:cxn ang="0">
                  <a:pos x="17" y="39"/>
                </a:cxn>
                <a:cxn ang="0">
                  <a:pos x="0" y="43"/>
                </a:cxn>
                <a:cxn ang="0">
                  <a:pos x="9" y="32"/>
                </a:cxn>
                <a:cxn ang="0">
                  <a:pos x="22" y="36"/>
                </a:cxn>
                <a:cxn ang="0">
                  <a:pos x="13" y="21"/>
                </a:cxn>
                <a:cxn ang="0">
                  <a:pos x="9" y="14"/>
                </a:cxn>
                <a:cxn ang="0">
                  <a:pos x="13" y="7"/>
                </a:cxn>
                <a:cxn ang="0">
                  <a:pos x="22" y="11"/>
                </a:cxn>
                <a:cxn ang="0">
                  <a:pos x="22" y="18"/>
                </a:cxn>
                <a:cxn ang="0">
                  <a:pos x="26" y="36"/>
                </a:cxn>
                <a:cxn ang="0">
                  <a:pos x="30" y="18"/>
                </a:cxn>
                <a:cxn ang="0">
                  <a:pos x="39" y="3"/>
                </a:cxn>
                <a:cxn ang="0">
                  <a:pos x="48" y="0"/>
                </a:cxn>
                <a:cxn ang="0">
                  <a:pos x="48" y="3"/>
                </a:cxn>
                <a:cxn ang="0">
                  <a:pos x="48" y="14"/>
                </a:cxn>
                <a:cxn ang="0">
                  <a:pos x="35" y="21"/>
                </a:cxn>
                <a:cxn ang="0">
                  <a:pos x="26" y="32"/>
                </a:cxn>
              </a:cxnLst>
              <a:rect l="0" t="0" r="r" b="b"/>
              <a:pathLst>
                <a:path w="78" h="61">
                  <a:moveTo>
                    <a:pt x="26" y="32"/>
                  </a:moveTo>
                  <a:lnTo>
                    <a:pt x="48" y="18"/>
                  </a:lnTo>
                  <a:lnTo>
                    <a:pt x="60" y="14"/>
                  </a:lnTo>
                  <a:lnTo>
                    <a:pt x="78" y="18"/>
                  </a:lnTo>
                  <a:lnTo>
                    <a:pt x="60" y="28"/>
                  </a:lnTo>
                  <a:lnTo>
                    <a:pt x="43" y="36"/>
                  </a:lnTo>
                  <a:lnTo>
                    <a:pt x="26" y="32"/>
                  </a:lnTo>
                  <a:lnTo>
                    <a:pt x="39" y="36"/>
                  </a:lnTo>
                  <a:lnTo>
                    <a:pt x="48" y="50"/>
                  </a:lnTo>
                  <a:lnTo>
                    <a:pt x="52" y="61"/>
                  </a:lnTo>
                  <a:lnTo>
                    <a:pt x="35" y="57"/>
                  </a:lnTo>
                  <a:lnTo>
                    <a:pt x="26" y="50"/>
                  </a:lnTo>
                  <a:lnTo>
                    <a:pt x="26" y="32"/>
                  </a:lnTo>
                  <a:lnTo>
                    <a:pt x="17" y="39"/>
                  </a:lnTo>
                  <a:lnTo>
                    <a:pt x="0" y="43"/>
                  </a:lnTo>
                  <a:lnTo>
                    <a:pt x="9" y="32"/>
                  </a:lnTo>
                  <a:lnTo>
                    <a:pt x="22" y="36"/>
                  </a:lnTo>
                  <a:lnTo>
                    <a:pt x="13" y="21"/>
                  </a:lnTo>
                  <a:lnTo>
                    <a:pt x="9" y="14"/>
                  </a:lnTo>
                  <a:lnTo>
                    <a:pt x="13" y="7"/>
                  </a:lnTo>
                  <a:lnTo>
                    <a:pt x="22" y="11"/>
                  </a:lnTo>
                  <a:lnTo>
                    <a:pt x="22" y="18"/>
                  </a:lnTo>
                  <a:lnTo>
                    <a:pt x="26" y="36"/>
                  </a:lnTo>
                  <a:lnTo>
                    <a:pt x="30" y="18"/>
                  </a:lnTo>
                  <a:lnTo>
                    <a:pt x="39" y="3"/>
                  </a:lnTo>
                  <a:lnTo>
                    <a:pt x="48" y="0"/>
                  </a:lnTo>
                  <a:lnTo>
                    <a:pt x="48" y="3"/>
                  </a:lnTo>
                  <a:lnTo>
                    <a:pt x="48" y="14"/>
                  </a:lnTo>
                  <a:lnTo>
                    <a:pt x="35" y="21"/>
                  </a:lnTo>
                  <a:lnTo>
                    <a:pt x="26" y="32"/>
                  </a:lnTo>
                  <a:close/>
                </a:path>
              </a:pathLst>
            </a:custGeom>
            <a:solidFill>
              <a:srgbClr val="8091C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84" name="Freeform 80"/>
            <p:cNvSpPr>
              <a:spLocks/>
            </p:cNvSpPr>
            <p:nvPr/>
          </p:nvSpPr>
          <p:spPr bwMode="auto">
            <a:xfrm>
              <a:off x="3535" y="3633"/>
              <a:ext cx="77" cy="64"/>
            </a:xfrm>
            <a:custGeom>
              <a:avLst/>
              <a:gdLst/>
              <a:ahLst/>
              <a:cxnLst>
                <a:cxn ang="0">
                  <a:pos x="30" y="39"/>
                </a:cxn>
                <a:cxn ang="0">
                  <a:pos x="43" y="17"/>
                </a:cxn>
                <a:cxn ang="0">
                  <a:pos x="52" y="7"/>
                </a:cxn>
                <a:cxn ang="0">
                  <a:pos x="64" y="3"/>
                </a:cxn>
                <a:cxn ang="0">
                  <a:pos x="60" y="21"/>
                </a:cxn>
                <a:cxn ang="0">
                  <a:pos x="52" y="32"/>
                </a:cxn>
                <a:cxn ang="0">
                  <a:pos x="34" y="39"/>
                </a:cxn>
                <a:cxn ang="0">
                  <a:pos x="47" y="39"/>
                </a:cxn>
                <a:cxn ang="0">
                  <a:pos x="64" y="46"/>
                </a:cxn>
                <a:cxn ang="0">
                  <a:pos x="77" y="53"/>
                </a:cxn>
                <a:cxn ang="0">
                  <a:pos x="60" y="60"/>
                </a:cxn>
                <a:cxn ang="0">
                  <a:pos x="52" y="57"/>
                </a:cxn>
                <a:cxn ang="0">
                  <a:pos x="30" y="39"/>
                </a:cxn>
                <a:cxn ang="0">
                  <a:pos x="30" y="53"/>
                </a:cxn>
                <a:cxn ang="0">
                  <a:pos x="17" y="64"/>
                </a:cxn>
                <a:cxn ang="0">
                  <a:pos x="17" y="57"/>
                </a:cxn>
                <a:cxn ang="0">
                  <a:pos x="22" y="50"/>
                </a:cxn>
                <a:cxn ang="0">
                  <a:pos x="34" y="42"/>
                </a:cxn>
                <a:cxn ang="0">
                  <a:pos x="13" y="39"/>
                </a:cxn>
                <a:cxn ang="0">
                  <a:pos x="0" y="25"/>
                </a:cxn>
                <a:cxn ang="0">
                  <a:pos x="13" y="25"/>
                </a:cxn>
                <a:cxn ang="0">
                  <a:pos x="17" y="28"/>
                </a:cxn>
                <a:cxn ang="0">
                  <a:pos x="34" y="46"/>
                </a:cxn>
                <a:cxn ang="0">
                  <a:pos x="26" y="28"/>
                </a:cxn>
                <a:cxn ang="0">
                  <a:pos x="22" y="7"/>
                </a:cxn>
                <a:cxn ang="0">
                  <a:pos x="26" y="0"/>
                </a:cxn>
                <a:cxn ang="0">
                  <a:pos x="30" y="3"/>
                </a:cxn>
                <a:cxn ang="0">
                  <a:pos x="34" y="14"/>
                </a:cxn>
                <a:cxn ang="0">
                  <a:pos x="34" y="25"/>
                </a:cxn>
                <a:cxn ang="0">
                  <a:pos x="30" y="39"/>
                </a:cxn>
              </a:cxnLst>
              <a:rect l="0" t="0" r="r" b="b"/>
              <a:pathLst>
                <a:path w="77" h="64">
                  <a:moveTo>
                    <a:pt x="30" y="39"/>
                  </a:moveTo>
                  <a:lnTo>
                    <a:pt x="43" y="17"/>
                  </a:lnTo>
                  <a:lnTo>
                    <a:pt x="52" y="7"/>
                  </a:lnTo>
                  <a:lnTo>
                    <a:pt x="64" y="3"/>
                  </a:lnTo>
                  <a:lnTo>
                    <a:pt x="60" y="21"/>
                  </a:lnTo>
                  <a:lnTo>
                    <a:pt x="52" y="32"/>
                  </a:lnTo>
                  <a:lnTo>
                    <a:pt x="34" y="39"/>
                  </a:lnTo>
                  <a:lnTo>
                    <a:pt x="47" y="39"/>
                  </a:lnTo>
                  <a:lnTo>
                    <a:pt x="64" y="46"/>
                  </a:lnTo>
                  <a:lnTo>
                    <a:pt x="77" y="53"/>
                  </a:lnTo>
                  <a:lnTo>
                    <a:pt x="60" y="60"/>
                  </a:lnTo>
                  <a:lnTo>
                    <a:pt x="52" y="57"/>
                  </a:lnTo>
                  <a:lnTo>
                    <a:pt x="30" y="39"/>
                  </a:lnTo>
                  <a:lnTo>
                    <a:pt x="30" y="53"/>
                  </a:lnTo>
                  <a:lnTo>
                    <a:pt x="17" y="64"/>
                  </a:lnTo>
                  <a:lnTo>
                    <a:pt x="17" y="57"/>
                  </a:lnTo>
                  <a:lnTo>
                    <a:pt x="22" y="50"/>
                  </a:lnTo>
                  <a:lnTo>
                    <a:pt x="34" y="42"/>
                  </a:lnTo>
                  <a:lnTo>
                    <a:pt x="13" y="39"/>
                  </a:lnTo>
                  <a:lnTo>
                    <a:pt x="0" y="25"/>
                  </a:lnTo>
                  <a:lnTo>
                    <a:pt x="13" y="25"/>
                  </a:lnTo>
                  <a:lnTo>
                    <a:pt x="17" y="28"/>
                  </a:lnTo>
                  <a:lnTo>
                    <a:pt x="34" y="46"/>
                  </a:lnTo>
                  <a:lnTo>
                    <a:pt x="26" y="28"/>
                  </a:lnTo>
                  <a:lnTo>
                    <a:pt x="22" y="7"/>
                  </a:lnTo>
                  <a:lnTo>
                    <a:pt x="26" y="0"/>
                  </a:lnTo>
                  <a:lnTo>
                    <a:pt x="30" y="3"/>
                  </a:lnTo>
                  <a:lnTo>
                    <a:pt x="34" y="14"/>
                  </a:lnTo>
                  <a:lnTo>
                    <a:pt x="34" y="25"/>
                  </a:lnTo>
                  <a:lnTo>
                    <a:pt x="30" y="39"/>
                  </a:lnTo>
                  <a:close/>
                </a:path>
              </a:pathLst>
            </a:custGeom>
            <a:solidFill>
              <a:srgbClr val="8091C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85" name="Freeform 81"/>
            <p:cNvSpPr>
              <a:spLocks/>
            </p:cNvSpPr>
            <p:nvPr/>
          </p:nvSpPr>
          <p:spPr bwMode="auto">
            <a:xfrm>
              <a:off x="258" y="2927"/>
              <a:ext cx="90" cy="161"/>
            </a:xfrm>
            <a:custGeom>
              <a:avLst/>
              <a:gdLst/>
              <a:ahLst/>
              <a:cxnLst>
                <a:cxn ang="0">
                  <a:pos x="90" y="161"/>
                </a:cxn>
                <a:cxn ang="0">
                  <a:pos x="81" y="158"/>
                </a:cxn>
                <a:cxn ang="0">
                  <a:pos x="56" y="143"/>
                </a:cxn>
                <a:cxn ang="0">
                  <a:pos x="43" y="136"/>
                </a:cxn>
                <a:cxn ang="0">
                  <a:pos x="21" y="108"/>
                </a:cxn>
                <a:cxn ang="0">
                  <a:pos x="13" y="100"/>
                </a:cxn>
                <a:cxn ang="0">
                  <a:pos x="4" y="79"/>
                </a:cxn>
                <a:cxn ang="0">
                  <a:pos x="0" y="58"/>
                </a:cxn>
                <a:cxn ang="0">
                  <a:pos x="8" y="40"/>
                </a:cxn>
                <a:cxn ang="0">
                  <a:pos x="30" y="18"/>
                </a:cxn>
                <a:cxn ang="0">
                  <a:pos x="64" y="0"/>
                </a:cxn>
                <a:cxn ang="0">
                  <a:pos x="56" y="22"/>
                </a:cxn>
                <a:cxn ang="0">
                  <a:pos x="43" y="36"/>
                </a:cxn>
                <a:cxn ang="0">
                  <a:pos x="38" y="54"/>
                </a:cxn>
                <a:cxn ang="0">
                  <a:pos x="38" y="61"/>
                </a:cxn>
                <a:cxn ang="0">
                  <a:pos x="43" y="72"/>
                </a:cxn>
                <a:cxn ang="0">
                  <a:pos x="47" y="83"/>
                </a:cxn>
                <a:cxn ang="0">
                  <a:pos x="60" y="108"/>
                </a:cxn>
                <a:cxn ang="0">
                  <a:pos x="68" y="122"/>
                </a:cxn>
                <a:cxn ang="0">
                  <a:pos x="73" y="136"/>
                </a:cxn>
                <a:cxn ang="0">
                  <a:pos x="86" y="151"/>
                </a:cxn>
                <a:cxn ang="0">
                  <a:pos x="90" y="161"/>
                </a:cxn>
              </a:cxnLst>
              <a:rect l="0" t="0" r="r" b="b"/>
              <a:pathLst>
                <a:path w="90" h="161">
                  <a:moveTo>
                    <a:pt x="90" y="161"/>
                  </a:moveTo>
                  <a:lnTo>
                    <a:pt x="81" y="158"/>
                  </a:lnTo>
                  <a:lnTo>
                    <a:pt x="56" y="143"/>
                  </a:lnTo>
                  <a:lnTo>
                    <a:pt x="43" y="136"/>
                  </a:lnTo>
                  <a:lnTo>
                    <a:pt x="21" y="108"/>
                  </a:lnTo>
                  <a:lnTo>
                    <a:pt x="13" y="100"/>
                  </a:lnTo>
                  <a:lnTo>
                    <a:pt x="4" y="79"/>
                  </a:lnTo>
                  <a:lnTo>
                    <a:pt x="0" y="58"/>
                  </a:lnTo>
                  <a:lnTo>
                    <a:pt x="8" y="40"/>
                  </a:lnTo>
                  <a:lnTo>
                    <a:pt x="30" y="18"/>
                  </a:lnTo>
                  <a:lnTo>
                    <a:pt x="64" y="0"/>
                  </a:lnTo>
                  <a:lnTo>
                    <a:pt x="56" y="22"/>
                  </a:lnTo>
                  <a:lnTo>
                    <a:pt x="43" y="36"/>
                  </a:lnTo>
                  <a:lnTo>
                    <a:pt x="38" y="54"/>
                  </a:lnTo>
                  <a:lnTo>
                    <a:pt x="38" y="61"/>
                  </a:lnTo>
                  <a:lnTo>
                    <a:pt x="43" y="72"/>
                  </a:lnTo>
                  <a:lnTo>
                    <a:pt x="47" y="83"/>
                  </a:lnTo>
                  <a:lnTo>
                    <a:pt x="60" y="108"/>
                  </a:lnTo>
                  <a:lnTo>
                    <a:pt x="68" y="122"/>
                  </a:lnTo>
                  <a:lnTo>
                    <a:pt x="73" y="136"/>
                  </a:lnTo>
                  <a:lnTo>
                    <a:pt x="86" y="151"/>
                  </a:lnTo>
                  <a:lnTo>
                    <a:pt x="90" y="161"/>
                  </a:lnTo>
                  <a:close/>
                </a:path>
              </a:pathLst>
            </a:custGeom>
            <a:solidFill>
              <a:srgbClr val="FF80C0"/>
            </a:solidFill>
            <a:ln w="6350">
              <a:solidFill>
                <a:srgbClr val="FF008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86" name="Freeform 82"/>
            <p:cNvSpPr>
              <a:spLocks/>
            </p:cNvSpPr>
            <p:nvPr/>
          </p:nvSpPr>
          <p:spPr bwMode="auto">
            <a:xfrm>
              <a:off x="292" y="3153"/>
              <a:ext cx="391" cy="512"/>
            </a:xfrm>
            <a:custGeom>
              <a:avLst/>
              <a:gdLst/>
              <a:ahLst/>
              <a:cxnLst>
                <a:cxn ang="0">
                  <a:pos x="13" y="0"/>
                </a:cxn>
                <a:cxn ang="0">
                  <a:pos x="17" y="3"/>
                </a:cxn>
                <a:cxn ang="0">
                  <a:pos x="26" y="11"/>
                </a:cxn>
                <a:cxn ang="0">
                  <a:pos x="60" y="53"/>
                </a:cxn>
                <a:cxn ang="0">
                  <a:pos x="90" y="100"/>
                </a:cxn>
                <a:cxn ang="0">
                  <a:pos x="116" y="147"/>
                </a:cxn>
                <a:cxn ang="0">
                  <a:pos x="138" y="182"/>
                </a:cxn>
                <a:cxn ang="0">
                  <a:pos x="155" y="207"/>
                </a:cxn>
                <a:cxn ang="0">
                  <a:pos x="168" y="229"/>
                </a:cxn>
                <a:cxn ang="0">
                  <a:pos x="189" y="265"/>
                </a:cxn>
                <a:cxn ang="0">
                  <a:pos x="211" y="297"/>
                </a:cxn>
                <a:cxn ang="0">
                  <a:pos x="232" y="333"/>
                </a:cxn>
                <a:cxn ang="0">
                  <a:pos x="266" y="376"/>
                </a:cxn>
                <a:cxn ang="0">
                  <a:pos x="305" y="422"/>
                </a:cxn>
                <a:cxn ang="0">
                  <a:pos x="339" y="458"/>
                </a:cxn>
                <a:cxn ang="0">
                  <a:pos x="352" y="472"/>
                </a:cxn>
                <a:cxn ang="0">
                  <a:pos x="361" y="476"/>
                </a:cxn>
                <a:cxn ang="0">
                  <a:pos x="369" y="490"/>
                </a:cxn>
                <a:cxn ang="0">
                  <a:pos x="391" y="512"/>
                </a:cxn>
                <a:cxn ang="0">
                  <a:pos x="378" y="501"/>
                </a:cxn>
                <a:cxn ang="0">
                  <a:pos x="361" y="487"/>
                </a:cxn>
                <a:cxn ang="0">
                  <a:pos x="305" y="440"/>
                </a:cxn>
                <a:cxn ang="0">
                  <a:pos x="254" y="390"/>
                </a:cxn>
                <a:cxn ang="0">
                  <a:pos x="228" y="369"/>
                </a:cxn>
                <a:cxn ang="0">
                  <a:pos x="215" y="343"/>
                </a:cxn>
                <a:cxn ang="0">
                  <a:pos x="180" y="293"/>
                </a:cxn>
                <a:cxn ang="0">
                  <a:pos x="155" y="250"/>
                </a:cxn>
                <a:cxn ang="0">
                  <a:pos x="138" y="225"/>
                </a:cxn>
                <a:cxn ang="0">
                  <a:pos x="129" y="207"/>
                </a:cxn>
                <a:cxn ang="0">
                  <a:pos x="107" y="175"/>
                </a:cxn>
                <a:cxn ang="0">
                  <a:pos x="95" y="150"/>
                </a:cxn>
                <a:cxn ang="0">
                  <a:pos x="73" y="118"/>
                </a:cxn>
                <a:cxn ang="0">
                  <a:pos x="30" y="50"/>
                </a:cxn>
                <a:cxn ang="0">
                  <a:pos x="22" y="36"/>
                </a:cxn>
                <a:cxn ang="0">
                  <a:pos x="13" y="28"/>
                </a:cxn>
                <a:cxn ang="0">
                  <a:pos x="9" y="25"/>
                </a:cxn>
                <a:cxn ang="0">
                  <a:pos x="0" y="11"/>
                </a:cxn>
                <a:cxn ang="0">
                  <a:pos x="13" y="0"/>
                </a:cxn>
              </a:cxnLst>
              <a:rect l="0" t="0" r="r" b="b"/>
              <a:pathLst>
                <a:path w="391" h="512">
                  <a:moveTo>
                    <a:pt x="13" y="0"/>
                  </a:moveTo>
                  <a:lnTo>
                    <a:pt x="17" y="3"/>
                  </a:lnTo>
                  <a:lnTo>
                    <a:pt x="26" y="11"/>
                  </a:lnTo>
                  <a:lnTo>
                    <a:pt x="60" y="53"/>
                  </a:lnTo>
                  <a:lnTo>
                    <a:pt x="90" y="100"/>
                  </a:lnTo>
                  <a:lnTo>
                    <a:pt x="116" y="147"/>
                  </a:lnTo>
                  <a:lnTo>
                    <a:pt x="138" y="182"/>
                  </a:lnTo>
                  <a:lnTo>
                    <a:pt x="155" y="207"/>
                  </a:lnTo>
                  <a:lnTo>
                    <a:pt x="168" y="229"/>
                  </a:lnTo>
                  <a:lnTo>
                    <a:pt x="189" y="265"/>
                  </a:lnTo>
                  <a:lnTo>
                    <a:pt x="211" y="297"/>
                  </a:lnTo>
                  <a:lnTo>
                    <a:pt x="232" y="333"/>
                  </a:lnTo>
                  <a:lnTo>
                    <a:pt x="266" y="376"/>
                  </a:lnTo>
                  <a:lnTo>
                    <a:pt x="305" y="422"/>
                  </a:lnTo>
                  <a:lnTo>
                    <a:pt x="339" y="458"/>
                  </a:lnTo>
                  <a:lnTo>
                    <a:pt x="352" y="472"/>
                  </a:lnTo>
                  <a:lnTo>
                    <a:pt x="361" y="476"/>
                  </a:lnTo>
                  <a:lnTo>
                    <a:pt x="369" y="490"/>
                  </a:lnTo>
                  <a:lnTo>
                    <a:pt x="391" y="512"/>
                  </a:lnTo>
                  <a:lnTo>
                    <a:pt x="378" y="501"/>
                  </a:lnTo>
                  <a:lnTo>
                    <a:pt x="361" y="487"/>
                  </a:lnTo>
                  <a:lnTo>
                    <a:pt x="305" y="440"/>
                  </a:lnTo>
                  <a:lnTo>
                    <a:pt x="254" y="390"/>
                  </a:lnTo>
                  <a:lnTo>
                    <a:pt x="228" y="369"/>
                  </a:lnTo>
                  <a:lnTo>
                    <a:pt x="215" y="343"/>
                  </a:lnTo>
                  <a:lnTo>
                    <a:pt x="180" y="293"/>
                  </a:lnTo>
                  <a:lnTo>
                    <a:pt x="155" y="250"/>
                  </a:lnTo>
                  <a:lnTo>
                    <a:pt x="138" y="225"/>
                  </a:lnTo>
                  <a:lnTo>
                    <a:pt x="129" y="207"/>
                  </a:lnTo>
                  <a:lnTo>
                    <a:pt x="107" y="175"/>
                  </a:lnTo>
                  <a:lnTo>
                    <a:pt x="95" y="150"/>
                  </a:lnTo>
                  <a:lnTo>
                    <a:pt x="73" y="118"/>
                  </a:lnTo>
                  <a:lnTo>
                    <a:pt x="30" y="50"/>
                  </a:lnTo>
                  <a:lnTo>
                    <a:pt x="22" y="36"/>
                  </a:lnTo>
                  <a:lnTo>
                    <a:pt x="13" y="28"/>
                  </a:lnTo>
                  <a:lnTo>
                    <a:pt x="9" y="25"/>
                  </a:lnTo>
                  <a:lnTo>
                    <a:pt x="0" y="11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40A04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87" name="Freeform 83"/>
            <p:cNvSpPr>
              <a:spLocks/>
            </p:cNvSpPr>
            <p:nvPr/>
          </p:nvSpPr>
          <p:spPr bwMode="auto">
            <a:xfrm>
              <a:off x="150" y="2931"/>
              <a:ext cx="207" cy="236"/>
            </a:xfrm>
            <a:custGeom>
              <a:avLst/>
              <a:gdLst/>
              <a:ahLst/>
              <a:cxnLst>
                <a:cxn ang="0">
                  <a:pos x="5" y="93"/>
                </a:cxn>
                <a:cxn ang="0">
                  <a:pos x="0" y="157"/>
                </a:cxn>
                <a:cxn ang="0">
                  <a:pos x="5" y="172"/>
                </a:cxn>
                <a:cxn ang="0">
                  <a:pos x="18" y="179"/>
                </a:cxn>
                <a:cxn ang="0">
                  <a:pos x="95" y="225"/>
                </a:cxn>
                <a:cxn ang="0">
                  <a:pos x="125" y="236"/>
                </a:cxn>
                <a:cxn ang="0">
                  <a:pos x="151" y="233"/>
                </a:cxn>
                <a:cxn ang="0">
                  <a:pos x="164" y="222"/>
                </a:cxn>
                <a:cxn ang="0">
                  <a:pos x="168" y="207"/>
                </a:cxn>
                <a:cxn ang="0">
                  <a:pos x="181" y="175"/>
                </a:cxn>
                <a:cxn ang="0">
                  <a:pos x="198" y="172"/>
                </a:cxn>
                <a:cxn ang="0">
                  <a:pos x="207" y="164"/>
                </a:cxn>
                <a:cxn ang="0">
                  <a:pos x="202" y="150"/>
                </a:cxn>
                <a:cxn ang="0">
                  <a:pos x="189" y="139"/>
                </a:cxn>
                <a:cxn ang="0">
                  <a:pos x="159" y="125"/>
                </a:cxn>
                <a:cxn ang="0">
                  <a:pos x="142" y="111"/>
                </a:cxn>
                <a:cxn ang="0">
                  <a:pos x="125" y="93"/>
                </a:cxn>
                <a:cxn ang="0">
                  <a:pos x="108" y="61"/>
                </a:cxn>
                <a:cxn ang="0">
                  <a:pos x="91" y="28"/>
                </a:cxn>
                <a:cxn ang="0">
                  <a:pos x="73" y="14"/>
                </a:cxn>
                <a:cxn ang="0">
                  <a:pos x="48" y="0"/>
                </a:cxn>
                <a:cxn ang="0">
                  <a:pos x="43" y="3"/>
                </a:cxn>
                <a:cxn ang="0">
                  <a:pos x="43" y="7"/>
                </a:cxn>
                <a:cxn ang="0">
                  <a:pos x="56" y="25"/>
                </a:cxn>
                <a:cxn ang="0">
                  <a:pos x="65" y="43"/>
                </a:cxn>
                <a:cxn ang="0">
                  <a:pos x="69" y="46"/>
                </a:cxn>
                <a:cxn ang="0">
                  <a:pos x="65" y="43"/>
                </a:cxn>
                <a:cxn ang="0">
                  <a:pos x="56" y="36"/>
                </a:cxn>
                <a:cxn ang="0">
                  <a:pos x="43" y="28"/>
                </a:cxn>
                <a:cxn ang="0">
                  <a:pos x="35" y="18"/>
                </a:cxn>
                <a:cxn ang="0">
                  <a:pos x="26" y="14"/>
                </a:cxn>
                <a:cxn ang="0">
                  <a:pos x="9" y="28"/>
                </a:cxn>
                <a:cxn ang="0">
                  <a:pos x="5" y="61"/>
                </a:cxn>
                <a:cxn ang="0">
                  <a:pos x="5" y="93"/>
                </a:cxn>
              </a:cxnLst>
              <a:rect l="0" t="0" r="r" b="b"/>
              <a:pathLst>
                <a:path w="207" h="236">
                  <a:moveTo>
                    <a:pt x="5" y="93"/>
                  </a:moveTo>
                  <a:lnTo>
                    <a:pt x="0" y="157"/>
                  </a:lnTo>
                  <a:lnTo>
                    <a:pt x="5" y="172"/>
                  </a:lnTo>
                  <a:lnTo>
                    <a:pt x="18" y="179"/>
                  </a:lnTo>
                  <a:lnTo>
                    <a:pt x="95" y="225"/>
                  </a:lnTo>
                  <a:lnTo>
                    <a:pt x="125" y="236"/>
                  </a:lnTo>
                  <a:lnTo>
                    <a:pt x="151" y="233"/>
                  </a:lnTo>
                  <a:lnTo>
                    <a:pt x="164" y="222"/>
                  </a:lnTo>
                  <a:lnTo>
                    <a:pt x="168" y="207"/>
                  </a:lnTo>
                  <a:lnTo>
                    <a:pt x="181" y="175"/>
                  </a:lnTo>
                  <a:lnTo>
                    <a:pt x="198" y="172"/>
                  </a:lnTo>
                  <a:lnTo>
                    <a:pt x="207" y="164"/>
                  </a:lnTo>
                  <a:lnTo>
                    <a:pt x="202" y="150"/>
                  </a:lnTo>
                  <a:lnTo>
                    <a:pt x="189" y="139"/>
                  </a:lnTo>
                  <a:lnTo>
                    <a:pt x="159" y="125"/>
                  </a:lnTo>
                  <a:lnTo>
                    <a:pt x="142" y="111"/>
                  </a:lnTo>
                  <a:lnTo>
                    <a:pt x="125" y="93"/>
                  </a:lnTo>
                  <a:lnTo>
                    <a:pt x="108" y="61"/>
                  </a:lnTo>
                  <a:lnTo>
                    <a:pt x="91" y="28"/>
                  </a:lnTo>
                  <a:lnTo>
                    <a:pt x="73" y="14"/>
                  </a:lnTo>
                  <a:lnTo>
                    <a:pt x="48" y="0"/>
                  </a:lnTo>
                  <a:lnTo>
                    <a:pt x="43" y="3"/>
                  </a:lnTo>
                  <a:lnTo>
                    <a:pt x="43" y="7"/>
                  </a:lnTo>
                  <a:lnTo>
                    <a:pt x="56" y="25"/>
                  </a:lnTo>
                  <a:lnTo>
                    <a:pt x="65" y="43"/>
                  </a:lnTo>
                  <a:lnTo>
                    <a:pt x="69" y="46"/>
                  </a:lnTo>
                  <a:lnTo>
                    <a:pt x="65" y="43"/>
                  </a:lnTo>
                  <a:lnTo>
                    <a:pt x="56" y="36"/>
                  </a:lnTo>
                  <a:lnTo>
                    <a:pt x="43" y="28"/>
                  </a:lnTo>
                  <a:lnTo>
                    <a:pt x="35" y="18"/>
                  </a:lnTo>
                  <a:lnTo>
                    <a:pt x="26" y="14"/>
                  </a:lnTo>
                  <a:lnTo>
                    <a:pt x="9" y="28"/>
                  </a:lnTo>
                  <a:lnTo>
                    <a:pt x="5" y="61"/>
                  </a:lnTo>
                  <a:lnTo>
                    <a:pt x="5" y="93"/>
                  </a:lnTo>
                  <a:close/>
                </a:path>
              </a:pathLst>
            </a:custGeom>
            <a:solidFill>
              <a:srgbClr val="FF80C0"/>
            </a:solidFill>
            <a:ln w="6350">
              <a:solidFill>
                <a:srgbClr val="FF008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88" name="Freeform 84"/>
            <p:cNvSpPr>
              <a:spLocks/>
            </p:cNvSpPr>
            <p:nvPr/>
          </p:nvSpPr>
          <p:spPr bwMode="auto">
            <a:xfrm>
              <a:off x="107" y="3013"/>
              <a:ext cx="215" cy="154"/>
            </a:xfrm>
            <a:custGeom>
              <a:avLst/>
              <a:gdLst/>
              <a:ahLst/>
              <a:cxnLst>
                <a:cxn ang="0">
                  <a:pos x="194" y="154"/>
                </a:cxn>
                <a:cxn ang="0">
                  <a:pos x="155" y="154"/>
                </a:cxn>
                <a:cxn ang="0">
                  <a:pos x="121" y="151"/>
                </a:cxn>
                <a:cxn ang="0">
                  <a:pos x="91" y="140"/>
                </a:cxn>
                <a:cxn ang="0">
                  <a:pos x="61" y="118"/>
                </a:cxn>
                <a:cxn ang="0">
                  <a:pos x="43" y="86"/>
                </a:cxn>
                <a:cxn ang="0">
                  <a:pos x="26" y="57"/>
                </a:cxn>
                <a:cxn ang="0">
                  <a:pos x="18" y="32"/>
                </a:cxn>
                <a:cxn ang="0">
                  <a:pos x="5" y="11"/>
                </a:cxn>
                <a:cxn ang="0">
                  <a:pos x="0" y="0"/>
                </a:cxn>
                <a:cxn ang="0">
                  <a:pos x="13" y="11"/>
                </a:cxn>
                <a:cxn ang="0">
                  <a:pos x="18" y="11"/>
                </a:cxn>
                <a:cxn ang="0">
                  <a:pos x="26" y="7"/>
                </a:cxn>
                <a:cxn ang="0">
                  <a:pos x="39" y="22"/>
                </a:cxn>
                <a:cxn ang="0">
                  <a:pos x="52" y="36"/>
                </a:cxn>
                <a:cxn ang="0">
                  <a:pos x="142" y="90"/>
                </a:cxn>
                <a:cxn ang="0">
                  <a:pos x="172" y="97"/>
                </a:cxn>
                <a:cxn ang="0">
                  <a:pos x="194" y="104"/>
                </a:cxn>
                <a:cxn ang="0">
                  <a:pos x="207" y="118"/>
                </a:cxn>
                <a:cxn ang="0">
                  <a:pos x="215" y="133"/>
                </a:cxn>
                <a:cxn ang="0">
                  <a:pos x="207" y="147"/>
                </a:cxn>
                <a:cxn ang="0">
                  <a:pos x="194" y="154"/>
                </a:cxn>
              </a:cxnLst>
              <a:rect l="0" t="0" r="r" b="b"/>
              <a:pathLst>
                <a:path w="215" h="154">
                  <a:moveTo>
                    <a:pt x="194" y="154"/>
                  </a:moveTo>
                  <a:lnTo>
                    <a:pt x="155" y="154"/>
                  </a:lnTo>
                  <a:lnTo>
                    <a:pt x="121" y="151"/>
                  </a:lnTo>
                  <a:lnTo>
                    <a:pt x="91" y="140"/>
                  </a:lnTo>
                  <a:lnTo>
                    <a:pt x="61" y="118"/>
                  </a:lnTo>
                  <a:lnTo>
                    <a:pt x="43" y="86"/>
                  </a:lnTo>
                  <a:lnTo>
                    <a:pt x="26" y="57"/>
                  </a:lnTo>
                  <a:lnTo>
                    <a:pt x="18" y="32"/>
                  </a:lnTo>
                  <a:lnTo>
                    <a:pt x="5" y="11"/>
                  </a:lnTo>
                  <a:lnTo>
                    <a:pt x="0" y="0"/>
                  </a:lnTo>
                  <a:lnTo>
                    <a:pt x="13" y="11"/>
                  </a:lnTo>
                  <a:lnTo>
                    <a:pt x="18" y="11"/>
                  </a:lnTo>
                  <a:lnTo>
                    <a:pt x="26" y="7"/>
                  </a:lnTo>
                  <a:lnTo>
                    <a:pt x="39" y="22"/>
                  </a:lnTo>
                  <a:lnTo>
                    <a:pt x="52" y="36"/>
                  </a:lnTo>
                  <a:lnTo>
                    <a:pt x="142" y="90"/>
                  </a:lnTo>
                  <a:lnTo>
                    <a:pt x="172" y="97"/>
                  </a:lnTo>
                  <a:lnTo>
                    <a:pt x="194" y="104"/>
                  </a:lnTo>
                  <a:lnTo>
                    <a:pt x="207" y="118"/>
                  </a:lnTo>
                  <a:lnTo>
                    <a:pt x="215" y="133"/>
                  </a:lnTo>
                  <a:lnTo>
                    <a:pt x="207" y="147"/>
                  </a:lnTo>
                  <a:lnTo>
                    <a:pt x="194" y="154"/>
                  </a:lnTo>
                  <a:close/>
                </a:path>
              </a:pathLst>
            </a:custGeom>
            <a:solidFill>
              <a:srgbClr val="FF80C0"/>
            </a:solidFill>
            <a:ln w="6350">
              <a:solidFill>
                <a:srgbClr val="FF008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89" name="Freeform 85"/>
            <p:cNvSpPr>
              <a:spLocks/>
            </p:cNvSpPr>
            <p:nvPr/>
          </p:nvSpPr>
          <p:spPr bwMode="auto">
            <a:xfrm>
              <a:off x="4317" y="3844"/>
              <a:ext cx="197" cy="68"/>
            </a:xfrm>
            <a:custGeom>
              <a:avLst/>
              <a:gdLst/>
              <a:ahLst/>
              <a:cxnLst>
                <a:cxn ang="0">
                  <a:pos x="197" y="14"/>
                </a:cxn>
                <a:cxn ang="0">
                  <a:pos x="189" y="18"/>
                </a:cxn>
                <a:cxn ang="0">
                  <a:pos x="167" y="36"/>
                </a:cxn>
                <a:cxn ang="0">
                  <a:pos x="154" y="46"/>
                </a:cxn>
                <a:cxn ang="0">
                  <a:pos x="137" y="53"/>
                </a:cxn>
                <a:cxn ang="0">
                  <a:pos x="120" y="61"/>
                </a:cxn>
                <a:cxn ang="0">
                  <a:pos x="107" y="64"/>
                </a:cxn>
                <a:cxn ang="0">
                  <a:pos x="77" y="68"/>
                </a:cxn>
                <a:cxn ang="0">
                  <a:pos x="51" y="64"/>
                </a:cxn>
                <a:cxn ang="0">
                  <a:pos x="34" y="53"/>
                </a:cxn>
                <a:cxn ang="0">
                  <a:pos x="13" y="32"/>
                </a:cxn>
                <a:cxn ang="0">
                  <a:pos x="0" y="0"/>
                </a:cxn>
                <a:cxn ang="0">
                  <a:pos x="26" y="14"/>
                </a:cxn>
                <a:cxn ang="0">
                  <a:pos x="56" y="32"/>
                </a:cxn>
                <a:cxn ang="0">
                  <a:pos x="77" y="36"/>
                </a:cxn>
                <a:cxn ang="0">
                  <a:pos x="94" y="32"/>
                </a:cxn>
                <a:cxn ang="0">
                  <a:pos x="124" y="25"/>
                </a:cxn>
                <a:cxn ang="0">
                  <a:pos x="146" y="25"/>
                </a:cxn>
                <a:cxn ang="0">
                  <a:pos x="163" y="21"/>
                </a:cxn>
                <a:cxn ang="0">
                  <a:pos x="184" y="18"/>
                </a:cxn>
                <a:cxn ang="0">
                  <a:pos x="197" y="14"/>
                </a:cxn>
              </a:cxnLst>
              <a:rect l="0" t="0" r="r" b="b"/>
              <a:pathLst>
                <a:path w="197" h="68">
                  <a:moveTo>
                    <a:pt x="197" y="14"/>
                  </a:moveTo>
                  <a:lnTo>
                    <a:pt x="189" y="18"/>
                  </a:lnTo>
                  <a:lnTo>
                    <a:pt x="167" y="36"/>
                  </a:lnTo>
                  <a:lnTo>
                    <a:pt x="154" y="46"/>
                  </a:lnTo>
                  <a:lnTo>
                    <a:pt x="137" y="53"/>
                  </a:lnTo>
                  <a:lnTo>
                    <a:pt x="120" y="61"/>
                  </a:lnTo>
                  <a:lnTo>
                    <a:pt x="107" y="64"/>
                  </a:lnTo>
                  <a:lnTo>
                    <a:pt x="77" y="68"/>
                  </a:lnTo>
                  <a:lnTo>
                    <a:pt x="51" y="64"/>
                  </a:lnTo>
                  <a:lnTo>
                    <a:pt x="34" y="53"/>
                  </a:lnTo>
                  <a:lnTo>
                    <a:pt x="13" y="32"/>
                  </a:lnTo>
                  <a:lnTo>
                    <a:pt x="0" y="0"/>
                  </a:lnTo>
                  <a:lnTo>
                    <a:pt x="26" y="14"/>
                  </a:lnTo>
                  <a:lnTo>
                    <a:pt x="56" y="32"/>
                  </a:lnTo>
                  <a:lnTo>
                    <a:pt x="77" y="36"/>
                  </a:lnTo>
                  <a:lnTo>
                    <a:pt x="94" y="32"/>
                  </a:lnTo>
                  <a:lnTo>
                    <a:pt x="124" y="25"/>
                  </a:lnTo>
                  <a:lnTo>
                    <a:pt x="146" y="25"/>
                  </a:lnTo>
                  <a:lnTo>
                    <a:pt x="163" y="21"/>
                  </a:lnTo>
                  <a:lnTo>
                    <a:pt x="184" y="18"/>
                  </a:lnTo>
                  <a:lnTo>
                    <a:pt x="197" y="14"/>
                  </a:lnTo>
                  <a:close/>
                </a:path>
              </a:pathLst>
            </a:custGeom>
            <a:solidFill>
              <a:srgbClr val="FF80C0"/>
            </a:solidFill>
            <a:ln w="6350">
              <a:solidFill>
                <a:srgbClr val="FF008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90" name="Freeform 86"/>
            <p:cNvSpPr>
              <a:spLocks/>
            </p:cNvSpPr>
            <p:nvPr/>
          </p:nvSpPr>
          <p:spPr bwMode="auto">
            <a:xfrm>
              <a:off x="4579" y="3708"/>
              <a:ext cx="683" cy="211"/>
            </a:xfrm>
            <a:custGeom>
              <a:avLst/>
              <a:gdLst/>
              <a:ahLst/>
              <a:cxnLst>
                <a:cxn ang="0">
                  <a:pos x="0" y="200"/>
                </a:cxn>
                <a:cxn ang="0">
                  <a:pos x="4" y="197"/>
                </a:cxn>
                <a:cxn ang="0">
                  <a:pos x="17" y="193"/>
                </a:cxn>
                <a:cxn ang="0">
                  <a:pos x="73" y="172"/>
                </a:cxn>
                <a:cxn ang="0">
                  <a:pos x="137" y="157"/>
                </a:cxn>
                <a:cxn ang="0">
                  <a:pos x="193" y="146"/>
                </a:cxn>
                <a:cxn ang="0">
                  <a:pos x="240" y="136"/>
                </a:cxn>
                <a:cxn ang="0">
                  <a:pos x="275" y="129"/>
                </a:cxn>
                <a:cxn ang="0">
                  <a:pos x="300" y="121"/>
                </a:cxn>
                <a:cxn ang="0">
                  <a:pos x="348" y="111"/>
                </a:cxn>
                <a:cxn ang="0">
                  <a:pos x="391" y="104"/>
                </a:cxn>
                <a:cxn ang="0">
                  <a:pos x="438" y="93"/>
                </a:cxn>
                <a:cxn ang="0">
                  <a:pos x="498" y="75"/>
                </a:cxn>
                <a:cxn ang="0">
                  <a:pos x="558" y="53"/>
                </a:cxn>
                <a:cxn ang="0">
                  <a:pos x="588" y="43"/>
                </a:cxn>
                <a:cxn ang="0">
                  <a:pos x="610" y="32"/>
                </a:cxn>
                <a:cxn ang="0">
                  <a:pos x="627" y="25"/>
                </a:cxn>
                <a:cxn ang="0">
                  <a:pos x="635" y="21"/>
                </a:cxn>
                <a:cxn ang="0">
                  <a:pos x="644" y="18"/>
                </a:cxn>
                <a:cxn ang="0">
                  <a:pos x="653" y="14"/>
                </a:cxn>
                <a:cxn ang="0">
                  <a:pos x="683" y="0"/>
                </a:cxn>
                <a:cxn ang="0">
                  <a:pos x="670" y="10"/>
                </a:cxn>
                <a:cxn ang="0">
                  <a:pos x="648" y="21"/>
                </a:cxn>
                <a:cxn ang="0">
                  <a:pos x="618" y="39"/>
                </a:cxn>
                <a:cxn ang="0">
                  <a:pos x="584" y="57"/>
                </a:cxn>
                <a:cxn ang="0">
                  <a:pos x="511" y="89"/>
                </a:cxn>
                <a:cxn ang="0">
                  <a:pos x="477" y="104"/>
                </a:cxn>
                <a:cxn ang="0">
                  <a:pos x="447" y="111"/>
                </a:cxn>
                <a:cxn ang="0">
                  <a:pos x="378" y="125"/>
                </a:cxn>
                <a:cxn ang="0">
                  <a:pos x="326" y="136"/>
                </a:cxn>
                <a:cxn ang="0">
                  <a:pos x="288" y="143"/>
                </a:cxn>
                <a:cxn ang="0">
                  <a:pos x="270" y="150"/>
                </a:cxn>
                <a:cxn ang="0">
                  <a:pos x="223" y="161"/>
                </a:cxn>
                <a:cxn ang="0">
                  <a:pos x="197" y="164"/>
                </a:cxn>
                <a:cxn ang="0">
                  <a:pos x="154" y="175"/>
                </a:cxn>
                <a:cxn ang="0">
                  <a:pos x="60" y="193"/>
                </a:cxn>
                <a:cxn ang="0">
                  <a:pos x="43" y="200"/>
                </a:cxn>
                <a:cxn ang="0">
                  <a:pos x="34" y="204"/>
                </a:cxn>
                <a:cxn ang="0">
                  <a:pos x="26" y="207"/>
                </a:cxn>
                <a:cxn ang="0">
                  <a:pos x="8" y="211"/>
                </a:cxn>
                <a:cxn ang="0">
                  <a:pos x="0" y="200"/>
                </a:cxn>
              </a:cxnLst>
              <a:rect l="0" t="0" r="r" b="b"/>
              <a:pathLst>
                <a:path w="683" h="211">
                  <a:moveTo>
                    <a:pt x="0" y="200"/>
                  </a:moveTo>
                  <a:lnTo>
                    <a:pt x="4" y="197"/>
                  </a:lnTo>
                  <a:lnTo>
                    <a:pt x="17" y="193"/>
                  </a:lnTo>
                  <a:lnTo>
                    <a:pt x="73" y="172"/>
                  </a:lnTo>
                  <a:lnTo>
                    <a:pt x="137" y="157"/>
                  </a:lnTo>
                  <a:lnTo>
                    <a:pt x="193" y="146"/>
                  </a:lnTo>
                  <a:lnTo>
                    <a:pt x="240" y="136"/>
                  </a:lnTo>
                  <a:lnTo>
                    <a:pt x="275" y="129"/>
                  </a:lnTo>
                  <a:lnTo>
                    <a:pt x="300" y="121"/>
                  </a:lnTo>
                  <a:lnTo>
                    <a:pt x="348" y="111"/>
                  </a:lnTo>
                  <a:lnTo>
                    <a:pt x="391" y="104"/>
                  </a:lnTo>
                  <a:lnTo>
                    <a:pt x="438" y="93"/>
                  </a:lnTo>
                  <a:lnTo>
                    <a:pt x="498" y="75"/>
                  </a:lnTo>
                  <a:lnTo>
                    <a:pt x="558" y="53"/>
                  </a:lnTo>
                  <a:lnTo>
                    <a:pt x="588" y="43"/>
                  </a:lnTo>
                  <a:lnTo>
                    <a:pt x="610" y="32"/>
                  </a:lnTo>
                  <a:lnTo>
                    <a:pt x="627" y="25"/>
                  </a:lnTo>
                  <a:lnTo>
                    <a:pt x="635" y="21"/>
                  </a:lnTo>
                  <a:lnTo>
                    <a:pt x="644" y="18"/>
                  </a:lnTo>
                  <a:lnTo>
                    <a:pt x="653" y="14"/>
                  </a:lnTo>
                  <a:lnTo>
                    <a:pt x="683" y="0"/>
                  </a:lnTo>
                  <a:lnTo>
                    <a:pt x="670" y="10"/>
                  </a:lnTo>
                  <a:lnTo>
                    <a:pt x="648" y="21"/>
                  </a:lnTo>
                  <a:lnTo>
                    <a:pt x="618" y="39"/>
                  </a:lnTo>
                  <a:lnTo>
                    <a:pt x="584" y="57"/>
                  </a:lnTo>
                  <a:lnTo>
                    <a:pt x="511" y="89"/>
                  </a:lnTo>
                  <a:lnTo>
                    <a:pt x="477" y="104"/>
                  </a:lnTo>
                  <a:lnTo>
                    <a:pt x="447" y="111"/>
                  </a:lnTo>
                  <a:lnTo>
                    <a:pt x="378" y="125"/>
                  </a:lnTo>
                  <a:lnTo>
                    <a:pt x="326" y="136"/>
                  </a:lnTo>
                  <a:lnTo>
                    <a:pt x="288" y="143"/>
                  </a:lnTo>
                  <a:lnTo>
                    <a:pt x="270" y="150"/>
                  </a:lnTo>
                  <a:lnTo>
                    <a:pt x="223" y="161"/>
                  </a:lnTo>
                  <a:lnTo>
                    <a:pt x="197" y="164"/>
                  </a:lnTo>
                  <a:lnTo>
                    <a:pt x="154" y="175"/>
                  </a:lnTo>
                  <a:lnTo>
                    <a:pt x="60" y="193"/>
                  </a:lnTo>
                  <a:lnTo>
                    <a:pt x="43" y="200"/>
                  </a:lnTo>
                  <a:lnTo>
                    <a:pt x="34" y="204"/>
                  </a:lnTo>
                  <a:lnTo>
                    <a:pt x="26" y="207"/>
                  </a:lnTo>
                  <a:lnTo>
                    <a:pt x="8" y="211"/>
                  </a:lnTo>
                  <a:lnTo>
                    <a:pt x="0" y="200"/>
                  </a:lnTo>
                  <a:close/>
                </a:path>
              </a:pathLst>
            </a:custGeom>
            <a:solidFill>
              <a:srgbClr val="40A04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91" name="Freeform 87"/>
            <p:cNvSpPr>
              <a:spLocks/>
            </p:cNvSpPr>
            <p:nvPr/>
          </p:nvSpPr>
          <p:spPr bwMode="auto">
            <a:xfrm>
              <a:off x="4295" y="3851"/>
              <a:ext cx="292" cy="168"/>
            </a:xfrm>
            <a:custGeom>
              <a:avLst/>
              <a:gdLst/>
              <a:ahLst/>
              <a:cxnLst>
                <a:cxn ang="0">
                  <a:pos x="99" y="150"/>
                </a:cxn>
                <a:cxn ang="0">
                  <a:pos x="176" y="168"/>
                </a:cxn>
                <a:cxn ang="0">
                  <a:pos x="189" y="165"/>
                </a:cxn>
                <a:cxn ang="0">
                  <a:pos x="202" y="157"/>
                </a:cxn>
                <a:cxn ang="0">
                  <a:pos x="275" y="107"/>
                </a:cxn>
                <a:cxn ang="0">
                  <a:pos x="292" y="86"/>
                </a:cxn>
                <a:cxn ang="0">
                  <a:pos x="292" y="61"/>
                </a:cxn>
                <a:cxn ang="0">
                  <a:pos x="288" y="50"/>
                </a:cxn>
                <a:cxn ang="0">
                  <a:pos x="271" y="39"/>
                </a:cxn>
                <a:cxn ang="0">
                  <a:pos x="237" y="21"/>
                </a:cxn>
                <a:cxn ang="0">
                  <a:pos x="232" y="11"/>
                </a:cxn>
                <a:cxn ang="0">
                  <a:pos x="232" y="3"/>
                </a:cxn>
                <a:cxn ang="0">
                  <a:pos x="228" y="0"/>
                </a:cxn>
                <a:cxn ang="0">
                  <a:pos x="211" y="0"/>
                </a:cxn>
                <a:cxn ang="0">
                  <a:pos x="198" y="11"/>
                </a:cxn>
                <a:cxn ang="0">
                  <a:pos x="172" y="32"/>
                </a:cxn>
                <a:cxn ang="0">
                  <a:pos x="151" y="43"/>
                </a:cxn>
                <a:cxn ang="0">
                  <a:pos x="129" y="50"/>
                </a:cxn>
                <a:cxn ang="0">
                  <a:pos x="86" y="57"/>
                </a:cxn>
                <a:cxn ang="0">
                  <a:pos x="43" y="68"/>
                </a:cxn>
                <a:cxn ang="0">
                  <a:pos x="22" y="79"/>
                </a:cxn>
                <a:cxn ang="0">
                  <a:pos x="0" y="97"/>
                </a:cxn>
                <a:cxn ang="0">
                  <a:pos x="0" y="100"/>
                </a:cxn>
                <a:cxn ang="0">
                  <a:pos x="5" y="100"/>
                </a:cxn>
                <a:cxn ang="0">
                  <a:pos x="30" y="97"/>
                </a:cxn>
                <a:cxn ang="0">
                  <a:pos x="56" y="89"/>
                </a:cxn>
                <a:cxn ang="0">
                  <a:pos x="60" y="89"/>
                </a:cxn>
                <a:cxn ang="0">
                  <a:pos x="56" y="93"/>
                </a:cxn>
                <a:cxn ang="0">
                  <a:pos x="48" y="97"/>
                </a:cxn>
                <a:cxn ang="0">
                  <a:pos x="30" y="104"/>
                </a:cxn>
                <a:cxn ang="0">
                  <a:pos x="17" y="111"/>
                </a:cxn>
                <a:cxn ang="0">
                  <a:pos x="13" y="114"/>
                </a:cxn>
                <a:cxn ang="0">
                  <a:pos x="26" y="132"/>
                </a:cxn>
                <a:cxn ang="0">
                  <a:pos x="60" y="143"/>
                </a:cxn>
                <a:cxn ang="0">
                  <a:pos x="99" y="150"/>
                </a:cxn>
              </a:cxnLst>
              <a:rect l="0" t="0" r="r" b="b"/>
              <a:pathLst>
                <a:path w="292" h="168">
                  <a:moveTo>
                    <a:pt x="99" y="150"/>
                  </a:moveTo>
                  <a:lnTo>
                    <a:pt x="176" y="168"/>
                  </a:lnTo>
                  <a:lnTo>
                    <a:pt x="189" y="165"/>
                  </a:lnTo>
                  <a:lnTo>
                    <a:pt x="202" y="157"/>
                  </a:lnTo>
                  <a:lnTo>
                    <a:pt x="275" y="107"/>
                  </a:lnTo>
                  <a:lnTo>
                    <a:pt x="292" y="86"/>
                  </a:lnTo>
                  <a:lnTo>
                    <a:pt x="292" y="61"/>
                  </a:lnTo>
                  <a:lnTo>
                    <a:pt x="288" y="50"/>
                  </a:lnTo>
                  <a:lnTo>
                    <a:pt x="271" y="39"/>
                  </a:lnTo>
                  <a:lnTo>
                    <a:pt x="237" y="21"/>
                  </a:lnTo>
                  <a:lnTo>
                    <a:pt x="232" y="11"/>
                  </a:lnTo>
                  <a:lnTo>
                    <a:pt x="232" y="3"/>
                  </a:lnTo>
                  <a:lnTo>
                    <a:pt x="228" y="0"/>
                  </a:lnTo>
                  <a:lnTo>
                    <a:pt x="211" y="0"/>
                  </a:lnTo>
                  <a:lnTo>
                    <a:pt x="198" y="11"/>
                  </a:lnTo>
                  <a:lnTo>
                    <a:pt x="172" y="32"/>
                  </a:lnTo>
                  <a:lnTo>
                    <a:pt x="151" y="43"/>
                  </a:lnTo>
                  <a:lnTo>
                    <a:pt x="129" y="50"/>
                  </a:lnTo>
                  <a:lnTo>
                    <a:pt x="86" y="57"/>
                  </a:lnTo>
                  <a:lnTo>
                    <a:pt x="43" y="68"/>
                  </a:lnTo>
                  <a:lnTo>
                    <a:pt x="22" y="79"/>
                  </a:lnTo>
                  <a:lnTo>
                    <a:pt x="0" y="97"/>
                  </a:lnTo>
                  <a:lnTo>
                    <a:pt x="0" y="100"/>
                  </a:lnTo>
                  <a:lnTo>
                    <a:pt x="5" y="100"/>
                  </a:lnTo>
                  <a:lnTo>
                    <a:pt x="30" y="97"/>
                  </a:lnTo>
                  <a:lnTo>
                    <a:pt x="56" y="89"/>
                  </a:lnTo>
                  <a:lnTo>
                    <a:pt x="60" y="89"/>
                  </a:lnTo>
                  <a:lnTo>
                    <a:pt x="56" y="93"/>
                  </a:lnTo>
                  <a:lnTo>
                    <a:pt x="48" y="97"/>
                  </a:lnTo>
                  <a:lnTo>
                    <a:pt x="30" y="104"/>
                  </a:lnTo>
                  <a:lnTo>
                    <a:pt x="17" y="111"/>
                  </a:lnTo>
                  <a:lnTo>
                    <a:pt x="13" y="114"/>
                  </a:lnTo>
                  <a:lnTo>
                    <a:pt x="26" y="132"/>
                  </a:lnTo>
                  <a:lnTo>
                    <a:pt x="60" y="143"/>
                  </a:lnTo>
                  <a:lnTo>
                    <a:pt x="99" y="150"/>
                  </a:lnTo>
                  <a:close/>
                </a:path>
              </a:pathLst>
            </a:custGeom>
            <a:solidFill>
              <a:srgbClr val="FF80C0"/>
            </a:solidFill>
            <a:ln w="6350">
              <a:solidFill>
                <a:srgbClr val="FF008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92" name="Freeform 88"/>
            <p:cNvSpPr>
              <a:spLocks/>
            </p:cNvSpPr>
            <p:nvPr/>
          </p:nvSpPr>
          <p:spPr bwMode="auto">
            <a:xfrm>
              <a:off x="4373" y="3890"/>
              <a:ext cx="219" cy="147"/>
            </a:xfrm>
            <a:custGeom>
              <a:avLst/>
              <a:gdLst/>
              <a:ahLst/>
              <a:cxnLst>
                <a:cxn ang="0">
                  <a:pos x="219" y="25"/>
                </a:cxn>
                <a:cxn ang="0">
                  <a:pos x="214" y="54"/>
                </a:cxn>
                <a:cxn ang="0">
                  <a:pos x="201" y="83"/>
                </a:cxn>
                <a:cxn ang="0">
                  <a:pos x="180" y="104"/>
                </a:cxn>
                <a:cxn ang="0">
                  <a:pos x="150" y="122"/>
                </a:cxn>
                <a:cxn ang="0">
                  <a:pos x="107" y="133"/>
                </a:cxn>
                <a:cxn ang="0">
                  <a:pos x="73" y="136"/>
                </a:cxn>
                <a:cxn ang="0">
                  <a:pos x="38" y="140"/>
                </a:cxn>
                <a:cxn ang="0">
                  <a:pos x="13" y="147"/>
                </a:cxn>
                <a:cxn ang="0">
                  <a:pos x="0" y="147"/>
                </a:cxn>
                <a:cxn ang="0">
                  <a:pos x="13" y="140"/>
                </a:cxn>
                <a:cxn ang="0">
                  <a:pos x="17" y="136"/>
                </a:cxn>
                <a:cxn ang="0">
                  <a:pos x="13" y="129"/>
                </a:cxn>
                <a:cxn ang="0">
                  <a:pos x="21" y="126"/>
                </a:cxn>
                <a:cxn ang="0">
                  <a:pos x="34" y="118"/>
                </a:cxn>
                <a:cxn ang="0">
                  <a:pos x="55" y="111"/>
                </a:cxn>
                <a:cxn ang="0">
                  <a:pos x="133" y="50"/>
                </a:cxn>
                <a:cxn ang="0">
                  <a:pos x="150" y="29"/>
                </a:cxn>
                <a:cxn ang="0">
                  <a:pos x="163" y="11"/>
                </a:cxn>
                <a:cxn ang="0">
                  <a:pos x="184" y="0"/>
                </a:cxn>
                <a:cxn ang="0">
                  <a:pos x="201" y="4"/>
                </a:cxn>
                <a:cxn ang="0">
                  <a:pos x="214" y="11"/>
                </a:cxn>
                <a:cxn ang="0">
                  <a:pos x="219" y="25"/>
                </a:cxn>
              </a:cxnLst>
              <a:rect l="0" t="0" r="r" b="b"/>
              <a:pathLst>
                <a:path w="219" h="147">
                  <a:moveTo>
                    <a:pt x="219" y="25"/>
                  </a:moveTo>
                  <a:lnTo>
                    <a:pt x="214" y="54"/>
                  </a:lnTo>
                  <a:lnTo>
                    <a:pt x="201" y="83"/>
                  </a:lnTo>
                  <a:lnTo>
                    <a:pt x="180" y="104"/>
                  </a:lnTo>
                  <a:lnTo>
                    <a:pt x="150" y="122"/>
                  </a:lnTo>
                  <a:lnTo>
                    <a:pt x="107" y="133"/>
                  </a:lnTo>
                  <a:lnTo>
                    <a:pt x="73" y="136"/>
                  </a:lnTo>
                  <a:lnTo>
                    <a:pt x="38" y="140"/>
                  </a:lnTo>
                  <a:lnTo>
                    <a:pt x="13" y="147"/>
                  </a:lnTo>
                  <a:lnTo>
                    <a:pt x="0" y="147"/>
                  </a:lnTo>
                  <a:lnTo>
                    <a:pt x="13" y="140"/>
                  </a:lnTo>
                  <a:lnTo>
                    <a:pt x="17" y="136"/>
                  </a:lnTo>
                  <a:lnTo>
                    <a:pt x="13" y="129"/>
                  </a:lnTo>
                  <a:lnTo>
                    <a:pt x="21" y="126"/>
                  </a:lnTo>
                  <a:lnTo>
                    <a:pt x="34" y="118"/>
                  </a:lnTo>
                  <a:lnTo>
                    <a:pt x="55" y="111"/>
                  </a:lnTo>
                  <a:lnTo>
                    <a:pt x="133" y="50"/>
                  </a:lnTo>
                  <a:lnTo>
                    <a:pt x="150" y="29"/>
                  </a:lnTo>
                  <a:lnTo>
                    <a:pt x="163" y="11"/>
                  </a:lnTo>
                  <a:lnTo>
                    <a:pt x="184" y="0"/>
                  </a:lnTo>
                  <a:lnTo>
                    <a:pt x="201" y="4"/>
                  </a:lnTo>
                  <a:lnTo>
                    <a:pt x="214" y="11"/>
                  </a:lnTo>
                  <a:lnTo>
                    <a:pt x="219" y="25"/>
                  </a:lnTo>
                  <a:close/>
                </a:path>
              </a:pathLst>
            </a:custGeom>
            <a:solidFill>
              <a:srgbClr val="FF80C0"/>
            </a:solidFill>
            <a:ln w="6350">
              <a:solidFill>
                <a:srgbClr val="FF008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93" name="Freeform 89"/>
            <p:cNvSpPr>
              <a:spLocks/>
            </p:cNvSpPr>
            <p:nvPr/>
          </p:nvSpPr>
          <p:spPr bwMode="auto">
            <a:xfrm>
              <a:off x="430" y="3847"/>
              <a:ext cx="197" cy="61"/>
            </a:xfrm>
            <a:custGeom>
              <a:avLst/>
              <a:gdLst/>
              <a:ahLst/>
              <a:cxnLst>
                <a:cxn ang="0">
                  <a:pos x="197" y="4"/>
                </a:cxn>
                <a:cxn ang="0">
                  <a:pos x="189" y="11"/>
                </a:cxn>
                <a:cxn ang="0">
                  <a:pos x="171" y="25"/>
                </a:cxn>
                <a:cxn ang="0">
                  <a:pos x="158" y="40"/>
                </a:cxn>
                <a:cxn ang="0">
                  <a:pos x="146" y="47"/>
                </a:cxn>
                <a:cxn ang="0">
                  <a:pos x="124" y="54"/>
                </a:cxn>
                <a:cxn ang="0">
                  <a:pos x="111" y="58"/>
                </a:cxn>
                <a:cxn ang="0">
                  <a:pos x="85" y="61"/>
                </a:cxn>
                <a:cxn ang="0">
                  <a:pos x="60" y="61"/>
                </a:cxn>
                <a:cxn ang="0">
                  <a:pos x="38" y="54"/>
                </a:cxn>
                <a:cxn ang="0">
                  <a:pos x="17" y="33"/>
                </a:cxn>
                <a:cxn ang="0">
                  <a:pos x="0" y="0"/>
                </a:cxn>
                <a:cxn ang="0">
                  <a:pos x="25" y="11"/>
                </a:cxn>
                <a:cxn ang="0">
                  <a:pos x="60" y="29"/>
                </a:cxn>
                <a:cxn ang="0">
                  <a:pos x="81" y="33"/>
                </a:cxn>
                <a:cxn ang="0">
                  <a:pos x="98" y="29"/>
                </a:cxn>
                <a:cxn ang="0">
                  <a:pos x="128" y="18"/>
                </a:cxn>
                <a:cxn ang="0">
                  <a:pos x="150" y="15"/>
                </a:cxn>
                <a:cxn ang="0">
                  <a:pos x="163" y="11"/>
                </a:cxn>
                <a:cxn ang="0">
                  <a:pos x="184" y="4"/>
                </a:cxn>
                <a:cxn ang="0">
                  <a:pos x="197" y="4"/>
                </a:cxn>
              </a:cxnLst>
              <a:rect l="0" t="0" r="r" b="b"/>
              <a:pathLst>
                <a:path w="197" h="61">
                  <a:moveTo>
                    <a:pt x="197" y="4"/>
                  </a:moveTo>
                  <a:lnTo>
                    <a:pt x="189" y="11"/>
                  </a:lnTo>
                  <a:lnTo>
                    <a:pt x="171" y="25"/>
                  </a:lnTo>
                  <a:lnTo>
                    <a:pt x="158" y="40"/>
                  </a:lnTo>
                  <a:lnTo>
                    <a:pt x="146" y="47"/>
                  </a:lnTo>
                  <a:lnTo>
                    <a:pt x="124" y="54"/>
                  </a:lnTo>
                  <a:lnTo>
                    <a:pt x="111" y="58"/>
                  </a:lnTo>
                  <a:lnTo>
                    <a:pt x="85" y="61"/>
                  </a:lnTo>
                  <a:lnTo>
                    <a:pt x="60" y="61"/>
                  </a:lnTo>
                  <a:lnTo>
                    <a:pt x="38" y="54"/>
                  </a:lnTo>
                  <a:lnTo>
                    <a:pt x="17" y="33"/>
                  </a:lnTo>
                  <a:lnTo>
                    <a:pt x="0" y="0"/>
                  </a:lnTo>
                  <a:lnTo>
                    <a:pt x="25" y="11"/>
                  </a:lnTo>
                  <a:lnTo>
                    <a:pt x="60" y="29"/>
                  </a:lnTo>
                  <a:lnTo>
                    <a:pt x="81" y="33"/>
                  </a:lnTo>
                  <a:lnTo>
                    <a:pt x="98" y="29"/>
                  </a:lnTo>
                  <a:lnTo>
                    <a:pt x="128" y="18"/>
                  </a:lnTo>
                  <a:lnTo>
                    <a:pt x="150" y="15"/>
                  </a:lnTo>
                  <a:lnTo>
                    <a:pt x="163" y="11"/>
                  </a:lnTo>
                  <a:lnTo>
                    <a:pt x="184" y="4"/>
                  </a:lnTo>
                  <a:lnTo>
                    <a:pt x="197" y="4"/>
                  </a:lnTo>
                  <a:close/>
                </a:path>
              </a:pathLst>
            </a:custGeom>
            <a:solidFill>
              <a:srgbClr val="FF80C0"/>
            </a:solidFill>
            <a:ln w="6350">
              <a:solidFill>
                <a:srgbClr val="FF008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94" name="Freeform 90"/>
            <p:cNvSpPr>
              <a:spLocks/>
            </p:cNvSpPr>
            <p:nvPr/>
          </p:nvSpPr>
          <p:spPr bwMode="auto">
            <a:xfrm>
              <a:off x="696" y="3661"/>
              <a:ext cx="666" cy="247"/>
            </a:xfrm>
            <a:custGeom>
              <a:avLst/>
              <a:gdLst/>
              <a:ahLst/>
              <a:cxnLst>
                <a:cxn ang="0">
                  <a:pos x="0" y="236"/>
                </a:cxn>
                <a:cxn ang="0">
                  <a:pos x="4" y="233"/>
                </a:cxn>
                <a:cxn ang="0">
                  <a:pos x="17" y="226"/>
                </a:cxn>
                <a:cxn ang="0">
                  <a:pos x="73" y="204"/>
                </a:cxn>
                <a:cxn ang="0">
                  <a:pos x="133" y="186"/>
                </a:cxn>
                <a:cxn ang="0">
                  <a:pos x="189" y="172"/>
                </a:cxn>
                <a:cxn ang="0">
                  <a:pos x="236" y="158"/>
                </a:cxn>
                <a:cxn ang="0">
                  <a:pos x="266" y="147"/>
                </a:cxn>
                <a:cxn ang="0">
                  <a:pos x="296" y="140"/>
                </a:cxn>
                <a:cxn ang="0">
                  <a:pos x="339" y="129"/>
                </a:cxn>
                <a:cxn ang="0">
                  <a:pos x="382" y="118"/>
                </a:cxn>
                <a:cxn ang="0">
                  <a:pos x="429" y="104"/>
                </a:cxn>
                <a:cxn ang="0">
                  <a:pos x="490" y="83"/>
                </a:cxn>
                <a:cxn ang="0">
                  <a:pos x="550" y="57"/>
                </a:cxn>
                <a:cxn ang="0">
                  <a:pos x="593" y="32"/>
                </a:cxn>
                <a:cxn ang="0">
                  <a:pos x="610" y="25"/>
                </a:cxn>
                <a:cxn ang="0">
                  <a:pos x="623" y="22"/>
                </a:cxn>
                <a:cxn ang="0">
                  <a:pos x="636" y="14"/>
                </a:cxn>
                <a:cxn ang="0">
                  <a:pos x="666" y="0"/>
                </a:cxn>
                <a:cxn ang="0">
                  <a:pos x="653" y="7"/>
                </a:cxn>
                <a:cxn ang="0">
                  <a:pos x="631" y="22"/>
                </a:cxn>
                <a:cxn ang="0">
                  <a:pos x="605" y="40"/>
                </a:cxn>
                <a:cxn ang="0">
                  <a:pos x="571" y="61"/>
                </a:cxn>
                <a:cxn ang="0">
                  <a:pos x="502" y="97"/>
                </a:cxn>
                <a:cxn ang="0">
                  <a:pos x="468" y="111"/>
                </a:cxn>
                <a:cxn ang="0">
                  <a:pos x="442" y="122"/>
                </a:cxn>
                <a:cxn ang="0">
                  <a:pos x="374" y="140"/>
                </a:cxn>
                <a:cxn ang="0">
                  <a:pos x="322" y="154"/>
                </a:cxn>
                <a:cxn ang="0">
                  <a:pos x="288" y="165"/>
                </a:cxn>
                <a:cxn ang="0">
                  <a:pos x="266" y="168"/>
                </a:cxn>
                <a:cxn ang="0">
                  <a:pos x="223" y="183"/>
                </a:cxn>
                <a:cxn ang="0">
                  <a:pos x="193" y="190"/>
                </a:cxn>
                <a:cxn ang="0">
                  <a:pos x="150" y="204"/>
                </a:cxn>
                <a:cxn ang="0">
                  <a:pos x="64" y="229"/>
                </a:cxn>
                <a:cxn ang="0">
                  <a:pos x="47" y="233"/>
                </a:cxn>
                <a:cxn ang="0">
                  <a:pos x="38" y="240"/>
                </a:cxn>
                <a:cxn ang="0">
                  <a:pos x="30" y="244"/>
                </a:cxn>
                <a:cxn ang="0">
                  <a:pos x="13" y="247"/>
                </a:cxn>
                <a:cxn ang="0">
                  <a:pos x="0" y="236"/>
                </a:cxn>
              </a:cxnLst>
              <a:rect l="0" t="0" r="r" b="b"/>
              <a:pathLst>
                <a:path w="666" h="247">
                  <a:moveTo>
                    <a:pt x="0" y="236"/>
                  </a:moveTo>
                  <a:lnTo>
                    <a:pt x="4" y="233"/>
                  </a:lnTo>
                  <a:lnTo>
                    <a:pt x="17" y="226"/>
                  </a:lnTo>
                  <a:lnTo>
                    <a:pt x="73" y="204"/>
                  </a:lnTo>
                  <a:lnTo>
                    <a:pt x="133" y="186"/>
                  </a:lnTo>
                  <a:lnTo>
                    <a:pt x="189" y="172"/>
                  </a:lnTo>
                  <a:lnTo>
                    <a:pt x="236" y="158"/>
                  </a:lnTo>
                  <a:lnTo>
                    <a:pt x="266" y="147"/>
                  </a:lnTo>
                  <a:lnTo>
                    <a:pt x="296" y="140"/>
                  </a:lnTo>
                  <a:lnTo>
                    <a:pt x="339" y="129"/>
                  </a:lnTo>
                  <a:lnTo>
                    <a:pt x="382" y="118"/>
                  </a:lnTo>
                  <a:lnTo>
                    <a:pt x="429" y="104"/>
                  </a:lnTo>
                  <a:lnTo>
                    <a:pt x="490" y="83"/>
                  </a:lnTo>
                  <a:lnTo>
                    <a:pt x="550" y="57"/>
                  </a:lnTo>
                  <a:lnTo>
                    <a:pt x="593" y="32"/>
                  </a:lnTo>
                  <a:lnTo>
                    <a:pt x="610" y="25"/>
                  </a:lnTo>
                  <a:lnTo>
                    <a:pt x="623" y="22"/>
                  </a:lnTo>
                  <a:lnTo>
                    <a:pt x="636" y="14"/>
                  </a:lnTo>
                  <a:lnTo>
                    <a:pt x="666" y="0"/>
                  </a:lnTo>
                  <a:lnTo>
                    <a:pt x="653" y="7"/>
                  </a:lnTo>
                  <a:lnTo>
                    <a:pt x="631" y="22"/>
                  </a:lnTo>
                  <a:lnTo>
                    <a:pt x="605" y="40"/>
                  </a:lnTo>
                  <a:lnTo>
                    <a:pt x="571" y="61"/>
                  </a:lnTo>
                  <a:lnTo>
                    <a:pt x="502" y="97"/>
                  </a:lnTo>
                  <a:lnTo>
                    <a:pt x="468" y="111"/>
                  </a:lnTo>
                  <a:lnTo>
                    <a:pt x="442" y="122"/>
                  </a:lnTo>
                  <a:lnTo>
                    <a:pt x="374" y="140"/>
                  </a:lnTo>
                  <a:lnTo>
                    <a:pt x="322" y="154"/>
                  </a:lnTo>
                  <a:lnTo>
                    <a:pt x="288" y="165"/>
                  </a:lnTo>
                  <a:lnTo>
                    <a:pt x="266" y="168"/>
                  </a:lnTo>
                  <a:lnTo>
                    <a:pt x="223" y="183"/>
                  </a:lnTo>
                  <a:lnTo>
                    <a:pt x="193" y="190"/>
                  </a:lnTo>
                  <a:lnTo>
                    <a:pt x="150" y="204"/>
                  </a:lnTo>
                  <a:lnTo>
                    <a:pt x="64" y="229"/>
                  </a:lnTo>
                  <a:lnTo>
                    <a:pt x="47" y="233"/>
                  </a:lnTo>
                  <a:lnTo>
                    <a:pt x="38" y="240"/>
                  </a:lnTo>
                  <a:lnTo>
                    <a:pt x="30" y="244"/>
                  </a:lnTo>
                  <a:lnTo>
                    <a:pt x="13" y="247"/>
                  </a:lnTo>
                  <a:lnTo>
                    <a:pt x="0" y="236"/>
                  </a:lnTo>
                  <a:close/>
                </a:path>
              </a:pathLst>
            </a:custGeom>
            <a:solidFill>
              <a:srgbClr val="40A04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95" name="Freeform 91"/>
            <p:cNvSpPr>
              <a:spLocks/>
            </p:cNvSpPr>
            <p:nvPr/>
          </p:nvSpPr>
          <p:spPr bwMode="auto">
            <a:xfrm>
              <a:off x="417" y="3844"/>
              <a:ext cx="292" cy="168"/>
            </a:xfrm>
            <a:custGeom>
              <a:avLst/>
              <a:gdLst/>
              <a:ahLst/>
              <a:cxnLst>
                <a:cxn ang="0">
                  <a:pos x="103" y="157"/>
                </a:cxn>
                <a:cxn ang="0">
                  <a:pos x="180" y="168"/>
                </a:cxn>
                <a:cxn ang="0">
                  <a:pos x="197" y="164"/>
                </a:cxn>
                <a:cxn ang="0">
                  <a:pos x="210" y="157"/>
                </a:cxn>
                <a:cxn ang="0">
                  <a:pos x="275" y="104"/>
                </a:cxn>
                <a:cxn ang="0">
                  <a:pos x="292" y="79"/>
                </a:cxn>
                <a:cxn ang="0">
                  <a:pos x="292" y="57"/>
                </a:cxn>
                <a:cxn ang="0">
                  <a:pos x="283" y="46"/>
                </a:cxn>
                <a:cxn ang="0">
                  <a:pos x="266" y="36"/>
                </a:cxn>
                <a:cxn ang="0">
                  <a:pos x="232" y="21"/>
                </a:cxn>
                <a:cxn ang="0">
                  <a:pos x="227" y="10"/>
                </a:cxn>
                <a:cxn ang="0">
                  <a:pos x="223" y="3"/>
                </a:cxn>
                <a:cxn ang="0">
                  <a:pos x="219" y="0"/>
                </a:cxn>
                <a:cxn ang="0">
                  <a:pos x="202" y="0"/>
                </a:cxn>
                <a:cxn ang="0">
                  <a:pos x="189" y="10"/>
                </a:cxn>
                <a:cxn ang="0">
                  <a:pos x="167" y="32"/>
                </a:cxn>
                <a:cxn ang="0">
                  <a:pos x="146" y="46"/>
                </a:cxn>
                <a:cxn ang="0">
                  <a:pos x="124" y="57"/>
                </a:cxn>
                <a:cxn ang="0">
                  <a:pos x="81" y="64"/>
                </a:cxn>
                <a:cxn ang="0">
                  <a:pos x="38" y="79"/>
                </a:cxn>
                <a:cxn ang="0">
                  <a:pos x="21" y="89"/>
                </a:cxn>
                <a:cxn ang="0">
                  <a:pos x="4" y="107"/>
                </a:cxn>
                <a:cxn ang="0">
                  <a:pos x="0" y="111"/>
                </a:cxn>
                <a:cxn ang="0">
                  <a:pos x="8" y="114"/>
                </a:cxn>
                <a:cxn ang="0">
                  <a:pos x="30" y="107"/>
                </a:cxn>
                <a:cxn ang="0">
                  <a:pos x="55" y="96"/>
                </a:cxn>
                <a:cxn ang="0">
                  <a:pos x="60" y="96"/>
                </a:cxn>
                <a:cxn ang="0">
                  <a:pos x="55" y="100"/>
                </a:cxn>
                <a:cxn ang="0">
                  <a:pos x="47" y="107"/>
                </a:cxn>
                <a:cxn ang="0">
                  <a:pos x="30" y="114"/>
                </a:cxn>
                <a:cxn ang="0">
                  <a:pos x="17" y="121"/>
                </a:cxn>
                <a:cxn ang="0">
                  <a:pos x="13" y="129"/>
                </a:cxn>
                <a:cxn ang="0">
                  <a:pos x="30" y="143"/>
                </a:cxn>
                <a:cxn ang="0">
                  <a:pos x="64" y="154"/>
                </a:cxn>
                <a:cxn ang="0">
                  <a:pos x="103" y="157"/>
                </a:cxn>
              </a:cxnLst>
              <a:rect l="0" t="0" r="r" b="b"/>
              <a:pathLst>
                <a:path w="292" h="168">
                  <a:moveTo>
                    <a:pt x="103" y="157"/>
                  </a:moveTo>
                  <a:lnTo>
                    <a:pt x="180" y="168"/>
                  </a:lnTo>
                  <a:lnTo>
                    <a:pt x="197" y="164"/>
                  </a:lnTo>
                  <a:lnTo>
                    <a:pt x="210" y="157"/>
                  </a:lnTo>
                  <a:lnTo>
                    <a:pt x="275" y="104"/>
                  </a:lnTo>
                  <a:lnTo>
                    <a:pt x="292" y="79"/>
                  </a:lnTo>
                  <a:lnTo>
                    <a:pt x="292" y="57"/>
                  </a:lnTo>
                  <a:lnTo>
                    <a:pt x="283" y="46"/>
                  </a:lnTo>
                  <a:lnTo>
                    <a:pt x="266" y="36"/>
                  </a:lnTo>
                  <a:lnTo>
                    <a:pt x="232" y="21"/>
                  </a:lnTo>
                  <a:lnTo>
                    <a:pt x="227" y="10"/>
                  </a:lnTo>
                  <a:lnTo>
                    <a:pt x="223" y="3"/>
                  </a:lnTo>
                  <a:lnTo>
                    <a:pt x="219" y="0"/>
                  </a:lnTo>
                  <a:lnTo>
                    <a:pt x="202" y="0"/>
                  </a:lnTo>
                  <a:lnTo>
                    <a:pt x="189" y="10"/>
                  </a:lnTo>
                  <a:lnTo>
                    <a:pt x="167" y="32"/>
                  </a:lnTo>
                  <a:lnTo>
                    <a:pt x="146" y="46"/>
                  </a:lnTo>
                  <a:lnTo>
                    <a:pt x="124" y="57"/>
                  </a:lnTo>
                  <a:lnTo>
                    <a:pt x="81" y="64"/>
                  </a:lnTo>
                  <a:lnTo>
                    <a:pt x="38" y="79"/>
                  </a:lnTo>
                  <a:lnTo>
                    <a:pt x="21" y="89"/>
                  </a:lnTo>
                  <a:lnTo>
                    <a:pt x="4" y="107"/>
                  </a:lnTo>
                  <a:lnTo>
                    <a:pt x="0" y="111"/>
                  </a:lnTo>
                  <a:lnTo>
                    <a:pt x="8" y="114"/>
                  </a:lnTo>
                  <a:lnTo>
                    <a:pt x="30" y="107"/>
                  </a:lnTo>
                  <a:lnTo>
                    <a:pt x="55" y="96"/>
                  </a:lnTo>
                  <a:lnTo>
                    <a:pt x="60" y="96"/>
                  </a:lnTo>
                  <a:lnTo>
                    <a:pt x="55" y="100"/>
                  </a:lnTo>
                  <a:lnTo>
                    <a:pt x="47" y="107"/>
                  </a:lnTo>
                  <a:lnTo>
                    <a:pt x="30" y="114"/>
                  </a:lnTo>
                  <a:lnTo>
                    <a:pt x="17" y="121"/>
                  </a:lnTo>
                  <a:lnTo>
                    <a:pt x="13" y="129"/>
                  </a:lnTo>
                  <a:lnTo>
                    <a:pt x="30" y="143"/>
                  </a:lnTo>
                  <a:lnTo>
                    <a:pt x="64" y="154"/>
                  </a:lnTo>
                  <a:lnTo>
                    <a:pt x="103" y="157"/>
                  </a:lnTo>
                  <a:close/>
                </a:path>
              </a:pathLst>
            </a:custGeom>
            <a:solidFill>
              <a:srgbClr val="FF80C0"/>
            </a:solidFill>
            <a:ln w="6350">
              <a:solidFill>
                <a:srgbClr val="FF008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96" name="Freeform 92"/>
            <p:cNvSpPr>
              <a:spLocks/>
            </p:cNvSpPr>
            <p:nvPr/>
          </p:nvSpPr>
          <p:spPr bwMode="auto">
            <a:xfrm>
              <a:off x="498" y="3883"/>
              <a:ext cx="215" cy="154"/>
            </a:xfrm>
            <a:custGeom>
              <a:avLst/>
              <a:gdLst/>
              <a:ahLst/>
              <a:cxnLst>
                <a:cxn ang="0">
                  <a:pos x="215" y="18"/>
                </a:cxn>
                <a:cxn ang="0">
                  <a:pos x="211" y="50"/>
                </a:cxn>
                <a:cxn ang="0">
                  <a:pos x="198" y="79"/>
                </a:cxn>
                <a:cxn ang="0">
                  <a:pos x="181" y="104"/>
                </a:cxn>
                <a:cxn ang="0">
                  <a:pos x="151" y="118"/>
                </a:cxn>
                <a:cxn ang="0">
                  <a:pos x="112" y="133"/>
                </a:cxn>
                <a:cxn ang="0">
                  <a:pos x="78" y="140"/>
                </a:cxn>
                <a:cxn ang="0">
                  <a:pos x="17" y="154"/>
                </a:cxn>
                <a:cxn ang="0">
                  <a:pos x="0" y="154"/>
                </a:cxn>
                <a:cxn ang="0">
                  <a:pos x="17" y="147"/>
                </a:cxn>
                <a:cxn ang="0">
                  <a:pos x="17" y="140"/>
                </a:cxn>
                <a:cxn ang="0">
                  <a:pos x="13" y="136"/>
                </a:cxn>
                <a:cxn ang="0">
                  <a:pos x="26" y="133"/>
                </a:cxn>
                <a:cxn ang="0">
                  <a:pos x="35" y="125"/>
                </a:cxn>
                <a:cxn ang="0">
                  <a:pos x="56" y="115"/>
                </a:cxn>
                <a:cxn ang="0">
                  <a:pos x="129" y="50"/>
                </a:cxn>
                <a:cxn ang="0">
                  <a:pos x="142" y="25"/>
                </a:cxn>
                <a:cxn ang="0">
                  <a:pos x="159" y="11"/>
                </a:cxn>
                <a:cxn ang="0">
                  <a:pos x="176" y="0"/>
                </a:cxn>
                <a:cxn ang="0">
                  <a:pos x="194" y="0"/>
                </a:cxn>
                <a:cxn ang="0">
                  <a:pos x="211" y="7"/>
                </a:cxn>
                <a:cxn ang="0">
                  <a:pos x="215" y="18"/>
                </a:cxn>
              </a:cxnLst>
              <a:rect l="0" t="0" r="r" b="b"/>
              <a:pathLst>
                <a:path w="215" h="154">
                  <a:moveTo>
                    <a:pt x="215" y="18"/>
                  </a:moveTo>
                  <a:lnTo>
                    <a:pt x="211" y="50"/>
                  </a:lnTo>
                  <a:lnTo>
                    <a:pt x="198" y="79"/>
                  </a:lnTo>
                  <a:lnTo>
                    <a:pt x="181" y="104"/>
                  </a:lnTo>
                  <a:lnTo>
                    <a:pt x="151" y="118"/>
                  </a:lnTo>
                  <a:lnTo>
                    <a:pt x="112" y="133"/>
                  </a:lnTo>
                  <a:lnTo>
                    <a:pt x="78" y="140"/>
                  </a:lnTo>
                  <a:lnTo>
                    <a:pt x="17" y="154"/>
                  </a:lnTo>
                  <a:lnTo>
                    <a:pt x="0" y="154"/>
                  </a:lnTo>
                  <a:lnTo>
                    <a:pt x="17" y="147"/>
                  </a:lnTo>
                  <a:lnTo>
                    <a:pt x="17" y="140"/>
                  </a:lnTo>
                  <a:lnTo>
                    <a:pt x="13" y="136"/>
                  </a:lnTo>
                  <a:lnTo>
                    <a:pt x="26" y="133"/>
                  </a:lnTo>
                  <a:lnTo>
                    <a:pt x="35" y="125"/>
                  </a:lnTo>
                  <a:lnTo>
                    <a:pt x="56" y="115"/>
                  </a:lnTo>
                  <a:lnTo>
                    <a:pt x="129" y="50"/>
                  </a:lnTo>
                  <a:lnTo>
                    <a:pt x="142" y="25"/>
                  </a:lnTo>
                  <a:lnTo>
                    <a:pt x="159" y="11"/>
                  </a:lnTo>
                  <a:lnTo>
                    <a:pt x="176" y="0"/>
                  </a:lnTo>
                  <a:lnTo>
                    <a:pt x="194" y="0"/>
                  </a:lnTo>
                  <a:lnTo>
                    <a:pt x="211" y="7"/>
                  </a:lnTo>
                  <a:lnTo>
                    <a:pt x="215" y="18"/>
                  </a:lnTo>
                  <a:close/>
                </a:path>
              </a:pathLst>
            </a:custGeom>
            <a:solidFill>
              <a:srgbClr val="FF80C0"/>
            </a:solidFill>
            <a:ln w="6350">
              <a:solidFill>
                <a:srgbClr val="FF008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97" name="Freeform 93"/>
            <p:cNvSpPr>
              <a:spLocks/>
            </p:cNvSpPr>
            <p:nvPr/>
          </p:nvSpPr>
          <p:spPr bwMode="auto">
            <a:xfrm>
              <a:off x="125" y="3346"/>
              <a:ext cx="167" cy="108"/>
            </a:xfrm>
            <a:custGeom>
              <a:avLst/>
              <a:gdLst/>
              <a:ahLst/>
              <a:cxnLst>
                <a:cxn ang="0">
                  <a:pos x="167" y="100"/>
                </a:cxn>
                <a:cxn ang="0">
                  <a:pos x="154" y="100"/>
                </a:cxn>
                <a:cxn ang="0">
                  <a:pos x="128" y="108"/>
                </a:cxn>
                <a:cxn ang="0">
                  <a:pos x="111" y="108"/>
                </a:cxn>
                <a:cxn ang="0">
                  <a:pos x="73" y="104"/>
                </a:cxn>
                <a:cxn ang="0">
                  <a:pos x="60" y="100"/>
                </a:cxn>
                <a:cxn ang="0">
                  <a:pos x="34" y="90"/>
                </a:cxn>
                <a:cxn ang="0">
                  <a:pos x="12" y="79"/>
                </a:cxn>
                <a:cxn ang="0">
                  <a:pos x="4" y="61"/>
                </a:cxn>
                <a:cxn ang="0">
                  <a:pos x="0" y="32"/>
                </a:cxn>
                <a:cxn ang="0">
                  <a:pos x="8" y="0"/>
                </a:cxn>
                <a:cxn ang="0">
                  <a:pos x="21" y="22"/>
                </a:cxn>
                <a:cxn ang="0">
                  <a:pos x="25" y="36"/>
                </a:cxn>
                <a:cxn ang="0">
                  <a:pos x="38" y="54"/>
                </a:cxn>
                <a:cxn ang="0">
                  <a:pos x="55" y="65"/>
                </a:cxn>
                <a:cxn ang="0">
                  <a:pos x="68" y="68"/>
                </a:cxn>
                <a:cxn ang="0">
                  <a:pos x="98" y="75"/>
                </a:cxn>
                <a:cxn ang="0">
                  <a:pos x="120" y="86"/>
                </a:cxn>
                <a:cxn ang="0">
                  <a:pos x="133" y="90"/>
                </a:cxn>
                <a:cxn ang="0">
                  <a:pos x="154" y="97"/>
                </a:cxn>
                <a:cxn ang="0">
                  <a:pos x="167" y="100"/>
                </a:cxn>
              </a:cxnLst>
              <a:rect l="0" t="0" r="r" b="b"/>
              <a:pathLst>
                <a:path w="167" h="108">
                  <a:moveTo>
                    <a:pt x="167" y="100"/>
                  </a:moveTo>
                  <a:lnTo>
                    <a:pt x="154" y="100"/>
                  </a:lnTo>
                  <a:lnTo>
                    <a:pt x="128" y="108"/>
                  </a:lnTo>
                  <a:lnTo>
                    <a:pt x="111" y="108"/>
                  </a:lnTo>
                  <a:lnTo>
                    <a:pt x="73" y="104"/>
                  </a:lnTo>
                  <a:lnTo>
                    <a:pt x="60" y="100"/>
                  </a:lnTo>
                  <a:lnTo>
                    <a:pt x="34" y="90"/>
                  </a:lnTo>
                  <a:lnTo>
                    <a:pt x="12" y="79"/>
                  </a:lnTo>
                  <a:lnTo>
                    <a:pt x="4" y="61"/>
                  </a:lnTo>
                  <a:lnTo>
                    <a:pt x="0" y="32"/>
                  </a:lnTo>
                  <a:lnTo>
                    <a:pt x="8" y="0"/>
                  </a:lnTo>
                  <a:lnTo>
                    <a:pt x="21" y="22"/>
                  </a:lnTo>
                  <a:lnTo>
                    <a:pt x="25" y="36"/>
                  </a:lnTo>
                  <a:lnTo>
                    <a:pt x="38" y="54"/>
                  </a:lnTo>
                  <a:lnTo>
                    <a:pt x="55" y="65"/>
                  </a:lnTo>
                  <a:lnTo>
                    <a:pt x="68" y="68"/>
                  </a:lnTo>
                  <a:lnTo>
                    <a:pt x="98" y="75"/>
                  </a:lnTo>
                  <a:lnTo>
                    <a:pt x="120" y="86"/>
                  </a:lnTo>
                  <a:lnTo>
                    <a:pt x="133" y="90"/>
                  </a:lnTo>
                  <a:lnTo>
                    <a:pt x="154" y="97"/>
                  </a:lnTo>
                  <a:lnTo>
                    <a:pt x="167" y="100"/>
                  </a:lnTo>
                  <a:close/>
                </a:path>
              </a:pathLst>
            </a:custGeom>
            <a:solidFill>
              <a:srgbClr val="FF80C0"/>
            </a:solidFill>
            <a:ln w="6350">
              <a:solidFill>
                <a:srgbClr val="FF008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98" name="Freeform 94"/>
            <p:cNvSpPr>
              <a:spLocks/>
            </p:cNvSpPr>
            <p:nvPr/>
          </p:nvSpPr>
          <p:spPr bwMode="auto">
            <a:xfrm>
              <a:off x="309" y="3518"/>
              <a:ext cx="700" cy="150"/>
            </a:xfrm>
            <a:custGeom>
              <a:avLst/>
              <a:gdLst/>
              <a:ahLst/>
              <a:cxnLst>
                <a:cxn ang="0">
                  <a:pos x="5" y="0"/>
                </a:cxn>
                <a:cxn ang="0">
                  <a:pos x="9" y="0"/>
                </a:cxn>
                <a:cxn ang="0">
                  <a:pos x="22" y="4"/>
                </a:cxn>
                <a:cxn ang="0">
                  <a:pos x="82" y="11"/>
                </a:cxn>
                <a:cxn ang="0">
                  <a:pos x="146" y="29"/>
                </a:cxn>
                <a:cxn ang="0">
                  <a:pos x="202" y="46"/>
                </a:cxn>
                <a:cxn ang="0">
                  <a:pos x="245" y="61"/>
                </a:cxn>
                <a:cxn ang="0">
                  <a:pos x="279" y="68"/>
                </a:cxn>
                <a:cxn ang="0">
                  <a:pos x="305" y="75"/>
                </a:cxn>
                <a:cxn ang="0">
                  <a:pos x="348" y="86"/>
                </a:cxn>
                <a:cxn ang="0">
                  <a:pos x="391" y="100"/>
                </a:cxn>
                <a:cxn ang="0">
                  <a:pos x="438" y="111"/>
                </a:cxn>
                <a:cxn ang="0">
                  <a:pos x="499" y="125"/>
                </a:cxn>
                <a:cxn ang="0">
                  <a:pos x="567" y="136"/>
                </a:cxn>
                <a:cxn ang="0">
                  <a:pos x="597" y="140"/>
                </a:cxn>
                <a:cxn ang="0">
                  <a:pos x="623" y="140"/>
                </a:cxn>
                <a:cxn ang="0">
                  <a:pos x="640" y="143"/>
                </a:cxn>
                <a:cxn ang="0">
                  <a:pos x="649" y="143"/>
                </a:cxn>
                <a:cxn ang="0">
                  <a:pos x="657" y="143"/>
                </a:cxn>
                <a:cxn ang="0">
                  <a:pos x="666" y="147"/>
                </a:cxn>
                <a:cxn ang="0">
                  <a:pos x="700" y="150"/>
                </a:cxn>
                <a:cxn ang="0">
                  <a:pos x="688" y="150"/>
                </a:cxn>
                <a:cxn ang="0">
                  <a:pos x="657" y="150"/>
                </a:cxn>
                <a:cxn ang="0">
                  <a:pos x="623" y="150"/>
                </a:cxn>
                <a:cxn ang="0">
                  <a:pos x="584" y="150"/>
                </a:cxn>
                <a:cxn ang="0">
                  <a:pos x="503" y="143"/>
                </a:cxn>
                <a:cxn ang="0">
                  <a:pos x="464" y="140"/>
                </a:cxn>
                <a:cxn ang="0">
                  <a:pos x="434" y="132"/>
                </a:cxn>
                <a:cxn ang="0">
                  <a:pos x="365" y="115"/>
                </a:cxn>
                <a:cxn ang="0">
                  <a:pos x="318" y="100"/>
                </a:cxn>
                <a:cxn ang="0">
                  <a:pos x="279" y="86"/>
                </a:cxn>
                <a:cxn ang="0">
                  <a:pos x="262" y="82"/>
                </a:cxn>
                <a:cxn ang="0">
                  <a:pos x="219" y="72"/>
                </a:cxn>
                <a:cxn ang="0">
                  <a:pos x="189" y="61"/>
                </a:cxn>
                <a:cxn ang="0">
                  <a:pos x="146" y="50"/>
                </a:cxn>
                <a:cxn ang="0">
                  <a:pos x="56" y="25"/>
                </a:cxn>
                <a:cxn ang="0">
                  <a:pos x="39" y="21"/>
                </a:cxn>
                <a:cxn ang="0">
                  <a:pos x="30" y="21"/>
                </a:cxn>
                <a:cxn ang="0">
                  <a:pos x="17" y="21"/>
                </a:cxn>
                <a:cxn ang="0">
                  <a:pos x="0" y="14"/>
                </a:cxn>
                <a:cxn ang="0">
                  <a:pos x="5" y="0"/>
                </a:cxn>
              </a:cxnLst>
              <a:rect l="0" t="0" r="r" b="b"/>
              <a:pathLst>
                <a:path w="700" h="150">
                  <a:moveTo>
                    <a:pt x="5" y="0"/>
                  </a:moveTo>
                  <a:lnTo>
                    <a:pt x="9" y="0"/>
                  </a:lnTo>
                  <a:lnTo>
                    <a:pt x="22" y="4"/>
                  </a:lnTo>
                  <a:lnTo>
                    <a:pt x="82" y="11"/>
                  </a:lnTo>
                  <a:lnTo>
                    <a:pt x="146" y="29"/>
                  </a:lnTo>
                  <a:lnTo>
                    <a:pt x="202" y="46"/>
                  </a:lnTo>
                  <a:lnTo>
                    <a:pt x="245" y="61"/>
                  </a:lnTo>
                  <a:lnTo>
                    <a:pt x="279" y="68"/>
                  </a:lnTo>
                  <a:lnTo>
                    <a:pt x="305" y="75"/>
                  </a:lnTo>
                  <a:lnTo>
                    <a:pt x="348" y="86"/>
                  </a:lnTo>
                  <a:lnTo>
                    <a:pt x="391" y="100"/>
                  </a:lnTo>
                  <a:lnTo>
                    <a:pt x="438" y="111"/>
                  </a:lnTo>
                  <a:lnTo>
                    <a:pt x="499" y="125"/>
                  </a:lnTo>
                  <a:lnTo>
                    <a:pt x="567" y="136"/>
                  </a:lnTo>
                  <a:lnTo>
                    <a:pt x="597" y="140"/>
                  </a:lnTo>
                  <a:lnTo>
                    <a:pt x="623" y="140"/>
                  </a:lnTo>
                  <a:lnTo>
                    <a:pt x="640" y="143"/>
                  </a:lnTo>
                  <a:lnTo>
                    <a:pt x="649" y="143"/>
                  </a:lnTo>
                  <a:lnTo>
                    <a:pt x="657" y="143"/>
                  </a:lnTo>
                  <a:lnTo>
                    <a:pt x="666" y="147"/>
                  </a:lnTo>
                  <a:lnTo>
                    <a:pt x="700" y="150"/>
                  </a:lnTo>
                  <a:lnTo>
                    <a:pt x="688" y="150"/>
                  </a:lnTo>
                  <a:lnTo>
                    <a:pt x="657" y="150"/>
                  </a:lnTo>
                  <a:lnTo>
                    <a:pt x="623" y="150"/>
                  </a:lnTo>
                  <a:lnTo>
                    <a:pt x="584" y="150"/>
                  </a:lnTo>
                  <a:lnTo>
                    <a:pt x="503" y="143"/>
                  </a:lnTo>
                  <a:lnTo>
                    <a:pt x="464" y="140"/>
                  </a:lnTo>
                  <a:lnTo>
                    <a:pt x="434" y="132"/>
                  </a:lnTo>
                  <a:lnTo>
                    <a:pt x="365" y="115"/>
                  </a:lnTo>
                  <a:lnTo>
                    <a:pt x="318" y="100"/>
                  </a:lnTo>
                  <a:lnTo>
                    <a:pt x="279" y="86"/>
                  </a:lnTo>
                  <a:lnTo>
                    <a:pt x="262" y="82"/>
                  </a:lnTo>
                  <a:lnTo>
                    <a:pt x="219" y="72"/>
                  </a:lnTo>
                  <a:lnTo>
                    <a:pt x="189" y="61"/>
                  </a:lnTo>
                  <a:lnTo>
                    <a:pt x="146" y="50"/>
                  </a:lnTo>
                  <a:lnTo>
                    <a:pt x="56" y="25"/>
                  </a:lnTo>
                  <a:lnTo>
                    <a:pt x="39" y="21"/>
                  </a:lnTo>
                  <a:lnTo>
                    <a:pt x="30" y="21"/>
                  </a:lnTo>
                  <a:lnTo>
                    <a:pt x="17" y="21"/>
                  </a:lnTo>
                  <a:lnTo>
                    <a:pt x="0" y="1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40A04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99" name="Freeform 95"/>
            <p:cNvSpPr>
              <a:spLocks/>
            </p:cNvSpPr>
            <p:nvPr/>
          </p:nvSpPr>
          <p:spPr bwMode="auto">
            <a:xfrm>
              <a:off x="43" y="3418"/>
              <a:ext cx="275" cy="150"/>
            </a:xfrm>
            <a:custGeom>
              <a:avLst/>
              <a:gdLst/>
              <a:ahLst/>
              <a:cxnLst>
                <a:cxn ang="0">
                  <a:pos x="51" y="93"/>
                </a:cxn>
                <a:cxn ang="0">
                  <a:pos x="107" y="143"/>
                </a:cxn>
                <a:cxn ang="0">
                  <a:pos x="120" y="146"/>
                </a:cxn>
                <a:cxn ang="0">
                  <a:pos x="133" y="150"/>
                </a:cxn>
                <a:cxn ang="0">
                  <a:pos x="232" y="139"/>
                </a:cxn>
                <a:cxn ang="0">
                  <a:pos x="258" y="129"/>
                </a:cxn>
                <a:cxn ang="0">
                  <a:pos x="275" y="107"/>
                </a:cxn>
                <a:cxn ang="0">
                  <a:pos x="275" y="96"/>
                </a:cxn>
                <a:cxn ang="0">
                  <a:pos x="271" y="82"/>
                </a:cxn>
                <a:cxn ang="0">
                  <a:pos x="253" y="50"/>
                </a:cxn>
                <a:cxn ang="0">
                  <a:pos x="258" y="39"/>
                </a:cxn>
                <a:cxn ang="0">
                  <a:pos x="262" y="32"/>
                </a:cxn>
                <a:cxn ang="0">
                  <a:pos x="258" y="28"/>
                </a:cxn>
                <a:cxn ang="0">
                  <a:pos x="245" y="21"/>
                </a:cxn>
                <a:cxn ang="0">
                  <a:pos x="228" y="21"/>
                </a:cxn>
                <a:cxn ang="0">
                  <a:pos x="193" y="28"/>
                </a:cxn>
                <a:cxn ang="0">
                  <a:pos x="167" y="28"/>
                </a:cxn>
                <a:cxn ang="0">
                  <a:pos x="146" y="25"/>
                </a:cxn>
                <a:cxn ang="0">
                  <a:pos x="103" y="10"/>
                </a:cxn>
                <a:cxn ang="0">
                  <a:pos x="60" y="0"/>
                </a:cxn>
                <a:cxn ang="0">
                  <a:pos x="34" y="0"/>
                </a:cxn>
                <a:cxn ang="0">
                  <a:pos x="9" y="3"/>
                </a:cxn>
                <a:cxn ang="0">
                  <a:pos x="4" y="7"/>
                </a:cxn>
                <a:cxn ang="0">
                  <a:pos x="9" y="10"/>
                </a:cxn>
                <a:cxn ang="0">
                  <a:pos x="34" y="18"/>
                </a:cxn>
                <a:cxn ang="0">
                  <a:pos x="60" y="21"/>
                </a:cxn>
                <a:cxn ang="0">
                  <a:pos x="60" y="25"/>
                </a:cxn>
                <a:cxn ang="0">
                  <a:pos x="56" y="25"/>
                </a:cxn>
                <a:cxn ang="0">
                  <a:pos x="47" y="25"/>
                </a:cxn>
                <a:cxn ang="0">
                  <a:pos x="30" y="25"/>
                </a:cxn>
                <a:cxn ang="0">
                  <a:pos x="13" y="25"/>
                </a:cxn>
                <a:cxn ang="0">
                  <a:pos x="4" y="25"/>
                </a:cxn>
                <a:cxn ang="0">
                  <a:pos x="0" y="36"/>
                </a:cxn>
                <a:cxn ang="0">
                  <a:pos x="4" y="43"/>
                </a:cxn>
                <a:cxn ang="0">
                  <a:pos x="26" y="71"/>
                </a:cxn>
                <a:cxn ang="0">
                  <a:pos x="51" y="93"/>
                </a:cxn>
              </a:cxnLst>
              <a:rect l="0" t="0" r="r" b="b"/>
              <a:pathLst>
                <a:path w="275" h="150">
                  <a:moveTo>
                    <a:pt x="51" y="93"/>
                  </a:moveTo>
                  <a:lnTo>
                    <a:pt x="107" y="143"/>
                  </a:lnTo>
                  <a:lnTo>
                    <a:pt x="120" y="146"/>
                  </a:lnTo>
                  <a:lnTo>
                    <a:pt x="133" y="150"/>
                  </a:lnTo>
                  <a:lnTo>
                    <a:pt x="232" y="139"/>
                  </a:lnTo>
                  <a:lnTo>
                    <a:pt x="258" y="129"/>
                  </a:lnTo>
                  <a:lnTo>
                    <a:pt x="275" y="107"/>
                  </a:lnTo>
                  <a:lnTo>
                    <a:pt x="275" y="96"/>
                  </a:lnTo>
                  <a:lnTo>
                    <a:pt x="271" y="82"/>
                  </a:lnTo>
                  <a:lnTo>
                    <a:pt x="253" y="50"/>
                  </a:lnTo>
                  <a:lnTo>
                    <a:pt x="258" y="39"/>
                  </a:lnTo>
                  <a:lnTo>
                    <a:pt x="262" y="32"/>
                  </a:lnTo>
                  <a:lnTo>
                    <a:pt x="258" y="28"/>
                  </a:lnTo>
                  <a:lnTo>
                    <a:pt x="245" y="21"/>
                  </a:lnTo>
                  <a:lnTo>
                    <a:pt x="228" y="21"/>
                  </a:lnTo>
                  <a:lnTo>
                    <a:pt x="193" y="28"/>
                  </a:lnTo>
                  <a:lnTo>
                    <a:pt x="167" y="28"/>
                  </a:lnTo>
                  <a:lnTo>
                    <a:pt x="146" y="25"/>
                  </a:lnTo>
                  <a:lnTo>
                    <a:pt x="103" y="10"/>
                  </a:lnTo>
                  <a:lnTo>
                    <a:pt x="60" y="0"/>
                  </a:lnTo>
                  <a:lnTo>
                    <a:pt x="34" y="0"/>
                  </a:lnTo>
                  <a:lnTo>
                    <a:pt x="9" y="3"/>
                  </a:lnTo>
                  <a:lnTo>
                    <a:pt x="4" y="7"/>
                  </a:lnTo>
                  <a:lnTo>
                    <a:pt x="9" y="10"/>
                  </a:lnTo>
                  <a:lnTo>
                    <a:pt x="34" y="18"/>
                  </a:lnTo>
                  <a:lnTo>
                    <a:pt x="60" y="21"/>
                  </a:lnTo>
                  <a:lnTo>
                    <a:pt x="60" y="25"/>
                  </a:lnTo>
                  <a:lnTo>
                    <a:pt x="56" y="25"/>
                  </a:lnTo>
                  <a:lnTo>
                    <a:pt x="47" y="25"/>
                  </a:lnTo>
                  <a:lnTo>
                    <a:pt x="30" y="25"/>
                  </a:lnTo>
                  <a:lnTo>
                    <a:pt x="13" y="25"/>
                  </a:lnTo>
                  <a:lnTo>
                    <a:pt x="4" y="25"/>
                  </a:lnTo>
                  <a:lnTo>
                    <a:pt x="0" y="36"/>
                  </a:lnTo>
                  <a:lnTo>
                    <a:pt x="4" y="43"/>
                  </a:lnTo>
                  <a:lnTo>
                    <a:pt x="26" y="71"/>
                  </a:lnTo>
                  <a:lnTo>
                    <a:pt x="51" y="93"/>
                  </a:lnTo>
                  <a:close/>
                </a:path>
              </a:pathLst>
            </a:custGeom>
            <a:solidFill>
              <a:srgbClr val="FF80C0"/>
            </a:solidFill>
            <a:ln w="6350">
              <a:solidFill>
                <a:srgbClr val="FF008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600" name="Freeform 96"/>
            <p:cNvSpPr>
              <a:spLocks/>
            </p:cNvSpPr>
            <p:nvPr/>
          </p:nvSpPr>
          <p:spPr bwMode="auto">
            <a:xfrm>
              <a:off x="52" y="3496"/>
              <a:ext cx="274" cy="83"/>
            </a:xfrm>
            <a:custGeom>
              <a:avLst/>
              <a:gdLst/>
              <a:ahLst/>
              <a:cxnLst>
                <a:cxn ang="0">
                  <a:pos x="266" y="36"/>
                </a:cxn>
                <a:cxn ang="0">
                  <a:pos x="244" y="58"/>
                </a:cxn>
                <a:cxn ang="0">
                  <a:pos x="214" y="72"/>
                </a:cxn>
                <a:cxn ang="0">
                  <a:pos x="180" y="83"/>
                </a:cxn>
                <a:cxn ang="0">
                  <a:pos x="146" y="83"/>
                </a:cxn>
                <a:cxn ang="0">
                  <a:pos x="103" y="72"/>
                </a:cxn>
                <a:cxn ang="0">
                  <a:pos x="68" y="61"/>
                </a:cxn>
                <a:cxn ang="0">
                  <a:pos x="12" y="40"/>
                </a:cxn>
                <a:cxn ang="0">
                  <a:pos x="0" y="33"/>
                </a:cxn>
                <a:cxn ang="0">
                  <a:pos x="17" y="33"/>
                </a:cxn>
                <a:cxn ang="0">
                  <a:pos x="21" y="33"/>
                </a:cxn>
                <a:cxn ang="0">
                  <a:pos x="25" y="26"/>
                </a:cxn>
                <a:cxn ang="0">
                  <a:pos x="34" y="29"/>
                </a:cxn>
                <a:cxn ang="0">
                  <a:pos x="47" y="26"/>
                </a:cxn>
                <a:cxn ang="0">
                  <a:pos x="73" y="29"/>
                </a:cxn>
                <a:cxn ang="0">
                  <a:pos x="176" y="18"/>
                </a:cxn>
                <a:cxn ang="0">
                  <a:pos x="206" y="4"/>
                </a:cxn>
                <a:cxn ang="0">
                  <a:pos x="227" y="0"/>
                </a:cxn>
                <a:cxn ang="0">
                  <a:pos x="253" y="0"/>
                </a:cxn>
                <a:cxn ang="0">
                  <a:pos x="266" y="8"/>
                </a:cxn>
                <a:cxn ang="0">
                  <a:pos x="274" y="22"/>
                </a:cxn>
                <a:cxn ang="0">
                  <a:pos x="266" y="36"/>
                </a:cxn>
              </a:cxnLst>
              <a:rect l="0" t="0" r="r" b="b"/>
              <a:pathLst>
                <a:path w="274" h="83">
                  <a:moveTo>
                    <a:pt x="266" y="36"/>
                  </a:moveTo>
                  <a:lnTo>
                    <a:pt x="244" y="58"/>
                  </a:lnTo>
                  <a:lnTo>
                    <a:pt x="214" y="72"/>
                  </a:lnTo>
                  <a:lnTo>
                    <a:pt x="180" y="83"/>
                  </a:lnTo>
                  <a:lnTo>
                    <a:pt x="146" y="83"/>
                  </a:lnTo>
                  <a:lnTo>
                    <a:pt x="103" y="72"/>
                  </a:lnTo>
                  <a:lnTo>
                    <a:pt x="68" y="61"/>
                  </a:lnTo>
                  <a:lnTo>
                    <a:pt x="12" y="40"/>
                  </a:lnTo>
                  <a:lnTo>
                    <a:pt x="0" y="33"/>
                  </a:lnTo>
                  <a:lnTo>
                    <a:pt x="17" y="33"/>
                  </a:lnTo>
                  <a:lnTo>
                    <a:pt x="21" y="33"/>
                  </a:lnTo>
                  <a:lnTo>
                    <a:pt x="25" y="26"/>
                  </a:lnTo>
                  <a:lnTo>
                    <a:pt x="34" y="29"/>
                  </a:lnTo>
                  <a:lnTo>
                    <a:pt x="47" y="26"/>
                  </a:lnTo>
                  <a:lnTo>
                    <a:pt x="73" y="29"/>
                  </a:lnTo>
                  <a:lnTo>
                    <a:pt x="176" y="18"/>
                  </a:lnTo>
                  <a:lnTo>
                    <a:pt x="206" y="4"/>
                  </a:lnTo>
                  <a:lnTo>
                    <a:pt x="227" y="0"/>
                  </a:lnTo>
                  <a:lnTo>
                    <a:pt x="253" y="0"/>
                  </a:lnTo>
                  <a:lnTo>
                    <a:pt x="266" y="8"/>
                  </a:lnTo>
                  <a:lnTo>
                    <a:pt x="274" y="22"/>
                  </a:lnTo>
                  <a:lnTo>
                    <a:pt x="266" y="36"/>
                  </a:lnTo>
                  <a:close/>
                </a:path>
              </a:pathLst>
            </a:custGeom>
            <a:solidFill>
              <a:srgbClr val="FF80C0"/>
            </a:solidFill>
            <a:ln w="6350">
              <a:solidFill>
                <a:srgbClr val="FF008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601" name="Freeform 97"/>
            <p:cNvSpPr>
              <a:spLocks/>
            </p:cNvSpPr>
            <p:nvPr/>
          </p:nvSpPr>
          <p:spPr bwMode="auto">
            <a:xfrm>
              <a:off x="387" y="3371"/>
              <a:ext cx="159" cy="93"/>
            </a:xfrm>
            <a:custGeom>
              <a:avLst/>
              <a:gdLst/>
              <a:ahLst/>
              <a:cxnLst>
                <a:cxn ang="0">
                  <a:pos x="159" y="86"/>
                </a:cxn>
                <a:cxn ang="0">
                  <a:pos x="154" y="79"/>
                </a:cxn>
                <a:cxn ang="0">
                  <a:pos x="146" y="65"/>
                </a:cxn>
                <a:cxn ang="0">
                  <a:pos x="124" y="50"/>
                </a:cxn>
                <a:cxn ang="0">
                  <a:pos x="103" y="32"/>
                </a:cxn>
                <a:cxn ang="0">
                  <a:pos x="47" y="7"/>
                </a:cxn>
                <a:cxn ang="0">
                  <a:pos x="25" y="0"/>
                </a:cxn>
                <a:cxn ang="0">
                  <a:pos x="0" y="0"/>
                </a:cxn>
                <a:cxn ang="0">
                  <a:pos x="38" y="18"/>
                </a:cxn>
                <a:cxn ang="0">
                  <a:pos x="55" y="32"/>
                </a:cxn>
                <a:cxn ang="0">
                  <a:pos x="68" y="43"/>
                </a:cxn>
                <a:cxn ang="0">
                  <a:pos x="90" y="61"/>
                </a:cxn>
                <a:cxn ang="0">
                  <a:pos x="111" y="79"/>
                </a:cxn>
                <a:cxn ang="0">
                  <a:pos x="137" y="93"/>
                </a:cxn>
                <a:cxn ang="0">
                  <a:pos x="150" y="93"/>
                </a:cxn>
                <a:cxn ang="0">
                  <a:pos x="159" y="86"/>
                </a:cxn>
              </a:cxnLst>
              <a:rect l="0" t="0" r="r" b="b"/>
              <a:pathLst>
                <a:path w="159" h="93">
                  <a:moveTo>
                    <a:pt x="159" y="86"/>
                  </a:moveTo>
                  <a:lnTo>
                    <a:pt x="154" y="79"/>
                  </a:lnTo>
                  <a:lnTo>
                    <a:pt x="146" y="65"/>
                  </a:lnTo>
                  <a:lnTo>
                    <a:pt x="124" y="50"/>
                  </a:lnTo>
                  <a:lnTo>
                    <a:pt x="103" y="32"/>
                  </a:lnTo>
                  <a:lnTo>
                    <a:pt x="47" y="7"/>
                  </a:lnTo>
                  <a:lnTo>
                    <a:pt x="25" y="0"/>
                  </a:lnTo>
                  <a:lnTo>
                    <a:pt x="0" y="0"/>
                  </a:lnTo>
                  <a:lnTo>
                    <a:pt x="38" y="18"/>
                  </a:lnTo>
                  <a:lnTo>
                    <a:pt x="55" y="32"/>
                  </a:lnTo>
                  <a:lnTo>
                    <a:pt x="68" y="43"/>
                  </a:lnTo>
                  <a:lnTo>
                    <a:pt x="90" y="61"/>
                  </a:lnTo>
                  <a:lnTo>
                    <a:pt x="111" y="79"/>
                  </a:lnTo>
                  <a:lnTo>
                    <a:pt x="137" y="93"/>
                  </a:lnTo>
                  <a:lnTo>
                    <a:pt x="150" y="93"/>
                  </a:lnTo>
                  <a:lnTo>
                    <a:pt x="159" y="86"/>
                  </a:lnTo>
                  <a:close/>
                </a:path>
              </a:pathLst>
            </a:custGeom>
            <a:solidFill>
              <a:srgbClr val="008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602" name="Freeform 98"/>
            <p:cNvSpPr>
              <a:spLocks/>
            </p:cNvSpPr>
            <p:nvPr/>
          </p:nvSpPr>
          <p:spPr bwMode="auto">
            <a:xfrm>
              <a:off x="322" y="3550"/>
              <a:ext cx="129" cy="161"/>
            </a:xfrm>
            <a:custGeom>
              <a:avLst/>
              <a:gdLst/>
              <a:ahLst/>
              <a:cxnLst>
                <a:cxn ang="0">
                  <a:pos x="30" y="161"/>
                </a:cxn>
                <a:cxn ang="0">
                  <a:pos x="56" y="151"/>
                </a:cxn>
                <a:cxn ang="0">
                  <a:pos x="77" y="133"/>
                </a:cxn>
                <a:cxn ang="0">
                  <a:pos x="103" y="111"/>
                </a:cxn>
                <a:cxn ang="0">
                  <a:pos x="120" y="90"/>
                </a:cxn>
                <a:cxn ang="0">
                  <a:pos x="129" y="65"/>
                </a:cxn>
                <a:cxn ang="0">
                  <a:pos x="125" y="40"/>
                </a:cxn>
                <a:cxn ang="0">
                  <a:pos x="108" y="22"/>
                </a:cxn>
                <a:cxn ang="0">
                  <a:pos x="90" y="11"/>
                </a:cxn>
                <a:cxn ang="0">
                  <a:pos x="73" y="4"/>
                </a:cxn>
                <a:cxn ang="0">
                  <a:pos x="56" y="0"/>
                </a:cxn>
                <a:cxn ang="0">
                  <a:pos x="39" y="0"/>
                </a:cxn>
                <a:cxn ang="0">
                  <a:pos x="17" y="11"/>
                </a:cxn>
                <a:cxn ang="0">
                  <a:pos x="4" y="29"/>
                </a:cxn>
                <a:cxn ang="0">
                  <a:pos x="0" y="57"/>
                </a:cxn>
                <a:cxn ang="0">
                  <a:pos x="0" y="86"/>
                </a:cxn>
                <a:cxn ang="0">
                  <a:pos x="4" y="118"/>
                </a:cxn>
                <a:cxn ang="0">
                  <a:pos x="13" y="143"/>
                </a:cxn>
                <a:cxn ang="0">
                  <a:pos x="30" y="161"/>
                </a:cxn>
              </a:cxnLst>
              <a:rect l="0" t="0" r="r" b="b"/>
              <a:pathLst>
                <a:path w="129" h="161">
                  <a:moveTo>
                    <a:pt x="30" y="161"/>
                  </a:moveTo>
                  <a:lnTo>
                    <a:pt x="56" y="151"/>
                  </a:lnTo>
                  <a:lnTo>
                    <a:pt x="77" y="133"/>
                  </a:lnTo>
                  <a:lnTo>
                    <a:pt x="103" y="111"/>
                  </a:lnTo>
                  <a:lnTo>
                    <a:pt x="120" y="90"/>
                  </a:lnTo>
                  <a:lnTo>
                    <a:pt x="129" y="65"/>
                  </a:lnTo>
                  <a:lnTo>
                    <a:pt x="125" y="40"/>
                  </a:lnTo>
                  <a:lnTo>
                    <a:pt x="108" y="22"/>
                  </a:lnTo>
                  <a:lnTo>
                    <a:pt x="90" y="11"/>
                  </a:lnTo>
                  <a:lnTo>
                    <a:pt x="73" y="4"/>
                  </a:lnTo>
                  <a:lnTo>
                    <a:pt x="56" y="0"/>
                  </a:lnTo>
                  <a:lnTo>
                    <a:pt x="39" y="0"/>
                  </a:lnTo>
                  <a:lnTo>
                    <a:pt x="17" y="11"/>
                  </a:lnTo>
                  <a:lnTo>
                    <a:pt x="4" y="29"/>
                  </a:lnTo>
                  <a:lnTo>
                    <a:pt x="0" y="57"/>
                  </a:lnTo>
                  <a:lnTo>
                    <a:pt x="0" y="86"/>
                  </a:lnTo>
                  <a:lnTo>
                    <a:pt x="4" y="118"/>
                  </a:lnTo>
                  <a:lnTo>
                    <a:pt x="13" y="143"/>
                  </a:lnTo>
                  <a:lnTo>
                    <a:pt x="30" y="161"/>
                  </a:lnTo>
                  <a:close/>
                </a:path>
              </a:pathLst>
            </a:custGeom>
            <a:solidFill>
              <a:srgbClr val="008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603" name="Freeform 99"/>
            <p:cNvSpPr>
              <a:spLocks/>
            </p:cNvSpPr>
            <p:nvPr/>
          </p:nvSpPr>
          <p:spPr bwMode="auto">
            <a:xfrm>
              <a:off x="361" y="3590"/>
              <a:ext cx="43" cy="82"/>
            </a:xfrm>
            <a:custGeom>
              <a:avLst/>
              <a:gdLst/>
              <a:ahLst/>
              <a:cxnLst>
                <a:cxn ang="0">
                  <a:pos x="0" y="82"/>
                </a:cxn>
                <a:cxn ang="0">
                  <a:pos x="34" y="46"/>
                </a:cxn>
                <a:cxn ang="0">
                  <a:pos x="43" y="28"/>
                </a:cxn>
                <a:cxn ang="0">
                  <a:pos x="43" y="14"/>
                </a:cxn>
                <a:cxn ang="0">
                  <a:pos x="34" y="0"/>
                </a:cxn>
                <a:cxn ang="0">
                  <a:pos x="0" y="82"/>
                </a:cxn>
              </a:cxnLst>
              <a:rect l="0" t="0" r="r" b="b"/>
              <a:pathLst>
                <a:path w="43" h="82">
                  <a:moveTo>
                    <a:pt x="0" y="82"/>
                  </a:moveTo>
                  <a:lnTo>
                    <a:pt x="34" y="46"/>
                  </a:lnTo>
                  <a:lnTo>
                    <a:pt x="43" y="28"/>
                  </a:lnTo>
                  <a:lnTo>
                    <a:pt x="43" y="14"/>
                  </a:lnTo>
                  <a:lnTo>
                    <a:pt x="34" y="0"/>
                  </a:lnTo>
                  <a:lnTo>
                    <a:pt x="0" y="82"/>
                  </a:lnTo>
                  <a:close/>
                </a:path>
              </a:pathLst>
            </a:custGeom>
            <a:solidFill>
              <a:srgbClr val="008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604" name="Freeform 100"/>
            <p:cNvSpPr>
              <a:spLocks/>
            </p:cNvSpPr>
            <p:nvPr/>
          </p:nvSpPr>
          <p:spPr bwMode="auto">
            <a:xfrm>
              <a:off x="361" y="3590"/>
              <a:ext cx="43" cy="82"/>
            </a:xfrm>
            <a:custGeom>
              <a:avLst/>
              <a:gdLst/>
              <a:ahLst/>
              <a:cxnLst>
                <a:cxn ang="0">
                  <a:pos x="0" y="82"/>
                </a:cxn>
                <a:cxn ang="0">
                  <a:pos x="34" y="46"/>
                </a:cxn>
                <a:cxn ang="0">
                  <a:pos x="43" y="28"/>
                </a:cxn>
                <a:cxn ang="0">
                  <a:pos x="43" y="14"/>
                </a:cxn>
                <a:cxn ang="0">
                  <a:pos x="34" y="0"/>
                </a:cxn>
              </a:cxnLst>
              <a:rect l="0" t="0" r="r" b="b"/>
              <a:pathLst>
                <a:path w="43" h="82">
                  <a:moveTo>
                    <a:pt x="0" y="82"/>
                  </a:moveTo>
                  <a:lnTo>
                    <a:pt x="34" y="46"/>
                  </a:lnTo>
                  <a:lnTo>
                    <a:pt x="43" y="28"/>
                  </a:lnTo>
                  <a:lnTo>
                    <a:pt x="43" y="14"/>
                  </a:lnTo>
                  <a:lnTo>
                    <a:pt x="34" y="0"/>
                  </a:lnTo>
                </a:path>
              </a:pathLst>
            </a:custGeom>
            <a:noFill/>
            <a:ln w="0">
              <a:solidFill>
                <a:srgbClr val="BFDFB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605" name="Freeform 101"/>
            <p:cNvSpPr>
              <a:spLocks/>
            </p:cNvSpPr>
            <p:nvPr/>
          </p:nvSpPr>
          <p:spPr bwMode="auto">
            <a:xfrm>
              <a:off x="674" y="3690"/>
              <a:ext cx="48" cy="132"/>
            </a:xfrm>
            <a:custGeom>
              <a:avLst/>
              <a:gdLst/>
              <a:ahLst/>
              <a:cxnLst>
                <a:cxn ang="0">
                  <a:pos x="18" y="0"/>
                </a:cxn>
                <a:cxn ang="0">
                  <a:pos x="13" y="0"/>
                </a:cxn>
                <a:cxn ang="0">
                  <a:pos x="5" y="11"/>
                </a:cxn>
                <a:cxn ang="0">
                  <a:pos x="0" y="21"/>
                </a:cxn>
                <a:cxn ang="0">
                  <a:pos x="0" y="39"/>
                </a:cxn>
                <a:cxn ang="0">
                  <a:pos x="0" y="57"/>
                </a:cxn>
                <a:cxn ang="0">
                  <a:pos x="9" y="79"/>
                </a:cxn>
                <a:cxn ang="0">
                  <a:pos x="22" y="107"/>
                </a:cxn>
                <a:cxn ang="0">
                  <a:pos x="43" y="132"/>
                </a:cxn>
                <a:cxn ang="0">
                  <a:pos x="48" y="118"/>
                </a:cxn>
                <a:cxn ang="0">
                  <a:pos x="48" y="96"/>
                </a:cxn>
                <a:cxn ang="0">
                  <a:pos x="43" y="54"/>
                </a:cxn>
                <a:cxn ang="0">
                  <a:pos x="39" y="32"/>
                </a:cxn>
                <a:cxn ang="0">
                  <a:pos x="35" y="14"/>
                </a:cxn>
                <a:cxn ang="0">
                  <a:pos x="26" y="3"/>
                </a:cxn>
                <a:cxn ang="0">
                  <a:pos x="18" y="0"/>
                </a:cxn>
              </a:cxnLst>
              <a:rect l="0" t="0" r="r" b="b"/>
              <a:pathLst>
                <a:path w="48" h="132">
                  <a:moveTo>
                    <a:pt x="18" y="0"/>
                  </a:moveTo>
                  <a:lnTo>
                    <a:pt x="13" y="0"/>
                  </a:lnTo>
                  <a:lnTo>
                    <a:pt x="5" y="11"/>
                  </a:lnTo>
                  <a:lnTo>
                    <a:pt x="0" y="21"/>
                  </a:lnTo>
                  <a:lnTo>
                    <a:pt x="0" y="39"/>
                  </a:lnTo>
                  <a:lnTo>
                    <a:pt x="0" y="57"/>
                  </a:lnTo>
                  <a:lnTo>
                    <a:pt x="9" y="79"/>
                  </a:lnTo>
                  <a:lnTo>
                    <a:pt x="22" y="107"/>
                  </a:lnTo>
                  <a:lnTo>
                    <a:pt x="43" y="132"/>
                  </a:lnTo>
                  <a:lnTo>
                    <a:pt x="48" y="118"/>
                  </a:lnTo>
                  <a:lnTo>
                    <a:pt x="48" y="96"/>
                  </a:lnTo>
                  <a:lnTo>
                    <a:pt x="43" y="54"/>
                  </a:lnTo>
                  <a:lnTo>
                    <a:pt x="39" y="32"/>
                  </a:lnTo>
                  <a:lnTo>
                    <a:pt x="35" y="14"/>
                  </a:lnTo>
                  <a:lnTo>
                    <a:pt x="26" y="3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008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606" name="Freeform 102"/>
            <p:cNvSpPr>
              <a:spLocks/>
            </p:cNvSpPr>
            <p:nvPr/>
          </p:nvSpPr>
          <p:spPr bwMode="auto">
            <a:xfrm>
              <a:off x="692" y="3686"/>
              <a:ext cx="103" cy="129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0" y="11"/>
                </a:cxn>
                <a:cxn ang="0">
                  <a:pos x="0" y="22"/>
                </a:cxn>
                <a:cxn ang="0">
                  <a:pos x="8" y="43"/>
                </a:cxn>
                <a:cxn ang="0">
                  <a:pos x="25" y="61"/>
                </a:cxn>
                <a:cxn ang="0">
                  <a:pos x="64" y="100"/>
                </a:cxn>
                <a:cxn ang="0">
                  <a:pos x="85" y="118"/>
                </a:cxn>
                <a:cxn ang="0">
                  <a:pos x="103" y="129"/>
                </a:cxn>
                <a:cxn ang="0">
                  <a:pos x="90" y="86"/>
                </a:cxn>
                <a:cxn ang="0">
                  <a:pos x="64" y="40"/>
                </a:cxn>
                <a:cxn ang="0">
                  <a:pos x="51" y="22"/>
                </a:cxn>
                <a:cxn ang="0">
                  <a:pos x="34" y="7"/>
                </a:cxn>
                <a:cxn ang="0">
                  <a:pos x="21" y="0"/>
                </a:cxn>
                <a:cxn ang="0">
                  <a:pos x="4" y="0"/>
                </a:cxn>
              </a:cxnLst>
              <a:rect l="0" t="0" r="r" b="b"/>
              <a:pathLst>
                <a:path w="103" h="129">
                  <a:moveTo>
                    <a:pt x="4" y="0"/>
                  </a:moveTo>
                  <a:lnTo>
                    <a:pt x="0" y="11"/>
                  </a:lnTo>
                  <a:lnTo>
                    <a:pt x="0" y="22"/>
                  </a:lnTo>
                  <a:lnTo>
                    <a:pt x="8" y="43"/>
                  </a:lnTo>
                  <a:lnTo>
                    <a:pt x="25" y="61"/>
                  </a:lnTo>
                  <a:lnTo>
                    <a:pt x="64" y="100"/>
                  </a:lnTo>
                  <a:lnTo>
                    <a:pt x="85" y="118"/>
                  </a:lnTo>
                  <a:lnTo>
                    <a:pt x="103" y="129"/>
                  </a:lnTo>
                  <a:lnTo>
                    <a:pt x="90" y="86"/>
                  </a:lnTo>
                  <a:lnTo>
                    <a:pt x="64" y="40"/>
                  </a:lnTo>
                  <a:lnTo>
                    <a:pt x="51" y="22"/>
                  </a:lnTo>
                  <a:lnTo>
                    <a:pt x="34" y="7"/>
                  </a:lnTo>
                  <a:lnTo>
                    <a:pt x="21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80C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607" name="Freeform 103"/>
            <p:cNvSpPr>
              <a:spLocks/>
            </p:cNvSpPr>
            <p:nvPr/>
          </p:nvSpPr>
          <p:spPr bwMode="auto">
            <a:xfrm>
              <a:off x="704" y="3668"/>
              <a:ext cx="202" cy="54"/>
            </a:xfrm>
            <a:custGeom>
              <a:avLst/>
              <a:gdLst/>
              <a:ahLst/>
              <a:cxnLst>
                <a:cxn ang="0">
                  <a:pos x="5" y="25"/>
                </a:cxn>
                <a:cxn ang="0">
                  <a:pos x="0" y="11"/>
                </a:cxn>
                <a:cxn ang="0">
                  <a:pos x="5" y="4"/>
                </a:cxn>
                <a:cxn ang="0">
                  <a:pos x="22" y="0"/>
                </a:cxn>
                <a:cxn ang="0">
                  <a:pos x="52" y="0"/>
                </a:cxn>
                <a:cxn ang="0">
                  <a:pos x="86" y="7"/>
                </a:cxn>
                <a:cxn ang="0">
                  <a:pos x="159" y="29"/>
                </a:cxn>
                <a:cxn ang="0">
                  <a:pos x="185" y="33"/>
                </a:cxn>
                <a:cxn ang="0">
                  <a:pos x="202" y="33"/>
                </a:cxn>
                <a:cxn ang="0">
                  <a:pos x="189" y="36"/>
                </a:cxn>
                <a:cxn ang="0">
                  <a:pos x="168" y="43"/>
                </a:cxn>
                <a:cxn ang="0">
                  <a:pos x="121" y="54"/>
                </a:cxn>
                <a:cxn ang="0">
                  <a:pos x="91" y="54"/>
                </a:cxn>
                <a:cxn ang="0">
                  <a:pos x="61" y="50"/>
                </a:cxn>
                <a:cxn ang="0">
                  <a:pos x="30" y="40"/>
                </a:cxn>
                <a:cxn ang="0">
                  <a:pos x="5" y="25"/>
                </a:cxn>
              </a:cxnLst>
              <a:rect l="0" t="0" r="r" b="b"/>
              <a:pathLst>
                <a:path w="202" h="54">
                  <a:moveTo>
                    <a:pt x="5" y="25"/>
                  </a:moveTo>
                  <a:lnTo>
                    <a:pt x="0" y="11"/>
                  </a:lnTo>
                  <a:lnTo>
                    <a:pt x="5" y="4"/>
                  </a:lnTo>
                  <a:lnTo>
                    <a:pt x="22" y="0"/>
                  </a:lnTo>
                  <a:lnTo>
                    <a:pt x="52" y="0"/>
                  </a:lnTo>
                  <a:lnTo>
                    <a:pt x="86" y="7"/>
                  </a:lnTo>
                  <a:lnTo>
                    <a:pt x="159" y="29"/>
                  </a:lnTo>
                  <a:lnTo>
                    <a:pt x="185" y="33"/>
                  </a:lnTo>
                  <a:lnTo>
                    <a:pt x="202" y="33"/>
                  </a:lnTo>
                  <a:lnTo>
                    <a:pt x="189" y="36"/>
                  </a:lnTo>
                  <a:lnTo>
                    <a:pt x="168" y="43"/>
                  </a:lnTo>
                  <a:lnTo>
                    <a:pt x="121" y="54"/>
                  </a:lnTo>
                  <a:lnTo>
                    <a:pt x="91" y="54"/>
                  </a:lnTo>
                  <a:lnTo>
                    <a:pt x="61" y="50"/>
                  </a:lnTo>
                  <a:lnTo>
                    <a:pt x="30" y="40"/>
                  </a:lnTo>
                  <a:lnTo>
                    <a:pt x="5" y="25"/>
                  </a:lnTo>
                  <a:close/>
                </a:path>
              </a:pathLst>
            </a:custGeom>
            <a:solidFill>
              <a:srgbClr val="008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608" name="Freeform 104"/>
            <p:cNvSpPr>
              <a:spLocks/>
            </p:cNvSpPr>
            <p:nvPr/>
          </p:nvSpPr>
          <p:spPr bwMode="auto">
            <a:xfrm>
              <a:off x="1800" y="3708"/>
              <a:ext cx="56" cy="132"/>
            </a:xfrm>
            <a:custGeom>
              <a:avLst/>
              <a:gdLst/>
              <a:ahLst/>
              <a:cxnLst>
                <a:cxn ang="0">
                  <a:pos x="8" y="132"/>
                </a:cxn>
                <a:cxn ang="0">
                  <a:pos x="17" y="132"/>
                </a:cxn>
                <a:cxn ang="0">
                  <a:pos x="26" y="129"/>
                </a:cxn>
                <a:cxn ang="0">
                  <a:pos x="38" y="118"/>
                </a:cxn>
                <a:cxn ang="0">
                  <a:pos x="47" y="104"/>
                </a:cxn>
                <a:cxn ang="0">
                  <a:pos x="56" y="86"/>
                </a:cxn>
                <a:cxn ang="0">
                  <a:pos x="56" y="61"/>
                </a:cxn>
                <a:cxn ang="0">
                  <a:pos x="56" y="32"/>
                </a:cxn>
                <a:cxn ang="0">
                  <a:pos x="47" y="0"/>
                </a:cxn>
                <a:cxn ang="0">
                  <a:pos x="30" y="32"/>
                </a:cxn>
                <a:cxn ang="0">
                  <a:pos x="13" y="75"/>
                </a:cxn>
                <a:cxn ang="0">
                  <a:pos x="0" y="111"/>
                </a:cxn>
                <a:cxn ang="0">
                  <a:pos x="0" y="125"/>
                </a:cxn>
                <a:cxn ang="0">
                  <a:pos x="8" y="132"/>
                </a:cxn>
              </a:cxnLst>
              <a:rect l="0" t="0" r="r" b="b"/>
              <a:pathLst>
                <a:path w="56" h="132">
                  <a:moveTo>
                    <a:pt x="8" y="132"/>
                  </a:moveTo>
                  <a:lnTo>
                    <a:pt x="17" y="132"/>
                  </a:lnTo>
                  <a:lnTo>
                    <a:pt x="26" y="129"/>
                  </a:lnTo>
                  <a:lnTo>
                    <a:pt x="38" y="118"/>
                  </a:lnTo>
                  <a:lnTo>
                    <a:pt x="47" y="104"/>
                  </a:lnTo>
                  <a:lnTo>
                    <a:pt x="56" y="86"/>
                  </a:lnTo>
                  <a:lnTo>
                    <a:pt x="56" y="61"/>
                  </a:lnTo>
                  <a:lnTo>
                    <a:pt x="56" y="32"/>
                  </a:lnTo>
                  <a:lnTo>
                    <a:pt x="47" y="0"/>
                  </a:lnTo>
                  <a:lnTo>
                    <a:pt x="30" y="32"/>
                  </a:lnTo>
                  <a:lnTo>
                    <a:pt x="13" y="75"/>
                  </a:lnTo>
                  <a:lnTo>
                    <a:pt x="0" y="111"/>
                  </a:lnTo>
                  <a:lnTo>
                    <a:pt x="0" y="125"/>
                  </a:lnTo>
                  <a:lnTo>
                    <a:pt x="8" y="132"/>
                  </a:lnTo>
                  <a:close/>
                </a:path>
              </a:pathLst>
            </a:custGeom>
            <a:solidFill>
              <a:srgbClr val="008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609" name="Freeform 105"/>
            <p:cNvSpPr>
              <a:spLocks/>
            </p:cNvSpPr>
            <p:nvPr/>
          </p:nvSpPr>
          <p:spPr bwMode="auto">
            <a:xfrm>
              <a:off x="1770" y="3690"/>
              <a:ext cx="51" cy="150"/>
            </a:xfrm>
            <a:custGeom>
              <a:avLst/>
              <a:gdLst/>
              <a:ahLst/>
              <a:cxnLst>
                <a:cxn ang="0">
                  <a:pos x="34" y="150"/>
                </a:cxn>
                <a:cxn ang="0">
                  <a:pos x="47" y="143"/>
                </a:cxn>
                <a:cxn ang="0">
                  <a:pos x="51" y="132"/>
                </a:cxn>
                <a:cxn ang="0">
                  <a:pos x="51" y="111"/>
                </a:cxn>
                <a:cxn ang="0">
                  <a:pos x="47" y="89"/>
                </a:cxn>
                <a:cxn ang="0">
                  <a:pos x="30" y="39"/>
                </a:cxn>
                <a:cxn ang="0">
                  <a:pos x="17" y="18"/>
                </a:cxn>
                <a:cxn ang="0">
                  <a:pos x="0" y="0"/>
                </a:cxn>
                <a:cxn ang="0">
                  <a:pos x="0" y="46"/>
                </a:cxn>
                <a:cxn ang="0">
                  <a:pos x="0" y="96"/>
                </a:cxn>
                <a:cxn ang="0">
                  <a:pos x="4" y="118"/>
                </a:cxn>
                <a:cxn ang="0">
                  <a:pos x="8" y="136"/>
                </a:cxn>
                <a:cxn ang="0">
                  <a:pos x="21" y="147"/>
                </a:cxn>
                <a:cxn ang="0">
                  <a:pos x="34" y="150"/>
                </a:cxn>
              </a:cxnLst>
              <a:rect l="0" t="0" r="r" b="b"/>
              <a:pathLst>
                <a:path w="51" h="150">
                  <a:moveTo>
                    <a:pt x="34" y="150"/>
                  </a:moveTo>
                  <a:lnTo>
                    <a:pt x="47" y="143"/>
                  </a:lnTo>
                  <a:lnTo>
                    <a:pt x="51" y="132"/>
                  </a:lnTo>
                  <a:lnTo>
                    <a:pt x="51" y="111"/>
                  </a:lnTo>
                  <a:lnTo>
                    <a:pt x="47" y="89"/>
                  </a:lnTo>
                  <a:lnTo>
                    <a:pt x="30" y="39"/>
                  </a:lnTo>
                  <a:lnTo>
                    <a:pt x="17" y="18"/>
                  </a:lnTo>
                  <a:lnTo>
                    <a:pt x="0" y="0"/>
                  </a:lnTo>
                  <a:lnTo>
                    <a:pt x="0" y="46"/>
                  </a:lnTo>
                  <a:lnTo>
                    <a:pt x="0" y="96"/>
                  </a:lnTo>
                  <a:lnTo>
                    <a:pt x="4" y="118"/>
                  </a:lnTo>
                  <a:lnTo>
                    <a:pt x="8" y="136"/>
                  </a:lnTo>
                  <a:lnTo>
                    <a:pt x="21" y="147"/>
                  </a:lnTo>
                  <a:lnTo>
                    <a:pt x="34" y="150"/>
                  </a:lnTo>
                  <a:close/>
                </a:path>
              </a:pathLst>
            </a:custGeom>
            <a:solidFill>
              <a:srgbClr val="80C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610" name="Freeform 106"/>
            <p:cNvSpPr>
              <a:spLocks/>
            </p:cNvSpPr>
            <p:nvPr/>
          </p:nvSpPr>
          <p:spPr bwMode="auto">
            <a:xfrm>
              <a:off x="1619" y="3761"/>
              <a:ext cx="176" cy="86"/>
            </a:xfrm>
            <a:custGeom>
              <a:avLst/>
              <a:gdLst/>
              <a:ahLst/>
              <a:cxnLst>
                <a:cxn ang="0">
                  <a:pos x="176" y="72"/>
                </a:cxn>
                <a:cxn ang="0">
                  <a:pos x="172" y="83"/>
                </a:cxn>
                <a:cxn ang="0">
                  <a:pos x="168" y="86"/>
                </a:cxn>
                <a:cxn ang="0">
                  <a:pos x="146" y="86"/>
                </a:cxn>
                <a:cxn ang="0">
                  <a:pos x="121" y="76"/>
                </a:cxn>
                <a:cxn ang="0">
                  <a:pos x="95" y="58"/>
                </a:cxn>
                <a:cxn ang="0">
                  <a:pos x="35" y="18"/>
                </a:cxn>
                <a:cxn ang="0">
                  <a:pos x="13" y="8"/>
                </a:cxn>
                <a:cxn ang="0">
                  <a:pos x="0" y="4"/>
                </a:cxn>
                <a:cxn ang="0">
                  <a:pos x="13" y="4"/>
                </a:cxn>
                <a:cxn ang="0">
                  <a:pos x="35" y="0"/>
                </a:cxn>
                <a:cxn ang="0">
                  <a:pos x="86" y="8"/>
                </a:cxn>
                <a:cxn ang="0">
                  <a:pos x="112" y="18"/>
                </a:cxn>
                <a:cxn ang="0">
                  <a:pos x="138" y="29"/>
                </a:cxn>
                <a:cxn ang="0">
                  <a:pos x="159" y="47"/>
                </a:cxn>
                <a:cxn ang="0">
                  <a:pos x="176" y="72"/>
                </a:cxn>
              </a:cxnLst>
              <a:rect l="0" t="0" r="r" b="b"/>
              <a:pathLst>
                <a:path w="176" h="86">
                  <a:moveTo>
                    <a:pt x="176" y="72"/>
                  </a:moveTo>
                  <a:lnTo>
                    <a:pt x="172" y="83"/>
                  </a:lnTo>
                  <a:lnTo>
                    <a:pt x="168" y="86"/>
                  </a:lnTo>
                  <a:lnTo>
                    <a:pt x="146" y="86"/>
                  </a:lnTo>
                  <a:lnTo>
                    <a:pt x="121" y="76"/>
                  </a:lnTo>
                  <a:lnTo>
                    <a:pt x="95" y="58"/>
                  </a:lnTo>
                  <a:lnTo>
                    <a:pt x="35" y="18"/>
                  </a:lnTo>
                  <a:lnTo>
                    <a:pt x="13" y="8"/>
                  </a:lnTo>
                  <a:lnTo>
                    <a:pt x="0" y="4"/>
                  </a:lnTo>
                  <a:lnTo>
                    <a:pt x="13" y="4"/>
                  </a:lnTo>
                  <a:lnTo>
                    <a:pt x="35" y="0"/>
                  </a:lnTo>
                  <a:lnTo>
                    <a:pt x="86" y="8"/>
                  </a:lnTo>
                  <a:lnTo>
                    <a:pt x="112" y="18"/>
                  </a:lnTo>
                  <a:lnTo>
                    <a:pt x="138" y="29"/>
                  </a:lnTo>
                  <a:lnTo>
                    <a:pt x="159" y="47"/>
                  </a:lnTo>
                  <a:lnTo>
                    <a:pt x="176" y="72"/>
                  </a:lnTo>
                  <a:close/>
                </a:path>
              </a:pathLst>
            </a:custGeom>
            <a:solidFill>
              <a:srgbClr val="008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611" name="Freeform 107"/>
            <p:cNvSpPr>
              <a:spLocks/>
            </p:cNvSpPr>
            <p:nvPr/>
          </p:nvSpPr>
          <p:spPr bwMode="auto">
            <a:xfrm>
              <a:off x="1340" y="3701"/>
              <a:ext cx="99" cy="89"/>
            </a:xfrm>
            <a:custGeom>
              <a:avLst/>
              <a:gdLst/>
              <a:ahLst/>
              <a:cxnLst>
                <a:cxn ang="0">
                  <a:pos x="99" y="89"/>
                </a:cxn>
                <a:cxn ang="0">
                  <a:pos x="82" y="85"/>
                </a:cxn>
                <a:cxn ang="0">
                  <a:pos x="60" y="71"/>
                </a:cxn>
                <a:cxn ang="0">
                  <a:pos x="47" y="60"/>
                </a:cxn>
                <a:cxn ang="0">
                  <a:pos x="34" y="43"/>
                </a:cxn>
                <a:cxn ang="0">
                  <a:pos x="17" y="25"/>
                </a:cxn>
                <a:cxn ang="0">
                  <a:pos x="0" y="0"/>
                </a:cxn>
                <a:cxn ang="0">
                  <a:pos x="39" y="21"/>
                </a:cxn>
                <a:cxn ang="0">
                  <a:pos x="73" y="43"/>
                </a:cxn>
                <a:cxn ang="0">
                  <a:pos x="99" y="64"/>
                </a:cxn>
                <a:cxn ang="0">
                  <a:pos x="99" y="78"/>
                </a:cxn>
                <a:cxn ang="0">
                  <a:pos x="99" y="89"/>
                </a:cxn>
              </a:cxnLst>
              <a:rect l="0" t="0" r="r" b="b"/>
              <a:pathLst>
                <a:path w="99" h="89">
                  <a:moveTo>
                    <a:pt x="99" y="89"/>
                  </a:moveTo>
                  <a:lnTo>
                    <a:pt x="82" y="85"/>
                  </a:lnTo>
                  <a:lnTo>
                    <a:pt x="60" y="71"/>
                  </a:lnTo>
                  <a:lnTo>
                    <a:pt x="47" y="60"/>
                  </a:lnTo>
                  <a:lnTo>
                    <a:pt x="34" y="43"/>
                  </a:lnTo>
                  <a:lnTo>
                    <a:pt x="17" y="25"/>
                  </a:lnTo>
                  <a:lnTo>
                    <a:pt x="0" y="0"/>
                  </a:lnTo>
                  <a:lnTo>
                    <a:pt x="39" y="21"/>
                  </a:lnTo>
                  <a:lnTo>
                    <a:pt x="73" y="43"/>
                  </a:lnTo>
                  <a:lnTo>
                    <a:pt x="99" y="64"/>
                  </a:lnTo>
                  <a:lnTo>
                    <a:pt x="99" y="78"/>
                  </a:lnTo>
                  <a:lnTo>
                    <a:pt x="99" y="89"/>
                  </a:lnTo>
                  <a:close/>
                </a:path>
              </a:pathLst>
            </a:custGeom>
            <a:solidFill>
              <a:srgbClr val="008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612" name="Freeform 108"/>
            <p:cNvSpPr>
              <a:spLocks/>
            </p:cNvSpPr>
            <p:nvPr/>
          </p:nvSpPr>
          <p:spPr bwMode="auto">
            <a:xfrm>
              <a:off x="301" y="2759"/>
              <a:ext cx="154" cy="93"/>
            </a:xfrm>
            <a:custGeom>
              <a:avLst/>
              <a:gdLst/>
              <a:ahLst/>
              <a:cxnLst>
                <a:cxn ang="0">
                  <a:pos x="154" y="86"/>
                </a:cxn>
                <a:cxn ang="0">
                  <a:pos x="154" y="79"/>
                </a:cxn>
                <a:cxn ang="0">
                  <a:pos x="141" y="64"/>
                </a:cxn>
                <a:cxn ang="0">
                  <a:pos x="124" y="50"/>
                </a:cxn>
                <a:cxn ang="0">
                  <a:pos x="98" y="32"/>
                </a:cxn>
                <a:cxn ang="0">
                  <a:pos x="47" y="4"/>
                </a:cxn>
                <a:cxn ang="0">
                  <a:pos x="21" y="0"/>
                </a:cxn>
                <a:cxn ang="0">
                  <a:pos x="0" y="0"/>
                </a:cxn>
                <a:cxn ang="0">
                  <a:pos x="38" y="18"/>
                </a:cxn>
                <a:cxn ang="0">
                  <a:pos x="56" y="29"/>
                </a:cxn>
                <a:cxn ang="0">
                  <a:pos x="68" y="43"/>
                </a:cxn>
                <a:cxn ang="0">
                  <a:pos x="86" y="57"/>
                </a:cxn>
                <a:cxn ang="0">
                  <a:pos x="111" y="79"/>
                </a:cxn>
                <a:cxn ang="0">
                  <a:pos x="137" y="93"/>
                </a:cxn>
                <a:cxn ang="0">
                  <a:pos x="146" y="93"/>
                </a:cxn>
                <a:cxn ang="0">
                  <a:pos x="154" y="86"/>
                </a:cxn>
              </a:cxnLst>
              <a:rect l="0" t="0" r="r" b="b"/>
              <a:pathLst>
                <a:path w="154" h="93">
                  <a:moveTo>
                    <a:pt x="154" y="86"/>
                  </a:moveTo>
                  <a:lnTo>
                    <a:pt x="154" y="79"/>
                  </a:lnTo>
                  <a:lnTo>
                    <a:pt x="141" y="64"/>
                  </a:lnTo>
                  <a:lnTo>
                    <a:pt x="124" y="50"/>
                  </a:lnTo>
                  <a:lnTo>
                    <a:pt x="98" y="32"/>
                  </a:lnTo>
                  <a:lnTo>
                    <a:pt x="47" y="4"/>
                  </a:lnTo>
                  <a:lnTo>
                    <a:pt x="21" y="0"/>
                  </a:lnTo>
                  <a:lnTo>
                    <a:pt x="0" y="0"/>
                  </a:lnTo>
                  <a:lnTo>
                    <a:pt x="38" y="18"/>
                  </a:lnTo>
                  <a:lnTo>
                    <a:pt x="56" y="29"/>
                  </a:lnTo>
                  <a:lnTo>
                    <a:pt x="68" y="43"/>
                  </a:lnTo>
                  <a:lnTo>
                    <a:pt x="86" y="57"/>
                  </a:lnTo>
                  <a:lnTo>
                    <a:pt x="111" y="79"/>
                  </a:lnTo>
                  <a:lnTo>
                    <a:pt x="137" y="93"/>
                  </a:lnTo>
                  <a:lnTo>
                    <a:pt x="146" y="93"/>
                  </a:lnTo>
                  <a:lnTo>
                    <a:pt x="154" y="86"/>
                  </a:lnTo>
                  <a:close/>
                </a:path>
              </a:pathLst>
            </a:custGeom>
            <a:solidFill>
              <a:srgbClr val="008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613" name="Freeform 109"/>
            <p:cNvSpPr>
              <a:spLocks/>
            </p:cNvSpPr>
            <p:nvPr/>
          </p:nvSpPr>
          <p:spPr bwMode="auto">
            <a:xfrm>
              <a:off x="460" y="3249"/>
              <a:ext cx="73" cy="136"/>
            </a:xfrm>
            <a:custGeom>
              <a:avLst/>
              <a:gdLst/>
              <a:ahLst/>
              <a:cxnLst>
                <a:cxn ang="0">
                  <a:pos x="30" y="136"/>
                </a:cxn>
                <a:cxn ang="0">
                  <a:pos x="21" y="133"/>
                </a:cxn>
                <a:cxn ang="0">
                  <a:pos x="12" y="122"/>
                </a:cxn>
                <a:cxn ang="0">
                  <a:pos x="4" y="108"/>
                </a:cxn>
                <a:cxn ang="0">
                  <a:pos x="0" y="94"/>
                </a:cxn>
                <a:cxn ang="0">
                  <a:pos x="4" y="72"/>
                </a:cxn>
                <a:cxn ang="0">
                  <a:pos x="17" y="51"/>
                </a:cxn>
                <a:cxn ang="0">
                  <a:pos x="38" y="26"/>
                </a:cxn>
                <a:cxn ang="0">
                  <a:pos x="73" y="0"/>
                </a:cxn>
                <a:cxn ang="0">
                  <a:pos x="64" y="51"/>
                </a:cxn>
                <a:cxn ang="0">
                  <a:pos x="51" y="90"/>
                </a:cxn>
                <a:cxn ang="0">
                  <a:pos x="43" y="119"/>
                </a:cxn>
                <a:cxn ang="0">
                  <a:pos x="30" y="136"/>
                </a:cxn>
              </a:cxnLst>
              <a:rect l="0" t="0" r="r" b="b"/>
              <a:pathLst>
                <a:path w="73" h="136">
                  <a:moveTo>
                    <a:pt x="30" y="136"/>
                  </a:moveTo>
                  <a:lnTo>
                    <a:pt x="21" y="133"/>
                  </a:lnTo>
                  <a:lnTo>
                    <a:pt x="12" y="122"/>
                  </a:lnTo>
                  <a:lnTo>
                    <a:pt x="4" y="108"/>
                  </a:lnTo>
                  <a:lnTo>
                    <a:pt x="0" y="94"/>
                  </a:lnTo>
                  <a:lnTo>
                    <a:pt x="4" y="72"/>
                  </a:lnTo>
                  <a:lnTo>
                    <a:pt x="17" y="51"/>
                  </a:lnTo>
                  <a:lnTo>
                    <a:pt x="38" y="26"/>
                  </a:lnTo>
                  <a:lnTo>
                    <a:pt x="73" y="0"/>
                  </a:lnTo>
                  <a:lnTo>
                    <a:pt x="64" y="51"/>
                  </a:lnTo>
                  <a:lnTo>
                    <a:pt x="51" y="90"/>
                  </a:lnTo>
                  <a:lnTo>
                    <a:pt x="43" y="119"/>
                  </a:lnTo>
                  <a:lnTo>
                    <a:pt x="30" y="136"/>
                  </a:lnTo>
                  <a:close/>
                </a:path>
              </a:pathLst>
            </a:custGeom>
            <a:solidFill>
              <a:srgbClr val="008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614" name="Freeform 110"/>
            <p:cNvSpPr>
              <a:spLocks/>
            </p:cNvSpPr>
            <p:nvPr/>
          </p:nvSpPr>
          <p:spPr bwMode="auto">
            <a:xfrm>
              <a:off x="2530" y="3718"/>
              <a:ext cx="112" cy="79"/>
            </a:xfrm>
            <a:custGeom>
              <a:avLst/>
              <a:gdLst/>
              <a:ahLst/>
              <a:cxnLst>
                <a:cxn ang="0">
                  <a:pos x="0" y="4"/>
                </a:cxn>
                <a:cxn ang="0">
                  <a:pos x="17" y="0"/>
                </a:cxn>
                <a:cxn ang="0">
                  <a:pos x="43" y="4"/>
                </a:cxn>
                <a:cxn ang="0">
                  <a:pos x="60" y="15"/>
                </a:cxn>
                <a:cxn ang="0">
                  <a:pos x="73" y="29"/>
                </a:cxn>
                <a:cxn ang="0">
                  <a:pos x="90" y="51"/>
                </a:cxn>
                <a:cxn ang="0">
                  <a:pos x="112" y="79"/>
                </a:cxn>
                <a:cxn ang="0">
                  <a:pos x="34" y="43"/>
                </a:cxn>
                <a:cxn ang="0">
                  <a:pos x="9" y="22"/>
                </a:cxn>
                <a:cxn ang="0">
                  <a:pos x="0" y="15"/>
                </a:cxn>
                <a:cxn ang="0">
                  <a:pos x="0" y="4"/>
                </a:cxn>
              </a:cxnLst>
              <a:rect l="0" t="0" r="r" b="b"/>
              <a:pathLst>
                <a:path w="112" h="79">
                  <a:moveTo>
                    <a:pt x="0" y="4"/>
                  </a:moveTo>
                  <a:lnTo>
                    <a:pt x="17" y="0"/>
                  </a:lnTo>
                  <a:lnTo>
                    <a:pt x="43" y="4"/>
                  </a:lnTo>
                  <a:lnTo>
                    <a:pt x="60" y="15"/>
                  </a:lnTo>
                  <a:lnTo>
                    <a:pt x="73" y="29"/>
                  </a:lnTo>
                  <a:lnTo>
                    <a:pt x="90" y="51"/>
                  </a:lnTo>
                  <a:lnTo>
                    <a:pt x="112" y="79"/>
                  </a:lnTo>
                  <a:lnTo>
                    <a:pt x="34" y="43"/>
                  </a:lnTo>
                  <a:lnTo>
                    <a:pt x="9" y="22"/>
                  </a:lnTo>
                  <a:lnTo>
                    <a:pt x="0" y="15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008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615" name="Freeform 111"/>
            <p:cNvSpPr>
              <a:spLocks/>
            </p:cNvSpPr>
            <p:nvPr/>
          </p:nvSpPr>
          <p:spPr bwMode="auto">
            <a:xfrm>
              <a:off x="859" y="3675"/>
              <a:ext cx="56" cy="151"/>
            </a:xfrm>
            <a:custGeom>
              <a:avLst/>
              <a:gdLst/>
              <a:ahLst/>
              <a:cxnLst>
                <a:cxn ang="0">
                  <a:pos x="34" y="0"/>
                </a:cxn>
                <a:cxn ang="0">
                  <a:pos x="47" y="4"/>
                </a:cxn>
                <a:cxn ang="0">
                  <a:pos x="52" y="15"/>
                </a:cxn>
                <a:cxn ang="0">
                  <a:pos x="56" y="36"/>
                </a:cxn>
                <a:cxn ang="0">
                  <a:pos x="56" y="58"/>
                </a:cxn>
                <a:cxn ang="0">
                  <a:pos x="43" y="111"/>
                </a:cxn>
                <a:cxn ang="0">
                  <a:pos x="34" y="137"/>
                </a:cxn>
                <a:cxn ang="0">
                  <a:pos x="22" y="151"/>
                </a:cxn>
                <a:cxn ang="0">
                  <a:pos x="9" y="111"/>
                </a:cxn>
                <a:cxn ang="0">
                  <a:pos x="0" y="69"/>
                </a:cxn>
                <a:cxn ang="0">
                  <a:pos x="4" y="47"/>
                </a:cxn>
                <a:cxn ang="0">
                  <a:pos x="9" y="29"/>
                </a:cxn>
                <a:cxn ang="0">
                  <a:pos x="17" y="11"/>
                </a:cxn>
                <a:cxn ang="0">
                  <a:pos x="34" y="0"/>
                </a:cxn>
              </a:cxnLst>
              <a:rect l="0" t="0" r="r" b="b"/>
              <a:pathLst>
                <a:path w="56" h="151">
                  <a:moveTo>
                    <a:pt x="34" y="0"/>
                  </a:moveTo>
                  <a:lnTo>
                    <a:pt x="47" y="4"/>
                  </a:lnTo>
                  <a:lnTo>
                    <a:pt x="52" y="15"/>
                  </a:lnTo>
                  <a:lnTo>
                    <a:pt x="56" y="36"/>
                  </a:lnTo>
                  <a:lnTo>
                    <a:pt x="56" y="58"/>
                  </a:lnTo>
                  <a:lnTo>
                    <a:pt x="43" y="111"/>
                  </a:lnTo>
                  <a:lnTo>
                    <a:pt x="34" y="137"/>
                  </a:lnTo>
                  <a:lnTo>
                    <a:pt x="22" y="151"/>
                  </a:lnTo>
                  <a:lnTo>
                    <a:pt x="9" y="111"/>
                  </a:lnTo>
                  <a:lnTo>
                    <a:pt x="0" y="69"/>
                  </a:lnTo>
                  <a:lnTo>
                    <a:pt x="4" y="47"/>
                  </a:lnTo>
                  <a:lnTo>
                    <a:pt x="9" y="29"/>
                  </a:lnTo>
                  <a:lnTo>
                    <a:pt x="17" y="11"/>
                  </a:lnTo>
                  <a:lnTo>
                    <a:pt x="34" y="0"/>
                  </a:lnTo>
                  <a:close/>
                </a:path>
              </a:pathLst>
            </a:custGeom>
            <a:solidFill>
              <a:srgbClr val="008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616" name="Freeform 112"/>
            <p:cNvSpPr>
              <a:spLocks/>
            </p:cNvSpPr>
            <p:nvPr/>
          </p:nvSpPr>
          <p:spPr bwMode="auto">
            <a:xfrm>
              <a:off x="451" y="3368"/>
              <a:ext cx="103" cy="75"/>
            </a:xfrm>
            <a:custGeom>
              <a:avLst/>
              <a:gdLst/>
              <a:ahLst/>
              <a:cxnLst>
                <a:cxn ang="0">
                  <a:pos x="99" y="71"/>
                </a:cxn>
                <a:cxn ang="0">
                  <a:pos x="90" y="75"/>
                </a:cxn>
                <a:cxn ang="0">
                  <a:pos x="82" y="75"/>
                </a:cxn>
                <a:cxn ang="0">
                  <a:pos x="73" y="71"/>
                </a:cxn>
                <a:cxn ang="0">
                  <a:pos x="60" y="64"/>
                </a:cxn>
                <a:cxn ang="0">
                  <a:pos x="34" y="39"/>
                </a:cxn>
                <a:cxn ang="0">
                  <a:pos x="0" y="0"/>
                </a:cxn>
                <a:cxn ang="0">
                  <a:pos x="34" y="10"/>
                </a:cxn>
                <a:cxn ang="0">
                  <a:pos x="69" y="32"/>
                </a:cxn>
                <a:cxn ang="0">
                  <a:pos x="95" y="57"/>
                </a:cxn>
                <a:cxn ang="0">
                  <a:pos x="103" y="64"/>
                </a:cxn>
                <a:cxn ang="0">
                  <a:pos x="99" y="71"/>
                </a:cxn>
              </a:cxnLst>
              <a:rect l="0" t="0" r="r" b="b"/>
              <a:pathLst>
                <a:path w="103" h="75">
                  <a:moveTo>
                    <a:pt x="99" y="71"/>
                  </a:moveTo>
                  <a:lnTo>
                    <a:pt x="90" y="75"/>
                  </a:lnTo>
                  <a:lnTo>
                    <a:pt x="82" y="75"/>
                  </a:lnTo>
                  <a:lnTo>
                    <a:pt x="73" y="71"/>
                  </a:lnTo>
                  <a:lnTo>
                    <a:pt x="60" y="64"/>
                  </a:lnTo>
                  <a:lnTo>
                    <a:pt x="34" y="39"/>
                  </a:lnTo>
                  <a:lnTo>
                    <a:pt x="0" y="0"/>
                  </a:lnTo>
                  <a:lnTo>
                    <a:pt x="34" y="10"/>
                  </a:lnTo>
                  <a:lnTo>
                    <a:pt x="69" y="32"/>
                  </a:lnTo>
                  <a:lnTo>
                    <a:pt x="95" y="57"/>
                  </a:lnTo>
                  <a:lnTo>
                    <a:pt x="103" y="64"/>
                  </a:lnTo>
                  <a:lnTo>
                    <a:pt x="99" y="71"/>
                  </a:lnTo>
                  <a:close/>
                </a:path>
              </a:pathLst>
            </a:custGeom>
            <a:solidFill>
              <a:srgbClr val="80C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617" name="Freeform 113"/>
            <p:cNvSpPr>
              <a:spLocks/>
            </p:cNvSpPr>
            <p:nvPr/>
          </p:nvSpPr>
          <p:spPr bwMode="auto">
            <a:xfrm>
              <a:off x="236" y="3171"/>
              <a:ext cx="90" cy="43"/>
            </a:xfrm>
            <a:custGeom>
              <a:avLst/>
              <a:gdLst/>
              <a:ahLst/>
              <a:cxnLst>
                <a:cxn ang="0">
                  <a:pos x="90" y="28"/>
                </a:cxn>
                <a:cxn ang="0">
                  <a:pos x="73" y="10"/>
                </a:cxn>
                <a:cxn ang="0">
                  <a:pos x="52" y="0"/>
                </a:cxn>
                <a:cxn ang="0">
                  <a:pos x="26" y="0"/>
                </a:cxn>
                <a:cxn ang="0">
                  <a:pos x="0" y="3"/>
                </a:cxn>
                <a:cxn ang="0">
                  <a:pos x="17" y="18"/>
                </a:cxn>
                <a:cxn ang="0">
                  <a:pos x="39" y="35"/>
                </a:cxn>
                <a:cxn ang="0">
                  <a:pos x="65" y="43"/>
                </a:cxn>
                <a:cxn ang="0">
                  <a:pos x="78" y="39"/>
                </a:cxn>
                <a:cxn ang="0">
                  <a:pos x="90" y="28"/>
                </a:cxn>
              </a:cxnLst>
              <a:rect l="0" t="0" r="r" b="b"/>
              <a:pathLst>
                <a:path w="90" h="43">
                  <a:moveTo>
                    <a:pt x="90" y="28"/>
                  </a:moveTo>
                  <a:lnTo>
                    <a:pt x="73" y="10"/>
                  </a:lnTo>
                  <a:lnTo>
                    <a:pt x="52" y="0"/>
                  </a:lnTo>
                  <a:lnTo>
                    <a:pt x="26" y="0"/>
                  </a:lnTo>
                  <a:lnTo>
                    <a:pt x="0" y="3"/>
                  </a:lnTo>
                  <a:lnTo>
                    <a:pt x="17" y="18"/>
                  </a:lnTo>
                  <a:lnTo>
                    <a:pt x="39" y="35"/>
                  </a:lnTo>
                  <a:lnTo>
                    <a:pt x="65" y="43"/>
                  </a:lnTo>
                  <a:lnTo>
                    <a:pt x="78" y="39"/>
                  </a:lnTo>
                  <a:lnTo>
                    <a:pt x="90" y="28"/>
                  </a:lnTo>
                  <a:close/>
                </a:path>
              </a:pathLst>
            </a:custGeom>
            <a:solidFill>
              <a:srgbClr val="008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618" name="Freeform 114"/>
            <p:cNvSpPr>
              <a:spLocks/>
            </p:cNvSpPr>
            <p:nvPr/>
          </p:nvSpPr>
          <p:spPr bwMode="auto">
            <a:xfrm>
              <a:off x="1224" y="3618"/>
              <a:ext cx="39" cy="86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4" y="15"/>
                </a:cxn>
                <a:cxn ang="0">
                  <a:pos x="0" y="36"/>
                </a:cxn>
                <a:cxn ang="0">
                  <a:pos x="0" y="47"/>
                </a:cxn>
                <a:cxn ang="0">
                  <a:pos x="4" y="61"/>
                </a:cxn>
                <a:cxn ang="0">
                  <a:pos x="17" y="72"/>
                </a:cxn>
                <a:cxn ang="0">
                  <a:pos x="39" y="86"/>
                </a:cxn>
                <a:cxn ang="0">
                  <a:pos x="39" y="54"/>
                </a:cxn>
                <a:cxn ang="0">
                  <a:pos x="30" y="25"/>
                </a:cxn>
                <a:cxn ang="0">
                  <a:pos x="22" y="11"/>
                </a:cxn>
                <a:cxn ang="0">
                  <a:pos x="4" y="0"/>
                </a:cxn>
              </a:cxnLst>
              <a:rect l="0" t="0" r="r" b="b"/>
              <a:pathLst>
                <a:path w="39" h="86">
                  <a:moveTo>
                    <a:pt x="4" y="0"/>
                  </a:moveTo>
                  <a:lnTo>
                    <a:pt x="4" y="15"/>
                  </a:lnTo>
                  <a:lnTo>
                    <a:pt x="0" y="36"/>
                  </a:lnTo>
                  <a:lnTo>
                    <a:pt x="0" y="47"/>
                  </a:lnTo>
                  <a:lnTo>
                    <a:pt x="4" y="61"/>
                  </a:lnTo>
                  <a:lnTo>
                    <a:pt x="17" y="72"/>
                  </a:lnTo>
                  <a:lnTo>
                    <a:pt x="39" y="86"/>
                  </a:lnTo>
                  <a:lnTo>
                    <a:pt x="39" y="54"/>
                  </a:lnTo>
                  <a:lnTo>
                    <a:pt x="30" y="25"/>
                  </a:lnTo>
                  <a:lnTo>
                    <a:pt x="22" y="11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619" name="Freeform 115"/>
            <p:cNvSpPr>
              <a:spLocks/>
            </p:cNvSpPr>
            <p:nvPr/>
          </p:nvSpPr>
          <p:spPr bwMode="auto">
            <a:xfrm>
              <a:off x="288" y="3364"/>
              <a:ext cx="94" cy="36"/>
            </a:xfrm>
            <a:custGeom>
              <a:avLst/>
              <a:gdLst/>
              <a:ahLst/>
              <a:cxnLst>
                <a:cxn ang="0">
                  <a:pos x="0" y="25"/>
                </a:cxn>
                <a:cxn ang="0">
                  <a:pos x="17" y="36"/>
                </a:cxn>
                <a:cxn ang="0">
                  <a:pos x="26" y="36"/>
                </a:cxn>
                <a:cxn ang="0">
                  <a:pos x="38" y="32"/>
                </a:cxn>
                <a:cxn ang="0">
                  <a:pos x="60" y="18"/>
                </a:cxn>
                <a:cxn ang="0">
                  <a:pos x="73" y="14"/>
                </a:cxn>
                <a:cxn ang="0">
                  <a:pos x="94" y="18"/>
                </a:cxn>
                <a:cxn ang="0">
                  <a:pos x="64" y="7"/>
                </a:cxn>
                <a:cxn ang="0">
                  <a:pos x="47" y="0"/>
                </a:cxn>
                <a:cxn ang="0">
                  <a:pos x="26" y="4"/>
                </a:cxn>
                <a:cxn ang="0">
                  <a:pos x="13" y="11"/>
                </a:cxn>
                <a:cxn ang="0">
                  <a:pos x="0" y="25"/>
                </a:cxn>
              </a:cxnLst>
              <a:rect l="0" t="0" r="r" b="b"/>
              <a:pathLst>
                <a:path w="94" h="36">
                  <a:moveTo>
                    <a:pt x="0" y="25"/>
                  </a:moveTo>
                  <a:lnTo>
                    <a:pt x="17" y="36"/>
                  </a:lnTo>
                  <a:lnTo>
                    <a:pt x="26" y="36"/>
                  </a:lnTo>
                  <a:lnTo>
                    <a:pt x="38" y="32"/>
                  </a:lnTo>
                  <a:lnTo>
                    <a:pt x="60" y="18"/>
                  </a:lnTo>
                  <a:lnTo>
                    <a:pt x="73" y="14"/>
                  </a:lnTo>
                  <a:lnTo>
                    <a:pt x="94" y="18"/>
                  </a:lnTo>
                  <a:lnTo>
                    <a:pt x="64" y="7"/>
                  </a:lnTo>
                  <a:lnTo>
                    <a:pt x="47" y="0"/>
                  </a:lnTo>
                  <a:lnTo>
                    <a:pt x="26" y="4"/>
                  </a:lnTo>
                  <a:lnTo>
                    <a:pt x="13" y="11"/>
                  </a:lnTo>
                  <a:lnTo>
                    <a:pt x="0" y="25"/>
                  </a:lnTo>
                  <a:close/>
                </a:path>
              </a:pathLst>
            </a:custGeom>
            <a:solidFill>
              <a:srgbClr val="80C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620" name="Freeform 116"/>
            <p:cNvSpPr>
              <a:spLocks/>
            </p:cNvSpPr>
            <p:nvPr/>
          </p:nvSpPr>
          <p:spPr bwMode="auto">
            <a:xfrm>
              <a:off x="902" y="3675"/>
              <a:ext cx="60" cy="61"/>
            </a:xfrm>
            <a:custGeom>
              <a:avLst/>
              <a:gdLst/>
              <a:ahLst/>
              <a:cxnLst>
                <a:cxn ang="0">
                  <a:pos x="0" y="61"/>
                </a:cxn>
                <a:cxn ang="0">
                  <a:pos x="21" y="58"/>
                </a:cxn>
                <a:cxn ang="0">
                  <a:pos x="30" y="54"/>
                </a:cxn>
                <a:cxn ang="0">
                  <a:pos x="34" y="43"/>
                </a:cxn>
                <a:cxn ang="0">
                  <a:pos x="34" y="18"/>
                </a:cxn>
                <a:cxn ang="0">
                  <a:pos x="43" y="8"/>
                </a:cxn>
                <a:cxn ang="0">
                  <a:pos x="60" y="0"/>
                </a:cxn>
                <a:cxn ang="0">
                  <a:pos x="30" y="8"/>
                </a:cxn>
                <a:cxn ang="0">
                  <a:pos x="9" y="18"/>
                </a:cxn>
                <a:cxn ang="0">
                  <a:pos x="0" y="33"/>
                </a:cxn>
                <a:cxn ang="0">
                  <a:pos x="0" y="43"/>
                </a:cxn>
                <a:cxn ang="0">
                  <a:pos x="0" y="61"/>
                </a:cxn>
              </a:cxnLst>
              <a:rect l="0" t="0" r="r" b="b"/>
              <a:pathLst>
                <a:path w="60" h="61">
                  <a:moveTo>
                    <a:pt x="0" y="61"/>
                  </a:moveTo>
                  <a:lnTo>
                    <a:pt x="21" y="58"/>
                  </a:lnTo>
                  <a:lnTo>
                    <a:pt x="30" y="54"/>
                  </a:lnTo>
                  <a:lnTo>
                    <a:pt x="34" y="43"/>
                  </a:lnTo>
                  <a:lnTo>
                    <a:pt x="34" y="18"/>
                  </a:lnTo>
                  <a:lnTo>
                    <a:pt x="43" y="8"/>
                  </a:lnTo>
                  <a:lnTo>
                    <a:pt x="60" y="0"/>
                  </a:lnTo>
                  <a:lnTo>
                    <a:pt x="30" y="8"/>
                  </a:lnTo>
                  <a:lnTo>
                    <a:pt x="9" y="18"/>
                  </a:lnTo>
                  <a:lnTo>
                    <a:pt x="0" y="33"/>
                  </a:lnTo>
                  <a:lnTo>
                    <a:pt x="0" y="43"/>
                  </a:lnTo>
                  <a:lnTo>
                    <a:pt x="0" y="61"/>
                  </a:lnTo>
                  <a:close/>
                </a:path>
              </a:pathLst>
            </a:custGeom>
            <a:solidFill>
              <a:srgbClr val="80C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621" name="Freeform 117"/>
            <p:cNvSpPr>
              <a:spLocks/>
            </p:cNvSpPr>
            <p:nvPr/>
          </p:nvSpPr>
          <p:spPr bwMode="auto">
            <a:xfrm>
              <a:off x="567" y="3604"/>
              <a:ext cx="77" cy="68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30" y="0"/>
                </a:cxn>
                <a:cxn ang="0">
                  <a:pos x="43" y="7"/>
                </a:cxn>
                <a:cxn ang="0">
                  <a:pos x="52" y="18"/>
                </a:cxn>
                <a:cxn ang="0">
                  <a:pos x="60" y="50"/>
                </a:cxn>
                <a:cxn ang="0">
                  <a:pos x="64" y="61"/>
                </a:cxn>
                <a:cxn ang="0">
                  <a:pos x="77" y="68"/>
                </a:cxn>
                <a:cxn ang="0">
                  <a:pos x="43" y="57"/>
                </a:cxn>
                <a:cxn ang="0">
                  <a:pos x="17" y="43"/>
                </a:cxn>
                <a:cxn ang="0">
                  <a:pos x="4" y="25"/>
                </a:cxn>
                <a:cxn ang="0">
                  <a:pos x="0" y="14"/>
                </a:cxn>
                <a:cxn ang="0">
                  <a:pos x="4" y="0"/>
                </a:cxn>
              </a:cxnLst>
              <a:rect l="0" t="0" r="r" b="b"/>
              <a:pathLst>
                <a:path w="77" h="68">
                  <a:moveTo>
                    <a:pt x="4" y="0"/>
                  </a:moveTo>
                  <a:lnTo>
                    <a:pt x="30" y="0"/>
                  </a:lnTo>
                  <a:lnTo>
                    <a:pt x="43" y="7"/>
                  </a:lnTo>
                  <a:lnTo>
                    <a:pt x="52" y="18"/>
                  </a:lnTo>
                  <a:lnTo>
                    <a:pt x="60" y="50"/>
                  </a:lnTo>
                  <a:lnTo>
                    <a:pt x="64" y="61"/>
                  </a:lnTo>
                  <a:lnTo>
                    <a:pt x="77" y="68"/>
                  </a:lnTo>
                  <a:lnTo>
                    <a:pt x="43" y="57"/>
                  </a:lnTo>
                  <a:lnTo>
                    <a:pt x="17" y="43"/>
                  </a:lnTo>
                  <a:lnTo>
                    <a:pt x="4" y="25"/>
                  </a:lnTo>
                  <a:lnTo>
                    <a:pt x="0" y="1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622" name="Freeform 118"/>
            <p:cNvSpPr>
              <a:spLocks/>
            </p:cNvSpPr>
            <p:nvPr/>
          </p:nvSpPr>
          <p:spPr bwMode="auto">
            <a:xfrm>
              <a:off x="1216" y="3804"/>
              <a:ext cx="73" cy="58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8" y="29"/>
                </a:cxn>
                <a:cxn ang="0">
                  <a:pos x="25" y="47"/>
                </a:cxn>
                <a:cxn ang="0">
                  <a:pos x="73" y="58"/>
                </a:cxn>
                <a:cxn ang="0">
                  <a:pos x="64" y="36"/>
                </a:cxn>
                <a:cxn ang="0">
                  <a:pos x="51" y="18"/>
                </a:cxn>
                <a:cxn ang="0">
                  <a:pos x="30" y="4"/>
                </a:cxn>
                <a:cxn ang="0">
                  <a:pos x="17" y="0"/>
                </a:cxn>
                <a:cxn ang="0">
                  <a:pos x="0" y="8"/>
                </a:cxn>
              </a:cxnLst>
              <a:rect l="0" t="0" r="r" b="b"/>
              <a:pathLst>
                <a:path w="73" h="58">
                  <a:moveTo>
                    <a:pt x="0" y="8"/>
                  </a:moveTo>
                  <a:lnTo>
                    <a:pt x="8" y="29"/>
                  </a:lnTo>
                  <a:lnTo>
                    <a:pt x="25" y="47"/>
                  </a:lnTo>
                  <a:lnTo>
                    <a:pt x="73" y="58"/>
                  </a:lnTo>
                  <a:lnTo>
                    <a:pt x="64" y="36"/>
                  </a:lnTo>
                  <a:lnTo>
                    <a:pt x="51" y="18"/>
                  </a:lnTo>
                  <a:lnTo>
                    <a:pt x="30" y="4"/>
                  </a:lnTo>
                  <a:lnTo>
                    <a:pt x="17" y="0"/>
                  </a:lnTo>
                  <a:lnTo>
                    <a:pt x="0" y="8"/>
                  </a:lnTo>
                  <a:close/>
                </a:path>
              </a:pathLst>
            </a:custGeom>
            <a:solidFill>
              <a:srgbClr val="008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623" name="Freeform 119"/>
            <p:cNvSpPr>
              <a:spLocks/>
            </p:cNvSpPr>
            <p:nvPr/>
          </p:nvSpPr>
          <p:spPr bwMode="auto">
            <a:xfrm>
              <a:off x="64" y="3153"/>
              <a:ext cx="91" cy="39"/>
            </a:xfrm>
            <a:custGeom>
              <a:avLst/>
              <a:gdLst/>
              <a:ahLst/>
              <a:cxnLst>
                <a:cxn ang="0">
                  <a:pos x="91" y="7"/>
                </a:cxn>
                <a:cxn ang="0">
                  <a:pos x="61" y="0"/>
                </a:cxn>
                <a:cxn ang="0">
                  <a:pos x="39" y="7"/>
                </a:cxn>
                <a:cxn ang="0">
                  <a:pos x="18" y="21"/>
                </a:cxn>
                <a:cxn ang="0">
                  <a:pos x="0" y="39"/>
                </a:cxn>
                <a:cxn ang="0">
                  <a:pos x="26" y="39"/>
                </a:cxn>
                <a:cxn ang="0">
                  <a:pos x="56" y="39"/>
                </a:cxn>
                <a:cxn ang="0">
                  <a:pos x="82" y="28"/>
                </a:cxn>
                <a:cxn ang="0">
                  <a:pos x="91" y="21"/>
                </a:cxn>
                <a:cxn ang="0">
                  <a:pos x="91" y="7"/>
                </a:cxn>
              </a:cxnLst>
              <a:rect l="0" t="0" r="r" b="b"/>
              <a:pathLst>
                <a:path w="91" h="39">
                  <a:moveTo>
                    <a:pt x="91" y="7"/>
                  </a:moveTo>
                  <a:lnTo>
                    <a:pt x="61" y="0"/>
                  </a:lnTo>
                  <a:lnTo>
                    <a:pt x="39" y="7"/>
                  </a:lnTo>
                  <a:lnTo>
                    <a:pt x="18" y="21"/>
                  </a:lnTo>
                  <a:lnTo>
                    <a:pt x="0" y="39"/>
                  </a:lnTo>
                  <a:lnTo>
                    <a:pt x="26" y="39"/>
                  </a:lnTo>
                  <a:lnTo>
                    <a:pt x="56" y="39"/>
                  </a:lnTo>
                  <a:lnTo>
                    <a:pt x="82" y="28"/>
                  </a:lnTo>
                  <a:lnTo>
                    <a:pt x="91" y="21"/>
                  </a:lnTo>
                  <a:lnTo>
                    <a:pt x="91" y="7"/>
                  </a:lnTo>
                  <a:close/>
                </a:path>
              </a:pathLst>
            </a:custGeom>
            <a:solidFill>
              <a:srgbClr val="80C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624" name="Freeform 120"/>
            <p:cNvSpPr>
              <a:spLocks/>
            </p:cNvSpPr>
            <p:nvPr/>
          </p:nvSpPr>
          <p:spPr bwMode="auto">
            <a:xfrm>
              <a:off x="382" y="3192"/>
              <a:ext cx="26" cy="61"/>
            </a:xfrm>
            <a:custGeom>
              <a:avLst/>
              <a:gdLst/>
              <a:ahLst/>
              <a:cxnLst>
                <a:cxn ang="0">
                  <a:pos x="26" y="61"/>
                </a:cxn>
                <a:cxn ang="0">
                  <a:pos x="26" y="32"/>
                </a:cxn>
                <a:cxn ang="0">
                  <a:pos x="17" y="14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9" y="50"/>
                </a:cxn>
                <a:cxn ang="0">
                  <a:pos x="26" y="61"/>
                </a:cxn>
              </a:cxnLst>
              <a:rect l="0" t="0" r="r" b="b"/>
              <a:pathLst>
                <a:path w="26" h="61">
                  <a:moveTo>
                    <a:pt x="26" y="61"/>
                  </a:moveTo>
                  <a:lnTo>
                    <a:pt x="26" y="32"/>
                  </a:lnTo>
                  <a:lnTo>
                    <a:pt x="17" y="14"/>
                  </a:lnTo>
                  <a:lnTo>
                    <a:pt x="0" y="0"/>
                  </a:lnTo>
                  <a:lnTo>
                    <a:pt x="0" y="36"/>
                  </a:lnTo>
                  <a:lnTo>
                    <a:pt x="9" y="50"/>
                  </a:lnTo>
                  <a:lnTo>
                    <a:pt x="26" y="61"/>
                  </a:lnTo>
                  <a:close/>
                </a:path>
              </a:pathLst>
            </a:custGeom>
            <a:solidFill>
              <a:srgbClr val="80C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625" name="Freeform 121"/>
            <p:cNvSpPr>
              <a:spLocks/>
            </p:cNvSpPr>
            <p:nvPr/>
          </p:nvSpPr>
          <p:spPr bwMode="auto">
            <a:xfrm>
              <a:off x="2779" y="3708"/>
              <a:ext cx="30" cy="4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0"/>
                </a:cxn>
                <a:cxn ang="0">
                  <a:pos x="0" y="25"/>
                </a:cxn>
                <a:cxn ang="0">
                  <a:pos x="9" y="36"/>
                </a:cxn>
                <a:cxn ang="0">
                  <a:pos x="22" y="46"/>
                </a:cxn>
                <a:cxn ang="0">
                  <a:pos x="30" y="28"/>
                </a:cxn>
                <a:cxn ang="0">
                  <a:pos x="22" y="14"/>
                </a:cxn>
                <a:cxn ang="0">
                  <a:pos x="9" y="7"/>
                </a:cxn>
                <a:cxn ang="0">
                  <a:pos x="0" y="7"/>
                </a:cxn>
                <a:cxn ang="0">
                  <a:pos x="0" y="0"/>
                </a:cxn>
              </a:cxnLst>
              <a:rect l="0" t="0" r="r" b="b"/>
              <a:pathLst>
                <a:path w="30" h="46">
                  <a:moveTo>
                    <a:pt x="0" y="0"/>
                  </a:moveTo>
                  <a:lnTo>
                    <a:pt x="0" y="10"/>
                  </a:lnTo>
                  <a:lnTo>
                    <a:pt x="0" y="25"/>
                  </a:lnTo>
                  <a:lnTo>
                    <a:pt x="9" y="36"/>
                  </a:lnTo>
                  <a:lnTo>
                    <a:pt x="22" y="46"/>
                  </a:lnTo>
                  <a:lnTo>
                    <a:pt x="30" y="28"/>
                  </a:lnTo>
                  <a:lnTo>
                    <a:pt x="22" y="14"/>
                  </a:lnTo>
                  <a:lnTo>
                    <a:pt x="9" y="7"/>
                  </a:lnTo>
                  <a:lnTo>
                    <a:pt x="0" y="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0B0B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626" name="Freeform 122"/>
            <p:cNvSpPr>
              <a:spLocks/>
            </p:cNvSpPr>
            <p:nvPr/>
          </p:nvSpPr>
          <p:spPr bwMode="auto">
            <a:xfrm>
              <a:off x="606" y="3561"/>
              <a:ext cx="73" cy="21"/>
            </a:xfrm>
            <a:custGeom>
              <a:avLst/>
              <a:gdLst/>
              <a:ahLst/>
              <a:cxnLst>
                <a:cxn ang="0">
                  <a:pos x="73" y="3"/>
                </a:cxn>
                <a:cxn ang="0">
                  <a:pos x="38" y="0"/>
                </a:cxn>
                <a:cxn ang="0">
                  <a:pos x="21" y="3"/>
                </a:cxn>
                <a:cxn ang="0">
                  <a:pos x="0" y="14"/>
                </a:cxn>
                <a:cxn ang="0">
                  <a:pos x="38" y="21"/>
                </a:cxn>
                <a:cxn ang="0">
                  <a:pos x="55" y="18"/>
                </a:cxn>
                <a:cxn ang="0">
                  <a:pos x="73" y="3"/>
                </a:cxn>
              </a:cxnLst>
              <a:rect l="0" t="0" r="r" b="b"/>
              <a:pathLst>
                <a:path w="73" h="21">
                  <a:moveTo>
                    <a:pt x="73" y="3"/>
                  </a:moveTo>
                  <a:lnTo>
                    <a:pt x="38" y="0"/>
                  </a:lnTo>
                  <a:lnTo>
                    <a:pt x="21" y="3"/>
                  </a:lnTo>
                  <a:lnTo>
                    <a:pt x="0" y="14"/>
                  </a:lnTo>
                  <a:lnTo>
                    <a:pt x="38" y="21"/>
                  </a:lnTo>
                  <a:lnTo>
                    <a:pt x="55" y="18"/>
                  </a:lnTo>
                  <a:lnTo>
                    <a:pt x="73" y="3"/>
                  </a:lnTo>
                  <a:close/>
                </a:path>
              </a:pathLst>
            </a:custGeom>
            <a:solidFill>
              <a:srgbClr val="008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627" name="Freeform 123"/>
            <p:cNvSpPr>
              <a:spLocks/>
            </p:cNvSpPr>
            <p:nvPr/>
          </p:nvSpPr>
          <p:spPr bwMode="auto">
            <a:xfrm>
              <a:off x="1353" y="3801"/>
              <a:ext cx="86" cy="39"/>
            </a:xfrm>
            <a:custGeom>
              <a:avLst/>
              <a:gdLst/>
              <a:ahLst/>
              <a:cxnLst>
                <a:cxn ang="0">
                  <a:pos x="0" y="3"/>
                </a:cxn>
                <a:cxn ang="0">
                  <a:pos x="9" y="21"/>
                </a:cxn>
                <a:cxn ang="0">
                  <a:pos x="13" y="25"/>
                </a:cxn>
                <a:cxn ang="0">
                  <a:pos x="26" y="28"/>
                </a:cxn>
                <a:cxn ang="0">
                  <a:pos x="56" y="25"/>
                </a:cxn>
                <a:cxn ang="0">
                  <a:pos x="69" y="28"/>
                </a:cxn>
                <a:cxn ang="0">
                  <a:pos x="86" y="39"/>
                </a:cxn>
                <a:cxn ang="0">
                  <a:pos x="69" y="21"/>
                </a:cxn>
                <a:cxn ang="0">
                  <a:pos x="52" y="3"/>
                </a:cxn>
                <a:cxn ang="0">
                  <a:pos x="34" y="0"/>
                </a:cxn>
                <a:cxn ang="0">
                  <a:pos x="21" y="0"/>
                </a:cxn>
                <a:cxn ang="0">
                  <a:pos x="0" y="3"/>
                </a:cxn>
              </a:cxnLst>
              <a:rect l="0" t="0" r="r" b="b"/>
              <a:pathLst>
                <a:path w="86" h="39">
                  <a:moveTo>
                    <a:pt x="0" y="3"/>
                  </a:moveTo>
                  <a:lnTo>
                    <a:pt x="9" y="21"/>
                  </a:lnTo>
                  <a:lnTo>
                    <a:pt x="13" y="25"/>
                  </a:lnTo>
                  <a:lnTo>
                    <a:pt x="26" y="28"/>
                  </a:lnTo>
                  <a:lnTo>
                    <a:pt x="56" y="25"/>
                  </a:lnTo>
                  <a:lnTo>
                    <a:pt x="69" y="28"/>
                  </a:lnTo>
                  <a:lnTo>
                    <a:pt x="86" y="39"/>
                  </a:lnTo>
                  <a:lnTo>
                    <a:pt x="69" y="21"/>
                  </a:lnTo>
                  <a:lnTo>
                    <a:pt x="52" y="3"/>
                  </a:lnTo>
                  <a:lnTo>
                    <a:pt x="34" y="0"/>
                  </a:lnTo>
                  <a:lnTo>
                    <a:pt x="21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rgbClr val="008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628" name="Freeform 124"/>
            <p:cNvSpPr>
              <a:spLocks/>
            </p:cNvSpPr>
            <p:nvPr/>
          </p:nvSpPr>
          <p:spPr bwMode="auto">
            <a:xfrm>
              <a:off x="2938" y="3765"/>
              <a:ext cx="168" cy="72"/>
            </a:xfrm>
            <a:custGeom>
              <a:avLst/>
              <a:gdLst/>
              <a:ahLst/>
              <a:cxnLst>
                <a:cxn ang="0">
                  <a:pos x="168" y="7"/>
                </a:cxn>
                <a:cxn ang="0">
                  <a:pos x="168" y="14"/>
                </a:cxn>
                <a:cxn ang="0">
                  <a:pos x="159" y="25"/>
                </a:cxn>
                <a:cxn ang="0">
                  <a:pos x="142" y="36"/>
                </a:cxn>
                <a:cxn ang="0">
                  <a:pos x="116" y="50"/>
                </a:cxn>
                <a:cxn ang="0">
                  <a:pos x="52" y="68"/>
                </a:cxn>
                <a:cxn ang="0">
                  <a:pos x="26" y="72"/>
                </a:cxn>
                <a:cxn ang="0">
                  <a:pos x="0" y="72"/>
                </a:cxn>
                <a:cxn ang="0">
                  <a:pos x="34" y="43"/>
                </a:cxn>
                <a:cxn ang="0">
                  <a:pos x="77" y="14"/>
                </a:cxn>
                <a:cxn ang="0">
                  <a:pos x="103" y="7"/>
                </a:cxn>
                <a:cxn ang="0">
                  <a:pos x="125" y="0"/>
                </a:cxn>
                <a:cxn ang="0">
                  <a:pos x="146" y="0"/>
                </a:cxn>
                <a:cxn ang="0">
                  <a:pos x="168" y="7"/>
                </a:cxn>
              </a:cxnLst>
              <a:rect l="0" t="0" r="r" b="b"/>
              <a:pathLst>
                <a:path w="168" h="72">
                  <a:moveTo>
                    <a:pt x="168" y="7"/>
                  </a:moveTo>
                  <a:lnTo>
                    <a:pt x="168" y="14"/>
                  </a:lnTo>
                  <a:lnTo>
                    <a:pt x="159" y="25"/>
                  </a:lnTo>
                  <a:lnTo>
                    <a:pt x="142" y="36"/>
                  </a:lnTo>
                  <a:lnTo>
                    <a:pt x="116" y="50"/>
                  </a:lnTo>
                  <a:lnTo>
                    <a:pt x="52" y="68"/>
                  </a:lnTo>
                  <a:lnTo>
                    <a:pt x="26" y="72"/>
                  </a:lnTo>
                  <a:lnTo>
                    <a:pt x="0" y="72"/>
                  </a:lnTo>
                  <a:lnTo>
                    <a:pt x="34" y="43"/>
                  </a:lnTo>
                  <a:lnTo>
                    <a:pt x="77" y="14"/>
                  </a:lnTo>
                  <a:lnTo>
                    <a:pt x="103" y="7"/>
                  </a:lnTo>
                  <a:lnTo>
                    <a:pt x="125" y="0"/>
                  </a:lnTo>
                  <a:lnTo>
                    <a:pt x="146" y="0"/>
                  </a:lnTo>
                  <a:lnTo>
                    <a:pt x="168" y="7"/>
                  </a:lnTo>
                  <a:close/>
                </a:path>
              </a:pathLst>
            </a:custGeom>
            <a:solidFill>
              <a:srgbClr val="008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629" name="Freeform 125"/>
            <p:cNvSpPr>
              <a:spLocks/>
            </p:cNvSpPr>
            <p:nvPr/>
          </p:nvSpPr>
          <p:spPr bwMode="auto">
            <a:xfrm>
              <a:off x="739" y="3636"/>
              <a:ext cx="107" cy="39"/>
            </a:xfrm>
            <a:custGeom>
              <a:avLst/>
              <a:gdLst/>
              <a:ahLst/>
              <a:cxnLst>
                <a:cxn ang="0">
                  <a:pos x="0" y="25"/>
                </a:cxn>
                <a:cxn ang="0">
                  <a:pos x="21" y="39"/>
                </a:cxn>
                <a:cxn ang="0">
                  <a:pos x="34" y="39"/>
                </a:cxn>
                <a:cxn ang="0">
                  <a:pos x="51" y="36"/>
                </a:cxn>
                <a:cxn ang="0">
                  <a:pos x="81" y="18"/>
                </a:cxn>
                <a:cxn ang="0">
                  <a:pos x="99" y="11"/>
                </a:cxn>
                <a:cxn ang="0">
                  <a:pos x="107" y="14"/>
                </a:cxn>
                <a:cxn ang="0">
                  <a:pos x="77" y="4"/>
                </a:cxn>
                <a:cxn ang="0">
                  <a:pos x="43" y="0"/>
                </a:cxn>
                <a:cxn ang="0">
                  <a:pos x="17" y="7"/>
                </a:cxn>
                <a:cxn ang="0">
                  <a:pos x="8" y="14"/>
                </a:cxn>
                <a:cxn ang="0">
                  <a:pos x="0" y="25"/>
                </a:cxn>
              </a:cxnLst>
              <a:rect l="0" t="0" r="r" b="b"/>
              <a:pathLst>
                <a:path w="107" h="39">
                  <a:moveTo>
                    <a:pt x="0" y="25"/>
                  </a:moveTo>
                  <a:lnTo>
                    <a:pt x="21" y="39"/>
                  </a:lnTo>
                  <a:lnTo>
                    <a:pt x="34" y="39"/>
                  </a:lnTo>
                  <a:lnTo>
                    <a:pt x="51" y="36"/>
                  </a:lnTo>
                  <a:lnTo>
                    <a:pt x="81" y="18"/>
                  </a:lnTo>
                  <a:lnTo>
                    <a:pt x="99" y="11"/>
                  </a:lnTo>
                  <a:lnTo>
                    <a:pt x="107" y="14"/>
                  </a:lnTo>
                  <a:lnTo>
                    <a:pt x="77" y="4"/>
                  </a:lnTo>
                  <a:lnTo>
                    <a:pt x="43" y="0"/>
                  </a:lnTo>
                  <a:lnTo>
                    <a:pt x="17" y="7"/>
                  </a:lnTo>
                  <a:lnTo>
                    <a:pt x="8" y="14"/>
                  </a:lnTo>
                  <a:lnTo>
                    <a:pt x="0" y="25"/>
                  </a:lnTo>
                  <a:close/>
                </a:path>
              </a:pathLst>
            </a:custGeom>
            <a:solidFill>
              <a:srgbClr val="80C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630" name="Freeform 126"/>
            <p:cNvSpPr>
              <a:spLocks/>
            </p:cNvSpPr>
            <p:nvPr/>
          </p:nvSpPr>
          <p:spPr bwMode="auto">
            <a:xfrm>
              <a:off x="1448" y="3822"/>
              <a:ext cx="103" cy="40"/>
            </a:xfrm>
            <a:custGeom>
              <a:avLst/>
              <a:gdLst/>
              <a:ahLst/>
              <a:cxnLst>
                <a:cxn ang="0">
                  <a:pos x="103" y="7"/>
                </a:cxn>
                <a:cxn ang="0">
                  <a:pos x="81" y="0"/>
                </a:cxn>
                <a:cxn ang="0">
                  <a:pos x="64" y="0"/>
                </a:cxn>
                <a:cxn ang="0">
                  <a:pos x="51" y="7"/>
                </a:cxn>
                <a:cxn ang="0">
                  <a:pos x="21" y="29"/>
                </a:cxn>
                <a:cxn ang="0">
                  <a:pos x="12" y="36"/>
                </a:cxn>
                <a:cxn ang="0">
                  <a:pos x="0" y="36"/>
                </a:cxn>
                <a:cxn ang="0">
                  <a:pos x="34" y="40"/>
                </a:cxn>
                <a:cxn ang="0">
                  <a:pos x="64" y="40"/>
                </a:cxn>
                <a:cxn ang="0">
                  <a:pos x="90" y="29"/>
                </a:cxn>
                <a:cxn ang="0">
                  <a:pos x="103" y="7"/>
                </a:cxn>
              </a:cxnLst>
              <a:rect l="0" t="0" r="r" b="b"/>
              <a:pathLst>
                <a:path w="103" h="40">
                  <a:moveTo>
                    <a:pt x="103" y="7"/>
                  </a:moveTo>
                  <a:lnTo>
                    <a:pt x="81" y="0"/>
                  </a:lnTo>
                  <a:lnTo>
                    <a:pt x="64" y="0"/>
                  </a:lnTo>
                  <a:lnTo>
                    <a:pt x="51" y="7"/>
                  </a:lnTo>
                  <a:lnTo>
                    <a:pt x="21" y="29"/>
                  </a:lnTo>
                  <a:lnTo>
                    <a:pt x="12" y="36"/>
                  </a:lnTo>
                  <a:lnTo>
                    <a:pt x="0" y="36"/>
                  </a:lnTo>
                  <a:lnTo>
                    <a:pt x="34" y="40"/>
                  </a:lnTo>
                  <a:lnTo>
                    <a:pt x="64" y="40"/>
                  </a:lnTo>
                  <a:lnTo>
                    <a:pt x="90" y="29"/>
                  </a:lnTo>
                  <a:lnTo>
                    <a:pt x="103" y="7"/>
                  </a:lnTo>
                  <a:close/>
                </a:path>
              </a:pathLst>
            </a:custGeom>
            <a:solidFill>
              <a:srgbClr val="008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631" name="Freeform 127"/>
            <p:cNvSpPr>
              <a:spLocks/>
            </p:cNvSpPr>
            <p:nvPr/>
          </p:nvSpPr>
          <p:spPr bwMode="auto">
            <a:xfrm>
              <a:off x="288" y="3357"/>
              <a:ext cx="103" cy="43"/>
            </a:xfrm>
            <a:custGeom>
              <a:avLst/>
              <a:gdLst/>
              <a:ahLst/>
              <a:cxnLst>
                <a:cxn ang="0">
                  <a:pos x="103" y="11"/>
                </a:cxn>
                <a:cxn ang="0">
                  <a:pos x="81" y="0"/>
                </a:cxn>
                <a:cxn ang="0">
                  <a:pos x="64" y="0"/>
                </a:cxn>
                <a:cxn ang="0">
                  <a:pos x="51" y="7"/>
                </a:cxn>
                <a:cxn ang="0">
                  <a:pos x="21" y="28"/>
                </a:cxn>
                <a:cxn ang="0">
                  <a:pos x="13" y="36"/>
                </a:cxn>
                <a:cxn ang="0">
                  <a:pos x="0" y="36"/>
                </a:cxn>
                <a:cxn ang="0">
                  <a:pos x="34" y="43"/>
                </a:cxn>
                <a:cxn ang="0">
                  <a:pos x="64" y="39"/>
                </a:cxn>
                <a:cxn ang="0">
                  <a:pos x="90" y="32"/>
                </a:cxn>
                <a:cxn ang="0">
                  <a:pos x="103" y="11"/>
                </a:cxn>
              </a:cxnLst>
              <a:rect l="0" t="0" r="r" b="b"/>
              <a:pathLst>
                <a:path w="103" h="43">
                  <a:moveTo>
                    <a:pt x="103" y="11"/>
                  </a:moveTo>
                  <a:lnTo>
                    <a:pt x="81" y="0"/>
                  </a:lnTo>
                  <a:lnTo>
                    <a:pt x="64" y="0"/>
                  </a:lnTo>
                  <a:lnTo>
                    <a:pt x="51" y="7"/>
                  </a:lnTo>
                  <a:lnTo>
                    <a:pt x="21" y="28"/>
                  </a:lnTo>
                  <a:lnTo>
                    <a:pt x="13" y="36"/>
                  </a:lnTo>
                  <a:lnTo>
                    <a:pt x="0" y="36"/>
                  </a:lnTo>
                  <a:lnTo>
                    <a:pt x="34" y="43"/>
                  </a:lnTo>
                  <a:lnTo>
                    <a:pt x="64" y="39"/>
                  </a:lnTo>
                  <a:lnTo>
                    <a:pt x="90" y="32"/>
                  </a:lnTo>
                  <a:lnTo>
                    <a:pt x="103" y="11"/>
                  </a:lnTo>
                  <a:close/>
                </a:path>
              </a:pathLst>
            </a:custGeom>
            <a:solidFill>
              <a:srgbClr val="008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632" name="Freeform 128"/>
            <p:cNvSpPr>
              <a:spLocks/>
            </p:cNvSpPr>
            <p:nvPr/>
          </p:nvSpPr>
          <p:spPr bwMode="auto">
            <a:xfrm>
              <a:off x="228" y="3346"/>
              <a:ext cx="60" cy="4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14"/>
                </a:cxn>
                <a:cxn ang="0">
                  <a:pos x="17" y="25"/>
                </a:cxn>
                <a:cxn ang="0">
                  <a:pos x="34" y="36"/>
                </a:cxn>
                <a:cxn ang="0">
                  <a:pos x="60" y="43"/>
                </a:cxn>
                <a:cxn ang="0">
                  <a:pos x="51" y="18"/>
                </a:cxn>
                <a:cxn ang="0">
                  <a:pos x="43" y="11"/>
                </a:cxn>
                <a:cxn ang="0">
                  <a:pos x="34" y="7"/>
                </a:cxn>
                <a:cxn ang="0">
                  <a:pos x="13" y="7"/>
                </a:cxn>
                <a:cxn ang="0">
                  <a:pos x="4" y="7"/>
                </a:cxn>
                <a:cxn ang="0">
                  <a:pos x="0" y="0"/>
                </a:cxn>
              </a:cxnLst>
              <a:rect l="0" t="0" r="r" b="b"/>
              <a:pathLst>
                <a:path w="60" h="43">
                  <a:moveTo>
                    <a:pt x="0" y="0"/>
                  </a:moveTo>
                  <a:lnTo>
                    <a:pt x="4" y="14"/>
                  </a:lnTo>
                  <a:lnTo>
                    <a:pt x="17" y="25"/>
                  </a:lnTo>
                  <a:lnTo>
                    <a:pt x="34" y="36"/>
                  </a:lnTo>
                  <a:lnTo>
                    <a:pt x="60" y="43"/>
                  </a:lnTo>
                  <a:lnTo>
                    <a:pt x="51" y="18"/>
                  </a:lnTo>
                  <a:lnTo>
                    <a:pt x="43" y="11"/>
                  </a:lnTo>
                  <a:lnTo>
                    <a:pt x="34" y="7"/>
                  </a:lnTo>
                  <a:lnTo>
                    <a:pt x="13" y="7"/>
                  </a:lnTo>
                  <a:lnTo>
                    <a:pt x="4" y="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633" name="Freeform 129"/>
            <p:cNvSpPr>
              <a:spLocks/>
            </p:cNvSpPr>
            <p:nvPr/>
          </p:nvSpPr>
          <p:spPr bwMode="auto">
            <a:xfrm>
              <a:off x="322" y="3389"/>
              <a:ext cx="60" cy="136"/>
            </a:xfrm>
            <a:custGeom>
              <a:avLst/>
              <a:gdLst/>
              <a:ahLst/>
              <a:cxnLst>
                <a:cxn ang="0">
                  <a:pos x="35" y="136"/>
                </a:cxn>
                <a:cxn ang="0">
                  <a:pos x="39" y="133"/>
                </a:cxn>
                <a:cxn ang="0">
                  <a:pos x="43" y="122"/>
                </a:cxn>
                <a:cxn ang="0">
                  <a:pos x="43" y="100"/>
                </a:cxn>
                <a:cxn ang="0">
                  <a:pos x="47" y="75"/>
                </a:cxn>
                <a:cxn ang="0">
                  <a:pos x="47" y="29"/>
                </a:cxn>
                <a:cxn ang="0">
                  <a:pos x="52" y="11"/>
                </a:cxn>
                <a:cxn ang="0">
                  <a:pos x="60" y="0"/>
                </a:cxn>
                <a:cxn ang="0">
                  <a:pos x="26" y="39"/>
                </a:cxn>
                <a:cxn ang="0">
                  <a:pos x="9" y="57"/>
                </a:cxn>
                <a:cxn ang="0">
                  <a:pos x="4" y="72"/>
                </a:cxn>
                <a:cxn ang="0">
                  <a:pos x="0" y="86"/>
                </a:cxn>
                <a:cxn ang="0">
                  <a:pos x="4" y="100"/>
                </a:cxn>
                <a:cxn ang="0">
                  <a:pos x="17" y="118"/>
                </a:cxn>
                <a:cxn ang="0">
                  <a:pos x="35" y="136"/>
                </a:cxn>
              </a:cxnLst>
              <a:rect l="0" t="0" r="r" b="b"/>
              <a:pathLst>
                <a:path w="60" h="136">
                  <a:moveTo>
                    <a:pt x="35" y="136"/>
                  </a:moveTo>
                  <a:lnTo>
                    <a:pt x="39" y="133"/>
                  </a:lnTo>
                  <a:lnTo>
                    <a:pt x="43" y="122"/>
                  </a:lnTo>
                  <a:lnTo>
                    <a:pt x="43" y="100"/>
                  </a:lnTo>
                  <a:lnTo>
                    <a:pt x="47" y="75"/>
                  </a:lnTo>
                  <a:lnTo>
                    <a:pt x="47" y="29"/>
                  </a:lnTo>
                  <a:lnTo>
                    <a:pt x="52" y="11"/>
                  </a:lnTo>
                  <a:lnTo>
                    <a:pt x="60" y="0"/>
                  </a:lnTo>
                  <a:lnTo>
                    <a:pt x="26" y="39"/>
                  </a:lnTo>
                  <a:lnTo>
                    <a:pt x="9" y="57"/>
                  </a:lnTo>
                  <a:lnTo>
                    <a:pt x="4" y="72"/>
                  </a:lnTo>
                  <a:lnTo>
                    <a:pt x="0" y="86"/>
                  </a:lnTo>
                  <a:lnTo>
                    <a:pt x="4" y="100"/>
                  </a:lnTo>
                  <a:lnTo>
                    <a:pt x="17" y="118"/>
                  </a:lnTo>
                  <a:lnTo>
                    <a:pt x="35" y="136"/>
                  </a:lnTo>
                  <a:close/>
                </a:path>
              </a:pathLst>
            </a:custGeom>
            <a:solidFill>
              <a:srgbClr val="008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634" name="Freeform 130"/>
            <p:cNvSpPr>
              <a:spLocks/>
            </p:cNvSpPr>
            <p:nvPr/>
          </p:nvSpPr>
          <p:spPr bwMode="auto">
            <a:xfrm>
              <a:off x="352" y="3403"/>
              <a:ext cx="17" cy="111"/>
            </a:xfrm>
            <a:custGeom>
              <a:avLst/>
              <a:gdLst/>
              <a:ahLst/>
              <a:cxnLst>
                <a:cxn ang="0">
                  <a:pos x="5" y="111"/>
                </a:cxn>
                <a:cxn ang="0">
                  <a:pos x="0" y="86"/>
                </a:cxn>
                <a:cxn ang="0">
                  <a:pos x="0" y="58"/>
                </a:cxn>
                <a:cxn ang="0">
                  <a:pos x="9" y="25"/>
                </a:cxn>
                <a:cxn ang="0">
                  <a:pos x="17" y="0"/>
                </a:cxn>
                <a:cxn ang="0">
                  <a:pos x="5" y="111"/>
                </a:cxn>
              </a:cxnLst>
              <a:rect l="0" t="0" r="r" b="b"/>
              <a:pathLst>
                <a:path w="17" h="111">
                  <a:moveTo>
                    <a:pt x="5" y="111"/>
                  </a:moveTo>
                  <a:lnTo>
                    <a:pt x="0" y="86"/>
                  </a:lnTo>
                  <a:lnTo>
                    <a:pt x="0" y="58"/>
                  </a:lnTo>
                  <a:lnTo>
                    <a:pt x="9" y="25"/>
                  </a:lnTo>
                  <a:lnTo>
                    <a:pt x="17" y="0"/>
                  </a:lnTo>
                  <a:lnTo>
                    <a:pt x="5" y="111"/>
                  </a:lnTo>
                  <a:close/>
                </a:path>
              </a:pathLst>
            </a:custGeom>
            <a:solidFill>
              <a:srgbClr val="008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635" name="Freeform 131"/>
            <p:cNvSpPr>
              <a:spLocks/>
            </p:cNvSpPr>
            <p:nvPr/>
          </p:nvSpPr>
          <p:spPr bwMode="auto">
            <a:xfrm>
              <a:off x="352" y="3403"/>
              <a:ext cx="17" cy="111"/>
            </a:xfrm>
            <a:custGeom>
              <a:avLst/>
              <a:gdLst/>
              <a:ahLst/>
              <a:cxnLst>
                <a:cxn ang="0">
                  <a:pos x="5" y="111"/>
                </a:cxn>
                <a:cxn ang="0">
                  <a:pos x="0" y="86"/>
                </a:cxn>
                <a:cxn ang="0">
                  <a:pos x="0" y="58"/>
                </a:cxn>
                <a:cxn ang="0">
                  <a:pos x="9" y="25"/>
                </a:cxn>
                <a:cxn ang="0">
                  <a:pos x="17" y="0"/>
                </a:cxn>
              </a:cxnLst>
              <a:rect l="0" t="0" r="r" b="b"/>
              <a:pathLst>
                <a:path w="17" h="111">
                  <a:moveTo>
                    <a:pt x="5" y="111"/>
                  </a:moveTo>
                  <a:lnTo>
                    <a:pt x="0" y="86"/>
                  </a:lnTo>
                  <a:lnTo>
                    <a:pt x="0" y="58"/>
                  </a:lnTo>
                  <a:lnTo>
                    <a:pt x="9" y="25"/>
                  </a:lnTo>
                  <a:lnTo>
                    <a:pt x="17" y="0"/>
                  </a:lnTo>
                </a:path>
              </a:pathLst>
            </a:custGeom>
            <a:noFill/>
            <a:ln w="0">
              <a:solidFill>
                <a:srgbClr val="BFDFB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636" name="Freeform 132"/>
            <p:cNvSpPr>
              <a:spLocks/>
            </p:cNvSpPr>
            <p:nvPr/>
          </p:nvSpPr>
          <p:spPr bwMode="auto">
            <a:xfrm>
              <a:off x="1658" y="3607"/>
              <a:ext cx="69" cy="58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4" y="29"/>
                </a:cxn>
                <a:cxn ang="0">
                  <a:pos x="21" y="43"/>
                </a:cxn>
                <a:cxn ang="0">
                  <a:pos x="69" y="58"/>
                </a:cxn>
                <a:cxn ang="0">
                  <a:pos x="64" y="40"/>
                </a:cxn>
                <a:cxn ang="0">
                  <a:pos x="47" y="15"/>
                </a:cxn>
                <a:cxn ang="0">
                  <a:pos x="26" y="0"/>
                </a:cxn>
                <a:cxn ang="0">
                  <a:pos x="13" y="0"/>
                </a:cxn>
                <a:cxn ang="0">
                  <a:pos x="0" y="8"/>
                </a:cxn>
              </a:cxnLst>
              <a:rect l="0" t="0" r="r" b="b"/>
              <a:pathLst>
                <a:path w="69" h="58">
                  <a:moveTo>
                    <a:pt x="0" y="8"/>
                  </a:moveTo>
                  <a:lnTo>
                    <a:pt x="4" y="29"/>
                  </a:lnTo>
                  <a:lnTo>
                    <a:pt x="21" y="43"/>
                  </a:lnTo>
                  <a:lnTo>
                    <a:pt x="69" y="58"/>
                  </a:lnTo>
                  <a:lnTo>
                    <a:pt x="64" y="40"/>
                  </a:lnTo>
                  <a:lnTo>
                    <a:pt x="47" y="15"/>
                  </a:lnTo>
                  <a:lnTo>
                    <a:pt x="26" y="0"/>
                  </a:lnTo>
                  <a:lnTo>
                    <a:pt x="13" y="0"/>
                  </a:lnTo>
                  <a:lnTo>
                    <a:pt x="0" y="8"/>
                  </a:lnTo>
                  <a:close/>
                </a:path>
              </a:pathLst>
            </a:custGeom>
            <a:solidFill>
              <a:srgbClr val="008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637" name="Freeform 133"/>
            <p:cNvSpPr>
              <a:spLocks/>
            </p:cNvSpPr>
            <p:nvPr/>
          </p:nvSpPr>
          <p:spPr bwMode="auto">
            <a:xfrm>
              <a:off x="1679" y="3683"/>
              <a:ext cx="39" cy="86"/>
            </a:xfrm>
            <a:custGeom>
              <a:avLst/>
              <a:gdLst/>
              <a:ahLst/>
              <a:cxnLst>
                <a:cxn ang="0">
                  <a:pos x="5" y="0"/>
                </a:cxn>
                <a:cxn ang="0">
                  <a:pos x="5" y="18"/>
                </a:cxn>
                <a:cxn ang="0">
                  <a:pos x="0" y="39"/>
                </a:cxn>
                <a:cxn ang="0">
                  <a:pos x="0" y="50"/>
                </a:cxn>
                <a:cxn ang="0">
                  <a:pos x="5" y="61"/>
                </a:cxn>
                <a:cxn ang="0">
                  <a:pos x="18" y="75"/>
                </a:cxn>
                <a:cxn ang="0">
                  <a:pos x="39" y="86"/>
                </a:cxn>
                <a:cxn ang="0">
                  <a:pos x="39" y="53"/>
                </a:cxn>
                <a:cxn ang="0">
                  <a:pos x="35" y="28"/>
                </a:cxn>
                <a:cxn ang="0">
                  <a:pos x="22" y="14"/>
                </a:cxn>
                <a:cxn ang="0">
                  <a:pos x="5" y="0"/>
                </a:cxn>
              </a:cxnLst>
              <a:rect l="0" t="0" r="r" b="b"/>
              <a:pathLst>
                <a:path w="39" h="86">
                  <a:moveTo>
                    <a:pt x="5" y="0"/>
                  </a:moveTo>
                  <a:lnTo>
                    <a:pt x="5" y="18"/>
                  </a:lnTo>
                  <a:lnTo>
                    <a:pt x="0" y="39"/>
                  </a:lnTo>
                  <a:lnTo>
                    <a:pt x="0" y="50"/>
                  </a:lnTo>
                  <a:lnTo>
                    <a:pt x="5" y="61"/>
                  </a:lnTo>
                  <a:lnTo>
                    <a:pt x="18" y="75"/>
                  </a:lnTo>
                  <a:lnTo>
                    <a:pt x="39" y="86"/>
                  </a:lnTo>
                  <a:lnTo>
                    <a:pt x="39" y="53"/>
                  </a:lnTo>
                  <a:lnTo>
                    <a:pt x="35" y="28"/>
                  </a:lnTo>
                  <a:lnTo>
                    <a:pt x="22" y="1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80C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638" name="Freeform 134"/>
            <p:cNvSpPr>
              <a:spLocks/>
            </p:cNvSpPr>
            <p:nvPr/>
          </p:nvSpPr>
          <p:spPr bwMode="auto">
            <a:xfrm>
              <a:off x="945" y="3686"/>
              <a:ext cx="94" cy="36"/>
            </a:xfrm>
            <a:custGeom>
              <a:avLst/>
              <a:gdLst/>
              <a:ahLst/>
              <a:cxnLst>
                <a:cxn ang="0">
                  <a:pos x="0" y="25"/>
                </a:cxn>
                <a:cxn ang="0">
                  <a:pos x="17" y="36"/>
                </a:cxn>
                <a:cxn ang="0">
                  <a:pos x="30" y="36"/>
                </a:cxn>
                <a:cxn ang="0">
                  <a:pos x="39" y="32"/>
                </a:cxn>
                <a:cxn ang="0">
                  <a:pos x="64" y="18"/>
                </a:cxn>
                <a:cxn ang="0">
                  <a:pos x="77" y="15"/>
                </a:cxn>
                <a:cxn ang="0">
                  <a:pos x="94" y="18"/>
                </a:cxn>
                <a:cxn ang="0">
                  <a:pos x="64" y="7"/>
                </a:cxn>
                <a:cxn ang="0">
                  <a:pos x="47" y="0"/>
                </a:cxn>
                <a:cxn ang="0">
                  <a:pos x="26" y="4"/>
                </a:cxn>
                <a:cxn ang="0">
                  <a:pos x="17" y="11"/>
                </a:cxn>
                <a:cxn ang="0">
                  <a:pos x="0" y="25"/>
                </a:cxn>
              </a:cxnLst>
              <a:rect l="0" t="0" r="r" b="b"/>
              <a:pathLst>
                <a:path w="94" h="36">
                  <a:moveTo>
                    <a:pt x="0" y="25"/>
                  </a:moveTo>
                  <a:lnTo>
                    <a:pt x="17" y="36"/>
                  </a:lnTo>
                  <a:lnTo>
                    <a:pt x="30" y="36"/>
                  </a:lnTo>
                  <a:lnTo>
                    <a:pt x="39" y="32"/>
                  </a:lnTo>
                  <a:lnTo>
                    <a:pt x="64" y="18"/>
                  </a:lnTo>
                  <a:lnTo>
                    <a:pt x="77" y="15"/>
                  </a:lnTo>
                  <a:lnTo>
                    <a:pt x="94" y="18"/>
                  </a:lnTo>
                  <a:lnTo>
                    <a:pt x="64" y="7"/>
                  </a:lnTo>
                  <a:lnTo>
                    <a:pt x="47" y="0"/>
                  </a:lnTo>
                  <a:lnTo>
                    <a:pt x="26" y="4"/>
                  </a:lnTo>
                  <a:lnTo>
                    <a:pt x="17" y="11"/>
                  </a:lnTo>
                  <a:lnTo>
                    <a:pt x="0" y="25"/>
                  </a:lnTo>
                  <a:close/>
                </a:path>
              </a:pathLst>
            </a:custGeom>
            <a:solidFill>
              <a:srgbClr val="008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639" name="Freeform 135"/>
            <p:cNvSpPr>
              <a:spLocks/>
            </p:cNvSpPr>
            <p:nvPr/>
          </p:nvSpPr>
          <p:spPr bwMode="auto">
            <a:xfrm>
              <a:off x="554" y="3479"/>
              <a:ext cx="43" cy="85"/>
            </a:xfrm>
            <a:custGeom>
              <a:avLst/>
              <a:gdLst/>
              <a:ahLst/>
              <a:cxnLst>
                <a:cxn ang="0">
                  <a:pos x="9" y="0"/>
                </a:cxn>
                <a:cxn ang="0">
                  <a:pos x="4" y="14"/>
                </a:cxn>
                <a:cxn ang="0">
                  <a:pos x="0" y="39"/>
                </a:cxn>
                <a:cxn ang="0">
                  <a:pos x="4" y="50"/>
                </a:cxn>
                <a:cxn ang="0">
                  <a:pos x="9" y="60"/>
                </a:cxn>
                <a:cxn ang="0">
                  <a:pos x="22" y="75"/>
                </a:cxn>
                <a:cxn ang="0">
                  <a:pos x="39" y="85"/>
                </a:cxn>
                <a:cxn ang="0">
                  <a:pos x="43" y="53"/>
                </a:cxn>
                <a:cxn ang="0">
                  <a:pos x="34" y="25"/>
                </a:cxn>
                <a:cxn ang="0">
                  <a:pos x="26" y="10"/>
                </a:cxn>
                <a:cxn ang="0">
                  <a:pos x="9" y="0"/>
                </a:cxn>
              </a:cxnLst>
              <a:rect l="0" t="0" r="r" b="b"/>
              <a:pathLst>
                <a:path w="43" h="85">
                  <a:moveTo>
                    <a:pt x="9" y="0"/>
                  </a:moveTo>
                  <a:lnTo>
                    <a:pt x="4" y="14"/>
                  </a:lnTo>
                  <a:lnTo>
                    <a:pt x="0" y="39"/>
                  </a:lnTo>
                  <a:lnTo>
                    <a:pt x="4" y="50"/>
                  </a:lnTo>
                  <a:lnTo>
                    <a:pt x="9" y="60"/>
                  </a:lnTo>
                  <a:lnTo>
                    <a:pt x="22" y="75"/>
                  </a:lnTo>
                  <a:lnTo>
                    <a:pt x="39" y="85"/>
                  </a:lnTo>
                  <a:lnTo>
                    <a:pt x="43" y="53"/>
                  </a:lnTo>
                  <a:lnTo>
                    <a:pt x="34" y="25"/>
                  </a:lnTo>
                  <a:lnTo>
                    <a:pt x="26" y="10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80C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640" name="Freeform 136"/>
            <p:cNvSpPr>
              <a:spLocks/>
            </p:cNvSpPr>
            <p:nvPr/>
          </p:nvSpPr>
          <p:spPr bwMode="auto">
            <a:xfrm>
              <a:off x="3398" y="3704"/>
              <a:ext cx="43" cy="79"/>
            </a:xfrm>
            <a:custGeom>
              <a:avLst/>
              <a:gdLst/>
              <a:ahLst/>
              <a:cxnLst>
                <a:cxn ang="0">
                  <a:pos x="17" y="0"/>
                </a:cxn>
                <a:cxn ang="0">
                  <a:pos x="4" y="14"/>
                </a:cxn>
                <a:cxn ang="0">
                  <a:pos x="0" y="22"/>
                </a:cxn>
                <a:cxn ang="0">
                  <a:pos x="4" y="29"/>
                </a:cxn>
                <a:cxn ang="0">
                  <a:pos x="21" y="50"/>
                </a:cxn>
                <a:cxn ang="0">
                  <a:pos x="25" y="65"/>
                </a:cxn>
                <a:cxn ang="0">
                  <a:pos x="21" y="79"/>
                </a:cxn>
                <a:cxn ang="0">
                  <a:pos x="34" y="54"/>
                </a:cxn>
                <a:cxn ang="0">
                  <a:pos x="43" y="36"/>
                </a:cxn>
                <a:cxn ang="0">
                  <a:pos x="43" y="22"/>
                </a:cxn>
                <a:cxn ang="0">
                  <a:pos x="34" y="11"/>
                </a:cxn>
                <a:cxn ang="0">
                  <a:pos x="17" y="0"/>
                </a:cxn>
              </a:cxnLst>
              <a:rect l="0" t="0" r="r" b="b"/>
              <a:pathLst>
                <a:path w="43" h="79">
                  <a:moveTo>
                    <a:pt x="17" y="0"/>
                  </a:moveTo>
                  <a:lnTo>
                    <a:pt x="4" y="14"/>
                  </a:lnTo>
                  <a:lnTo>
                    <a:pt x="0" y="22"/>
                  </a:lnTo>
                  <a:lnTo>
                    <a:pt x="4" y="29"/>
                  </a:lnTo>
                  <a:lnTo>
                    <a:pt x="21" y="50"/>
                  </a:lnTo>
                  <a:lnTo>
                    <a:pt x="25" y="65"/>
                  </a:lnTo>
                  <a:lnTo>
                    <a:pt x="21" y="79"/>
                  </a:lnTo>
                  <a:lnTo>
                    <a:pt x="34" y="54"/>
                  </a:lnTo>
                  <a:lnTo>
                    <a:pt x="43" y="36"/>
                  </a:lnTo>
                  <a:lnTo>
                    <a:pt x="43" y="22"/>
                  </a:lnTo>
                  <a:lnTo>
                    <a:pt x="34" y="11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rgbClr val="008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641" name="Freeform 137"/>
            <p:cNvSpPr>
              <a:spLocks/>
            </p:cNvSpPr>
            <p:nvPr/>
          </p:nvSpPr>
          <p:spPr bwMode="auto">
            <a:xfrm>
              <a:off x="275" y="2831"/>
              <a:ext cx="39" cy="85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0" y="14"/>
                </a:cxn>
                <a:cxn ang="0">
                  <a:pos x="0" y="35"/>
                </a:cxn>
                <a:cxn ang="0">
                  <a:pos x="0" y="46"/>
                </a:cxn>
                <a:cxn ang="0">
                  <a:pos x="4" y="60"/>
                </a:cxn>
                <a:cxn ang="0">
                  <a:pos x="17" y="71"/>
                </a:cxn>
                <a:cxn ang="0">
                  <a:pos x="34" y="85"/>
                </a:cxn>
                <a:cxn ang="0">
                  <a:pos x="39" y="53"/>
                </a:cxn>
                <a:cxn ang="0">
                  <a:pos x="30" y="25"/>
                </a:cxn>
                <a:cxn ang="0">
                  <a:pos x="21" y="10"/>
                </a:cxn>
                <a:cxn ang="0">
                  <a:pos x="4" y="0"/>
                </a:cxn>
              </a:cxnLst>
              <a:rect l="0" t="0" r="r" b="b"/>
              <a:pathLst>
                <a:path w="39" h="85">
                  <a:moveTo>
                    <a:pt x="4" y="0"/>
                  </a:moveTo>
                  <a:lnTo>
                    <a:pt x="0" y="14"/>
                  </a:lnTo>
                  <a:lnTo>
                    <a:pt x="0" y="35"/>
                  </a:lnTo>
                  <a:lnTo>
                    <a:pt x="0" y="46"/>
                  </a:lnTo>
                  <a:lnTo>
                    <a:pt x="4" y="60"/>
                  </a:lnTo>
                  <a:lnTo>
                    <a:pt x="17" y="71"/>
                  </a:lnTo>
                  <a:lnTo>
                    <a:pt x="34" y="85"/>
                  </a:lnTo>
                  <a:lnTo>
                    <a:pt x="39" y="53"/>
                  </a:lnTo>
                  <a:lnTo>
                    <a:pt x="30" y="25"/>
                  </a:lnTo>
                  <a:lnTo>
                    <a:pt x="21" y="1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642" name="Freeform 138"/>
            <p:cNvSpPr>
              <a:spLocks/>
            </p:cNvSpPr>
            <p:nvPr/>
          </p:nvSpPr>
          <p:spPr bwMode="auto">
            <a:xfrm>
              <a:off x="3264" y="3883"/>
              <a:ext cx="43" cy="79"/>
            </a:xfrm>
            <a:custGeom>
              <a:avLst/>
              <a:gdLst/>
              <a:ahLst/>
              <a:cxnLst>
                <a:cxn ang="0">
                  <a:pos x="18" y="0"/>
                </a:cxn>
                <a:cxn ang="0">
                  <a:pos x="0" y="14"/>
                </a:cxn>
                <a:cxn ang="0">
                  <a:pos x="0" y="22"/>
                </a:cxn>
                <a:cxn ang="0">
                  <a:pos x="5" y="32"/>
                </a:cxn>
                <a:cxn ang="0">
                  <a:pos x="22" y="54"/>
                </a:cxn>
                <a:cxn ang="0">
                  <a:pos x="26" y="65"/>
                </a:cxn>
                <a:cxn ang="0">
                  <a:pos x="18" y="79"/>
                </a:cxn>
                <a:cxn ang="0">
                  <a:pos x="35" y="57"/>
                </a:cxn>
                <a:cxn ang="0">
                  <a:pos x="43" y="40"/>
                </a:cxn>
                <a:cxn ang="0">
                  <a:pos x="39" y="22"/>
                </a:cxn>
                <a:cxn ang="0">
                  <a:pos x="30" y="14"/>
                </a:cxn>
                <a:cxn ang="0">
                  <a:pos x="18" y="0"/>
                </a:cxn>
              </a:cxnLst>
              <a:rect l="0" t="0" r="r" b="b"/>
              <a:pathLst>
                <a:path w="43" h="79">
                  <a:moveTo>
                    <a:pt x="18" y="0"/>
                  </a:moveTo>
                  <a:lnTo>
                    <a:pt x="0" y="14"/>
                  </a:lnTo>
                  <a:lnTo>
                    <a:pt x="0" y="22"/>
                  </a:lnTo>
                  <a:lnTo>
                    <a:pt x="5" y="32"/>
                  </a:lnTo>
                  <a:lnTo>
                    <a:pt x="22" y="54"/>
                  </a:lnTo>
                  <a:lnTo>
                    <a:pt x="26" y="65"/>
                  </a:lnTo>
                  <a:lnTo>
                    <a:pt x="18" y="79"/>
                  </a:lnTo>
                  <a:lnTo>
                    <a:pt x="35" y="57"/>
                  </a:lnTo>
                  <a:lnTo>
                    <a:pt x="43" y="40"/>
                  </a:lnTo>
                  <a:lnTo>
                    <a:pt x="39" y="22"/>
                  </a:lnTo>
                  <a:lnTo>
                    <a:pt x="30" y="14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008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643" name="Freeform 139"/>
            <p:cNvSpPr>
              <a:spLocks/>
            </p:cNvSpPr>
            <p:nvPr/>
          </p:nvSpPr>
          <p:spPr bwMode="auto">
            <a:xfrm>
              <a:off x="2070" y="3733"/>
              <a:ext cx="39" cy="86"/>
            </a:xfrm>
            <a:custGeom>
              <a:avLst/>
              <a:gdLst/>
              <a:ahLst/>
              <a:cxnLst>
                <a:cxn ang="0">
                  <a:pos x="9" y="0"/>
                </a:cxn>
                <a:cxn ang="0">
                  <a:pos x="5" y="14"/>
                </a:cxn>
                <a:cxn ang="0">
                  <a:pos x="0" y="36"/>
                </a:cxn>
                <a:cxn ang="0">
                  <a:pos x="0" y="46"/>
                </a:cxn>
                <a:cxn ang="0">
                  <a:pos x="9" y="61"/>
                </a:cxn>
                <a:cxn ang="0">
                  <a:pos x="18" y="71"/>
                </a:cxn>
                <a:cxn ang="0">
                  <a:pos x="39" y="86"/>
                </a:cxn>
                <a:cxn ang="0">
                  <a:pos x="39" y="53"/>
                </a:cxn>
                <a:cxn ang="0">
                  <a:pos x="35" y="25"/>
                </a:cxn>
                <a:cxn ang="0">
                  <a:pos x="26" y="11"/>
                </a:cxn>
                <a:cxn ang="0">
                  <a:pos x="9" y="0"/>
                </a:cxn>
              </a:cxnLst>
              <a:rect l="0" t="0" r="r" b="b"/>
              <a:pathLst>
                <a:path w="39" h="86">
                  <a:moveTo>
                    <a:pt x="9" y="0"/>
                  </a:moveTo>
                  <a:lnTo>
                    <a:pt x="5" y="14"/>
                  </a:lnTo>
                  <a:lnTo>
                    <a:pt x="0" y="36"/>
                  </a:lnTo>
                  <a:lnTo>
                    <a:pt x="0" y="46"/>
                  </a:lnTo>
                  <a:lnTo>
                    <a:pt x="9" y="61"/>
                  </a:lnTo>
                  <a:lnTo>
                    <a:pt x="18" y="71"/>
                  </a:lnTo>
                  <a:lnTo>
                    <a:pt x="39" y="86"/>
                  </a:lnTo>
                  <a:lnTo>
                    <a:pt x="39" y="53"/>
                  </a:lnTo>
                  <a:lnTo>
                    <a:pt x="35" y="25"/>
                  </a:lnTo>
                  <a:lnTo>
                    <a:pt x="26" y="11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644" name="Freeform 140"/>
            <p:cNvSpPr>
              <a:spLocks/>
            </p:cNvSpPr>
            <p:nvPr/>
          </p:nvSpPr>
          <p:spPr bwMode="auto">
            <a:xfrm>
              <a:off x="2964" y="3636"/>
              <a:ext cx="43" cy="79"/>
            </a:xfrm>
            <a:custGeom>
              <a:avLst/>
              <a:gdLst/>
              <a:ahLst/>
              <a:cxnLst>
                <a:cxn ang="0">
                  <a:pos x="17" y="0"/>
                </a:cxn>
                <a:cxn ang="0">
                  <a:pos x="0" y="14"/>
                </a:cxn>
                <a:cxn ang="0">
                  <a:pos x="0" y="22"/>
                </a:cxn>
                <a:cxn ang="0">
                  <a:pos x="4" y="32"/>
                </a:cxn>
                <a:cxn ang="0">
                  <a:pos x="21" y="54"/>
                </a:cxn>
                <a:cxn ang="0">
                  <a:pos x="26" y="65"/>
                </a:cxn>
                <a:cxn ang="0">
                  <a:pos x="21" y="79"/>
                </a:cxn>
                <a:cxn ang="0">
                  <a:pos x="34" y="57"/>
                </a:cxn>
                <a:cxn ang="0">
                  <a:pos x="43" y="39"/>
                </a:cxn>
                <a:cxn ang="0">
                  <a:pos x="38" y="22"/>
                </a:cxn>
                <a:cxn ang="0">
                  <a:pos x="30" y="11"/>
                </a:cxn>
                <a:cxn ang="0">
                  <a:pos x="17" y="0"/>
                </a:cxn>
              </a:cxnLst>
              <a:rect l="0" t="0" r="r" b="b"/>
              <a:pathLst>
                <a:path w="43" h="79">
                  <a:moveTo>
                    <a:pt x="17" y="0"/>
                  </a:moveTo>
                  <a:lnTo>
                    <a:pt x="0" y="14"/>
                  </a:lnTo>
                  <a:lnTo>
                    <a:pt x="0" y="22"/>
                  </a:lnTo>
                  <a:lnTo>
                    <a:pt x="4" y="32"/>
                  </a:lnTo>
                  <a:lnTo>
                    <a:pt x="21" y="54"/>
                  </a:lnTo>
                  <a:lnTo>
                    <a:pt x="26" y="65"/>
                  </a:lnTo>
                  <a:lnTo>
                    <a:pt x="21" y="79"/>
                  </a:lnTo>
                  <a:lnTo>
                    <a:pt x="34" y="57"/>
                  </a:lnTo>
                  <a:lnTo>
                    <a:pt x="43" y="39"/>
                  </a:lnTo>
                  <a:lnTo>
                    <a:pt x="38" y="22"/>
                  </a:lnTo>
                  <a:lnTo>
                    <a:pt x="30" y="11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rgbClr val="008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645" name="Freeform 141"/>
            <p:cNvSpPr>
              <a:spLocks/>
            </p:cNvSpPr>
            <p:nvPr/>
          </p:nvSpPr>
          <p:spPr bwMode="auto">
            <a:xfrm>
              <a:off x="1070" y="3654"/>
              <a:ext cx="42" cy="86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4" y="18"/>
                </a:cxn>
                <a:cxn ang="0">
                  <a:pos x="0" y="36"/>
                </a:cxn>
                <a:cxn ang="0">
                  <a:pos x="4" y="50"/>
                </a:cxn>
                <a:cxn ang="0">
                  <a:pos x="8" y="61"/>
                </a:cxn>
                <a:cxn ang="0">
                  <a:pos x="21" y="75"/>
                </a:cxn>
                <a:cxn ang="0">
                  <a:pos x="38" y="86"/>
                </a:cxn>
                <a:cxn ang="0">
                  <a:pos x="42" y="54"/>
                </a:cxn>
                <a:cxn ang="0">
                  <a:pos x="34" y="29"/>
                </a:cxn>
                <a:cxn ang="0">
                  <a:pos x="25" y="14"/>
                </a:cxn>
                <a:cxn ang="0">
                  <a:pos x="8" y="0"/>
                </a:cxn>
              </a:cxnLst>
              <a:rect l="0" t="0" r="r" b="b"/>
              <a:pathLst>
                <a:path w="42" h="86">
                  <a:moveTo>
                    <a:pt x="8" y="0"/>
                  </a:moveTo>
                  <a:lnTo>
                    <a:pt x="4" y="18"/>
                  </a:lnTo>
                  <a:lnTo>
                    <a:pt x="0" y="36"/>
                  </a:lnTo>
                  <a:lnTo>
                    <a:pt x="4" y="50"/>
                  </a:lnTo>
                  <a:lnTo>
                    <a:pt x="8" y="61"/>
                  </a:lnTo>
                  <a:lnTo>
                    <a:pt x="21" y="75"/>
                  </a:lnTo>
                  <a:lnTo>
                    <a:pt x="38" y="86"/>
                  </a:lnTo>
                  <a:lnTo>
                    <a:pt x="42" y="54"/>
                  </a:lnTo>
                  <a:lnTo>
                    <a:pt x="34" y="29"/>
                  </a:lnTo>
                  <a:lnTo>
                    <a:pt x="25" y="14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8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646" name="Freeform 142"/>
            <p:cNvSpPr>
              <a:spLocks/>
            </p:cNvSpPr>
            <p:nvPr/>
          </p:nvSpPr>
          <p:spPr bwMode="auto">
            <a:xfrm>
              <a:off x="275" y="2766"/>
              <a:ext cx="43" cy="86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4" y="14"/>
                </a:cxn>
                <a:cxn ang="0">
                  <a:pos x="0" y="36"/>
                </a:cxn>
                <a:cxn ang="0">
                  <a:pos x="4" y="47"/>
                </a:cxn>
                <a:cxn ang="0">
                  <a:pos x="8" y="61"/>
                </a:cxn>
                <a:cxn ang="0">
                  <a:pos x="21" y="72"/>
                </a:cxn>
                <a:cxn ang="0">
                  <a:pos x="39" y="86"/>
                </a:cxn>
                <a:cxn ang="0">
                  <a:pos x="43" y="54"/>
                </a:cxn>
                <a:cxn ang="0">
                  <a:pos x="34" y="25"/>
                </a:cxn>
                <a:cxn ang="0">
                  <a:pos x="26" y="11"/>
                </a:cxn>
                <a:cxn ang="0">
                  <a:pos x="8" y="0"/>
                </a:cxn>
              </a:cxnLst>
              <a:rect l="0" t="0" r="r" b="b"/>
              <a:pathLst>
                <a:path w="43" h="86">
                  <a:moveTo>
                    <a:pt x="8" y="0"/>
                  </a:moveTo>
                  <a:lnTo>
                    <a:pt x="4" y="14"/>
                  </a:lnTo>
                  <a:lnTo>
                    <a:pt x="0" y="36"/>
                  </a:lnTo>
                  <a:lnTo>
                    <a:pt x="4" y="47"/>
                  </a:lnTo>
                  <a:lnTo>
                    <a:pt x="8" y="61"/>
                  </a:lnTo>
                  <a:lnTo>
                    <a:pt x="21" y="72"/>
                  </a:lnTo>
                  <a:lnTo>
                    <a:pt x="39" y="86"/>
                  </a:lnTo>
                  <a:lnTo>
                    <a:pt x="43" y="54"/>
                  </a:lnTo>
                  <a:lnTo>
                    <a:pt x="34" y="25"/>
                  </a:lnTo>
                  <a:lnTo>
                    <a:pt x="26" y="11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8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647" name="Freeform 143"/>
            <p:cNvSpPr>
              <a:spLocks/>
            </p:cNvSpPr>
            <p:nvPr/>
          </p:nvSpPr>
          <p:spPr bwMode="auto">
            <a:xfrm>
              <a:off x="2624" y="3686"/>
              <a:ext cx="104" cy="32"/>
            </a:xfrm>
            <a:custGeom>
              <a:avLst/>
              <a:gdLst/>
              <a:ahLst/>
              <a:cxnLst>
                <a:cxn ang="0">
                  <a:pos x="104" y="7"/>
                </a:cxn>
                <a:cxn ang="0">
                  <a:pos x="86" y="7"/>
                </a:cxn>
                <a:cxn ang="0">
                  <a:pos x="61" y="0"/>
                </a:cxn>
                <a:cxn ang="0">
                  <a:pos x="30" y="4"/>
                </a:cxn>
                <a:cxn ang="0">
                  <a:pos x="13" y="15"/>
                </a:cxn>
                <a:cxn ang="0">
                  <a:pos x="0" y="29"/>
                </a:cxn>
                <a:cxn ang="0">
                  <a:pos x="39" y="32"/>
                </a:cxn>
                <a:cxn ang="0">
                  <a:pos x="52" y="32"/>
                </a:cxn>
                <a:cxn ang="0">
                  <a:pos x="69" y="29"/>
                </a:cxn>
                <a:cxn ang="0">
                  <a:pos x="91" y="22"/>
                </a:cxn>
                <a:cxn ang="0">
                  <a:pos x="104" y="7"/>
                </a:cxn>
              </a:cxnLst>
              <a:rect l="0" t="0" r="r" b="b"/>
              <a:pathLst>
                <a:path w="104" h="32">
                  <a:moveTo>
                    <a:pt x="104" y="7"/>
                  </a:moveTo>
                  <a:lnTo>
                    <a:pt x="86" y="7"/>
                  </a:lnTo>
                  <a:lnTo>
                    <a:pt x="61" y="0"/>
                  </a:lnTo>
                  <a:lnTo>
                    <a:pt x="30" y="4"/>
                  </a:lnTo>
                  <a:lnTo>
                    <a:pt x="13" y="15"/>
                  </a:lnTo>
                  <a:lnTo>
                    <a:pt x="0" y="29"/>
                  </a:lnTo>
                  <a:lnTo>
                    <a:pt x="39" y="32"/>
                  </a:lnTo>
                  <a:lnTo>
                    <a:pt x="52" y="32"/>
                  </a:lnTo>
                  <a:lnTo>
                    <a:pt x="69" y="29"/>
                  </a:lnTo>
                  <a:lnTo>
                    <a:pt x="91" y="22"/>
                  </a:lnTo>
                  <a:lnTo>
                    <a:pt x="104" y="7"/>
                  </a:lnTo>
                  <a:close/>
                </a:path>
              </a:pathLst>
            </a:custGeom>
            <a:solidFill>
              <a:srgbClr val="80C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648" name="Freeform 144"/>
            <p:cNvSpPr>
              <a:spLocks/>
            </p:cNvSpPr>
            <p:nvPr/>
          </p:nvSpPr>
          <p:spPr bwMode="auto">
            <a:xfrm>
              <a:off x="322" y="2809"/>
              <a:ext cx="47" cy="93"/>
            </a:xfrm>
            <a:custGeom>
              <a:avLst/>
              <a:gdLst/>
              <a:ahLst/>
              <a:cxnLst>
                <a:cxn ang="0">
                  <a:pos x="22" y="93"/>
                </a:cxn>
                <a:cxn ang="0">
                  <a:pos x="43" y="79"/>
                </a:cxn>
                <a:cxn ang="0">
                  <a:pos x="47" y="68"/>
                </a:cxn>
                <a:cxn ang="0">
                  <a:pos x="47" y="54"/>
                </a:cxn>
                <a:cxn ang="0">
                  <a:pos x="35" y="22"/>
                </a:cxn>
                <a:cxn ang="0">
                  <a:pos x="30" y="11"/>
                </a:cxn>
                <a:cxn ang="0">
                  <a:pos x="35" y="0"/>
                </a:cxn>
                <a:cxn ang="0">
                  <a:pos x="13" y="25"/>
                </a:cxn>
                <a:cxn ang="0">
                  <a:pos x="0" y="50"/>
                </a:cxn>
                <a:cxn ang="0">
                  <a:pos x="4" y="72"/>
                </a:cxn>
                <a:cxn ang="0">
                  <a:pos x="9" y="82"/>
                </a:cxn>
                <a:cxn ang="0">
                  <a:pos x="22" y="93"/>
                </a:cxn>
              </a:cxnLst>
              <a:rect l="0" t="0" r="r" b="b"/>
              <a:pathLst>
                <a:path w="47" h="93">
                  <a:moveTo>
                    <a:pt x="22" y="93"/>
                  </a:moveTo>
                  <a:lnTo>
                    <a:pt x="43" y="79"/>
                  </a:lnTo>
                  <a:lnTo>
                    <a:pt x="47" y="68"/>
                  </a:lnTo>
                  <a:lnTo>
                    <a:pt x="47" y="54"/>
                  </a:lnTo>
                  <a:lnTo>
                    <a:pt x="35" y="22"/>
                  </a:lnTo>
                  <a:lnTo>
                    <a:pt x="30" y="11"/>
                  </a:lnTo>
                  <a:lnTo>
                    <a:pt x="35" y="0"/>
                  </a:lnTo>
                  <a:lnTo>
                    <a:pt x="13" y="25"/>
                  </a:lnTo>
                  <a:lnTo>
                    <a:pt x="0" y="50"/>
                  </a:lnTo>
                  <a:lnTo>
                    <a:pt x="4" y="72"/>
                  </a:lnTo>
                  <a:lnTo>
                    <a:pt x="9" y="82"/>
                  </a:lnTo>
                  <a:lnTo>
                    <a:pt x="22" y="93"/>
                  </a:lnTo>
                  <a:close/>
                </a:path>
              </a:pathLst>
            </a:custGeom>
            <a:solidFill>
              <a:srgbClr val="008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649" name="Freeform 145"/>
            <p:cNvSpPr>
              <a:spLocks/>
            </p:cNvSpPr>
            <p:nvPr/>
          </p:nvSpPr>
          <p:spPr bwMode="auto">
            <a:xfrm>
              <a:off x="2324" y="3804"/>
              <a:ext cx="56" cy="43"/>
            </a:xfrm>
            <a:custGeom>
              <a:avLst/>
              <a:gdLst/>
              <a:ahLst/>
              <a:cxnLst>
                <a:cxn ang="0">
                  <a:pos x="56" y="43"/>
                </a:cxn>
                <a:cxn ang="0">
                  <a:pos x="38" y="18"/>
                </a:cxn>
                <a:cxn ang="0">
                  <a:pos x="21" y="8"/>
                </a:cxn>
                <a:cxn ang="0">
                  <a:pos x="0" y="0"/>
                </a:cxn>
                <a:cxn ang="0">
                  <a:pos x="17" y="29"/>
                </a:cxn>
                <a:cxn ang="0">
                  <a:pos x="30" y="40"/>
                </a:cxn>
                <a:cxn ang="0">
                  <a:pos x="56" y="43"/>
                </a:cxn>
              </a:cxnLst>
              <a:rect l="0" t="0" r="r" b="b"/>
              <a:pathLst>
                <a:path w="56" h="43">
                  <a:moveTo>
                    <a:pt x="56" y="43"/>
                  </a:moveTo>
                  <a:lnTo>
                    <a:pt x="38" y="18"/>
                  </a:lnTo>
                  <a:lnTo>
                    <a:pt x="21" y="8"/>
                  </a:lnTo>
                  <a:lnTo>
                    <a:pt x="0" y="0"/>
                  </a:lnTo>
                  <a:lnTo>
                    <a:pt x="17" y="29"/>
                  </a:lnTo>
                  <a:lnTo>
                    <a:pt x="30" y="40"/>
                  </a:lnTo>
                  <a:lnTo>
                    <a:pt x="56" y="43"/>
                  </a:lnTo>
                  <a:close/>
                </a:path>
              </a:pathLst>
            </a:custGeom>
            <a:solidFill>
              <a:srgbClr val="008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650" name="Freeform 146"/>
            <p:cNvSpPr>
              <a:spLocks/>
            </p:cNvSpPr>
            <p:nvPr/>
          </p:nvSpPr>
          <p:spPr bwMode="auto">
            <a:xfrm>
              <a:off x="782" y="3769"/>
              <a:ext cx="68" cy="71"/>
            </a:xfrm>
            <a:custGeom>
              <a:avLst/>
              <a:gdLst/>
              <a:ahLst/>
              <a:cxnLst>
                <a:cxn ang="0">
                  <a:pos x="64" y="71"/>
                </a:cxn>
                <a:cxn ang="0">
                  <a:pos x="68" y="50"/>
                </a:cxn>
                <a:cxn ang="0">
                  <a:pos x="64" y="39"/>
                </a:cxn>
                <a:cxn ang="0">
                  <a:pos x="51" y="28"/>
                </a:cxn>
                <a:cxn ang="0">
                  <a:pos x="17" y="14"/>
                </a:cxn>
                <a:cxn ang="0">
                  <a:pos x="4" y="7"/>
                </a:cxn>
                <a:cxn ang="0">
                  <a:pos x="0" y="0"/>
                </a:cxn>
                <a:cxn ang="0">
                  <a:pos x="4" y="28"/>
                </a:cxn>
                <a:cxn ang="0">
                  <a:pos x="17" y="50"/>
                </a:cxn>
                <a:cxn ang="0">
                  <a:pos x="34" y="68"/>
                </a:cxn>
                <a:cxn ang="0">
                  <a:pos x="64" y="71"/>
                </a:cxn>
              </a:cxnLst>
              <a:rect l="0" t="0" r="r" b="b"/>
              <a:pathLst>
                <a:path w="68" h="71">
                  <a:moveTo>
                    <a:pt x="64" y="71"/>
                  </a:moveTo>
                  <a:lnTo>
                    <a:pt x="68" y="50"/>
                  </a:lnTo>
                  <a:lnTo>
                    <a:pt x="64" y="39"/>
                  </a:lnTo>
                  <a:lnTo>
                    <a:pt x="51" y="28"/>
                  </a:lnTo>
                  <a:lnTo>
                    <a:pt x="17" y="14"/>
                  </a:lnTo>
                  <a:lnTo>
                    <a:pt x="4" y="7"/>
                  </a:lnTo>
                  <a:lnTo>
                    <a:pt x="0" y="0"/>
                  </a:lnTo>
                  <a:lnTo>
                    <a:pt x="4" y="28"/>
                  </a:lnTo>
                  <a:lnTo>
                    <a:pt x="17" y="50"/>
                  </a:lnTo>
                  <a:lnTo>
                    <a:pt x="34" y="68"/>
                  </a:lnTo>
                  <a:lnTo>
                    <a:pt x="64" y="71"/>
                  </a:lnTo>
                  <a:close/>
                </a:path>
              </a:pathLst>
            </a:custGeom>
            <a:solidFill>
              <a:srgbClr val="008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651" name="Freeform 147"/>
            <p:cNvSpPr>
              <a:spLocks/>
            </p:cNvSpPr>
            <p:nvPr/>
          </p:nvSpPr>
          <p:spPr bwMode="auto">
            <a:xfrm>
              <a:off x="936" y="3819"/>
              <a:ext cx="61" cy="4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" y="14"/>
                </a:cxn>
                <a:cxn ang="0">
                  <a:pos x="18" y="25"/>
                </a:cxn>
                <a:cxn ang="0">
                  <a:pos x="39" y="35"/>
                </a:cxn>
                <a:cxn ang="0">
                  <a:pos x="61" y="43"/>
                </a:cxn>
                <a:cxn ang="0">
                  <a:pos x="52" y="18"/>
                </a:cxn>
                <a:cxn ang="0">
                  <a:pos x="48" y="10"/>
                </a:cxn>
                <a:cxn ang="0">
                  <a:pos x="35" y="7"/>
                </a:cxn>
                <a:cxn ang="0">
                  <a:pos x="13" y="7"/>
                </a:cxn>
                <a:cxn ang="0">
                  <a:pos x="5" y="7"/>
                </a:cxn>
                <a:cxn ang="0">
                  <a:pos x="0" y="0"/>
                </a:cxn>
              </a:cxnLst>
              <a:rect l="0" t="0" r="r" b="b"/>
              <a:pathLst>
                <a:path w="61" h="43">
                  <a:moveTo>
                    <a:pt x="0" y="0"/>
                  </a:moveTo>
                  <a:lnTo>
                    <a:pt x="5" y="14"/>
                  </a:lnTo>
                  <a:lnTo>
                    <a:pt x="18" y="25"/>
                  </a:lnTo>
                  <a:lnTo>
                    <a:pt x="39" y="35"/>
                  </a:lnTo>
                  <a:lnTo>
                    <a:pt x="61" y="43"/>
                  </a:lnTo>
                  <a:lnTo>
                    <a:pt x="52" y="18"/>
                  </a:lnTo>
                  <a:lnTo>
                    <a:pt x="48" y="10"/>
                  </a:lnTo>
                  <a:lnTo>
                    <a:pt x="35" y="7"/>
                  </a:lnTo>
                  <a:lnTo>
                    <a:pt x="13" y="7"/>
                  </a:lnTo>
                  <a:lnTo>
                    <a:pt x="5" y="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652" name="Freeform 148"/>
            <p:cNvSpPr>
              <a:spLocks/>
            </p:cNvSpPr>
            <p:nvPr/>
          </p:nvSpPr>
          <p:spPr bwMode="auto">
            <a:xfrm>
              <a:off x="885" y="3819"/>
              <a:ext cx="43" cy="89"/>
            </a:xfrm>
            <a:custGeom>
              <a:avLst/>
              <a:gdLst/>
              <a:ahLst/>
              <a:cxnLst>
                <a:cxn ang="0">
                  <a:pos x="30" y="0"/>
                </a:cxn>
                <a:cxn ang="0">
                  <a:pos x="8" y="10"/>
                </a:cxn>
                <a:cxn ang="0">
                  <a:pos x="0" y="21"/>
                </a:cxn>
                <a:cxn ang="0">
                  <a:pos x="0" y="35"/>
                </a:cxn>
                <a:cxn ang="0">
                  <a:pos x="8" y="68"/>
                </a:cxn>
                <a:cxn ang="0">
                  <a:pos x="8" y="78"/>
                </a:cxn>
                <a:cxn ang="0">
                  <a:pos x="4" y="89"/>
                </a:cxn>
                <a:cxn ang="0">
                  <a:pos x="26" y="68"/>
                </a:cxn>
                <a:cxn ang="0">
                  <a:pos x="43" y="43"/>
                </a:cxn>
                <a:cxn ang="0">
                  <a:pos x="43" y="21"/>
                </a:cxn>
                <a:cxn ang="0">
                  <a:pos x="43" y="10"/>
                </a:cxn>
                <a:cxn ang="0">
                  <a:pos x="30" y="0"/>
                </a:cxn>
              </a:cxnLst>
              <a:rect l="0" t="0" r="r" b="b"/>
              <a:pathLst>
                <a:path w="43" h="89">
                  <a:moveTo>
                    <a:pt x="30" y="0"/>
                  </a:moveTo>
                  <a:lnTo>
                    <a:pt x="8" y="10"/>
                  </a:lnTo>
                  <a:lnTo>
                    <a:pt x="0" y="21"/>
                  </a:lnTo>
                  <a:lnTo>
                    <a:pt x="0" y="35"/>
                  </a:lnTo>
                  <a:lnTo>
                    <a:pt x="8" y="68"/>
                  </a:lnTo>
                  <a:lnTo>
                    <a:pt x="8" y="78"/>
                  </a:lnTo>
                  <a:lnTo>
                    <a:pt x="4" y="89"/>
                  </a:lnTo>
                  <a:lnTo>
                    <a:pt x="26" y="68"/>
                  </a:lnTo>
                  <a:lnTo>
                    <a:pt x="43" y="43"/>
                  </a:lnTo>
                  <a:lnTo>
                    <a:pt x="43" y="21"/>
                  </a:lnTo>
                  <a:lnTo>
                    <a:pt x="43" y="1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rgbClr val="008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653" name="Freeform 149"/>
            <p:cNvSpPr>
              <a:spLocks/>
            </p:cNvSpPr>
            <p:nvPr/>
          </p:nvSpPr>
          <p:spPr bwMode="auto">
            <a:xfrm>
              <a:off x="271" y="2942"/>
              <a:ext cx="51" cy="89"/>
            </a:xfrm>
            <a:custGeom>
              <a:avLst/>
              <a:gdLst/>
              <a:ahLst/>
              <a:cxnLst>
                <a:cxn ang="0">
                  <a:pos x="17" y="0"/>
                </a:cxn>
                <a:cxn ang="0">
                  <a:pos x="0" y="17"/>
                </a:cxn>
                <a:cxn ang="0">
                  <a:pos x="0" y="32"/>
                </a:cxn>
                <a:cxn ang="0">
                  <a:pos x="8" y="43"/>
                </a:cxn>
                <a:cxn ang="0">
                  <a:pos x="34" y="68"/>
                </a:cxn>
                <a:cxn ang="0">
                  <a:pos x="43" y="78"/>
                </a:cxn>
                <a:cxn ang="0">
                  <a:pos x="43" y="89"/>
                </a:cxn>
                <a:cxn ang="0">
                  <a:pos x="47" y="60"/>
                </a:cxn>
                <a:cxn ang="0">
                  <a:pos x="51" y="35"/>
                </a:cxn>
                <a:cxn ang="0">
                  <a:pos x="38" y="14"/>
                </a:cxn>
                <a:cxn ang="0">
                  <a:pos x="17" y="0"/>
                </a:cxn>
              </a:cxnLst>
              <a:rect l="0" t="0" r="r" b="b"/>
              <a:pathLst>
                <a:path w="51" h="89">
                  <a:moveTo>
                    <a:pt x="17" y="0"/>
                  </a:moveTo>
                  <a:lnTo>
                    <a:pt x="0" y="17"/>
                  </a:lnTo>
                  <a:lnTo>
                    <a:pt x="0" y="32"/>
                  </a:lnTo>
                  <a:lnTo>
                    <a:pt x="8" y="43"/>
                  </a:lnTo>
                  <a:lnTo>
                    <a:pt x="34" y="68"/>
                  </a:lnTo>
                  <a:lnTo>
                    <a:pt x="43" y="78"/>
                  </a:lnTo>
                  <a:lnTo>
                    <a:pt x="43" y="89"/>
                  </a:lnTo>
                  <a:lnTo>
                    <a:pt x="47" y="60"/>
                  </a:lnTo>
                  <a:lnTo>
                    <a:pt x="51" y="35"/>
                  </a:lnTo>
                  <a:lnTo>
                    <a:pt x="38" y="14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rgbClr val="008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654" name="Freeform 150"/>
            <p:cNvSpPr>
              <a:spLocks/>
            </p:cNvSpPr>
            <p:nvPr/>
          </p:nvSpPr>
          <p:spPr bwMode="auto">
            <a:xfrm>
              <a:off x="941" y="3693"/>
              <a:ext cx="107" cy="93"/>
            </a:xfrm>
            <a:custGeom>
              <a:avLst/>
              <a:gdLst/>
              <a:ahLst/>
              <a:cxnLst>
                <a:cxn ang="0">
                  <a:pos x="103" y="93"/>
                </a:cxn>
                <a:cxn ang="0">
                  <a:pos x="90" y="90"/>
                </a:cxn>
                <a:cxn ang="0">
                  <a:pos x="64" y="76"/>
                </a:cxn>
                <a:cxn ang="0">
                  <a:pos x="51" y="65"/>
                </a:cxn>
                <a:cxn ang="0">
                  <a:pos x="38" y="47"/>
                </a:cxn>
                <a:cxn ang="0">
                  <a:pos x="21" y="25"/>
                </a:cxn>
                <a:cxn ang="0">
                  <a:pos x="0" y="0"/>
                </a:cxn>
                <a:cxn ang="0">
                  <a:pos x="43" y="25"/>
                </a:cxn>
                <a:cxn ang="0">
                  <a:pos x="81" y="47"/>
                </a:cxn>
                <a:cxn ang="0">
                  <a:pos x="103" y="68"/>
                </a:cxn>
                <a:cxn ang="0">
                  <a:pos x="107" y="79"/>
                </a:cxn>
                <a:cxn ang="0">
                  <a:pos x="103" y="93"/>
                </a:cxn>
              </a:cxnLst>
              <a:rect l="0" t="0" r="r" b="b"/>
              <a:pathLst>
                <a:path w="107" h="93">
                  <a:moveTo>
                    <a:pt x="103" y="93"/>
                  </a:moveTo>
                  <a:lnTo>
                    <a:pt x="90" y="90"/>
                  </a:lnTo>
                  <a:lnTo>
                    <a:pt x="64" y="76"/>
                  </a:lnTo>
                  <a:lnTo>
                    <a:pt x="51" y="65"/>
                  </a:lnTo>
                  <a:lnTo>
                    <a:pt x="38" y="47"/>
                  </a:lnTo>
                  <a:lnTo>
                    <a:pt x="21" y="25"/>
                  </a:lnTo>
                  <a:lnTo>
                    <a:pt x="0" y="0"/>
                  </a:lnTo>
                  <a:lnTo>
                    <a:pt x="43" y="25"/>
                  </a:lnTo>
                  <a:lnTo>
                    <a:pt x="81" y="47"/>
                  </a:lnTo>
                  <a:lnTo>
                    <a:pt x="103" y="68"/>
                  </a:lnTo>
                  <a:lnTo>
                    <a:pt x="107" y="79"/>
                  </a:lnTo>
                  <a:lnTo>
                    <a:pt x="103" y="93"/>
                  </a:lnTo>
                  <a:close/>
                </a:path>
              </a:pathLst>
            </a:custGeom>
            <a:solidFill>
              <a:srgbClr val="80C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655" name="Freeform 151"/>
            <p:cNvSpPr>
              <a:spLocks/>
            </p:cNvSpPr>
            <p:nvPr/>
          </p:nvSpPr>
          <p:spPr bwMode="auto">
            <a:xfrm>
              <a:off x="455" y="3568"/>
              <a:ext cx="39" cy="86"/>
            </a:xfrm>
            <a:custGeom>
              <a:avLst/>
              <a:gdLst/>
              <a:ahLst/>
              <a:cxnLst>
                <a:cxn ang="0">
                  <a:pos x="9" y="0"/>
                </a:cxn>
                <a:cxn ang="0">
                  <a:pos x="5" y="18"/>
                </a:cxn>
                <a:cxn ang="0">
                  <a:pos x="0" y="39"/>
                </a:cxn>
                <a:cxn ang="0">
                  <a:pos x="0" y="50"/>
                </a:cxn>
                <a:cxn ang="0">
                  <a:pos x="9" y="61"/>
                </a:cxn>
                <a:cxn ang="0">
                  <a:pos x="17" y="75"/>
                </a:cxn>
                <a:cxn ang="0">
                  <a:pos x="39" y="86"/>
                </a:cxn>
                <a:cxn ang="0">
                  <a:pos x="39" y="54"/>
                </a:cxn>
                <a:cxn ang="0">
                  <a:pos x="35" y="29"/>
                </a:cxn>
                <a:cxn ang="0">
                  <a:pos x="26" y="14"/>
                </a:cxn>
                <a:cxn ang="0">
                  <a:pos x="9" y="0"/>
                </a:cxn>
              </a:cxnLst>
              <a:rect l="0" t="0" r="r" b="b"/>
              <a:pathLst>
                <a:path w="39" h="86">
                  <a:moveTo>
                    <a:pt x="9" y="0"/>
                  </a:moveTo>
                  <a:lnTo>
                    <a:pt x="5" y="18"/>
                  </a:lnTo>
                  <a:lnTo>
                    <a:pt x="0" y="39"/>
                  </a:lnTo>
                  <a:lnTo>
                    <a:pt x="0" y="50"/>
                  </a:lnTo>
                  <a:lnTo>
                    <a:pt x="9" y="61"/>
                  </a:lnTo>
                  <a:lnTo>
                    <a:pt x="17" y="75"/>
                  </a:lnTo>
                  <a:lnTo>
                    <a:pt x="39" y="86"/>
                  </a:lnTo>
                  <a:lnTo>
                    <a:pt x="39" y="54"/>
                  </a:lnTo>
                  <a:lnTo>
                    <a:pt x="35" y="29"/>
                  </a:lnTo>
                  <a:lnTo>
                    <a:pt x="26" y="1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656" name="Freeform 152"/>
            <p:cNvSpPr>
              <a:spLocks/>
            </p:cNvSpPr>
            <p:nvPr/>
          </p:nvSpPr>
          <p:spPr bwMode="auto">
            <a:xfrm>
              <a:off x="318" y="3378"/>
              <a:ext cx="103" cy="43"/>
            </a:xfrm>
            <a:custGeom>
              <a:avLst/>
              <a:gdLst/>
              <a:ahLst/>
              <a:cxnLst>
                <a:cxn ang="0">
                  <a:pos x="103" y="11"/>
                </a:cxn>
                <a:cxn ang="0">
                  <a:pos x="77" y="0"/>
                </a:cxn>
                <a:cxn ang="0">
                  <a:pos x="64" y="0"/>
                </a:cxn>
                <a:cxn ang="0">
                  <a:pos x="47" y="7"/>
                </a:cxn>
                <a:cxn ang="0">
                  <a:pos x="21" y="29"/>
                </a:cxn>
                <a:cxn ang="0">
                  <a:pos x="8" y="36"/>
                </a:cxn>
                <a:cxn ang="0">
                  <a:pos x="0" y="40"/>
                </a:cxn>
                <a:cxn ang="0">
                  <a:pos x="34" y="43"/>
                </a:cxn>
                <a:cxn ang="0">
                  <a:pos x="64" y="40"/>
                </a:cxn>
                <a:cxn ang="0">
                  <a:pos x="86" y="33"/>
                </a:cxn>
                <a:cxn ang="0">
                  <a:pos x="103" y="11"/>
                </a:cxn>
              </a:cxnLst>
              <a:rect l="0" t="0" r="r" b="b"/>
              <a:pathLst>
                <a:path w="103" h="43">
                  <a:moveTo>
                    <a:pt x="103" y="11"/>
                  </a:moveTo>
                  <a:lnTo>
                    <a:pt x="77" y="0"/>
                  </a:lnTo>
                  <a:lnTo>
                    <a:pt x="64" y="0"/>
                  </a:lnTo>
                  <a:lnTo>
                    <a:pt x="47" y="7"/>
                  </a:lnTo>
                  <a:lnTo>
                    <a:pt x="21" y="29"/>
                  </a:lnTo>
                  <a:lnTo>
                    <a:pt x="8" y="36"/>
                  </a:lnTo>
                  <a:lnTo>
                    <a:pt x="0" y="40"/>
                  </a:lnTo>
                  <a:lnTo>
                    <a:pt x="34" y="43"/>
                  </a:lnTo>
                  <a:lnTo>
                    <a:pt x="64" y="40"/>
                  </a:lnTo>
                  <a:lnTo>
                    <a:pt x="86" y="33"/>
                  </a:lnTo>
                  <a:lnTo>
                    <a:pt x="103" y="11"/>
                  </a:lnTo>
                  <a:close/>
                </a:path>
              </a:pathLst>
            </a:custGeom>
            <a:solidFill>
              <a:srgbClr val="80C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657" name="Freeform 153"/>
            <p:cNvSpPr>
              <a:spLocks/>
            </p:cNvSpPr>
            <p:nvPr/>
          </p:nvSpPr>
          <p:spPr bwMode="auto">
            <a:xfrm>
              <a:off x="1521" y="3722"/>
              <a:ext cx="38" cy="86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4" y="18"/>
                </a:cxn>
                <a:cxn ang="0">
                  <a:pos x="0" y="36"/>
                </a:cxn>
                <a:cxn ang="0">
                  <a:pos x="0" y="50"/>
                </a:cxn>
                <a:cxn ang="0">
                  <a:pos x="8" y="61"/>
                </a:cxn>
                <a:cxn ang="0">
                  <a:pos x="17" y="75"/>
                </a:cxn>
                <a:cxn ang="0">
                  <a:pos x="38" y="86"/>
                </a:cxn>
                <a:cxn ang="0">
                  <a:pos x="38" y="54"/>
                </a:cxn>
                <a:cxn ang="0">
                  <a:pos x="34" y="29"/>
                </a:cxn>
                <a:cxn ang="0">
                  <a:pos x="21" y="14"/>
                </a:cxn>
                <a:cxn ang="0">
                  <a:pos x="8" y="0"/>
                </a:cxn>
              </a:cxnLst>
              <a:rect l="0" t="0" r="r" b="b"/>
              <a:pathLst>
                <a:path w="38" h="86">
                  <a:moveTo>
                    <a:pt x="8" y="0"/>
                  </a:moveTo>
                  <a:lnTo>
                    <a:pt x="4" y="18"/>
                  </a:lnTo>
                  <a:lnTo>
                    <a:pt x="0" y="36"/>
                  </a:lnTo>
                  <a:lnTo>
                    <a:pt x="0" y="50"/>
                  </a:lnTo>
                  <a:lnTo>
                    <a:pt x="8" y="61"/>
                  </a:lnTo>
                  <a:lnTo>
                    <a:pt x="17" y="75"/>
                  </a:lnTo>
                  <a:lnTo>
                    <a:pt x="38" y="86"/>
                  </a:lnTo>
                  <a:lnTo>
                    <a:pt x="38" y="54"/>
                  </a:lnTo>
                  <a:lnTo>
                    <a:pt x="34" y="29"/>
                  </a:lnTo>
                  <a:lnTo>
                    <a:pt x="21" y="14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8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658" name="Freeform 154"/>
            <p:cNvSpPr>
              <a:spLocks/>
            </p:cNvSpPr>
            <p:nvPr/>
          </p:nvSpPr>
          <p:spPr bwMode="auto">
            <a:xfrm>
              <a:off x="1112" y="3643"/>
              <a:ext cx="108" cy="90"/>
            </a:xfrm>
            <a:custGeom>
              <a:avLst/>
              <a:gdLst/>
              <a:ahLst/>
              <a:cxnLst>
                <a:cxn ang="0">
                  <a:pos x="104" y="90"/>
                </a:cxn>
                <a:cxn ang="0">
                  <a:pos x="86" y="86"/>
                </a:cxn>
                <a:cxn ang="0">
                  <a:pos x="65" y="72"/>
                </a:cxn>
                <a:cxn ang="0">
                  <a:pos x="52" y="61"/>
                </a:cxn>
                <a:cxn ang="0">
                  <a:pos x="35" y="43"/>
                </a:cxn>
                <a:cxn ang="0">
                  <a:pos x="18" y="25"/>
                </a:cxn>
                <a:cxn ang="0">
                  <a:pos x="0" y="0"/>
                </a:cxn>
                <a:cxn ang="0">
                  <a:pos x="43" y="22"/>
                </a:cxn>
                <a:cxn ang="0">
                  <a:pos x="78" y="43"/>
                </a:cxn>
                <a:cxn ang="0">
                  <a:pos x="104" y="65"/>
                </a:cxn>
                <a:cxn ang="0">
                  <a:pos x="108" y="75"/>
                </a:cxn>
                <a:cxn ang="0">
                  <a:pos x="104" y="90"/>
                </a:cxn>
              </a:cxnLst>
              <a:rect l="0" t="0" r="r" b="b"/>
              <a:pathLst>
                <a:path w="108" h="90">
                  <a:moveTo>
                    <a:pt x="104" y="90"/>
                  </a:moveTo>
                  <a:lnTo>
                    <a:pt x="86" y="86"/>
                  </a:lnTo>
                  <a:lnTo>
                    <a:pt x="65" y="72"/>
                  </a:lnTo>
                  <a:lnTo>
                    <a:pt x="52" y="61"/>
                  </a:lnTo>
                  <a:lnTo>
                    <a:pt x="35" y="43"/>
                  </a:lnTo>
                  <a:lnTo>
                    <a:pt x="18" y="25"/>
                  </a:lnTo>
                  <a:lnTo>
                    <a:pt x="0" y="0"/>
                  </a:lnTo>
                  <a:lnTo>
                    <a:pt x="43" y="22"/>
                  </a:lnTo>
                  <a:lnTo>
                    <a:pt x="78" y="43"/>
                  </a:lnTo>
                  <a:lnTo>
                    <a:pt x="104" y="65"/>
                  </a:lnTo>
                  <a:lnTo>
                    <a:pt x="108" y="75"/>
                  </a:lnTo>
                  <a:lnTo>
                    <a:pt x="104" y="90"/>
                  </a:lnTo>
                  <a:close/>
                </a:path>
              </a:pathLst>
            </a:custGeom>
            <a:solidFill>
              <a:srgbClr val="008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659" name="Freeform 155"/>
            <p:cNvSpPr>
              <a:spLocks/>
            </p:cNvSpPr>
            <p:nvPr/>
          </p:nvSpPr>
          <p:spPr bwMode="auto">
            <a:xfrm>
              <a:off x="1125" y="3650"/>
              <a:ext cx="86" cy="76"/>
            </a:xfrm>
            <a:custGeom>
              <a:avLst/>
              <a:gdLst/>
              <a:ahLst/>
              <a:cxnLst>
                <a:cxn ang="0">
                  <a:pos x="86" y="76"/>
                </a:cxn>
                <a:cxn ang="0">
                  <a:pos x="69" y="61"/>
                </a:cxn>
                <a:cxn ang="0">
                  <a:pos x="43" y="40"/>
                </a:cxn>
                <a:cxn ang="0">
                  <a:pos x="18" y="18"/>
                </a:cxn>
                <a:cxn ang="0">
                  <a:pos x="0" y="0"/>
                </a:cxn>
                <a:cxn ang="0">
                  <a:pos x="86" y="76"/>
                </a:cxn>
              </a:cxnLst>
              <a:rect l="0" t="0" r="r" b="b"/>
              <a:pathLst>
                <a:path w="86" h="76">
                  <a:moveTo>
                    <a:pt x="86" y="76"/>
                  </a:moveTo>
                  <a:lnTo>
                    <a:pt x="69" y="61"/>
                  </a:lnTo>
                  <a:lnTo>
                    <a:pt x="43" y="40"/>
                  </a:lnTo>
                  <a:lnTo>
                    <a:pt x="18" y="18"/>
                  </a:lnTo>
                  <a:lnTo>
                    <a:pt x="0" y="0"/>
                  </a:lnTo>
                  <a:lnTo>
                    <a:pt x="86" y="76"/>
                  </a:lnTo>
                  <a:close/>
                </a:path>
              </a:pathLst>
            </a:custGeom>
            <a:solidFill>
              <a:srgbClr val="008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660" name="Freeform 156"/>
            <p:cNvSpPr>
              <a:spLocks/>
            </p:cNvSpPr>
            <p:nvPr/>
          </p:nvSpPr>
          <p:spPr bwMode="auto">
            <a:xfrm>
              <a:off x="1125" y="3650"/>
              <a:ext cx="86" cy="76"/>
            </a:xfrm>
            <a:custGeom>
              <a:avLst/>
              <a:gdLst/>
              <a:ahLst/>
              <a:cxnLst>
                <a:cxn ang="0">
                  <a:pos x="86" y="76"/>
                </a:cxn>
                <a:cxn ang="0">
                  <a:pos x="69" y="61"/>
                </a:cxn>
                <a:cxn ang="0">
                  <a:pos x="43" y="40"/>
                </a:cxn>
                <a:cxn ang="0">
                  <a:pos x="18" y="18"/>
                </a:cxn>
                <a:cxn ang="0">
                  <a:pos x="0" y="0"/>
                </a:cxn>
              </a:cxnLst>
              <a:rect l="0" t="0" r="r" b="b"/>
              <a:pathLst>
                <a:path w="86" h="76">
                  <a:moveTo>
                    <a:pt x="86" y="76"/>
                  </a:moveTo>
                  <a:lnTo>
                    <a:pt x="69" y="61"/>
                  </a:lnTo>
                  <a:lnTo>
                    <a:pt x="43" y="40"/>
                  </a:lnTo>
                  <a:lnTo>
                    <a:pt x="18" y="18"/>
                  </a:lnTo>
                  <a:lnTo>
                    <a:pt x="0" y="0"/>
                  </a:lnTo>
                </a:path>
              </a:pathLst>
            </a:custGeom>
            <a:noFill/>
            <a:ln w="0">
              <a:solidFill>
                <a:srgbClr val="BFDFB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661" name="Freeform 157"/>
            <p:cNvSpPr>
              <a:spLocks/>
            </p:cNvSpPr>
            <p:nvPr/>
          </p:nvSpPr>
          <p:spPr bwMode="auto">
            <a:xfrm>
              <a:off x="988" y="3751"/>
              <a:ext cx="43" cy="75"/>
            </a:xfrm>
            <a:custGeom>
              <a:avLst/>
              <a:gdLst/>
              <a:ahLst/>
              <a:cxnLst>
                <a:cxn ang="0">
                  <a:pos x="9" y="0"/>
                </a:cxn>
                <a:cxn ang="0">
                  <a:pos x="0" y="14"/>
                </a:cxn>
                <a:cxn ang="0">
                  <a:pos x="0" y="25"/>
                </a:cxn>
                <a:cxn ang="0">
                  <a:pos x="4" y="32"/>
                </a:cxn>
                <a:cxn ang="0">
                  <a:pos x="30" y="50"/>
                </a:cxn>
                <a:cxn ang="0">
                  <a:pos x="34" y="61"/>
                </a:cxn>
                <a:cxn ang="0">
                  <a:pos x="34" y="75"/>
                </a:cxn>
                <a:cxn ang="0">
                  <a:pos x="43" y="50"/>
                </a:cxn>
                <a:cxn ang="0">
                  <a:pos x="43" y="32"/>
                </a:cxn>
                <a:cxn ang="0">
                  <a:pos x="39" y="18"/>
                </a:cxn>
                <a:cxn ang="0">
                  <a:pos x="26" y="7"/>
                </a:cxn>
                <a:cxn ang="0">
                  <a:pos x="9" y="0"/>
                </a:cxn>
              </a:cxnLst>
              <a:rect l="0" t="0" r="r" b="b"/>
              <a:pathLst>
                <a:path w="43" h="75">
                  <a:moveTo>
                    <a:pt x="9" y="0"/>
                  </a:moveTo>
                  <a:lnTo>
                    <a:pt x="0" y="14"/>
                  </a:lnTo>
                  <a:lnTo>
                    <a:pt x="0" y="25"/>
                  </a:lnTo>
                  <a:lnTo>
                    <a:pt x="4" y="32"/>
                  </a:lnTo>
                  <a:lnTo>
                    <a:pt x="30" y="50"/>
                  </a:lnTo>
                  <a:lnTo>
                    <a:pt x="34" y="61"/>
                  </a:lnTo>
                  <a:lnTo>
                    <a:pt x="34" y="75"/>
                  </a:lnTo>
                  <a:lnTo>
                    <a:pt x="43" y="50"/>
                  </a:lnTo>
                  <a:lnTo>
                    <a:pt x="43" y="32"/>
                  </a:lnTo>
                  <a:lnTo>
                    <a:pt x="39" y="18"/>
                  </a:lnTo>
                  <a:lnTo>
                    <a:pt x="26" y="7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662" name="Freeform 158"/>
            <p:cNvSpPr>
              <a:spLocks/>
            </p:cNvSpPr>
            <p:nvPr/>
          </p:nvSpPr>
          <p:spPr bwMode="auto">
            <a:xfrm>
              <a:off x="1482" y="3654"/>
              <a:ext cx="64" cy="61"/>
            </a:xfrm>
            <a:custGeom>
              <a:avLst/>
              <a:gdLst/>
              <a:ahLst/>
              <a:cxnLst>
                <a:cxn ang="0">
                  <a:pos x="0" y="61"/>
                </a:cxn>
                <a:cxn ang="0">
                  <a:pos x="21" y="61"/>
                </a:cxn>
                <a:cxn ang="0">
                  <a:pos x="30" y="54"/>
                </a:cxn>
                <a:cxn ang="0">
                  <a:pos x="34" y="47"/>
                </a:cxn>
                <a:cxn ang="0">
                  <a:pos x="39" y="21"/>
                </a:cxn>
                <a:cxn ang="0">
                  <a:pos x="47" y="11"/>
                </a:cxn>
                <a:cxn ang="0">
                  <a:pos x="64" y="0"/>
                </a:cxn>
                <a:cxn ang="0">
                  <a:pos x="34" y="11"/>
                </a:cxn>
                <a:cxn ang="0">
                  <a:pos x="13" y="18"/>
                </a:cxn>
                <a:cxn ang="0">
                  <a:pos x="0" y="32"/>
                </a:cxn>
                <a:cxn ang="0">
                  <a:pos x="0" y="43"/>
                </a:cxn>
                <a:cxn ang="0">
                  <a:pos x="0" y="61"/>
                </a:cxn>
              </a:cxnLst>
              <a:rect l="0" t="0" r="r" b="b"/>
              <a:pathLst>
                <a:path w="64" h="61">
                  <a:moveTo>
                    <a:pt x="0" y="61"/>
                  </a:moveTo>
                  <a:lnTo>
                    <a:pt x="21" y="61"/>
                  </a:lnTo>
                  <a:lnTo>
                    <a:pt x="30" y="54"/>
                  </a:lnTo>
                  <a:lnTo>
                    <a:pt x="34" y="47"/>
                  </a:lnTo>
                  <a:lnTo>
                    <a:pt x="39" y="21"/>
                  </a:lnTo>
                  <a:lnTo>
                    <a:pt x="47" y="11"/>
                  </a:lnTo>
                  <a:lnTo>
                    <a:pt x="64" y="0"/>
                  </a:lnTo>
                  <a:lnTo>
                    <a:pt x="34" y="11"/>
                  </a:lnTo>
                  <a:lnTo>
                    <a:pt x="13" y="18"/>
                  </a:lnTo>
                  <a:lnTo>
                    <a:pt x="0" y="32"/>
                  </a:lnTo>
                  <a:lnTo>
                    <a:pt x="0" y="43"/>
                  </a:lnTo>
                  <a:lnTo>
                    <a:pt x="0" y="61"/>
                  </a:lnTo>
                  <a:close/>
                </a:path>
              </a:pathLst>
            </a:custGeom>
            <a:solidFill>
              <a:srgbClr val="008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663" name="Freeform 159"/>
            <p:cNvSpPr>
              <a:spLocks/>
            </p:cNvSpPr>
            <p:nvPr/>
          </p:nvSpPr>
          <p:spPr bwMode="auto">
            <a:xfrm>
              <a:off x="1022" y="3686"/>
              <a:ext cx="60" cy="61"/>
            </a:xfrm>
            <a:custGeom>
              <a:avLst/>
              <a:gdLst/>
              <a:ahLst/>
              <a:cxnLst>
                <a:cxn ang="0">
                  <a:pos x="0" y="61"/>
                </a:cxn>
                <a:cxn ang="0">
                  <a:pos x="22" y="58"/>
                </a:cxn>
                <a:cxn ang="0">
                  <a:pos x="30" y="54"/>
                </a:cxn>
                <a:cxn ang="0">
                  <a:pos x="35" y="43"/>
                </a:cxn>
                <a:cxn ang="0">
                  <a:pos x="39" y="22"/>
                </a:cxn>
                <a:cxn ang="0">
                  <a:pos x="43" y="11"/>
                </a:cxn>
                <a:cxn ang="0">
                  <a:pos x="60" y="0"/>
                </a:cxn>
                <a:cxn ang="0">
                  <a:pos x="35" y="11"/>
                </a:cxn>
                <a:cxn ang="0">
                  <a:pos x="13" y="18"/>
                </a:cxn>
                <a:cxn ang="0">
                  <a:pos x="5" y="32"/>
                </a:cxn>
                <a:cxn ang="0">
                  <a:pos x="0" y="43"/>
                </a:cxn>
                <a:cxn ang="0">
                  <a:pos x="0" y="61"/>
                </a:cxn>
              </a:cxnLst>
              <a:rect l="0" t="0" r="r" b="b"/>
              <a:pathLst>
                <a:path w="60" h="61">
                  <a:moveTo>
                    <a:pt x="0" y="61"/>
                  </a:moveTo>
                  <a:lnTo>
                    <a:pt x="22" y="58"/>
                  </a:lnTo>
                  <a:lnTo>
                    <a:pt x="30" y="54"/>
                  </a:lnTo>
                  <a:lnTo>
                    <a:pt x="35" y="43"/>
                  </a:lnTo>
                  <a:lnTo>
                    <a:pt x="39" y="22"/>
                  </a:lnTo>
                  <a:lnTo>
                    <a:pt x="43" y="11"/>
                  </a:lnTo>
                  <a:lnTo>
                    <a:pt x="60" y="0"/>
                  </a:lnTo>
                  <a:lnTo>
                    <a:pt x="35" y="11"/>
                  </a:lnTo>
                  <a:lnTo>
                    <a:pt x="13" y="18"/>
                  </a:lnTo>
                  <a:lnTo>
                    <a:pt x="5" y="32"/>
                  </a:lnTo>
                  <a:lnTo>
                    <a:pt x="0" y="43"/>
                  </a:lnTo>
                  <a:lnTo>
                    <a:pt x="0" y="61"/>
                  </a:lnTo>
                  <a:close/>
                </a:path>
              </a:pathLst>
            </a:custGeom>
            <a:solidFill>
              <a:srgbClr val="008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664" name="Freeform 160"/>
            <p:cNvSpPr>
              <a:spLocks/>
            </p:cNvSpPr>
            <p:nvPr/>
          </p:nvSpPr>
          <p:spPr bwMode="auto">
            <a:xfrm>
              <a:off x="829" y="3872"/>
              <a:ext cx="94" cy="133"/>
            </a:xfrm>
            <a:custGeom>
              <a:avLst/>
              <a:gdLst/>
              <a:ahLst/>
              <a:cxnLst>
                <a:cxn ang="0">
                  <a:pos x="9" y="0"/>
                </a:cxn>
                <a:cxn ang="0">
                  <a:pos x="17" y="0"/>
                </a:cxn>
                <a:cxn ang="0">
                  <a:pos x="30" y="8"/>
                </a:cxn>
                <a:cxn ang="0">
                  <a:pos x="43" y="22"/>
                </a:cxn>
                <a:cxn ang="0">
                  <a:pos x="60" y="43"/>
                </a:cxn>
                <a:cxn ang="0">
                  <a:pos x="86" y="93"/>
                </a:cxn>
                <a:cxn ang="0">
                  <a:pos x="94" y="115"/>
                </a:cxn>
                <a:cxn ang="0">
                  <a:pos x="94" y="133"/>
                </a:cxn>
                <a:cxn ang="0">
                  <a:pos x="56" y="108"/>
                </a:cxn>
                <a:cxn ang="0">
                  <a:pos x="17" y="72"/>
                </a:cxn>
                <a:cxn ang="0">
                  <a:pos x="9" y="54"/>
                </a:cxn>
                <a:cxn ang="0">
                  <a:pos x="0" y="36"/>
                </a:cxn>
                <a:cxn ang="0">
                  <a:pos x="0" y="18"/>
                </a:cxn>
                <a:cxn ang="0">
                  <a:pos x="9" y="0"/>
                </a:cxn>
              </a:cxnLst>
              <a:rect l="0" t="0" r="r" b="b"/>
              <a:pathLst>
                <a:path w="94" h="133">
                  <a:moveTo>
                    <a:pt x="9" y="0"/>
                  </a:moveTo>
                  <a:lnTo>
                    <a:pt x="17" y="0"/>
                  </a:lnTo>
                  <a:lnTo>
                    <a:pt x="30" y="8"/>
                  </a:lnTo>
                  <a:lnTo>
                    <a:pt x="43" y="22"/>
                  </a:lnTo>
                  <a:lnTo>
                    <a:pt x="60" y="43"/>
                  </a:lnTo>
                  <a:lnTo>
                    <a:pt x="86" y="93"/>
                  </a:lnTo>
                  <a:lnTo>
                    <a:pt x="94" y="115"/>
                  </a:lnTo>
                  <a:lnTo>
                    <a:pt x="94" y="133"/>
                  </a:lnTo>
                  <a:lnTo>
                    <a:pt x="56" y="108"/>
                  </a:lnTo>
                  <a:lnTo>
                    <a:pt x="17" y="72"/>
                  </a:lnTo>
                  <a:lnTo>
                    <a:pt x="9" y="54"/>
                  </a:lnTo>
                  <a:lnTo>
                    <a:pt x="0" y="36"/>
                  </a:lnTo>
                  <a:lnTo>
                    <a:pt x="0" y="18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665" name="Freeform 161"/>
            <p:cNvSpPr>
              <a:spLocks/>
            </p:cNvSpPr>
            <p:nvPr/>
          </p:nvSpPr>
          <p:spPr bwMode="auto">
            <a:xfrm>
              <a:off x="580" y="3572"/>
              <a:ext cx="73" cy="6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6" y="0"/>
                </a:cxn>
                <a:cxn ang="0">
                  <a:pos x="39" y="7"/>
                </a:cxn>
                <a:cxn ang="0">
                  <a:pos x="47" y="21"/>
                </a:cxn>
                <a:cxn ang="0">
                  <a:pos x="60" y="50"/>
                </a:cxn>
                <a:cxn ang="0">
                  <a:pos x="64" y="61"/>
                </a:cxn>
                <a:cxn ang="0">
                  <a:pos x="73" y="68"/>
                </a:cxn>
                <a:cxn ang="0">
                  <a:pos x="43" y="57"/>
                </a:cxn>
                <a:cxn ang="0">
                  <a:pos x="17" y="43"/>
                </a:cxn>
                <a:cxn ang="0">
                  <a:pos x="0" y="25"/>
                </a:cxn>
                <a:cxn ang="0">
                  <a:pos x="0" y="0"/>
                </a:cxn>
              </a:cxnLst>
              <a:rect l="0" t="0" r="r" b="b"/>
              <a:pathLst>
                <a:path w="73" h="68">
                  <a:moveTo>
                    <a:pt x="0" y="0"/>
                  </a:moveTo>
                  <a:lnTo>
                    <a:pt x="26" y="0"/>
                  </a:lnTo>
                  <a:lnTo>
                    <a:pt x="39" y="7"/>
                  </a:lnTo>
                  <a:lnTo>
                    <a:pt x="47" y="21"/>
                  </a:lnTo>
                  <a:lnTo>
                    <a:pt x="60" y="50"/>
                  </a:lnTo>
                  <a:lnTo>
                    <a:pt x="64" y="61"/>
                  </a:lnTo>
                  <a:lnTo>
                    <a:pt x="73" y="68"/>
                  </a:lnTo>
                  <a:lnTo>
                    <a:pt x="43" y="57"/>
                  </a:lnTo>
                  <a:lnTo>
                    <a:pt x="17" y="43"/>
                  </a:lnTo>
                  <a:lnTo>
                    <a:pt x="0" y="2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0C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666" name="Freeform 162"/>
            <p:cNvSpPr>
              <a:spLocks/>
            </p:cNvSpPr>
            <p:nvPr/>
          </p:nvSpPr>
          <p:spPr bwMode="auto">
            <a:xfrm>
              <a:off x="378" y="2752"/>
              <a:ext cx="99" cy="75"/>
            </a:xfrm>
            <a:custGeom>
              <a:avLst/>
              <a:gdLst/>
              <a:ahLst/>
              <a:cxnLst>
                <a:cxn ang="0">
                  <a:pos x="94" y="71"/>
                </a:cxn>
                <a:cxn ang="0">
                  <a:pos x="90" y="75"/>
                </a:cxn>
                <a:cxn ang="0">
                  <a:pos x="77" y="75"/>
                </a:cxn>
                <a:cxn ang="0">
                  <a:pos x="69" y="71"/>
                </a:cxn>
                <a:cxn ang="0">
                  <a:pos x="60" y="64"/>
                </a:cxn>
                <a:cxn ang="0">
                  <a:pos x="30" y="39"/>
                </a:cxn>
                <a:cxn ang="0">
                  <a:pos x="0" y="0"/>
                </a:cxn>
                <a:cxn ang="0">
                  <a:pos x="34" y="14"/>
                </a:cxn>
                <a:cxn ang="0">
                  <a:pos x="69" y="32"/>
                </a:cxn>
                <a:cxn ang="0">
                  <a:pos x="94" y="57"/>
                </a:cxn>
                <a:cxn ang="0">
                  <a:pos x="99" y="64"/>
                </a:cxn>
                <a:cxn ang="0">
                  <a:pos x="94" y="71"/>
                </a:cxn>
              </a:cxnLst>
              <a:rect l="0" t="0" r="r" b="b"/>
              <a:pathLst>
                <a:path w="99" h="75">
                  <a:moveTo>
                    <a:pt x="94" y="71"/>
                  </a:moveTo>
                  <a:lnTo>
                    <a:pt x="90" y="75"/>
                  </a:lnTo>
                  <a:lnTo>
                    <a:pt x="77" y="75"/>
                  </a:lnTo>
                  <a:lnTo>
                    <a:pt x="69" y="71"/>
                  </a:lnTo>
                  <a:lnTo>
                    <a:pt x="60" y="64"/>
                  </a:lnTo>
                  <a:lnTo>
                    <a:pt x="30" y="39"/>
                  </a:lnTo>
                  <a:lnTo>
                    <a:pt x="0" y="0"/>
                  </a:lnTo>
                  <a:lnTo>
                    <a:pt x="34" y="14"/>
                  </a:lnTo>
                  <a:lnTo>
                    <a:pt x="69" y="32"/>
                  </a:lnTo>
                  <a:lnTo>
                    <a:pt x="94" y="57"/>
                  </a:lnTo>
                  <a:lnTo>
                    <a:pt x="99" y="64"/>
                  </a:lnTo>
                  <a:lnTo>
                    <a:pt x="94" y="71"/>
                  </a:lnTo>
                  <a:close/>
                </a:path>
              </a:pathLst>
            </a:custGeom>
            <a:solidFill>
              <a:srgbClr val="80C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667" name="Freeform 163"/>
            <p:cNvSpPr>
              <a:spLocks/>
            </p:cNvSpPr>
            <p:nvPr/>
          </p:nvSpPr>
          <p:spPr bwMode="auto">
            <a:xfrm>
              <a:off x="73" y="3214"/>
              <a:ext cx="64" cy="7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14"/>
                </a:cxn>
                <a:cxn ang="0">
                  <a:pos x="9" y="35"/>
                </a:cxn>
                <a:cxn ang="0">
                  <a:pos x="26" y="53"/>
                </a:cxn>
                <a:cxn ang="0">
                  <a:pos x="39" y="64"/>
                </a:cxn>
                <a:cxn ang="0">
                  <a:pos x="64" y="71"/>
                </a:cxn>
                <a:cxn ang="0">
                  <a:pos x="52" y="39"/>
                </a:cxn>
                <a:cxn ang="0">
                  <a:pos x="47" y="28"/>
                </a:cxn>
                <a:cxn ang="0">
                  <a:pos x="34" y="14"/>
                </a:cxn>
                <a:cxn ang="0">
                  <a:pos x="21" y="3"/>
                </a:cxn>
                <a:cxn ang="0">
                  <a:pos x="0" y="0"/>
                </a:cxn>
              </a:cxnLst>
              <a:rect l="0" t="0" r="r" b="b"/>
              <a:pathLst>
                <a:path w="64" h="71">
                  <a:moveTo>
                    <a:pt x="0" y="0"/>
                  </a:moveTo>
                  <a:lnTo>
                    <a:pt x="4" y="14"/>
                  </a:lnTo>
                  <a:lnTo>
                    <a:pt x="9" y="35"/>
                  </a:lnTo>
                  <a:lnTo>
                    <a:pt x="26" y="53"/>
                  </a:lnTo>
                  <a:lnTo>
                    <a:pt x="39" y="64"/>
                  </a:lnTo>
                  <a:lnTo>
                    <a:pt x="64" y="71"/>
                  </a:lnTo>
                  <a:lnTo>
                    <a:pt x="52" y="39"/>
                  </a:lnTo>
                  <a:lnTo>
                    <a:pt x="47" y="28"/>
                  </a:lnTo>
                  <a:lnTo>
                    <a:pt x="34" y="14"/>
                  </a:lnTo>
                  <a:lnTo>
                    <a:pt x="21" y="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668" name="Freeform 164"/>
            <p:cNvSpPr>
              <a:spLocks/>
            </p:cNvSpPr>
            <p:nvPr/>
          </p:nvSpPr>
          <p:spPr bwMode="auto">
            <a:xfrm>
              <a:off x="146" y="3160"/>
              <a:ext cx="43" cy="86"/>
            </a:xfrm>
            <a:custGeom>
              <a:avLst/>
              <a:gdLst/>
              <a:ahLst/>
              <a:cxnLst>
                <a:cxn ang="0">
                  <a:pos x="9" y="0"/>
                </a:cxn>
                <a:cxn ang="0">
                  <a:pos x="4" y="14"/>
                </a:cxn>
                <a:cxn ang="0">
                  <a:pos x="0" y="36"/>
                </a:cxn>
                <a:cxn ang="0">
                  <a:pos x="4" y="46"/>
                </a:cxn>
                <a:cxn ang="0">
                  <a:pos x="9" y="57"/>
                </a:cxn>
                <a:cxn ang="0">
                  <a:pos x="22" y="72"/>
                </a:cxn>
                <a:cxn ang="0">
                  <a:pos x="39" y="86"/>
                </a:cxn>
                <a:cxn ang="0">
                  <a:pos x="39" y="68"/>
                </a:cxn>
                <a:cxn ang="0">
                  <a:pos x="43" y="50"/>
                </a:cxn>
                <a:cxn ang="0">
                  <a:pos x="34" y="25"/>
                </a:cxn>
                <a:cxn ang="0">
                  <a:pos x="26" y="11"/>
                </a:cxn>
                <a:cxn ang="0">
                  <a:pos x="9" y="0"/>
                </a:cxn>
              </a:cxnLst>
              <a:rect l="0" t="0" r="r" b="b"/>
              <a:pathLst>
                <a:path w="43" h="86">
                  <a:moveTo>
                    <a:pt x="9" y="0"/>
                  </a:moveTo>
                  <a:lnTo>
                    <a:pt x="4" y="14"/>
                  </a:lnTo>
                  <a:lnTo>
                    <a:pt x="0" y="36"/>
                  </a:lnTo>
                  <a:lnTo>
                    <a:pt x="4" y="46"/>
                  </a:lnTo>
                  <a:lnTo>
                    <a:pt x="9" y="57"/>
                  </a:lnTo>
                  <a:lnTo>
                    <a:pt x="22" y="72"/>
                  </a:lnTo>
                  <a:lnTo>
                    <a:pt x="39" y="86"/>
                  </a:lnTo>
                  <a:lnTo>
                    <a:pt x="39" y="68"/>
                  </a:lnTo>
                  <a:lnTo>
                    <a:pt x="43" y="50"/>
                  </a:lnTo>
                  <a:lnTo>
                    <a:pt x="34" y="25"/>
                  </a:lnTo>
                  <a:lnTo>
                    <a:pt x="26" y="11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669" name="Freeform 165"/>
            <p:cNvSpPr>
              <a:spLocks/>
            </p:cNvSpPr>
            <p:nvPr/>
          </p:nvSpPr>
          <p:spPr bwMode="auto">
            <a:xfrm>
              <a:off x="3350" y="3733"/>
              <a:ext cx="39" cy="79"/>
            </a:xfrm>
            <a:custGeom>
              <a:avLst/>
              <a:gdLst/>
              <a:ahLst/>
              <a:cxnLst>
                <a:cxn ang="0">
                  <a:pos x="18" y="0"/>
                </a:cxn>
                <a:cxn ang="0">
                  <a:pos x="0" y="14"/>
                </a:cxn>
                <a:cxn ang="0">
                  <a:pos x="0" y="21"/>
                </a:cxn>
                <a:cxn ang="0">
                  <a:pos x="5" y="28"/>
                </a:cxn>
                <a:cxn ang="0">
                  <a:pos x="22" y="50"/>
                </a:cxn>
                <a:cxn ang="0">
                  <a:pos x="22" y="64"/>
                </a:cxn>
                <a:cxn ang="0">
                  <a:pos x="18" y="79"/>
                </a:cxn>
                <a:cxn ang="0">
                  <a:pos x="30" y="57"/>
                </a:cxn>
                <a:cxn ang="0">
                  <a:pos x="39" y="39"/>
                </a:cxn>
                <a:cxn ang="0">
                  <a:pos x="39" y="21"/>
                </a:cxn>
                <a:cxn ang="0">
                  <a:pos x="30" y="11"/>
                </a:cxn>
                <a:cxn ang="0">
                  <a:pos x="18" y="0"/>
                </a:cxn>
              </a:cxnLst>
              <a:rect l="0" t="0" r="r" b="b"/>
              <a:pathLst>
                <a:path w="39" h="79">
                  <a:moveTo>
                    <a:pt x="18" y="0"/>
                  </a:moveTo>
                  <a:lnTo>
                    <a:pt x="0" y="14"/>
                  </a:lnTo>
                  <a:lnTo>
                    <a:pt x="0" y="21"/>
                  </a:lnTo>
                  <a:lnTo>
                    <a:pt x="5" y="28"/>
                  </a:lnTo>
                  <a:lnTo>
                    <a:pt x="22" y="50"/>
                  </a:lnTo>
                  <a:lnTo>
                    <a:pt x="22" y="64"/>
                  </a:lnTo>
                  <a:lnTo>
                    <a:pt x="18" y="79"/>
                  </a:lnTo>
                  <a:lnTo>
                    <a:pt x="30" y="57"/>
                  </a:lnTo>
                  <a:lnTo>
                    <a:pt x="39" y="39"/>
                  </a:lnTo>
                  <a:lnTo>
                    <a:pt x="39" y="21"/>
                  </a:lnTo>
                  <a:lnTo>
                    <a:pt x="30" y="11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008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670" name="Freeform 166"/>
            <p:cNvSpPr>
              <a:spLocks/>
            </p:cNvSpPr>
            <p:nvPr/>
          </p:nvSpPr>
          <p:spPr bwMode="auto">
            <a:xfrm>
              <a:off x="421" y="3178"/>
              <a:ext cx="90" cy="39"/>
            </a:xfrm>
            <a:custGeom>
              <a:avLst/>
              <a:gdLst/>
              <a:ahLst/>
              <a:cxnLst>
                <a:cxn ang="0">
                  <a:pos x="0" y="32"/>
                </a:cxn>
                <a:cxn ang="0">
                  <a:pos x="21" y="39"/>
                </a:cxn>
                <a:cxn ang="0">
                  <a:pos x="30" y="39"/>
                </a:cxn>
                <a:cxn ang="0">
                  <a:pos x="39" y="32"/>
                </a:cxn>
                <a:cxn ang="0">
                  <a:pos x="56" y="11"/>
                </a:cxn>
                <a:cxn ang="0">
                  <a:pos x="69" y="3"/>
                </a:cxn>
                <a:cxn ang="0">
                  <a:pos x="90" y="3"/>
                </a:cxn>
                <a:cxn ang="0">
                  <a:pos x="60" y="0"/>
                </a:cxn>
                <a:cxn ang="0">
                  <a:pos x="39" y="0"/>
                </a:cxn>
                <a:cxn ang="0">
                  <a:pos x="17" y="7"/>
                </a:cxn>
                <a:cxn ang="0">
                  <a:pos x="9" y="18"/>
                </a:cxn>
                <a:cxn ang="0">
                  <a:pos x="0" y="32"/>
                </a:cxn>
              </a:cxnLst>
              <a:rect l="0" t="0" r="r" b="b"/>
              <a:pathLst>
                <a:path w="90" h="39">
                  <a:moveTo>
                    <a:pt x="0" y="32"/>
                  </a:moveTo>
                  <a:lnTo>
                    <a:pt x="21" y="39"/>
                  </a:lnTo>
                  <a:lnTo>
                    <a:pt x="30" y="39"/>
                  </a:lnTo>
                  <a:lnTo>
                    <a:pt x="39" y="32"/>
                  </a:lnTo>
                  <a:lnTo>
                    <a:pt x="56" y="11"/>
                  </a:lnTo>
                  <a:lnTo>
                    <a:pt x="69" y="3"/>
                  </a:lnTo>
                  <a:lnTo>
                    <a:pt x="90" y="3"/>
                  </a:lnTo>
                  <a:lnTo>
                    <a:pt x="60" y="0"/>
                  </a:lnTo>
                  <a:lnTo>
                    <a:pt x="39" y="0"/>
                  </a:lnTo>
                  <a:lnTo>
                    <a:pt x="17" y="7"/>
                  </a:lnTo>
                  <a:lnTo>
                    <a:pt x="9" y="18"/>
                  </a:lnTo>
                  <a:lnTo>
                    <a:pt x="0" y="32"/>
                  </a:lnTo>
                  <a:close/>
                </a:path>
              </a:pathLst>
            </a:custGeom>
            <a:solidFill>
              <a:srgbClr val="008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671" name="Freeform 167"/>
            <p:cNvSpPr>
              <a:spLocks/>
            </p:cNvSpPr>
            <p:nvPr/>
          </p:nvSpPr>
          <p:spPr bwMode="auto">
            <a:xfrm>
              <a:off x="421" y="3217"/>
              <a:ext cx="94" cy="36"/>
            </a:xfrm>
            <a:custGeom>
              <a:avLst/>
              <a:gdLst/>
              <a:ahLst/>
              <a:cxnLst>
                <a:cxn ang="0">
                  <a:pos x="0" y="25"/>
                </a:cxn>
                <a:cxn ang="0">
                  <a:pos x="17" y="36"/>
                </a:cxn>
                <a:cxn ang="0">
                  <a:pos x="26" y="36"/>
                </a:cxn>
                <a:cxn ang="0">
                  <a:pos x="39" y="32"/>
                </a:cxn>
                <a:cxn ang="0">
                  <a:pos x="60" y="18"/>
                </a:cxn>
                <a:cxn ang="0">
                  <a:pos x="77" y="15"/>
                </a:cxn>
                <a:cxn ang="0">
                  <a:pos x="94" y="18"/>
                </a:cxn>
                <a:cxn ang="0">
                  <a:pos x="69" y="7"/>
                </a:cxn>
                <a:cxn ang="0">
                  <a:pos x="47" y="0"/>
                </a:cxn>
                <a:cxn ang="0">
                  <a:pos x="26" y="4"/>
                </a:cxn>
                <a:cxn ang="0">
                  <a:pos x="13" y="11"/>
                </a:cxn>
                <a:cxn ang="0">
                  <a:pos x="0" y="25"/>
                </a:cxn>
              </a:cxnLst>
              <a:rect l="0" t="0" r="r" b="b"/>
              <a:pathLst>
                <a:path w="94" h="36">
                  <a:moveTo>
                    <a:pt x="0" y="25"/>
                  </a:moveTo>
                  <a:lnTo>
                    <a:pt x="17" y="36"/>
                  </a:lnTo>
                  <a:lnTo>
                    <a:pt x="26" y="36"/>
                  </a:lnTo>
                  <a:lnTo>
                    <a:pt x="39" y="32"/>
                  </a:lnTo>
                  <a:lnTo>
                    <a:pt x="60" y="18"/>
                  </a:lnTo>
                  <a:lnTo>
                    <a:pt x="77" y="15"/>
                  </a:lnTo>
                  <a:lnTo>
                    <a:pt x="94" y="18"/>
                  </a:lnTo>
                  <a:lnTo>
                    <a:pt x="69" y="7"/>
                  </a:lnTo>
                  <a:lnTo>
                    <a:pt x="47" y="0"/>
                  </a:lnTo>
                  <a:lnTo>
                    <a:pt x="26" y="4"/>
                  </a:lnTo>
                  <a:lnTo>
                    <a:pt x="13" y="11"/>
                  </a:lnTo>
                  <a:lnTo>
                    <a:pt x="0" y="25"/>
                  </a:lnTo>
                  <a:close/>
                </a:path>
              </a:pathLst>
            </a:custGeom>
            <a:solidFill>
              <a:srgbClr val="80C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672" name="Freeform 168"/>
            <p:cNvSpPr>
              <a:spLocks/>
            </p:cNvSpPr>
            <p:nvPr/>
          </p:nvSpPr>
          <p:spPr bwMode="auto">
            <a:xfrm>
              <a:off x="399" y="3185"/>
              <a:ext cx="31" cy="57"/>
            </a:xfrm>
            <a:custGeom>
              <a:avLst/>
              <a:gdLst/>
              <a:ahLst/>
              <a:cxnLst>
                <a:cxn ang="0">
                  <a:pos x="31" y="57"/>
                </a:cxn>
                <a:cxn ang="0">
                  <a:pos x="26" y="29"/>
                </a:cxn>
                <a:cxn ang="0">
                  <a:pos x="18" y="14"/>
                </a:cxn>
                <a:cxn ang="0">
                  <a:pos x="0" y="0"/>
                </a:cxn>
                <a:cxn ang="0">
                  <a:pos x="0" y="32"/>
                </a:cxn>
                <a:cxn ang="0">
                  <a:pos x="13" y="47"/>
                </a:cxn>
                <a:cxn ang="0">
                  <a:pos x="31" y="57"/>
                </a:cxn>
              </a:cxnLst>
              <a:rect l="0" t="0" r="r" b="b"/>
              <a:pathLst>
                <a:path w="31" h="57">
                  <a:moveTo>
                    <a:pt x="31" y="57"/>
                  </a:moveTo>
                  <a:lnTo>
                    <a:pt x="26" y="29"/>
                  </a:lnTo>
                  <a:lnTo>
                    <a:pt x="18" y="14"/>
                  </a:lnTo>
                  <a:lnTo>
                    <a:pt x="0" y="0"/>
                  </a:lnTo>
                  <a:lnTo>
                    <a:pt x="0" y="32"/>
                  </a:lnTo>
                  <a:lnTo>
                    <a:pt x="13" y="47"/>
                  </a:lnTo>
                  <a:lnTo>
                    <a:pt x="31" y="57"/>
                  </a:lnTo>
                  <a:close/>
                </a:path>
              </a:pathLst>
            </a:custGeom>
            <a:solidFill>
              <a:srgbClr val="008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673" name="Freeform 169"/>
            <p:cNvSpPr>
              <a:spLocks/>
            </p:cNvSpPr>
            <p:nvPr/>
          </p:nvSpPr>
          <p:spPr bwMode="auto">
            <a:xfrm>
              <a:off x="133" y="3106"/>
              <a:ext cx="35" cy="61"/>
            </a:xfrm>
            <a:custGeom>
              <a:avLst/>
              <a:gdLst/>
              <a:ahLst/>
              <a:cxnLst>
                <a:cxn ang="0">
                  <a:pos x="35" y="61"/>
                </a:cxn>
                <a:cxn ang="0">
                  <a:pos x="26" y="32"/>
                </a:cxn>
                <a:cxn ang="0">
                  <a:pos x="17" y="15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13" y="50"/>
                </a:cxn>
                <a:cxn ang="0">
                  <a:pos x="35" y="61"/>
                </a:cxn>
              </a:cxnLst>
              <a:rect l="0" t="0" r="r" b="b"/>
              <a:pathLst>
                <a:path w="35" h="61">
                  <a:moveTo>
                    <a:pt x="35" y="61"/>
                  </a:moveTo>
                  <a:lnTo>
                    <a:pt x="26" y="32"/>
                  </a:lnTo>
                  <a:lnTo>
                    <a:pt x="17" y="15"/>
                  </a:lnTo>
                  <a:lnTo>
                    <a:pt x="0" y="0"/>
                  </a:lnTo>
                  <a:lnTo>
                    <a:pt x="0" y="36"/>
                  </a:lnTo>
                  <a:lnTo>
                    <a:pt x="13" y="50"/>
                  </a:lnTo>
                  <a:lnTo>
                    <a:pt x="35" y="61"/>
                  </a:lnTo>
                  <a:close/>
                </a:path>
              </a:pathLst>
            </a:custGeom>
            <a:solidFill>
              <a:srgbClr val="008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674" name="Freeform 170"/>
            <p:cNvSpPr>
              <a:spLocks/>
            </p:cNvSpPr>
            <p:nvPr/>
          </p:nvSpPr>
          <p:spPr bwMode="auto">
            <a:xfrm>
              <a:off x="168" y="3246"/>
              <a:ext cx="47" cy="86"/>
            </a:xfrm>
            <a:custGeom>
              <a:avLst/>
              <a:gdLst/>
              <a:ahLst/>
              <a:cxnLst>
                <a:cxn ang="0">
                  <a:pos x="8" y="86"/>
                </a:cxn>
                <a:cxn ang="0">
                  <a:pos x="17" y="75"/>
                </a:cxn>
                <a:cxn ang="0">
                  <a:pos x="38" y="57"/>
                </a:cxn>
                <a:cxn ang="0">
                  <a:pos x="47" y="36"/>
                </a:cxn>
                <a:cxn ang="0">
                  <a:pos x="47" y="18"/>
                </a:cxn>
                <a:cxn ang="0">
                  <a:pos x="38" y="0"/>
                </a:cxn>
                <a:cxn ang="0">
                  <a:pos x="17" y="29"/>
                </a:cxn>
                <a:cxn ang="0">
                  <a:pos x="8" y="36"/>
                </a:cxn>
                <a:cxn ang="0">
                  <a:pos x="4" y="50"/>
                </a:cxn>
                <a:cxn ang="0">
                  <a:pos x="0" y="68"/>
                </a:cxn>
                <a:cxn ang="0">
                  <a:pos x="8" y="86"/>
                </a:cxn>
              </a:cxnLst>
              <a:rect l="0" t="0" r="r" b="b"/>
              <a:pathLst>
                <a:path w="47" h="86">
                  <a:moveTo>
                    <a:pt x="8" y="86"/>
                  </a:moveTo>
                  <a:lnTo>
                    <a:pt x="17" y="75"/>
                  </a:lnTo>
                  <a:lnTo>
                    <a:pt x="38" y="57"/>
                  </a:lnTo>
                  <a:lnTo>
                    <a:pt x="47" y="36"/>
                  </a:lnTo>
                  <a:lnTo>
                    <a:pt x="47" y="18"/>
                  </a:lnTo>
                  <a:lnTo>
                    <a:pt x="38" y="0"/>
                  </a:lnTo>
                  <a:lnTo>
                    <a:pt x="17" y="29"/>
                  </a:lnTo>
                  <a:lnTo>
                    <a:pt x="8" y="36"/>
                  </a:lnTo>
                  <a:lnTo>
                    <a:pt x="4" y="50"/>
                  </a:lnTo>
                  <a:lnTo>
                    <a:pt x="0" y="68"/>
                  </a:lnTo>
                  <a:lnTo>
                    <a:pt x="8" y="86"/>
                  </a:lnTo>
                  <a:close/>
                </a:path>
              </a:pathLst>
            </a:custGeom>
            <a:solidFill>
              <a:srgbClr val="008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675" name="Freeform 171"/>
            <p:cNvSpPr>
              <a:spLocks/>
            </p:cNvSpPr>
            <p:nvPr/>
          </p:nvSpPr>
          <p:spPr bwMode="auto">
            <a:xfrm>
              <a:off x="189" y="3131"/>
              <a:ext cx="26" cy="65"/>
            </a:xfrm>
            <a:custGeom>
              <a:avLst/>
              <a:gdLst/>
              <a:ahLst/>
              <a:cxnLst>
                <a:cxn ang="0">
                  <a:pos x="13" y="65"/>
                </a:cxn>
                <a:cxn ang="0">
                  <a:pos x="26" y="36"/>
                </a:cxn>
                <a:cxn ang="0">
                  <a:pos x="26" y="22"/>
                </a:cxn>
                <a:cxn ang="0">
                  <a:pos x="17" y="0"/>
                </a:cxn>
                <a:cxn ang="0">
                  <a:pos x="0" y="33"/>
                </a:cxn>
                <a:cxn ang="0">
                  <a:pos x="4" y="50"/>
                </a:cxn>
                <a:cxn ang="0">
                  <a:pos x="13" y="65"/>
                </a:cxn>
              </a:cxnLst>
              <a:rect l="0" t="0" r="r" b="b"/>
              <a:pathLst>
                <a:path w="26" h="65">
                  <a:moveTo>
                    <a:pt x="13" y="65"/>
                  </a:moveTo>
                  <a:lnTo>
                    <a:pt x="26" y="36"/>
                  </a:lnTo>
                  <a:lnTo>
                    <a:pt x="26" y="22"/>
                  </a:lnTo>
                  <a:lnTo>
                    <a:pt x="17" y="0"/>
                  </a:lnTo>
                  <a:lnTo>
                    <a:pt x="0" y="33"/>
                  </a:lnTo>
                  <a:lnTo>
                    <a:pt x="4" y="50"/>
                  </a:lnTo>
                  <a:lnTo>
                    <a:pt x="13" y="65"/>
                  </a:lnTo>
                  <a:close/>
                </a:path>
              </a:pathLst>
            </a:custGeom>
            <a:solidFill>
              <a:srgbClr val="008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676" name="Freeform 172"/>
            <p:cNvSpPr>
              <a:spLocks/>
            </p:cNvSpPr>
            <p:nvPr/>
          </p:nvSpPr>
          <p:spPr bwMode="auto">
            <a:xfrm>
              <a:off x="1061" y="3769"/>
              <a:ext cx="60" cy="64"/>
            </a:xfrm>
            <a:custGeom>
              <a:avLst/>
              <a:gdLst/>
              <a:ahLst/>
              <a:cxnLst>
                <a:cxn ang="0">
                  <a:pos x="60" y="64"/>
                </a:cxn>
                <a:cxn ang="0">
                  <a:pos x="56" y="39"/>
                </a:cxn>
                <a:cxn ang="0">
                  <a:pos x="43" y="21"/>
                </a:cxn>
                <a:cxn ang="0">
                  <a:pos x="0" y="0"/>
                </a:cxn>
                <a:cxn ang="0">
                  <a:pos x="4" y="21"/>
                </a:cxn>
                <a:cxn ang="0">
                  <a:pos x="13" y="46"/>
                </a:cxn>
                <a:cxn ang="0">
                  <a:pos x="30" y="60"/>
                </a:cxn>
                <a:cxn ang="0">
                  <a:pos x="43" y="64"/>
                </a:cxn>
                <a:cxn ang="0">
                  <a:pos x="60" y="64"/>
                </a:cxn>
              </a:cxnLst>
              <a:rect l="0" t="0" r="r" b="b"/>
              <a:pathLst>
                <a:path w="60" h="64">
                  <a:moveTo>
                    <a:pt x="60" y="64"/>
                  </a:moveTo>
                  <a:lnTo>
                    <a:pt x="56" y="39"/>
                  </a:lnTo>
                  <a:lnTo>
                    <a:pt x="43" y="21"/>
                  </a:lnTo>
                  <a:lnTo>
                    <a:pt x="0" y="0"/>
                  </a:lnTo>
                  <a:lnTo>
                    <a:pt x="4" y="21"/>
                  </a:lnTo>
                  <a:lnTo>
                    <a:pt x="13" y="46"/>
                  </a:lnTo>
                  <a:lnTo>
                    <a:pt x="30" y="60"/>
                  </a:lnTo>
                  <a:lnTo>
                    <a:pt x="43" y="64"/>
                  </a:lnTo>
                  <a:lnTo>
                    <a:pt x="60" y="64"/>
                  </a:lnTo>
                  <a:close/>
                </a:path>
              </a:pathLst>
            </a:custGeom>
            <a:solidFill>
              <a:srgbClr val="008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677" name="Freeform 173"/>
            <p:cNvSpPr>
              <a:spLocks/>
            </p:cNvSpPr>
            <p:nvPr/>
          </p:nvSpPr>
          <p:spPr bwMode="auto">
            <a:xfrm>
              <a:off x="1641" y="3794"/>
              <a:ext cx="73" cy="150"/>
            </a:xfrm>
            <a:custGeom>
              <a:avLst/>
              <a:gdLst/>
              <a:ahLst/>
              <a:cxnLst>
                <a:cxn ang="0">
                  <a:pos x="60" y="0"/>
                </a:cxn>
                <a:cxn ang="0">
                  <a:pos x="51" y="3"/>
                </a:cxn>
                <a:cxn ang="0">
                  <a:pos x="38" y="18"/>
                </a:cxn>
                <a:cxn ang="0">
                  <a:pos x="26" y="35"/>
                </a:cxn>
                <a:cxn ang="0">
                  <a:pos x="17" y="60"/>
                </a:cxn>
                <a:cxn ang="0">
                  <a:pos x="0" y="111"/>
                </a:cxn>
                <a:cxn ang="0">
                  <a:pos x="0" y="132"/>
                </a:cxn>
                <a:cxn ang="0">
                  <a:pos x="8" y="150"/>
                </a:cxn>
                <a:cxn ang="0">
                  <a:pos x="17" y="114"/>
                </a:cxn>
                <a:cxn ang="0">
                  <a:pos x="26" y="96"/>
                </a:cxn>
                <a:cxn ang="0">
                  <a:pos x="34" y="82"/>
                </a:cxn>
                <a:cxn ang="0">
                  <a:pos x="47" y="64"/>
                </a:cxn>
                <a:cxn ang="0">
                  <a:pos x="64" y="39"/>
                </a:cxn>
                <a:cxn ang="0">
                  <a:pos x="73" y="14"/>
                </a:cxn>
                <a:cxn ang="0">
                  <a:pos x="69" y="3"/>
                </a:cxn>
                <a:cxn ang="0">
                  <a:pos x="60" y="0"/>
                </a:cxn>
              </a:cxnLst>
              <a:rect l="0" t="0" r="r" b="b"/>
              <a:pathLst>
                <a:path w="73" h="150">
                  <a:moveTo>
                    <a:pt x="60" y="0"/>
                  </a:moveTo>
                  <a:lnTo>
                    <a:pt x="51" y="3"/>
                  </a:lnTo>
                  <a:lnTo>
                    <a:pt x="38" y="18"/>
                  </a:lnTo>
                  <a:lnTo>
                    <a:pt x="26" y="35"/>
                  </a:lnTo>
                  <a:lnTo>
                    <a:pt x="17" y="60"/>
                  </a:lnTo>
                  <a:lnTo>
                    <a:pt x="0" y="111"/>
                  </a:lnTo>
                  <a:lnTo>
                    <a:pt x="0" y="132"/>
                  </a:lnTo>
                  <a:lnTo>
                    <a:pt x="8" y="150"/>
                  </a:lnTo>
                  <a:lnTo>
                    <a:pt x="17" y="114"/>
                  </a:lnTo>
                  <a:lnTo>
                    <a:pt x="26" y="96"/>
                  </a:lnTo>
                  <a:lnTo>
                    <a:pt x="34" y="82"/>
                  </a:lnTo>
                  <a:lnTo>
                    <a:pt x="47" y="64"/>
                  </a:lnTo>
                  <a:lnTo>
                    <a:pt x="64" y="39"/>
                  </a:lnTo>
                  <a:lnTo>
                    <a:pt x="73" y="14"/>
                  </a:lnTo>
                  <a:lnTo>
                    <a:pt x="69" y="3"/>
                  </a:lnTo>
                  <a:lnTo>
                    <a:pt x="60" y="0"/>
                  </a:lnTo>
                  <a:close/>
                </a:path>
              </a:pathLst>
            </a:custGeom>
            <a:solidFill>
              <a:srgbClr val="80C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678" name="Freeform 174"/>
            <p:cNvSpPr>
              <a:spLocks/>
            </p:cNvSpPr>
            <p:nvPr/>
          </p:nvSpPr>
          <p:spPr bwMode="auto">
            <a:xfrm>
              <a:off x="3131" y="3880"/>
              <a:ext cx="73" cy="21"/>
            </a:xfrm>
            <a:custGeom>
              <a:avLst/>
              <a:gdLst/>
              <a:ahLst/>
              <a:cxnLst>
                <a:cxn ang="0">
                  <a:pos x="0" y="21"/>
                </a:cxn>
                <a:cxn ang="0">
                  <a:pos x="35" y="21"/>
                </a:cxn>
                <a:cxn ang="0">
                  <a:pos x="56" y="14"/>
                </a:cxn>
                <a:cxn ang="0">
                  <a:pos x="73" y="0"/>
                </a:cxn>
                <a:cxn ang="0">
                  <a:pos x="30" y="0"/>
                </a:cxn>
                <a:cxn ang="0">
                  <a:pos x="13" y="7"/>
                </a:cxn>
                <a:cxn ang="0">
                  <a:pos x="0" y="21"/>
                </a:cxn>
              </a:cxnLst>
              <a:rect l="0" t="0" r="r" b="b"/>
              <a:pathLst>
                <a:path w="73" h="21">
                  <a:moveTo>
                    <a:pt x="0" y="21"/>
                  </a:moveTo>
                  <a:lnTo>
                    <a:pt x="35" y="21"/>
                  </a:lnTo>
                  <a:lnTo>
                    <a:pt x="56" y="14"/>
                  </a:lnTo>
                  <a:lnTo>
                    <a:pt x="73" y="0"/>
                  </a:lnTo>
                  <a:lnTo>
                    <a:pt x="30" y="0"/>
                  </a:lnTo>
                  <a:lnTo>
                    <a:pt x="13" y="7"/>
                  </a:lnTo>
                  <a:lnTo>
                    <a:pt x="0" y="21"/>
                  </a:lnTo>
                  <a:close/>
                </a:path>
              </a:pathLst>
            </a:custGeom>
            <a:solidFill>
              <a:srgbClr val="008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679" name="Freeform 175"/>
            <p:cNvSpPr>
              <a:spLocks/>
            </p:cNvSpPr>
            <p:nvPr/>
          </p:nvSpPr>
          <p:spPr bwMode="auto">
            <a:xfrm>
              <a:off x="404" y="3514"/>
              <a:ext cx="26" cy="61"/>
            </a:xfrm>
            <a:custGeom>
              <a:avLst/>
              <a:gdLst/>
              <a:ahLst/>
              <a:cxnLst>
                <a:cxn ang="0">
                  <a:pos x="26" y="61"/>
                </a:cxn>
                <a:cxn ang="0">
                  <a:pos x="26" y="33"/>
                </a:cxn>
                <a:cxn ang="0">
                  <a:pos x="21" y="15"/>
                </a:cxn>
                <a:cxn ang="0">
                  <a:pos x="8" y="0"/>
                </a:cxn>
                <a:cxn ang="0">
                  <a:pos x="0" y="33"/>
                </a:cxn>
                <a:cxn ang="0">
                  <a:pos x="8" y="47"/>
                </a:cxn>
                <a:cxn ang="0">
                  <a:pos x="26" y="61"/>
                </a:cxn>
              </a:cxnLst>
              <a:rect l="0" t="0" r="r" b="b"/>
              <a:pathLst>
                <a:path w="26" h="61">
                  <a:moveTo>
                    <a:pt x="26" y="61"/>
                  </a:moveTo>
                  <a:lnTo>
                    <a:pt x="26" y="33"/>
                  </a:lnTo>
                  <a:lnTo>
                    <a:pt x="21" y="15"/>
                  </a:lnTo>
                  <a:lnTo>
                    <a:pt x="8" y="0"/>
                  </a:lnTo>
                  <a:lnTo>
                    <a:pt x="0" y="33"/>
                  </a:lnTo>
                  <a:lnTo>
                    <a:pt x="8" y="47"/>
                  </a:lnTo>
                  <a:lnTo>
                    <a:pt x="26" y="61"/>
                  </a:lnTo>
                  <a:close/>
                </a:path>
              </a:pathLst>
            </a:custGeom>
            <a:solidFill>
              <a:srgbClr val="80C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680" name="Freeform 176"/>
            <p:cNvSpPr>
              <a:spLocks/>
            </p:cNvSpPr>
            <p:nvPr/>
          </p:nvSpPr>
          <p:spPr bwMode="auto">
            <a:xfrm>
              <a:off x="722" y="3790"/>
              <a:ext cx="43" cy="86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4" y="14"/>
                </a:cxn>
                <a:cxn ang="0">
                  <a:pos x="0" y="36"/>
                </a:cxn>
                <a:cxn ang="0">
                  <a:pos x="4" y="47"/>
                </a:cxn>
                <a:cxn ang="0">
                  <a:pos x="8" y="57"/>
                </a:cxn>
                <a:cxn ang="0">
                  <a:pos x="21" y="72"/>
                </a:cxn>
                <a:cxn ang="0">
                  <a:pos x="38" y="86"/>
                </a:cxn>
                <a:cxn ang="0">
                  <a:pos x="43" y="50"/>
                </a:cxn>
                <a:cxn ang="0">
                  <a:pos x="34" y="25"/>
                </a:cxn>
                <a:cxn ang="0">
                  <a:pos x="25" y="11"/>
                </a:cxn>
                <a:cxn ang="0">
                  <a:pos x="8" y="0"/>
                </a:cxn>
              </a:cxnLst>
              <a:rect l="0" t="0" r="r" b="b"/>
              <a:pathLst>
                <a:path w="43" h="86">
                  <a:moveTo>
                    <a:pt x="8" y="0"/>
                  </a:moveTo>
                  <a:lnTo>
                    <a:pt x="4" y="14"/>
                  </a:lnTo>
                  <a:lnTo>
                    <a:pt x="0" y="36"/>
                  </a:lnTo>
                  <a:lnTo>
                    <a:pt x="4" y="47"/>
                  </a:lnTo>
                  <a:lnTo>
                    <a:pt x="8" y="57"/>
                  </a:lnTo>
                  <a:lnTo>
                    <a:pt x="21" y="72"/>
                  </a:lnTo>
                  <a:lnTo>
                    <a:pt x="38" y="86"/>
                  </a:lnTo>
                  <a:lnTo>
                    <a:pt x="43" y="50"/>
                  </a:lnTo>
                  <a:lnTo>
                    <a:pt x="34" y="25"/>
                  </a:lnTo>
                  <a:lnTo>
                    <a:pt x="25" y="11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8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681" name="Freeform 177"/>
            <p:cNvSpPr>
              <a:spLocks/>
            </p:cNvSpPr>
            <p:nvPr/>
          </p:nvSpPr>
          <p:spPr bwMode="auto">
            <a:xfrm>
              <a:off x="567" y="3436"/>
              <a:ext cx="69" cy="57"/>
            </a:xfrm>
            <a:custGeom>
              <a:avLst/>
              <a:gdLst/>
              <a:ahLst/>
              <a:cxnLst>
                <a:cxn ang="0">
                  <a:pos x="69" y="57"/>
                </a:cxn>
                <a:cxn ang="0">
                  <a:pos x="64" y="39"/>
                </a:cxn>
                <a:cxn ang="0">
                  <a:pos x="60" y="32"/>
                </a:cxn>
                <a:cxn ang="0">
                  <a:pos x="47" y="28"/>
                </a:cxn>
                <a:cxn ang="0">
                  <a:pos x="21" y="21"/>
                </a:cxn>
                <a:cxn ang="0">
                  <a:pos x="9" y="14"/>
                </a:cxn>
                <a:cxn ang="0">
                  <a:pos x="0" y="0"/>
                </a:cxn>
                <a:cxn ang="0">
                  <a:pos x="9" y="25"/>
                </a:cxn>
                <a:cxn ang="0">
                  <a:pos x="17" y="43"/>
                </a:cxn>
                <a:cxn ang="0">
                  <a:pos x="30" y="53"/>
                </a:cxn>
                <a:cxn ang="0">
                  <a:pos x="47" y="57"/>
                </a:cxn>
                <a:cxn ang="0">
                  <a:pos x="69" y="57"/>
                </a:cxn>
              </a:cxnLst>
              <a:rect l="0" t="0" r="r" b="b"/>
              <a:pathLst>
                <a:path w="69" h="57">
                  <a:moveTo>
                    <a:pt x="69" y="57"/>
                  </a:moveTo>
                  <a:lnTo>
                    <a:pt x="64" y="39"/>
                  </a:lnTo>
                  <a:lnTo>
                    <a:pt x="60" y="32"/>
                  </a:lnTo>
                  <a:lnTo>
                    <a:pt x="47" y="28"/>
                  </a:lnTo>
                  <a:lnTo>
                    <a:pt x="21" y="21"/>
                  </a:lnTo>
                  <a:lnTo>
                    <a:pt x="9" y="14"/>
                  </a:lnTo>
                  <a:lnTo>
                    <a:pt x="0" y="0"/>
                  </a:lnTo>
                  <a:lnTo>
                    <a:pt x="9" y="25"/>
                  </a:lnTo>
                  <a:lnTo>
                    <a:pt x="17" y="43"/>
                  </a:lnTo>
                  <a:lnTo>
                    <a:pt x="30" y="53"/>
                  </a:lnTo>
                  <a:lnTo>
                    <a:pt x="47" y="57"/>
                  </a:lnTo>
                  <a:lnTo>
                    <a:pt x="69" y="57"/>
                  </a:lnTo>
                  <a:close/>
                </a:path>
              </a:pathLst>
            </a:custGeom>
            <a:solidFill>
              <a:srgbClr val="008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682" name="Freeform 178"/>
            <p:cNvSpPr>
              <a:spLocks/>
            </p:cNvSpPr>
            <p:nvPr/>
          </p:nvSpPr>
          <p:spPr bwMode="auto">
            <a:xfrm>
              <a:off x="541" y="3643"/>
              <a:ext cx="30" cy="61"/>
            </a:xfrm>
            <a:custGeom>
              <a:avLst/>
              <a:gdLst/>
              <a:ahLst/>
              <a:cxnLst>
                <a:cxn ang="0">
                  <a:pos x="30" y="61"/>
                </a:cxn>
                <a:cxn ang="0">
                  <a:pos x="26" y="32"/>
                </a:cxn>
                <a:cxn ang="0">
                  <a:pos x="17" y="18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9" y="50"/>
                </a:cxn>
                <a:cxn ang="0">
                  <a:pos x="30" y="61"/>
                </a:cxn>
              </a:cxnLst>
              <a:rect l="0" t="0" r="r" b="b"/>
              <a:pathLst>
                <a:path w="30" h="61">
                  <a:moveTo>
                    <a:pt x="30" y="61"/>
                  </a:moveTo>
                  <a:lnTo>
                    <a:pt x="26" y="32"/>
                  </a:lnTo>
                  <a:lnTo>
                    <a:pt x="17" y="18"/>
                  </a:lnTo>
                  <a:lnTo>
                    <a:pt x="0" y="0"/>
                  </a:lnTo>
                  <a:lnTo>
                    <a:pt x="0" y="36"/>
                  </a:lnTo>
                  <a:lnTo>
                    <a:pt x="9" y="50"/>
                  </a:lnTo>
                  <a:lnTo>
                    <a:pt x="30" y="61"/>
                  </a:lnTo>
                  <a:close/>
                </a:path>
              </a:pathLst>
            </a:custGeom>
            <a:solidFill>
              <a:srgbClr val="008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683" name="Freeform 179"/>
            <p:cNvSpPr>
              <a:spLocks/>
            </p:cNvSpPr>
            <p:nvPr/>
          </p:nvSpPr>
          <p:spPr bwMode="auto">
            <a:xfrm>
              <a:off x="730" y="3869"/>
              <a:ext cx="39" cy="82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4" y="14"/>
                </a:cxn>
                <a:cxn ang="0">
                  <a:pos x="0" y="36"/>
                </a:cxn>
                <a:cxn ang="0">
                  <a:pos x="0" y="46"/>
                </a:cxn>
                <a:cxn ang="0">
                  <a:pos x="4" y="57"/>
                </a:cxn>
                <a:cxn ang="0">
                  <a:pos x="17" y="71"/>
                </a:cxn>
                <a:cxn ang="0">
                  <a:pos x="39" y="82"/>
                </a:cxn>
                <a:cxn ang="0">
                  <a:pos x="39" y="50"/>
                </a:cxn>
                <a:cxn ang="0">
                  <a:pos x="35" y="25"/>
                </a:cxn>
                <a:cxn ang="0">
                  <a:pos x="22" y="11"/>
                </a:cxn>
                <a:cxn ang="0">
                  <a:pos x="4" y="0"/>
                </a:cxn>
              </a:cxnLst>
              <a:rect l="0" t="0" r="r" b="b"/>
              <a:pathLst>
                <a:path w="39" h="82">
                  <a:moveTo>
                    <a:pt x="4" y="0"/>
                  </a:moveTo>
                  <a:lnTo>
                    <a:pt x="4" y="14"/>
                  </a:lnTo>
                  <a:lnTo>
                    <a:pt x="0" y="36"/>
                  </a:lnTo>
                  <a:lnTo>
                    <a:pt x="0" y="46"/>
                  </a:lnTo>
                  <a:lnTo>
                    <a:pt x="4" y="57"/>
                  </a:lnTo>
                  <a:lnTo>
                    <a:pt x="17" y="71"/>
                  </a:lnTo>
                  <a:lnTo>
                    <a:pt x="39" y="82"/>
                  </a:lnTo>
                  <a:lnTo>
                    <a:pt x="39" y="50"/>
                  </a:lnTo>
                  <a:lnTo>
                    <a:pt x="35" y="25"/>
                  </a:lnTo>
                  <a:lnTo>
                    <a:pt x="22" y="11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684" name="Freeform 180"/>
            <p:cNvSpPr>
              <a:spLocks/>
            </p:cNvSpPr>
            <p:nvPr/>
          </p:nvSpPr>
          <p:spPr bwMode="auto">
            <a:xfrm>
              <a:off x="3557" y="3758"/>
              <a:ext cx="47" cy="75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0" y="18"/>
                </a:cxn>
                <a:cxn ang="0">
                  <a:pos x="0" y="28"/>
                </a:cxn>
                <a:cxn ang="0">
                  <a:pos x="4" y="36"/>
                </a:cxn>
                <a:cxn ang="0">
                  <a:pos x="30" y="50"/>
                </a:cxn>
                <a:cxn ang="0">
                  <a:pos x="38" y="61"/>
                </a:cxn>
                <a:cxn ang="0">
                  <a:pos x="38" y="75"/>
                </a:cxn>
                <a:cxn ang="0">
                  <a:pos x="42" y="50"/>
                </a:cxn>
                <a:cxn ang="0">
                  <a:pos x="47" y="32"/>
                </a:cxn>
                <a:cxn ang="0">
                  <a:pos x="38" y="18"/>
                </a:cxn>
                <a:cxn ang="0">
                  <a:pos x="25" y="11"/>
                </a:cxn>
                <a:cxn ang="0">
                  <a:pos x="4" y="0"/>
                </a:cxn>
              </a:cxnLst>
              <a:rect l="0" t="0" r="r" b="b"/>
              <a:pathLst>
                <a:path w="47" h="75">
                  <a:moveTo>
                    <a:pt x="4" y="0"/>
                  </a:moveTo>
                  <a:lnTo>
                    <a:pt x="0" y="18"/>
                  </a:lnTo>
                  <a:lnTo>
                    <a:pt x="0" y="28"/>
                  </a:lnTo>
                  <a:lnTo>
                    <a:pt x="4" y="36"/>
                  </a:lnTo>
                  <a:lnTo>
                    <a:pt x="30" y="50"/>
                  </a:lnTo>
                  <a:lnTo>
                    <a:pt x="38" y="61"/>
                  </a:lnTo>
                  <a:lnTo>
                    <a:pt x="38" y="75"/>
                  </a:lnTo>
                  <a:lnTo>
                    <a:pt x="42" y="50"/>
                  </a:lnTo>
                  <a:lnTo>
                    <a:pt x="47" y="32"/>
                  </a:lnTo>
                  <a:lnTo>
                    <a:pt x="38" y="18"/>
                  </a:lnTo>
                  <a:lnTo>
                    <a:pt x="25" y="11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685" name="Freeform 181"/>
            <p:cNvSpPr>
              <a:spLocks/>
            </p:cNvSpPr>
            <p:nvPr/>
          </p:nvSpPr>
          <p:spPr bwMode="auto">
            <a:xfrm>
              <a:off x="3483" y="3758"/>
              <a:ext cx="69" cy="57"/>
            </a:xfrm>
            <a:custGeom>
              <a:avLst/>
              <a:gdLst/>
              <a:ahLst/>
              <a:cxnLst>
                <a:cxn ang="0">
                  <a:pos x="69" y="0"/>
                </a:cxn>
                <a:cxn ang="0">
                  <a:pos x="43" y="0"/>
                </a:cxn>
                <a:cxn ang="0">
                  <a:pos x="35" y="3"/>
                </a:cxn>
                <a:cxn ang="0">
                  <a:pos x="31" y="14"/>
                </a:cxn>
                <a:cxn ang="0">
                  <a:pos x="26" y="39"/>
                </a:cxn>
                <a:cxn ang="0">
                  <a:pos x="18" y="50"/>
                </a:cxn>
                <a:cxn ang="0">
                  <a:pos x="0" y="57"/>
                </a:cxn>
                <a:cxn ang="0">
                  <a:pos x="31" y="50"/>
                </a:cxn>
                <a:cxn ang="0">
                  <a:pos x="48" y="43"/>
                </a:cxn>
                <a:cxn ang="0">
                  <a:pos x="61" y="28"/>
                </a:cxn>
                <a:cxn ang="0">
                  <a:pos x="65" y="18"/>
                </a:cxn>
                <a:cxn ang="0">
                  <a:pos x="69" y="0"/>
                </a:cxn>
              </a:cxnLst>
              <a:rect l="0" t="0" r="r" b="b"/>
              <a:pathLst>
                <a:path w="69" h="57">
                  <a:moveTo>
                    <a:pt x="69" y="0"/>
                  </a:moveTo>
                  <a:lnTo>
                    <a:pt x="43" y="0"/>
                  </a:lnTo>
                  <a:lnTo>
                    <a:pt x="35" y="3"/>
                  </a:lnTo>
                  <a:lnTo>
                    <a:pt x="31" y="14"/>
                  </a:lnTo>
                  <a:lnTo>
                    <a:pt x="26" y="39"/>
                  </a:lnTo>
                  <a:lnTo>
                    <a:pt x="18" y="50"/>
                  </a:lnTo>
                  <a:lnTo>
                    <a:pt x="0" y="57"/>
                  </a:lnTo>
                  <a:lnTo>
                    <a:pt x="31" y="50"/>
                  </a:lnTo>
                  <a:lnTo>
                    <a:pt x="48" y="43"/>
                  </a:lnTo>
                  <a:lnTo>
                    <a:pt x="61" y="28"/>
                  </a:lnTo>
                  <a:lnTo>
                    <a:pt x="65" y="18"/>
                  </a:lnTo>
                  <a:lnTo>
                    <a:pt x="69" y="0"/>
                  </a:lnTo>
                  <a:close/>
                </a:path>
              </a:pathLst>
            </a:custGeom>
            <a:solidFill>
              <a:srgbClr val="008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686" name="Freeform 182"/>
            <p:cNvSpPr>
              <a:spLocks/>
            </p:cNvSpPr>
            <p:nvPr/>
          </p:nvSpPr>
          <p:spPr bwMode="auto">
            <a:xfrm>
              <a:off x="3561" y="3736"/>
              <a:ext cx="69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34" y="22"/>
                </a:cxn>
                <a:cxn ang="0">
                  <a:pos x="51" y="15"/>
                </a:cxn>
                <a:cxn ang="0">
                  <a:pos x="69" y="4"/>
                </a:cxn>
                <a:cxn ang="0">
                  <a:pos x="30" y="0"/>
                </a:cxn>
                <a:cxn ang="0">
                  <a:pos x="13" y="8"/>
                </a:cxn>
                <a:cxn ang="0">
                  <a:pos x="0" y="22"/>
                </a:cxn>
              </a:cxnLst>
              <a:rect l="0" t="0" r="r" b="b"/>
              <a:pathLst>
                <a:path w="69" h="22">
                  <a:moveTo>
                    <a:pt x="0" y="22"/>
                  </a:moveTo>
                  <a:lnTo>
                    <a:pt x="34" y="22"/>
                  </a:lnTo>
                  <a:lnTo>
                    <a:pt x="51" y="15"/>
                  </a:lnTo>
                  <a:lnTo>
                    <a:pt x="69" y="4"/>
                  </a:lnTo>
                  <a:lnTo>
                    <a:pt x="30" y="0"/>
                  </a:lnTo>
                  <a:lnTo>
                    <a:pt x="13" y="8"/>
                  </a:lnTo>
                  <a:lnTo>
                    <a:pt x="0" y="22"/>
                  </a:lnTo>
                  <a:close/>
                </a:path>
              </a:pathLst>
            </a:custGeom>
            <a:solidFill>
              <a:srgbClr val="008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687" name="Freeform 183"/>
            <p:cNvSpPr>
              <a:spLocks/>
            </p:cNvSpPr>
            <p:nvPr/>
          </p:nvSpPr>
          <p:spPr bwMode="auto">
            <a:xfrm>
              <a:off x="3221" y="3708"/>
              <a:ext cx="61" cy="75"/>
            </a:xfrm>
            <a:custGeom>
              <a:avLst/>
              <a:gdLst/>
              <a:ahLst/>
              <a:cxnLst>
                <a:cxn ang="0">
                  <a:pos x="56" y="0"/>
                </a:cxn>
                <a:cxn ang="0">
                  <a:pos x="43" y="7"/>
                </a:cxn>
                <a:cxn ang="0">
                  <a:pos x="22" y="18"/>
                </a:cxn>
                <a:cxn ang="0">
                  <a:pos x="5" y="39"/>
                </a:cxn>
                <a:cxn ang="0">
                  <a:pos x="0" y="57"/>
                </a:cxn>
                <a:cxn ang="0">
                  <a:pos x="0" y="75"/>
                </a:cxn>
                <a:cxn ang="0">
                  <a:pos x="31" y="53"/>
                </a:cxn>
                <a:cxn ang="0">
                  <a:pos x="43" y="46"/>
                </a:cxn>
                <a:cxn ang="0">
                  <a:pos x="52" y="32"/>
                </a:cxn>
                <a:cxn ang="0">
                  <a:pos x="61" y="18"/>
                </a:cxn>
                <a:cxn ang="0">
                  <a:pos x="56" y="0"/>
                </a:cxn>
              </a:cxnLst>
              <a:rect l="0" t="0" r="r" b="b"/>
              <a:pathLst>
                <a:path w="61" h="75">
                  <a:moveTo>
                    <a:pt x="56" y="0"/>
                  </a:moveTo>
                  <a:lnTo>
                    <a:pt x="43" y="7"/>
                  </a:lnTo>
                  <a:lnTo>
                    <a:pt x="22" y="18"/>
                  </a:lnTo>
                  <a:lnTo>
                    <a:pt x="5" y="39"/>
                  </a:lnTo>
                  <a:lnTo>
                    <a:pt x="0" y="57"/>
                  </a:lnTo>
                  <a:lnTo>
                    <a:pt x="0" y="75"/>
                  </a:lnTo>
                  <a:lnTo>
                    <a:pt x="31" y="53"/>
                  </a:lnTo>
                  <a:lnTo>
                    <a:pt x="43" y="46"/>
                  </a:lnTo>
                  <a:lnTo>
                    <a:pt x="52" y="32"/>
                  </a:lnTo>
                  <a:lnTo>
                    <a:pt x="61" y="18"/>
                  </a:lnTo>
                  <a:lnTo>
                    <a:pt x="56" y="0"/>
                  </a:lnTo>
                  <a:close/>
                </a:path>
              </a:pathLst>
            </a:custGeom>
            <a:solidFill>
              <a:srgbClr val="008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688" name="Freeform 184"/>
            <p:cNvSpPr>
              <a:spLocks/>
            </p:cNvSpPr>
            <p:nvPr/>
          </p:nvSpPr>
          <p:spPr bwMode="auto">
            <a:xfrm>
              <a:off x="361" y="3454"/>
              <a:ext cx="142" cy="93"/>
            </a:xfrm>
            <a:custGeom>
              <a:avLst/>
              <a:gdLst/>
              <a:ahLst/>
              <a:cxnLst>
                <a:cxn ang="0">
                  <a:pos x="137" y="32"/>
                </a:cxn>
                <a:cxn ang="0">
                  <a:pos x="142" y="46"/>
                </a:cxn>
                <a:cxn ang="0">
                  <a:pos x="142" y="60"/>
                </a:cxn>
                <a:cxn ang="0">
                  <a:pos x="137" y="71"/>
                </a:cxn>
                <a:cxn ang="0">
                  <a:pos x="129" y="82"/>
                </a:cxn>
                <a:cxn ang="0">
                  <a:pos x="107" y="89"/>
                </a:cxn>
                <a:cxn ang="0">
                  <a:pos x="81" y="93"/>
                </a:cxn>
                <a:cxn ang="0">
                  <a:pos x="47" y="93"/>
                </a:cxn>
                <a:cxn ang="0">
                  <a:pos x="0" y="89"/>
                </a:cxn>
                <a:cxn ang="0">
                  <a:pos x="8" y="68"/>
                </a:cxn>
                <a:cxn ang="0">
                  <a:pos x="21" y="46"/>
                </a:cxn>
                <a:cxn ang="0">
                  <a:pos x="38" y="25"/>
                </a:cxn>
                <a:cxn ang="0">
                  <a:pos x="56" y="10"/>
                </a:cxn>
                <a:cxn ang="0">
                  <a:pos x="77" y="0"/>
                </a:cxn>
                <a:cxn ang="0">
                  <a:pos x="99" y="0"/>
                </a:cxn>
                <a:cxn ang="0">
                  <a:pos x="120" y="10"/>
                </a:cxn>
                <a:cxn ang="0">
                  <a:pos x="137" y="32"/>
                </a:cxn>
              </a:cxnLst>
              <a:rect l="0" t="0" r="r" b="b"/>
              <a:pathLst>
                <a:path w="142" h="93">
                  <a:moveTo>
                    <a:pt x="137" y="32"/>
                  </a:moveTo>
                  <a:lnTo>
                    <a:pt x="142" y="46"/>
                  </a:lnTo>
                  <a:lnTo>
                    <a:pt x="142" y="60"/>
                  </a:lnTo>
                  <a:lnTo>
                    <a:pt x="137" y="71"/>
                  </a:lnTo>
                  <a:lnTo>
                    <a:pt x="129" y="82"/>
                  </a:lnTo>
                  <a:lnTo>
                    <a:pt x="107" y="89"/>
                  </a:lnTo>
                  <a:lnTo>
                    <a:pt x="81" y="93"/>
                  </a:lnTo>
                  <a:lnTo>
                    <a:pt x="47" y="93"/>
                  </a:lnTo>
                  <a:lnTo>
                    <a:pt x="0" y="89"/>
                  </a:lnTo>
                  <a:lnTo>
                    <a:pt x="8" y="68"/>
                  </a:lnTo>
                  <a:lnTo>
                    <a:pt x="21" y="46"/>
                  </a:lnTo>
                  <a:lnTo>
                    <a:pt x="38" y="25"/>
                  </a:lnTo>
                  <a:lnTo>
                    <a:pt x="56" y="10"/>
                  </a:lnTo>
                  <a:lnTo>
                    <a:pt x="77" y="0"/>
                  </a:lnTo>
                  <a:lnTo>
                    <a:pt x="99" y="0"/>
                  </a:lnTo>
                  <a:lnTo>
                    <a:pt x="120" y="10"/>
                  </a:lnTo>
                  <a:lnTo>
                    <a:pt x="137" y="32"/>
                  </a:lnTo>
                  <a:close/>
                </a:path>
              </a:pathLst>
            </a:custGeom>
            <a:solidFill>
              <a:srgbClr val="008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689" name="Freeform 185"/>
            <p:cNvSpPr>
              <a:spLocks/>
            </p:cNvSpPr>
            <p:nvPr/>
          </p:nvSpPr>
          <p:spPr bwMode="auto">
            <a:xfrm>
              <a:off x="378" y="3514"/>
              <a:ext cx="86" cy="22"/>
            </a:xfrm>
            <a:custGeom>
              <a:avLst/>
              <a:gdLst/>
              <a:ahLst/>
              <a:cxnLst>
                <a:cxn ang="0">
                  <a:pos x="0" y="18"/>
                </a:cxn>
                <a:cxn ang="0">
                  <a:pos x="39" y="22"/>
                </a:cxn>
                <a:cxn ang="0">
                  <a:pos x="60" y="22"/>
                </a:cxn>
                <a:cxn ang="0">
                  <a:pos x="77" y="15"/>
                </a:cxn>
                <a:cxn ang="0">
                  <a:pos x="86" y="0"/>
                </a:cxn>
                <a:cxn ang="0">
                  <a:pos x="0" y="18"/>
                </a:cxn>
              </a:cxnLst>
              <a:rect l="0" t="0" r="r" b="b"/>
              <a:pathLst>
                <a:path w="86" h="22">
                  <a:moveTo>
                    <a:pt x="0" y="18"/>
                  </a:moveTo>
                  <a:lnTo>
                    <a:pt x="39" y="22"/>
                  </a:lnTo>
                  <a:lnTo>
                    <a:pt x="60" y="22"/>
                  </a:lnTo>
                  <a:lnTo>
                    <a:pt x="77" y="15"/>
                  </a:lnTo>
                  <a:lnTo>
                    <a:pt x="86" y="0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rgbClr val="008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690" name="Freeform 186"/>
            <p:cNvSpPr>
              <a:spLocks/>
            </p:cNvSpPr>
            <p:nvPr/>
          </p:nvSpPr>
          <p:spPr bwMode="auto">
            <a:xfrm>
              <a:off x="378" y="3514"/>
              <a:ext cx="86" cy="22"/>
            </a:xfrm>
            <a:custGeom>
              <a:avLst/>
              <a:gdLst/>
              <a:ahLst/>
              <a:cxnLst>
                <a:cxn ang="0">
                  <a:pos x="0" y="18"/>
                </a:cxn>
                <a:cxn ang="0">
                  <a:pos x="39" y="22"/>
                </a:cxn>
                <a:cxn ang="0">
                  <a:pos x="60" y="22"/>
                </a:cxn>
                <a:cxn ang="0">
                  <a:pos x="77" y="15"/>
                </a:cxn>
                <a:cxn ang="0">
                  <a:pos x="86" y="0"/>
                </a:cxn>
              </a:cxnLst>
              <a:rect l="0" t="0" r="r" b="b"/>
              <a:pathLst>
                <a:path w="86" h="22">
                  <a:moveTo>
                    <a:pt x="0" y="18"/>
                  </a:moveTo>
                  <a:lnTo>
                    <a:pt x="39" y="22"/>
                  </a:lnTo>
                  <a:lnTo>
                    <a:pt x="60" y="22"/>
                  </a:lnTo>
                  <a:lnTo>
                    <a:pt x="77" y="15"/>
                  </a:lnTo>
                  <a:lnTo>
                    <a:pt x="86" y="0"/>
                  </a:lnTo>
                </a:path>
              </a:pathLst>
            </a:custGeom>
            <a:noFill/>
            <a:ln w="0">
              <a:solidFill>
                <a:srgbClr val="BFDFB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691" name="Freeform 187"/>
            <p:cNvSpPr>
              <a:spLocks/>
            </p:cNvSpPr>
            <p:nvPr/>
          </p:nvSpPr>
          <p:spPr bwMode="auto">
            <a:xfrm>
              <a:off x="309" y="3214"/>
              <a:ext cx="151" cy="150"/>
            </a:xfrm>
            <a:custGeom>
              <a:avLst/>
              <a:gdLst/>
              <a:ahLst/>
              <a:cxnLst>
                <a:cxn ang="0">
                  <a:pos x="9" y="0"/>
                </a:cxn>
                <a:cxn ang="0">
                  <a:pos x="0" y="21"/>
                </a:cxn>
                <a:cxn ang="0">
                  <a:pos x="0" y="50"/>
                </a:cxn>
                <a:cxn ang="0">
                  <a:pos x="0" y="82"/>
                </a:cxn>
                <a:cxn ang="0">
                  <a:pos x="9" y="107"/>
                </a:cxn>
                <a:cxn ang="0">
                  <a:pos x="22" y="132"/>
                </a:cxn>
                <a:cxn ang="0">
                  <a:pos x="48" y="146"/>
                </a:cxn>
                <a:cxn ang="0">
                  <a:pos x="78" y="150"/>
                </a:cxn>
                <a:cxn ang="0">
                  <a:pos x="95" y="150"/>
                </a:cxn>
                <a:cxn ang="0">
                  <a:pos x="121" y="143"/>
                </a:cxn>
                <a:cxn ang="0">
                  <a:pos x="133" y="132"/>
                </a:cxn>
                <a:cxn ang="0">
                  <a:pos x="146" y="125"/>
                </a:cxn>
                <a:cxn ang="0">
                  <a:pos x="151" y="114"/>
                </a:cxn>
                <a:cxn ang="0">
                  <a:pos x="151" y="103"/>
                </a:cxn>
                <a:cxn ang="0">
                  <a:pos x="146" y="82"/>
                </a:cxn>
                <a:cxn ang="0">
                  <a:pos x="125" y="57"/>
                </a:cxn>
                <a:cxn ang="0">
                  <a:pos x="65" y="18"/>
                </a:cxn>
                <a:cxn ang="0">
                  <a:pos x="35" y="3"/>
                </a:cxn>
                <a:cxn ang="0">
                  <a:pos x="9" y="0"/>
                </a:cxn>
              </a:cxnLst>
              <a:rect l="0" t="0" r="r" b="b"/>
              <a:pathLst>
                <a:path w="151" h="150">
                  <a:moveTo>
                    <a:pt x="9" y="0"/>
                  </a:moveTo>
                  <a:lnTo>
                    <a:pt x="0" y="21"/>
                  </a:lnTo>
                  <a:lnTo>
                    <a:pt x="0" y="50"/>
                  </a:lnTo>
                  <a:lnTo>
                    <a:pt x="0" y="82"/>
                  </a:lnTo>
                  <a:lnTo>
                    <a:pt x="9" y="107"/>
                  </a:lnTo>
                  <a:lnTo>
                    <a:pt x="22" y="132"/>
                  </a:lnTo>
                  <a:lnTo>
                    <a:pt x="48" y="146"/>
                  </a:lnTo>
                  <a:lnTo>
                    <a:pt x="78" y="150"/>
                  </a:lnTo>
                  <a:lnTo>
                    <a:pt x="95" y="150"/>
                  </a:lnTo>
                  <a:lnTo>
                    <a:pt x="121" y="143"/>
                  </a:lnTo>
                  <a:lnTo>
                    <a:pt x="133" y="132"/>
                  </a:lnTo>
                  <a:lnTo>
                    <a:pt x="146" y="125"/>
                  </a:lnTo>
                  <a:lnTo>
                    <a:pt x="151" y="114"/>
                  </a:lnTo>
                  <a:lnTo>
                    <a:pt x="151" y="103"/>
                  </a:lnTo>
                  <a:lnTo>
                    <a:pt x="146" y="82"/>
                  </a:lnTo>
                  <a:lnTo>
                    <a:pt x="125" y="57"/>
                  </a:lnTo>
                  <a:lnTo>
                    <a:pt x="65" y="18"/>
                  </a:lnTo>
                  <a:lnTo>
                    <a:pt x="35" y="3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692" name="Freeform 188"/>
            <p:cNvSpPr>
              <a:spLocks/>
            </p:cNvSpPr>
            <p:nvPr/>
          </p:nvSpPr>
          <p:spPr bwMode="auto">
            <a:xfrm>
              <a:off x="348" y="3249"/>
              <a:ext cx="47" cy="8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9" y="47"/>
                </a:cxn>
                <a:cxn ang="0">
                  <a:pos x="17" y="68"/>
                </a:cxn>
                <a:cxn ang="0">
                  <a:pos x="30" y="76"/>
                </a:cxn>
                <a:cxn ang="0">
                  <a:pos x="47" y="83"/>
                </a:cxn>
                <a:cxn ang="0">
                  <a:pos x="0" y="0"/>
                </a:cxn>
              </a:cxnLst>
              <a:rect l="0" t="0" r="r" b="b"/>
              <a:pathLst>
                <a:path w="47" h="83">
                  <a:moveTo>
                    <a:pt x="0" y="0"/>
                  </a:moveTo>
                  <a:lnTo>
                    <a:pt x="9" y="47"/>
                  </a:lnTo>
                  <a:lnTo>
                    <a:pt x="17" y="68"/>
                  </a:lnTo>
                  <a:lnTo>
                    <a:pt x="30" y="76"/>
                  </a:lnTo>
                  <a:lnTo>
                    <a:pt x="47" y="8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693" name="Freeform 189"/>
            <p:cNvSpPr>
              <a:spLocks/>
            </p:cNvSpPr>
            <p:nvPr/>
          </p:nvSpPr>
          <p:spPr bwMode="auto">
            <a:xfrm>
              <a:off x="348" y="3249"/>
              <a:ext cx="47" cy="8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9" y="47"/>
                </a:cxn>
                <a:cxn ang="0">
                  <a:pos x="17" y="68"/>
                </a:cxn>
                <a:cxn ang="0">
                  <a:pos x="30" y="76"/>
                </a:cxn>
                <a:cxn ang="0">
                  <a:pos x="47" y="83"/>
                </a:cxn>
              </a:cxnLst>
              <a:rect l="0" t="0" r="r" b="b"/>
              <a:pathLst>
                <a:path w="47" h="83">
                  <a:moveTo>
                    <a:pt x="0" y="0"/>
                  </a:moveTo>
                  <a:lnTo>
                    <a:pt x="9" y="47"/>
                  </a:lnTo>
                  <a:lnTo>
                    <a:pt x="17" y="68"/>
                  </a:lnTo>
                  <a:lnTo>
                    <a:pt x="30" y="76"/>
                  </a:lnTo>
                  <a:lnTo>
                    <a:pt x="47" y="83"/>
                  </a:lnTo>
                </a:path>
              </a:pathLst>
            </a:custGeom>
            <a:noFill/>
            <a:ln w="0">
              <a:solidFill>
                <a:srgbClr val="BFDFB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694" name="Freeform 190"/>
            <p:cNvSpPr>
              <a:spLocks/>
            </p:cNvSpPr>
            <p:nvPr/>
          </p:nvSpPr>
          <p:spPr bwMode="auto">
            <a:xfrm>
              <a:off x="1890" y="3744"/>
              <a:ext cx="185" cy="42"/>
            </a:xfrm>
            <a:custGeom>
              <a:avLst/>
              <a:gdLst/>
              <a:ahLst/>
              <a:cxnLst>
                <a:cxn ang="0">
                  <a:pos x="185" y="25"/>
                </a:cxn>
                <a:cxn ang="0">
                  <a:pos x="180" y="32"/>
                </a:cxn>
                <a:cxn ang="0">
                  <a:pos x="167" y="39"/>
                </a:cxn>
                <a:cxn ang="0">
                  <a:pos x="142" y="42"/>
                </a:cxn>
                <a:cxn ang="0">
                  <a:pos x="116" y="42"/>
                </a:cxn>
                <a:cxn ang="0">
                  <a:pos x="51" y="39"/>
                </a:cxn>
                <a:cxn ang="0">
                  <a:pos x="21" y="32"/>
                </a:cxn>
                <a:cxn ang="0">
                  <a:pos x="0" y="25"/>
                </a:cxn>
                <a:cxn ang="0">
                  <a:pos x="47" y="10"/>
                </a:cxn>
                <a:cxn ang="0">
                  <a:pos x="103" y="3"/>
                </a:cxn>
                <a:cxn ang="0">
                  <a:pos x="124" y="0"/>
                </a:cxn>
                <a:cxn ang="0">
                  <a:pos x="150" y="3"/>
                </a:cxn>
                <a:cxn ang="0">
                  <a:pos x="167" y="10"/>
                </a:cxn>
                <a:cxn ang="0">
                  <a:pos x="185" y="25"/>
                </a:cxn>
              </a:cxnLst>
              <a:rect l="0" t="0" r="r" b="b"/>
              <a:pathLst>
                <a:path w="185" h="42">
                  <a:moveTo>
                    <a:pt x="185" y="25"/>
                  </a:moveTo>
                  <a:lnTo>
                    <a:pt x="180" y="32"/>
                  </a:lnTo>
                  <a:lnTo>
                    <a:pt x="167" y="39"/>
                  </a:lnTo>
                  <a:lnTo>
                    <a:pt x="142" y="42"/>
                  </a:lnTo>
                  <a:lnTo>
                    <a:pt x="116" y="42"/>
                  </a:lnTo>
                  <a:lnTo>
                    <a:pt x="51" y="39"/>
                  </a:lnTo>
                  <a:lnTo>
                    <a:pt x="21" y="32"/>
                  </a:lnTo>
                  <a:lnTo>
                    <a:pt x="0" y="25"/>
                  </a:lnTo>
                  <a:lnTo>
                    <a:pt x="47" y="10"/>
                  </a:lnTo>
                  <a:lnTo>
                    <a:pt x="103" y="3"/>
                  </a:lnTo>
                  <a:lnTo>
                    <a:pt x="124" y="0"/>
                  </a:lnTo>
                  <a:lnTo>
                    <a:pt x="150" y="3"/>
                  </a:lnTo>
                  <a:lnTo>
                    <a:pt x="167" y="10"/>
                  </a:lnTo>
                  <a:lnTo>
                    <a:pt x="185" y="25"/>
                  </a:lnTo>
                  <a:close/>
                </a:path>
              </a:pathLst>
            </a:custGeom>
            <a:solidFill>
              <a:srgbClr val="80C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695" name="Freeform 191"/>
            <p:cNvSpPr>
              <a:spLocks/>
            </p:cNvSpPr>
            <p:nvPr/>
          </p:nvSpPr>
          <p:spPr bwMode="auto">
            <a:xfrm>
              <a:off x="1868" y="3783"/>
              <a:ext cx="164" cy="86"/>
            </a:xfrm>
            <a:custGeom>
              <a:avLst/>
              <a:gdLst/>
              <a:ahLst/>
              <a:cxnLst>
                <a:cxn ang="0">
                  <a:pos x="159" y="7"/>
                </a:cxn>
                <a:cxn ang="0">
                  <a:pos x="164" y="14"/>
                </a:cxn>
                <a:cxn ang="0">
                  <a:pos x="155" y="25"/>
                </a:cxn>
                <a:cxn ang="0">
                  <a:pos x="138" y="39"/>
                </a:cxn>
                <a:cxn ang="0">
                  <a:pos x="112" y="54"/>
                </a:cxn>
                <a:cxn ang="0">
                  <a:pos x="56" y="79"/>
                </a:cxn>
                <a:cxn ang="0">
                  <a:pos x="26" y="86"/>
                </a:cxn>
                <a:cxn ang="0">
                  <a:pos x="0" y="86"/>
                </a:cxn>
                <a:cxn ang="0">
                  <a:pos x="35" y="54"/>
                </a:cxn>
                <a:cxn ang="0">
                  <a:pos x="73" y="21"/>
                </a:cxn>
                <a:cxn ang="0">
                  <a:pos x="95" y="11"/>
                </a:cxn>
                <a:cxn ang="0">
                  <a:pos x="116" y="3"/>
                </a:cxn>
                <a:cxn ang="0">
                  <a:pos x="138" y="0"/>
                </a:cxn>
                <a:cxn ang="0">
                  <a:pos x="159" y="7"/>
                </a:cxn>
              </a:cxnLst>
              <a:rect l="0" t="0" r="r" b="b"/>
              <a:pathLst>
                <a:path w="164" h="86">
                  <a:moveTo>
                    <a:pt x="159" y="7"/>
                  </a:moveTo>
                  <a:lnTo>
                    <a:pt x="164" y="14"/>
                  </a:lnTo>
                  <a:lnTo>
                    <a:pt x="155" y="25"/>
                  </a:lnTo>
                  <a:lnTo>
                    <a:pt x="138" y="39"/>
                  </a:lnTo>
                  <a:lnTo>
                    <a:pt x="112" y="54"/>
                  </a:lnTo>
                  <a:lnTo>
                    <a:pt x="56" y="79"/>
                  </a:lnTo>
                  <a:lnTo>
                    <a:pt x="26" y="86"/>
                  </a:lnTo>
                  <a:lnTo>
                    <a:pt x="0" y="86"/>
                  </a:lnTo>
                  <a:lnTo>
                    <a:pt x="35" y="54"/>
                  </a:lnTo>
                  <a:lnTo>
                    <a:pt x="73" y="21"/>
                  </a:lnTo>
                  <a:lnTo>
                    <a:pt x="95" y="11"/>
                  </a:lnTo>
                  <a:lnTo>
                    <a:pt x="116" y="3"/>
                  </a:lnTo>
                  <a:lnTo>
                    <a:pt x="138" y="0"/>
                  </a:lnTo>
                  <a:lnTo>
                    <a:pt x="159" y="7"/>
                  </a:lnTo>
                  <a:close/>
                </a:path>
              </a:pathLst>
            </a:custGeom>
            <a:solidFill>
              <a:srgbClr val="008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696" name="Freeform 192"/>
            <p:cNvSpPr>
              <a:spLocks/>
            </p:cNvSpPr>
            <p:nvPr/>
          </p:nvSpPr>
          <p:spPr bwMode="auto">
            <a:xfrm>
              <a:off x="2113" y="3854"/>
              <a:ext cx="52" cy="69"/>
            </a:xfrm>
            <a:custGeom>
              <a:avLst/>
              <a:gdLst/>
              <a:ahLst/>
              <a:cxnLst>
                <a:cxn ang="0">
                  <a:pos x="5" y="0"/>
                </a:cxn>
                <a:cxn ang="0">
                  <a:pos x="0" y="18"/>
                </a:cxn>
                <a:cxn ang="0">
                  <a:pos x="5" y="26"/>
                </a:cxn>
                <a:cxn ang="0">
                  <a:pos x="13" y="33"/>
                </a:cxn>
                <a:cxn ang="0">
                  <a:pos x="39" y="43"/>
                </a:cxn>
                <a:cxn ang="0">
                  <a:pos x="48" y="54"/>
                </a:cxn>
                <a:cxn ang="0">
                  <a:pos x="52" y="69"/>
                </a:cxn>
                <a:cxn ang="0">
                  <a:pos x="52" y="43"/>
                </a:cxn>
                <a:cxn ang="0">
                  <a:pos x="52" y="26"/>
                </a:cxn>
                <a:cxn ang="0">
                  <a:pos x="39" y="11"/>
                </a:cxn>
                <a:cxn ang="0">
                  <a:pos x="26" y="4"/>
                </a:cxn>
                <a:cxn ang="0">
                  <a:pos x="5" y="0"/>
                </a:cxn>
              </a:cxnLst>
              <a:rect l="0" t="0" r="r" b="b"/>
              <a:pathLst>
                <a:path w="52" h="69">
                  <a:moveTo>
                    <a:pt x="5" y="0"/>
                  </a:moveTo>
                  <a:lnTo>
                    <a:pt x="0" y="18"/>
                  </a:lnTo>
                  <a:lnTo>
                    <a:pt x="5" y="26"/>
                  </a:lnTo>
                  <a:lnTo>
                    <a:pt x="13" y="33"/>
                  </a:lnTo>
                  <a:lnTo>
                    <a:pt x="39" y="43"/>
                  </a:lnTo>
                  <a:lnTo>
                    <a:pt x="48" y="54"/>
                  </a:lnTo>
                  <a:lnTo>
                    <a:pt x="52" y="69"/>
                  </a:lnTo>
                  <a:lnTo>
                    <a:pt x="52" y="43"/>
                  </a:lnTo>
                  <a:lnTo>
                    <a:pt x="52" y="26"/>
                  </a:lnTo>
                  <a:lnTo>
                    <a:pt x="39" y="11"/>
                  </a:lnTo>
                  <a:lnTo>
                    <a:pt x="26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697" name="Freeform 193"/>
            <p:cNvSpPr>
              <a:spLocks/>
            </p:cNvSpPr>
            <p:nvPr/>
          </p:nvSpPr>
          <p:spPr bwMode="auto">
            <a:xfrm>
              <a:off x="2165" y="3679"/>
              <a:ext cx="47" cy="72"/>
            </a:xfrm>
            <a:custGeom>
              <a:avLst/>
              <a:gdLst/>
              <a:ahLst/>
              <a:cxnLst>
                <a:cxn ang="0">
                  <a:pos x="47" y="72"/>
                </a:cxn>
                <a:cxn ang="0">
                  <a:pos x="47" y="47"/>
                </a:cxn>
                <a:cxn ang="0">
                  <a:pos x="38" y="29"/>
                </a:cxn>
                <a:cxn ang="0">
                  <a:pos x="21" y="11"/>
                </a:cxn>
                <a:cxn ang="0">
                  <a:pos x="0" y="0"/>
                </a:cxn>
                <a:cxn ang="0">
                  <a:pos x="0" y="22"/>
                </a:cxn>
                <a:cxn ang="0">
                  <a:pos x="4" y="47"/>
                </a:cxn>
                <a:cxn ang="0">
                  <a:pos x="17" y="65"/>
                </a:cxn>
                <a:cxn ang="0">
                  <a:pos x="30" y="72"/>
                </a:cxn>
                <a:cxn ang="0">
                  <a:pos x="47" y="72"/>
                </a:cxn>
              </a:cxnLst>
              <a:rect l="0" t="0" r="r" b="b"/>
              <a:pathLst>
                <a:path w="47" h="72">
                  <a:moveTo>
                    <a:pt x="47" y="72"/>
                  </a:moveTo>
                  <a:lnTo>
                    <a:pt x="47" y="47"/>
                  </a:lnTo>
                  <a:lnTo>
                    <a:pt x="38" y="29"/>
                  </a:lnTo>
                  <a:lnTo>
                    <a:pt x="21" y="11"/>
                  </a:lnTo>
                  <a:lnTo>
                    <a:pt x="0" y="0"/>
                  </a:lnTo>
                  <a:lnTo>
                    <a:pt x="0" y="22"/>
                  </a:lnTo>
                  <a:lnTo>
                    <a:pt x="4" y="47"/>
                  </a:lnTo>
                  <a:lnTo>
                    <a:pt x="17" y="65"/>
                  </a:lnTo>
                  <a:lnTo>
                    <a:pt x="30" y="72"/>
                  </a:lnTo>
                  <a:lnTo>
                    <a:pt x="47" y="72"/>
                  </a:lnTo>
                  <a:close/>
                </a:path>
              </a:pathLst>
            </a:custGeom>
            <a:solidFill>
              <a:srgbClr val="008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698" name="Freeform 194"/>
            <p:cNvSpPr>
              <a:spLocks/>
            </p:cNvSpPr>
            <p:nvPr/>
          </p:nvSpPr>
          <p:spPr bwMode="auto">
            <a:xfrm>
              <a:off x="2629" y="3575"/>
              <a:ext cx="56" cy="83"/>
            </a:xfrm>
            <a:custGeom>
              <a:avLst/>
              <a:gdLst/>
              <a:ahLst/>
              <a:cxnLst>
                <a:cxn ang="0">
                  <a:pos x="43" y="83"/>
                </a:cxn>
                <a:cxn ang="0">
                  <a:pos x="56" y="61"/>
                </a:cxn>
                <a:cxn ang="0">
                  <a:pos x="51" y="50"/>
                </a:cxn>
                <a:cxn ang="0">
                  <a:pos x="43" y="40"/>
                </a:cxn>
                <a:cxn ang="0">
                  <a:pos x="13" y="18"/>
                </a:cxn>
                <a:cxn ang="0">
                  <a:pos x="4" y="7"/>
                </a:cxn>
                <a:cxn ang="0">
                  <a:pos x="4" y="0"/>
                </a:cxn>
                <a:cxn ang="0">
                  <a:pos x="0" y="29"/>
                </a:cxn>
                <a:cxn ang="0">
                  <a:pos x="4" y="54"/>
                </a:cxn>
                <a:cxn ang="0">
                  <a:pos x="17" y="72"/>
                </a:cxn>
                <a:cxn ang="0">
                  <a:pos x="43" y="83"/>
                </a:cxn>
              </a:cxnLst>
              <a:rect l="0" t="0" r="r" b="b"/>
              <a:pathLst>
                <a:path w="56" h="83">
                  <a:moveTo>
                    <a:pt x="43" y="83"/>
                  </a:moveTo>
                  <a:lnTo>
                    <a:pt x="56" y="61"/>
                  </a:lnTo>
                  <a:lnTo>
                    <a:pt x="51" y="50"/>
                  </a:lnTo>
                  <a:lnTo>
                    <a:pt x="43" y="40"/>
                  </a:lnTo>
                  <a:lnTo>
                    <a:pt x="13" y="18"/>
                  </a:lnTo>
                  <a:lnTo>
                    <a:pt x="4" y="7"/>
                  </a:lnTo>
                  <a:lnTo>
                    <a:pt x="4" y="0"/>
                  </a:lnTo>
                  <a:lnTo>
                    <a:pt x="0" y="29"/>
                  </a:lnTo>
                  <a:lnTo>
                    <a:pt x="4" y="54"/>
                  </a:lnTo>
                  <a:lnTo>
                    <a:pt x="17" y="72"/>
                  </a:lnTo>
                  <a:lnTo>
                    <a:pt x="43" y="83"/>
                  </a:lnTo>
                  <a:close/>
                </a:path>
              </a:pathLst>
            </a:custGeom>
            <a:solidFill>
              <a:srgbClr val="80C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699" name="Freeform 195"/>
            <p:cNvSpPr>
              <a:spLocks/>
            </p:cNvSpPr>
            <p:nvPr/>
          </p:nvSpPr>
          <p:spPr bwMode="auto">
            <a:xfrm>
              <a:off x="163" y="2730"/>
              <a:ext cx="155" cy="54"/>
            </a:xfrm>
            <a:custGeom>
              <a:avLst/>
              <a:gdLst/>
              <a:ahLst/>
              <a:cxnLst>
                <a:cxn ang="0">
                  <a:pos x="155" y="50"/>
                </a:cxn>
                <a:cxn ang="0">
                  <a:pos x="155" y="43"/>
                </a:cxn>
                <a:cxn ang="0">
                  <a:pos x="151" y="33"/>
                </a:cxn>
                <a:cxn ang="0">
                  <a:pos x="142" y="25"/>
                </a:cxn>
                <a:cxn ang="0">
                  <a:pos x="125" y="15"/>
                </a:cxn>
                <a:cxn ang="0">
                  <a:pos x="103" y="7"/>
                </a:cxn>
                <a:cxn ang="0">
                  <a:pos x="73" y="4"/>
                </a:cxn>
                <a:cxn ang="0">
                  <a:pos x="39" y="0"/>
                </a:cxn>
                <a:cxn ang="0">
                  <a:pos x="0" y="7"/>
                </a:cxn>
                <a:cxn ang="0">
                  <a:pos x="39" y="22"/>
                </a:cxn>
                <a:cxn ang="0">
                  <a:pos x="90" y="43"/>
                </a:cxn>
                <a:cxn ang="0">
                  <a:pos x="133" y="54"/>
                </a:cxn>
                <a:cxn ang="0">
                  <a:pos x="146" y="54"/>
                </a:cxn>
                <a:cxn ang="0">
                  <a:pos x="155" y="50"/>
                </a:cxn>
              </a:cxnLst>
              <a:rect l="0" t="0" r="r" b="b"/>
              <a:pathLst>
                <a:path w="155" h="54">
                  <a:moveTo>
                    <a:pt x="155" y="50"/>
                  </a:moveTo>
                  <a:lnTo>
                    <a:pt x="155" y="43"/>
                  </a:lnTo>
                  <a:lnTo>
                    <a:pt x="151" y="33"/>
                  </a:lnTo>
                  <a:lnTo>
                    <a:pt x="142" y="25"/>
                  </a:lnTo>
                  <a:lnTo>
                    <a:pt x="125" y="15"/>
                  </a:lnTo>
                  <a:lnTo>
                    <a:pt x="103" y="7"/>
                  </a:lnTo>
                  <a:lnTo>
                    <a:pt x="73" y="4"/>
                  </a:lnTo>
                  <a:lnTo>
                    <a:pt x="39" y="0"/>
                  </a:lnTo>
                  <a:lnTo>
                    <a:pt x="0" y="7"/>
                  </a:lnTo>
                  <a:lnTo>
                    <a:pt x="39" y="22"/>
                  </a:lnTo>
                  <a:lnTo>
                    <a:pt x="90" y="43"/>
                  </a:lnTo>
                  <a:lnTo>
                    <a:pt x="133" y="54"/>
                  </a:lnTo>
                  <a:lnTo>
                    <a:pt x="146" y="54"/>
                  </a:lnTo>
                  <a:lnTo>
                    <a:pt x="155" y="50"/>
                  </a:lnTo>
                  <a:close/>
                </a:path>
              </a:pathLst>
            </a:custGeom>
            <a:solidFill>
              <a:srgbClr val="80C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700" name="Freeform 196"/>
            <p:cNvSpPr>
              <a:spLocks/>
            </p:cNvSpPr>
            <p:nvPr/>
          </p:nvSpPr>
          <p:spPr bwMode="auto">
            <a:xfrm>
              <a:off x="137" y="2766"/>
              <a:ext cx="181" cy="43"/>
            </a:xfrm>
            <a:custGeom>
              <a:avLst/>
              <a:gdLst/>
              <a:ahLst/>
              <a:cxnLst>
                <a:cxn ang="0">
                  <a:pos x="181" y="18"/>
                </a:cxn>
                <a:cxn ang="0">
                  <a:pos x="177" y="7"/>
                </a:cxn>
                <a:cxn ang="0">
                  <a:pos x="159" y="4"/>
                </a:cxn>
                <a:cxn ang="0">
                  <a:pos x="138" y="0"/>
                </a:cxn>
                <a:cxn ang="0">
                  <a:pos x="108" y="4"/>
                </a:cxn>
                <a:cxn ang="0">
                  <a:pos x="48" y="14"/>
                </a:cxn>
                <a:cxn ang="0">
                  <a:pos x="22" y="22"/>
                </a:cxn>
                <a:cxn ang="0">
                  <a:pos x="0" y="32"/>
                </a:cxn>
                <a:cxn ang="0">
                  <a:pos x="56" y="40"/>
                </a:cxn>
                <a:cxn ang="0">
                  <a:pos x="112" y="43"/>
                </a:cxn>
                <a:cxn ang="0">
                  <a:pos x="142" y="40"/>
                </a:cxn>
                <a:cxn ang="0">
                  <a:pos x="159" y="36"/>
                </a:cxn>
                <a:cxn ang="0">
                  <a:pos x="177" y="29"/>
                </a:cxn>
                <a:cxn ang="0">
                  <a:pos x="181" y="18"/>
                </a:cxn>
              </a:cxnLst>
              <a:rect l="0" t="0" r="r" b="b"/>
              <a:pathLst>
                <a:path w="181" h="43">
                  <a:moveTo>
                    <a:pt x="181" y="18"/>
                  </a:moveTo>
                  <a:lnTo>
                    <a:pt x="177" y="7"/>
                  </a:lnTo>
                  <a:lnTo>
                    <a:pt x="159" y="4"/>
                  </a:lnTo>
                  <a:lnTo>
                    <a:pt x="138" y="0"/>
                  </a:lnTo>
                  <a:lnTo>
                    <a:pt x="108" y="4"/>
                  </a:lnTo>
                  <a:lnTo>
                    <a:pt x="48" y="14"/>
                  </a:lnTo>
                  <a:lnTo>
                    <a:pt x="22" y="22"/>
                  </a:lnTo>
                  <a:lnTo>
                    <a:pt x="0" y="32"/>
                  </a:lnTo>
                  <a:lnTo>
                    <a:pt x="56" y="40"/>
                  </a:lnTo>
                  <a:lnTo>
                    <a:pt x="112" y="43"/>
                  </a:lnTo>
                  <a:lnTo>
                    <a:pt x="142" y="40"/>
                  </a:lnTo>
                  <a:lnTo>
                    <a:pt x="159" y="36"/>
                  </a:lnTo>
                  <a:lnTo>
                    <a:pt x="177" y="29"/>
                  </a:lnTo>
                  <a:lnTo>
                    <a:pt x="181" y="18"/>
                  </a:lnTo>
                  <a:close/>
                </a:path>
              </a:pathLst>
            </a:custGeom>
            <a:solidFill>
              <a:srgbClr val="008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701" name="Freeform 197"/>
            <p:cNvSpPr>
              <a:spLocks/>
            </p:cNvSpPr>
            <p:nvPr/>
          </p:nvSpPr>
          <p:spPr bwMode="auto">
            <a:xfrm>
              <a:off x="215" y="2788"/>
              <a:ext cx="116" cy="143"/>
            </a:xfrm>
            <a:custGeom>
              <a:avLst/>
              <a:gdLst/>
              <a:ahLst/>
              <a:cxnLst>
                <a:cxn ang="0">
                  <a:pos x="94" y="0"/>
                </a:cxn>
                <a:cxn ang="0">
                  <a:pos x="107" y="3"/>
                </a:cxn>
                <a:cxn ang="0">
                  <a:pos x="111" y="10"/>
                </a:cxn>
                <a:cxn ang="0">
                  <a:pos x="116" y="18"/>
                </a:cxn>
                <a:cxn ang="0">
                  <a:pos x="111" y="28"/>
                </a:cxn>
                <a:cxn ang="0">
                  <a:pos x="99" y="46"/>
                </a:cxn>
                <a:cxn ang="0">
                  <a:pos x="73" y="71"/>
                </a:cxn>
                <a:cxn ang="0">
                  <a:pos x="21" y="114"/>
                </a:cxn>
                <a:cxn ang="0">
                  <a:pos x="4" y="132"/>
                </a:cxn>
                <a:cxn ang="0">
                  <a:pos x="0" y="143"/>
                </a:cxn>
                <a:cxn ang="0">
                  <a:pos x="0" y="132"/>
                </a:cxn>
                <a:cxn ang="0">
                  <a:pos x="4" y="114"/>
                </a:cxn>
                <a:cxn ang="0">
                  <a:pos x="13" y="71"/>
                </a:cxn>
                <a:cxn ang="0">
                  <a:pos x="26" y="50"/>
                </a:cxn>
                <a:cxn ang="0">
                  <a:pos x="43" y="28"/>
                </a:cxn>
                <a:cxn ang="0">
                  <a:pos x="64" y="14"/>
                </a:cxn>
                <a:cxn ang="0">
                  <a:pos x="94" y="0"/>
                </a:cxn>
              </a:cxnLst>
              <a:rect l="0" t="0" r="r" b="b"/>
              <a:pathLst>
                <a:path w="116" h="143">
                  <a:moveTo>
                    <a:pt x="94" y="0"/>
                  </a:moveTo>
                  <a:lnTo>
                    <a:pt x="107" y="3"/>
                  </a:lnTo>
                  <a:lnTo>
                    <a:pt x="111" y="10"/>
                  </a:lnTo>
                  <a:lnTo>
                    <a:pt x="116" y="18"/>
                  </a:lnTo>
                  <a:lnTo>
                    <a:pt x="111" y="28"/>
                  </a:lnTo>
                  <a:lnTo>
                    <a:pt x="99" y="46"/>
                  </a:lnTo>
                  <a:lnTo>
                    <a:pt x="73" y="71"/>
                  </a:lnTo>
                  <a:lnTo>
                    <a:pt x="21" y="114"/>
                  </a:lnTo>
                  <a:lnTo>
                    <a:pt x="4" y="132"/>
                  </a:lnTo>
                  <a:lnTo>
                    <a:pt x="0" y="143"/>
                  </a:lnTo>
                  <a:lnTo>
                    <a:pt x="0" y="132"/>
                  </a:lnTo>
                  <a:lnTo>
                    <a:pt x="4" y="114"/>
                  </a:lnTo>
                  <a:lnTo>
                    <a:pt x="13" y="71"/>
                  </a:lnTo>
                  <a:lnTo>
                    <a:pt x="26" y="50"/>
                  </a:lnTo>
                  <a:lnTo>
                    <a:pt x="43" y="28"/>
                  </a:lnTo>
                  <a:lnTo>
                    <a:pt x="64" y="14"/>
                  </a:lnTo>
                  <a:lnTo>
                    <a:pt x="94" y="0"/>
                  </a:lnTo>
                  <a:close/>
                </a:path>
              </a:pathLst>
            </a:custGeom>
            <a:solidFill>
              <a:srgbClr val="80C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702" name="Freeform 198"/>
            <p:cNvSpPr>
              <a:spLocks/>
            </p:cNvSpPr>
            <p:nvPr/>
          </p:nvSpPr>
          <p:spPr bwMode="auto">
            <a:xfrm>
              <a:off x="3535" y="3822"/>
              <a:ext cx="39" cy="86"/>
            </a:xfrm>
            <a:custGeom>
              <a:avLst/>
              <a:gdLst/>
              <a:ahLst/>
              <a:cxnLst>
                <a:cxn ang="0">
                  <a:pos x="9" y="0"/>
                </a:cxn>
                <a:cxn ang="0">
                  <a:pos x="4" y="15"/>
                </a:cxn>
                <a:cxn ang="0">
                  <a:pos x="0" y="36"/>
                </a:cxn>
                <a:cxn ang="0">
                  <a:pos x="0" y="50"/>
                </a:cxn>
                <a:cxn ang="0">
                  <a:pos x="9" y="61"/>
                </a:cxn>
                <a:cxn ang="0">
                  <a:pos x="17" y="75"/>
                </a:cxn>
                <a:cxn ang="0">
                  <a:pos x="39" y="86"/>
                </a:cxn>
                <a:cxn ang="0">
                  <a:pos x="39" y="54"/>
                </a:cxn>
                <a:cxn ang="0">
                  <a:pos x="34" y="29"/>
                </a:cxn>
                <a:cxn ang="0">
                  <a:pos x="22" y="11"/>
                </a:cxn>
                <a:cxn ang="0">
                  <a:pos x="9" y="0"/>
                </a:cxn>
              </a:cxnLst>
              <a:rect l="0" t="0" r="r" b="b"/>
              <a:pathLst>
                <a:path w="39" h="86">
                  <a:moveTo>
                    <a:pt x="9" y="0"/>
                  </a:moveTo>
                  <a:lnTo>
                    <a:pt x="4" y="15"/>
                  </a:lnTo>
                  <a:lnTo>
                    <a:pt x="0" y="36"/>
                  </a:lnTo>
                  <a:lnTo>
                    <a:pt x="0" y="50"/>
                  </a:lnTo>
                  <a:lnTo>
                    <a:pt x="9" y="61"/>
                  </a:lnTo>
                  <a:lnTo>
                    <a:pt x="17" y="75"/>
                  </a:lnTo>
                  <a:lnTo>
                    <a:pt x="39" y="86"/>
                  </a:lnTo>
                  <a:lnTo>
                    <a:pt x="39" y="54"/>
                  </a:lnTo>
                  <a:lnTo>
                    <a:pt x="34" y="29"/>
                  </a:lnTo>
                  <a:lnTo>
                    <a:pt x="22" y="11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B0B0B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703" name="Freeform 199"/>
            <p:cNvSpPr>
              <a:spLocks/>
            </p:cNvSpPr>
            <p:nvPr/>
          </p:nvSpPr>
          <p:spPr bwMode="auto">
            <a:xfrm>
              <a:off x="3634" y="3761"/>
              <a:ext cx="43" cy="86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4" y="15"/>
                </a:cxn>
                <a:cxn ang="0">
                  <a:pos x="0" y="36"/>
                </a:cxn>
                <a:cxn ang="0">
                  <a:pos x="4" y="47"/>
                </a:cxn>
                <a:cxn ang="0">
                  <a:pos x="8" y="61"/>
                </a:cxn>
                <a:cxn ang="0">
                  <a:pos x="21" y="72"/>
                </a:cxn>
                <a:cxn ang="0">
                  <a:pos x="38" y="86"/>
                </a:cxn>
                <a:cxn ang="0">
                  <a:pos x="43" y="54"/>
                </a:cxn>
                <a:cxn ang="0">
                  <a:pos x="34" y="25"/>
                </a:cxn>
                <a:cxn ang="0">
                  <a:pos x="26" y="11"/>
                </a:cxn>
                <a:cxn ang="0">
                  <a:pos x="8" y="0"/>
                </a:cxn>
              </a:cxnLst>
              <a:rect l="0" t="0" r="r" b="b"/>
              <a:pathLst>
                <a:path w="43" h="86">
                  <a:moveTo>
                    <a:pt x="8" y="0"/>
                  </a:moveTo>
                  <a:lnTo>
                    <a:pt x="4" y="15"/>
                  </a:lnTo>
                  <a:lnTo>
                    <a:pt x="0" y="36"/>
                  </a:lnTo>
                  <a:lnTo>
                    <a:pt x="4" y="47"/>
                  </a:lnTo>
                  <a:lnTo>
                    <a:pt x="8" y="61"/>
                  </a:lnTo>
                  <a:lnTo>
                    <a:pt x="21" y="72"/>
                  </a:lnTo>
                  <a:lnTo>
                    <a:pt x="38" y="86"/>
                  </a:lnTo>
                  <a:lnTo>
                    <a:pt x="43" y="54"/>
                  </a:lnTo>
                  <a:lnTo>
                    <a:pt x="34" y="25"/>
                  </a:lnTo>
                  <a:lnTo>
                    <a:pt x="26" y="11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8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704" name="Freeform 200"/>
            <p:cNvSpPr>
              <a:spLocks/>
            </p:cNvSpPr>
            <p:nvPr/>
          </p:nvSpPr>
          <p:spPr bwMode="auto">
            <a:xfrm>
              <a:off x="2637" y="3665"/>
              <a:ext cx="271" cy="229"/>
            </a:xfrm>
            <a:custGeom>
              <a:avLst/>
              <a:gdLst/>
              <a:ahLst/>
              <a:cxnLst>
                <a:cxn ang="0">
                  <a:pos x="245" y="46"/>
                </a:cxn>
                <a:cxn ang="0">
                  <a:pos x="215" y="21"/>
                </a:cxn>
                <a:cxn ang="0">
                  <a:pos x="176" y="7"/>
                </a:cxn>
                <a:cxn ang="0">
                  <a:pos x="146" y="0"/>
                </a:cxn>
                <a:cxn ang="0">
                  <a:pos x="129" y="3"/>
                </a:cxn>
                <a:cxn ang="0">
                  <a:pos x="112" y="10"/>
                </a:cxn>
                <a:cxn ang="0">
                  <a:pos x="99" y="18"/>
                </a:cxn>
                <a:cxn ang="0">
                  <a:pos x="86" y="32"/>
                </a:cxn>
                <a:cxn ang="0">
                  <a:pos x="73" y="53"/>
                </a:cxn>
                <a:cxn ang="0">
                  <a:pos x="56" y="75"/>
                </a:cxn>
                <a:cxn ang="0">
                  <a:pos x="43" y="107"/>
                </a:cxn>
                <a:cxn ang="0">
                  <a:pos x="30" y="139"/>
                </a:cxn>
                <a:cxn ang="0">
                  <a:pos x="13" y="182"/>
                </a:cxn>
                <a:cxn ang="0">
                  <a:pos x="0" y="229"/>
                </a:cxn>
                <a:cxn ang="0">
                  <a:pos x="73" y="211"/>
                </a:cxn>
                <a:cxn ang="0">
                  <a:pos x="138" y="197"/>
                </a:cxn>
                <a:cxn ang="0">
                  <a:pos x="189" y="179"/>
                </a:cxn>
                <a:cxn ang="0">
                  <a:pos x="232" y="164"/>
                </a:cxn>
                <a:cxn ang="0">
                  <a:pos x="258" y="143"/>
                </a:cxn>
                <a:cxn ang="0">
                  <a:pos x="271" y="118"/>
                </a:cxn>
                <a:cxn ang="0">
                  <a:pos x="271" y="104"/>
                </a:cxn>
                <a:cxn ang="0">
                  <a:pos x="271" y="86"/>
                </a:cxn>
                <a:cxn ang="0">
                  <a:pos x="258" y="68"/>
                </a:cxn>
                <a:cxn ang="0">
                  <a:pos x="245" y="46"/>
                </a:cxn>
              </a:cxnLst>
              <a:rect l="0" t="0" r="r" b="b"/>
              <a:pathLst>
                <a:path w="271" h="229">
                  <a:moveTo>
                    <a:pt x="245" y="46"/>
                  </a:moveTo>
                  <a:lnTo>
                    <a:pt x="215" y="21"/>
                  </a:lnTo>
                  <a:lnTo>
                    <a:pt x="176" y="7"/>
                  </a:lnTo>
                  <a:lnTo>
                    <a:pt x="146" y="0"/>
                  </a:lnTo>
                  <a:lnTo>
                    <a:pt x="129" y="3"/>
                  </a:lnTo>
                  <a:lnTo>
                    <a:pt x="112" y="10"/>
                  </a:lnTo>
                  <a:lnTo>
                    <a:pt x="99" y="18"/>
                  </a:lnTo>
                  <a:lnTo>
                    <a:pt x="86" y="32"/>
                  </a:lnTo>
                  <a:lnTo>
                    <a:pt x="73" y="53"/>
                  </a:lnTo>
                  <a:lnTo>
                    <a:pt x="56" y="75"/>
                  </a:lnTo>
                  <a:lnTo>
                    <a:pt x="43" y="107"/>
                  </a:lnTo>
                  <a:lnTo>
                    <a:pt x="30" y="139"/>
                  </a:lnTo>
                  <a:lnTo>
                    <a:pt x="13" y="182"/>
                  </a:lnTo>
                  <a:lnTo>
                    <a:pt x="0" y="229"/>
                  </a:lnTo>
                  <a:lnTo>
                    <a:pt x="73" y="211"/>
                  </a:lnTo>
                  <a:lnTo>
                    <a:pt x="138" y="197"/>
                  </a:lnTo>
                  <a:lnTo>
                    <a:pt x="189" y="179"/>
                  </a:lnTo>
                  <a:lnTo>
                    <a:pt x="232" y="164"/>
                  </a:lnTo>
                  <a:lnTo>
                    <a:pt x="258" y="143"/>
                  </a:lnTo>
                  <a:lnTo>
                    <a:pt x="271" y="118"/>
                  </a:lnTo>
                  <a:lnTo>
                    <a:pt x="271" y="104"/>
                  </a:lnTo>
                  <a:lnTo>
                    <a:pt x="271" y="86"/>
                  </a:lnTo>
                  <a:lnTo>
                    <a:pt x="258" y="68"/>
                  </a:lnTo>
                  <a:lnTo>
                    <a:pt x="245" y="46"/>
                  </a:lnTo>
                  <a:close/>
                </a:path>
              </a:pathLst>
            </a:custGeom>
            <a:solidFill>
              <a:srgbClr val="008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705" name="Freeform 201"/>
            <p:cNvSpPr>
              <a:spLocks/>
            </p:cNvSpPr>
            <p:nvPr/>
          </p:nvSpPr>
          <p:spPr bwMode="auto">
            <a:xfrm>
              <a:off x="2693" y="3715"/>
              <a:ext cx="155" cy="132"/>
            </a:xfrm>
            <a:custGeom>
              <a:avLst/>
              <a:gdLst/>
              <a:ahLst/>
              <a:cxnLst>
                <a:cxn ang="0">
                  <a:pos x="155" y="14"/>
                </a:cxn>
                <a:cxn ang="0">
                  <a:pos x="138" y="3"/>
                </a:cxn>
                <a:cxn ang="0">
                  <a:pos x="112" y="0"/>
                </a:cxn>
                <a:cxn ang="0">
                  <a:pos x="90" y="3"/>
                </a:cxn>
                <a:cxn ang="0">
                  <a:pos x="65" y="14"/>
                </a:cxn>
                <a:cxn ang="0">
                  <a:pos x="43" y="32"/>
                </a:cxn>
                <a:cxn ang="0">
                  <a:pos x="22" y="57"/>
                </a:cxn>
                <a:cxn ang="0">
                  <a:pos x="9" y="93"/>
                </a:cxn>
                <a:cxn ang="0">
                  <a:pos x="0" y="132"/>
                </a:cxn>
                <a:cxn ang="0">
                  <a:pos x="155" y="14"/>
                </a:cxn>
              </a:cxnLst>
              <a:rect l="0" t="0" r="r" b="b"/>
              <a:pathLst>
                <a:path w="155" h="132">
                  <a:moveTo>
                    <a:pt x="155" y="14"/>
                  </a:moveTo>
                  <a:lnTo>
                    <a:pt x="138" y="3"/>
                  </a:lnTo>
                  <a:lnTo>
                    <a:pt x="112" y="0"/>
                  </a:lnTo>
                  <a:lnTo>
                    <a:pt x="90" y="3"/>
                  </a:lnTo>
                  <a:lnTo>
                    <a:pt x="65" y="14"/>
                  </a:lnTo>
                  <a:lnTo>
                    <a:pt x="43" y="32"/>
                  </a:lnTo>
                  <a:lnTo>
                    <a:pt x="22" y="57"/>
                  </a:lnTo>
                  <a:lnTo>
                    <a:pt x="9" y="93"/>
                  </a:lnTo>
                  <a:lnTo>
                    <a:pt x="0" y="132"/>
                  </a:lnTo>
                  <a:lnTo>
                    <a:pt x="155" y="14"/>
                  </a:lnTo>
                  <a:close/>
                </a:path>
              </a:pathLst>
            </a:custGeom>
            <a:solidFill>
              <a:srgbClr val="008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706" name="Freeform 202"/>
            <p:cNvSpPr>
              <a:spLocks/>
            </p:cNvSpPr>
            <p:nvPr/>
          </p:nvSpPr>
          <p:spPr bwMode="auto">
            <a:xfrm>
              <a:off x="2693" y="3715"/>
              <a:ext cx="155" cy="132"/>
            </a:xfrm>
            <a:custGeom>
              <a:avLst/>
              <a:gdLst/>
              <a:ahLst/>
              <a:cxnLst>
                <a:cxn ang="0">
                  <a:pos x="155" y="14"/>
                </a:cxn>
                <a:cxn ang="0">
                  <a:pos x="138" y="3"/>
                </a:cxn>
                <a:cxn ang="0">
                  <a:pos x="112" y="0"/>
                </a:cxn>
                <a:cxn ang="0">
                  <a:pos x="90" y="3"/>
                </a:cxn>
                <a:cxn ang="0">
                  <a:pos x="65" y="14"/>
                </a:cxn>
                <a:cxn ang="0">
                  <a:pos x="43" y="32"/>
                </a:cxn>
                <a:cxn ang="0">
                  <a:pos x="22" y="57"/>
                </a:cxn>
                <a:cxn ang="0">
                  <a:pos x="9" y="93"/>
                </a:cxn>
                <a:cxn ang="0">
                  <a:pos x="0" y="132"/>
                </a:cxn>
              </a:cxnLst>
              <a:rect l="0" t="0" r="r" b="b"/>
              <a:pathLst>
                <a:path w="155" h="132">
                  <a:moveTo>
                    <a:pt x="155" y="14"/>
                  </a:moveTo>
                  <a:lnTo>
                    <a:pt x="138" y="3"/>
                  </a:lnTo>
                  <a:lnTo>
                    <a:pt x="112" y="0"/>
                  </a:lnTo>
                  <a:lnTo>
                    <a:pt x="90" y="3"/>
                  </a:lnTo>
                  <a:lnTo>
                    <a:pt x="65" y="14"/>
                  </a:lnTo>
                  <a:lnTo>
                    <a:pt x="43" y="32"/>
                  </a:lnTo>
                  <a:lnTo>
                    <a:pt x="22" y="57"/>
                  </a:lnTo>
                  <a:lnTo>
                    <a:pt x="9" y="93"/>
                  </a:lnTo>
                  <a:lnTo>
                    <a:pt x="0" y="132"/>
                  </a:lnTo>
                </a:path>
              </a:pathLst>
            </a:custGeom>
            <a:noFill/>
            <a:ln w="0">
              <a:solidFill>
                <a:srgbClr val="BFDFB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707" name="Freeform 203"/>
            <p:cNvSpPr>
              <a:spLocks/>
            </p:cNvSpPr>
            <p:nvPr/>
          </p:nvSpPr>
          <p:spPr bwMode="auto">
            <a:xfrm>
              <a:off x="3737" y="3629"/>
              <a:ext cx="56" cy="132"/>
            </a:xfrm>
            <a:custGeom>
              <a:avLst/>
              <a:gdLst/>
              <a:ahLst/>
              <a:cxnLst>
                <a:cxn ang="0">
                  <a:pos x="4" y="132"/>
                </a:cxn>
                <a:cxn ang="0">
                  <a:pos x="13" y="132"/>
                </a:cxn>
                <a:cxn ang="0">
                  <a:pos x="26" y="129"/>
                </a:cxn>
                <a:cxn ang="0">
                  <a:pos x="34" y="118"/>
                </a:cxn>
                <a:cxn ang="0">
                  <a:pos x="43" y="104"/>
                </a:cxn>
                <a:cxn ang="0">
                  <a:pos x="51" y="86"/>
                </a:cxn>
                <a:cxn ang="0">
                  <a:pos x="56" y="61"/>
                </a:cxn>
                <a:cxn ang="0">
                  <a:pos x="51" y="32"/>
                </a:cxn>
                <a:cxn ang="0">
                  <a:pos x="43" y="0"/>
                </a:cxn>
                <a:cxn ang="0">
                  <a:pos x="26" y="36"/>
                </a:cxn>
                <a:cxn ang="0">
                  <a:pos x="9" y="79"/>
                </a:cxn>
                <a:cxn ang="0">
                  <a:pos x="0" y="115"/>
                </a:cxn>
                <a:cxn ang="0">
                  <a:pos x="0" y="129"/>
                </a:cxn>
                <a:cxn ang="0">
                  <a:pos x="4" y="132"/>
                </a:cxn>
              </a:cxnLst>
              <a:rect l="0" t="0" r="r" b="b"/>
              <a:pathLst>
                <a:path w="56" h="132">
                  <a:moveTo>
                    <a:pt x="4" y="132"/>
                  </a:moveTo>
                  <a:lnTo>
                    <a:pt x="13" y="132"/>
                  </a:lnTo>
                  <a:lnTo>
                    <a:pt x="26" y="129"/>
                  </a:lnTo>
                  <a:lnTo>
                    <a:pt x="34" y="118"/>
                  </a:lnTo>
                  <a:lnTo>
                    <a:pt x="43" y="104"/>
                  </a:lnTo>
                  <a:lnTo>
                    <a:pt x="51" y="86"/>
                  </a:lnTo>
                  <a:lnTo>
                    <a:pt x="56" y="61"/>
                  </a:lnTo>
                  <a:lnTo>
                    <a:pt x="51" y="32"/>
                  </a:lnTo>
                  <a:lnTo>
                    <a:pt x="43" y="0"/>
                  </a:lnTo>
                  <a:lnTo>
                    <a:pt x="26" y="36"/>
                  </a:lnTo>
                  <a:lnTo>
                    <a:pt x="9" y="79"/>
                  </a:lnTo>
                  <a:lnTo>
                    <a:pt x="0" y="115"/>
                  </a:lnTo>
                  <a:lnTo>
                    <a:pt x="0" y="129"/>
                  </a:lnTo>
                  <a:lnTo>
                    <a:pt x="4" y="132"/>
                  </a:lnTo>
                  <a:close/>
                </a:path>
              </a:pathLst>
            </a:custGeom>
            <a:solidFill>
              <a:srgbClr val="008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708" name="Freeform 204"/>
            <p:cNvSpPr>
              <a:spLocks/>
            </p:cNvSpPr>
            <p:nvPr/>
          </p:nvSpPr>
          <p:spPr bwMode="auto">
            <a:xfrm>
              <a:off x="3672" y="3597"/>
              <a:ext cx="56" cy="150"/>
            </a:xfrm>
            <a:custGeom>
              <a:avLst/>
              <a:gdLst/>
              <a:ahLst/>
              <a:cxnLst>
                <a:cxn ang="0">
                  <a:pos x="39" y="150"/>
                </a:cxn>
                <a:cxn ang="0">
                  <a:pos x="52" y="147"/>
                </a:cxn>
                <a:cxn ang="0">
                  <a:pos x="56" y="132"/>
                </a:cxn>
                <a:cxn ang="0">
                  <a:pos x="56" y="111"/>
                </a:cxn>
                <a:cxn ang="0">
                  <a:pos x="52" y="89"/>
                </a:cxn>
                <a:cxn ang="0">
                  <a:pos x="31" y="39"/>
                </a:cxn>
                <a:cxn ang="0">
                  <a:pos x="18" y="18"/>
                </a:cxn>
                <a:cxn ang="0">
                  <a:pos x="5" y="0"/>
                </a:cxn>
                <a:cxn ang="0">
                  <a:pos x="0" y="46"/>
                </a:cxn>
                <a:cxn ang="0">
                  <a:pos x="5" y="96"/>
                </a:cxn>
                <a:cxn ang="0">
                  <a:pos x="9" y="118"/>
                </a:cxn>
                <a:cxn ang="0">
                  <a:pos x="13" y="136"/>
                </a:cxn>
                <a:cxn ang="0">
                  <a:pos x="26" y="147"/>
                </a:cxn>
                <a:cxn ang="0">
                  <a:pos x="39" y="150"/>
                </a:cxn>
              </a:cxnLst>
              <a:rect l="0" t="0" r="r" b="b"/>
              <a:pathLst>
                <a:path w="56" h="150">
                  <a:moveTo>
                    <a:pt x="39" y="150"/>
                  </a:moveTo>
                  <a:lnTo>
                    <a:pt x="52" y="147"/>
                  </a:lnTo>
                  <a:lnTo>
                    <a:pt x="56" y="132"/>
                  </a:lnTo>
                  <a:lnTo>
                    <a:pt x="56" y="111"/>
                  </a:lnTo>
                  <a:lnTo>
                    <a:pt x="52" y="89"/>
                  </a:lnTo>
                  <a:lnTo>
                    <a:pt x="31" y="39"/>
                  </a:lnTo>
                  <a:lnTo>
                    <a:pt x="18" y="18"/>
                  </a:lnTo>
                  <a:lnTo>
                    <a:pt x="5" y="0"/>
                  </a:lnTo>
                  <a:lnTo>
                    <a:pt x="0" y="46"/>
                  </a:lnTo>
                  <a:lnTo>
                    <a:pt x="5" y="96"/>
                  </a:lnTo>
                  <a:lnTo>
                    <a:pt x="9" y="118"/>
                  </a:lnTo>
                  <a:lnTo>
                    <a:pt x="13" y="136"/>
                  </a:lnTo>
                  <a:lnTo>
                    <a:pt x="26" y="147"/>
                  </a:lnTo>
                  <a:lnTo>
                    <a:pt x="39" y="150"/>
                  </a:lnTo>
                  <a:close/>
                </a:path>
              </a:pathLst>
            </a:custGeom>
            <a:solidFill>
              <a:srgbClr val="008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709" name="Freeform 205"/>
            <p:cNvSpPr>
              <a:spLocks/>
            </p:cNvSpPr>
            <p:nvPr/>
          </p:nvSpPr>
          <p:spPr bwMode="auto">
            <a:xfrm>
              <a:off x="4532" y="3826"/>
              <a:ext cx="111" cy="79"/>
            </a:xfrm>
            <a:custGeom>
              <a:avLst/>
              <a:gdLst/>
              <a:ahLst/>
              <a:cxnLst>
                <a:cxn ang="0">
                  <a:pos x="0" y="3"/>
                </a:cxn>
                <a:cxn ang="0">
                  <a:pos x="21" y="0"/>
                </a:cxn>
                <a:cxn ang="0">
                  <a:pos x="47" y="3"/>
                </a:cxn>
                <a:cxn ang="0">
                  <a:pos x="60" y="14"/>
                </a:cxn>
                <a:cxn ang="0">
                  <a:pos x="77" y="28"/>
                </a:cxn>
                <a:cxn ang="0">
                  <a:pos x="94" y="50"/>
                </a:cxn>
                <a:cxn ang="0">
                  <a:pos x="111" y="79"/>
                </a:cxn>
                <a:cxn ang="0">
                  <a:pos x="38" y="43"/>
                </a:cxn>
                <a:cxn ang="0">
                  <a:pos x="8" y="21"/>
                </a:cxn>
                <a:cxn ang="0">
                  <a:pos x="0" y="14"/>
                </a:cxn>
                <a:cxn ang="0">
                  <a:pos x="0" y="3"/>
                </a:cxn>
              </a:cxnLst>
              <a:rect l="0" t="0" r="r" b="b"/>
              <a:pathLst>
                <a:path w="111" h="79">
                  <a:moveTo>
                    <a:pt x="0" y="3"/>
                  </a:moveTo>
                  <a:lnTo>
                    <a:pt x="21" y="0"/>
                  </a:lnTo>
                  <a:lnTo>
                    <a:pt x="47" y="3"/>
                  </a:lnTo>
                  <a:lnTo>
                    <a:pt x="60" y="14"/>
                  </a:lnTo>
                  <a:lnTo>
                    <a:pt x="77" y="28"/>
                  </a:lnTo>
                  <a:lnTo>
                    <a:pt x="94" y="50"/>
                  </a:lnTo>
                  <a:lnTo>
                    <a:pt x="111" y="79"/>
                  </a:lnTo>
                  <a:lnTo>
                    <a:pt x="38" y="43"/>
                  </a:lnTo>
                  <a:lnTo>
                    <a:pt x="8" y="21"/>
                  </a:lnTo>
                  <a:lnTo>
                    <a:pt x="0" y="14"/>
                  </a:lnTo>
                  <a:lnTo>
                    <a:pt x="0" y="3"/>
                  </a:lnTo>
                  <a:close/>
                </a:path>
              </a:pathLst>
            </a:custGeom>
            <a:solidFill>
              <a:srgbClr val="008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710" name="Freeform 206"/>
            <p:cNvSpPr>
              <a:spLocks/>
            </p:cNvSpPr>
            <p:nvPr/>
          </p:nvSpPr>
          <p:spPr bwMode="auto">
            <a:xfrm>
              <a:off x="4519" y="3837"/>
              <a:ext cx="30" cy="5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0"/>
                </a:cxn>
                <a:cxn ang="0">
                  <a:pos x="4" y="25"/>
                </a:cxn>
                <a:cxn ang="0">
                  <a:pos x="13" y="39"/>
                </a:cxn>
                <a:cxn ang="0">
                  <a:pos x="25" y="50"/>
                </a:cxn>
                <a:cxn ang="0">
                  <a:pos x="30" y="32"/>
                </a:cxn>
                <a:cxn ang="0">
                  <a:pos x="30" y="21"/>
                </a:cxn>
                <a:cxn ang="0">
                  <a:pos x="21" y="14"/>
                </a:cxn>
                <a:cxn ang="0">
                  <a:pos x="8" y="10"/>
                </a:cxn>
                <a:cxn ang="0">
                  <a:pos x="4" y="7"/>
                </a:cxn>
                <a:cxn ang="0">
                  <a:pos x="0" y="0"/>
                </a:cxn>
              </a:cxnLst>
              <a:rect l="0" t="0" r="r" b="b"/>
              <a:pathLst>
                <a:path w="30" h="50">
                  <a:moveTo>
                    <a:pt x="0" y="0"/>
                  </a:moveTo>
                  <a:lnTo>
                    <a:pt x="0" y="10"/>
                  </a:lnTo>
                  <a:lnTo>
                    <a:pt x="4" y="25"/>
                  </a:lnTo>
                  <a:lnTo>
                    <a:pt x="13" y="39"/>
                  </a:lnTo>
                  <a:lnTo>
                    <a:pt x="25" y="50"/>
                  </a:lnTo>
                  <a:lnTo>
                    <a:pt x="30" y="32"/>
                  </a:lnTo>
                  <a:lnTo>
                    <a:pt x="30" y="21"/>
                  </a:lnTo>
                  <a:lnTo>
                    <a:pt x="21" y="14"/>
                  </a:lnTo>
                  <a:lnTo>
                    <a:pt x="8" y="10"/>
                  </a:lnTo>
                  <a:lnTo>
                    <a:pt x="4" y="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" name="Group 207"/>
          <p:cNvGrpSpPr>
            <a:grpSpLocks/>
          </p:cNvGrpSpPr>
          <p:nvPr/>
        </p:nvGrpSpPr>
        <p:grpSpPr bwMode="auto">
          <a:xfrm>
            <a:off x="439738" y="152400"/>
            <a:ext cx="8666162" cy="6024563"/>
            <a:chOff x="271" y="203"/>
            <a:chExt cx="5459" cy="3795"/>
          </a:xfrm>
        </p:grpSpPr>
        <p:sp>
          <p:nvSpPr>
            <p:cNvPr id="21712" name="Freeform 208"/>
            <p:cNvSpPr>
              <a:spLocks/>
            </p:cNvSpPr>
            <p:nvPr/>
          </p:nvSpPr>
          <p:spPr bwMode="auto">
            <a:xfrm>
              <a:off x="5313" y="357"/>
              <a:ext cx="181" cy="46"/>
            </a:xfrm>
            <a:custGeom>
              <a:avLst/>
              <a:gdLst/>
              <a:ahLst/>
              <a:cxnLst>
                <a:cxn ang="0">
                  <a:pos x="181" y="28"/>
                </a:cxn>
                <a:cxn ang="0">
                  <a:pos x="181" y="18"/>
                </a:cxn>
                <a:cxn ang="0">
                  <a:pos x="168" y="10"/>
                </a:cxn>
                <a:cxn ang="0">
                  <a:pos x="146" y="7"/>
                </a:cxn>
                <a:cxn ang="0">
                  <a:pos x="116" y="0"/>
                </a:cxn>
                <a:cxn ang="0">
                  <a:pos x="52" y="0"/>
                </a:cxn>
                <a:cxn ang="0">
                  <a:pos x="22" y="3"/>
                </a:cxn>
                <a:cxn ang="0">
                  <a:pos x="0" y="10"/>
                </a:cxn>
                <a:cxn ang="0">
                  <a:pos x="43" y="28"/>
                </a:cxn>
                <a:cxn ang="0">
                  <a:pos x="95" y="43"/>
                </a:cxn>
                <a:cxn ang="0">
                  <a:pos x="121" y="46"/>
                </a:cxn>
                <a:cxn ang="0">
                  <a:pos x="146" y="46"/>
                </a:cxn>
                <a:cxn ang="0">
                  <a:pos x="164" y="39"/>
                </a:cxn>
                <a:cxn ang="0">
                  <a:pos x="181" y="28"/>
                </a:cxn>
              </a:cxnLst>
              <a:rect l="0" t="0" r="r" b="b"/>
              <a:pathLst>
                <a:path w="181" h="46">
                  <a:moveTo>
                    <a:pt x="181" y="28"/>
                  </a:moveTo>
                  <a:lnTo>
                    <a:pt x="181" y="18"/>
                  </a:lnTo>
                  <a:lnTo>
                    <a:pt x="168" y="10"/>
                  </a:lnTo>
                  <a:lnTo>
                    <a:pt x="146" y="7"/>
                  </a:lnTo>
                  <a:lnTo>
                    <a:pt x="116" y="0"/>
                  </a:lnTo>
                  <a:lnTo>
                    <a:pt x="52" y="0"/>
                  </a:lnTo>
                  <a:lnTo>
                    <a:pt x="22" y="3"/>
                  </a:lnTo>
                  <a:lnTo>
                    <a:pt x="0" y="10"/>
                  </a:lnTo>
                  <a:lnTo>
                    <a:pt x="43" y="28"/>
                  </a:lnTo>
                  <a:lnTo>
                    <a:pt x="95" y="43"/>
                  </a:lnTo>
                  <a:lnTo>
                    <a:pt x="121" y="46"/>
                  </a:lnTo>
                  <a:lnTo>
                    <a:pt x="146" y="46"/>
                  </a:lnTo>
                  <a:lnTo>
                    <a:pt x="164" y="39"/>
                  </a:lnTo>
                  <a:lnTo>
                    <a:pt x="181" y="28"/>
                  </a:lnTo>
                  <a:close/>
                </a:path>
              </a:pathLst>
            </a:custGeom>
            <a:solidFill>
              <a:srgbClr val="008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713" name="Freeform 209"/>
            <p:cNvSpPr>
              <a:spLocks/>
            </p:cNvSpPr>
            <p:nvPr/>
          </p:nvSpPr>
          <p:spPr bwMode="auto">
            <a:xfrm>
              <a:off x="3741" y="3761"/>
              <a:ext cx="73" cy="58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9" y="33"/>
                </a:cxn>
                <a:cxn ang="0">
                  <a:pos x="26" y="47"/>
                </a:cxn>
                <a:cxn ang="0">
                  <a:pos x="47" y="54"/>
                </a:cxn>
                <a:cxn ang="0">
                  <a:pos x="73" y="58"/>
                </a:cxn>
                <a:cxn ang="0">
                  <a:pos x="65" y="36"/>
                </a:cxn>
                <a:cxn ang="0">
                  <a:pos x="52" y="15"/>
                </a:cxn>
                <a:cxn ang="0">
                  <a:pos x="30" y="4"/>
                </a:cxn>
                <a:cxn ang="0">
                  <a:pos x="17" y="0"/>
                </a:cxn>
                <a:cxn ang="0">
                  <a:pos x="0" y="8"/>
                </a:cxn>
              </a:cxnLst>
              <a:rect l="0" t="0" r="r" b="b"/>
              <a:pathLst>
                <a:path w="73" h="58">
                  <a:moveTo>
                    <a:pt x="0" y="8"/>
                  </a:moveTo>
                  <a:lnTo>
                    <a:pt x="9" y="33"/>
                  </a:lnTo>
                  <a:lnTo>
                    <a:pt x="26" y="47"/>
                  </a:lnTo>
                  <a:lnTo>
                    <a:pt x="47" y="54"/>
                  </a:lnTo>
                  <a:lnTo>
                    <a:pt x="73" y="58"/>
                  </a:lnTo>
                  <a:lnTo>
                    <a:pt x="65" y="36"/>
                  </a:lnTo>
                  <a:lnTo>
                    <a:pt x="52" y="15"/>
                  </a:lnTo>
                  <a:lnTo>
                    <a:pt x="30" y="4"/>
                  </a:lnTo>
                  <a:lnTo>
                    <a:pt x="17" y="0"/>
                  </a:lnTo>
                  <a:lnTo>
                    <a:pt x="0" y="8"/>
                  </a:lnTo>
                  <a:close/>
                </a:path>
              </a:pathLst>
            </a:custGeom>
            <a:solidFill>
              <a:srgbClr val="008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714" name="Freeform 210"/>
            <p:cNvSpPr>
              <a:spLocks/>
            </p:cNvSpPr>
            <p:nvPr/>
          </p:nvSpPr>
          <p:spPr bwMode="auto">
            <a:xfrm>
              <a:off x="5511" y="371"/>
              <a:ext cx="43" cy="79"/>
            </a:xfrm>
            <a:custGeom>
              <a:avLst/>
              <a:gdLst/>
              <a:ahLst/>
              <a:cxnLst>
                <a:cxn ang="0">
                  <a:pos x="17" y="0"/>
                </a:cxn>
                <a:cxn ang="0">
                  <a:pos x="4" y="14"/>
                </a:cxn>
                <a:cxn ang="0">
                  <a:pos x="0" y="21"/>
                </a:cxn>
                <a:cxn ang="0">
                  <a:pos x="8" y="29"/>
                </a:cxn>
                <a:cxn ang="0">
                  <a:pos x="21" y="50"/>
                </a:cxn>
                <a:cxn ang="0">
                  <a:pos x="26" y="64"/>
                </a:cxn>
                <a:cxn ang="0">
                  <a:pos x="21" y="79"/>
                </a:cxn>
                <a:cxn ang="0">
                  <a:pos x="34" y="57"/>
                </a:cxn>
                <a:cxn ang="0">
                  <a:pos x="43" y="36"/>
                </a:cxn>
                <a:cxn ang="0">
                  <a:pos x="43" y="21"/>
                </a:cxn>
                <a:cxn ang="0">
                  <a:pos x="34" y="11"/>
                </a:cxn>
                <a:cxn ang="0">
                  <a:pos x="17" y="0"/>
                </a:cxn>
              </a:cxnLst>
              <a:rect l="0" t="0" r="r" b="b"/>
              <a:pathLst>
                <a:path w="43" h="79">
                  <a:moveTo>
                    <a:pt x="17" y="0"/>
                  </a:moveTo>
                  <a:lnTo>
                    <a:pt x="4" y="14"/>
                  </a:lnTo>
                  <a:lnTo>
                    <a:pt x="0" y="21"/>
                  </a:lnTo>
                  <a:lnTo>
                    <a:pt x="8" y="29"/>
                  </a:lnTo>
                  <a:lnTo>
                    <a:pt x="21" y="50"/>
                  </a:lnTo>
                  <a:lnTo>
                    <a:pt x="26" y="64"/>
                  </a:lnTo>
                  <a:lnTo>
                    <a:pt x="21" y="79"/>
                  </a:lnTo>
                  <a:lnTo>
                    <a:pt x="34" y="57"/>
                  </a:lnTo>
                  <a:lnTo>
                    <a:pt x="43" y="36"/>
                  </a:lnTo>
                  <a:lnTo>
                    <a:pt x="43" y="21"/>
                  </a:lnTo>
                  <a:lnTo>
                    <a:pt x="34" y="11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rgbClr val="008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715" name="Freeform 211"/>
            <p:cNvSpPr>
              <a:spLocks/>
            </p:cNvSpPr>
            <p:nvPr/>
          </p:nvSpPr>
          <p:spPr bwMode="auto">
            <a:xfrm>
              <a:off x="4630" y="3815"/>
              <a:ext cx="108" cy="32"/>
            </a:xfrm>
            <a:custGeom>
              <a:avLst/>
              <a:gdLst/>
              <a:ahLst/>
              <a:cxnLst>
                <a:cxn ang="0">
                  <a:pos x="108" y="7"/>
                </a:cxn>
                <a:cxn ang="0">
                  <a:pos x="91" y="4"/>
                </a:cxn>
                <a:cxn ang="0">
                  <a:pos x="65" y="0"/>
                </a:cxn>
                <a:cxn ang="0">
                  <a:pos x="35" y="4"/>
                </a:cxn>
                <a:cxn ang="0">
                  <a:pos x="18" y="11"/>
                </a:cxn>
                <a:cxn ang="0">
                  <a:pos x="0" y="29"/>
                </a:cxn>
                <a:cxn ang="0">
                  <a:pos x="22" y="29"/>
                </a:cxn>
                <a:cxn ang="0">
                  <a:pos x="43" y="32"/>
                </a:cxn>
                <a:cxn ang="0">
                  <a:pos x="56" y="32"/>
                </a:cxn>
                <a:cxn ang="0">
                  <a:pos x="73" y="29"/>
                </a:cxn>
                <a:cxn ang="0">
                  <a:pos x="91" y="22"/>
                </a:cxn>
                <a:cxn ang="0">
                  <a:pos x="108" y="7"/>
                </a:cxn>
              </a:cxnLst>
              <a:rect l="0" t="0" r="r" b="b"/>
              <a:pathLst>
                <a:path w="108" h="32">
                  <a:moveTo>
                    <a:pt x="108" y="7"/>
                  </a:moveTo>
                  <a:lnTo>
                    <a:pt x="91" y="4"/>
                  </a:lnTo>
                  <a:lnTo>
                    <a:pt x="65" y="0"/>
                  </a:lnTo>
                  <a:lnTo>
                    <a:pt x="35" y="4"/>
                  </a:lnTo>
                  <a:lnTo>
                    <a:pt x="18" y="11"/>
                  </a:lnTo>
                  <a:lnTo>
                    <a:pt x="0" y="29"/>
                  </a:lnTo>
                  <a:lnTo>
                    <a:pt x="22" y="29"/>
                  </a:lnTo>
                  <a:lnTo>
                    <a:pt x="43" y="32"/>
                  </a:lnTo>
                  <a:lnTo>
                    <a:pt x="56" y="32"/>
                  </a:lnTo>
                  <a:lnTo>
                    <a:pt x="73" y="29"/>
                  </a:lnTo>
                  <a:lnTo>
                    <a:pt x="91" y="22"/>
                  </a:lnTo>
                  <a:lnTo>
                    <a:pt x="108" y="7"/>
                  </a:lnTo>
                  <a:close/>
                </a:path>
              </a:pathLst>
            </a:custGeom>
            <a:solidFill>
              <a:srgbClr val="008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716" name="Freeform 212"/>
            <p:cNvSpPr>
              <a:spLocks/>
            </p:cNvSpPr>
            <p:nvPr/>
          </p:nvSpPr>
          <p:spPr bwMode="auto">
            <a:xfrm>
              <a:off x="4334" y="3822"/>
              <a:ext cx="56" cy="47"/>
            </a:xfrm>
            <a:custGeom>
              <a:avLst/>
              <a:gdLst/>
              <a:ahLst/>
              <a:cxnLst>
                <a:cxn ang="0">
                  <a:pos x="56" y="47"/>
                </a:cxn>
                <a:cxn ang="0">
                  <a:pos x="39" y="18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17" y="32"/>
                </a:cxn>
                <a:cxn ang="0">
                  <a:pos x="34" y="43"/>
                </a:cxn>
                <a:cxn ang="0">
                  <a:pos x="56" y="47"/>
                </a:cxn>
              </a:cxnLst>
              <a:rect l="0" t="0" r="r" b="b"/>
              <a:pathLst>
                <a:path w="56" h="47">
                  <a:moveTo>
                    <a:pt x="56" y="47"/>
                  </a:moveTo>
                  <a:lnTo>
                    <a:pt x="39" y="18"/>
                  </a:lnTo>
                  <a:lnTo>
                    <a:pt x="26" y="7"/>
                  </a:lnTo>
                  <a:lnTo>
                    <a:pt x="0" y="0"/>
                  </a:lnTo>
                  <a:lnTo>
                    <a:pt x="17" y="32"/>
                  </a:lnTo>
                  <a:lnTo>
                    <a:pt x="34" y="43"/>
                  </a:lnTo>
                  <a:lnTo>
                    <a:pt x="56" y="47"/>
                  </a:lnTo>
                  <a:close/>
                </a:path>
              </a:pathLst>
            </a:custGeom>
            <a:solidFill>
              <a:srgbClr val="008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717" name="Freeform 213"/>
            <p:cNvSpPr>
              <a:spLocks/>
            </p:cNvSpPr>
            <p:nvPr/>
          </p:nvSpPr>
          <p:spPr bwMode="auto">
            <a:xfrm>
              <a:off x="4686" y="3897"/>
              <a:ext cx="43" cy="79"/>
            </a:xfrm>
            <a:custGeom>
              <a:avLst/>
              <a:gdLst/>
              <a:ahLst/>
              <a:cxnLst>
                <a:cxn ang="0">
                  <a:pos x="17" y="0"/>
                </a:cxn>
                <a:cxn ang="0">
                  <a:pos x="4" y="15"/>
                </a:cxn>
                <a:cxn ang="0">
                  <a:pos x="0" y="22"/>
                </a:cxn>
                <a:cxn ang="0">
                  <a:pos x="4" y="33"/>
                </a:cxn>
                <a:cxn ang="0">
                  <a:pos x="22" y="51"/>
                </a:cxn>
                <a:cxn ang="0">
                  <a:pos x="30" y="65"/>
                </a:cxn>
                <a:cxn ang="0">
                  <a:pos x="22" y="79"/>
                </a:cxn>
                <a:cxn ang="0">
                  <a:pos x="35" y="58"/>
                </a:cxn>
                <a:cxn ang="0">
                  <a:pos x="43" y="40"/>
                </a:cxn>
                <a:cxn ang="0">
                  <a:pos x="43" y="22"/>
                </a:cxn>
                <a:cxn ang="0">
                  <a:pos x="35" y="11"/>
                </a:cxn>
                <a:cxn ang="0">
                  <a:pos x="17" y="0"/>
                </a:cxn>
              </a:cxnLst>
              <a:rect l="0" t="0" r="r" b="b"/>
              <a:pathLst>
                <a:path w="43" h="79">
                  <a:moveTo>
                    <a:pt x="17" y="0"/>
                  </a:moveTo>
                  <a:lnTo>
                    <a:pt x="4" y="15"/>
                  </a:lnTo>
                  <a:lnTo>
                    <a:pt x="0" y="22"/>
                  </a:lnTo>
                  <a:lnTo>
                    <a:pt x="4" y="33"/>
                  </a:lnTo>
                  <a:lnTo>
                    <a:pt x="22" y="51"/>
                  </a:lnTo>
                  <a:lnTo>
                    <a:pt x="30" y="65"/>
                  </a:lnTo>
                  <a:lnTo>
                    <a:pt x="22" y="79"/>
                  </a:lnTo>
                  <a:lnTo>
                    <a:pt x="35" y="58"/>
                  </a:lnTo>
                  <a:lnTo>
                    <a:pt x="43" y="40"/>
                  </a:lnTo>
                  <a:lnTo>
                    <a:pt x="43" y="22"/>
                  </a:lnTo>
                  <a:lnTo>
                    <a:pt x="35" y="11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rgbClr val="008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718" name="Freeform 214"/>
            <p:cNvSpPr>
              <a:spLocks/>
            </p:cNvSpPr>
            <p:nvPr/>
          </p:nvSpPr>
          <p:spPr bwMode="auto">
            <a:xfrm>
              <a:off x="4832" y="3740"/>
              <a:ext cx="78" cy="36"/>
            </a:xfrm>
            <a:custGeom>
              <a:avLst/>
              <a:gdLst/>
              <a:ahLst/>
              <a:cxnLst>
                <a:cxn ang="0">
                  <a:pos x="78" y="0"/>
                </a:cxn>
                <a:cxn ang="0">
                  <a:pos x="60" y="0"/>
                </a:cxn>
                <a:cxn ang="0">
                  <a:pos x="39" y="0"/>
                </a:cxn>
                <a:cxn ang="0">
                  <a:pos x="17" y="11"/>
                </a:cxn>
                <a:cxn ang="0">
                  <a:pos x="9" y="21"/>
                </a:cxn>
                <a:cxn ang="0">
                  <a:pos x="0" y="36"/>
                </a:cxn>
                <a:cxn ang="0">
                  <a:pos x="30" y="29"/>
                </a:cxn>
                <a:cxn ang="0">
                  <a:pos x="56" y="21"/>
                </a:cxn>
                <a:cxn ang="0">
                  <a:pos x="69" y="11"/>
                </a:cxn>
                <a:cxn ang="0">
                  <a:pos x="78" y="0"/>
                </a:cxn>
              </a:cxnLst>
              <a:rect l="0" t="0" r="r" b="b"/>
              <a:pathLst>
                <a:path w="78" h="36">
                  <a:moveTo>
                    <a:pt x="78" y="0"/>
                  </a:moveTo>
                  <a:lnTo>
                    <a:pt x="60" y="0"/>
                  </a:lnTo>
                  <a:lnTo>
                    <a:pt x="39" y="0"/>
                  </a:lnTo>
                  <a:lnTo>
                    <a:pt x="17" y="11"/>
                  </a:lnTo>
                  <a:lnTo>
                    <a:pt x="9" y="21"/>
                  </a:lnTo>
                  <a:lnTo>
                    <a:pt x="0" y="36"/>
                  </a:lnTo>
                  <a:lnTo>
                    <a:pt x="30" y="29"/>
                  </a:lnTo>
                  <a:lnTo>
                    <a:pt x="56" y="21"/>
                  </a:lnTo>
                  <a:lnTo>
                    <a:pt x="69" y="11"/>
                  </a:lnTo>
                  <a:lnTo>
                    <a:pt x="78" y="0"/>
                  </a:lnTo>
                  <a:close/>
                </a:path>
              </a:pathLst>
            </a:custGeom>
            <a:solidFill>
              <a:srgbClr val="008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719" name="Freeform 215"/>
            <p:cNvSpPr>
              <a:spLocks/>
            </p:cNvSpPr>
            <p:nvPr/>
          </p:nvSpPr>
          <p:spPr bwMode="auto">
            <a:xfrm>
              <a:off x="5386" y="475"/>
              <a:ext cx="56" cy="79"/>
            </a:xfrm>
            <a:custGeom>
              <a:avLst/>
              <a:gdLst/>
              <a:ahLst/>
              <a:cxnLst>
                <a:cxn ang="0">
                  <a:pos x="56" y="0"/>
                </a:cxn>
                <a:cxn ang="0">
                  <a:pos x="39" y="11"/>
                </a:cxn>
                <a:cxn ang="0">
                  <a:pos x="17" y="21"/>
                </a:cxn>
                <a:cxn ang="0">
                  <a:pos x="0" y="43"/>
                </a:cxn>
                <a:cxn ang="0">
                  <a:pos x="0" y="57"/>
                </a:cxn>
                <a:cxn ang="0">
                  <a:pos x="0" y="79"/>
                </a:cxn>
                <a:cxn ang="0">
                  <a:pos x="30" y="57"/>
                </a:cxn>
                <a:cxn ang="0">
                  <a:pos x="39" y="50"/>
                </a:cxn>
                <a:cxn ang="0">
                  <a:pos x="52" y="36"/>
                </a:cxn>
                <a:cxn ang="0">
                  <a:pos x="56" y="18"/>
                </a:cxn>
                <a:cxn ang="0">
                  <a:pos x="56" y="0"/>
                </a:cxn>
              </a:cxnLst>
              <a:rect l="0" t="0" r="r" b="b"/>
              <a:pathLst>
                <a:path w="56" h="79">
                  <a:moveTo>
                    <a:pt x="56" y="0"/>
                  </a:moveTo>
                  <a:lnTo>
                    <a:pt x="39" y="11"/>
                  </a:lnTo>
                  <a:lnTo>
                    <a:pt x="17" y="21"/>
                  </a:lnTo>
                  <a:lnTo>
                    <a:pt x="0" y="43"/>
                  </a:lnTo>
                  <a:lnTo>
                    <a:pt x="0" y="57"/>
                  </a:lnTo>
                  <a:lnTo>
                    <a:pt x="0" y="79"/>
                  </a:lnTo>
                  <a:lnTo>
                    <a:pt x="30" y="57"/>
                  </a:lnTo>
                  <a:lnTo>
                    <a:pt x="39" y="50"/>
                  </a:lnTo>
                  <a:lnTo>
                    <a:pt x="52" y="36"/>
                  </a:lnTo>
                  <a:lnTo>
                    <a:pt x="56" y="18"/>
                  </a:lnTo>
                  <a:lnTo>
                    <a:pt x="56" y="0"/>
                  </a:lnTo>
                  <a:close/>
                </a:path>
              </a:pathLst>
            </a:custGeom>
            <a:solidFill>
              <a:srgbClr val="008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720" name="Freeform 216"/>
            <p:cNvSpPr>
              <a:spLocks/>
            </p:cNvSpPr>
            <p:nvPr/>
          </p:nvSpPr>
          <p:spPr bwMode="auto">
            <a:xfrm>
              <a:off x="3849" y="3654"/>
              <a:ext cx="150" cy="143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0" y="21"/>
                </a:cxn>
                <a:cxn ang="0">
                  <a:pos x="0" y="50"/>
                </a:cxn>
                <a:cxn ang="0">
                  <a:pos x="0" y="79"/>
                </a:cxn>
                <a:cxn ang="0">
                  <a:pos x="8" y="104"/>
                </a:cxn>
                <a:cxn ang="0">
                  <a:pos x="25" y="125"/>
                </a:cxn>
                <a:cxn ang="0">
                  <a:pos x="47" y="140"/>
                </a:cxn>
                <a:cxn ang="0">
                  <a:pos x="77" y="143"/>
                </a:cxn>
                <a:cxn ang="0">
                  <a:pos x="98" y="140"/>
                </a:cxn>
                <a:cxn ang="0">
                  <a:pos x="116" y="132"/>
                </a:cxn>
                <a:cxn ang="0">
                  <a:pos x="133" y="125"/>
                </a:cxn>
                <a:cxn ang="0">
                  <a:pos x="141" y="118"/>
                </a:cxn>
                <a:cxn ang="0">
                  <a:pos x="150" y="97"/>
                </a:cxn>
                <a:cxn ang="0">
                  <a:pos x="141" y="75"/>
                </a:cxn>
                <a:cxn ang="0">
                  <a:pos x="120" y="54"/>
                </a:cxn>
                <a:cxn ang="0">
                  <a:pos x="60" y="14"/>
                </a:cxn>
                <a:cxn ang="0">
                  <a:pos x="30" y="4"/>
                </a:cxn>
                <a:cxn ang="0">
                  <a:pos x="4" y="0"/>
                </a:cxn>
              </a:cxnLst>
              <a:rect l="0" t="0" r="r" b="b"/>
              <a:pathLst>
                <a:path w="150" h="143">
                  <a:moveTo>
                    <a:pt x="4" y="0"/>
                  </a:moveTo>
                  <a:lnTo>
                    <a:pt x="0" y="21"/>
                  </a:lnTo>
                  <a:lnTo>
                    <a:pt x="0" y="50"/>
                  </a:lnTo>
                  <a:lnTo>
                    <a:pt x="0" y="79"/>
                  </a:lnTo>
                  <a:lnTo>
                    <a:pt x="8" y="104"/>
                  </a:lnTo>
                  <a:lnTo>
                    <a:pt x="25" y="125"/>
                  </a:lnTo>
                  <a:lnTo>
                    <a:pt x="47" y="140"/>
                  </a:lnTo>
                  <a:lnTo>
                    <a:pt x="77" y="143"/>
                  </a:lnTo>
                  <a:lnTo>
                    <a:pt x="98" y="140"/>
                  </a:lnTo>
                  <a:lnTo>
                    <a:pt x="116" y="132"/>
                  </a:lnTo>
                  <a:lnTo>
                    <a:pt x="133" y="125"/>
                  </a:lnTo>
                  <a:lnTo>
                    <a:pt x="141" y="118"/>
                  </a:lnTo>
                  <a:lnTo>
                    <a:pt x="150" y="97"/>
                  </a:lnTo>
                  <a:lnTo>
                    <a:pt x="141" y="75"/>
                  </a:lnTo>
                  <a:lnTo>
                    <a:pt x="120" y="54"/>
                  </a:lnTo>
                  <a:lnTo>
                    <a:pt x="60" y="14"/>
                  </a:lnTo>
                  <a:lnTo>
                    <a:pt x="30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721" name="Freeform 217"/>
            <p:cNvSpPr>
              <a:spLocks/>
            </p:cNvSpPr>
            <p:nvPr/>
          </p:nvSpPr>
          <p:spPr bwMode="auto">
            <a:xfrm>
              <a:off x="3887" y="3686"/>
              <a:ext cx="47" cy="7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9" y="47"/>
                </a:cxn>
                <a:cxn ang="0">
                  <a:pos x="17" y="65"/>
                </a:cxn>
                <a:cxn ang="0">
                  <a:pos x="30" y="72"/>
                </a:cxn>
                <a:cxn ang="0">
                  <a:pos x="47" y="79"/>
                </a:cxn>
                <a:cxn ang="0">
                  <a:pos x="0" y="0"/>
                </a:cxn>
              </a:cxnLst>
              <a:rect l="0" t="0" r="r" b="b"/>
              <a:pathLst>
                <a:path w="47" h="79">
                  <a:moveTo>
                    <a:pt x="0" y="0"/>
                  </a:moveTo>
                  <a:lnTo>
                    <a:pt x="9" y="47"/>
                  </a:lnTo>
                  <a:lnTo>
                    <a:pt x="17" y="65"/>
                  </a:lnTo>
                  <a:lnTo>
                    <a:pt x="30" y="72"/>
                  </a:lnTo>
                  <a:lnTo>
                    <a:pt x="47" y="7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722" name="Freeform 218"/>
            <p:cNvSpPr>
              <a:spLocks/>
            </p:cNvSpPr>
            <p:nvPr/>
          </p:nvSpPr>
          <p:spPr bwMode="auto">
            <a:xfrm>
              <a:off x="3887" y="3686"/>
              <a:ext cx="47" cy="7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9" y="47"/>
                </a:cxn>
                <a:cxn ang="0">
                  <a:pos x="17" y="65"/>
                </a:cxn>
                <a:cxn ang="0">
                  <a:pos x="30" y="72"/>
                </a:cxn>
                <a:cxn ang="0">
                  <a:pos x="47" y="79"/>
                </a:cxn>
              </a:cxnLst>
              <a:rect l="0" t="0" r="r" b="b"/>
              <a:pathLst>
                <a:path w="47" h="79">
                  <a:moveTo>
                    <a:pt x="0" y="0"/>
                  </a:moveTo>
                  <a:lnTo>
                    <a:pt x="9" y="47"/>
                  </a:lnTo>
                  <a:lnTo>
                    <a:pt x="17" y="65"/>
                  </a:lnTo>
                  <a:lnTo>
                    <a:pt x="30" y="72"/>
                  </a:lnTo>
                  <a:lnTo>
                    <a:pt x="47" y="79"/>
                  </a:lnTo>
                </a:path>
              </a:pathLst>
            </a:custGeom>
            <a:noFill/>
            <a:ln w="0">
              <a:solidFill>
                <a:srgbClr val="BFDFB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723" name="Freeform 219"/>
            <p:cNvSpPr>
              <a:spLocks/>
            </p:cNvSpPr>
            <p:nvPr/>
          </p:nvSpPr>
          <p:spPr bwMode="auto">
            <a:xfrm>
              <a:off x="3668" y="3812"/>
              <a:ext cx="181" cy="46"/>
            </a:xfrm>
            <a:custGeom>
              <a:avLst/>
              <a:gdLst/>
              <a:ahLst/>
              <a:cxnLst>
                <a:cxn ang="0">
                  <a:pos x="181" y="28"/>
                </a:cxn>
                <a:cxn ang="0">
                  <a:pos x="181" y="35"/>
                </a:cxn>
                <a:cxn ang="0">
                  <a:pos x="163" y="39"/>
                </a:cxn>
                <a:cxn ang="0">
                  <a:pos x="142" y="42"/>
                </a:cxn>
                <a:cxn ang="0">
                  <a:pos x="112" y="46"/>
                </a:cxn>
                <a:cxn ang="0">
                  <a:pos x="47" y="42"/>
                </a:cxn>
                <a:cxn ang="0">
                  <a:pos x="22" y="35"/>
                </a:cxn>
                <a:cxn ang="0">
                  <a:pos x="0" y="25"/>
                </a:cxn>
                <a:cxn ang="0">
                  <a:pos x="47" y="10"/>
                </a:cxn>
                <a:cxn ang="0">
                  <a:pos x="99" y="3"/>
                </a:cxn>
                <a:cxn ang="0">
                  <a:pos x="125" y="0"/>
                </a:cxn>
                <a:cxn ang="0">
                  <a:pos x="146" y="3"/>
                </a:cxn>
                <a:cxn ang="0">
                  <a:pos x="168" y="14"/>
                </a:cxn>
                <a:cxn ang="0">
                  <a:pos x="181" y="28"/>
                </a:cxn>
              </a:cxnLst>
              <a:rect l="0" t="0" r="r" b="b"/>
              <a:pathLst>
                <a:path w="181" h="46">
                  <a:moveTo>
                    <a:pt x="181" y="28"/>
                  </a:moveTo>
                  <a:lnTo>
                    <a:pt x="181" y="35"/>
                  </a:lnTo>
                  <a:lnTo>
                    <a:pt x="163" y="39"/>
                  </a:lnTo>
                  <a:lnTo>
                    <a:pt x="142" y="42"/>
                  </a:lnTo>
                  <a:lnTo>
                    <a:pt x="112" y="46"/>
                  </a:lnTo>
                  <a:lnTo>
                    <a:pt x="47" y="42"/>
                  </a:lnTo>
                  <a:lnTo>
                    <a:pt x="22" y="35"/>
                  </a:lnTo>
                  <a:lnTo>
                    <a:pt x="0" y="25"/>
                  </a:lnTo>
                  <a:lnTo>
                    <a:pt x="47" y="10"/>
                  </a:lnTo>
                  <a:lnTo>
                    <a:pt x="99" y="3"/>
                  </a:lnTo>
                  <a:lnTo>
                    <a:pt x="125" y="0"/>
                  </a:lnTo>
                  <a:lnTo>
                    <a:pt x="146" y="3"/>
                  </a:lnTo>
                  <a:lnTo>
                    <a:pt x="168" y="14"/>
                  </a:lnTo>
                  <a:lnTo>
                    <a:pt x="181" y="28"/>
                  </a:lnTo>
                  <a:close/>
                </a:path>
              </a:pathLst>
            </a:custGeom>
            <a:solidFill>
              <a:srgbClr val="008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724" name="Freeform 220"/>
            <p:cNvSpPr>
              <a:spLocks/>
            </p:cNvSpPr>
            <p:nvPr/>
          </p:nvSpPr>
          <p:spPr bwMode="auto">
            <a:xfrm>
              <a:off x="3823" y="3801"/>
              <a:ext cx="159" cy="86"/>
            </a:xfrm>
            <a:custGeom>
              <a:avLst/>
              <a:gdLst/>
              <a:ahLst/>
              <a:cxnLst>
                <a:cxn ang="0">
                  <a:pos x="154" y="7"/>
                </a:cxn>
                <a:cxn ang="0">
                  <a:pos x="159" y="14"/>
                </a:cxn>
                <a:cxn ang="0">
                  <a:pos x="150" y="25"/>
                </a:cxn>
                <a:cxn ang="0">
                  <a:pos x="133" y="39"/>
                </a:cxn>
                <a:cxn ang="0">
                  <a:pos x="111" y="53"/>
                </a:cxn>
                <a:cxn ang="0">
                  <a:pos x="51" y="79"/>
                </a:cxn>
                <a:cxn ang="0">
                  <a:pos x="26" y="86"/>
                </a:cxn>
                <a:cxn ang="0">
                  <a:pos x="0" y="86"/>
                </a:cxn>
                <a:cxn ang="0">
                  <a:pos x="30" y="53"/>
                </a:cxn>
                <a:cxn ang="0">
                  <a:pos x="69" y="21"/>
                </a:cxn>
                <a:cxn ang="0">
                  <a:pos x="90" y="11"/>
                </a:cxn>
                <a:cxn ang="0">
                  <a:pos x="111" y="3"/>
                </a:cxn>
                <a:cxn ang="0">
                  <a:pos x="133" y="0"/>
                </a:cxn>
                <a:cxn ang="0">
                  <a:pos x="154" y="7"/>
                </a:cxn>
              </a:cxnLst>
              <a:rect l="0" t="0" r="r" b="b"/>
              <a:pathLst>
                <a:path w="159" h="86">
                  <a:moveTo>
                    <a:pt x="154" y="7"/>
                  </a:moveTo>
                  <a:lnTo>
                    <a:pt x="159" y="14"/>
                  </a:lnTo>
                  <a:lnTo>
                    <a:pt x="150" y="25"/>
                  </a:lnTo>
                  <a:lnTo>
                    <a:pt x="133" y="39"/>
                  </a:lnTo>
                  <a:lnTo>
                    <a:pt x="111" y="53"/>
                  </a:lnTo>
                  <a:lnTo>
                    <a:pt x="51" y="79"/>
                  </a:lnTo>
                  <a:lnTo>
                    <a:pt x="26" y="86"/>
                  </a:lnTo>
                  <a:lnTo>
                    <a:pt x="0" y="86"/>
                  </a:lnTo>
                  <a:lnTo>
                    <a:pt x="30" y="53"/>
                  </a:lnTo>
                  <a:lnTo>
                    <a:pt x="69" y="21"/>
                  </a:lnTo>
                  <a:lnTo>
                    <a:pt x="90" y="11"/>
                  </a:lnTo>
                  <a:lnTo>
                    <a:pt x="111" y="3"/>
                  </a:lnTo>
                  <a:lnTo>
                    <a:pt x="133" y="0"/>
                  </a:lnTo>
                  <a:lnTo>
                    <a:pt x="154" y="7"/>
                  </a:lnTo>
                  <a:close/>
                </a:path>
              </a:pathLst>
            </a:custGeom>
            <a:solidFill>
              <a:srgbClr val="008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725" name="Freeform 221"/>
            <p:cNvSpPr>
              <a:spLocks/>
            </p:cNvSpPr>
            <p:nvPr/>
          </p:nvSpPr>
          <p:spPr bwMode="auto">
            <a:xfrm>
              <a:off x="4355" y="3747"/>
              <a:ext cx="48" cy="68"/>
            </a:xfrm>
            <a:custGeom>
              <a:avLst/>
              <a:gdLst/>
              <a:ahLst/>
              <a:cxnLst>
                <a:cxn ang="0">
                  <a:pos x="5" y="0"/>
                </a:cxn>
                <a:cxn ang="0">
                  <a:pos x="0" y="18"/>
                </a:cxn>
                <a:cxn ang="0">
                  <a:pos x="0" y="25"/>
                </a:cxn>
                <a:cxn ang="0">
                  <a:pos x="9" y="32"/>
                </a:cxn>
                <a:cxn ang="0">
                  <a:pos x="35" y="43"/>
                </a:cxn>
                <a:cxn ang="0">
                  <a:pos x="43" y="54"/>
                </a:cxn>
                <a:cxn ang="0">
                  <a:pos x="48" y="68"/>
                </a:cxn>
                <a:cxn ang="0">
                  <a:pos x="48" y="43"/>
                </a:cxn>
                <a:cxn ang="0">
                  <a:pos x="48" y="25"/>
                </a:cxn>
                <a:cxn ang="0">
                  <a:pos x="35" y="11"/>
                </a:cxn>
                <a:cxn ang="0">
                  <a:pos x="22" y="4"/>
                </a:cxn>
                <a:cxn ang="0">
                  <a:pos x="5" y="0"/>
                </a:cxn>
              </a:cxnLst>
              <a:rect l="0" t="0" r="r" b="b"/>
              <a:pathLst>
                <a:path w="48" h="68">
                  <a:moveTo>
                    <a:pt x="5" y="0"/>
                  </a:moveTo>
                  <a:lnTo>
                    <a:pt x="0" y="18"/>
                  </a:lnTo>
                  <a:lnTo>
                    <a:pt x="0" y="25"/>
                  </a:lnTo>
                  <a:lnTo>
                    <a:pt x="9" y="32"/>
                  </a:lnTo>
                  <a:lnTo>
                    <a:pt x="35" y="43"/>
                  </a:lnTo>
                  <a:lnTo>
                    <a:pt x="43" y="54"/>
                  </a:lnTo>
                  <a:lnTo>
                    <a:pt x="48" y="68"/>
                  </a:lnTo>
                  <a:lnTo>
                    <a:pt x="48" y="43"/>
                  </a:lnTo>
                  <a:lnTo>
                    <a:pt x="48" y="25"/>
                  </a:lnTo>
                  <a:lnTo>
                    <a:pt x="35" y="11"/>
                  </a:lnTo>
                  <a:lnTo>
                    <a:pt x="22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726" name="Freeform 222"/>
            <p:cNvSpPr>
              <a:spLocks/>
            </p:cNvSpPr>
            <p:nvPr/>
          </p:nvSpPr>
          <p:spPr bwMode="auto">
            <a:xfrm>
              <a:off x="4098" y="3736"/>
              <a:ext cx="47" cy="72"/>
            </a:xfrm>
            <a:custGeom>
              <a:avLst/>
              <a:gdLst/>
              <a:ahLst/>
              <a:cxnLst>
                <a:cxn ang="0">
                  <a:pos x="43" y="72"/>
                </a:cxn>
                <a:cxn ang="0">
                  <a:pos x="47" y="43"/>
                </a:cxn>
                <a:cxn ang="0">
                  <a:pos x="38" y="29"/>
                </a:cxn>
                <a:cxn ang="0">
                  <a:pos x="21" y="11"/>
                </a:cxn>
                <a:cxn ang="0">
                  <a:pos x="0" y="0"/>
                </a:cxn>
                <a:cxn ang="0">
                  <a:pos x="0" y="22"/>
                </a:cxn>
                <a:cxn ang="0">
                  <a:pos x="0" y="47"/>
                </a:cxn>
                <a:cxn ang="0">
                  <a:pos x="17" y="65"/>
                </a:cxn>
                <a:cxn ang="0">
                  <a:pos x="30" y="72"/>
                </a:cxn>
                <a:cxn ang="0">
                  <a:pos x="43" y="72"/>
                </a:cxn>
              </a:cxnLst>
              <a:rect l="0" t="0" r="r" b="b"/>
              <a:pathLst>
                <a:path w="47" h="72">
                  <a:moveTo>
                    <a:pt x="43" y="72"/>
                  </a:moveTo>
                  <a:lnTo>
                    <a:pt x="47" y="43"/>
                  </a:lnTo>
                  <a:lnTo>
                    <a:pt x="38" y="29"/>
                  </a:lnTo>
                  <a:lnTo>
                    <a:pt x="21" y="11"/>
                  </a:lnTo>
                  <a:lnTo>
                    <a:pt x="0" y="0"/>
                  </a:lnTo>
                  <a:lnTo>
                    <a:pt x="0" y="22"/>
                  </a:lnTo>
                  <a:lnTo>
                    <a:pt x="0" y="47"/>
                  </a:lnTo>
                  <a:lnTo>
                    <a:pt x="17" y="65"/>
                  </a:lnTo>
                  <a:lnTo>
                    <a:pt x="30" y="72"/>
                  </a:lnTo>
                  <a:lnTo>
                    <a:pt x="43" y="72"/>
                  </a:lnTo>
                  <a:close/>
                </a:path>
              </a:pathLst>
            </a:custGeom>
            <a:solidFill>
              <a:srgbClr val="008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727" name="Freeform 223"/>
            <p:cNvSpPr>
              <a:spLocks/>
            </p:cNvSpPr>
            <p:nvPr/>
          </p:nvSpPr>
          <p:spPr bwMode="auto">
            <a:xfrm>
              <a:off x="3990" y="3815"/>
              <a:ext cx="99" cy="32"/>
            </a:xfrm>
            <a:custGeom>
              <a:avLst/>
              <a:gdLst/>
              <a:ahLst/>
              <a:cxnLst>
                <a:cxn ang="0">
                  <a:pos x="99" y="4"/>
                </a:cxn>
                <a:cxn ang="0">
                  <a:pos x="82" y="0"/>
                </a:cxn>
                <a:cxn ang="0">
                  <a:pos x="56" y="0"/>
                </a:cxn>
                <a:cxn ang="0">
                  <a:pos x="30" y="7"/>
                </a:cxn>
                <a:cxn ang="0">
                  <a:pos x="13" y="18"/>
                </a:cxn>
                <a:cxn ang="0">
                  <a:pos x="0" y="32"/>
                </a:cxn>
                <a:cxn ang="0">
                  <a:pos x="39" y="32"/>
                </a:cxn>
                <a:cxn ang="0">
                  <a:pos x="69" y="29"/>
                </a:cxn>
                <a:cxn ang="0">
                  <a:pos x="86" y="18"/>
                </a:cxn>
                <a:cxn ang="0">
                  <a:pos x="99" y="4"/>
                </a:cxn>
              </a:cxnLst>
              <a:rect l="0" t="0" r="r" b="b"/>
              <a:pathLst>
                <a:path w="99" h="32">
                  <a:moveTo>
                    <a:pt x="99" y="4"/>
                  </a:moveTo>
                  <a:lnTo>
                    <a:pt x="82" y="0"/>
                  </a:lnTo>
                  <a:lnTo>
                    <a:pt x="56" y="0"/>
                  </a:lnTo>
                  <a:lnTo>
                    <a:pt x="30" y="7"/>
                  </a:lnTo>
                  <a:lnTo>
                    <a:pt x="13" y="18"/>
                  </a:lnTo>
                  <a:lnTo>
                    <a:pt x="0" y="32"/>
                  </a:lnTo>
                  <a:lnTo>
                    <a:pt x="39" y="32"/>
                  </a:lnTo>
                  <a:lnTo>
                    <a:pt x="69" y="29"/>
                  </a:lnTo>
                  <a:lnTo>
                    <a:pt x="86" y="18"/>
                  </a:lnTo>
                  <a:lnTo>
                    <a:pt x="99" y="4"/>
                  </a:lnTo>
                  <a:close/>
                </a:path>
              </a:pathLst>
            </a:custGeom>
            <a:solidFill>
              <a:srgbClr val="008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728" name="Freeform 224"/>
            <p:cNvSpPr>
              <a:spLocks/>
            </p:cNvSpPr>
            <p:nvPr/>
          </p:nvSpPr>
          <p:spPr bwMode="auto">
            <a:xfrm>
              <a:off x="3604" y="3643"/>
              <a:ext cx="56" cy="86"/>
            </a:xfrm>
            <a:custGeom>
              <a:avLst/>
              <a:gdLst/>
              <a:ahLst/>
              <a:cxnLst>
                <a:cxn ang="0">
                  <a:pos x="47" y="86"/>
                </a:cxn>
                <a:cxn ang="0">
                  <a:pos x="56" y="65"/>
                </a:cxn>
                <a:cxn ang="0">
                  <a:pos x="56" y="54"/>
                </a:cxn>
                <a:cxn ang="0">
                  <a:pos x="47" y="40"/>
                </a:cxn>
                <a:cxn ang="0">
                  <a:pos x="17" y="22"/>
                </a:cxn>
                <a:cxn ang="0">
                  <a:pos x="4" y="11"/>
                </a:cxn>
                <a:cxn ang="0">
                  <a:pos x="4" y="0"/>
                </a:cxn>
                <a:cxn ang="0">
                  <a:pos x="0" y="29"/>
                </a:cxn>
                <a:cxn ang="0">
                  <a:pos x="4" y="58"/>
                </a:cxn>
                <a:cxn ang="0">
                  <a:pos x="21" y="75"/>
                </a:cxn>
                <a:cxn ang="0">
                  <a:pos x="47" y="86"/>
                </a:cxn>
              </a:cxnLst>
              <a:rect l="0" t="0" r="r" b="b"/>
              <a:pathLst>
                <a:path w="56" h="86">
                  <a:moveTo>
                    <a:pt x="47" y="86"/>
                  </a:moveTo>
                  <a:lnTo>
                    <a:pt x="56" y="65"/>
                  </a:lnTo>
                  <a:lnTo>
                    <a:pt x="56" y="54"/>
                  </a:lnTo>
                  <a:lnTo>
                    <a:pt x="47" y="40"/>
                  </a:lnTo>
                  <a:lnTo>
                    <a:pt x="17" y="22"/>
                  </a:lnTo>
                  <a:lnTo>
                    <a:pt x="4" y="11"/>
                  </a:lnTo>
                  <a:lnTo>
                    <a:pt x="4" y="0"/>
                  </a:lnTo>
                  <a:lnTo>
                    <a:pt x="0" y="29"/>
                  </a:lnTo>
                  <a:lnTo>
                    <a:pt x="4" y="58"/>
                  </a:lnTo>
                  <a:lnTo>
                    <a:pt x="21" y="75"/>
                  </a:lnTo>
                  <a:lnTo>
                    <a:pt x="47" y="86"/>
                  </a:lnTo>
                  <a:close/>
                </a:path>
              </a:pathLst>
            </a:custGeom>
            <a:solidFill>
              <a:srgbClr val="008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729" name="Freeform 225"/>
            <p:cNvSpPr>
              <a:spLocks/>
            </p:cNvSpPr>
            <p:nvPr/>
          </p:nvSpPr>
          <p:spPr bwMode="auto">
            <a:xfrm>
              <a:off x="2328" y="3686"/>
              <a:ext cx="112" cy="126"/>
            </a:xfrm>
            <a:custGeom>
              <a:avLst/>
              <a:gdLst/>
              <a:ahLst/>
              <a:cxnLst>
                <a:cxn ang="0">
                  <a:pos x="52" y="126"/>
                </a:cxn>
                <a:cxn ang="0">
                  <a:pos x="17" y="122"/>
                </a:cxn>
                <a:cxn ang="0">
                  <a:pos x="9" y="111"/>
                </a:cxn>
                <a:cxn ang="0">
                  <a:pos x="0" y="100"/>
                </a:cxn>
                <a:cxn ang="0">
                  <a:pos x="0" y="83"/>
                </a:cxn>
                <a:cxn ang="0">
                  <a:pos x="9" y="61"/>
                </a:cxn>
                <a:cxn ang="0">
                  <a:pos x="22" y="32"/>
                </a:cxn>
                <a:cxn ang="0">
                  <a:pos x="43" y="0"/>
                </a:cxn>
                <a:cxn ang="0">
                  <a:pos x="69" y="15"/>
                </a:cxn>
                <a:cxn ang="0">
                  <a:pos x="86" y="36"/>
                </a:cxn>
                <a:cxn ang="0">
                  <a:pos x="99" y="54"/>
                </a:cxn>
                <a:cxn ang="0">
                  <a:pos x="112" y="75"/>
                </a:cxn>
                <a:cxn ang="0">
                  <a:pos x="112" y="97"/>
                </a:cxn>
                <a:cxn ang="0">
                  <a:pos x="103" y="111"/>
                </a:cxn>
                <a:cxn ang="0">
                  <a:pos x="86" y="122"/>
                </a:cxn>
                <a:cxn ang="0">
                  <a:pos x="52" y="126"/>
                </a:cxn>
              </a:cxnLst>
              <a:rect l="0" t="0" r="r" b="b"/>
              <a:pathLst>
                <a:path w="112" h="126">
                  <a:moveTo>
                    <a:pt x="52" y="126"/>
                  </a:moveTo>
                  <a:lnTo>
                    <a:pt x="17" y="122"/>
                  </a:lnTo>
                  <a:lnTo>
                    <a:pt x="9" y="111"/>
                  </a:lnTo>
                  <a:lnTo>
                    <a:pt x="0" y="100"/>
                  </a:lnTo>
                  <a:lnTo>
                    <a:pt x="0" y="83"/>
                  </a:lnTo>
                  <a:lnTo>
                    <a:pt x="9" y="61"/>
                  </a:lnTo>
                  <a:lnTo>
                    <a:pt x="22" y="32"/>
                  </a:lnTo>
                  <a:lnTo>
                    <a:pt x="43" y="0"/>
                  </a:lnTo>
                  <a:lnTo>
                    <a:pt x="69" y="15"/>
                  </a:lnTo>
                  <a:lnTo>
                    <a:pt x="86" y="36"/>
                  </a:lnTo>
                  <a:lnTo>
                    <a:pt x="99" y="54"/>
                  </a:lnTo>
                  <a:lnTo>
                    <a:pt x="112" y="75"/>
                  </a:lnTo>
                  <a:lnTo>
                    <a:pt x="112" y="97"/>
                  </a:lnTo>
                  <a:lnTo>
                    <a:pt x="103" y="111"/>
                  </a:lnTo>
                  <a:lnTo>
                    <a:pt x="86" y="122"/>
                  </a:lnTo>
                  <a:lnTo>
                    <a:pt x="52" y="126"/>
                  </a:lnTo>
                  <a:close/>
                </a:path>
              </a:pathLst>
            </a:custGeom>
            <a:solidFill>
              <a:srgbClr val="008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730" name="Freeform 226"/>
            <p:cNvSpPr>
              <a:spLocks/>
            </p:cNvSpPr>
            <p:nvPr/>
          </p:nvSpPr>
          <p:spPr bwMode="auto">
            <a:xfrm>
              <a:off x="2350" y="3704"/>
              <a:ext cx="30" cy="72"/>
            </a:xfrm>
            <a:custGeom>
              <a:avLst/>
              <a:gdLst/>
              <a:ahLst/>
              <a:cxnLst>
                <a:cxn ang="0">
                  <a:pos x="30" y="0"/>
                </a:cxn>
                <a:cxn ang="0">
                  <a:pos x="12" y="25"/>
                </a:cxn>
                <a:cxn ang="0">
                  <a:pos x="0" y="47"/>
                </a:cxn>
                <a:cxn ang="0">
                  <a:pos x="0" y="61"/>
                </a:cxn>
                <a:cxn ang="0">
                  <a:pos x="12" y="72"/>
                </a:cxn>
                <a:cxn ang="0">
                  <a:pos x="30" y="0"/>
                </a:cxn>
              </a:cxnLst>
              <a:rect l="0" t="0" r="r" b="b"/>
              <a:pathLst>
                <a:path w="30" h="72">
                  <a:moveTo>
                    <a:pt x="30" y="0"/>
                  </a:moveTo>
                  <a:lnTo>
                    <a:pt x="12" y="25"/>
                  </a:lnTo>
                  <a:lnTo>
                    <a:pt x="0" y="47"/>
                  </a:lnTo>
                  <a:lnTo>
                    <a:pt x="0" y="61"/>
                  </a:lnTo>
                  <a:lnTo>
                    <a:pt x="12" y="72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rgbClr val="008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731" name="Freeform 227"/>
            <p:cNvSpPr>
              <a:spLocks/>
            </p:cNvSpPr>
            <p:nvPr/>
          </p:nvSpPr>
          <p:spPr bwMode="auto">
            <a:xfrm>
              <a:off x="2350" y="3704"/>
              <a:ext cx="30" cy="72"/>
            </a:xfrm>
            <a:custGeom>
              <a:avLst/>
              <a:gdLst/>
              <a:ahLst/>
              <a:cxnLst>
                <a:cxn ang="0">
                  <a:pos x="30" y="0"/>
                </a:cxn>
                <a:cxn ang="0">
                  <a:pos x="12" y="25"/>
                </a:cxn>
                <a:cxn ang="0">
                  <a:pos x="0" y="47"/>
                </a:cxn>
                <a:cxn ang="0">
                  <a:pos x="0" y="61"/>
                </a:cxn>
                <a:cxn ang="0">
                  <a:pos x="12" y="72"/>
                </a:cxn>
              </a:cxnLst>
              <a:rect l="0" t="0" r="r" b="b"/>
              <a:pathLst>
                <a:path w="30" h="72">
                  <a:moveTo>
                    <a:pt x="30" y="0"/>
                  </a:moveTo>
                  <a:lnTo>
                    <a:pt x="12" y="25"/>
                  </a:lnTo>
                  <a:lnTo>
                    <a:pt x="0" y="47"/>
                  </a:lnTo>
                  <a:lnTo>
                    <a:pt x="0" y="61"/>
                  </a:lnTo>
                  <a:lnTo>
                    <a:pt x="12" y="72"/>
                  </a:lnTo>
                </a:path>
              </a:pathLst>
            </a:custGeom>
            <a:noFill/>
            <a:ln w="0">
              <a:solidFill>
                <a:srgbClr val="BFDFB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732" name="Freeform 228"/>
            <p:cNvSpPr>
              <a:spLocks/>
            </p:cNvSpPr>
            <p:nvPr/>
          </p:nvSpPr>
          <p:spPr bwMode="auto">
            <a:xfrm>
              <a:off x="4184" y="3812"/>
              <a:ext cx="137" cy="2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3" y="3"/>
                </a:cxn>
                <a:cxn ang="0">
                  <a:pos x="77" y="0"/>
                </a:cxn>
                <a:cxn ang="0">
                  <a:pos x="107" y="7"/>
                </a:cxn>
                <a:cxn ang="0">
                  <a:pos x="137" y="17"/>
                </a:cxn>
                <a:cxn ang="0">
                  <a:pos x="103" y="28"/>
                </a:cxn>
                <a:cxn ang="0">
                  <a:pos x="68" y="28"/>
                </a:cxn>
                <a:cxn ang="0">
                  <a:pos x="0" y="10"/>
                </a:cxn>
                <a:cxn ang="0">
                  <a:pos x="0" y="0"/>
                </a:cxn>
              </a:cxnLst>
              <a:rect l="0" t="0" r="r" b="b"/>
              <a:pathLst>
                <a:path w="137" h="28">
                  <a:moveTo>
                    <a:pt x="0" y="0"/>
                  </a:moveTo>
                  <a:lnTo>
                    <a:pt x="13" y="3"/>
                  </a:lnTo>
                  <a:lnTo>
                    <a:pt x="77" y="0"/>
                  </a:lnTo>
                  <a:lnTo>
                    <a:pt x="107" y="7"/>
                  </a:lnTo>
                  <a:lnTo>
                    <a:pt x="137" y="17"/>
                  </a:lnTo>
                  <a:lnTo>
                    <a:pt x="103" y="28"/>
                  </a:lnTo>
                  <a:lnTo>
                    <a:pt x="68" y="28"/>
                  </a:lnTo>
                  <a:lnTo>
                    <a:pt x="0" y="1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733" name="Freeform 229"/>
            <p:cNvSpPr>
              <a:spLocks/>
            </p:cNvSpPr>
            <p:nvPr/>
          </p:nvSpPr>
          <p:spPr bwMode="auto">
            <a:xfrm>
              <a:off x="4184" y="3826"/>
              <a:ext cx="133" cy="61"/>
            </a:xfrm>
            <a:custGeom>
              <a:avLst/>
              <a:gdLst/>
              <a:ahLst/>
              <a:cxnLst>
                <a:cxn ang="0">
                  <a:pos x="43" y="11"/>
                </a:cxn>
                <a:cxn ang="0">
                  <a:pos x="120" y="39"/>
                </a:cxn>
                <a:cxn ang="0">
                  <a:pos x="133" y="50"/>
                </a:cxn>
                <a:cxn ang="0">
                  <a:pos x="128" y="61"/>
                </a:cxn>
                <a:cxn ang="0">
                  <a:pos x="107" y="61"/>
                </a:cxn>
                <a:cxn ang="0">
                  <a:pos x="81" y="57"/>
                </a:cxn>
                <a:cxn ang="0">
                  <a:pos x="60" y="54"/>
                </a:cxn>
                <a:cxn ang="0">
                  <a:pos x="38" y="43"/>
                </a:cxn>
                <a:cxn ang="0">
                  <a:pos x="17" y="25"/>
                </a:cxn>
                <a:cxn ang="0">
                  <a:pos x="0" y="0"/>
                </a:cxn>
                <a:cxn ang="0">
                  <a:pos x="4" y="0"/>
                </a:cxn>
                <a:cxn ang="0">
                  <a:pos x="43" y="11"/>
                </a:cxn>
              </a:cxnLst>
              <a:rect l="0" t="0" r="r" b="b"/>
              <a:pathLst>
                <a:path w="133" h="61">
                  <a:moveTo>
                    <a:pt x="43" y="11"/>
                  </a:moveTo>
                  <a:lnTo>
                    <a:pt x="120" y="39"/>
                  </a:lnTo>
                  <a:lnTo>
                    <a:pt x="133" y="50"/>
                  </a:lnTo>
                  <a:lnTo>
                    <a:pt x="128" y="61"/>
                  </a:lnTo>
                  <a:lnTo>
                    <a:pt x="107" y="61"/>
                  </a:lnTo>
                  <a:lnTo>
                    <a:pt x="81" y="57"/>
                  </a:lnTo>
                  <a:lnTo>
                    <a:pt x="60" y="54"/>
                  </a:lnTo>
                  <a:lnTo>
                    <a:pt x="38" y="43"/>
                  </a:lnTo>
                  <a:lnTo>
                    <a:pt x="17" y="25"/>
                  </a:lnTo>
                  <a:lnTo>
                    <a:pt x="0" y="0"/>
                  </a:lnTo>
                  <a:lnTo>
                    <a:pt x="4" y="0"/>
                  </a:lnTo>
                  <a:lnTo>
                    <a:pt x="43" y="11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734" name="Freeform 230"/>
            <p:cNvSpPr>
              <a:spLocks/>
            </p:cNvSpPr>
            <p:nvPr/>
          </p:nvSpPr>
          <p:spPr bwMode="auto">
            <a:xfrm>
              <a:off x="4175" y="3761"/>
              <a:ext cx="129" cy="54"/>
            </a:xfrm>
            <a:custGeom>
              <a:avLst/>
              <a:gdLst/>
              <a:ahLst/>
              <a:cxnLst>
                <a:cxn ang="0">
                  <a:pos x="4" y="54"/>
                </a:cxn>
                <a:cxn ang="0">
                  <a:pos x="56" y="47"/>
                </a:cxn>
                <a:cxn ang="0">
                  <a:pos x="112" y="25"/>
                </a:cxn>
                <a:cxn ang="0">
                  <a:pos x="129" y="8"/>
                </a:cxn>
                <a:cxn ang="0">
                  <a:pos x="125" y="4"/>
                </a:cxn>
                <a:cxn ang="0">
                  <a:pos x="112" y="0"/>
                </a:cxn>
                <a:cxn ang="0">
                  <a:pos x="77" y="4"/>
                </a:cxn>
                <a:cxn ang="0">
                  <a:pos x="39" y="15"/>
                </a:cxn>
                <a:cxn ang="0">
                  <a:pos x="22" y="22"/>
                </a:cxn>
                <a:cxn ang="0">
                  <a:pos x="9" y="36"/>
                </a:cxn>
                <a:cxn ang="0">
                  <a:pos x="0" y="47"/>
                </a:cxn>
                <a:cxn ang="0">
                  <a:pos x="4" y="54"/>
                </a:cxn>
              </a:cxnLst>
              <a:rect l="0" t="0" r="r" b="b"/>
              <a:pathLst>
                <a:path w="129" h="54">
                  <a:moveTo>
                    <a:pt x="4" y="54"/>
                  </a:moveTo>
                  <a:lnTo>
                    <a:pt x="56" y="47"/>
                  </a:lnTo>
                  <a:lnTo>
                    <a:pt x="112" y="25"/>
                  </a:lnTo>
                  <a:lnTo>
                    <a:pt x="129" y="8"/>
                  </a:lnTo>
                  <a:lnTo>
                    <a:pt x="125" y="4"/>
                  </a:lnTo>
                  <a:lnTo>
                    <a:pt x="112" y="0"/>
                  </a:lnTo>
                  <a:lnTo>
                    <a:pt x="77" y="4"/>
                  </a:lnTo>
                  <a:lnTo>
                    <a:pt x="39" y="15"/>
                  </a:lnTo>
                  <a:lnTo>
                    <a:pt x="22" y="22"/>
                  </a:lnTo>
                  <a:lnTo>
                    <a:pt x="9" y="36"/>
                  </a:lnTo>
                  <a:lnTo>
                    <a:pt x="0" y="47"/>
                  </a:lnTo>
                  <a:lnTo>
                    <a:pt x="4" y="54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735" name="Freeform 231"/>
            <p:cNvSpPr>
              <a:spLocks/>
            </p:cNvSpPr>
            <p:nvPr/>
          </p:nvSpPr>
          <p:spPr bwMode="auto">
            <a:xfrm>
              <a:off x="4166" y="3711"/>
              <a:ext cx="95" cy="90"/>
            </a:xfrm>
            <a:custGeom>
              <a:avLst/>
              <a:gdLst/>
              <a:ahLst/>
              <a:cxnLst>
                <a:cxn ang="0">
                  <a:pos x="0" y="86"/>
                </a:cxn>
                <a:cxn ang="0">
                  <a:pos x="9" y="75"/>
                </a:cxn>
                <a:cxn ang="0">
                  <a:pos x="43" y="33"/>
                </a:cxn>
                <a:cxn ang="0">
                  <a:pos x="69" y="15"/>
                </a:cxn>
                <a:cxn ang="0">
                  <a:pos x="95" y="0"/>
                </a:cxn>
                <a:cxn ang="0">
                  <a:pos x="86" y="29"/>
                </a:cxn>
                <a:cxn ang="0">
                  <a:pos x="65" y="54"/>
                </a:cxn>
                <a:cxn ang="0">
                  <a:pos x="9" y="90"/>
                </a:cxn>
                <a:cxn ang="0">
                  <a:pos x="0" y="86"/>
                </a:cxn>
              </a:cxnLst>
              <a:rect l="0" t="0" r="r" b="b"/>
              <a:pathLst>
                <a:path w="95" h="90">
                  <a:moveTo>
                    <a:pt x="0" y="86"/>
                  </a:moveTo>
                  <a:lnTo>
                    <a:pt x="9" y="75"/>
                  </a:lnTo>
                  <a:lnTo>
                    <a:pt x="43" y="33"/>
                  </a:lnTo>
                  <a:lnTo>
                    <a:pt x="69" y="15"/>
                  </a:lnTo>
                  <a:lnTo>
                    <a:pt x="95" y="0"/>
                  </a:lnTo>
                  <a:lnTo>
                    <a:pt x="86" y="29"/>
                  </a:lnTo>
                  <a:lnTo>
                    <a:pt x="65" y="54"/>
                  </a:lnTo>
                  <a:lnTo>
                    <a:pt x="9" y="90"/>
                  </a:lnTo>
                  <a:lnTo>
                    <a:pt x="0" y="86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736" name="Freeform 232"/>
            <p:cNvSpPr>
              <a:spLocks/>
            </p:cNvSpPr>
            <p:nvPr/>
          </p:nvSpPr>
          <p:spPr bwMode="auto">
            <a:xfrm>
              <a:off x="4158" y="3683"/>
              <a:ext cx="73" cy="111"/>
            </a:xfrm>
            <a:custGeom>
              <a:avLst/>
              <a:gdLst/>
              <a:ahLst/>
              <a:cxnLst>
                <a:cxn ang="0">
                  <a:pos x="30" y="86"/>
                </a:cxn>
                <a:cxn ang="0">
                  <a:pos x="56" y="53"/>
                </a:cxn>
                <a:cxn ang="0">
                  <a:pos x="73" y="25"/>
                </a:cxn>
                <a:cxn ang="0">
                  <a:pos x="73" y="7"/>
                </a:cxn>
                <a:cxn ang="0">
                  <a:pos x="69" y="3"/>
                </a:cxn>
                <a:cxn ang="0">
                  <a:pos x="64" y="0"/>
                </a:cxn>
                <a:cxn ang="0">
                  <a:pos x="43" y="10"/>
                </a:cxn>
                <a:cxn ang="0">
                  <a:pos x="26" y="25"/>
                </a:cxn>
                <a:cxn ang="0">
                  <a:pos x="13" y="43"/>
                </a:cxn>
                <a:cxn ang="0">
                  <a:pos x="4" y="61"/>
                </a:cxn>
                <a:cxn ang="0">
                  <a:pos x="0" y="86"/>
                </a:cxn>
                <a:cxn ang="0">
                  <a:pos x="4" y="111"/>
                </a:cxn>
                <a:cxn ang="0">
                  <a:pos x="8" y="111"/>
                </a:cxn>
                <a:cxn ang="0">
                  <a:pos x="30" y="86"/>
                </a:cxn>
              </a:cxnLst>
              <a:rect l="0" t="0" r="r" b="b"/>
              <a:pathLst>
                <a:path w="73" h="111">
                  <a:moveTo>
                    <a:pt x="30" y="86"/>
                  </a:moveTo>
                  <a:lnTo>
                    <a:pt x="56" y="53"/>
                  </a:lnTo>
                  <a:lnTo>
                    <a:pt x="73" y="25"/>
                  </a:lnTo>
                  <a:lnTo>
                    <a:pt x="73" y="7"/>
                  </a:lnTo>
                  <a:lnTo>
                    <a:pt x="69" y="3"/>
                  </a:lnTo>
                  <a:lnTo>
                    <a:pt x="64" y="0"/>
                  </a:lnTo>
                  <a:lnTo>
                    <a:pt x="43" y="10"/>
                  </a:lnTo>
                  <a:lnTo>
                    <a:pt x="26" y="25"/>
                  </a:lnTo>
                  <a:lnTo>
                    <a:pt x="13" y="43"/>
                  </a:lnTo>
                  <a:lnTo>
                    <a:pt x="4" y="61"/>
                  </a:lnTo>
                  <a:lnTo>
                    <a:pt x="0" y="86"/>
                  </a:lnTo>
                  <a:lnTo>
                    <a:pt x="4" y="111"/>
                  </a:lnTo>
                  <a:lnTo>
                    <a:pt x="8" y="111"/>
                  </a:lnTo>
                  <a:lnTo>
                    <a:pt x="30" y="86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737" name="Freeform 233"/>
            <p:cNvSpPr>
              <a:spLocks/>
            </p:cNvSpPr>
            <p:nvPr/>
          </p:nvSpPr>
          <p:spPr bwMode="auto">
            <a:xfrm>
              <a:off x="4184" y="3840"/>
              <a:ext cx="111" cy="75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17" y="11"/>
                </a:cxn>
                <a:cxn ang="0">
                  <a:pos x="73" y="36"/>
                </a:cxn>
                <a:cxn ang="0">
                  <a:pos x="94" y="54"/>
                </a:cxn>
                <a:cxn ang="0">
                  <a:pos x="111" y="75"/>
                </a:cxn>
                <a:cxn ang="0">
                  <a:pos x="77" y="72"/>
                </a:cxn>
                <a:cxn ang="0">
                  <a:pos x="47" y="54"/>
                </a:cxn>
                <a:cxn ang="0">
                  <a:pos x="0" y="11"/>
                </a:cxn>
                <a:cxn ang="0">
                  <a:pos x="8" y="0"/>
                </a:cxn>
              </a:cxnLst>
              <a:rect l="0" t="0" r="r" b="b"/>
              <a:pathLst>
                <a:path w="111" h="75">
                  <a:moveTo>
                    <a:pt x="8" y="0"/>
                  </a:moveTo>
                  <a:lnTo>
                    <a:pt x="17" y="11"/>
                  </a:lnTo>
                  <a:lnTo>
                    <a:pt x="73" y="36"/>
                  </a:lnTo>
                  <a:lnTo>
                    <a:pt x="94" y="54"/>
                  </a:lnTo>
                  <a:lnTo>
                    <a:pt x="111" y="75"/>
                  </a:lnTo>
                  <a:lnTo>
                    <a:pt x="77" y="72"/>
                  </a:lnTo>
                  <a:lnTo>
                    <a:pt x="47" y="54"/>
                  </a:lnTo>
                  <a:lnTo>
                    <a:pt x="0" y="11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738" name="Freeform 234"/>
            <p:cNvSpPr>
              <a:spLocks/>
            </p:cNvSpPr>
            <p:nvPr/>
          </p:nvSpPr>
          <p:spPr bwMode="auto">
            <a:xfrm>
              <a:off x="4184" y="3851"/>
              <a:ext cx="73" cy="10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"/>
                </a:cxn>
                <a:cxn ang="0">
                  <a:pos x="13" y="50"/>
                </a:cxn>
                <a:cxn ang="0">
                  <a:pos x="21" y="68"/>
                </a:cxn>
                <a:cxn ang="0">
                  <a:pos x="30" y="79"/>
                </a:cxn>
                <a:cxn ang="0">
                  <a:pos x="51" y="93"/>
                </a:cxn>
                <a:cxn ang="0">
                  <a:pos x="73" y="100"/>
                </a:cxn>
                <a:cxn ang="0">
                  <a:pos x="68" y="75"/>
                </a:cxn>
                <a:cxn ang="0">
                  <a:pos x="38" y="39"/>
                </a:cxn>
                <a:cxn ang="0">
                  <a:pos x="8" y="7"/>
                </a:cxn>
                <a:cxn ang="0">
                  <a:pos x="0" y="0"/>
                </a:cxn>
              </a:cxnLst>
              <a:rect l="0" t="0" r="r" b="b"/>
              <a:pathLst>
                <a:path w="73" h="100">
                  <a:moveTo>
                    <a:pt x="0" y="0"/>
                  </a:moveTo>
                  <a:lnTo>
                    <a:pt x="0" y="14"/>
                  </a:lnTo>
                  <a:lnTo>
                    <a:pt x="13" y="50"/>
                  </a:lnTo>
                  <a:lnTo>
                    <a:pt x="21" y="68"/>
                  </a:lnTo>
                  <a:lnTo>
                    <a:pt x="30" y="79"/>
                  </a:lnTo>
                  <a:lnTo>
                    <a:pt x="51" y="93"/>
                  </a:lnTo>
                  <a:lnTo>
                    <a:pt x="73" y="100"/>
                  </a:lnTo>
                  <a:lnTo>
                    <a:pt x="68" y="75"/>
                  </a:lnTo>
                  <a:lnTo>
                    <a:pt x="38" y="39"/>
                  </a:lnTo>
                  <a:lnTo>
                    <a:pt x="8" y="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739" name="Freeform 235"/>
            <p:cNvSpPr>
              <a:spLocks/>
            </p:cNvSpPr>
            <p:nvPr/>
          </p:nvSpPr>
          <p:spPr bwMode="auto">
            <a:xfrm>
              <a:off x="4115" y="3683"/>
              <a:ext cx="47" cy="111"/>
            </a:xfrm>
            <a:custGeom>
              <a:avLst/>
              <a:gdLst/>
              <a:ahLst/>
              <a:cxnLst>
                <a:cxn ang="0">
                  <a:pos x="39" y="111"/>
                </a:cxn>
                <a:cxn ang="0">
                  <a:pos x="47" y="96"/>
                </a:cxn>
                <a:cxn ang="0">
                  <a:pos x="43" y="61"/>
                </a:cxn>
                <a:cxn ang="0">
                  <a:pos x="34" y="25"/>
                </a:cxn>
                <a:cxn ang="0">
                  <a:pos x="0" y="0"/>
                </a:cxn>
                <a:cxn ang="0">
                  <a:pos x="0" y="25"/>
                </a:cxn>
                <a:cxn ang="0">
                  <a:pos x="13" y="68"/>
                </a:cxn>
                <a:cxn ang="0">
                  <a:pos x="34" y="103"/>
                </a:cxn>
                <a:cxn ang="0">
                  <a:pos x="39" y="111"/>
                </a:cxn>
              </a:cxnLst>
              <a:rect l="0" t="0" r="r" b="b"/>
              <a:pathLst>
                <a:path w="47" h="111">
                  <a:moveTo>
                    <a:pt x="39" y="111"/>
                  </a:moveTo>
                  <a:lnTo>
                    <a:pt x="47" y="96"/>
                  </a:lnTo>
                  <a:lnTo>
                    <a:pt x="43" y="61"/>
                  </a:lnTo>
                  <a:lnTo>
                    <a:pt x="34" y="25"/>
                  </a:lnTo>
                  <a:lnTo>
                    <a:pt x="0" y="0"/>
                  </a:lnTo>
                  <a:lnTo>
                    <a:pt x="0" y="25"/>
                  </a:lnTo>
                  <a:lnTo>
                    <a:pt x="13" y="68"/>
                  </a:lnTo>
                  <a:lnTo>
                    <a:pt x="34" y="103"/>
                  </a:lnTo>
                  <a:lnTo>
                    <a:pt x="39" y="111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740" name="Freeform 236"/>
            <p:cNvSpPr>
              <a:spLocks/>
            </p:cNvSpPr>
            <p:nvPr/>
          </p:nvSpPr>
          <p:spPr bwMode="auto">
            <a:xfrm>
              <a:off x="4136" y="3783"/>
              <a:ext cx="56" cy="86"/>
            </a:xfrm>
            <a:custGeom>
              <a:avLst/>
              <a:gdLst/>
              <a:ahLst/>
              <a:cxnLst>
                <a:cxn ang="0">
                  <a:pos x="9" y="50"/>
                </a:cxn>
                <a:cxn ang="0">
                  <a:pos x="26" y="79"/>
                </a:cxn>
                <a:cxn ang="0">
                  <a:pos x="35" y="86"/>
                </a:cxn>
                <a:cxn ang="0">
                  <a:pos x="48" y="86"/>
                </a:cxn>
                <a:cxn ang="0">
                  <a:pos x="52" y="79"/>
                </a:cxn>
                <a:cxn ang="0">
                  <a:pos x="56" y="68"/>
                </a:cxn>
                <a:cxn ang="0">
                  <a:pos x="48" y="36"/>
                </a:cxn>
                <a:cxn ang="0">
                  <a:pos x="30" y="7"/>
                </a:cxn>
                <a:cxn ang="0">
                  <a:pos x="18" y="0"/>
                </a:cxn>
                <a:cxn ang="0">
                  <a:pos x="9" y="0"/>
                </a:cxn>
                <a:cxn ang="0">
                  <a:pos x="5" y="7"/>
                </a:cxn>
                <a:cxn ang="0">
                  <a:pos x="0" y="18"/>
                </a:cxn>
                <a:cxn ang="0">
                  <a:pos x="9" y="50"/>
                </a:cxn>
              </a:cxnLst>
              <a:rect l="0" t="0" r="r" b="b"/>
              <a:pathLst>
                <a:path w="56" h="86">
                  <a:moveTo>
                    <a:pt x="9" y="50"/>
                  </a:moveTo>
                  <a:lnTo>
                    <a:pt x="26" y="79"/>
                  </a:lnTo>
                  <a:lnTo>
                    <a:pt x="35" y="86"/>
                  </a:lnTo>
                  <a:lnTo>
                    <a:pt x="48" y="86"/>
                  </a:lnTo>
                  <a:lnTo>
                    <a:pt x="52" y="79"/>
                  </a:lnTo>
                  <a:lnTo>
                    <a:pt x="56" y="68"/>
                  </a:lnTo>
                  <a:lnTo>
                    <a:pt x="48" y="36"/>
                  </a:lnTo>
                  <a:lnTo>
                    <a:pt x="30" y="7"/>
                  </a:lnTo>
                  <a:lnTo>
                    <a:pt x="18" y="0"/>
                  </a:lnTo>
                  <a:lnTo>
                    <a:pt x="9" y="0"/>
                  </a:lnTo>
                  <a:lnTo>
                    <a:pt x="5" y="7"/>
                  </a:lnTo>
                  <a:lnTo>
                    <a:pt x="0" y="18"/>
                  </a:lnTo>
                  <a:lnTo>
                    <a:pt x="9" y="50"/>
                  </a:lnTo>
                  <a:close/>
                </a:path>
              </a:pathLst>
            </a:custGeom>
            <a:solidFill>
              <a:srgbClr val="FFC7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741" name="Freeform 237"/>
            <p:cNvSpPr>
              <a:spLocks/>
            </p:cNvSpPr>
            <p:nvPr/>
          </p:nvSpPr>
          <p:spPr bwMode="auto">
            <a:xfrm>
              <a:off x="4093" y="3726"/>
              <a:ext cx="52" cy="71"/>
            </a:xfrm>
            <a:custGeom>
              <a:avLst/>
              <a:gdLst/>
              <a:ahLst/>
              <a:cxnLst>
                <a:cxn ang="0">
                  <a:pos x="52" y="53"/>
                </a:cxn>
                <a:cxn ang="0">
                  <a:pos x="26" y="14"/>
                </a:cxn>
                <a:cxn ang="0">
                  <a:pos x="18" y="3"/>
                </a:cxn>
                <a:cxn ang="0">
                  <a:pos x="5" y="0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0" y="35"/>
                </a:cxn>
                <a:cxn ang="0">
                  <a:pos x="18" y="60"/>
                </a:cxn>
                <a:cxn ang="0">
                  <a:pos x="39" y="71"/>
                </a:cxn>
                <a:cxn ang="0">
                  <a:pos x="48" y="60"/>
                </a:cxn>
                <a:cxn ang="0">
                  <a:pos x="52" y="53"/>
                </a:cxn>
              </a:cxnLst>
              <a:rect l="0" t="0" r="r" b="b"/>
              <a:pathLst>
                <a:path w="52" h="71">
                  <a:moveTo>
                    <a:pt x="52" y="53"/>
                  </a:moveTo>
                  <a:lnTo>
                    <a:pt x="26" y="14"/>
                  </a:lnTo>
                  <a:lnTo>
                    <a:pt x="18" y="3"/>
                  </a:lnTo>
                  <a:lnTo>
                    <a:pt x="5" y="0"/>
                  </a:lnTo>
                  <a:lnTo>
                    <a:pt x="0" y="0"/>
                  </a:lnTo>
                  <a:lnTo>
                    <a:pt x="0" y="3"/>
                  </a:lnTo>
                  <a:lnTo>
                    <a:pt x="0" y="35"/>
                  </a:lnTo>
                  <a:lnTo>
                    <a:pt x="18" y="60"/>
                  </a:lnTo>
                  <a:lnTo>
                    <a:pt x="39" y="71"/>
                  </a:lnTo>
                  <a:lnTo>
                    <a:pt x="48" y="60"/>
                  </a:lnTo>
                  <a:lnTo>
                    <a:pt x="52" y="53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742" name="Freeform 238"/>
            <p:cNvSpPr>
              <a:spLocks/>
            </p:cNvSpPr>
            <p:nvPr/>
          </p:nvSpPr>
          <p:spPr bwMode="auto">
            <a:xfrm>
              <a:off x="4089" y="3779"/>
              <a:ext cx="52" cy="43"/>
            </a:xfrm>
            <a:custGeom>
              <a:avLst/>
              <a:gdLst/>
              <a:ahLst/>
              <a:cxnLst>
                <a:cxn ang="0">
                  <a:pos x="47" y="18"/>
                </a:cxn>
                <a:cxn ang="0">
                  <a:pos x="26" y="11"/>
                </a:cxn>
                <a:cxn ang="0">
                  <a:pos x="13" y="4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9" y="22"/>
                </a:cxn>
                <a:cxn ang="0">
                  <a:pos x="17" y="33"/>
                </a:cxn>
                <a:cxn ang="0">
                  <a:pos x="26" y="36"/>
                </a:cxn>
                <a:cxn ang="0">
                  <a:pos x="34" y="40"/>
                </a:cxn>
                <a:cxn ang="0">
                  <a:pos x="47" y="43"/>
                </a:cxn>
                <a:cxn ang="0">
                  <a:pos x="52" y="36"/>
                </a:cxn>
                <a:cxn ang="0">
                  <a:pos x="47" y="18"/>
                </a:cxn>
              </a:cxnLst>
              <a:rect l="0" t="0" r="r" b="b"/>
              <a:pathLst>
                <a:path w="52" h="43">
                  <a:moveTo>
                    <a:pt x="47" y="18"/>
                  </a:moveTo>
                  <a:lnTo>
                    <a:pt x="26" y="11"/>
                  </a:lnTo>
                  <a:lnTo>
                    <a:pt x="13" y="4"/>
                  </a:lnTo>
                  <a:lnTo>
                    <a:pt x="4" y="0"/>
                  </a:lnTo>
                  <a:lnTo>
                    <a:pt x="0" y="4"/>
                  </a:lnTo>
                  <a:lnTo>
                    <a:pt x="9" y="22"/>
                  </a:lnTo>
                  <a:lnTo>
                    <a:pt x="17" y="33"/>
                  </a:lnTo>
                  <a:lnTo>
                    <a:pt x="26" y="36"/>
                  </a:lnTo>
                  <a:lnTo>
                    <a:pt x="34" y="40"/>
                  </a:lnTo>
                  <a:lnTo>
                    <a:pt x="47" y="43"/>
                  </a:lnTo>
                  <a:lnTo>
                    <a:pt x="52" y="36"/>
                  </a:lnTo>
                  <a:lnTo>
                    <a:pt x="47" y="18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743" name="Freeform 239"/>
            <p:cNvSpPr>
              <a:spLocks/>
            </p:cNvSpPr>
            <p:nvPr/>
          </p:nvSpPr>
          <p:spPr bwMode="auto">
            <a:xfrm>
              <a:off x="4102" y="3826"/>
              <a:ext cx="52" cy="36"/>
            </a:xfrm>
            <a:custGeom>
              <a:avLst/>
              <a:gdLst/>
              <a:ahLst/>
              <a:cxnLst>
                <a:cxn ang="0">
                  <a:pos x="39" y="0"/>
                </a:cxn>
                <a:cxn ang="0">
                  <a:pos x="26" y="0"/>
                </a:cxn>
                <a:cxn ang="0">
                  <a:pos x="17" y="7"/>
                </a:cxn>
                <a:cxn ang="0">
                  <a:pos x="13" y="11"/>
                </a:cxn>
                <a:cxn ang="0">
                  <a:pos x="4" y="18"/>
                </a:cxn>
                <a:cxn ang="0">
                  <a:pos x="0" y="28"/>
                </a:cxn>
                <a:cxn ang="0">
                  <a:pos x="4" y="36"/>
                </a:cxn>
                <a:cxn ang="0">
                  <a:pos x="21" y="36"/>
                </a:cxn>
                <a:cxn ang="0">
                  <a:pos x="39" y="36"/>
                </a:cxn>
                <a:cxn ang="0">
                  <a:pos x="52" y="25"/>
                </a:cxn>
                <a:cxn ang="0">
                  <a:pos x="47" y="14"/>
                </a:cxn>
                <a:cxn ang="0">
                  <a:pos x="39" y="0"/>
                </a:cxn>
              </a:cxnLst>
              <a:rect l="0" t="0" r="r" b="b"/>
              <a:pathLst>
                <a:path w="52" h="36">
                  <a:moveTo>
                    <a:pt x="39" y="0"/>
                  </a:moveTo>
                  <a:lnTo>
                    <a:pt x="26" y="0"/>
                  </a:lnTo>
                  <a:lnTo>
                    <a:pt x="17" y="7"/>
                  </a:lnTo>
                  <a:lnTo>
                    <a:pt x="13" y="11"/>
                  </a:lnTo>
                  <a:lnTo>
                    <a:pt x="4" y="18"/>
                  </a:lnTo>
                  <a:lnTo>
                    <a:pt x="0" y="28"/>
                  </a:lnTo>
                  <a:lnTo>
                    <a:pt x="4" y="36"/>
                  </a:lnTo>
                  <a:lnTo>
                    <a:pt x="21" y="36"/>
                  </a:lnTo>
                  <a:lnTo>
                    <a:pt x="39" y="36"/>
                  </a:lnTo>
                  <a:lnTo>
                    <a:pt x="52" y="25"/>
                  </a:lnTo>
                  <a:lnTo>
                    <a:pt x="47" y="14"/>
                  </a:lnTo>
                  <a:lnTo>
                    <a:pt x="39" y="0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744" name="Freeform 240"/>
            <p:cNvSpPr>
              <a:spLocks/>
            </p:cNvSpPr>
            <p:nvPr/>
          </p:nvSpPr>
          <p:spPr bwMode="auto">
            <a:xfrm>
              <a:off x="4136" y="3854"/>
              <a:ext cx="35" cy="43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18" y="0"/>
                </a:cxn>
                <a:cxn ang="0">
                  <a:pos x="9" y="8"/>
                </a:cxn>
                <a:cxn ang="0">
                  <a:pos x="0" y="26"/>
                </a:cxn>
                <a:cxn ang="0">
                  <a:pos x="0" y="40"/>
                </a:cxn>
                <a:cxn ang="0">
                  <a:pos x="5" y="43"/>
                </a:cxn>
                <a:cxn ang="0">
                  <a:pos x="13" y="36"/>
                </a:cxn>
                <a:cxn ang="0">
                  <a:pos x="35" y="18"/>
                </a:cxn>
                <a:cxn ang="0">
                  <a:pos x="30" y="4"/>
                </a:cxn>
                <a:cxn ang="0">
                  <a:pos x="22" y="0"/>
                </a:cxn>
              </a:cxnLst>
              <a:rect l="0" t="0" r="r" b="b"/>
              <a:pathLst>
                <a:path w="35" h="43">
                  <a:moveTo>
                    <a:pt x="22" y="0"/>
                  </a:moveTo>
                  <a:lnTo>
                    <a:pt x="18" y="0"/>
                  </a:lnTo>
                  <a:lnTo>
                    <a:pt x="9" y="8"/>
                  </a:lnTo>
                  <a:lnTo>
                    <a:pt x="0" y="26"/>
                  </a:lnTo>
                  <a:lnTo>
                    <a:pt x="0" y="40"/>
                  </a:lnTo>
                  <a:lnTo>
                    <a:pt x="5" y="43"/>
                  </a:lnTo>
                  <a:lnTo>
                    <a:pt x="13" y="36"/>
                  </a:lnTo>
                  <a:lnTo>
                    <a:pt x="35" y="18"/>
                  </a:lnTo>
                  <a:lnTo>
                    <a:pt x="30" y="4"/>
                  </a:lnTo>
                  <a:lnTo>
                    <a:pt x="22" y="0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745" name="Freeform 241"/>
            <p:cNvSpPr>
              <a:spLocks/>
            </p:cNvSpPr>
            <p:nvPr/>
          </p:nvSpPr>
          <p:spPr bwMode="auto">
            <a:xfrm>
              <a:off x="4166" y="3869"/>
              <a:ext cx="35" cy="75"/>
            </a:xfrm>
            <a:custGeom>
              <a:avLst/>
              <a:gdLst/>
              <a:ahLst/>
              <a:cxnLst>
                <a:cxn ang="0">
                  <a:pos x="13" y="0"/>
                </a:cxn>
                <a:cxn ang="0">
                  <a:pos x="13" y="0"/>
                </a:cxn>
                <a:cxn ang="0">
                  <a:pos x="9" y="0"/>
                </a:cxn>
                <a:cxn ang="0">
                  <a:pos x="0" y="14"/>
                </a:cxn>
                <a:cxn ang="0">
                  <a:pos x="5" y="28"/>
                </a:cxn>
                <a:cxn ang="0">
                  <a:pos x="5" y="43"/>
                </a:cxn>
                <a:cxn ang="0">
                  <a:pos x="9" y="54"/>
                </a:cxn>
                <a:cxn ang="0">
                  <a:pos x="22" y="68"/>
                </a:cxn>
                <a:cxn ang="0">
                  <a:pos x="35" y="75"/>
                </a:cxn>
                <a:cxn ang="0">
                  <a:pos x="35" y="75"/>
                </a:cxn>
                <a:cxn ang="0">
                  <a:pos x="35" y="36"/>
                </a:cxn>
                <a:cxn ang="0">
                  <a:pos x="13" y="0"/>
                </a:cxn>
                <a:cxn ang="0">
                  <a:pos x="13" y="0"/>
                </a:cxn>
              </a:cxnLst>
              <a:rect l="0" t="0" r="r" b="b"/>
              <a:pathLst>
                <a:path w="35" h="75">
                  <a:moveTo>
                    <a:pt x="13" y="0"/>
                  </a:moveTo>
                  <a:lnTo>
                    <a:pt x="13" y="0"/>
                  </a:lnTo>
                  <a:lnTo>
                    <a:pt x="9" y="0"/>
                  </a:lnTo>
                  <a:lnTo>
                    <a:pt x="0" y="14"/>
                  </a:lnTo>
                  <a:lnTo>
                    <a:pt x="5" y="28"/>
                  </a:lnTo>
                  <a:lnTo>
                    <a:pt x="5" y="43"/>
                  </a:lnTo>
                  <a:lnTo>
                    <a:pt x="9" y="54"/>
                  </a:lnTo>
                  <a:lnTo>
                    <a:pt x="22" y="68"/>
                  </a:lnTo>
                  <a:lnTo>
                    <a:pt x="35" y="75"/>
                  </a:lnTo>
                  <a:lnTo>
                    <a:pt x="35" y="75"/>
                  </a:lnTo>
                  <a:lnTo>
                    <a:pt x="35" y="36"/>
                  </a:lnTo>
                  <a:lnTo>
                    <a:pt x="13" y="0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746" name="Freeform 242"/>
            <p:cNvSpPr>
              <a:spLocks/>
            </p:cNvSpPr>
            <p:nvPr/>
          </p:nvSpPr>
          <p:spPr bwMode="auto">
            <a:xfrm>
              <a:off x="4145" y="3801"/>
              <a:ext cx="9" cy="11"/>
            </a:xfrm>
            <a:custGeom>
              <a:avLst/>
              <a:gdLst/>
              <a:ahLst/>
              <a:cxnLst>
                <a:cxn ang="0">
                  <a:pos x="0" y="3"/>
                </a:cxn>
                <a:cxn ang="0">
                  <a:pos x="9" y="11"/>
                </a:cxn>
                <a:cxn ang="0">
                  <a:pos x="4" y="3"/>
                </a:cxn>
                <a:cxn ang="0">
                  <a:pos x="0" y="0"/>
                </a:cxn>
                <a:cxn ang="0">
                  <a:pos x="0" y="3"/>
                </a:cxn>
              </a:cxnLst>
              <a:rect l="0" t="0" r="r" b="b"/>
              <a:pathLst>
                <a:path w="9" h="11">
                  <a:moveTo>
                    <a:pt x="0" y="3"/>
                  </a:moveTo>
                  <a:lnTo>
                    <a:pt x="9" y="11"/>
                  </a:lnTo>
                  <a:lnTo>
                    <a:pt x="4" y="3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rgbClr val="FF74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747" name="Freeform 243"/>
            <p:cNvSpPr>
              <a:spLocks/>
            </p:cNvSpPr>
            <p:nvPr/>
          </p:nvSpPr>
          <p:spPr bwMode="auto">
            <a:xfrm>
              <a:off x="4149" y="3790"/>
              <a:ext cx="9" cy="11"/>
            </a:xfrm>
            <a:custGeom>
              <a:avLst/>
              <a:gdLst/>
              <a:ahLst/>
              <a:cxnLst>
                <a:cxn ang="0">
                  <a:pos x="5" y="7"/>
                </a:cxn>
                <a:cxn ang="0">
                  <a:pos x="9" y="11"/>
                </a:cxn>
                <a:cxn ang="0">
                  <a:pos x="9" y="4"/>
                </a:cxn>
                <a:cxn ang="0">
                  <a:pos x="0" y="0"/>
                </a:cxn>
                <a:cxn ang="0">
                  <a:pos x="5" y="7"/>
                </a:cxn>
              </a:cxnLst>
              <a:rect l="0" t="0" r="r" b="b"/>
              <a:pathLst>
                <a:path w="9" h="11">
                  <a:moveTo>
                    <a:pt x="5" y="7"/>
                  </a:moveTo>
                  <a:lnTo>
                    <a:pt x="9" y="11"/>
                  </a:lnTo>
                  <a:lnTo>
                    <a:pt x="9" y="4"/>
                  </a:lnTo>
                  <a:lnTo>
                    <a:pt x="0" y="0"/>
                  </a:lnTo>
                  <a:lnTo>
                    <a:pt x="5" y="7"/>
                  </a:lnTo>
                  <a:close/>
                </a:path>
              </a:pathLst>
            </a:custGeom>
            <a:solidFill>
              <a:srgbClr val="FF74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748" name="Freeform 244"/>
            <p:cNvSpPr>
              <a:spLocks/>
            </p:cNvSpPr>
            <p:nvPr/>
          </p:nvSpPr>
          <p:spPr bwMode="auto">
            <a:xfrm>
              <a:off x="4149" y="3815"/>
              <a:ext cx="9" cy="11"/>
            </a:xfrm>
            <a:custGeom>
              <a:avLst/>
              <a:gdLst/>
              <a:ahLst/>
              <a:cxnLst>
                <a:cxn ang="0">
                  <a:pos x="0" y="7"/>
                </a:cxn>
                <a:cxn ang="0">
                  <a:pos x="9" y="11"/>
                </a:cxn>
                <a:cxn ang="0">
                  <a:pos x="5" y="4"/>
                </a:cxn>
                <a:cxn ang="0">
                  <a:pos x="0" y="0"/>
                </a:cxn>
                <a:cxn ang="0">
                  <a:pos x="0" y="7"/>
                </a:cxn>
              </a:cxnLst>
              <a:rect l="0" t="0" r="r" b="b"/>
              <a:pathLst>
                <a:path w="9" h="11">
                  <a:moveTo>
                    <a:pt x="0" y="7"/>
                  </a:moveTo>
                  <a:lnTo>
                    <a:pt x="9" y="11"/>
                  </a:lnTo>
                  <a:lnTo>
                    <a:pt x="5" y="4"/>
                  </a:lnTo>
                  <a:lnTo>
                    <a:pt x="0" y="0"/>
                  </a:lnTo>
                  <a:lnTo>
                    <a:pt x="0" y="7"/>
                  </a:lnTo>
                  <a:close/>
                </a:path>
              </a:pathLst>
            </a:custGeom>
            <a:solidFill>
              <a:srgbClr val="FF74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749" name="Freeform 245"/>
            <p:cNvSpPr>
              <a:spLocks/>
            </p:cNvSpPr>
            <p:nvPr/>
          </p:nvSpPr>
          <p:spPr bwMode="auto">
            <a:xfrm>
              <a:off x="4162" y="3808"/>
              <a:ext cx="9" cy="11"/>
            </a:xfrm>
            <a:custGeom>
              <a:avLst/>
              <a:gdLst/>
              <a:ahLst/>
              <a:cxnLst>
                <a:cxn ang="0">
                  <a:pos x="4" y="7"/>
                </a:cxn>
                <a:cxn ang="0">
                  <a:pos x="9" y="11"/>
                </a:cxn>
                <a:cxn ang="0">
                  <a:pos x="9" y="4"/>
                </a:cxn>
                <a:cxn ang="0">
                  <a:pos x="0" y="0"/>
                </a:cxn>
                <a:cxn ang="0">
                  <a:pos x="4" y="7"/>
                </a:cxn>
              </a:cxnLst>
              <a:rect l="0" t="0" r="r" b="b"/>
              <a:pathLst>
                <a:path w="9" h="11">
                  <a:moveTo>
                    <a:pt x="4" y="7"/>
                  </a:moveTo>
                  <a:lnTo>
                    <a:pt x="9" y="11"/>
                  </a:lnTo>
                  <a:lnTo>
                    <a:pt x="9" y="4"/>
                  </a:lnTo>
                  <a:lnTo>
                    <a:pt x="0" y="0"/>
                  </a:lnTo>
                  <a:lnTo>
                    <a:pt x="4" y="7"/>
                  </a:lnTo>
                  <a:close/>
                </a:path>
              </a:pathLst>
            </a:custGeom>
            <a:solidFill>
              <a:srgbClr val="FF74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750" name="Freeform 246"/>
            <p:cNvSpPr>
              <a:spLocks/>
            </p:cNvSpPr>
            <p:nvPr/>
          </p:nvSpPr>
          <p:spPr bwMode="auto">
            <a:xfrm>
              <a:off x="4149" y="3833"/>
              <a:ext cx="13" cy="4"/>
            </a:xfrm>
            <a:custGeom>
              <a:avLst/>
              <a:gdLst/>
              <a:ahLst/>
              <a:cxnLst>
                <a:cxn ang="0">
                  <a:pos x="5" y="4"/>
                </a:cxn>
                <a:cxn ang="0">
                  <a:pos x="13" y="4"/>
                </a:cxn>
                <a:cxn ang="0">
                  <a:pos x="9" y="0"/>
                </a:cxn>
                <a:cxn ang="0">
                  <a:pos x="0" y="0"/>
                </a:cxn>
                <a:cxn ang="0">
                  <a:pos x="5" y="4"/>
                </a:cxn>
              </a:cxnLst>
              <a:rect l="0" t="0" r="r" b="b"/>
              <a:pathLst>
                <a:path w="13" h="4">
                  <a:moveTo>
                    <a:pt x="5" y="4"/>
                  </a:moveTo>
                  <a:lnTo>
                    <a:pt x="13" y="4"/>
                  </a:lnTo>
                  <a:lnTo>
                    <a:pt x="9" y="0"/>
                  </a:lnTo>
                  <a:lnTo>
                    <a:pt x="0" y="0"/>
                  </a:lnTo>
                  <a:lnTo>
                    <a:pt x="5" y="4"/>
                  </a:lnTo>
                  <a:close/>
                </a:path>
              </a:pathLst>
            </a:custGeom>
            <a:solidFill>
              <a:srgbClr val="FF74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751" name="Freeform 247"/>
            <p:cNvSpPr>
              <a:spLocks/>
            </p:cNvSpPr>
            <p:nvPr/>
          </p:nvSpPr>
          <p:spPr bwMode="auto">
            <a:xfrm>
              <a:off x="4171" y="3826"/>
              <a:ext cx="13" cy="3"/>
            </a:xfrm>
            <a:custGeom>
              <a:avLst/>
              <a:gdLst/>
              <a:ahLst/>
              <a:cxnLst>
                <a:cxn ang="0">
                  <a:pos x="4" y="3"/>
                </a:cxn>
                <a:cxn ang="0">
                  <a:pos x="13" y="3"/>
                </a:cxn>
                <a:cxn ang="0">
                  <a:pos x="8" y="0"/>
                </a:cxn>
                <a:cxn ang="0">
                  <a:pos x="0" y="0"/>
                </a:cxn>
                <a:cxn ang="0">
                  <a:pos x="4" y="3"/>
                </a:cxn>
              </a:cxnLst>
              <a:rect l="0" t="0" r="r" b="b"/>
              <a:pathLst>
                <a:path w="13" h="3">
                  <a:moveTo>
                    <a:pt x="4" y="3"/>
                  </a:moveTo>
                  <a:lnTo>
                    <a:pt x="13" y="3"/>
                  </a:lnTo>
                  <a:lnTo>
                    <a:pt x="8" y="0"/>
                  </a:lnTo>
                  <a:lnTo>
                    <a:pt x="0" y="0"/>
                  </a:lnTo>
                  <a:lnTo>
                    <a:pt x="4" y="3"/>
                  </a:lnTo>
                  <a:close/>
                </a:path>
              </a:pathLst>
            </a:custGeom>
            <a:solidFill>
              <a:srgbClr val="FF74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752" name="Freeform 248"/>
            <p:cNvSpPr>
              <a:spLocks/>
            </p:cNvSpPr>
            <p:nvPr/>
          </p:nvSpPr>
          <p:spPr bwMode="auto">
            <a:xfrm>
              <a:off x="4162" y="3840"/>
              <a:ext cx="9" cy="14"/>
            </a:xfrm>
            <a:custGeom>
              <a:avLst/>
              <a:gdLst/>
              <a:ahLst/>
              <a:cxnLst>
                <a:cxn ang="0">
                  <a:pos x="0" y="7"/>
                </a:cxn>
                <a:cxn ang="0">
                  <a:pos x="4" y="14"/>
                </a:cxn>
                <a:cxn ang="0">
                  <a:pos x="9" y="7"/>
                </a:cxn>
                <a:cxn ang="0">
                  <a:pos x="4" y="0"/>
                </a:cxn>
                <a:cxn ang="0">
                  <a:pos x="0" y="7"/>
                </a:cxn>
              </a:cxnLst>
              <a:rect l="0" t="0" r="r" b="b"/>
              <a:pathLst>
                <a:path w="9" h="14">
                  <a:moveTo>
                    <a:pt x="0" y="7"/>
                  </a:moveTo>
                  <a:lnTo>
                    <a:pt x="4" y="14"/>
                  </a:lnTo>
                  <a:lnTo>
                    <a:pt x="9" y="7"/>
                  </a:lnTo>
                  <a:lnTo>
                    <a:pt x="4" y="0"/>
                  </a:lnTo>
                  <a:lnTo>
                    <a:pt x="0" y="7"/>
                  </a:lnTo>
                  <a:close/>
                </a:path>
              </a:pathLst>
            </a:custGeom>
            <a:solidFill>
              <a:srgbClr val="FF74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753" name="Freeform 249"/>
            <p:cNvSpPr>
              <a:spLocks/>
            </p:cNvSpPr>
            <p:nvPr/>
          </p:nvSpPr>
          <p:spPr bwMode="auto">
            <a:xfrm>
              <a:off x="4175" y="3851"/>
              <a:ext cx="9" cy="11"/>
            </a:xfrm>
            <a:custGeom>
              <a:avLst/>
              <a:gdLst/>
              <a:ahLst/>
              <a:cxnLst>
                <a:cxn ang="0">
                  <a:pos x="4" y="7"/>
                </a:cxn>
                <a:cxn ang="0">
                  <a:pos x="9" y="11"/>
                </a:cxn>
                <a:cxn ang="0">
                  <a:pos x="9" y="3"/>
                </a:cxn>
                <a:cxn ang="0">
                  <a:pos x="0" y="0"/>
                </a:cxn>
                <a:cxn ang="0">
                  <a:pos x="4" y="7"/>
                </a:cxn>
              </a:cxnLst>
              <a:rect l="0" t="0" r="r" b="b"/>
              <a:pathLst>
                <a:path w="9" h="11">
                  <a:moveTo>
                    <a:pt x="4" y="7"/>
                  </a:moveTo>
                  <a:lnTo>
                    <a:pt x="9" y="11"/>
                  </a:lnTo>
                  <a:lnTo>
                    <a:pt x="9" y="3"/>
                  </a:lnTo>
                  <a:lnTo>
                    <a:pt x="0" y="0"/>
                  </a:lnTo>
                  <a:lnTo>
                    <a:pt x="4" y="7"/>
                  </a:lnTo>
                  <a:close/>
                </a:path>
              </a:pathLst>
            </a:custGeom>
            <a:solidFill>
              <a:srgbClr val="FF74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754" name="Freeform 250"/>
            <p:cNvSpPr>
              <a:spLocks/>
            </p:cNvSpPr>
            <p:nvPr/>
          </p:nvSpPr>
          <p:spPr bwMode="auto">
            <a:xfrm>
              <a:off x="4175" y="3833"/>
              <a:ext cx="9" cy="11"/>
            </a:xfrm>
            <a:custGeom>
              <a:avLst/>
              <a:gdLst/>
              <a:ahLst/>
              <a:cxnLst>
                <a:cxn ang="0">
                  <a:pos x="0" y="7"/>
                </a:cxn>
                <a:cxn ang="0">
                  <a:pos x="4" y="11"/>
                </a:cxn>
                <a:cxn ang="0">
                  <a:pos x="9" y="7"/>
                </a:cxn>
                <a:cxn ang="0">
                  <a:pos x="4" y="0"/>
                </a:cxn>
                <a:cxn ang="0">
                  <a:pos x="0" y="7"/>
                </a:cxn>
              </a:cxnLst>
              <a:rect l="0" t="0" r="r" b="b"/>
              <a:pathLst>
                <a:path w="9" h="11">
                  <a:moveTo>
                    <a:pt x="0" y="7"/>
                  </a:moveTo>
                  <a:lnTo>
                    <a:pt x="4" y="11"/>
                  </a:lnTo>
                  <a:lnTo>
                    <a:pt x="9" y="7"/>
                  </a:lnTo>
                  <a:lnTo>
                    <a:pt x="4" y="0"/>
                  </a:lnTo>
                  <a:lnTo>
                    <a:pt x="0" y="7"/>
                  </a:lnTo>
                  <a:close/>
                </a:path>
              </a:pathLst>
            </a:custGeom>
            <a:solidFill>
              <a:srgbClr val="FF74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755" name="Freeform 251"/>
            <p:cNvSpPr>
              <a:spLocks/>
            </p:cNvSpPr>
            <p:nvPr/>
          </p:nvSpPr>
          <p:spPr bwMode="auto">
            <a:xfrm>
              <a:off x="1860" y="3607"/>
              <a:ext cx="137" cy="94"/>
            </a:xfrm>
            <a:custGeom>
              <a:avLst/>
              <a:gdLst/>
              <a:ahLst/>
              <a:cxnLst>
                <a:cxn ang="0">
                  <a:pos x="13" y="0"/>
                </a:cxn>
                <a:cxn ang="0">
                  <a:pos x="26" y="11"/>
                </a:cxn>
                <a:cxn ang="0">
                  <a:pos x="90" y="51"/>
                </a:cxn>
                <a:cxn ang="0">
                  <a:pos x="116" y="72"/>
                </a:cxn>
                <a:cxn ang="0">
                  <a:pos x="137" y="94"/>
                </a:cxn>
                <a:cxn ang="0">
                  <a:pos x="86" y="83"/>
                </a:cxn>
                <a:cxn ang="0">
                  <a:pos x="51" y="61"/>
                </a:cxn>
                <a:cxn ang="0">
                  <a:pos x="0" y="8"/>
                </a:cxn>
                <a:cxn ang="0">
                  <a:pos x="13" y="0"/>
                </a:cxn>
              </a:cxnLst>
              <a:rect l="0" t="0" r="r" b="b"/>
              <a:pathLst>
                <a:path w="137" h="94">
                  <a:moveTo>
                    <a:pt x="13" y="0"/>
                  </a:moveTo>
                  <a:lnTo>
                    <a:pt x="26" y="11"/>
                  </a:lnTo>
                  <a:lnTo>
                    <a:pt x="90" y="51"/>
                  </a:lnTo>
                  <a:lnTo>
                    <a:pt x="116" y="72"/>
                  </a:lnTo>
                  <a:lnTo>
                    <a:pt x="137" y="94"/>
                  </a:lnTo>
                  <a:lnTo>
                    <a:pt x="86" y="83"/>
                  </a:lnTo>
                  <a:lnTo>
                    <a:pt x="51" y="61"/>
                  </a:lnTo>
                  <a:lnTo>
                    <a:pt x="0" y="8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756" name="Freeform 252"/>
            <p:cNvSpPr>
              <a:spLocks/>
            </p:cNvSpPr>
            <p:nvPr/>
          </p:nvSpPr>
          <p:spPr bwMode="auto">
            <a:xfrm>
              <a:off x="1843" y="3618"/>
              <a:ext cx="90" cy="118"/>
            </a:xfrm>
            <a:custGeom>
              <a:avLst/>
              <a:gdLst/>
              <a:ahLst/>
              <a:cxnLst>
                <a:cxn ang="0">
                  <a:pos x="47" y="32"/>
                </a:cxn>
                <a:cxn ang="0">
                  <a:pos x="68" y="65"/>
                </a:cxn>
                <a:cxn ang="0">
                  <a:pos x="90" y="97"/>
                </a:cxn>
                <a:cxn ang="0">
                  <a:pos x="90" y="115"/>
                </a:cxn>
                <a:cxn ang="0">
                  <a:pos x="86" y="118"/>
                </a:cxn>
                <a:cxn ang="0">
                  <a:pos x="77" y="118"/>
                </a:cxn>
                <a:cxn ang="0">
                  <a:pos x="47" y="104"/>
                </a:cxn>
                <a:cxn ang="0">
                  <a:pos x="30" y="86"/>
                </a:cxn>
                <a:cxn ang="0">
                  <a:pos x="8" y="68"/>
                </a:cxn>
                <a:cxn ang="0">
                  <a:pos x="0" y="50"/>
                </a:cxn>
                <a:cxn ang="0">
                  <a:pos x="0" y="25"/>
                </a:cxn>
                <a:cxn ang="0">
                  <a:pos x="13" y="0"/>
                </a:cxn>
                <a:cxn ang="0">
                  <a:pos x="21" y="0"/>
                </a:cxn>
                <a:cxn ang="0">
                  <a:pos x="47" y="32"/>
                </a:cxn>
              </a:cxnLst>
              <a:rect l="0" t="0" r="r" b="b"/>
              <a:pathLst>
                <a:path w="90" h="118">
                  <a:moveTo>
                    <a:pt x="47" y="32"/>
                  </a:moveTo>
                  <a:lnTo>
                    <a:pt x="68" y="65"/>
                  </a:lnTo>
                  <a:lnTo>
                    <a:pt x="90" y="97"/>
                  </a:lnTo>
                  <a:lnTo>
                    <a:pt x="90" y="115"/>
                  </a:lnTo>
                  <a:lnTo>
                    <a:pt x="86" y="118"/>
                  </a:lnTo>
                  <a:lnTo>
                    <a:pt x="77" y="118"/>
                  </a:lnTo>
                  <a:lnTo>
                    <a:pt x="47" y="104"/>
                  </a:lnTo>
                  <a:lnTo>
                    <a:pt x="30" y="86"/>
                  </a:lnTo>
                  <a:lnTo>
                    <a:pt x="8" y="68"/>
                  </a:lnTo>
                  <a:lnTo>
                    <a:pt x="0" y="50"/>
                  </a:lnTo>
                  <a:lnTo>
                    <a:pt x="0" y="25"/>
                  </a:lnTo>
                  <a:lnTo>
                    <a:pt x="13" y="0"/>
                  </a:lnTo>
                  <a:lnTo>
                    <a:pt x="21" y="0"/>
                  </a:lnTo>
                  <a:lnTo>
                    <a:pt x="47" y="32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757" name="Freeform 253"/>
            <p:cNvSpPr>
              <a:spLocks/>
            </p:cNvSpPr>
            <p:nvPr/>
          </p:nvSpPr>
          <p:spPr bwMode="auto">
            <a:xfrm>
              <a:off x="1864" y="3600"/>
              <a:ext cx="185" cy="54"/>
            </a:xfrm>
            <a:custGeom>
              <a:avLst/>
              <a:gdLst/>
              <a:ahLst/>
              <a:cxnLst>
                <a:cxn ang="0">
                  <a:pos x="0" y="7"/>
                </a:cxn>
                <a:cxn ang="0">
                  <a:pos x="26" y="22"/>
                </a:cxn>
                <a:cxn ang="0">
                  <a:pos x="60" y="33"/>
                </a:cxn>
                <a:cxn ang="0">
                  <a:pos x="146" y="50"/>
                </a:cxn>
                <a:cxn ang="0">
                  <a:pos x="185" y="54"/>
                </a:cxn>
                <a:cxn ang="0">
                  <a:pos x="185" y="50"/>
                </a:cxn>
                <a:cxn ang="0">
                  <a:pos x="185" y="47"/>
                </a:cxn>
                <a:cxn ang="0">
                  <a:pos x="172" y="36"/>
                </a:cxn>
                <a:cxn ang="0">
                  <a:pos x="168" y="29"/>
                </a:cxn>
                <a:cxn ang="0">
                  <a:pos x="155" y="25"/>
                </a:cxn>
                <a:cxn ang="0">
                  <a:pos x="133" y="18"/>
                </a:cxn>
                <a:cxn ang="0">
                  <a:pos x="82" y="4"/>
                </a:cxn>
                <a:cxn ang="0">
                  <a:pos x="56" y="0"/>
                </a:cxn>
                <a:cxn ang="0">
                  <a:pos x="26" y="0"/>
                </a:cxn>
                <a:cxn ang="0">
                  <a:pos x="4" y="4"/>
                </a:cxn>
                <a:cxn ang="0">
                  <a:pos x="0" y="7"/>
                </a:cxn>
              </a:cxnLst>
              <a:rect l="0" t="0" r="r" b="b"/>
              <a:pathLst>
                <a:path w="185" h="54">
                  <a:moveTo>
                    <a:pt x="0" y="7"/>
                  </a:moveTo>
                  <a:lnTo>
                    <a:pt x="26" y="22"/>
                  </a:lnTo>
                  <a:lnTo>
                    <a:pt x="60" y="33"/>
                  </a:lnTo>
                  <a:lnTo>
                    <a:pt x="146" y="50"/>
                  </a:lnTo>
                  <a:lnTo>
                    <a:pt x="185" y="54"/>
                  </a:lnTo>
                  <a:lnTo>
                    <a:pt x="185" y="50"/>
                  </a:lnTo>
                  <a:lnTo>
                    <a:pt x="185" y="47"/>
                  </a:lnTo>
                  <a:lnTo>
                    <a:pt x="172" y="36"/>
                  </a:lnTo>
                  <a:lnTo>
                    <a:pt x="168" y="29"/>
                  </a:lnTo>
                  <a:lnTo>
                    <a:pt x="155" y="25"/>
                  </a:lnTo>
                  <a:lnTo>
                    <a:pt x="133" y="18"/>
                  </a:lnTo>
                  <a:lnTo>
                    <a:pt x="82" y="4"/>
                  </a:lnTo>
                  <a:lnTo>
                    <a:pt x="56" y="0"/>
                  </a:lnTo>
                  <a:lnTo>
                    <a:pt x="26" y="0"/>
                  </a:lnTo>
                  <a:lnTo>
                    <a:pt x="4" y="4"/>
                  </a:lnTo>
                  <a:lnTo>
                    <a:pt x="0" y="7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758" name="Freeform 254"/>
            <p:cNvSpPr>
              <a:spLocks/>
            </p:cNvSpPr>
            <p:nvPr/>
          </p:nvSpPr>
          <p:spPr bwMode="auto">
            <a:xfrm>
              <a:off x="1873" y="3582"/>
              <a:ext cx="197" cy="25"/>
            </a:xfrm>
            <a:custGeom>
              <a:avLst/>
              <a:gdLst/>
              <a:ahLst/>
              <a:cxnLst>
                <a:cxn ang="0">
                  <a:pos x="0" y="4"/>
                </a:cxn>
                <a:cxn ang="0">
                  <a:pos x="21" y="8"/>
                </a:cxn>
                <a:cxn ang="0">
                  <a:pos x="107" y="0"/>
                </a:cxn>
                <a:cxn ang="0">
                  <a:pos x="150" y="0"/>
                </a:cxn>
                <a:cxn ang="0">
                  <a:pos x="197" y="8"/>
                </a:cxn>
                <a:cxn ang="0">
                  <a:pos x="154" y="22"/>
                </a:cxn>
                <a:cxn ang="0">
                  <a:pos x="103" y="25"/>
                </a:cxn>
                <a:cxn ang="0">
                  <a:pos x="4" y="15"/>
                </a:cxn>
                <a:cxn ang="0">
                  <a:pos x="0" y="4"/>
                </a:cxn>
              </a:cxnLst>
              <a:rect l="0" t="0" r="r" b="b"/>
              <a:pathLst>
                <a:path w="197" h="25">
                  <a:moveTo>
                    <a:pt x="0" y="4"/>
                  </a:moveTo>
                  <a:lnTo>
                    <a:pt x="21" y="8"/>
                  </a:lnTo>
                  <a:lnTo>
                    <a:pt x="107" y="0"/>
                  </a:lnTo>
                  <a:lnTo>
                    <a:pt x="150" y="0"/>
                  </a:lnTo>
                  <a:lnTo>
                    <a:pt x="197" y="8"/>
                  </a:lnTo>
                  <a:lnTo>
                    <a:pt x="154" y="22"/>
                  </a:lnTo>
                  <a:lnTo>
                    <a:pt x="103" y="25"/>
                  </a:lnTo>
                  <a:lnTo>
                    <a:pt x="4" y="15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759" name="Freeform 255"/>
            <p:cNvSpPr>
              <a:spLocks/>
            </p:cNvSpPr>
            <p:nvPr/>
          </p:nvSpPr>
          <p:spPr bwMode="auto">
            <a:xfrm>
              <a:off x="1868" y="3539"/>
              <a:ext cx="198" cy="47"/>
            </a:xfrm>
            <a:custGeom>
              <a:avLst/>
              <a:gdLst/>
              <a:ahLst/>
              <a:cxnLst>
                <a:cxn ang="0">
                  <a:pos x="65" y="43"/>
                </a:cxn>
                <a:cxn ang="0">
                  <a:pos x="177" y="29"/>
                </a:cxn>
                <a:cxn ang="0">
                  <a:pos x="198" y="18"/>
                </a:cxn>
                <a:cxn ang="0">
                  <a:pos x="198" y="11"/>
                </a:cxn>
                <a:cxn ang="0">
                  <a:pos x="194" y="8"/>
                </a:cxn>
                <a:cxn ang="0">
                  <a:pos x="164" y="0"/>
                </a:cxn>
                <a:cxn ang="0">
                  <a:pos x="125" y="0"/>
                </a:cxn>
                <a:cxn ang="0">
                  <a:pos x="95" y="4"/>
                </a:cxn>
                <a:cxn ang="0">
                  <a:pos x="65" y="11"/>
                </a:cxn>
                <a:cxn ang="0">
                  <a:pos x="31" y="25"/>
                </a:cxn>
                <a:cxn ang="0">
                  <a:pos x="0" y="43"/>
                </a:cxn>
                <a:cxn ang="0">
                  <a:pos x="9" y="47"/>
                </a:cxn>
                <a:cxn ang="0">
                  <a:pos x="65" y="43"/>
                </a:cxn>
              </a:cxnLst>
              <a:rect l="0" t="0" r="r" b="b"/>
              <a:pathLst>
                <a:path w="198" h="47">
                  <a:moveTo>
                    <a:pt x="65" y="43"/>
                  </a:moveTo>
                  <a:lnTo>
                    <a:pt x="177" y="29"/>
                  </a:lnTo>
                  <a:lnTo>
                    <a:pt x="198" y="18"/>
                  </a:lnTo>
                  <a:lnTo>
                    <a:pt x="198" y="11"/>
                  </a:lnTo>
                  <a:lnTo>
                    <a:pt x="194" y="8"/>
                  </a:lnTo>
                  <a:lnTo>
                    <a:pt x="164" y="0"/>
                  </a:lnTo>
                  <a:lnTo>
                    <a:pt x="125" y="0"/>
                  </a:lnTo>
                  <a:lnTo>
                    <a:pt x="95" y="4"/>
                  </a:lnTo>
                  <a:lnTo>
                    <a:pt x="65" y="11"/>
                  </a:lnTo>
                  <a:lnTo>
                    <a:pt x="31" y="25"/>
                  </a:lnTo>
                  <a:lnTo>
                    <a:pt x="0" y="43"/>
                  </a:lnTo>
                  <a:lnTo>
                    <a:pt x="9" y="47"/>
                  </a:lnTo>
                  <a:lnTo>
                    <a:pt x="65" y="43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760" name="Freeform 256"/>
            <p:cNvSpPr>
              <a:spLocks/>
            </p:cNvSpPr>
            <p:nvPr/>
          </p:nvSpPr>
          <p:spPr bwMode="auto">
            <a:xfrm>
              <a:off x="1826" y="3633"/>
              <a:ext cx="47" cy="114"/>
            </a:xfrm>
            <a:custGeom>
              <a:avLst/>
              <a:gdLst/>
              <a:ahLst/>
              <a:cxnLst>
                <a:cxn ang="0">
                  <a:pos x="21" y="0"/>
                </a:cxn>
                <a:cxn ang="0">
                  <a:pos x="21" y="10"/>
                </a:cxn>
                <a:cxn ang="0">
                  <a:pos x="47" y="60"/>
                </a:cxn>
                <a:cxn ang="0">
                  <a:pos x="47" y="85"/>
                </a:cxn>
                <a:cxn ang="0">
                  <a:pos x="38" y="114"/>
                </a:cxn>
                <a:cxn ang="0">
                  <a:pos x="21" y="100"/>
                </a:cxn>
                <a:cxn ang="0">
                  <a:pos x="12" y="85"/>
                </a:cxn>
                <a:cxn ang="0">
                  <a:pos x="0" y="57"/>
                </a:cxn>
                <a:cxn ang="0">
                  <a:pos x="4" y="0"/>
                </a:cxn>
                <a:cxn ang="0">
                  <a:pos x="21" y="0"/>
                </a:cxn>
              </a:cxnLst>
              <a:rect l="0" t="0" r="r" b="b"/>
              <a:pathLst>
                <a:path w="47" h="114">
                  <a:moveTo>
                    <a:pt x="21" y="0"/>
                  </a:moveTo>
                  <a:lnTo>
                    <a:pt x="21" y="10"/>
                  </a:lnTo>
                  <a:lnTo>
                    <a:pt x="47" y="60"/>
                  </a:lnTo>
                  <a:lnTo>
                    <a:pt x="47" y="85"/>
                  </a:lnTo>
                  <a:lnTo>
                    <a:pt x="38" y="114"/>
                  </a:lnTo>
                  <a:lnTo>
                    <a:pt x="21" y="100"/>
                  </a:lnTo>
                  <a:lnTo>
                    <a:pt x="12" y="85"/>
                  </a:lnTo>
                  <a:lnTo>
                    <a:pt x="0" y="57"/>
                  </a:lnTo>
                  <a:lnTo>
                    <a:pt x="4" y="0"/>
                  </a:lnTo>
                  <a:lnTo>
                    <a:pt x="21" y="0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761" name="Freeform 257"/>
            <p:cNvSpPr>
              <a:spLocks/>
            </p:cNvSpPr>
            <p:nvPr/>
          </p:nvSpPr>
          <p:spPr bwMode="auto">
            <a:xfrm>
              <a:off x="1765" y="3633"/>
              <a:ext cx="65" cy="111"/>
            </a:xfrm>
            <a:custGeom>
              <a:avLst/>
              <a:gdLst/>
              <a:ahLst/>
              <a:cxnLst>
                <a:cxn ang="0">
                  <a:pos x="65" y="0"/>
                </a:cxn>
                <a:cxn ang="0">
                  <a:pos x="43" y="10"/>
                </a:cxn>
                <a:cxn ang="0">
                  <a:pos x="13" y="39"/>
                </a:cxn>
                <a:cxn ang="0">
                  <a:pos x="5" y="57"/>
                </a:cxn>
                <a:cxn ang="0">
                  <a:pos x="0" y="71"/>
                </a:cxn>
                <a:cxn ang="0">
                  <a:pos x="5" y="93"/>
                </a:cxn>
                <a:cxn ang="0">
                  <a:pos x="18" y="111"/>
                </a:cxn>
                <a:cxn ang="0">
                  <a:pos x="43" y="89"/>
                </a:cxn>
                <a:cxn ang="0">
                  <a:pos x="56" y="50"/>
                </a:cxn>
                <a:cxn ang="0">
                  <a:pos x="65" y="10"/>
                </a:cxn>
                <a:cxn ang="0">
                  <a:pos x="65" y="0"/>
                </a:cxn>
              </a:cxnLst>
              <a:rect l="0" t="0" r="r" b="b"/>
              <a:pathLst>
                <a:path w="65" h="111">
                  <a:moveTo>
                    <a:pt x="65" y="0"/>
                  </a:moveTo>
                  <a:lnTo>
                    <a:pt x="43" y="10"/>
                  </a:lnTo>
                  <a:lnTo>
                    <a:pt x="13" y="39"/>
                  </a:lnTo>
                  <a:lnTo>
                    <a:pt x="5" y="57"/>
                  </a:lnTo>
                  <a:lnTo>
                    <a:pt x="0" y="71"/>
                  </a:lnTo>
                  <a:lnTo>
                    <a:pt x="5" y="93"/>
                  </a:lnTo>
                  <a:lnTo>
                    <a:pt x="18" y="111"/>
                  </a:lnTo>
                  <a:lnTo>
                    <a:pt x="43" y="89"/>
                  </a:lnTo>
                  <a:lnTo>
                    <a:pt x="56" y="50"/>
                  </a:lnTo>
                  <a:lnTo>
                    <a:pt x="65" y="10"/>
                  </a:lnTo>
                  <a:lnTo>
                    <a:pt x="65" y="0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762" name="Freeform 258"/>
            <p:cNvSpPr>
              <a:spLocks/>
            </p:cNvSpPr>
            <p:nvPr/>
          </p:nvSpPr>
          <p:spPr bwMode="auto">
            <a:xfrm>
              <a:off x="1864" y="3482"/>
              <a:ext cx="99" cy="97"/>
            </a:xfrm>
            <a:custGeom>
              <a:avLst/>
              <a:gdLst/>
              <a:ahLst/>
              <a:cxnLst>
                <a:cxn ang="0">
                  <a:pos x="0" y="97"/>
                </a:cxn>
                <a:cxn ang="0">
                  <a:pos x="26" y="90"/>
                </a:cxn>
                <a:cxn ang="0">
                  <a:pos x="65" y="65"/>
                </a:cxn>
                <a:cxn ang="0">
                  <a:pos x="82" y="54"/>
                </a:cxn>
                <a:cxn ang="0">
                  <a:pos x="95" y="40"/>
                </a:cxn>
                <a:cxn ang="0">
                  <a:pos x="99" y="22"/>
                </a:cxn>
                <a:cxn ang="0">
                  <a:pos x="95" y="0"/>
                </a:cxn>
                <a:cxn ang="0">
                  <a:pos x="60" y="14"/>
                </a:cxn>
                <a:cxn ang="0">
                  <a:pos x="26" y="50"/>
                </a:cxn>
                <a:cxn ang="0">
                  <a:pos x="0" y="90"/>
                </a:cxn>
                <a:cxn ang="0">
                  <a:pos x="0" y="97"/>
                </a:cxn>
              </a:cxnLst>
              <a:rect l="0" t="0" r="r" b="b"/>
              <a:pathLst>
                <a:path w="99" h="97">
                  <a:moveTo>
                    <a:pt x="0" y="97"/>
                  </a:moveTo>
                  <a:lnTo>
                    <a:pt x="26" y="90"/>
                  </a:lnTo>
                  <a:lnTo>
                    <a:pt x="65" y="65"/>
                  </a:lnTo>
                  <a:lnTo>
                    <a:pt x="82" y="54"/>
                  </a:lnTo>
                  <a:lnTo>
                    <a:pt x="95" y="40"/>
                  </a:lnTo>
                  <a:lnTo>
                    <a:pt x="99" y="22"/>
                  </a:lnTo>
                  <a:lnTo>
                    <a:pt x="95" y="0"/>
                  </a:lnTo>
                  <a:lnTo>
                    <a:pt x="60" y="14"/>
                  </a:lnTo>
                  <a:lnTo>
                    <a:pt x="26" y="50"/>
                  </a:lnTo>
                  <a:lnTo>
                    <a:pt x="0" y="90"/>
                  </a:lnTo>
                  <a:lnTo>
                    <a:pt x="0" y="97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763" name="Freeform 259"/>
            <p:cNvSpPr>
              <a:spLocks/>
            </p:cNvSpPr>
            <p:nvPr/>
          </p:nvSpPr>
          <p:spPr bwMode="auto">
            <a:xfrm>
              <a:off x="1795" y="3568"/>
              <a:ext cx="82" cy="75"/>
            </a:xfrm>
            <a:custGeom>
              <a:avLst/>
              <a:gdLst/>
              <a:ahLst/>
              <a:cxnLst>
                <a:cxn ang="0">
                  <a:pos x="13" y="29"/>
                </a:cxn>
                <a:cxn ang="0">
                  <a:pos x="5" y="47"/>
                </a:cxn>
                <a:cxn ang="0">
                  <a:pos x="0" y="57"/>
                </a:cxn>
                <a:cxn ang="0">
                  <a:pos x="0" y="72"/>
                </a:cxn>
                <a:cxn ang="0">
                  <a:pos x="9" y="75"/>
                </a:cxn>
                <a:cxn ang="0">
                  <a:pos x="22" y="75"/>
                </a:cxn>
                <a:cxn ang="0">
                  <a:pos x="39" y="72"/>
                </a:cxn>
                <a:cxn ang="0">
                  <a:pos x="56" y="61"/>
                </a:cxn>
                <a:cxn ang="0">
                  <a:pos x="69" y="47"/>
                </a:cxn>
                <a:cxn ang="0">
                  <a:pos x="78" y="29"/>
                </a:cxn>
                <a:cxn ang="0">
                  <a:pos x="82" y="14"/>
                </a:cxn>
                <a:cxn ang="0">
                  <a:pos x="82" y="4"/>
                </a:cxn>
                <a:cxn ang="0">
                  <a:pos x="73" y="0"/>
                </a:cxn>
                <a:cxn ang="0">
                  <a:pos x="61" y="0"/>
                </a:cxn>
                <a:cxn ang="0">
                  <a:pos x="43" y="4"/>
                </a:cxn>
                <a:cxn ang="0">
                  <a:pos x="31" y="14"/>
                </a:cxn>
                <a:cxn ang="0">
                  <a:pos x="13" y="29"/>
                </a:cxn>
              </a:cxnLst>
              <a:rect l="0" t="0" r="r" b="b"/>
              <a:pathLst>
                <a:path w="82" h="75">
                  <a:moveTo>
                    <a:pt x="13" y="29"/>
                  </a:moveTo>
                  <a:lnTo>
                    <a:pt x="5" y="47"/>
                  </a:lnTo>
                  <a:lnTo>
                    <a:pt x="0" y="57"/>
                  </a:lnTo>
                  <a:lnTo>
                    <a:pt x="0" y="72"/>
                  </a:lnTo>
                  <a:lnTo>
                    <a:pt x="9" y="75"/>
                  </a:lnTo>
                  <a:lnTo>
                    <a:pt x="22" y="75"/>
                  </a:lnTo>
                  <a:lnTo>
                    <a:pt x="39" y="72"/>
                  </a:lnTo>
                  <a:lnTo>
                    <a:pt x="56" y="61"/>
                  </a:lnTo>
                  <a:lnTo>
                    <a:pt x="69" y="47"/>
                  </a:lnTo>
                  <a:lnTo>
                    <a:pt x="78" y="29"/>
                  </a:lnTo>
                  <a:lnTo>
                    <a:pt x="82" y="14"/>
                  </a:lnTo>
                  <a:lnTo>
                    <a:pt x="82" y="4"/>
                  </a:lnTo>
                  <a:lnTo>
                    <a:pt x="73" y="0"/>
                  </a:lnTo>
                  <a:lnTo>
                    <a:pt x="61" y="0"/>
                  </a:lnTo>
                  <a:lnTo>
                    <a:pt x="43" y="4"/>
                  </a:lnTo>
                  <a:lnTo>
                    <a:pt x="31" y="14"/>
                  </a:lnTo>
                  <a:lnTo>
                    <a:pt x="13" y="29"/>
                  </a:lnTo>
                  <a:close/>
                </a:path>
              </a:pathLst>
            </a:custGeom>
            <a:solidFill>
              <a:srgbClr val="FFAB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764" name="Freeform 260"/>
            <p:cNvSpPr>
              <a:spLocks/>
            </p:cNvSpPr>
            <p:nvPr/>
          </p:nvSpPr>
          <p:spPr bwMode="auto">
            <a:xfrm>
              <a:off x="1830" y="3500"/>
              <a:ext cx="69" cy="68"/>
            </a:xfrm>
            <a:custGeom>
              <a:avLst/>
              <a:gdLst/>
              <a:ahLst/>
              <a:cxnLst>
                <a:cxn ang="0">
                  <a:pos x="47" y="61"/>
                </a:cxn>
                <a:cxn ang="0">
                  <a:pos x="64" y="22"/>
                </a:cxn>
                <a:cxn ang="0">
                  <a:pos x="69" y="11"/>
                </a:cxn>
                <a:cxn ang="0">
                  <a:pos x="64" y="0"/>
                </a:cxn>
                <a:cxn ang="0">
                  <a:pos x="47" y="0"/>
                </a:cxn>
                <a:cxn ang="0">
                  <a:pos x="30" y="7"/>
                </a:cxn>
                <a:cxn ang="0">
                  <a:pos x="17" y="18"/>
                </a:cxn>
                <a:cxn ang="0">
                  <a:pos x="4" y="47"/>
                </a:cxn>
                <a:cxn ang="0">
                  <a:pos x="0" y="57"/>
                </a:cxn>
                <a:cxn ang="0">
                  <a:pos x="8" y="64"/>
                </a:cxn>
                <a:cxn ang="0">
                  <a:pos x="21" y="68"/>
                </a:cxn>
                <a:cxn ang="0">
                  <a:pos x="34" y="64"/>
                </a:cxn>
                <a:cxn ang="0">
                  <a:pos x="47" y="64"/>
                </a:cxn>
                <a:cxn ang="0">
                  <a:pos x="47" y="61"/>
                </a:cxn>
              </a:cxnLst>
              <a:rect l="0" t="0" r="r" b="b"/>
              <a:pathLst>
                <a:path w="69" h="68">
                  <a:moveTo>
                    <a:pt x="47" y="61"/>
                  </a:moveTo>
                  <a:lnTo>
                    <a:pt x="64" y="22"/>
                  </a:lnTo>
                  <a:lnTo>
                    <a:pt x="69" y="11"/>
                  </a:lnTo>
                  <a:lnTo>
                    <a:pt x="64" y="0"/>
                  </a:lnTo>
                  <a:lnTo>
                    <a:pt x="47" y="0"/>
                  </a:lnTo>
                  <a:lnTo>
                    <a:pt x="30" y="7"/>
                  </a:lnTo>
                  <a:lnTo>
                    <a:pt x="17" y="18"/>
                  </a:lnTo>
                  <a:lnTo>
                    <a:pt x="4" y="47"/>
                  </a:lnTo>
                  <a:lnTo>
                    <a:pt x="0" y="57"/>
                  </a:lnTo>
                  <a:lnTo>
                    <a:pt x="8" y="64"/>
                  </a:lnTo>
                  <a:lnTo>
                    <a:pt x="21" y="68"/>
                  </a:lnTo>
                  <a:lnTo>
                    <a:pt x="34" y="64"/>
                  </a:lnTo>
                  <a:lnTo>
                    <a:pt x="47" y="64"/>
                  </a:lnTo>
                  <a:lnTo>
                    <a:pt x="47" y="61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765" name="Freeform 261"/>
            <p:cNvSpPr>
              <a:spLocks/>
            </p:cNvSpPr>
            <p:nvPr/>
          </p:nvSpPr>
          <p:spPr bwMode="auto">
            <a:xfrm>
              <a:off x="1795" y="3532"/>
              <a:ext cx="52" cy="54"/>
            </a:xfrm>
            <a:custGeom>
              <a:avLst/>
              <a:gdLst/>
              <a:ahLst/>
              <a:cxnLst>
                <a:cxn ang="0">
                  <a:pos x="52" y="36"/>
                </a:cxn>
                <a:cxn ang="0">
                  <a:pos x="35" y="22"/>
                </a:cxn>
                <a:cxn ang="0">
                  <a:pos x="31" y="7"/>
                </a:cxn>
                <a:cxn ang="0">
                  <a:pos x="26" y="0"/>
                </a:cxn>
                <a:cxn ang="0">
                  <a:pos x="18" y="0"/>
                </a:cxn>
                <a:cxn ang="0">
                  <a:pos x="5" y="15"/>
                </a:cxn>
                <a:cxn ang="0">
                  <a:pos x="0" y="29"/>
                </a:cxn>
                <a:cxn ang="0">
                  <a:pos x="5" y="36"/>
                </a:cxn>
                <a:cxn ang="0">
                  <a:pos x="9" y="43"/>
                </a:cxn>
                <a:cxn ang="0">
                  <a:pos x="18" y="54"/>
                </a:cxn>
                <a:cxn ang="0">
                  <a:pos x="26" y="54"/>
                </a:cxn>
                <a:cxn ang="0">
                  <a:pos x="31" y="50"/>
                </a:cxn>
                <a:cxn ang="0">
                  <a:pos x="48" y="40"/>
                </a:cxn>
                <a:cxn ang="0">
                  <a:pos x="52" y="36"/>
                </a:cxn>
              </a:cxnLst>
              <a:rect l="0" t="0" r="r" b="b"/>
              <a:pathLst>
                <a:path w="52" h="54">
                  <a:moveTo>
                    <a:pt x="52" y="36"/>
                  </a:moveTo>
                  <a:lnTo>
                    <a:pt x="35" y="22"/>
                  </a:lnTo>
                  <a:lnTo>
                    <a:pt x="31" y="7"/>
                  </a:lnTo>
                  <a:lnTo>
                    <a:pt x="26" y="0"/>
                  </a:lnTo>
                  <a:lnTo>
                    <a:pt x="18" y="0"/>
                  </a:lnTo>
                  <a:lnTo>
                    <a:pt x="5" y="15"/>
                  </a:lnTo>
                  <a:lnTo>
                    <a:pt x="0" y="29"/>
                  </a:lnTo>
                  <a:lnTo>
                    <a:pt x="5" y="36"/>
                  </a:lnTo>
                  <a:lnTo>
                    <a:pt x="9" y="43"/>
                  </a:lnTo>
                  <a:lnTo>
                    <a:pt x="18" y="54"/>
                  </a:lnTo>
                  <a:lnTo>
                    <a:pt x="26" y="54"/>
                  </a:lnTo>
                  <a:lnTo>
                    <a:pt x="31" y="50"/>
                  </a:lnTo>
                  <a:lnTo>
                    <a:pt x="48" y="40"/>
                  </a:lnTo>
                  <a:lnTo>
                    <a:pt x="52" y="36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766" name="Freeform 262"/>
            <p:cNvSpPr>
              <a:spLocks/>
            </p:cNvSpPr>
            <p:nvPr/>
          </p:nvSpPr>
          <p:spPr bwMode="auto">
            <a:xfrm>
              <a:off x="1740" y="3582"/>
              <a:ext cx="77" cy="33"/>
            </a:xfrm>
            <a:custGeom>
              <a:avLst/>
              <a:gdLst/>
              <a:ahLst/>
              <a:cxnLst>
                <a:cxn ang="0">
                  <a:pos x="77" y="8"/>
                </a:cxn>
                <a:cxn ang="0">
                  <a:pos x="43" y="0"/>
                </a:cxn>
                <a:cxn ang="0">
                  <a:pos x="38" y="0"/>
                </a:cxn>
                <a:cxn ang="0">
                  <a:pos x="21" y="0"/>
                </a:cxn>
                <a:cxn ang="0">
                  <a:pos x="8" y="4"/>
                </a:cxn>
                <a:cxn ang="0">
                  <a:pos x="0" y="4"/>
                </a:cxn>
                <a:cxn ang="0">
                  <a:pos x="0" y="11"/>
                </a:cxn>
                <a:cxn ang="0">
                  <a:pos x="17" y="22"/>
                </a:cxn>
                <a:cxn ang="0">
                  <a:pos x="34" y="29"/>
                </a:cxn>
                <a:cxn ang="0">
                  <a:pos x="55" y="33"/>
                </a:cxn>
                <a:cxn ang="0">
                  <a:pos x="64" y="25"/>
                </a:cxn>
                <a:cxn ang="0">
                  <a:pos x="77" y="8"/>
                </a:cxn>
              </a:cxnLst>
              <a:rect l="0" t="0" r="r" b="b"/>
              <a:pathLst>
                <a:path w="77" h="33">
                  <a:moveTo>
                    <a:pt x="77" y="8"/>
                  </a:moveTo>
                  <a:lnTo>
                    <a:pt x="43" y="0"/>
                  </a:lnTo>
                  <a:lnTo>
                    <a:pt x="38" y="0"/>
                  </a:lnTo>
                  <a:lnTo>
                    <a:pt x="21" y="0"/>
                  </a:lnTo>
                  <a:lnTo>
                    <a:pt x="8" y="4"/>
                  </a:lnTo>
                  <a:lnTo>
                    <a:pt x="0" y="4"/>
                  </a:lnTo>
                  <a:lnTo>
                    <a:pt x="0" y="11"/>
                  </a:lnTo>
                  <a:lnTo>
                    <a:pt x="17" y="22"/>
                  </a:lnTo>
                  <a:lnTo>
                    <a:pt x="34" y="29"/>
                  </a:lnTo>
                  <a:lnTo>
                    <a:pt x="55" y="33"/>
                  </a:lnTo>
                  <a:lnTo>
                    <a:pt x="64" y="25"/>
                  </a:lnTo>
                  <a:lnTo>
                    <a:pt x="77" y="8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767" name="Freeform 263"/>
            <p:cNvSpPr>
              <a:spLocks/>
            </p:cNvSpPr>
            <p:nvPr/>
          </p:nvSpPr>
          <p:spPr bwMode="auto">
            <a:xfrm>
              <a:off x="1731" y="3615"/>
              <a:ext cx="69" cy="25"/>
            </a:xfrm>
            <a:custGeom>
              <a:avLst/>
              <a:gdLst/>
              <a:ahLst/>
              <a:cxnLst>
                <a:cxn ang="0">
                  <a:pos x="69" y="7"/>
                </a:cxn>
                <a:cxn ang="0">
                  <a:pos x="60" y="3"/>
                </a:cxn>
                <a:cxn ang="0">
                  <a:pos x="47" y="0"/>
                </a:cxn>
                <a:cxn ang="0">
                  <a:pos x="30" y="3"/>
                </a:cxn>
                <a:cxn ang="0">
                  <a:pos x="17" y="7"/>
                </a:cxn>
                <a:cxn ang="0">
                  <a:pos x="0" y="18"/>
                </a:cxn>
                <a:cxn ang="0">
                  <a:pos x="0" y="18"/>
                </a:cxn>
                <a:cxn ang="0">
                  <a:pos x="4" y="21"/>
                </a:cxn>
                <a:cxn ang="0">
                  <a:pos x="13" y="25"/>
                </a:cxn>
                <a:cxn ang="0">
                  <a:pos x="60" y="25"/>
                </a:cxn>
                <a:cxn ang="0">
                  <a:pos x="69" y="14"/>
                </a:cxn>
                <a:cxn ang="0">
                  <a:pos x="69" y="7"/>
                </a:cxn>
              </a:cxnLst>
              <a:rect l="0" t="0" r="r" b="b"/>
              <a:pathLst>
                <a:path w="69" h="25">
                  <a:moveTo>
                    <a:pt x="69" y="7"/>
                  </a:moveTo>
                  <a:lnTo>
                    <a:pt x="60" y="3"/>
                  </a:lnTo>
                  <a:lnTo>
                    <a:pt x="47" y="0"/>
                  </a:lnTo>
                  <a:lnTo>
                    <a:pt x="30" y="3"/>
                  </a:lnTo>
                  <a:lnTo>
                    <a:pt x="17" y="7"/>
                  </a:lnTo>
                  <a:lnTo>
                    <a:pt x="0" y="18"/>
                  </a:lnTo>
                  <a:lnTo>
                    <a:pt x="0" y="18"/>
                  </a:lnTo>
                  <a:lnTo>
                    <a:pt x="4" y="21"/>
                  </a:lnTo>
                  <a:lnTo>
                    <a:pt x="13" y="25"/>
                  </a:lnTo>
                  <a:lnTo>
                    <a:pt x="60" y="25"/>
                  </a:lnTo>
                  <a:lnTo>
                    <a:pt x="69" y="14"/>
                  </a:lnTo>
                  <a:lnTo>
                    <a:pt x="69" y="7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768" name="Freeform 264"/>
            <p:cNvSpPr>
              <a:spLocks/>
            </p:cNvSpPr>
            <p:nvPr/>
          </p:nvSpPr>
          <p:spPr bwMode="auto">
            <a:xfrm>
              <a:off x="1735" y="3640"/>
              <a:ext cx="69" cy="64"/>
            </a:xfrm>
            <a:custGeom>
              <a:avLst/>
              <a:gdLst/>
              <a:ahLst/>
              <a:cxnLst>
                <a:cxn ang="0">
                  <a:pos x="69" y="3"/>
                </a:cxn>
                <a:cxn ang="0">
                  <a:pos x="69" y="3"/>
                </a:cxn>
                <a:cxn ang="0">
                  <a:pos x="60" y="0"/>
                </a:cxn>
                <a:cxn ang="0">
                  <a:pos x="39" y="3"/>
                </a:cxn>
                <a:cxn ang="0">
                  <a:pos x="22" y="18"/>
                </a:cxn>
                <a:cxn ang="0">
                  <a:pos x="9" y="25"/>
                </a:cxn>
                <a:cxn ang="0">
                  <a:pos x="0" y="35"/>
                </a:cxn>
                <a:cxn ang="0">
                  <a:pos x="0" y="53"/>
                </a:cxn>
                <a:cxn ang="0">
                  <a:pos x="0" y="64"/>
                </a:cxn>
                <a:cxn ang="0">
                  <a:pos x="5" y="64"/>
                </a:cxn>
                <a:cxn ang="0">
                  <a:pos x="43" y="39"/>
                </a:cxn>
                <a:cxn ang="0">
                  <a:pos x="69" y="3"/>
                </a:cxn>
                <a:cxn ang="0">
                  <a:pos x="69" y="3"/>
                </a:cxn>
              </a:cxnLst>
              <a:rect l="0" t="0" r="r" b="b"/>
              <a:pathLst>
                <a:path w="69" h="64">
                  <a:moveTo>
                    <a:pt x="69" y="3"/>
                  </a:moveTo>
                  <a:lnTo>
                    <a:pt x="69" y="3"/>
                  </a:lnTo>
                  <a:lnTo>
                    <a:pt x="60" y="0"/>
                  </a:lnTo>
                  <a:lnTo>
                    <a:pt x="39" y="3"/>
                  </a:lnTo>
                  <a:lnTo>
                    <a:pt x="22" y="18"/>
                  </a:lnTo>
                  <a:lnTo>
                    <a:pt x="9" y="25"/>
                  </a:lnTo>
                  <a:lnTo>
                    <a:pt x="0" y="35"/>
                  </a:lnTo>
                  <a:lnTo>
                    <a:pt x="0" y="53"/>
                  </a:lnTo>
                  <a:lnTo>
                    <a:pt x="0" y="64"/>
                  </a:lnTo>
                  <a:lnTo>
                    <a:pt x="5" y="64"/>
                  </a:lnTo>
                  <a:lnTo>
                    <a:pt x="43" y="39"/>
                  </a:lnTo>
                  <a:lnTo>
                    <a:pt x="69" y="3"/>
                  </a:lnTo>
                  <a:lnTo>
                    <a:pt x="69" y="3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769" name="Freeform 265"/>
            <p:cNvSpPr>
              <a:spLocks/>
            </p:cNvSpPr>
            <p:nvPr/>
          </p:nvSpPr>
          <p:spPr bwMode="auto">
            <a:xfrm>
              <a:off x="1838" y="3575"/>
              <a:ext cx="13" cy="15"/>
            </a:xfrm>
            <a:custGeom>
              <a:avLst/>
              <a:gdLst/>
              <a:ahLst/>
              <a:cxnLst>
                <a:cxn ang="0">
                  <a:pos x="0" y="7"/>
                </a:cxn>
                <a:cxn ang="0">
                  <a:pos x="5" y="15"/>
                </a:cxn>
                <a:cxn ang="0">
                  <a:pos x="13" y="7"/>
                </a:cxn>
                <a:cxn ang="0">
                  <a:pos x="9" y="0"/>
                </a:cxn>
                <a:cxn ang="0">
                  <a:pos x="0" y="7"/>
                </a:cxn>
              </a:cxnLst>
              <a:rect l="0" t="0" r="r" b="b"/>
              <a:pathLst>
                <a:path w="13" h="15">
                  <a:moveTo>
                    <a:pt x="0" y="7"/>
                  </a:moveTo>
                  <a:lnTo>
                    <a:pt x="5" y="15"/>
                  </a:lnTo>
                  <a:lnTo>
                    <a:pt x="13" y="7"/>
                  </a:lnTo>
                  <a:lnTo>
                    <a:pt x="9" y="0"/>
                  </a:lnTo>
                  <a:lnTo>
                    <a:pt x="0" y="7"/>
                  </a:lnTo>
                  <a:close/>
                </a:path>
              </a:pathLst>
            </a:custGeom>
            <a:solidFill>
              <a:srgbClr val="FF74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770" name="Freeform 266"/>
            <p:cNvSpPr>
              <a:spLocks/>
            </p:cNvSpPr>
            <p:nvPr/>
          </p:nvSpPr>
          <p:spPr bwMode="auto">
            <a:xfrm>
              <a:off x="1856" y="3575"/>
              <a:ext cx="12" cy="11"/>
            </a:xfrm>
            <a:custGeom>
              <a:avLst/>
              <a:gdLst/>
              <a:ahLst/>
              <a:cxnLst>
                <a:cxn ang="0">
                  <a:pos x="0" y="4"/>
                </a:cxn>
                <a:cxn ang="0">
                  <a:pos x="4" y="11"/>
                </a:cxn>
                <a:cxn ang="0">
                  <a:pos x="12" y="7"/>
                </a:cxn>
                <a:cxn ang="0">
                  <a:pos x="8" y="0"/>
                </a:cxn>
                <a:cxn ang="0">
                  <a:pos x="0" y="4"/>
                </a:cxn>
              </a:cxnLst>
              <a:rect l="0" t="0" r="r" b="b"/>
              <a:pathLst>
                <a:path w="12" h="11">
                  <a:moveTo>
                    <a:pt x="0" y="4"/>
                  </a:moveTo>
                  <a:lnTo>
                    <a:pt x="4" y="11"/>
                  </a:lnTo>
                  <a:lnTo>
                    <a:pt x="12" y="7"/>
                  </a:lnTo>
                  <a:lnTo>
                    <a:pt x="8" y="0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F74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771" name="Freeform 267"/>
            <p:cNvSpPr>
              <a:spLocks/>
            </p:cNvSpPr>
            <p:nvPr/>
          </p:nvSpPr>
          <p:spPr bwMode="auto">
            <a:xfrm>
              <a:off x="1826" y="3590"/>
              <a:ext cx="8" cy="10"/>
            </a:xfrm>
            <a:custGeom>
              <a:avLst/>
              <a:gdLst/>
              <a:ahLst/>
              <a:cxnLst>
                <a:cxn ang="0">
                  <a:pos x="0" y="3"/>
                </a:cxn>
                <a:cxn ang="0">
                  <a:pos x="4" y="10"/>
                </a:cxn>
                <a:cxn ang="0">
                  <a:pos x="8" y="7"/>
                </a:cxn>
                <a:cxn ang="0">
                  <a:pos x="4" y="0"/>
                </a:cxn>
                <a:cxn ang="0">
                  <a:pos x="0" y="3"/>
                </a:cxn>
              </a:cxnLst>
              <a:rect l="0" t="0" r="r" b="b"/>
              <a:pathLst>
                <a:path w="8" h="10">
                  <a:moveTo>
                    <a:pt x="0" y="3"/>
                  </a:moveTo>
                  <a:lnTo>
                    <a:pt x="4" y="10"/>
                  </a:lnTo>
                  <a:lnTo>
                    <a:pt x="8" y="7"/>
                  </a:lnTo>
                  <a:lnTo>
                    <a:pt x="4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rgbClr val="FF74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772" name="Freeform 268"/>
            <p:cNvSpPr>
              <a:spLocks/>
            </p:cNvSpPr>
            <p:nvPr/>
          </p:nvSpPr>
          <p:spPr bwMode="auto">
            <a:xfrm>
              <a:off x="1851" y="3593"/>
              <a:ext cx="13" cy="11"/>
            </a:xfrm>
            <a:custGeom>
              <a:avLst/>
              <a:gdLst/>
              <a:ahLst/>
              <a:cxnLst>
                <a:cxn ang="0">
                  <a:pos x="0" y="4"/>
                </a:cxn>
                <a:cxn ang="0">
                  <a:pos x="5" y="11"/>
                </a:cxn>
                <a:cxn ang="0">
                  <a:pos x="13" y="7"/>
                </a:cxn>
                <a:cxn ang="0">
                  <a:pos x="9" y="0"/>
                </a:cxn>
                <a:cxn ang="0">
                  <a:pos x="0" y="4"/>
                </a:cxn>
              </a:cxnLst>
              <a:rect l="0" t="0" r="r" b="b"/>
              <a:pathLst>
                <a:path w="13" h="11">
                  <a:moveTo>
                    <a:pt x="0" y="4"/>
                  </a:moveTo>
                  <a:lnTo>
                    <a:pt x="5" y="11"/>
                  </a:lnTo>
                  <a:lnTo>
                    <a:pt x="13" y="7"/>
                  </a:lnTo>
                  <a:lnTo>
                    <a:pt x="9" y="0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F74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773" name="Freeform 269"/>
            <p:cNvSpPr>
              <a:spLocks/>
            </p:cNvSpPr>
            <p:nvPr/>
          </p:nvSpPr>
          <p:spPr bwMode="auto">
            <a:xfrm>
              <a:off x="1813" y="3600"/>
              <a:ext cx="13" cy="15"/>
            </a:xfrm>
            <a:custGeom>
              <a:avLst/>
              <a:gdLst/>
              <a:ahLst/>
              <a:cxnLst>
                <a:cxn ang="0">
                  <a:pos x="0" y="7"/>
                </a:cxn>
                <a:cxn ang="0">
                  <a:pos x="13" y="15"/>
                </a:cxn>
                <a:cxn ang="0">
                  <a:pos x="13" y="7"/>
                </a:cxn>
                <a:cxn ang="0">
                  <a:pos x="0" y="0"/>
                </a:cxn>
                <a:cxn ang="0">
                  <a:pos x="0" y="7"/>
                </a:cxn>
              </a:cxnLst>
              <a:rect l="0" t="0" r="r" b="b"/>
              <a:pathLst>
                <a:path w="13" h="15">
                  <a:moveTo>
                    <a:pt x="0" y="7"/>
                  </a:moveTo>
                  <a:lnTo>
                    <a:pt x="13" y="15"/>
                  </a:lnTo>
                  <a:lnTo>
                    <a:pt x="13" y="7"/>
                  </a:lnTo>
                  <a:lnTo>
                    <a:pt x="0" y="0"/>
                  </a:lnTo>
                  <a:lnTo>
                    <a:pt x="0" y="7"/>
                  </a:lnTo>
                  <a:close/>
                </a:path>
              </a:pathLst>
            </a:custGeom>
            <a:solidFill>
              <a:srgbClr val="FF74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774" name="Freeform 270"/>
            <p:cNvSpPr>
              <a:spLocks/>
            </p:cNvSpPr>
            <p:nvPr/>
          </p:nvSpPr>
          <p:spPr bwMode="auto">
            <a:xfrm>
              <a:off x="1843" y="3607"/>
              <a:ext cx="8" cy="11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8" y="11"/>
                </a:cxn>
                <a:cxn ang="0">
                  <a:pos x="8" y="8"/>
                </a:cxn>
                <a:cxn ang="0">
                  <a:pos x="0" y="0"/>
                </a:cxn>
                <a:cxn ang="0">
                  <a:pos x="0" y="8"/>
                </a:cxn>
              </a:cxnLst>
              <a:rect l="0" t="0" r="r" b="b"/>
              <a:pathLst>
                <a:path w="8" h="11">
                  <a:moveTo>
                    <a:pt x="0" y="8"/>
                  </a:moveTo>
                  <a:lnTo>
                    <a:pt x="8" y="11"/>
                  </a:lnTo>
                  <a:lnTo>
                    <a:pt x="8" y="8"/>
                  </a:lnTo>
                  <a:lnTo>
                    <a:pt x="0" y="0"/>
                  </a:lnTo>
                  <a:lnTo>
                    <a:pt x="0" y="8"/>
                  </a:lnTo>
                  <a:close/>
                </a:path>
              </a:pathLst>
            </a:custGeom>
            <a:solidFill>
              <a:srgbClr val="FF74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775" name="Freeform 271"/>
            <p:cNvSpPr>
              <a:spLocks/>
            </p:cNvSpPr>
            <p:nvPr/>
          </p:nvSpPr>
          <p:spPr bwMode="auto">
            <a:xfrm>
              <a:off x="1804" y="3618"/>
              <a:ext cx="17" cy="7"/>
            </a:xfrm>
            <a:custGeom>
              <a:avLst/>
              <a:gdLst/>
              <a:ahLst/>
              <a:cxnLst>
                <a:cxn ang="0">
                  <a:pos x="9" y="0"/>
                </a:cxn>
                <a:cxn ang="0">
                  <a:pos x="0" y="4"/>
                </a:cxn>
                <a:cxn ang="0">
                  <a:pos x="0" y="7"/>
                </a:cxn>
                <a:cxn ang="0">
                  <a:pos x="13" y="4"/>
                </a:cxn>
                <a:cxn ang="0">
                  <a:pos x="17" y="4"/>
                </a:cxn>
                <a:cxn ang="0">
                  <a:pos x="17" y="0"/>
                </a:cxn>
                <a:cxn ang="0">
                  <a:pos x="9" y="0"/>
                </a:cxn>
              </a:cxnLst>
              <a:rect l="0" t="0" r="r" b="b"/>
              <a:pathLst>
                <a:path w="17" h="7">
                  <a:moveTo>
                    <a:pt x="9" y="0"/>
                  </a:moveTo>
                  <a:lnTo>
                    <a:pt x="0" y="4"/>
                  </a:lnTo>
                  <a:lnTo>
                    <a:pt x="0" y="7"/>
                  </a:lnTo>
                  <a:lnTo>
                    <a:pt x="13" y="4"/>
                  </a:lnTo>
                  <a:lnTo>
                    <a:pt x="17" y="4"/>
                  </a:lnTo>
                  <a:lnTo>
                    <a:pt x="17" y="0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FF74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776" name="Freeform 272"/>
            <p:cNvSpPr>
              <a:spLocks/>
            </p:cNvSpPr>
            <p:nvPr/>
          </p:nvSpPr>
          <p:spPr bwMode="auto">
            <a:xfrm>
              <a:off x="1813" y="3629"/>
              <a:ext cx="13" cy="11"/>
            </a:xfrm>
            <a:custGeom>
              <a:avLst/>
              <a:gdLst/>
              <a:ahLst/>
              <a:cxnLst>
                <a:cxn ang="0">
                  <a:pos x="0" y="4"/>
                </a:cxn>
                <a:cxn ang="0">
                  <a:pos x="4" y="11"/>
                </a:cxn>
                <a:cxn ang="0">
                  <a:pos x="13" y="7"/>
                </a:cxn>
                <a:cxn ang="0">
                  <a:pos x="8" y="0"/>
                </a:cxn>
                <a:cxn ang="0">
                  <a:pos x="0" y="4"/>
                </a:cxn>
              </a:cxnLst>
              <a:rect l="0" t="0" r="r" b="b"/>
              <a:pathLst>
                <a:path w="13" h="11">
                  <a:moveTo>
                    <a:pt x="0" y="4"/>
                  </a:moveTo>
                  <a:lnTo>
                    <a:pt x="4" y="11"/>
                  </a:lnTo>
                  <a:lnTo>
                    <a:pt x="13" y="7"/>
                  </a:lnTo>
                  <a:lnTo>
                    <a:pt x="8" y="0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F74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777" name="Freeform 273"/>
            <p:cNvSpPr>
              <a:spLocks/>
            </p:cNvSpPr>
            <p:nvPr/>
          </p:nvSpPr>
          <p:spPr bwMode="auto">
            <a:xfrm>
              <a:off x="1830" y="3618"/>
              <a:ext cx="17" cy="11"/>
            </a:xfrm>
            <a:custGeom>
              <a:avLst/>
              <a:gdLst/>
              <a:ahLst/>
              <a:cxnLst>
                <a:cxn ang="0">
                  <a:pos x="4" y="4"/>
                </a:cxn>
                <a:cxn ang="0">
                  <a:pos x="0" y="11"/>
                </a:cxn>
                <a:cxn ang="0">
                  <a:pos x="8" y="7"/>
                </a:cxn>
                <a:cxn ang="0">
                  <a:pos x="17" y="4"/>
                </a:cxn>
                <a:cxn ang="0">
                  <a:pos x="13" y="0"/>
                </a:cxn>
                <a:cxn ang="0">
                  <a:pos x="4" y="4"/>
                </a:cxn>
              </a:cxnLst>
              <a:rect l="0" t="0" r="r" b="b"/>
              <a:pathLst>
                <a:path w="17" h="11">
                  <a:moveTo>
                    <a:pt x="4" y="4"/>
                  </a:moveTo>
                  <a:lnTo>
                    <a:pt x="0" y="11"/>
                  </a:lnTo>
                  <a:lnTo>
                    <a:pt x="8" y="7"/>
                  </a:lnTo>
                  <a:lnTo>
                    <a:pt x="17" y="4"/>
                  </a:lnTo>
                  <a:lnTo>
                    <a:pt x="13" y="0"/>
                  </a:lnTo>
                  <a:lnTo>
                    <a:pt x="4" y="4"/>
                  </a:lnTo>
                  <a:close/>
                </a:path>
              </a:pathLst>
            </a:custGeom>
            <a:solidFill>
              <a:srgbClr val="FF74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778" name="Freeform 274"/>
            <p:cNvSpPr>
              <a:spLocks/>
            </p:cNvSpPr>
            <p:nvPr/>
          </p:nvSpPr>
          <p:spPr bwMode="auto">
            <a:xfrm>
              <a:off x="331" y="2558"/>
              <a:ext cx="77" cy="86"/>
            </a:xfrm>
            <a:custGeom>
              <a:avLst/>
              <a:gdLst/>
              <a:ahLst/>
              <a:cxnLst>
                <a:cxn ang="0">
                  <a:pos x="68" y="86"/>
                </a:cxn>
                <a:cxn ang="0">
                  <a:pos x="64" y="76"/>
                </a:cxn>
                <a:cxn ang="0">
                  <a:pos x="26" y="43"/>
                </a:cxn>
                <a:cxn ang="0">
                  <a:pos x="8" y="22"/>
                </a:cxn>
                <a:cxn ang="0">
                  <a:pos x="0" y="0"/>
                </a:cxn>
                <a:cxn ang="0">
                  <a:pos x="26" y="11"/>
                </a:cxn>
                <a:cxn ang="0">
                  <a:pos x="51" y="33"/>
                </a:cxn>
                <a:cxn ang="0">
                  <a:pos x="77" y="79"/>
                </a:cxn>
                <a:cxn ang="0">
                  <a:pos x="68" y="86"/>
                </a:cxn>
              </a:cxnLst>
              <a:rect l="0" t="0" r="r" b="b"/>
              <a:pathLst>
                <a:path w="77" h="86">
                  <a:moveTo>
                    <a:pt x="68" y="86"/>
                  </a:moveTo>
                  <a:lnTo>
                    <a:pt x="64" y="76"/>
                  </a:lnTo>
                  <a:lnTo>
                    <a:pt x="26" y="43"/>
                  </a:lnTo>
                  <a:lnTo>
                    <a:pt x="8" y="22"/>
                  </a:lnTo>
                  <a:lnTo>
                    <a:pt x="0" y="0"/>
                  </a:lnTo>
                  <a:lnTo>
                    <a:pt x="26" y="11"/>
                  </a:lnTo>
                  <a:lnTo>
                    <a:pt x="51" y="33"/>
                  </a:lnTo>
                  <a:lnTo>
                    <a:pt x="77" y="79"/>
                  </a:lnTo>
                  <a:lnTo>
                    <a:pt x="68" y="86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779" name="Freeform 275"/>
            <p:cNvSpPr>
              <a:spLocks/>
            </p:cNvSpPr>
            <p:nvPr/>
          </p:nvSpPr>
          <p:spPr bwMode="auto">
            <a:xfrm>
              <a:off x="369" y="2526"/>
              <a:ext cx="56" cy="108"/>
            </a:xfrm>
            <a:custGeom>
              <a:avLst/>
              <a:gdLst/>
              <a:ahLst/>
              <a:cxnLst>
                <a:cxn ang="0">
                  <a:pos x="26" y="79"/>
                </a:cxn>
                <a:cxn ang="0">
                  <a:pos x="9" y="50"/>
                </a:cxn>
                <a:cxn ang="0">
                  <a:pos x="0" y="18"/>
                </a:cxn>
                <a:cxn ang="0">
                  <a:pos x="0" y="7"/>
                </a:cxn>
                <a:cxn ang="0">
                  <a:pos x="5" y="0"/>
                </a:cxn>
                <a:cxn ang="0">
                  <a:pos x="13" y="0"/>
                </a:cxn>
                <a:cxn ang="0">
                  <a:pos x="26" y="15"/>
                </a:cxn>
                <a:cxn ang="0">
                  <a:pos x="39" y="29"/>
                </a:cxn>
                <a:cxn ang="0">
                  <a:pos x="48" y="47"/>
                </a:cxn>
                <a:cxn ang="0">
                  <a:pos x="56" y="61"/>
                </a:cxn>
                <a:cxn ang="0">
                  <a:pos x="52" y="86"/>
                </a:cxn>
                <a:cxn ang="0">
                  <a:pos x="43" y="108"/>
                </a:cxn>
                <a:cxn ang="0">
                  <a:pos x="39" y="108"/>
                </a:cxn>
                <a:cxn ang="0">
                  <a:pos x="26" y="79"/>
                </a:cxn>
              </a:cxnLst>
              <a:rect l="0" t="0" r="r" b="b"/>
              <a:pathLst>
                <a:path w="56" h="108">
                  <a:moveTo>
                    <a:pt x="26" y="79"/>
                  </a:moveTo>
                  <a:lnTo>
                    <a:pt x="9" y="50"/>
                  </a:lnTo>
                  <a:lnTo>
                    <a:pt x="0" y="18"/>
                  </a:lnTo>
                  <a:lnTo>
                    <a:pt x="0" y="7"/>
                  </a:lnTo>
                  <a:lnTo>
                    <a:pt x="5" y="0"/>
                  </a:lnTo>
                  <a:lnTo>
                    <a:pt x="13" y="0"/>
                  </a:lnTo>
                  <a:lnTo>
                    <a:pt x="26" y="15"/>
                  </a:lnTo>
                  <a:lnTo>
                    <a:pt x="39" y="29"/>
                  </a:lnTo>
                  <a:lnTo>
                    <a:pt x="48" y="47"/>
                  </a:lnTo>
                  <a:lnTo>
                    <a:pt x="56" y="61"/>
                  </a:lnTo>
                  <a:lnTo>
                    <a:pt x="52" y="86"/>
                  </a:lnTo>
                  <a:lnTo>
                    <a:pt x="43" y="108"/>
                  </a:lnTo>
                  <a:lnTo>
                    <a:pt x="39" y="108"/>
                  </a:lnTo>
                  <a:lnTo>
                    <a:pt x="26" y="79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780" name="Freeform 276"/>
            <p:cNvSpPr>
              <a:spLocks/>
            </p:cNvSpPr>
            <p:nvPr/>
          </p:nvSpPr>
          <p:spPr bwMode="auto">
            <a:xfrm>
              <a:off x="292" y="2601"/>
              <a:ext cx="112" cy="51"/>
            </a:xfrm>
            <a:custGeom>
              <a:avLst/>
              <a:gdLst/>
              <a:ahLst/>
              <a:cxnLst>
                <a:cxn ang="0">
                  <a:pos x="112" y="43"/>
                </a:cxn>
                <a:cxn ang="0">
                  <a:pos x="77" y="18"/>
                </a:cxn>
                <a:cxn ang="0">
                  <a:pos x="26" y="0"/>
                </a:cxn>
                <a:cxn ang="0">
                  <a:pos x="0" y="0"/>
                </a:cxn>
                <a:cxn ang="0">
                  <a:pos x="0" y="8"/>
                </a:cxn>
                <a:cxn ang="0">
                  <a:pos x="4" y="15"/>
                </a:cxn>
                <a:cxn ang="0">
                  <a:pos x="26" y="33"/>
                </a:cxn>
                <a:cxn ang="0">
                  <a:pos x="60" y="47"/>
                </a:cxn>
                <a:cxn ang="0">
                  <a:pos x="95" y="51"/>
                </a:cxn>
                <a:cxn ang="0">
                  <a:pos x="112" y="47"/>
                </a:cxn>
                <a:cxn ang="0">
                  <a:pos x="112" y="43"/>
                </a:cxn>
              </a:cxnLst>
              <a:rect l="0" t="0" r="r" b="b"/>
              <a:pathLst>
                <a:path w="112" h="51">
                  <a:moveTo>
                    <a:pt x="112" y="43"/>
                  </a:moveTo>
                  <a:lnTo>
                    <a:pt x="77" y="18"/>
                  </a:lnTo>
                  <a:lnTo>
                    <a:pt x="26" y="0"/>
                  </a:lnTo>
                  <a:lnTo>
                    <a:pt x="0" y="0"/>
                  </a:lnTo>
                  <a:lnTo>
                    <a:pt x="0" y="8"/>
                  </a:lnTo>
                  <a:lnTo>
                    <a:pt x="4" y="15"/>
                  </a:lnTo>
                  <a:lnTo>
                    <a:pt x="26" y="33"/>
                  </a:lnTo>
                  <a:lnTo>
                    <a:pt x="60" y="47"/>
                  </a:lnTo>
                  <a:lnTo>
                    <a:pt x="95" y="51"/>
                  </a:lnTo>
                  <a:lnTo>
                    <a:pt x="112" y="47"/>
                  </a:lnTo>
                  <a:lnTo>
                    <a:pt x="112" y="43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781" name="Freeform 277"/>
            <p:cNvSpPr>
              <a:spLocks/>
            </p:cNvSpPr>
            <p:nvPr/>
          </p:nvSpPr>
          <p:spPr bwMode="auto">
            <a:xfrm>
              <a:off x="275" y="2644"/>
              <a:ext cx="124" cy="25"/>
            </a:xfrm>
            <a:custGeom>
              <a:avLst/>
              <a:gdLst/>
              <a:ahLst/>
              <a:cxnLst>
                <a:cxn ang="0">
                  <a:pos x="124" y="18"/>
                </a:cxn>
                <a:cxn ang="0">
                  <a:pos x="112" y="18"/>
                </a:cxn>
                <a:cxn ang="0">
                  <a:pos x="56" y="25"/>
                </a:cxn>
                <a:cxn ang="0">
                  <a:pos x="26" y="25"/>
                </a:cxn>
                <a:cxn ang="0">
                  <a:pos x="0" y="18"/>
                </a:cxn>
                <a:cxn ang="0">
                  <a:pos x="26" y="4"/>
                </a:cxn>
                <a:cxn ang="0">
                  <a:pos x="60" y="0"/>
                </a:cxn>
                <a:cxn ang="0">
                  <a:pos x="120" y="11"/>
                </a:cxn>
                <a:cxn ang="0">
                  <a:pos x="124" y="18"/>
                </a:cxn>
              </a:cxnLst>
              <a:rect l="0" t="0" r="r" b="b"/>
              <a:pathLst>
                <a:path w="124" h="25">
                  <a:moveTo>
                    <a:pt x="124" y="18"/>
                  </a:moveTo>
                  <a:lnTo>
                    <a:pt x="112" y="18"/>
                  </a:lnTo>
                  <a:lnTo>
                    <a:pt x="56" y="25"/>
                  </a:lnTo>
                  <a:lnTo>
                    <a:pt x="26" y="25"/>
                  </a:lnTo>
                  <a:lnTo>
                    <a:pt x="0" y="18"/>
                  </a:lnTo>
                  <a:lnTo>
                    <a:pt x="26" y="4"/>
                  </a:lnTo>
                  <a:lnTo>
                    <a:pt x="60" y="0"/>
                  </a:lnTo>
                  <a:lnTo>
                    <a:pt x="120" y="11"/>
                  </a:lnTo>
                  <a:lnTo>
                    <a:pt x="124" y="18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782" name="Freeform 278"/>
            <p:cNvSpPr>
              <a:spLocks/>
            </p:cNvSpPr>
            <p:nvPr/>
          </p:nvSpPr>
          <p:spPr bwMode="auto">
            <a:xfrm>
              <a:off x="271" y="2662"/>
              <a:ext cx="128" cy="43"/>
            </a:xfrm>
            <a:custGeom>
              <a:avLst/>
              <a:gdLst/>
              <a:ahLst/>
              <a:cxnLst>
                <a:cxn ang="0">
                  <a:pos x="90" y="7"/>
                </a:cxn>
                <a:cxn ang="0">
                  <a:pos x="17" y="22"/>
                </a:cxn>
                <a:cxn ang="0">
                  <a:pos x="0" y="29"/>
                </a:cxn>
                <a:cxn ang="0">
                  <a:pos x="0" y="33"/>
                </a:cxn>
                <a:cxn ang="0">
                  <a:pos x="4" y="36"/>
                </a:cxn>
                <a:cxn ang="0">
                  <a:pos x="25" y="43"/>
                </a:cxn>
                <a:cxn ang="0">
                  <a:pos x="47" y="43"/>
                </a:cxn>
                <a:cxn ang="0">
                  <a:pos x="68" y="43"/>
                </a:cxn>
                <a:cxn ang="0">
                  <a:pos x="86" y="36"/>
                </a:cxn>
                <a:cxn ang="0">
                  <a:pos x="111" y="22"/>
                </a:cxn>
                <a:cxn ang="0">
                  <a:pos x="128" y="4"/>
                </a:cxn>
                <a:cxn ang="0">
                  <a:pos x="124" y="0"/>
                </a:cxn>
                <a:cxn ang="0">
                  <a:pos x="90" y="7"/>
                </a:cxn>
              </a:cxnLst>
              <a:rect l="0" t="0" r="r" b="b"/>
              <a:pathLst>
                <a:path w="128" h="43">
                  <a:moveTo>
                    <a:pt x="90" y="7"/>
                  </a:moveTo>
                  <a:lnTo>
                    <a:pt x="17" y="22"/>
                  </a:lnTo>
                  <a:lnTo>
                    <a:pt x="0" y="29"/>
                  </a:lnTo>
                  <a:lnTo>
                    <a:pt x="0" y="33"/>
                  </a:lnTo>
                  <a:lnTo>
                    <a:pt x="4" y="36"/>
                  </a:lnTo>
                  <a:lnTo>
                    <a:pt x="25" y="43"/>
                  </a:lnTo>
                  <a:lnTo>
                    <a:pt x="47" y="43"/>
                  </a:lnTo>
                  <a:lnTo>
                    <a:pt x="68" y="43"/>
                  </a:lnTo>
                  <a:lnTo>
                    <a:pt x="86" y="36"/>
                  </a:lnTo>
                  <a:lnTo>
                    <a:pt x="111" y="22"/>
                  </a:lnTo>
                  <a:lnTo>
                    <a:pt x="128" y="4"/>
                  </a:lnTo>
                  <a:lnTo>
                    <a:pt x="124" y="0"/>
                  </a:lnTo>
                  <a:lnTo>
                    <a:pt x="90" y="7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783" name="Freeform 279"/>
            <p:cNvSpPr>
              <a:spLocks/>
            </p:cNvSpPr>
            <p:nvPr/>
          </p:nvSpPr>
          <p:spPr bwMode="auto">
            <a:xfrm>
              <a:off x="408" y="2519"/>
              <a:ext cx="30" cy="104"/>
            </a:xfrm>
            <a:custGeom>
              <a:avLst/>
              <a:gdLst/>
              <a:ahLst/>
              <a:cxnLst>
                <a:cxn ang="0">
                  <a:pos x="13" y="104"/>
                </a:cxn>
                <a:cxn ang="0">
                  <a:pos x="13" y="93"/>
                </a:cxn>
                <a:cxn ang="0">
                  <a:pos x="0" y="47"/>
                </a:cxn>
                <a:cxn ang="0">
                  <a:pos x="0" y="22"/>
                </a:cxn>
                <a:cxn ang="0">
                  <a:pos x="9" y="0"/>
                </a:cxn>
                <a:cxn ang="0">
                  <a:pos x="26" y="22"/>
                </a:cxn>
                <a:cxn ang="0">
                  <a:pos x="30" y="50"/>
                </a:cxn>
                <a:cxn ang="0">
                  <a:pos x="22" y="104"/>
                </a:cxn>
                <a:cxn ang="0">
                  <a:pos x="13" y="104"/>
                </a:cxn>
              </a:cxnLst>
              <a:rect l="0" t="0" r="r" b="b"/>
              <a:pathLst>
                <a:path w="30" h="104">
                  <a:moveTo>
                    <a:pt x="13" y="104"/>
                  </a:moveTo>
                  <a:lnTo>
                    <a:pt x="13" y="93"/>
                  </a:lnTo>
                  <a:lnTo>
                    <a:pt x="0" y="47"/>
                  </a:lnTo>
                  <a:lnTo>
                    <a:pt x="0" y="22"/>
                  </a:lnTo>
                  <a:lnTo>
                    <a:pt x="9" y="0"/>
                  </a:lnTo>
                  <a:lnTo>
                    <a:pt x="26" y="22"/>
                  </a:lnTo>
                  <a:lnTo>
                    <a:pt x="30" y="50"/>
                  </a:lnTo>
                  <a:lnTo>
                    <a:pt x="22" y="104"/>
                  </a:lnTo>
                  <a:lnTo>
                    <a:pt x="13" y="104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784" name="Freeform 280"/>
            <p:cNvSpPr>
              <a:spLocks/>
            </p:cNvSpPr>
            <p:nvPr/>
          </p:nvSpPr>
          <p:spPr bwMode="auto">
            <a:xfrm>
              <a:off x="430" y="2519"/>
              <a:ext cx="47" cy="100"/>
            </a:xfrm>
            <a:custGeom>
              <a:avLst/>
              <a:gdLst/>
              <a:ahLst/>
              <a:cxnLst>
                <a:cxn ang="0">
                  <a:pos x="4" y="100"/>
                </a:cxn>
                <a:cxn ang="0">
                  <a:pos x="17" y="93"/>
                </a:cxn>
                <a:cxn ang="0">
                  <a:pos x="34" y="65"/>
                </a:cxn>
                <a:cxn ang="0">
                  <a:pos x="47" y="36"/>
                </a:cxn>
                <a:cxn ang="0">
                  <a:pos x="42" y="18"/>
                </a:cxn>
                <a:cxn ang="0">
                  <a:pos x="38" y="0"/>
                </a:cxn>
                <a:cxn ang="0">
                  <a:pos x="21" y="18"/>
                </a:cxn>
                <a:cxn ang="0">
                  <a:pos x="8" y="57"/>
                </a:cxn>
                <a:cxn ang="0">
                  <a:pos x="0" y="93"/>
                </a:cxn>
                <a:cxn ang="0">
                  <a:pos x="4" y="100"/>
                </a:cxn>
              </a:cxnLst>
              <a:rect l="0" t="0" r="r" b="b"/>
              <a:pathLst>
                <a:path w="47" h="100">
                  <a:moveTo>
                    <a:pt x="4" y="100"/>
                  </a:moveTo>
                  <a:lnTo>
                    <a:pt x="17" y="93"/>
                  </a:lnTo>
                  <a:lnTo>
                    <a:pt x="34" y="65"/>
                  </a:lnTo>
                  <a:lnTo>
                    <a:pt x="47" y="36"/>
                  </a:lnTo>
                  <a:lnTo>
                    <a:pt x="42" y="18"/>
                  </a:lnTo>
                  <a:lnTo>
                    <a:pt x="38" y="0"/>
                  </a:lnTo>
                  <a:lnTo>
                    <a:pt x="21" y="18"/>
                  </a:lnTo>
                  <a:lnTo>
                    <a:pt x="8" y="57"/>
                  </a:lnTo>
                  <a:lnTo>
                    <a:pt x="0" y="93"/>
                  </a:lnTo>
                  <a:lnTo>
                    <a:pt x="4" y="100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785" name="Freeform 281"/>
            <p:cNvSpPr>
              <a:spLocks/>
            </p:cNvSpPr>
            <p:nvPr/>
          </p:nvSpPr>
          <p:spPr bwMode="auto">
            <a:xfrm>
              <a:off x="335" y="2673"/>
              <a:ext cx="69" cy="86"/>
            </a:xfrm>
            <a:custGeom>
              <a:avLst/>
              <a:gdLst/>
              <a:ahLst/>
              <a:cxnLst>
                <a:cxn ang="0">
                  <a:pos x="69" y="0"/>
                </a:cxn>
                <a:cxn ang="0">
                  <a:pos x="52" y="4"/>
                </a:cxn>
                <a:cxn ang="0">
                  <a:pos x="26" y="25"/>
                </a:cxn>
                <a:cxn ang="0">
                  <a:pos x="13" y="39"/>
                </a:cxn>
                <a:cxn ang="0">
                  <a:pos x="4" y="54"/>
                </a:cxn>
                <a:cxn ang="0">
                  <a:pos x="0" y="72"/>
                </a:cxn>
                <a:cxn ang="0">
                  <a:pos x="0" y="86"/>
                </a:cxn>
                <a:cxn ang="0">
                  <a:pos x="22" y="75"/>
                </a:cxn>
                <a:cxn ang="0">
                  <a:pos x="64" y="7"/>
                </a:cxn>
                <a:cxn ang="0">
                  <a:pos x="69" y="0"/>
                </a:cxn>
              </a:cxnLst>
              <a:rect l="0" t="0" r="r" b="b"/>
              <a:pathLst>
                <a:path w="69" h="86">
                  <a:moveTo>
                    <a:pt x="69" y="0"/>
                  </a:moveTo>
                  <a:lnTo>
                    <a:pt x="52" y="4"/>
                  </a:lnTo>
                  <a:lnTo>
                    <a:pt x="26" y="25"/>
                  </a:lnTo>
                  <a:lnTo>
                    <a:pt x="13" y="39"/>
                  </a:lnTo>
                  <a:lnTo>
                    <a:pt x="4" y="54"/>
                  </a:lnTo>
                  <a:lnTo>
                    <a:pt x="0" y="72"/>
                  </a:lnTo>
                  <a:lnTo>
                    <a:pt x="0" y="86"/>
                  </a:lnTo>
                  <a:lnTo>
                    <a:pt x="22" y="75"/>
                  </a:lnTo>
                  <a:lnTo>
                    <a:pt x="64" y="7"/>
                  </a:lnTo>
                  <a:lnTo>
                    <a:pt x="69" y="0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786" name="Freeform 282"/>
            <p:cNvSpPr>
              <a:spLocks/>
            </p:cNvSpPr>
            <p:nvPr/>
          </p:nvSpPr>
          <p:spPr bwMode="auto">
            <a:xfrm>
              <a:off x="395" y="2612"/>
              <a:ext cx="56" cy="72"/>
            </a:xfrm>
            <a:custGeom>
              <a:avLst/>
              <a:gdLst/>
              <a:ahLst/>
              <a:cxnLst>
                <a:cxn ang="0">
                  <a:pos x="47" y="43"/>
                </a:cxn>
                <a:cxn ang="0">
                  <a:pos x="56" y="14"/>
                </a:cxn>
                <a:cxn ang="0">
                  <a:pos x="56" y="4"/>
                </a:cxn>
                <a:cxn ang="0">
                  <a:pos x="52" y="0"/>
                </a:cxn>
                <a:cxn ang="0">
                  <a:pos x="43" y="0"/>
                </a:cxn>
                <a:cxn ang="0">
                  <a:pos x="35" y="4"/>
                </a:cxn>
                <a:cxn ang="0">
                  <a:pos x="22" y="14"/>
                </a:cxn>
                <a:cxn ang="0">
                  <a:pos x="13" y="29"/>
                </a:cxn>
                <a:cxn ang="0">
                  <a:pos x="4" y="43"/>
                </a:cxn>
                <a:cxn ang="0">
                  <a:pos x="0" y="54"/>
                </a:cxn>
                <a:cxn ang="0">
                  <a:pos x="0" y="65"/>
                </a:cxn>
                <a:cxn ang="0">
                  <a:pos x="4" y="72"/>
                </a:cxn>
                <a:cxn ang="0">
                  <a:pos x="13" y="72"/>
                </a:cxn>
                <a:cxn ang="0">
                  <a:pos x="22" y="65"/>
                </a:cxn>
                <a:cxn ang="0">
                  <a:pos x="35" y="57"/>
                </a:cxn>
                <a:cxn ang="0">
                  <a:pos x="47" y="43"/>
                </a:cxn>
              </a:cxnLst>
              <a:rect l="0" t="0" r="r" b="b"/>
              <a:pathLst>
                <a:path w="56" h="72">
                  <a:moveTo>
                    <a:pt x="47" y="43"/>
                  </a:moveTo>
                  <a:lnTo>
                    <a:pt x="56" y="14"/>
                  </a:lnTo>
                  <a:lnTo>
                    <a:pt x="56" y="4"/>
                  </a:lnTo>
                  <a:lnTo>
                    <a:pt x="52" y="0"/>
                  </a:lnTo>
                  <a:lnTo>
                    <a:pt x="43" y="0"/>
                  </a:lnTo>
                  <a:lnTo>
                    <a:pt x="35" y="4"/>
                  </a:lnTo>
                  <a:lnTo>
                    <a:pt x="22" y="14"/>
                  </a:lnTo>
                  <a:lnTo>
                    <a:pt x="13" y="29"/>
                  </a:lnTo>
                  <a:lnTo>
                    <a:pt x="4" y="43"/>
                  </a:lnTo>
                  <a:lnTo>
                    <a:pt x="0" y="54"/>
                  </a:lnTo>
                  <a:lnTo>
                    <a:pt x="0" y="65"/>
                  </a:lnTo>
                  <a:lnTo>
                    <a:pt x="4" y="72"/>
                  </a:lnTo>
                  <a:lnTo>
                    <a:pt x="13" y="72"/>
                  </a:lnTo>
                  <a:lnTo>
                    <a:pt x="22" y="65"/>
                  </a:lnTo>
                  <a:lnTo>
                    <a:pt x="35" y="57"/>
                  </a:lnTo>
                  <a:lnTo>
                    <a:pt x="47" y="43"/>
                  </a:lnTo>
                  <a:close/>
                </a:path>
              </a:pathLst>
            </a:custGeom>
            <a:solidFill>
              <a:srgbClr val="FFAB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787" name="Freeform 283"/>
            <p:cNvSpPr>
              <a:spLocks/>
            </p:cNvSpPr>
            <p:nvPr/>
          </p:nvSpPr>
          <p:spPr bwMode="auto">
            <a:xfrm>
              <a:off x="447" y="2555"/>
              <a:ext cx="47" cy="61"/>
            </a:xfrm>
            <a:custGeom>
              <a:avLst/>
              <a:gdLst/>
              <a:ahLst/>
              <a:cxnLst>
                <a:cxn ang="0">
                  <a:pos x="0" y="57"/>
                </a:cxn>
                <a:cxn ang="0">
                  <a:pos x="0" y="57"/>
                </a:cxn>
                <a:cxn ang="0">
                  <a:pos x="4" y="61"/>
                </a:cxn>
                <a:cxn ang="0">
                  <a:pos x="21" y="57"/>
                </a:cxn>
                <a:cxn ang="0">
                  <a:pos x="34" y="46"/>
                </a:cxn>
                <a:cxn ang="0">
                  <a:pos x="43" y="36"/>
                </a:cxn>
                <a:cxn ang="0">
                  <a:pos x="47" y="25"/>
                </a:cxn>
                <a:cxn ang="0">
                  <a:pos x="47" y="11"/>
                </a:cxn>
                <a:cxn ang="0">
                  <a:pos x="47" y="0"/>
                </a:cxn>
                <a:cxn ang="0">
                  <a:pos x="47" y="0"/>
                </a:cxn>
                <a:cxn ang="0">
                  <a:pos x="17" y="25"/>
                </a:cxn>
                <a:cxn ang="0">
                  <a:pos x="0" y="57"/>
                </a:cxn>
                <a:cxn ang="0">
                  <a:pos x="0" y="57"/>
                </a:cxn>
              </a:cxnLst>
              <a:rect l="0" t="0" r="r" b="b"/>
              <a:pathLst>
                <a:path w="47" h="61">
                  <a:moveTo>
                    <a:pt x="0" y="57"/>
                  </a:moveTo>
                  <a:lnTo>
                    <a:pt x="0" y="57"/>
                  </a:lnTo>
                  <a:lnTo>
                    <a:pt x="4" y="61"/>
                  </a:lnTo>
                  <a:lnTo>
                    <a:pt x="21" y="57"/>
                  </a:lnTo>
                  <a:lnTo>
                    <a:pt x="34" y="46"/>
                  </a:lnTo>
                  <a:lnTo>
                    <a:pt x="43" y="36"/>
                  </a:lnTo>
                  <a:lnTo>
                    <a:pt x="47" y="25"/>
                  </a:lnTo>
                  <a:lnTo>
                    <a:pt x="47" y="11"/>
                  </a:lnTo>
                  <a:lnTo>
                    <a:pt x="47" y="0"/>
                  </a:lnTo>
                  <a:lnTo>
                    <a:pt x="47" y="0"/>
                  </a:lnTo>
                  <a:lnTo>
                    <a:pt x="17" y="25"/>
                  </a:lnTo>
                  <a:lnTo>
                    <a:pt x="0" y="57"/>
                  </a:lnTo>
                  <a:lnTo>
                    <a:pt x="0" y="57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788" name="Freeform 284"/>
            <p:cNvSpPr>
              <a:spLocks/>
            </p:cNvSpPr>
            <p:nvPr/>
          </p:nvSpPr>
          <p:spPr bwMode="auto">
            <a:xfrm>
              <a:off x="412" y="2662"/>
              <a:ext cx="9" cy="11"/>
            </a:xfrm>
            <a:custGeom>
              <a:avLst/>
              <a:gdLst/>
              <a:ahLst/>
              <a:cxnLst>
                <a:cxn ang="0">
                  <a:pos x="9" y="7"/>
                </a:cxn>
                <a:cxn ang="0">
                  <a:pos x="5" y="0"/>
                </a:cxn>
                <a:cxn ang="0">
                  <a:pos x="0" y="7"/>
                </a:cxn>
                <a:cxn ang="0">
                  <a:pos x="0" y="11"/>
                </a:cxn>
                <a:cxn ang="0">
                  <a:pos x="9" y="7"/>
                </a:cxn>
              </a:cxnLst>
              <a:rect l="0" t="0" r="r" b="b"/>
              <a:pathLst>
                <a:path w="9" h="11">
                  <a:moveTo>
                    <a:pt x="9" y="7"/>
                  </a:moveTo>
                  <a:lnTo>
                    <a:pt x="5" y="0"/>
                  </a:lnTo>
                  <a:lnTo>
                    <a:pt x="0" y="7"/>
                  </a:lnTo>
                  <a:lnTo>
                    <a:pt x="0" y="11"/>
                  </a:lnTo>
                  <a:lnTo>
                    <a:pt x="9" y="7"/>
                  </a:lnTo>
                  <a:close/>
                </a:path>
              </a:pathLst>
            </a:custGeom>
            <a:solidFill>
              <a:srgbClr val="FF2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789" name="Freeform 285"/>
            <p:cNvSpPr>
              <a:spLocks/>
            </p:cNvSpPr>
            <p:nvPr/>
          </p:nvSpPr>
          <p:spPr bwMode="auto">
            <a:xfrm>
              <a:off x="399" y="2662"/>
              <a:ext cx="9" cy="11"/>
            </a:xfrm>
            <a:custGeom>
              <a:avLst/>
              <a:gdLst/>
              <a:ahLst/>
              <a:cxnLst>
                <a:cxn ang="0">
                  <a:pos x="9" y="7"/>
                </a:cxn>
                <a:cxn ang="0">
                  <a:pos x="9" y="0"/>
                </a:cxn>
                <a:cxn ang="0">
                  <a:pos x="0" y="7"/>
                </a:cxn>
                <a:cxn ang="0">
                  <a:pos x="5" y="11"/>
                </a:cxn>
                <a:cxn ang="0">
                  <a:pos x="9" y="7"/>
                </a:cxn>
              </a:cxnLst>
              <a:rect l="0" t="0" r="r" b="b"/>
              <a:pathLst>
                <a:path w="9" h="11">
                  <a:moveTo>
                    <a:pt x="9" y="7"/>
                  </a:moveTo>
                  <a:lnTo>
                    <a:pt x="9" y="0"/>
                  </a:lnTo>
                  <a:lnTo>
                    <a:pt x="0" y="7"/>
                  </a:lnTo>
                  <a:lnTo>
                    <a:pt x="5" y="11"/>
                  </a:lnTo>
                  <a:lnTo>
                    <a:pt x="9" y="7"/>
                  </a:lnTo>
                  <a:close/>
                </a:path>
              </a:pathLst>
            </a:custGeom>
            <a:solidFill>
              <a:srgbClr val="FF2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790" name="Freeform 286"/>
            <p:cNvSpPr>
              <a:spLocks/>
            </p:cNvSpPr>
            <p:nvPr/>
          </p:nvSpPr>
          <p:spPr bwMode="auto">
            <a:xfrm>
              <a:off x="425" y="2652"/>
              <a:ext cx="5" cy="10"/>
            </a:xfrm>
            <a:custGeom>
              <a:avLst/>
              <a:gdLst/>
              <a:ahLst/>
              <a:cxnLst>
                <a:cxn ang="0">
                  <a:pos x="5" y="3"/>
                </a:cxn>
                <a:cxn ang="0">
                  <a:pos x="5" y="0"/>
                </a:cxn>
                <a:cxn ang="0">
                  <a:pos x="0" y="3"/>
                </a:cxn>
                <a:cxn ang="0">
                  <a:pos x="0" y="10"/>
                </a:cxn>
                <a:cxn ang="0">
                  <a:pos x="5" y="3"/>
                </a:cxn>
              </a:cxnLst>
              <a:rect l="0" t="0" r="r" b="b"/>
              <a:pathLst>
                <a:path w="5" h="10">
                  <a:moveTo>
                    <a:pt x="5" y="3"/>
                  </a:moveTo>
                  <a:lnTo>
                    <a:pt x="5" y="0"/>
                  </a:lnTo>
                  <a:lnTo>
                    <a:pt x="0" y="3"/>
                  </a:lnTo>
                  <a:lnTo>
                    <a:pt x="0" y="10"/>
                  </a:lnTo>
                  <a:lnTo>
                    <a:pt x="5" y="3"/>
                  </a:lnTo>
                  <a:close/>
                </a:path>
              </a:pathLst>
            </a:custGeom>
            <a:solidFill>
              <a:srgbClr val="FF2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791" name="Freeform 287"/>
            <p:cNvSpPr>
              <a:spLocks/>
            </p:cNvSpPr>
            <p:nvPr/>
          </p:nvSpPr>
          <p:spPr bwMode="auto">
            <a:xfrm>
              <a:off x="408" y="2648"/>
              <a:ext cx="4" cy="11"/>
            </a:xfrm>
            <a:custGeom>
              <a:avLst/>
              <a:gdLst/>
              <a:ahLst/>
              <a:cxnLst>
                <a:cxn ang="0">
                  <a:pos x="4" y="7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0" y="11"/>
                </a:cxn>
                <a:cxn ang="0">
                  <a:pos x="4" y="7"/>
                </a:cxn>
              </a:cxnLst>
              <a:rect l="0" t="0" r="r" b="b"/>
              <a:pathLst>
                <a:path w="4" h="11">
                  <a:moveTo>
                    <a:pt x="4" y="7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0" y="11"/>
                  </a:lnTo>
                  <a:lnTo>
                    <a:pt x="4" y="7"/>
                  </a:lnTo>
                  <a:close/>
                </a:path>
              </a:pathLst>
            </a:custGeom>
            <a:solidFill>
              <a:srgbClr val="FF2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792" name="Freeform 288"/>
            <p:cNvSpPr>
              <a:spLocks/>
            </p:cNvSpPr>
            <p:nvPr/>
          </p:nvSpPr>
          <p:spPr bwMode="auto">
            <a:xfrm>
              <a:off x="434" y="2641"/>
              <a:ext cx="4" cy="11"/>
            </a:xfrm>
            <a:custGeom>
              <a:avLst/>
              <a:gdLst/>
              <a:ahLst/>
              <a:cxnLst>
                <a:cxn ang="0">
                  <a:pos x="4" y="3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4" y="11"/>
                </a:cxn>
                <a:cxn ang="0">
                  <a:pos x="4" y="3"/>
                </a:cxn>
              </a:cxnLst>
              <a:rect l="0" t="0" r="r" b="b"/>
              <a:pathLst>
                <a:path w="4" h="11">
                  <a:moveTo>
                    <a:pt x="4" y="3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4" y="11"/>
                  </a:lnTo>
                  <a:lnTo>
                    <a:pt x="4" y="3"/>
                  </a:lnTo>
                  <a:close/>
                </a:path>
              </a:pathLst>
            </a:custGeom>
            <a:solidFill>
              <a:srgbClr val="FF2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793" name="Freeform 289"/>
            <p:cNvSpPr>
              <a:spLocks/>
            </p:cNvSpPr>
            <p:nvPr/>
          </p:nvSpPr>
          <p:spPr bwMode="auto">
            <a:xfrm>
              <a:off x="412" y="2634"/>
              <a:ext cx="9" cy="10"/>
            </a:xfrm>
            <a:custGeom>
              <a:avLst/>
              <a:gdLst/>
              <a:ahLst/>
              <a:cxnLst>
                <a:cxn ang="0">
                  <a:pos x="9" y="3"/>
                </a:cxn>
                <a:cxn ang="0">
                  <a:pos x="5" y="0"/>
                </a:cxn>
                <a:cxn ang="0">
                  <a:pos x="0" y="7"/>
                </a:cxn>
                <a:cxn ang="0">
                  <a:pos x="9" y="10"/>
                </a:cxn>
                <a:cxn ang="0">
                  <a:pos x="9" y="3"/>
                </a:cxn>
              </a:cxnLst>
              <a:rect l="0" t="0" r="r" b="b"/>
              <a:pathLst>
                <a:path w="9" h="10">
                  <a:moveTo>
                    <a:pt x="9" y="3"/>
                  </a:moveTo>
                  <a:lnTo>
                    <a:pt x="5" y="0"/>
                  </a:lnTo>
                  <a:lnTo>
                    <a:pt x="0" y="7"/>
                  </a:lnTo>
                  <a:lnTo>
                    <a:pt x="9" y="10"/>
                  </a:lnTo>
                  <a:lnTo>
                    <a:pt x="9" y="3"/>
                  </a:lnTo>
                  <a:close/>
                </a:path>
              </a:pathLst>
            </a:custGeom>
            <a:solidFill>
              <a:srgbClr val="FF2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794" name="Freeform 290"/>
            <p:cNvSpPr>
              <a:spLocks/>
            </p:cNvSpPr>
            <p:nvPr/>
          </p:nvSpPr>
          <p:spPr bwMode="auto">
            <a:xfrm>
              <a:off x="434" y="2630"/>
              <a:ext cx="13" cy="7"/>
            </a:xfrm>
            <a:custGeom>
              <a:avLst/>
              <a:gdLst/>
              <a:ahLst/>
              <a:cxnLst>
                <a:cxn ang="0">
                  <a:pos x="8" y="4"/>
                </a:cxn>
                <a:cxn ang="0">
                  <a:pos x="13" y="0"/>
                </a:cxn>
                <a:cxn ang="0">
                  <a:pos x="4" y="0"/>
                </a:cxn>
                <a:cxn ang="0">
                  <a:pos x="0" y="7"/>
                </a:cxn>
                <a:cxn ang="0">
                  <a:pos x="8" y="4"/>
                </a:cxn>
              </a:cxnLst>
              <a:rect l="0" t="0" r="r" b="b"/>
              <a:pathLst>
                <a:path w="13" h="7">
                  <a:moveTo>
                    <a:pt x="8" y="4"/>
                  </a:moveTo>
                  <a:lnTo>
                    <a:pt x="13" y="0"/>
                  </a:lnTo>
                  <a:lnTo>
                    <a:pt x="4" y="0"/>
                  </a:lnTo>
                  <a:lnTo>
                    <a:pt x="0" y="7"/>
                  </a:lnTo>
                  <a:lnTo>
                    <a:pt x="8" y="4"/>
                  </a:lnTo>
                  <a:close/>
                </a:path>
              </a:pathLst>
            </a:custGeom>
            <a:solidFill>
              <a:srgbClr val="FF2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795" name="Freeform 291"/>
            <p:cNvSpPr>
              <a:spLocks/>
            </p:cNvSpPr>
            <p:nvPr/>
          </p:nvSpPr>
          <p:spPr bwMode="auto">
            <a:xfrm>
              <a:off x="434" y="2616"/>
              <a:ext cx="8" cy="10"/>
            </a:xfrm>
            <a:custGeom>
              <a:avLst/>
              <a:gdLst/>
              <a:ahLst/>
              <a:cxnLst>
                <a:cxn ang="0">
                  <a:pos x="8" y="7"/>
                </a:cxn>
                <a:cxn ang="0">
                  <a:pos x="4" y="0"/>
                </a:cxn>
                <a:cxn ang="0">
                  <a:pos x="0" y="3"/>
                </a:cxn>
                <a:cxn ang="0">
                  <a:pos x="0" y="10"/>
                </a:cxn>
                <a:cxn ang="0">
                  <a:pos x="8" y="7"/>
                </a:cxn>
              </a:cxnLst>
              <a:rect l="0" t="0" r="r" b="b"/>
              <a:pathLst>
                <a:path w="8" h="10">
                  <a:moveTo>
                    <a:pt x="8" y="7"/>
                  </a:moveTo>
                  <a:lnTo>
                    <a:pt x="4" y="0"/>
                  </a:lnTo>
                  <a:lnTo>
                    <a:pt x="0" y="3"/>
                  </a:lnTo>
                  <a:lnTo>
                    <a:pt x="0" y="10"/>
                  </a:lnTo>
                  <a:lnTo>
                    <a:pt x="8" y="7"/>
                  </a:lnTo>
                  <a:close/>
                </a:path>
              </a:pathLst>
            </a:custGeom>
            <a:solidFill>
              <a:srgbClr val="FF2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796" name="Freeform 292"/>
            <p:cNvSpPr>
              <a:spLocks/>
            </p:cNvSpPr>
            <p:nvPr/>
          </p:nvSpPr>
          <p:spPr bwMode="auto">
            <a:xfrm>
              <a:off x="421" y="2626"/>
              <a:ext cx="9" cy="8"/>
            </a:xfrm>
            <a:custGeom>
              <a:avLst/>
              <a:gdLst/>
              <a:ahLst/>
              <a:cxnLst>
                <a:cxn ang="0">
                  <a:pos x="4" y="4"/>
                </a:cxn>
                <a:cxn ang="0">
                  <a:pos x="9" y="0"/>
                </a:cxn>
                <a:cxn ang="0">
                  <a:pos x="0" y="0"/>
                </a:cxn>
                <a:cxn ang="0">
                  <a:pos x="0" y="8"/>
                </a:cxn>
                <a:cxn ang="0">
                  <a:pos x="4" y="4"/>
                </a:cxn>
              </a:cxnLst>
              <a:rect l="0" t="0" r="r" b="b"/>
              <a:pathLst>
                <a:path w="9" h="8">
                  <a:moveTo>
                    <a:pt x="4" y="4"/>
                  </a:moveTo>
                  <a:lnTo>
                    <a:pt x="9" y="0"/>
                  </a:lnTo>
                  <a:lnTo>
                    <a:pt x="0" y="0"/>
                  </a:lnTo>
                  <a:lnTo>
                    <a:pt x="0" y="8"/>
                  </a:lnTo>
                  <a:lnTo>
                    <a:pt x="4" y="4"/>
                  </a:lnTo>
                  <a:close/>
                </a:path>
              </a:pathLst>
            </a:custGeom>
            <a:solidFill>
              <a:srgbClr val="FF2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797" name="Freeform 293"/>
            <p:cNvSpPr>
              <a:spLocks/>
            </p:cNvSpPr>
            <p:nvPr/>
          </p:nvSpPr>
          <p:spPr bwMode="auto">
            <a:xfrm>
              <a:off x="382" y="2680"/>
              <a:ext cx="30" cy="104"/>
            </a:xfrm>
            <a:custGeom>
              <a:avLst/>
              <a:gdLst/>
              <a:ahLst/>
              <a:cxnLst>
                <a:cxn ang="0">
                  <a:pos x="30" y="0"/>
                </a:cxn>
                <a:cxn ang="0">
                  <a:pos x="26" y="11"/>
                </a:cxn>
                <a:cxn ang="0">
                  <a:pos x="30" y="61"/>
                </a:cxn>
                <a:cxn ang="0">
                  <a:pos x="26" y="83"/>
                </a:cxn>
                <a:cxn ang="0">
                  <a:pos x="17" y="104"/>
                </a:cxn>
                <a:cxn ang="0">
                  <a:pos x="5" y="83"/>
                </a:cxn>
                <a:cxn ang="0">
                  <a:pos x="0" y="54"/>
                </a:cxn>
                <a:cxn ang="0">
                  <a:pos x="17" y="4"/>
                </a:cxn>
                <a:cxn ang="0">
                  <a:pos x="30" y="0"/>
                </a:cxn>
              </a:cxnLst>
              <a:rect l="0" t="0" r="r" b="b"/>
              <a:pathLst>
                <a:path w="30" h="104">
                  <a:moveTo>
                    <a:pt x="30" y="0"/>
                  </a:moveTo>
                  <a:lnTo>
                    <a:pt x="26" y="11"/>
                  </a:lnTo>
                  <a:lnTo>
                    <a:pt x="30" y="61"/>
                  </a:lnTo>
                  <a:lnTo>
                    <a:pt x="26" y="83"/>
                  </a:lnTo>
                  <a:lnTo>
                    <a:pt x="17" y="104"/>
                  </a:lnTo>
                  <a:lnTo>
                    <a:pt x="5" y="83"/>
                  </a:lnTo>
                  <a:lnTo>
                    <a:pt x="0" y="54"/>
                  </a:lnTo>
                  <a:lnTo>
                    <a:pt x="17" y="4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798" name="Freeform 294"/>
            <p:cNvSpPr>
              <a:spLocks/>
            </p:cNvSpPr>
            <p:nvPr/>
          </p:nvSpPr>
          <p:spPr bwMode="auto">
            <a:xfrm>
              <a:off x="451" y="2566"/>
              <a:ext cx="112" cy="64"/>
            </a:xfrm>
            <a:custGeom>
              <a:avLst/>
              <a:gdLst/>
              <a:ahLst/>
              <a:cxnLst>
                <a:cxn ang="0">
                  <a:pos x="73" y="14"/>
                </a:cxn>
                <a:cxn ang="0">
                  <a:pos x="9" y="46"/>
                </a:cxn>
                <a:cxn ang="0">
                  <a:pos x="0" y="57"/>
                </a:cxn>
                <a:cxn ang="0">
                  <a:pos x="4" y="64"/>
                </a:cxn>
                <a:cxn ang="0">
                  <a:pos x="26" y="64"/>
                </a:cxn>
                <a:cxn ang="0">
                  <a:pos x="47" y="60"/>
                </a:cxn>
                <a:cxn ang="0">
                  <a:pos x="69" y="53"/>
                </a:cxn>
                <a:cxn ang="0">
                  <a:pos x="86" y="43"/>
                </a:cxn>
                <a:cxn ang="0">
                  <a:pos x="103" y="21"/>
                </a:cxn>
                <a:cxn ang="0">
                  <a:pos x="112" y="0"/>
                </a:cxn>
                <a:cxn ang="0">
                  <a:pos x="107" y="0"/>
                </a:cxn>
                <a:cxn ang="0">
                  <a:pos x="73" y="14"/>
                </a:cxn>
              </a:cxnLst>
              <a:rect l="0" t="0" r="r" b="b"/>
              <a:pathLst>
                <a:path w="112" h="64">
                  <a:moveTo>
                    <a:pt x="73" y="14"/>
                  </a:moveTo>
                  <a:lnTo>
                    <a:pt x="9" y="46"/>
                  </a:lnTo>
                  <a:lnTo>
                    <a:pt x="0" y="57"/>
                  </a:lnTo>
                  <a:lnTo>
                    <a:pt x="4" y="64"/>
                  </a:lnTo>
                  <a:lnTo>
                    <a:pt x="26" y="64"/>
                  </a:lnTo>
                  <a:lnTo>
                    <a:pt x="47" y="60"/>
                  </a:lnTo>
                  <a:lnTo>
                    <a:pt x="69" y="53"/>
                  </a:lnTo>
                  <a:lnTo>
                    <a:pt x="86" y="43"/>
                  </a:lnTo>
                  <a:lnTo>
                    <a:pt x="103" y="21"/>
                  </a:lnTo>
                  <a:lnTo>
                    <a:pt x="112" y="0"/>
                  </a:lnTo>
                  <a:lnTo>
                    <a:pt x="107" y="0"/>
                  </a:lnTo>
                  <a:lnTo>
                    <a:pt x="73" y="14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799" name="Freeform 295"/>
            <p:cNvSpPr>
              <a:spLocks/>
            </p:cNvSpPr>
            <p:nvPr/>
          </p:nvSpPr>
          <p:spPr bwMode="auto">
            <a:xfrm>
              <a:off x="412" y="2673"/>
              <a:ext cx="82" cy="86"/>
            </a:xfrm>
            <a:custGeom>
              <a:avLst/>
              <a:gdLst/>
              <a:ahLst/>
              <a:cxnLst>
                <a:cxn ang="0">
                  <a:pos x="82" y="82"/>
                </a:cxn>
                <a:cxn ang="0">
                  <a:pos x="65" y="47"/>
                </a:cxn>
                <a:cxn ang="0">
                  <a:pos x="26" y="11"/>
                </a:cxn>
                <a:cxn ang="0">
                  <a:pos x="5" y="0"/>
                </a:cxn>
                <a:cxn ang="0">
                  <a:pos x="0" y="7"/>
                </a:cxn>
                <a:cxn ang="0">
                  <a:pos x="0" y="18"/>
                </a:cxn>
                <a:cxn ang="0">
                  <a:pos x="13" y="39"/>
                </a:cxn>
                <a:cxn ang="0">
                  <a:pos x="30" y="64"/>
                </a:cxn>
                <a:cxn ang="0">
                  <a:pos x="43" y="75"/>
                </a:cxn>
                <a:cxn ang="0">
                  <a:pos x="60" y="86"/>
                </a:cxn>
                <a:cxn ang="0">
                  <a:pos x="73" y="86"/>
                </a:cxn>
                <a:cxn ang="0">
                  <a:pos x="82" y="82"/>
                </a:cxn>
              </a:cxnLst>
              <a:rect l="0" t="0" r="r" b="b"/>
              <a:pathLst>
                <a:path w="82" h="86">
                  <a:moveTo>
                    <a:pt x="82" y="82"/>
                  </a:moveTo>
                  <a:lnTo>
                    <a:pt x="65" y="47"/>
                  </a:lnTo>
                  <a:lnTo>
                    <a:pt x="26" y="11"/>
                  </a:lnTo>
                  <a:lnTo>
                    <a:pt x="5" y="0"/>
                  </a:lnTo>
                  <a:lnTo>
                    <a:pt x="0" y="7"/>
                  </a:lnTo>
                  <a:lnTo>
                    <a:pt x="0" y="18"/>
                  </a:lnTo>
                  <a:lnTo>
                    <a:pt x="13" y="39"/>
                  </a:lnTo>
                  <a:lnTo>
                    <a:pt x="30" y="64"/>
                  </a:lnTo>
                  <a:lnTo>
                    <a:pt x="43" y="75"/>
                  </a:lnTo>
                  <a:lnTo>
                    <a:pt x="60" y="86"/>
                  </a:lnTo>
                  <a:lnTo>
                    <a:pt x="73" y="86"/>
                  </a:lnTo>
                  <a:lnTo>
                    <a:pt x="82" y="82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800" name="Freeform 296"/>
            <p:cNvSpPr>
              <a:spLocks/>
            </p:cNvSpPr>
            <p:nvPr/>
          </p:nvSpPr>
          <p:spPr bwMode="auto">
            <a:xfrm>
              <a:off x="421" y="2662"/>
              <a:ext cx="112" cy="58"/>
            </a:xfrm>
            <a:custGeom>
              <a:avLst/>
              <a:gdLst/>
              <a:ahLst/>
              <a:cxnLst>
                <a:cxn ang="0">
                  <a:pos x="0" y="11"/>
                </a:cxn>
                <a:cxn ang="0">
                  <a:pos x="34" y="36"/>
                </a:cxn>
                <a:cxn ang="0">
                  <a:pos x="86" y="54"/>
                </a:cxn>
                <a:cxn ang="0">
                  <a:pos x="107" y="58"/>
                </a:cxn>
                <a:cxn ang="0">
                  <a:pos x="112" y="50"/>
                </a:cxn>
                <a:cxn ang="0">
                  <a:pos x="107" y="43"/>
                </a:cxn>
                <a:cxn ang="0">
                  <a:pos x="86" y="25"/>
                </a:cxn>
                <a:cxn ang="0">
                  <a:pos x="51" y="7"/>
                </a:cxn>
                <a:cxn ang="0">
                  <a:pos x="17" y="0"/>
                </a:cxn>
                <a:cxn ang="0">
                  <a:pos x="4" y="4"/>
                </a:cxn>
                <a:cxn ang="0">
                  <a:pos x="0" y="11"/>
                </a:cxn>
              </a:cxnLst>
              <a:rect l="0" t="0" r="r" b="b"/>
              <a:pathLst>
                <a:path w="112" h="58">
                  <a:moveTo>
                    <a:pt x="0" y="11"/>
                  </a:moveTo>
                  <a:lnTo>
                    <a:pt x="34" y="36"/>
                  </a:lnTo>
                  <a:lnTo>
                    <a:pt x="86" y="54"/>
                  </a:lnTo>
                  <a:lnTo>
                    <a:pt x="107" y="58"/>
                  </a:lnTo>
                  <a:lnTo>
                    <a:pt x="112" y="50"/>
                  </a:lnTo>
                  <a:lnTo>
                    <a:pt x="107" y="43"/>
                  </a:lnTo>
                  <a:lnTo>
                    <a:pt x="86" y="25"/>
                  </a:lnTo>
                  <a:lnTo>
                    <a:pt x="51" y="7"/>
                  </a:lnTo>
                  <a:lnTo>
                    <a:pt x="17" y="0"/>
                  </a:lnTo>
                  <a:lnTo>
                    <a:pt x="4" y="4"/>
                  </a:lnTo>
                  <a:lnTo>
                    <a:pt x="0" y="11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801" name="Freeform 297"/>
            <p:cNvSpPr>
              <a:spLocks/>
            </p:cNvSpPr>
            <p:nvPr/>
          </p:nvSpPr>
          <p:spPr bwMode="auto">
            <a:xfrm>
              <a:off x="447" y="2626"/>
              <a:ext cx="124" cy="36"/>
            </a:xfrm>
            <a:custGeom>
              <a:avLst/>
              <a:gdLst/>
              <a:ahLst/>
              <a:cxnLst>
                <a:cxn ang="0">
                  <a:pos x="124" y="15"/>
                </a:cxn>
                <a:cxn ang="0">
                  <a:pos x="81" y="4"/>
                </a:cxn>
                <a:cxn ang="0">
                  <a:pos x="25" y="0"/>
                </a:cxn>
                <a:cxn ang="0">
                  <a:pos x="0" y="4"/>
                </a:cxn>
                <a:cxn ang="0">
                  <a:pos x="4" y="11"/>
                </a:cxn>
                <a:cxn ang="0">
                  <a:pos x="8" y="18"/>
                </a:cxn>
                <a:cxn ang="0">
                  <a:pos x="38" y="29"/>
                </a:cxn>
                <a:cxn ang="0">
                  <a:pos x="73" y="36"/>
                </a:cxn>
                <a:cxn ang="0">
                  <a:pos x="111" y="29"/>
                </a:cxn>
                <a:cxn ang="0">
                  <a:pos x="124" y="26"/>
                </a:cxn>
                <a:cxn ang="0">
                  <a:pos x="124" y="15"/>
                </a:cxn>
              </a:cxnLst>
              <a:rect l="0" t="0" r="r" b="b"/>
              <a:pathLst>
                <a:path w="124" h="36">
                  <a:moveTo>
                    <a:pt x="124" y="15"/>
                  </a:moveTo>
                  <a:lnTo>
                    <a:pt x="81" y="4"/>
                  </a:lnTo>
                  <a:lnTo>
                    <a:pt x="25" y="0"/>
                  </a:lnTo>
                  <a:lnTo>
                    <a:pt x="0" y="4"/>
                  </a:lnTo>
                  <a:lnTo>
                    <a:pt x="4" y="11"/>
                  </a:lnTo>
                  <a:lnTo>
                    <a:pt x="8" y="18"/>
                  </a:lnTo>
                  <a:lnTo>
                    <a:pt x="38" y="29"/>
                  </a:lnTo>
                  <a:lnTo>
                    <a:pt x="73" y="36"/>
                  </a:lnTo>
                  <a:lnTo>
                    <a:pt x="111" y="29"/>
                  </a:lnTo>
                  <a:lnTo>
                    <a:pt x="124" y="26"/>
                  </a:lnTo>
                  <a:lnTo>
                    <a:pt x="124" y="15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802" name="Freeform 298"/>
            <p:cNvSpPr>
              <a:spLocks/>
            </p:cNvSpPr>
            <p:nvPr/>
          </p:nvSpPr>
          <p:spPr bwMode="auto">
            <a:xfrm>
              <a:off x="438" y="2648"/>
              <a:ext cx="116" cy="47"/>
            </a:xfrm>
            <a:custGeom>
              <a:avLst/>
              <a:gdLst/>
              <a:ahLst/>
              <a:cxnLst>
                <a:cxn ang="0">
                  <a:pos x="0" y="11"/>
                </a:cxn>
                <a:cxn ang="0">
                  <a:pos x="39" y="29"/>
                </a:cxn>
                <a:cxn ang="0">
                  <a:pos x="90" y="47"/>
                </a:cxn>
                <a:cxn ang="0">
                  <a:pos x="116" y="43"/>
                </a:cxn>
                <a:cxn ang="0">
                  <a:pos x="116" y="36"/>
                </a:cxn>
                <a:cxn ang="0">
                  <a:pos x="112" y="29"/>
                </a:cxn>
                <a:cxn ang="0">
                  <a:pos x="86" y="14"/>
                </a:cxn>
                <a:cxn ang="0">
                  <a:pos x="52" y="0"/>
                </a:cxn>
                <a:cxn ang="0">
                  <a:pos x="17" y="0"/>
                </a:cxn>
                <a:cxn ang="0">
                  <a:pos x="4" y="4"/>
                </a:cxn>
                <a:cxn ang="0">
                  <a:pos x="0" y="11"/>
                </a:cxn>
              </a:cxnLst>
              <a:rect l="0" t="0" r="r" b="b"/>
              <a:pathLst>
                <a:path w="116" h="47">
                  <a:moveTo>
                    <a:pt x="0" y="11"/>
                  </a:moveTo>
                  <a:lnTo>
                    <a:pt x="39" y="29"/>
                  </a:lnTo>
                  <a:lnTo>
                    <a:pt x="90" y="47"/>
                  </a:lnTo>
                  <a:lnTo>
                    <a:pt x="116" y="43"/>
                  </a:lnTo>
                  <a:lnTo>
                    <a:pt x="116" y="36"/>
                  </a:lnTo>
                  <a:lnTo>
                    <a:pt x="112" y="29"/>
                  </a:lnTo>
                  <a:lnTo>
                    <a:pt x="86" y="14"/>
                  </a:lnTo>
                  <a:lnTo>
                    <a:pt x="52" y="0"/>
                  </a:lnTo>
                  <a:lnTo>
                    <a:pt x="17" y="0"/>
                  </a:lnTo>
                  <a:lnTo>
                    <a:pt x="4" y="4"/>
                  </a:lnTo>
                  <a:lnTo>
                    <a:pt x="0" y="11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803" name="Freeform 299"/>
            <p:cNvSpPr>
              <a:spLocks/>
            </p:cNvSpPr>
            <p:nvPr/>
          </p:nvSpPr>
          <p:spPr bwMode="auto">
            <a:xfrm>
              <a:off x="4794" y="3772"/>
              <a:ext cx="77" cy="86"/>
            </a:xfrm>
            <a:custGeom>
              <a:avLst/>
              <a:gdLst/>
              <a:ahLst/>
              <a:cxnLst>
                <a:cxn ang="0">
                  <a:pos x="68" y="86"/>
                </a:cxn>
                <a:cxn ang="0">
                  <a:pos x="64" y="79"/>
                </a:cxn>
                <a:cxn ang="0">
                  <a:pos x="25" y="43"/>
                </a:cxn>
                <a:cxn ang="0">
                  <a:pos x="8" y="22"/>
                </a:cxn>
                <a:cxn ang="0">
                  <a:pos x="0" y="0"/>
                </a:cxn>
                <a:cxn ang="0">
                  <a:pos x="30" y="11"/>
                </a:cxn>
                <a:cxn ang="0">
                  <a:pos x="51" y="32"/>
                </a:cxn>
                <a:cxn ang="0">
                  <a:pos x="77" y="79"/>
                </a:cxn>
                <a:cxn ang="0">
                  <a:pos x="68" y="86"/>
                </a:cxn>
              </a:cxnLst>
              <a:rect l="0" t="0" r="r" b="b"/>
              <a:pathLst>
                <a:path w="77" h="86">
                  <a:moveTo>
                    <a:pt x="68" y="86"/>
                  </a:moveTo>
                  <a:lnTo>
                    <a:pt x="64" y="79"/>
                  </a:lnTo>
                  <a:lnTo>
                    <a:pt x="25" y="43"/>
                  </a:lnTo>
                  <a:lnTo>
                    <a:pt x="8" y="22"/>
                  </a:lnTo>
                  <a:lnTo>
                    <a:pt x="0" y="0"/>
                  </a:lnTo>
                  <a:lnTo>
                    <a:pt x="30" y="11"/>
                  </a:lnTo>
                  <a:lnTo>
                    <a:pt x="51" y="32"/>
                  </a:lnTo>
                  <a:lnTo>
                    <a:pt x="77" y="79"/>
                  </a:lnTo>
                  <a:lnTo>
                    <a:pt x="68" y="86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804" name="Freeform 300"/>
            <p:cNvSpPr>
              <a:spLocks/>
            </p:cNvSpPr>
            <p:nvPr/>
          </p:nvSpPr>
          <p:spPr bwMode="auto">
            <a:xfrm>
              <a:off x="4837" y="3744"/>
              <a:ext cx="51" cy="103"/>
            </a:xfrm>
            <a:custGeom>
              <a:avLst/>
              <a:gdLst/>
              <a:ahLst/>
              <a:cxnLst>
                <a:cxn ang="0">
                  <a:pos x="21" y="78"/>
                </a:cxn>
                <a:cxn ang="0">
                  <a:pos x="8" y="46"/>
                </a:cxn>
                <a:cxn ang="0">
                  <a:pos x="0" y="17"/>
                </a:cxn>
                <a:cxn ang="0">
                  <a:pos x="0" y="3"/>
                </a:cxn>
                <a:cxn ang="0">
                  <a:pos x="4" y="0"/>
                </a:cxn>
                <a:cxn ang="0">
                  <a:pos x="8" y="0"/>
                </a:cxn>
                <a:cxn ang="0">
                  <a:pos x="25" y="10"/>
                </a:cxn>
                <a:cxn ang="0">
                  <a:pos x="38" y="25"/>
                </a:cxn>
                <a:cxn ang="0">
                  <a:pos x="47" y="39"/>
                </a:cxn>
                <a:cxn ang="0">
                  <a:pos x="51" y="57"/>
                </a:cxn>
                <a:cxn ang="0">
                  <a:pos x="47" y="82"/>
                </a:cxn>
                <a:cxn ang="0">
                  <a:pos x="38" y="103"/>
                </a:cxn>
                <a:cxn ang="0">
                  <a:pos x="34" y="103"/>
                </a:cxn>
                <a:cxn ang="0">
                  <a:pos x="21" y="78"/>
                </a:cxn>
              </a:cxnLst>
              <a:rect l="0" t="0" r="r" b="b"/>
              <a:pathLst>
                <a:path w="51" h="103">
                  <a:moveTo>
                    <a:pt x="21" y="78"/>
                  </a:moveTo>
                  <a:lnTo>
                    <a:pt x="8" y="46"/>
                  </a:lnTo>
                  <a:lnTo>
                    <a:pt x="0" y="17"/>
                  </a:lnTo>
                  <a:lnTo>
                    <a:pt x="0" y="3"/>
                  </a:lnTo>
                  <a:lnTo>
                    <a:pt x="4" y="0"/>
                  </a:lnTo>
                  <a:lnTo>
                    <a:pt x="8" y="0"/>
                  </a:lnTo>
                  <a:lnTo>
                    <a:pt x="25" y="10"/>
                  </a:lnTo>
                  <a:lnTo>
                    <a:pt x="38" y="25"/>
                  </a:lnTo>
                  <a:lnTo>
                    <a:pt x="47" y="39"/>
                  </a:lnTo>
                  <a:lnTo>
                    <a:pt x="51" y="57"/>
                  </a:lnTo>
                  <a:lnTo>
                    <a:pt x="47" y="82"/>
                  </a:lnTo>
                  <a:lnTo>
                    <a:pt x="38" y="103"/>
                  </a:lnTo>
                  <a:lnTo>
                    <a:pt x="34" y="103"/>
                  </a:lnTo>
                  <a:lnTo>
                    <a:pt x="21" y="78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805" name="Freeform 301"/>
            <p:cNvSpPr>
              <a:spLocks/>
            </p:cNvSpPr>
            <p:nvPr/>
          </p:nvSpPr>
          <p:spPr bwMode="auto">
            <a:xfrm>
              <a:off x="4755" y="3815"/>
              <a:ext cx="116" cy="54"/>
            </a:xfrm>
            <a:custGeom>
              <a:avLst/>
              <a:gdLst/>
              <a:ahLst/>
              <a:cxnLst>
                <a:cxn ang="0">
                  <a:pos x="116" y="43"/>
                </a:cxn>
                <a:cxn ang="0">
                  <a:pos x="77" y="22"/>
                </a:cxn>
                <a:cxn ang="0">
                  <a:pos x="26" y="4"/>
                </a:cxn>
                <a:cxn ang="0">
                  <a:pos x="0" y="0"/>
                </a:cxn>
                <a:cxn ang="0">
                  <a:pos x="4" y="18"/>
                </a:cxn>
                <a:cxn ang="0">
                  <a:pos x="26" y="32"/>
                </a:cxn>
                <a:cxn ang="0">
                  <a:pos x="60" y="47"/>
                </a:cxn>
                <a:cxn ang="0">
                  <a:pos x="94" y="54"/>
                </a:cxn>
                <a:cxn ang="0">
                  <a:pos x="112" y="47"/>
                </a:cxn>
                <a:cxn ang="0">
                  <a:pos x="116" y="43"/>
                </a:cxn>
              </a:cxnLst>
              <a:rect l="0" t="0" r="r" b="b"/>
              <a:pathLst>
                <a:path w="116" h="54">
                  <a:moveTo>
                    <a:pt x="116" y="43"/>
                  </a:moveTo>
                  <a:lnTo>
                    <a:pt x="77" y="22"/>
                  </a:lnTo>
                  <a:lnTo>
                    <a:pt x="26" y="4"/>
                  </a:lnTo>
                  <a:lnTo>
                    <a:pt x="0" y="0"/>
                  </a:lnTo>
                  <a:lnTo>
                    <a:pt x="4" y="18"/>
                  </a:lnTo>
                  <a:lnTo>
                    <a:pt x="26" y="32"/>
                  </a:lnTo>
                  <a:lnTo>
                    <a:pt x="60" y="47"/>
                  </a:lnTo>
                  <a:lnTo>
                    <a:pt x="94" y="54"/>
                  </a:lnTo>
                  <a:lnTo>
                    <a:pt x="112" y="47"/>
                  </a:lnTo>
                  <a:lnTo>
                    <a:pt x="116" y="43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806" name="Freeform 302"/>
            <p:cNvSpPr>
              <a:spLocks/>
            </p:cNvSpPr>
            <p:nvPr/>
          </p:nvSpPr>
          <p:spPr bwMode="auto">
            <a:xfrm>
              <a:off x="4738" y="3862"/>
              <a:ext cx="124" cy="21"/>
            </a:xfrm>
            <a:custGeom>
              <a:avLst/>
              <a:gdLst/>
              <a:ahLst/>
              <a:cxnLst>
                <a:cxn ang="0">
                  <a:pos x="124" y="18"/>
                </a:cxn>
                <a:cxn ang="0">
                  <a:pos x="111" y="18"/>
                </a:cxn>
                <a:cxn ang="0">
                  <a:pos x="56" y="21"/>
                </a:cxn>
                <a:cxn ang="0">
                  <a:pos x="25" y="21"/>
                </a:cxn>
                <a:cxn ang="0">
                  <a:pos x="0" y="14"/>
                </a:cxn>
                <a:cxn ang="0">
                  <a:pos x="25" y="0"/>
                </a:cxn>
                <a:cxn ang="0">
                  <a:pos x="60" y="0"/>
                </a:cxn>
                <a:cxn ang="0">
                  <a:pos x="120" y="7"/>
                </a:cxn>
                <a:cxn ang="0">
                  <a:pos x="124" y="18"/>
                </a:cxn>
              </a:cxnLst>
              <a:rect l="0" t="0" r="r" b="b"/>
              <a:pathLst>
                <a:path w="124" h="21">
                  <a:moveTo>
                    <a:pt x="124" y="18"/>
                  </a:moveTo>
                  <a:lnTo>
                    <a:pt x="111" y="18"/>
                  </a:lnTo>
                  <a:lnTo>
                    <a:pt x="56" y="21"/>
                  </a:lnTo>
                  <a:lnTo>
                    <a:pt x="25" y="21"/>
                  </a:lnTo>
                  <a:lnTo>
                    <a:pt x="0" y="14"/>
                  </a:lnTo>
                  <a:lnTo>
                    <a:pt x="25" y="0"/>
                  </a:lnTo>
                  <a:lnTo>
                    <a:pt x="60" y="0"/>
                  </a:lnTo>
                  <a:lnTo>
                    <a:pt x="120" y="7"/>
                  </a:lnTo>
                  <a:lnTo>
                    <a:pt x="124" y="18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807" name="Freeform 303"/>
            <p:cNvSpPr>
              <a:spLocks/>
            </p:cNvSpPr>
            <p:nvPr/>
          </p:nvSpPr>
          <p:spPr bwMode="auto">
            <a:xfrm>
              <a:off x="4733" y="3880"/>
              <a:ext cx="129" cy="39"/>
            </a:xfrm>
            <a:custGeom>
              <a:avLst/>
              <a:gdLst/>
              <a:ahLst/>
              <a:cxnLst>
                <a:cxn ang="0">
                  <a:pos x="91" y="3"/>
                </a:cxn>
                <a:cxn ang="0">
                  <a:pos x="18" y="17"/>
                </a:cxn>
                <a:cxn ang="0">
                  <a:pos x="0" y="25"/>
                </a:cxn>
                <a:cxn ang="0">
                  <a:pos x="0" y="32"/>
                </a:cxn>
                <a:cxn ang="0">
                  <a:pos x="5" y="35"/>
                </a:cxn>
                <a:cxn ang="0">
                  <a:pos x="22" y="39"/>
                </a:cxn>
                <a:cxn ang="0">
                  <a:pos x="48" y="39"/>
                </a:cxn>
                <a:cxn ang="0">
                  <a:pos x="69" y="39"/>
                </a:cxn>
                <a:cxn ang="0">
                  <a:pos x="86" y="35"/>
                </a:cxn>
                <a:cxn ang="0">
                  <a:pos x="129" y="0"/>
                </a:cxn>
                <a:cxn ang="0">
                  <a:pos x="125" y="0"/>
                </a:cxn>
                <a:cxn ang="0">
                  <a:pos x="91" y="3"/>
                </a:cxn>
              </a:cxnLst>
              <a:rect l="0" t="0" r="r" b="b"/>
              <a:pathLst>
                <a:path w="129" h="39">
                  <a:moveTo>
                    <a:pt x="91" y="3"/>
                  </a:moveTo>
                  <a:lnTo>
                    <a:pt x="18" y="17"/>
                  </a:lnTo>
                  <a:lnTo>
                    <a:pt x="0" y="25"/>
                  </a:lnTo>
                  <a:lnTo>
                    <a:pt x="0" y="32"/>
                  </a:lnTo>
                  <a:lnTo>
                    <a:pt x="5" y="35"/>
                  </a:lnTo>
                  <a:lnTo>
                    <a:pt x="22" y="39"/>
                  </a:lnTo>
                  <a:lnTo>
                    <a:pt x="48" y="39"/>
                  </a:lnTo>
                  <a:lnTo>
                    <a:pt x="69" y="39"/>
                  </a:lnTo>
                  <a:lnTo>
                    <a:pt x="86" y="35"/>
                  </a:lnTo>
                  <a:lnTo>
                    <a:pt x="129" y="0"/>
                  </a:lnTo>
                  <a:lnTo>
                    <a:pt x="125" y="0"/>
                  </a:lnTo>
                  <a:lnTo>
                    <a:pt x="91" y="3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808" name="Freeform 304"/>
            <p:cNvSpPr>
              <a:spLocks/>
            </p:cNvSpPr>
            <p:nvPr/>
          </p:nvSpPr>
          <p:spPr bwMode="auto">
            <a:xfrm>
              <a:off x="4871" y="3733"/>
              <a:ext cx="30" cy="104"/>
            </a:xfrm>
            <a:custGeom>
              <a:avLst/>
              <a:gdLst/>
              <a:ahLst/>
              <a:cxnLst>
                <a:cxn ang="0">
                  <a:pos x="13" y="104"/>
                </a:cxn>
                <a:cxn ang="0">
                  <a:pos x="13" y="93"/>
                </a:cxn>
                <a:cxn ang="0">
                  <a:pos x="0" y="46"/>
                </a:cxn>
                <a:cxn ang="0">
                  <a:pos x="4" y="21"/>
                </a:cxn>
                <a:cxn ang="0">
                  <a:pos x="8" y="0"/>
                </a:cxn>
                <a:cxn ang="0">
                  <a:pos x="26" y="21"/>
                </a:cxn>
                <a:cxn ang="0">
                  <a:pos x="30" y="46"/>
                </a:cxn>
                <a:cxn ang="0">
                  <a:pos x="21" y="104"/>
                </a:cxn>
                <a:cxn ang="0">
                  <a:pos x="13" y="104"/>
                </a:cxn>
              </a:cxnLst>
              <a:rect l="0" t="0" r="r" b="b"/>
              <a:pathLst>
                <a:path w="30" h="104">
                  <a:moveTo>
                    <a:pt x="13" y="104"/>
                  </a:moveTo>
                  <a:lnTo>
                    <a:pt x="13" y="93"/>
                  </a:lnTo>
                  <a:lnTo>
                    <a:pt x="0" y="46"/>
                  </a:lnTo>
                  <a:lnTo>
                    <a:pt x="4" y="21"/>
                  </a:lnTo>
                  <a:lnTo>
                    <a:pt x="8" y="0"/>
                  </a:lnTo>
                  <a:lnTo>
                    <a:pt x="26" y="21"/>
                  </a:lnTo>
                  <a:lnTo>
                    <a:pt x="30" y="46"/>
                  </a:lnTo>
                  <a:lnTo>
                    <a:pt x="21" y="104"/>
                  </a:lnTo>
                  <a:lnTo>
                    <a:pt x="13" y="104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809" name="Freeform 305"/>
            <p:cNvSpPr>
              <a:spLocks/>
            </p:cNvSpPr>
            <p:nvPr/>
          </p:nvSpPr>
          <p:spPr bwMode="auto">
            <a:xfrm>
              <a:off x="4892" y="3733"/>
              <a:ext cx="48" cy="100"/>
            </a:xfrm>
            <a:custGeom>
              <a:avLst/>
              <a:gdLst/>
              <a:ahLst/>
              <a:cxnLst>
                <a:cxn ang="0">
                  <a:pos x="5" y="100"/>
                </a:cxn>
                <a:cxn ang="0">
                  <a:pos x="18" y="93"/>
                </a:cxn>
                <a:cxn ang="0">
                  <a:pos x="35" y="64"/>
                </a:cxn>
                <a:cxn ang="0">
                  <a:pos x="43" y="50"/>
                </a:cxn>
                <a:cxn ang="0">
                  <a:pos x="48" y="36"/>
                </a:cxn>
                <a:cxn ang="0">
                  <a:pos x="48" y="18"/>
                </a:cxn>
                <a:cxn ang="0">
                  <a:pos x="39" y="0"/>
                </a:cxn>
                <a:cxn ang="0">
                  <a:pos x="22" y="18"/>
                </a:cxn>
                <a:cxn ang="0">
                  <a:pos x="9" y="57"/>
                </a:cxn>
                <a:cxn ang="0">
                  <a:pos x="0" y="93"/>
                </a:cxn>
                <a:cxn ang="0">
                  <a:pos x="5" y="100"/>
                </a:cxn>
              </a:cxnLst>
              <a:rect l="0" t="0" r="r" b="b"/>
              <a:pathLst>
                <a:path w="48" h="100">
                  <a:moveTo>
                    <a:pt x="5" y="100"/>
                  </a:moveTo>
                  <a:lnTo>
                    <a:pt x="18" y="93"/>
                  </a:lnTo>
                  <a:lnTo>
                    <a:pt x="35" y="64"/>
                  </a:lnTo>
                  <a:lnTo>
                    <a:pt x="43" y="50"/>
                  </a:lnTo>
                  <a:lnTo>
                    <a:pt x="48" y="36"/>
                  </a:lnTo>
                  <a:lnTo>
                    <a:pt x="48" y="18"/>
                  </a:lnTo>
                  <a:lnTo>
                    <a:pt x="39" y="0"/>
                  </a:lnTo>
                  <a:lnTo>
                    <a:pt x="22" y="18"/>
                  </a:lnTo>
                  <a:lnTo>
                    <a:pt x="9" y="57"/>
                  </a:lnTo>
                  <a:lnTo>
                    <a:pt x="0" y="93"/>
                  </a:lnTo>
                  <a:lnTo>
                    <a:pt x="5" y="100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810" name="Freeform 306"/>
            <p:cNvSpPr>
              <a:spLocks/>
            </p:cNvSpPr>
            <p:nvPr/>
          </p:nvSpPr>
          <p:spPr bwMode="auto">
            <a:xfrm>
              <a:off x="4798" y="3887"/>
              <a:ext cx="69" cy="89"/>
            </a:xfrm>
            <a:custGeom>
              <a:avLst/>
              <a:gdLst/>
              <a:ahLst/>
              <a:cxnLst>
                <a:cxn ang="0">
                  <a:pos x="69" y="0"/>
                </a:cxn>
                <a:cxn ang="0">
                  <a:pos x="51" y="3"/>
                </a:cxn>
                <a:cxn ang="0">
                  <a:pos x="26" y="28"/>
                </a:cxn>
                <a:cxn ang="0">
                  <a:pos x="13" y="39"/>
                </a:cxn>
                <a:cxn ang="0">
                  <a:pos x="4" y="53"/>
                </a:cxn>
                <a:cxn ang="0">
                  <a:pos x="0" y="71"/>
                </a:cxn>
                <a:cxn ang="0">
                  <a:pos x="4" y="89"/>
                </a:cxn>
                <a:cxn ang="0">
                  <a:pos x="26" y="75"/>
                </a:cxn>
                <a:cxn ang="0">
                  <a:pos x="64" y="3"/>
                </a:cxn>
                <a:cxn ang="0">
                  <a:pos x="69" y="0"/>
                </a:cxn>
              </a:cxnLst>
              <a:rect l="0" t="0" r="r" b="b"/>
              <a:pathLst>
                <a:path w="69" h="89">
                  <a:moveTo>
                    <a:pt x="69" y="0"/>
                  </a:moveTo>
                  <a:lnTo>
                    <a:pt x="51" y="3"/>
                  </a:lnTo>
                  <a:lnTo>
                    <a:pt x="26" y="28"/>
                  </a:lnTo>
                  <a:lnTo>
                    <a:pt x="13" y="39"/>
                  </a:lnTo>
                  <a:lnTo>
                    <a:pt x="4" y="53"/>
                  </a:lnTo>
                  <a:lnTo>
                    <a:pt x="0" y="71"/>
                  </a:lnTo>
                  <a:lnTo>
                    <a:pt x="4" y="89"/>
                  </a:lnTo>
                  <a:lnTo>
                    <a:pt x="26" y="75"/>
                  </a:lnTo>
                  <a:lnTo>
                    <a:pt x="64" y="3"/>
                  </a:lnTo>
                  <a:lnTo>
                    <a:pt x="69" y="0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811" name="Freeform 307"/>
            <p:cNvSpPr>
              <a:spLocks/>
            </p:cNvSpPr>
            <p:nvPr/>
          </p:nvSpPr>
          <p:spPr bwMode="auto">
            <a:xfrm>
              <a:off x="4858" y="3826"/>
              <a:ext cx="56" cy="71"/>
            </a:xfrm>
            <a:custGeom>
              <a:avLst/>
              <a:gdLst/>
              <a:ahLst/>
              <a:cxnLst>
                <a:cxn ang="0">
                  <a:pos x="47" y="43"/>
                </a:cxn>
                <a:cxn ang="0">
                  <a:pos x="56" y="14"/>
                </a:cxn>
                <a:cxn ang="0">
                  <a:pos x="56" y="3"/>
                </a:cxn>
                <a:cxn ang="0">
                  <a:pos x="52" y="0"/>
                </a:cxn>
                <a:cxn ang="0">
                  <a:pos x="43" y="0"/>
                </a:cxn>
                <a:cxn ang="0">
                  <a:pos x="34" y="3"/>
                </a:cxn>
                <a:cxn ang="0">
                  <a:pos x="21" y="14"/>
                </a:cxn>
                <a:cxn ang="0">
                  <a:pos x="13" y="28"/>
                </a:cxn>
                <a:cxn ang="0">
                  <a:pos x="4" y="43"/>
                </a:cxn>
                <a:cxn ang="0">
                  <a:pos x="0" y="57"/>
                </a:cxn>
                <a:cxn ang="0">
                  <a:pos x="0" y="64"/>
                </a:cxn>
                <a:cxn ang="0">
                  <a:pos x="4" y="71"/>
                </a:cxn>
                <a:cxn ang="0">
                  <a:pos x="13" y="71"/>
                </a:cxn>
                <a:cxn ang="0">
                  <a:pos x="21" y="64"/>
                </a:cxn>
                <a:cxn ang="0">
                  <a:pos x="47" y="43"/>
                </a:cxn>
              </a:cxnLst>
              <a:rect l="0" t="0" r="r" b="b"/>
              <a:pathLst>
                <a:path w="56" h="71">
                  <a:moveTo>
                    <a:pt x="47" y="43"/>
                  </a:moveTo>
                  <a:lnTo>
                    <a:pt x="56" y="14"/>
                  </a:lnTo>
                  <a:lnTo>
                    <a:pt x="56" y="3"/>
                  </a:lnTo>
                  <a:lnTo>
                    <a:pt x="52" y="0"/>
                  </a:lnTo>
                  <a:lnTo>
                    <a:pt x="43" y="0"/>
                  </a:lnTo>
                  <a:lnTo>
                    <a:pt x="34" y="3"/>
                  </a:lnTo>
                  <a:lnTo>
                    <a:pt x="21" y="14"/>
                  </a:lnTo>
                  <a:lnTo>
                    <a:pt x="13" y="28"/>
                  </a:lnTo>
                  <a:lnTo>
                    <a:pt x="4" y="43"/>
                  </a:lnTo>
                  <a:lnTo>
                    <a:pt x="0" y="57"/>
                  </a:lnTo>
                  <a:lnTo>
                    <a:pt x="0" y="64"/>
                  </a:lnTo>
                  <a:lnTo>
                    <a:pt x="4" y="71"/>
                  </a:lnTo>
                  <a:lnTo>
                    <a:pt x="13" y="71"/>
                  </a:lnTo>
                  <a:lnTo>
                    <a:pt x="21" y="64"/>
                  </a:lnTo>
                  <a:lnTo>
                    <a:pt x="47" y="43"/>
                  </a:lnTo>
                  <a:close/>
                </a:path>
              </a:pathLst>
            </a:custGeom>
            <a:solidFill>
              <a:srgbClr val="FFC7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812" name="Freeform 308"/>
            <p:cNvSpPr>
              <a:spLocks/>
            </p:cNvSpPr>
            <p:nvPr/>
          </p:nvSpPr>
          <p:spPr bwMode="auto">
            <a:xfrm>
              <a:off x="4910" y="3769"/>
              <a:ext cx="51" cy="60"/>
            </a:xfrm>
            <a:custGeom>
              <a:avLst/>
              <a:gdLst/>
              <a:ahLst/>
              <a:cxnLst>
                <a:cxn ang="0">
                  <a:pos x="0" y="57"/>
                </a:cxn>
                <a:cxn ang="0">
                  <a:pos x="0" y="57"/>
                </a:cxn>
                <a:cxn ang="0">
                  <a:pos x="4" y="60"/>
                </a:cxn>
                <a:cxn ang="0">
                  <a:pos x="21" y="57"/>
                </a:cxn>
                <a:cxn ang="0">
                  <a:pos x="34" y="46"/>
                </a:cxn>
                <a:cxn ang="0">
                  <a:pos x="42" y="35"/>
                </a:cxn>
                <a:cxn ang="0">
                  <a:pos x="47" y="25"/>
                </a:cxn>
                <a:cxn ang="0">
                  <a:pos x="51" y="10"/>
                </a:cxn>
                <a:cxn ang="0">
                  <a:pos x="51" y="0"/>
                </a:cxn>
                <a:cxn ang="0">
                  <a:pos x="47" y="0"/>
                </a:cxn>
                <a:cxn ang="0">
                  <a:pos x="17" y="25"/>
                </a:cxn>
                <a:cxn ang="0">
                  <a:pos x="0" y="57"/>
                </a:cxn>
                <a:cxn ang="0">
                  <a:pos x="0" y="57"/>
                </a:cxn>
              </a:cxnLst>
              <a:rect l="0" t="0" r="r" b="b"/>
              <a:pathLst>
                <a:path w="51" h="60">
                  <a:moveTo>
                    <a:pt x="0" y="57"/>
                  </a:moveTo>
                  <a:lnTo>
                    <a:pt x="0" y="57"/>
                  </a:lnTo>
                  <a:lnTo>
                    <a:pt x="4" y="60"/>
                  </a:lnTo>
                  <a:lnTo>
                    <a:pt x="21" y="57"/>
                  </a:lnTo>
                  <a:lnTo>
                    <a:pt x="34" y="46"/>
                  </a:lnTo>
                  <a:lnTo>
                    <a:pt x="42" y="35"/>
                  </a:lnTo>
                  <a:lnTo>
                    <a:pt x="47" y="25"/>
                  </a:lnTo>
                  <a:lnTo>
                    <a:pt x="51" y="10"/>
                  </a:lnTo>
                  <a:lnTo>
                    <a:pt x="51" y="0"/>
                  </a:lnTo>
                  <a:lnTo>
                    <a:pt x="47" y="0"/>
                  </a:lnTo>
                  <a:lnTo>
                    <a:pt x="17" y="25"/>
                  </a:lnTo>
                  <a:lnTo>
                    <a:pt x="0" y="57"/>
                  </a:lnTo>
                  <a:lnTo>
                    <a:pt x="0" y="57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813" name="Freeform 309"/>
            <p:cNvSpPr>
              <a:spLocks/>
            </p:cNvSpPr>
            <p:nvPr/>
          </p:nvSpPr>
          <p:spPr bwMode="auto">
            <a:xfrm>
              <a:off x="4875" y="3876"/>
              <a:ext cx="9" cy="11"/>
            </a:xfrm>
            <a:custGeom>
              <a:avLst/>
              <a:gdLst/>
              <a:ahLst/>
              <a:cxnLst>
                <a:cxn ang="0">
                  <a:pos x="9" y="7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0" y="11"/>
                </a:cxn>
                <a:cxn ang="0">
                  <a:pos x="9" y="7"/>
                </a:cxn>
              </a:cxnLst>
              <a:rect l="0" t="0" r="r" b="b"/>
              <a:pathLst>
                <a:path w="9" h="11">
                  <a:moveTo>
                    <a:pt x="9" y="7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0" y="11"/>
                  </a:lnTo>
                  <a:lnTo>
                    <a:pt x="9" y="7"/>
                  </a:lnTo>
                  <a:close/>
                </a:path>
              </a:pathLst>
            </a:custGeom>
            <a:solidFill>
              <a:srgbClr val="FF74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814" name="Freeform 310"/>
            <p:cNvSpPr>
              <a:spLocks/>
            </p:cNvSpPr>
            <p:nvPr/>
          </p:nvSpPr>
          <p:spPr bwMode="auto">
            <a:xfrm>
              <a:off x="4862" y="3876"/>
              <a:ext cx="9" cy="11"/>
            </a:xfrm>
            <a:custGeom>
              <a:avLst/>
              <a:gdLst/>
              <a:ahLst/>
              <a:cxnLst>
                <a:cxn ang="0">
                  <a:pos x="9" y="7"/>
                </a:cxn>
                <a:cxn ang="0">
                  <a:pos x="9" y="0"/>
                </a:cxn>
                <a:cxn ang="0">
                  <a:pos x="0" y="7"/>
                </a:cxn>
                <a:cxn ang="0">
                  <a:pos x="5" y="11"/>
                </a:cxn>
                <a:cxn ang="0">
                  <a:pos x="9" y="7"/>
                </a:cxn>
              </a:cxnLst>
              <a:rect l="0" t="0" r="r" b="b"/>
              <a:pathLst>
                <a:path w="9" h="11">
                  <a:moveTo>
                    <a:pt x="9" y="7"/>
                  </a:moveTo>
                  <a:lnTo>
                    <a:pt x="9" y="0"/>
                  </a:lnTo>
                  <a:lnTo>
                    <a:pt x="0" y="7"/>
                  </a:lnTo>
                  <a:lnTo>
                    <a:pt x="5" y="11"/>
                  </a:lnTo>
                  <a:lnTo>
                    <a:pt x="9" y="7"/>
                  </a:lnTo>
                  <a:close/>
                </a:path>
              </a:pathLst>
            </a:custGeom>
            <a:solidFill>
              <a:srgbClr val="FF74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815" name="Freeform 311"/>
            <p:cNvSpPr>
              <a:spLocks/>
            </p:cNvSpPr>
            <p:nvPr/>
          </p:nvSpPr>
          <p:spPr bwMode="auto">
            <a:xfrm>
              <a:off x="4888" y="3865"/>
              <a:ext cx="4" cy="11"/>
            </a:xfrm>
            <a:custGeom>
              <a:avLst/>
              <a:gdLst/>
              <a:ahLst/>
              <a:cxnLst>
                <a:cxn ang="0">
                  <a:pos x="4" y="4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0" y="11"/>
                </a:cxn>
                <a:cxn ang="0">
                  <a:pos x="4" y="4"/>
                </a:cxn>
              </a:cxnLst>
              <a:rect l="0" t="0" r="r" b="b"/>
              <a:pathLst>
                <a:path w="4" h="11">
                  <a:moveTo>
                    <a:pt x="4" y="4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0" y="11"/>
                  </a:lnTo>
                  <a:lnTo>
                    <a:pt x="4" y="4"/>
                  </a:lnTo>
                  <a:close/>
                </a:path>
              </a:pathLst>
            </a:custGeom>
            <a:solidFill>
              <a:srgbClr val="FF74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816" name="Freeform 312"/>
            <p:cNvSpPr>
              <a:spLocks/>
            </p:cNvSpPr>
            <p:nvPr/>
          </p:nvSpPr>
          <p:spPr bwMode="auto">
            <a:xfrm>
              <a:off x="4871" y="3862"/>
              <a:ext cx="4" cy="10"/>
            </a:xfrm>
            <a:custGeom>
              <a:avLst/>
              <a:gdLst/>
              <a:ahLst/>
              <a:cxnLst>
                <a:cxn ang="0">
                  <a:pos x="4" y="7"/>
                </a:cxn>
                <a:cxn ang="0">
                  <a:pos x="4" y="0"/>
                </a:cxn>
                <a:cxn ang="0">
                  <a:pos x="0" y="3"/>
                </a:cxn>
                <a:cxn ang="0">
                  <a:pos x="0" y="10"/>
                </a:cxn>
                <a:cxn ang="0">
                  <a:pos x="4" y="7"/>
                </a:cxn>
              </a:cxnLst>
              <a:rect l="0" t="0" r="r" b="b"/>
              <a:pathLst>
                <a:path w="4" h="10">
                  <a:moveTo>
                    <a:pt x="4" y="7"/>
                  </a:moveTo>
                  <a:lnTo>
                    <a:pt x="4" y="0"/>
                  </a:lnTo>
                  <a:lnTo>
                    <a:pt x="0" y="3"/>
                  </a:lnTo>
                  <a:lnTo>
                    <a:pt x="0" y="10"/>
                  </a:lnTo>
                  <a:lnTo>
                    <a:pt x="4" y="7"/>
                  </a:lnTo>
                  <a:close/>
                </a:path>
              </a:pathLst>
            </a:custGeom>
            <a:solidFill>
              <a:srgbClr val="FF74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817" name="Freeform 313"/>
            <p:cNvSpPr>
              <a:spLocks/>
            </p:cNvSpPr>
            <p:nvPr/>
          </p:nvSpPr>
          <p:spPr bwMode="auto">
            <a:xfrm>
              <a:off x="4897" y="3854"/>
              <a:ext cx="4" cy="11"/>
            </a:xfrm>
            <a:custGeom>
              <a:avLst/>
              <a:gdLst/>
              <a:ahLst/>
              <a:cxnLst>
                <a:cxn ang="0">
                  <a:pos x="4" y="4"/>
                </a:cxn>
                <a:cxn ang="0">
                  <a:pos x="0" y="0"/>
                </a:cxn>
                <a:cxn ang="0">
                  <a:pos x="0" y="4"/>
                </a:cxn>
                <a:cxn ang="0">
                  <a:pos x="4" y="11"/>
                </a:cxn>
                <a:cxn ang="0">
                  <a:pos x="4" y="4"/>
                </a:cxn>
              </a:cxnLst>
              <a:rect l="0" t="0" r="r" b="b"/>
              <a:pathLst>
                <a:path w="4" h="11">
                  <a:moveTo>
                    <a:pt x="4" y="4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4" y="11"/>
                  </a:lnTo>
                  <a:lnTo>
                    <a:pt x="4" y="4"/>
                  </a:lnTo>
                  <a:close/>
                </a:path>
              </a:pathLst>
            </a:custGeom>
            <a:solidFill>
              <a:srgbClr val="FF74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818" name="Freeform 314"/>
            <p:cNvSpPr>
              <a:spLocks/>
            </p:cNvSpPr>
            <p:nvPr/>
          </p:nvSpPr>
          <p:spPr bwMode="auto">
            <a:xfrm>
              <a:off x="4875" y="3847"/>
              <a:ext cx="9" cy="11"/>
            </a:xfrm>
            <a:custGeom>
              <a:avLst/>
              <a:gdLst/>
              <a:ahLst/>
              <a:cxnLst>
                <a:cxn ang="0">
                  <a:pos x="9" y="4"/>
                </a:cxn>
                <a:cxn ang="0">
                  <a:pos x="4" y="0"/>
                </a:cxn>
                <a:cxn ang="0">
                  <a:pos x="0" y="7"/>
                </a:cxn>
                <a:cxn ang="0">
                  <a:pos x="9" y="11"/>
                </a:cxn>
                <a:cxn ang="0">
                  <a:pos x="9" y="4"/>
                </a:cxn>
              </a:cxnLst>
              <a:rect l="0" t="0" r="r" b="b"/>
              <a:pathLst>
                <a:path w="9" h="11">
                  <a:moveTo>
                    <a:pt x="9" y="4"/>
                  </a:moveTo>
                  <a:lnTo>
                    <a:pt x="4" y="0"/>
                  </a:lnTo>
                  <a:lnTo>
                    <a:pt x="0" y="7"/>
                  </a:lnTo>
                  <a:lnTo>
                    <a:pt x="9" y="11"/>
                  </a:lnTo>
                  <a:lnTo>
                    <a:pt x="9" y="4"/>
                  </a:lnTo>
                  <a:close/>
                </a:path>
              </a:pathLst>
            </a:custGeom>
            <a:solidFill>
              <a:srgbClr val="FF74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819" name="Freeform 315"/>
            <p:cNvSpPr>
              <a:spLocks/>
            </p:cNvSpPr>
            <p:nvPr/>
          </p:nvSpPr>
          <p:spPr bwMode="auto">
            <a:xfrm>
              <a:off x="4897" y="3844"/>
              <a:ext cx="13" cy="3"/>
            </a:xfrm>
            <a:custGeom>
              <a:avLst/>
              <a:gdLst/>
              <a:ahLst/>
              <a:cxnLst>
                <a:cxn ang="0">
                  <a:pos x="8" y="3"/>
                </a:cxn>
                <a:cxn ang="0">
                  <a:pos x="13" y="0"/>
                </a:cxn>
                <a:cxn ang="0">
                  <a:pos x="4" y="0"/>
                </a:cxn>
                <a:cxn ang="0">
                  <a:pos x="0" y="3"/>
                </a:cxn>
                <a:cxn ang="0">
                  <a:pos x="8" y="3"/>
                </a:cxn>
              </a:cxnLst>
              <a:rect l="0" t="0" r="r" b="b"/>
              <a:pathLst>
                <a:path w="13" h="3">
                  <a:moveTo>
                    <a:pt x="8" y="3"/>
                  </a:moveTo>
                  <a:lnTo>
                    <a:pt x="13" y="0"/>
                  </a:lnTo>
                  <a:lnTo>
                    <a:pt x="4" y="0"/>
                  </a:lnTo>
                  <a:lnTo>
                    <a:pt x="0" y="3"/>
                  </a:lnTo>
                  <a:lnTo>
                    <a:pt x="8" y="3"/>
                  </a:lnTo>
                  <a:close/>
                </a:path>
              </a:pathLst>
            </a:custGeom>
            <a:solidFill>
              <a:srgbClr val="FF74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820" name="Freeform 316"/>
            <p:cNvSpPr>
              <a:spLocks/>
            </p:cNvSpPr>
            <p:nvPr/>
          </p:nvSpPr>
          <p:spPr bwMode="auto">
            <a:xfrm>
              <a:off x="4897" y="3829"/>
              <a:ext cx="8" cy="11"/>
            </a:xfrm>
            <a:custGeom>
              <a:avLst/>
              <a:gdLst/>
              <a:ahLst/>
              <a:cxnLst>
                <a:cxn ang="0">
                  <a:pos x="8" y="4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0" y="11"/>
                </a:cxn>
                <a:cxn ang="0">
                  <a:pos x="8" y="4"/>
                </a:cxn>
              </a:cxnLst>
              <a:rect l="0" t="0" r="r" b="b"/>
              <a:pathLst>
                <a:path w="8" h="11">
                  <a:moveTo>
                    <a:pt x="8" y="4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0" y="11"/>
                  </a:lnTo>
                  <a:lnTo>
                    <a:pt x="8" y="4"/>
                  </a:lnTo>
                  <a:close/>
                </a:path>
              </a:pathLst>
            </a:custGeom>
            <a:solidFill>
              <a:srgbClr val="FF74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821" name="Freeform 317"/>
            <p:cNvSpPr>
              <a:spLocks/>
            </p:cNvSpPr>
            <p:nvPr/>
          </p:nvSpPr>
          <p:spPr bwMode="auto">
            <a:xfrm>
              <a:off x="4884" y="3840"/>
              <a:ext cx="8" cy="7"/>
            </a:xfrm>
            <a:custGeom>
              <a:avLst/>
              <a:gdLst/>
              <a:ahLst/>
              <a:cxnLst>
                <a:cxn ang="0">
                  <a:pos x="4" y="4"/>
                </a:cxn>
                <a:cxn ang="0">
                  <a:pos x="8" y="0"/>
                </a:cxn>
                <a:cxn ang="0">
                  <a:pos x="0" y="0"/>
                </a:cxn>
                <a:cxn ang="0">
                  <a:pos x="0" y="7"/>
                </a:cxn>
                <a:cxn ang="0">
                  <a:pos x="4" y="4"/>
                </a:cxn>
              </a:cxnLst>
              <a:rect l="0" t="0" r="r" b="b"/>
              <a:pathLst>
                <a:path w="8" h="7">
                  <a:moveTo>
                    <a:pt x="4" y="4"/>
                  </a:moveTo>
                  <a:lnTo>
                    <a:pt x="8" y="0"/>
                  </a:lnTo>
                  <a:lnTo>
                    <a:pt x="0" y="0"/>
                  </a:lnTo>
                  <a:lnTo>
                    <a:pt x="0" y="7"/>
                  </a:lnTo>
                  <a:lnTo>
                    <a:pt x="4" y="4"/>
                  </a:lnTo>
                  <a:close/>
                </a:path>
              </a:pathLst>
            </a:custGeom>
            <a:solidFill>
              <a:srgbClr val="FF74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822" name="Freeform 318"/>
            <p:cNvSpPr>
              <a:spLocks/>
            </p:cNvSpPr>
            <p:nvPr/>
          </p:nvSpPr>
          <p:spPr bwMode="auto">
            <a:xfrm>
              <a:off x="4845" y="3894"/>
              <a:ext cx="30" cy="104"/>
            </a:xfrm>
            <a:custGeom>
              <a:avLst/>
              <a:gdLst/>
              <a:ahLst/>
              <a:cxnLst>
                <a:cxn ang="0">
                  <a:pos x="30" y="0"/>
                </a:cxn>
                <a:cxn ang="0">
                  <a:pos x="26" y="11"/>
                </a:cxn>
                <a:cxn ang="0">
                  <a:pos x="30" y="61"/>
                </a:cxn>
                <a:cxn ang="0">
                  <a:pos x="30" y="82"/>
                </a:cxn>
                <a:cxn ang="0">
                  <a:pos x="17" y="104"/>
                </a:cxn>
                <a:cxn ang="0">
                  <a:pos x="4" y="82"/>
                </a:cxn>
                <a:cxn ang="0">
                  <a:pos x="0" y="54"/>
                </a:cxn>
                <a:cxn ang="0">
                  <a:pos x="17" y="0"/>
                </a:cxn>
                <a:cxn ang="0">
                  <a:pos x="30" y="0"/>
                </a:cxn>
              </a:cxnLst>
              <a:rect l="0" t="0" r="r" b="b"/>
              <a:pathLst>
                <a:path w="30" h="104">
                  <a:moveTo>
                    <a:pt x="30" y="0"/>
                  </a:moveTo>
                  <a:lnTo>
                    <a:pt x="26" y="11"/>
                  </a:lnTo>
                  <a:lnTo>
                    <a:pt x="30" y="61"/>
                  </a:lnTo>
                  <a:lnTo>
                    <a:pt x="30" y="82"/>
                  </a:lnTo>
                  <a:lnTo>
                    <a:pt x="17" y="104"/>
                  </a:lnTo>
                  <a:lnTo>
                    <a:pt x="4" y="82"/>
                  </a:lnTo>
                  <a:lnTo>
                    <a:pt x="0" y="54"/>
                  </a:lnTo>
                  <a:lnTo>
                    <a:pt x="17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823" name="Freeform 319"/>
            <p:cNvSpPr>
              <a:spLocks/>
            </p:cNvSpPr>
            <p:nvPr/>
          </p:nvSpPr>
          <p:spPr bwMode="auto">
            <a:xfrm>
              <a:off x="4914" y="3779"/>
              <a:ext cx="112" cy="65"/>
            </a:xfrm>
            <a:custGeom>
              <a:avLst/>
              <a:gdLst/>
              <a:ahLst/>
              <a:cxnLst>
                <a:cxn ang="0">
                  <a:pos x="77" y="15"/>
                </a:cxn>
                <a:cxn ang="0">
                  <a:pos x="8" y="47"/>
                </a:cxn>
                <a:cxn ang="0">
                  <a:pos x="0" y="58"/>
                </a:cxn>
                <a:cxn ang="0">
                  <a:pos x="4" y="65"/>
                </a:cxn>
                <a:cxn ang="0">
                  <a:pos x="26" y="65"/>
                </a:cxn>
                <a:cxn ang="0">
                  <a:pos x="47" y="61"/>
                </a:cxn>
                <a:cxn ang="0">
                  <a:pos x="69" y="54"/>
                </a:cxn>
                <a:cxn ang="0">
                  <a:pos x="86" y="43"/>
                </a:cxn>
                <a:cxn ang="0">
                  <a:pos x="103" y="25"/>
                </a:cxn>
                <a:cxn ang="0">
                  <a:pos x="112" y="4"/>
                </a:cxn>
                <a:cxn ang="0">
                  <a:pos x="107" y="0"/>
                </a:cxn>
                <a:cxn ang="0">
                  <a:pos x="77" y="15"/>
                </a:cxn>
              </a:cxnLst>
              <a:rect l="0" t="0" r="r" b="b"/>
              <a:pathLst>
                <a:path w="112" h="65">
                  <a:moveTo>
                    <a:pt x="77" y="15"/>
                  </a:moveTo>
                  <a:lnTo>
                    <a:pt x="8" y="47"/>
                  </a:lnTo>
                  <a:lnTo>
                    <a:pt x="0" y="58"/>
                  </a:lnTo>
                  <a:lnTo>
                    <a:pt x="4" y="65"/>
                  </a:lnTo>
                  <a:lnTo>
                    <a:pt x="26" y="65"/>
                  </a:lnTo>
                  <a:lnTo>
                    <a:pt x="47" y="61"/>
                  </a:lnTo>
                  <a:lnTo>
                    <a:pt x="69" y="54"/>
                  </a:lnTo>
                  <a:lnTo>
                    <a:pt x="86" y="43"/>
                  </a:lnTo>
                  <a:lnTo>
                    <a:pt x="103" y="25"/>
                  </a:lnTo>
                  <a:lnTo>
                    <a:pt x="112" y="4"/>
                  </a:lnTo>
                  <a:lnTo>
                    <a:pt x="107" y="0"/>
                  </a:lnTo>
                  <a:lnTo>
                    <a:pt x="77" y="15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824" name="Freeform 320"/>
            <p:cNvSpPr>
              <a:spLocks/>
            </p:cNvSpPr>
            <p:nvPr/>
          </p:nvSpPr>
          <p:spPr bwMode="auto">
            <a:xfrm>
              <a:off x="4875" y="3887"/>
              <a:ext cx="82" cy="86"/>
            </a:xfrm>
            <a:custGeom>
              <a:avLst/>
              <a:gdLst/>
              <a:ahLst/>
              <a:cxnLst>
                <a:cxn ang="0">
                  <a:pos x="82" y="82"/>
                </a:cxn>
                <a:cxn ang="0">
                  <a:pos x="65" y="46"/>
                </a:cxn>
                <a:cxn ang="0">
                  <a:pos x="26" y="10"/>
                </a:cxn>
                <a:cxn ang="0">
                  <a:pos x="4" y="0"/>
                </a:cxn>
                <a:cxn ang="0">
                  <a:pos x="0" y="18"/>
                </a:cxn>
                <a:cxn ang="0">
                  <a:pos x="13" y="39"/>
                </a:cxn>
                <a:cxn ang="0">
                  <a:pos x="30" y="64"/>
                </a:cxn>
                <a:cxn ang="0">
                  <a:pos x="47" y="75"/>
                </a:cxn>
                <a:cxn ang="0">
                  <a:pos x="65" y="82"/>
                </a:cxn>
                <a:cxn ang="0">
                  <a:pos x="77" y="86"/>
                </a:cxn>
                <a:cxn ang="0">
                  <a:pos x="82" y="82"/>
                </a:cxn>
              </a:cxnLst>
              <a:rect l="0" t="0" r="r" b="b"/>
              <a:pathLst>
                <a:path w="82" h="86">
                  <a:moveTo>
                    <a:pt x="82" y="82"/>
                  </a:moveTo>
                  <a:lnTo>
                    <a:pt x="65" y="46"/>
                  </a:lnTo>
                  <a:lnTo>
                    <a:pt x="26" y="10"/>
                  </a:lnTo>
                  <a:lnTo>
                    <a:pt x="4" y="0"/>
                  </a:lnTo>
                  <a:lnTo>
                    <a:pt x="0" y="18"/>
                  </a:lnTo>
                  <a:lnTo>
                    <a:pt x="13" y="39"/>
                  </a:lnTo>
                  <a:lnTo>
                    <a:pt x="30" y="64"/>
                  </a:lnTo>
                  <a:lnTo>
                    <a:pt x="47" y="75"/>
                  </a:lnTo>
                  <a:lnTo>
                    <a:pt x="65" y="82"/>
                  </a:lnTo>
                  <a:lnTo>
                    <a:pt x="77" y="86"/>
                  </a:lnTo>
                  <a:lnTo>
                    <a:pt x="82" y="82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825" name="Freeform 321"/>
            <p:cNvSpPr>
              <a:spLocks/>
            </p:cNvSpPr>
            <p:nvPr/>
          </p:nvSpPr>
          <p:spPr bwMode="auto">
            <a:xfrm>
              <a:off x="4884" y="3876"/>
              <a:ext cx="111" cy="57"/>
            </a:xfrm>
            <a:custGeom>
              <a:avLst/>
              <a:gdLst/>
              <a:ahLst/>
              <a:cxnLst>
                <a:cxn ang="0">
                  <a:pos x="0" y="11"/>
                </a:cxn>
                <a:cxn ang="0">
                  <a:pos x="34" y="36"/>
                </a:cxn>
                <a:cxn ang="0">
                  <a:pos x="86" y="54"/>
                </a:cxn>
                <a:cxn ang="0">
                  <a:pos x="107" y="57"/>
                </a:cxn>
                <a:cxn ang="0">
                  <a:pos x="111" y="50"/>
                </a:cxn>
                <a:cxn ang="0">
                  <a:pos x="107" y="43"/>
                </a:cxn>
                <a:cxn ang="0">
                  <a:pos x="86" y="25"/>
                </a:cxn>
                <a:cxn ang="0">
                  <a:pos x="51" y="7"/>
                </a:cxn>
                <a:cxn ang="0">
                  <a:pos x="17" y="0"/>
                </a:cxn>
                <a:cxn ang="0">
                  <a:pos x="4" y="4"/>
                </a:cxn>
                <a:cxn ang="0">
                  <a:pos x="0" y="11"/>
                </a:cxn>
              </a:cxnLst>
              <a:rect l="0" t="0" r="r" b="b"/>
              <a:pathLst>
                <a:path w="111" h="57">
                  <a:moveTo>
                    <a:pt x="0" y="11"/>
                  </a:moveTo>
                  <a:lnTo>
                    <a:pt x="34" y="36"/>
                  </a:lnTo>
                  <a:lnTo>
                    <a:pt x="86" y="54"/>
                  </a:lnTo>
                  <a:lnTo>
                    <a:pt x="107" y="57"/>
                  </a:lnTo>
                  <a:lnTo>
                    <a:pt x="111" y="50"/>
                  </a:lnTo>
                  <a:lnTo>
                    <a:pt x="107" y="43"/>
                  </a:lnTo>
                  <a:lnTo>
                    <a:pt x="86" y="25"/>
                  </a:lnTo>
                  <a:lnTo>
                    <a:pt x="51" y="7"/>
                  </a:lnTo>
                  <a:lnTo>
                    <a:pt x="17" y="0"/>
                  </a:lnTo>
                  <a:lnTo>
                    <a:pt x="4" y="4"/>
                  </a:lnTo>
                  <a:lnTo>
                    <a:pt x="0" y="11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826" name="Freeform 322"/>
            <p:cNvSpPr>
              <a:spLocks/>
            </p:cNvSpPr>
            <p:nvPr/>
          </p:nvSpPr>
          <p:spPr bwMode="auto">
            <a:xfrm>
              <a:off x="4910" y="3840"/>
              <a:ext cx="124" cy="36"/>
            </a:xfrm>
            <a:custGeom>
              <a:avLst/>
              <a:gdLst/>
              <a:ahLst/>
              <a:cxnLst>
                <a:cxn ang="0">
                  <a:pos x="124" y="18"/>
                </a:cxn>
                <a:cxn ang="0">
                  <a:pos x="81" y="4"/>
                </a:cxn>
                <a:cxn ang="0">
                  <a:pos x="25" y="0"/>
                </a:cxn>
                <a:cxn ang="0">
                  <a:pos x="0" y="4"/>
                </a:cxn>
                <a:cxn ang="0">
                  <a:pos x="4" y="11"/>
                </a:cxn>
                <a:cxn ang="0">
                  <a:pos x="8" y="18"/>
                </a:cxn>
                <a:cxn ang="0">
                  <a:pos x="38" y="29"/>
                </a:cxn>
                <a:cxn ang="0">
                  <a:pos x="73" y="36"/>
                </a:cxn>
                <a:cxn ang="0">
                  <a:pos x="111" y="32"/>
                </a:cxn>
                <a:cxn ang="0">
                  <a:pos x="124" y="25"/>
                </a:cxn>
                <a:cxn ang="0">
                  <a:pos x="124" y="18"/>
                </a:cxn>
              </a:cxnLst>
              <a:rect l="0" t="0" r="r" b="b"/>
              <a:pathLst>
                <a:path w="124" h="36">
                  <a:moveTo>
                    <a:pt x="124" y="18"/>
                  </a:moveTo>
                  <a:lnTo>
                    <a:pt x="81" y="4"/>
                  </a:lnTo>
                  <a:lnTo>
                    <a:pt x="25" y="0"/>
                  </a:lnTo>
                  <a:lnTo>
                    <a:pt x="0" y="4"/>
                  </a:lnTo>
                  <a:lnTo>
                    <a:pt x="4" y="11"/>
                  </a:lnTo>
                  <a:lnTo>
                    <a:pt x="8" y="18"/>
                  </a:lnTo>
                  <a:lnTo>
                    <a:pt x="38" y="29"/>
                  </a:lnTo>
                  <a:lnTo>
                    <a:pt x="73" y="36"/>
                  </a:lnTo>
                  <a:lnTo>
                    <a:pt x="111" y="32"/>
                  </a:lnTo>
                  <a:lnTo>
                    <a:pt x="124" y="25"/>
                  </a:lnTo>
                  <a:lnTo>
                    <a:pt x="124" y="18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827" name="Freeform 323"/>
            <p:cNvSpPr>
              <a:spLocks/>
            </p:cNvSpPr>
            <p:nvPr/>
          </p:nvSpPr>
          <p:spPr bwMode="auto">
            <a:xfrm>
              <a:off x="4901" y="3862"/>
              <a:ext cx="116" cy="43"/>
            </a:xfrm>
            <a:custGeom>
              <a:avLst/>
              <a:gdLst/>
              <a:ahLst/>
              <a:cxnLst>
                <a:cxn ang="0">
                  <a:pos x="0" y="10"/>
                </a:cxn>
                <a:cxn ang="0">
                  <a:pos x="39" y="28"/>
                </a:cxn>
                <a:cxn ang="0">
                  <a:pos x="90" y="43"/>
                </a:cxn>
                <a:cxn ang="0">
                  <a:pos x="116" y="43"/>
                </a:cxn>
                <a:cxn ang="0">
                  <a:pos x="116" y="39"/>
                </a:cxn>
                <a:cxn ang="0">
                  <a:pos x="112" y="28"/>
                </a:cxn>
                <a:cxn ang="0">
                  <a:pos x="86" y="14"/>
                </a:cxn>
                <a:cxn ang="0">
                  <a:pos x="51" y="0"/>
                </a:cxn>
                <a:cxn ang="0">
                  <a:pos x="17" y="0"/>
                </a:cxn>
                <a:cxn ang="0">
                  <a:pos x="4" y="3"/>
                </a:cxn>
                <a:cxn ang="0">
                  <a:pos x="0" y="10"/>
                </a:cxn>
              </a:cxnLst>
              <a:rect l="0" t="0" r="r" b="b"/>
              <a:pathLst>
                <a:path w="116" h="43">
                  <a:moveTo>
                    <a:pt x="0" y="10"/>
                  </a:moveTo>
                  <a:lnTo>
                    <a:pt x="39" y="28"/>
                  </a:lnTo>
                  <a:lnTo>
                    <a:pt x="90" y="43"/>
                  </a:lnTo>
                  <a:lnTo>
                    <a:pt x="116" y="43"/>
                  </a:lnTo>
                  <a:lnTo>
                    <a:pt x="116" y="39"/>
                  </a:lnTo>
                  <a:lnTo>
                    <a:pt x="112" y="28"/>
                  </a:lnTo>
                  <a:lnTo>
                    <a:pt x="86" y="14"/>
                  </a:lnTo>
                  <a:lnTo>
                    <a:pt x="51" y="0"/>
                  </a:lnTo>
                  <a:lnTo>
                    <a:pt x="17" y="0"/>
                  </a:lnTo>
                  <a:lnTo>
                    <a:pt x="4" y="3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828" name="Freeform 324"/>
            <p:cNvSpPr>
              <a:spLocks/>
            </p:cNvSpPr>
            <p:nvPr/>
          </p:nvSpPr>
          <p:spPr bwMode="auto">
            <a:xfrm>
              <a:off x="1220" y="3844"/>
              <a:ext cx="137" cy="28"/>
            </a:xfrm>
            <a:custGeom>
              <a:avLst/>
              <a:gdLst/>
              <a:ahLst/>
              <a:cxnLst>
                <a:cxn ang="0">
                  <a:pos x="0" y="3"/>
                </a:cxn>
                <a:cxn ang="0">
                  <a:pos x="13" y="3"/>
                </a:cxn>
                <a:cxn ang="0">
                  <a:pos x="77" y="0"/>
                </a:cxn>
                <a:cxn ang="0">
                  <a:pos x="112" y="3"/>
                </a:cxn>
                <a:cxn ang="0">
                  <a:pos x="137" y="14"/>
                </a:cxn>
                <a:cxn ang="0">
                  <a:pos x="107" y="28"/>
                </a:cxn>
                <a:cxn ang="0">
                  <a:pos x="69" y="28"/>
                </a:cxn>
                <a:cxn ang="0">
                  <a:pos x="0" y="14"/>
                </a:cxn>
                <a:cxn ang="0">
                  <a:pos x="0" y="3"/>
                </a:cxn>
              </a:cxnLst>
              <a:rect l="0" t="0" r="r" b="b"/>
              <a:pathLst>
                <a:path w="137" h="28">
                  <a:moveTo>
                    <a:pt x="0" y="3"/>
                  </a:moveTo>
                  <a:lnTo>
                    <a:pt x="13" y="3"/>
                  </a:lnTo>
                  <a:lnTo>
                    <a:pt x="77" y="0"/>
                  </a:lnTo>
                  <a:lnTo>
                    <a:pt x="112" y="3"/>
                  </a:lnTo>
                  <a:lnTo>
                    <a:pt x="137" y="14"/>
                  </a:lnTo>
                  <a:lnTo>
                    <a:pt x="107" y="28"/>
                  </a:lnTo>
                  <a:lnTo>
                    <a:pt x="69" y="28"/>
                  </a:lnTo>
                  <a:lnTo>
                    <a:pt x="0" y="14"/>
                  </a:lnTo>
                  <a:lnTo>
                    <a:pt x="0" y="3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829" name="Freeform 325"/>
            <p:cNvSpPr>
              <a:spLocks/>
            </p:cNvSpPr>
            <p:nvPr/>
          </p:nvSpPr>
          <p:spPr bwMode="auto">
            <a:xfrm>
              <a:off x="1224" y="3858"/>
              <a:ext cx="129" cy="61"/>
            </a:xfrm>
            <a:custGeom>
              <a:avLst/>
              <a:gdLst/>
              <a:ahLst/>
              <a:cxnLst>
                <a:cxn ang="0">
                  <a:pos x="39" y="11"/>
                </a:cxn>
                <a:cxn ang="0">
                  <a:pos x="116" y="39"/>
                </a:cxn>
                <a:cxn ang="0">
                  <a:pos x="129" y="50"/>
                </a:cxn>
                <a:cxn ang="0">
                  <a:pos x="125" y="61"/>
                </a:cxn>
                <a:cxn ang="0">
                  <a:pos x="103" y="61"/>
                </a:cxn>
                <a:cxn ang="0">
                  <a:pos x="77" y="57"/>
                </a:cxn>
                <a:cxn ang="0">
                  <a:pos x="56" y="54"/>
                </a:cxn>
                <a:cxn ang="0">
                  <a:pos x="35" y="47"/>
                </a:cxn>
                <a:cxn ang="0">
                  <a:pos x="13" y="25"/>
                </a:cxn>
                <a:cxn ang="0">
                  <a:pos x="0" y="4"/>
                </a:cxn>
                <a:cxn ang="0">
                  <a:pos x="0" y="0"/>
                </a:cxn>
                <a:cxn ang="0">
                  <a:pos x="39" y="11"/>
                </a:cxn>
              </a:cxnLst>
              <a:rect l="0" t="0" r="r" b="b"/>
              <a:pathLst>
                <a:path w="129" h="61">
                  <a:moveTo>
                    <a:pt x="39" y="11"/>
                  </a:moveTo>
                  <a:lnTo>
                    <a:pt x="116" y="39"/>
                  </a:lnTo>
                  <a:lnTo>
                    <a:pt x="129" y="50"/>
                  </a:lnTo>
                  <a:lnTo>
                    <a:pt x="125" y="61"/>
                  </a:lnTo>
                  <a:lnTo>
                    <a:pt x="103" y="61"/>
                  </a:lnTo>
                  <a:lnTo>
                    <a:pt x="77" y="57"/>
                  </a:lnTo>
                  <a:lnTo>
                    <a:pt x="56" y="54"/>
                  </a:lnTo>
                  <a:lnTo>
                    <a:pt x="35" y="47"/>
                  </a:lnTo>
                  <a:lnTo>
                    <a:pt x="13" y="25"/>
                  </a:lnTo>
                  <a:lnTo>
                    <a:pt x="0" y="4"/>
                  </a:lnTo>
                  <a:lnTo>
                    <a:pt x="0" y="0"/>
                  </a:lnTo>
                  <a:lnTo>
                    <a:pt x="39" y="11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830" name="Freeform 326"/>
            <p:cNvSpPr>
              <a:spLocks/>
            </p:cNvSpPr>
            <p:nvPr/>
          </p:nvSpPr>
          <p:spPr bwMode="auto">
            <a:xfrm>
              <a:off x="1216" y="3794"/>
              <a:ext cx="128" cy="57"/>
            </a:xfrm>
            <a:custGeom>
              <a:avLst/>
              <a:gdLst/>
              <a:ahLst/>
              <a:cxnLst>
                <a:cxn ang="0">
                  <a:pos x="4" y="57"/>
                </a:cxn>
                <a:cxn ang="0">
                  <a:pos x="51" y="50"/>
                </a:cxn>
                <a:cxn ang="0">
                  <a:pos x="107" y="21"/>
                </a:cxn>
                <a:cxn ang="0">
                  <a:pos x="128" y="7"/>
                </a:cxn>
                <a:cxn ang="0">
                  <a:pos x="124" y="3"/>
                </a:cxn>
                <a:cxn ang="0">
                  <a:pos x="120" y="0"/>
                </a:cxn>
                <a:cxn ang="0">
                  <a:pos x="107" y="0"/>
                </a:cxn>
                <a:cxn ang="0">
                  <a:pos x="73" y="3"/>
                </a:cxn>
                <a:cxn ang="0">
                  <a:pos x="34" y="14"/>
                </a:cxn>
                <a:cxn ang="0">
                  <a:pos x="21" y="25"/>
                </a:cxn>
                <a:cxn ang="0">
                  <a:pos x="4" y="35"/>
                </a:cxn>
                <a:cxn ang="0">
                  <a:pos x="0" y="50"/>
                </a:cxn>
                <a:cxn ang="0">
                  <a:pos x="4" y="57"/>
                </a:cxn>
              </a:cxnLst>
              <a:rect l="0" t="0" r="r" b="b"/>
              <a:pathLst>
                <a:path w="128" h="57">
                  <a:moveTo>
                    <a:pt x="4" y="57"/>
                  </a:moveTo>
                  <a:lnTo>
                    <a:pt x="51" y="50"/>
                  </a:lnTo>
                  <a:lnTo>
                    <a:pt x="107" y="21"/>
                  </a:lnTo>
                  <a:lnTo>
                    <a:pt x="128" y="7"/>
                  </a:lnTo>
                  <a:lnTo>
                    <a:pt x="124" y="3"/>
                  </a:lnTo>
                  <a:lnTo>
                    <a:pt x="120" y="0"/>
                  </a:lnTo>
                  <a:lnTo>
                    <a:pt x="107" y="0"/>
                  </a:lnTo>
                  <a:lnTo>
                    <a:pt x="73" y="3"/>
                  </a:lnTo>
                  <a:lnTo>
                    <a:pt x="34" y="14"/>
                  </a:lnTo>
                  <a:lnTo>
                    <a:pt x="21" y="25"/>
                  </a:lnTo>
                  <a:lnTo>
                    <a:pt x="4" y="35"/>
                  </a:lnTo>
                  <a:lnTo>
                    <a:pt x="0" y="50"/>
                  </a:lnTo>
                  <a:lnTo>
                    <a:pt x="4" y="57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831" name="Freeform 327"/>
            <p:cNvSpPr>
              <a:spLocks/>
            </p:cNvSpPr>
            <p:nvPr/>
          </p:nvSpPr>
          <p:spPr bwMode="auto">
            <a:xfrm>
              <a:off x="1203" y="3744"/>
              <a:ext cx="94" cy="93"/>
            </a:xfrm>
            <a:custGeom>
              <a:avLst/>
              <a:gdLst/>
              <a:ahLst/>
              <a:cxnLst>
                <a:cxn ang="0">
                  <a:pos x="0" y="85"/>
                </a:cxn>
                <a:cxn ang="0">
                  <a:pos x="8" y="78"/>
                </a:cxn>
                <a:cxn ang="0">
                  <a:pos x="47" y="32"/>
                </a:cxn>
                <a:cxn ang="0">
                  <a:pos x="68" y="14"/>
                </a:cxn>
                <a:cxn ang="0">
                  <a:pos x="94" y="0"/>
                </a:cxn>
                <a:cxn ang="0">
                  <a:pos x="86" y="28"/>
                </a:cxn>
                <a:cxn ang="0">
                  <a:pos x="64" y="53"/>
                </a:cxn>
                <a:cxn ang="0">
                  <a:pos x="8" y="93"/>
                </a:cxn>
                <a:cxn ang="0">
                  <a:pos x="0" y="85"/>
                </a:cxn>
              </a:cxnLst>
              <a:rect l="0" t="0" r="r" b="b"/>
              <a:pathLst>
                <a:path w="94" h="93">
                  <a:moveTo>
                    <a:pt x="0" y="85"/>
                  </a:moveTo>
                  <a:lnTo>
                    <a:pt x="8" y="78"/>
                  </a:lnTo>
                  <a:lnTo>
                    <a:pt x="47" y="32"/>
                  </a:lnTo>
                  <a:lnTo>
                    <a:pt x="68" y="14"/>
                  </a:lnTo>
                  <a:lnTo>
                    <a:pt x="94" y="0"/>
                  </a:lnTo>
                  <a:lnTo>
                    <a:pt x="86" y="28"/>
                  </a:lnTo>
                  <a:lnTo>
                    <a:pt x="64" y="53"/>
                  </a:lnTo>
                  <a:lnTo>
                    <a:pt x="8" y="93"/>
                  </a:lnTo>
                  <a:lnTo>
                    <a:pt x="0" y="85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832" name="Freeform 328"/>
            <p:cNvSpPr>
              <a:spLocks/>
            </p:cNvSpPr>
            <p:nvPr/>
          </p:nvSpPr>
          <p:spPr bwMode="auto">
            <a:xfrm>
              <a:off x="1194" y="3718"/>
              <a:ext cx="77" cy="111"/>
            </a:xfrm>
            <a:custGeom>
              <a:avLst/>
              <a:gdLst/>
              <a:ahLst/>
              <a:cxnLst>
                <a:cxn ang="0">
                  <a:pos x="30" y="83"/>
                </a:cxn>
                <a:cxn ang="0">
                  <a:pos x="73" y="22"/>
                </a:cxn>
                <a:cxn ang="0">
                  <a:pos x="77" y="4"/>
                </a:cxn>
                <a:cxn ang="0">
                  <a:pos x="73" y="0"/>
                </a:cxn>
                <a:cxn ang="0">
                  <a:pos x="65" y="0"/>
                </a:cxn>
                <a:cxn ang="0">
                  <a:pos x="43" y="8"/>
                </a:cxn>
                <a:cxn ang="0">
                  <a:pos x="30" y="26"/>
                </a:cxn>
                <a:cxn ang="0">
                  <a:pos x="13" y="40"/>
                </a:cxn>
                <a:cxn ang="0">
                  <a:pos x="4" y="58"/>
                </a:cxn>
                <a:cxn ang="0">
                  <a:pos x="0" y="83"/>
                </a:cxn>
                <a:cxn ang="0">
                  <a:pos x="4" y="111"/>
                </a:cxn>
                <a:cxn ang="0">
                  <a:pos x="9" y="111"/>
                </a:cxn>
                <a:cxn ang="0">
                  <a:pos x="30" y="83"/>
                </a:cxn>
              </a:cxnLst>
              <a:rect l="0" t="0" r="r" b="b"/>
              <a:pathLst>
                <a:path w="77" h="111">
                  <a:moveTo>
                    <a:pt x="30" y="83"/>
                  </a:moveTo>
                  <a:lnTo>
                    <a:pt x="73" y="22"/>
                  </a:lnTo>
                  <a:lnTo>
                    <a:pt x="77" y="4"/>
                  </a:lnTo>
                  <a:lnTo>
                    <a:pt x="73" y="0"/>
                  </a:lnTo>
                  <a:lnTo>
                    <a:pt x="65" y="0"/>
                  </a:lnTo>
                  <a:lnTo>
                    <a:pt x="43" y="8"/>
                  </a:lnTo>
                  <a:lnTo>
                    <a:pt x="30" y="26"/>
                  </a:lnTo>
                  <a:lnTo>
                    <a:pt x="13" y="40"/>
                  </a:lnTo>
                  <a:lnTo>
                    <a:pt x="4" y="58"/>
                  </a:lnTo>
                  <a:lnTo>
                    <a:pt x="0" y="83"/>
                  </a:lnTo>
                  <a:lnTo>
                    <a:pt x="4" y="111"/>
                  </a:lnTo>
                  <a:lnTo>
                    <a:pt x="9" y="111"/>
                  </a:lnTo>
                  <a:lnTo>
                    <a:pt x="30" y="83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833" name="Freeform 329"/>
            <p:cNvSpPr>
              <a:spLocks/>
            </p:cNvSpPr>
            <p:nvPr/>
          </p:nvSpPr>
          <p:spPr bwMode="auto">
            <a:xfrm>
              <a:off x="1224" y="3876"/>
              <a:ext cx="112" cy="72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13" y="7"/>
                </a:cxn>
                <a:cxn ang="0">
                  <a:pos x="69" y="32"/>
                </a:cxn>
                <a:cxn ang="0">
                  <a:pos x="90" y="50"/>
                </a:cxn>
                <a:cxn ang="0">
                  <a:pos x="112" y="72"/>
                </a:cxn>
                <a:cxn ang="0">
                  <a:pos x="73" y="68"/>
                </a:cxn>
                <a:cxn ang="0">
                  <a:pos x="43" y="54"/>
                </a:cxn>
                <a:cxn ang="0">
                  <a:pos x="0" y="7"/>
                </a:cxn>
                <a:cxn ang="0">
                  <a:pos x="4" y="0"/>
                </a:cxn>
              </a:cxnLst>
              <a:rect l="0" t="0" r="r" b="b"/>
              <a:pathLst>
                <a:path w="112" h="72">
                  <a:moveTo>
                    <a:pt x="4" y="0"/>
                  </a:moveTo>
                  <a:lnTo>
                    <a:pt x="13" y="7"/>
                  </a:lnTo>
                  <a:lnTo>
                    <a:pt x="69" y="32"/>
                  </a:lnTo>
                  <a:lnTo>
                    <a:pt x="90" y="50"/>
                  </a:lnTo>
                  <a:lnTo>
                    <a:pt x="112" y="72"/>
                  </a:lnTo>
                  <a:lnTo>
                    <a:pt x="73" y="68"/>
                  </a:lnTo>
                  <a:lnTo>
                    <a:pt x="43" y="54"/>
                  </a:lnTo>
                  <a:lnTo>
                    <a:pt x="0" y="7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834" name="Freeform 330"/>
            <p:cNvSpPr>
              <a:spLocks/>
            </p:cNvSpPr>
            <p:nvPr/>
          </p:nvSpPr>
          <p:spPr bwMode="auto">
            <a:xfrm>
              <a:off x="1220" y="3883"/>
              <a:ext cx="73" cy="100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0" y="18"/>
                </a:cxn>
                <a:cxn ang="0">
                  <a:pos x="13" y="54"/>
                </a:cxn>
                <a:cxn ang="0">
                  <a:pos x="34" y="82"/>
                </a:cxn>
                <a:cxn ang="0">
                  <a:pos x="51" y="93"/>
                </a:cxn>
                <a:cxn ang="0">
                  <a:pos x="73" y="100"/>
                </a:cxn>
                <a:cxn ang="0">
                  <a:pos x="69" y="75"/>
                </a:cxn>
                <a:cxn ang="0">
                  <a:pos x="43" y="40"/>
                </a:cxn>
                <a:cxn ang="0">
                  <a:pos x="8" y="7"/>
                </a:cxn>
                <a:cxn ang="0">
                  <a:pos x="4" y="0"/>
                </a:cxn>
              </a:cxnLst>
              <a:rect l="0" t="0" r="r" b="b"/>
              <a:pathLst>
                <a:path w="73" h="100">
                  <a:moveTo>
                    <a:pt x="4" y="0"/>
                  </a:moveTo>
                  <a:lnTo>
                    <a:pt x="0" y="18"/>
                  </a:lnTo>
                  <a:lnTo>
                    <a:pt x="13" y="54"/>
                  </a:lnTo>
                  <a:lnTo>
                    <a:pt x="34" y="82"/>
                  </a:lnTo>
                  <a:lnTo>
                    <a:pt x="51" y="93"/>
                  </a:lnTo>
                  <a:lnTo>
                    <a:pt x="73" y="100"/>
                  </a:lnTo>
                  <a:lnTo>
                    <a:pt x="69" y="75"/>
                  </a:lnTo>
                  <a:lnTo>
                    <a:pt x="43" y="40"/>
                  </a:lnTo>
                  <a:lnTo>
                    <a:pt x="8" y="7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835" name="Freeform 331"/>
            <p:cNvSpPr>
              <a:spLocks/>
            </p:cNvSpPr>
            <p:nvPr/>
          </p:nvSpPr>
          <p:spPr bwMode="auto">
            <a:xfrm>
              <a:off x="1151" y="3715"/>
              <a:ext cx="47" cy="111"/>
            </a:xfrm>
            <a:custGeom>
              <a:avLst/>
              <a:gdLst/>
              <a:ahLst/>
              <a:cxnLst>
                <a:cxn ang="0">
                  <a:pos x="39" y="111"/>
                </a:cxn>
                <a:cxn ang="0">
                  <a:pos x="47" y="97"/>
                </a:cxn>
                <a:cxn ang="0">
                  <a:pos x="43" y="61"/>
                </a:cxn>
                <a:cxn ang="0">
                  <a:pos x="35" y="29"/>
                </a:cxn>
                <a:cxn ang="0">
                  <a:pos x="4" y="0"/>
                </a:cxn>
                <a:cxn ang="0">
                  <a:pos x="0" y="25"/>
                </a:cxn>
                <a:cxn ang="0">
                  <a:pos x="35" y="104"/>
                </a:cxn>
                <a:cxn ang="0">
                  <a:pos x="39" y="111"/>
                </a:cxn>
              </a:cxnLst>
              <a:rect l="0" t="0" r="r" b="b"/>
              <a:pathLst>
                <a:path w="47" h="111">
                  <a:moveTo>
                    <a:pt x="39" y="111"/>
                  </a:moveTo>
                  <a:lnTo>
                    <a:pt x="47" y="97"/>
                  </a:lnTo>
                  <a:lnTo>
                    <a:pt x="43" y="61"/>
                  </a:lnTo>
                  <a:lnTo>
                    <a:pt x="35" y="29"/>
                  </a:lnTo>
                  <a:lnTo>
                    <a:pt x="4" y="0"/>
                  </a:lnTo>
                  <a:lnTo>
                    <a:pt x="0" y="25"/>
                  </a:lnTo>
                  <a:lnTo>
                    <a:pt x="35" y="104"/>
                  </a:lnTo>
                  <a:lnTo>
                    <a:pt x="39" y="111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836" name="Freeform 332"/>
            <p:cNvSpPr>
              <a:spLocks/>
            </p:cNvSpPr>
            <p:nvPr/>
          </p:nvSpPr>
          <p:spPr bwMode="auto">
            <a:xfrm>
              <a:off x="1173" y="3815"/>
              <a:ext cx="55" cy="86"/>
            </a:xfrm>
            <a:custGeom>
              <a:avLst/>
              <a:gdLst/>
              <a:ahLst/>
              <a:cxnLst>
                <a:cxn ang="0">
                  <a:pos x="8" y="50"/>
                </a:cxn>
                <a:cxn ang="0">
                  <a:pos x="17" y="68"/>
                </a:cxn>
                <a:cxn ang="0">
                  <a:pos x="25" y="79"/>
                </a:cxn>
                <a:cxn ang="0">
                  <a:pos x="38" y="86"/>
                </a:cxn>
                <a:cxn ang="0">
                  <a:pos x="47" y="86"/>
                </a:cxn>
                <a:cxn ang="0">
                  <a:pos x="51" y="82"/>
                </a:cxn>
                <a:cxn ang="0">
                  <a:pos x="55" y="68"/>
                </a:cxn>
                <a:cxn ang="0">
                  <a:pos x="47" y="39"/>
                </a:cxn>
                <a:cxn ang="0">
                  <a:pos x="30" y="11"/>
                </a:cxn>
                <a:cxn ang="0">
                  <a:pos x="21" y="4"/>
                </a:cxn>
                <a:cxn ang="0">
                  <a:pos x="8" y="0"/>
                </a:cxn>
                <a:cxn ang="0">
                  <a:pos x="4" y="7"/>
                </a:cxn>
                <a:cxn ang="0">
                  <a:pos x="0" y="18"/>
                </a:cxn>
                <a:cxn ang="0">
                  <a:pos x="8" y="50"/>
                </a:cxn>
              </a:cxnLst>
              <a:rect l="0" t="0" r="r" b="b"/>
              <a:pathLst>
                <a:path w="55" h="86">
                  <a:moveTo>
                    <a:pt x="8" y="50"/>
                  </a:moveTo>
                  <a:lnTo>
                    <a:pt x="17" y="68"/>
                  </a:lnTo>
                  <a:lnTo>
                    <a:pt x="25" y="79"/>
                  </a:lnTo>
                  <a:lnTo>
                    <a:pt x="38" y="86"/>
                  </a:lnTo>
                  <a:lnTo>
                    <a:pt x="47" y="86"/>
                  </a:lnTo>
                  <a:lnTo>
                    <a:pt x="51" y="82"/>
                  </a:lnTo>
                  <a:lnTo>
                    <a:pt x="55" y="68"/>
                  </a:lnTo>
                  <a:lnTo>
                    <a:pt x="47" y="39"/>
                  </a:lnTo>
                  <a:lnTo>
                    <a:pt x="30" y="11"/>
                  </a:lnTo>
                  <a:lnTo>
                    <a:pt x="21" y="4"/>
                  </a:lnTo>
                  <a:lnTo>
                    <a:pt x="8" y="0"/>
                  </a:lnTo>
                  <a:lnTo>
                    <a:pt x="4" y="7"/>
                  </a:lnTo>
                  <a:lnTo>
                    <a:pt x="0" y="18"/>
                  </a:lnTo>
                  <a:lnTo>
                    <a:pt x="8" y="50"/>
                  </a:lnTo>
                  <a:close/>
                </a:path>
              </a:pathLst>
            </a:custGeom>
            <a:solidFill>
              <a:srgbClr val="FFAB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837" name="Freeform 333"/>
            <p:cNvSpPr>
              <a:spLocks/>
            </p:cNvSpPr>
            <p:nvPr/>
          </p:nvSpPr>
          <p:spPr bwMode="auto">
            <a:xfrm>
              <a:off x="1130" y="3758"/>
              <a:ext cx="56" cy="71"/>
            </a:xfrm>
            <a:custGeom>
              <a:avLst/>
              <a:gdLst/>
              <a:ahLst/>
              <a:cxnLst>
                <a:cxn ang="0">
                  <a:pos x="51" y="54"/>
                </a:cxn>
                <a:cxn ang="0">
                  <a:pos x="25" y="14"/>
                </a:cxn>
                <a:cxn ang="0">
                  <a:pos x="17" y="3"/>
                </a:cxn>
                <a:cxn ang="0">
                  <a:pos x="8" y="0"/>
                </a:cxn>
                <a:cxn ang="0">
                  <a:pos x="4" y="0"/>
                </a:cxn>
                <a:cxn ang="0">
                  <a:pos x="0" y="3"/>
                </a:cxn>
                <a:cxn ang="0">
                  <a:pos x="4" y="36"/>
                </a:cxn>
                <a:cxn ang="0">
                  <a:pos x="21" y="61"/>
                </a:cxn>
                <a:cxn ang="0">
                  <a:pos x="38" y="71"/>
                </a:cxn>
                <a:cxn ang="0">
                  <a:pos x="51" y="61"/>
                </a:cxn>
                <a:cxn ang="0">
                  <a:pos x="56" y="54"/>
                </a:cxn>
                <a:cxn ang="0">
                  <a:pos x="51" y="54"/>
                </a:cxn>
              </a:cxnLst>
              <a:rect l="0" t="0" r="r" b="b"/>
              <a:pathLst>
                <a:path w="56" h="71">
                  <a:moveTo>
                    <a:pt x="51" y="54"/>
                  </a:moveTo>
                  <a:lnTo>
                    <a:pt x="25" y="14"/>
                  </a:lnTo>
                  <a:lnTo>
                    <a:pt x="17" y="3"/>
                  </a:lnTo>
                  <a:lnTo>
                    <a:pt x="8" y="0"/>
                  </a:lnTo>
                  <a:lnTo>
                    <a:pt x="4" y="0"/>
                  </a:lnTo>
                  <a:lnTo>
                    <a:pt x="0" y="3"/>
                  </a:lnTo>
                  <a:lnTo>
                    <a:pt x="4" y="36"/>
                  </a:lnTo>
                  <a:lnTo>
                    <a:pt x="21" y="61"/>
                  </a:lnTo>
                  <a:lnTo>
                    <a:pt x="38" y="71"/>
                  </a:lnTo>
                  <a:lnTo>
                    <a:pt x="51" y="61"/>
                  </a:lnTo>
                  <a:lnTo>
                    <a:pt x="56" y="54"/>
                  </a:lnTo>
                  <a:lnTo>
                    <a:pt x="51" y="54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838" name="Freeform 334"/>
            <p:cNvSpPr>
              <a:spLocks/>
            </p:cNvSpPr>
            <p:nvPr/>
          </p:nvSpPr>
          <p:spPr bwMode="auto">
            <a:xfrm>
              <a:off x="1125" y="3812"/>
              <a:ext cx="52" cy="42"/>
            </a:xfrm>
            <a:custGeom>
              <a:avLst/>
              <a:gdLst/>
              <a:ahLst/>
              <a:cxnLst>
                <a:cxn ang="0">
                  <a:pos x="48" y="14"/>
                </a:cxn>
                <a:cxn ang="0">
                  <a:pos x="30" y="10"/>
                </a:cxn>
                <a:cxn ang="0">
                  <a:pos x="13" y="3"/>
                </a:cxn>
                <a:cxn ang="0">
                  <a:pos x="5" y="0"/>
                </a:cxn>
                <a:cxn ang="0">
                  <a:pos x="0" y="3"/>
                </a:cxn>
                <a:cxn ang="0">
                  <a:pos x="9" y="21"/>
                </a:cxn>
                <a:cxn ang="0">
                  <a:pos x="18" y="32"/>
                </a:cxn>
                <a:cxn ang="0">
                  <a:pos x="26" y="35"/>
                </a:cxn>
                <a:cxn ang="0">
                  <a:pos x="35" y="39"/>
                </a:cxn>
                <a:cxn ang="0">
                  <a:pos x="48" y="42"/>
                </a:cxn>
                <a:cxn ang="0">
                  <a:pos x="52" y="39"/>
                </a:cxn>
                <a:cxn ang="0">
                  <a:pos x="52" y="35"/>
                </a:cxn>
                <a:cxn ang="0">
                  <a:pos x="48" y="17"/>
                </a:cxn>
                <a:cxn ang="0">
                  <a:pos x="48" y="14"/>
                </a:cxn>
              </a:cxnLst>
              <a:rect l="0" t="0" r="r" b="b"/>
              <a:pathLst>
                <a:path w="52" h="42">
                  <a:moveTo>
                    <a:pt x="48" y="14"/>
                  </a:moveTo>
                  <a:lnTo>
                    <a:pt x="30" y="10"/>
                  </a:lnTo>
                  <a:lnTo>
                    <a:pt x="13" y="3"/>
                  </a:lnTo>
                  <a:lnTo>
                    <a:pt x="5" y="0"/>
                  </a:lnTo>
                  <a:lnTo>
                    <a:pt x="0" y="3"/>
                  </a:lnTo>
                  <a:lnTo>
                    <a:pt x="9" y="21"/>
                  </a:lnTo>
                  <a:lnTo>
                    <a:pt x="18" y="32"/>
                  </a:lnTo>
                  <a:lnTo>
                    <a:pt x="26" y="35"/>
                  </a:lnTo>
                  <a:lnTo>
                    <a:pt x="35" y="39"/>
                  </a:lnTo>
                  <a:lnTo>
                    <a:pt x="48" y="42"/>
                  </a:lnTo>
                  <a:lnTo>
                    <a:pt x="52" y="39"/>
                  </a:lnTo>
                  <a:lnTo>
                    <a:pt x="52" y="35"/>
                  </a:lnTo>
                  <a:lnTo>
                    <a:pt x="48" y="17"/>
                  </a:lnTo>
                  <a:lnTo>
                    <a:pt x="48" y="14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839" name="Freeform 335"/>
            <p:cNvSpPr>
              <a:spLocks/>
            </p:cNvSpPr>
            <p:nvPr/>
          </p:nvSpPr>
          <p:spPr bwMode="auto">
            <a:xfrm>
              <a:off x="1138" y="3854"/>
              <a:ext cx="52" cy="40"/>
            </a:xfrm>
            <a:custGeom>
              <a:avLst/>
              <a:gdLst/>
              <a:ahLst/>
              <a:cxnLst>
                <a:cxn ang="0">
                  <a:pos x="39" y="0"/>
                </a:cxn>
                <a:cxn ang="0">
                  <a:pos x="30" y="4"/>
                </a:cxn>
                <a:cxn ang="0">
                  <a:pos x="22" y="11"/>
                </a:cxn>
                <a:cxn ang="0">
                  <a:pos x="13" y="15"/>
                </a:cxn>
                <a:cxn ang="0">
                  <a:pos x="9" y="22"/>
                </a:cxn>
                <a:cxn ang="0">
                  <a:pos x="0" y="33"/>
                </a:cxn>
                <a:cxn ang="0">
                  <a:pos x="9" y="36"/>
                </a:cxn>
                <a:cxn ang="0">
                  <a:pos x="22" y="40"/>
                </a:cxn>
                <a:cxn ang="0">
                  <a:pos x="39" y="40"/>
                </a:cxn>
                <a:cxn ang="0">
                  <a:pos x="52" y="33"/>
                </a:cxn>
                <a:cxn ang="0">
                  <a:pos x="48" y="22"/>
                </a:cxn>
                <a:cxn ang="0">
                  <a:pos x="43" y="4"/>
                </a:cxn>
                <a:cxn ang="0">
                  <a:pos x="39" y="0"/>
                </a:cxn>
              </a:cxnLst>
              <a:rect l="0" t="0" r="r" b="b"/>
              <a:pathLst>
                <a:path w="52" h="40">
                  <a:moveTo>
                    <a:pt x="39" y="0"/>
                  </a:moveTo>
                  <a:lnTo>
                    <a:pt x="30" y="4"/>
                  </a:lnTo>
                  <a:lnTo>
                    <a:pt x="22" y="11"/>
                  </a:lnTo>
                  <a:lnTo>
                    <a:pt x="13" y="15"/>
                  </a:lnTo>
                  <a:lnTo>
                    <a:pt x="9" y="22"/>
                  </a:lnTo>
                  <a:lnTo>
                    <a:pt x="0" y="33"/>
                  </a:lnTo>
                  <a:lnTo>
                    <a:pt x="9" y="36"/>
                  </a:lnTo>
                  <a:lnTo>
                    <a:pt x="22" y="40"/>
                  </a:lnTo>
                  <a:lnTo>
                    <a:pt x="39" y="40"/>
                  </a:lnTo>
                  <a:lnTo>
                    <a:pt x="52" y="33"/>
                  </a:lnTo>
                  <a:lnTo>
                    <a:pt x="48" y="22"/>
                  </a:lnTo>
                  <a:lnTo>
                    <a:pt x="43" y="4"/>
                  </a:lnTo>
                  <a:lnTo>
                    <a:pt x="39" y="0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840" name="Freeform 336"/>
            <p:cNvSpPr>
              <a:spLocks/>
            </p:cNvSpPr>
            <p:nvPr/>
          </p:nvSpPr>
          <p:spPr bwMode="auto">
            <a:xfrm>
              <a:off x="1173" y="3887"/>
              <a:ext cx="34" cy="43"/>
            </a:xfrm>
            <a:custGeom>
              <a:avLst/>
              <a:gdLst/>
              <a:ahLst/>
              <a:cxnLst>
                <a:cxn ang="0">
                  <a:pos x="25" y="0"/>
                </a:cxn>
                <a:cxn ang="0">
                  <a:pos x="17" y="0"/>
                </a:cxn>
                <a:cxn ang="0">
                  <a:pos x="8" y="7"/>
                </a:cxn>
                <a:cxn ang="0">
                  <a:pos x="0" y="25"/>
                </a:cxn>
                <a:cxn ang="0">
                  <a:pos x="0" y="39"/>
                </a:cxn>
                <a:cxn ang="0">
                  <a:pos x="4" y="43"/>
                </a:cxn>
                <a:cxn ang="0">
                  <a:pos x="13" y="39"/>
                </a:cxn>
                <a:cxn ang="0">
                  <a:pos x="34" y="18"/>
                </a:cxn>
                <a:cxn ang="0">
                  <a:pos x="30" y="3"/>
                </a:cxn>
                <a:cxn ang="0">
                  <a:pos x="25" y="0"/>
                </a:cxn>
              </a:cxnLst>
              <a:rect l="0" t="0" r="r" b="b"/>
              <a:pathLst>
                <a:path w="34" h="43">
                  <a:moveTo>
                    <a:pt x="25" y="0"/>
                  </a:moveTo>
                  <a:lnTo>
                    <a:pt x="17" y="0"/>
                  </a:lnTo>
                  <a:lnTo>
                    <a:pt x="8" y="7"/>
                  </a:lnTo>
                  <a:lnTo>
                    <a:pt x="0" y="25"/>
                  </a:lnTo>
                  <a:lnTo>
                    <a:pt x="0" y="39"/>
                  </a:lnTo>
                  <a:lnTo>
                    <a:pt x="4" y="43"/>
                  </a:lnTo>
                  <a:lnTo>
                    <a:pt x="13" y="39"/>
                  </a:lnTo>
                  <a:lnTo>
                    <a:pt x="34" y="18"/>
                  </a:lnTo>
                  <a:lnTo>
                    <a:pt x="30" y="3"/>
                  </a:lnTo>
                  <a:lnTo>
                    <a:pt x="25" y="0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841" name="Freeform 337"/>
            <p:cNvSpPr>
              <a:spLocks/>
            </p:cNvSpPr>
            <p:nvPr/>
          </p:nvSpPr>
          <p:spPr bwMode="auto">
            <a:xfrm>
              <a:off x="1207" y="3901"/>
              <a:ext cx="34" cy="79"/>
            </a:xfrm>
            <a:custGeom>
              <a:avLst/>
              <a:gdLst/>
              <a:ahLst/>
              <a:cxnLst>
                <a:cxn ang="0">
                  <a:pos x="9" y="0"/>
                </a:cxn>
                <a:cxn ang="0">
                  <a:pos x="9" y="0"/>
                </a:cxn>
                <a:cxn ang="0">
                  <a:pos x="4" y="4"/>
                </a:cxn>
                <a:cxn ang="0">
                  <a:pos x="0" y="14"/>
                </a:cxn>
                <a:cxn ang="0">
                  <a:pos x="0" y="32"/>
                </a:cxn>
                <a:cxn ang="0">
                  <a:pos x="0" y="43"/>
                </a:cxn>
                <a:cxn ang="0">
                  <a:pos x="9" y="57"/>
                </a:cxn>
                <a:cxn ang="0">
                  <a:pos x="17" y="68"/>
                </a:cxn>
                <a:cxn ang="0">
                  <a:pos x="34" y="79"/>
                </a:cxn>
                <a:cxn ang="0">
                  <a:pos x="34" y="75"/>
                </a:cxn>
                <a:cxn ang="0">
                  <a:pos x="34" y="57"/>
                </a:cxn>
                <a:cxn ang="0">
                  <a:pos x="30" y="36"/>
                </a:cxn>
                <a:cxn ang="0">
                  <a:pos x="13" y="0"/>
                </a:cxn>
                <a:cxn ang="0">
                  <a:pos x="13" y="0"/>
                </a:cxn>
                <a:cxn ang="0">
                  <a:pos x="9" y="0"/>
                </a:cxn>
              </a:cxnLst>
              <a:rect l="0" t="0" r="r" b="b"/>
              <a:pathLst>
                <a:path w="34" h="79">
                  <a:moveTo>
                    <a:pt x="9" y="0"/>
                  </a:moveTo>
                  <a:lnTo>
                    <a:pt x="9" y="0"/>
                  </a:lnTo>
                  <a:lnTo>
                    <a:pt x="4" y="4"/>
                  </a:lnTo>
                  <a:lnTo>
                    <a:pt x="0" y="14"/>
                  </a:lnTo>
                  <a:lnTo>
                    <a:pt x="0" y="32"/>
                  </a:lnTo>
                  <a:lnTo>
                    <a:pt x="0" y="43"/>
                  </a:lnTo>
                  <a:lnTo>
                    <a:pt x="9" y="57"/>
                  </a:lnTo>
                  <a:lnTo>
                    <a:pt x="17" y="68"/>
                  </a:lnTo>
                  <a:lnTo>
                    <a:pt x="34" y="79"/>
                  </a:lnTo>
                  <a:lnTo>
                    <a:pt x="34" y="75"/>
                  </a:lnTo>
                  <a:lnTo>
                    <a:pt x="34" y="57"/>
                  </a:lnTo>
                  <a:lnTo>
                    <a:pt x="30" y="36"/>
                  </a:lnTo>
                  <a:lnTo>
                    <a:pt x="13" y="0"/>
                  </a:lnTo>
                  <a:lnTo>
                    <a:pt x="13" y="0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842" name="Freeform 338"/>
            <p:cNvSpPr>
              <a:spLocks/>
            </p:cNvSpPr>
            <p:nvPr/>
          </p:nvSpPr>
          <p:spPr bwMode="auto">
            <a:xfrm>
              <a:off x="1181" y="3833"/>
              <a:ext cx="9" cy="11"/>
            </a:xfrm>
            <a:custGeom>
              <a:avLst/>
              <a:gdLst/>
              <a:ahLst/>
              <a:cxnLst>
                <a:cxn ang="0">
                  <a:pos x="0" y="7"/>
                </a:cxn>
                <a:cxn ang="0">
                  <a:pos x="9" y="11"/>
                </a:cxn>
                <a:cxn ang="0">
                  <a:pos x="9" y="4"/>
                </a:cxn>
                <a:cxn ang="0">
                  <a:pos x="0" y="0"/>
                </a:cxn>
                <a:cxn ang="0">
                  <a:pos x="0" y="7"/>
                </a:cxn>
              </a:cxnLst>
              <a:rect l="0" t="0" r="r" b="b"/>
              <a:pathLst>
                <a:path w="9" h="11">
                  <a:moveTo>
                    <a:pt x="0" y="7"/>
                  </a:moveTo>
                  <a:lnTo>
                    <a:pt x="9" y="11"/>
                  </a:lnTo>
                  <a:lnTo>
                    <a:pt x="9" y="4"/>
                  </a:lnTo>
                  <a:lnTo>
                    <a:pt x="0" y="0"/>
                  </a:lnTo>
                  <a:lnTo>
                    <a:pt x="0" y="7"/>
                  </a:lnTo>
                  <a:close/>
                </a:path>
              </a:pathLst>
            </a:custGeom>
            <a:solidFill>
              <a:srgbClr val="FF74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843" name="Freeform 339"/>
            <p:cNvSpPr>
              <a:spLocks/>
            </p:cNvSpPr>
            <p:nvPr/>
          </p:nvSpPr>
          <p:spPr bwMode="auto">
            <a:xfrm>
              <a:off x="1190" y="3826"/>
              <a:ext cx="8" cy="7"/>
            </a:xfrm>
            <a:custGeom>
              <a:avLst/>
              <a:gdLst/>
              <a:ahLst/>
              <a:cxnLst>
                <a:cxn ang="0">
                  <a:pos x="0" y="7"/>
                </a:cxn>
                <a:cxn ang="0">
                  <a:pos x="8" y="7"/>
                </a:cxn>
                <a:cxn ang="0">
                  <a:pos x="4" y="3"/>
                </a:cxn>
                <a:cxn ang="0">
                  <a:pos x="0" y="0"/>
                </a:cxn>
                <a:cxn ang="0">
                  <a:pos x="0" y="7"/>
                </a:cxn>
              </a:cxnLst>
              <a:rect l="0" t="0" r="r" b="b"/>
              <a:pathLst>
                <a:path w="8" h="7">
                  <a:moveTo>
                    <a:pt x="0" y="7"/>
                  </a:moveTo>
                  <a:lnTo>
                    <a:pt x="8" y="7"/>
                  </a:lnTo>
                  <a:lnTo>
                    <a:pt x="4" y="3"/>
                  </a:lnTo>
                  <a:lnTo>
                    <a:pt x="0" y="0"/>
                  </a:lnTo>
                  <a:lnTo>
                    <a:pt x="0" y="7"/>
                  </a:lnTo>
                  <a:close/>
                </a:path>
              </a:pathLst>
            </a:custGeom>
            <a:solidFill>
              <a:srgbClr val="FF74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844" name="Freeform 340"/>
            <p:cNvSpPr>
              <a:spLocks/>
            </p:cNvSpPr>
            <p:nvPr/>
          </p:nvSpPr>
          <p:spPr bwMode="auto">
            <a:xfrm>
              <a:off x="1186" y="3851"/>
              <a:ext cx="8" cy="11"/>
            </a:xfrm>
            <a:custGeom>
              <a:avLst/>
              <a:gdLst/>
              <a:ahLst/>
              <a:cxnLst>
                <a:cxn ang="0">
                  <a:pos x="0" y="7"/>
                </a:cxn>
                <a:cxn ang="0">
                  <a:pos x="8" y="11"/>
                </a:cxn>
                <a:cxn ang="0">
                  <a:pos x="8" y="3"/>
                </a:cxn>
                <a:cxn ang="0">
                  <a:pos x="0" y="0"/>
                </a:cxn>
                <a:cxn ang="0">
                  <a:pos x="0" y="7"/>
                </a:cxn>
              </a:cxnLst>
              <a:rect l="0" t="0" r="r" b="b"/>
              <a:pathLst>
                <a:path w="8" h="11">
                  <a:moveTo>
                    <a:pt x="0" y="7"/>
                  </a:moveTo>
                  <a:lnTo>
                    <a:pt x="8" y="11"/>
                  </a:lnTo>
                  <a:lnTo>
                    <a:pt x="8" y="3"/>
                  </a:lnTo>
                  <a:lnTo>
                    <a:pt x="0" y="0"/>
                  </a:lnTo>
                  <a:lnTo>
                    <a:pt x="0" y="7"/>
                  </a:lnTo>
                  <a:close/>
                </a:path>
              </a:pathLst>
            </a:custGeom>
            <a:solidFill>
              <a:srgbClr val="FF74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845" name="Freeform 341"/>
            <p:cNvSpPr>
              <a:spLocks/>
            </p:cNvSpPr>
            <p:nvPr/>
          </p:nvSpPr>
          <p:spPr bwMode="auto">
            <a:xfrm>
              <a:off x="1203" y="3840"/>
              <a:ext cx="8" cy="11"/>
            </a:xfrm>
            <a:custGeom>
              <a:avLst/>
              <a:gdLst/>
              <a:ahLst/>
              <a:cxnLst>
                <a:cxn ang="0">
                  <a:pos x="0" y="7"/>
                </a:cxn>
                <a:cxn ang="0">
                  <a:pos x="8" y="11"/>
                </a:cxn>
                <a:cxn ang="0">
                  <a:pos x="4" y="4"/>
                </a:cxn>
                <a:cxn ang="0">
                  <a:pos x="0" y="0"/>
                </a:cxn>
                <a:cxn ang="0">
                  <a:pos x="0" y="7"/>
                </a:cxn>
              </a:cxnLst>
              <a:rect l="0" t="0" r="r" b="b"/>
              <a:pathLst>
                <a:path w="8" h="11">
                  <a:moveTo>
                    <a:pt x="0" y="7"/>
                  </a:moveTo>
                  <a:lnTo>
                    <a:pt x="8" y="11"/>
                  </a:lnTo>
                  <a:lnTo>
                    <a:pt x="4" y="4"/>
                  </a:lnTo>
                  <a:lnTo>
                    <a:pt x="0" y="0"/>
                  </a:lnTo>
                  <a:lnTo>
                    <a:pt x="0" y="7"/>
                  </a:lnTo>
                  <a:close/>
                </a:path>
              </a:pathLst>
            </a:custGeom>
            <a:solidFill>
              <a:srgbClr val="FF74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846" name="Freeform 342"/>
            <p:cNvSpPr>
              <a:spLocks/>
            </p:cNvSpPr>
            <p:nvPr/>
          </p:nvSpPr>
          <p:spPr bwMode="auto">
            <a:xfrm>
              <a:off x="1186" y="3865"/>
              <a:ext cx="17" cy="7"/>
            </a:xfrm>
            <a:custGeom>
              <a:avLst/>
              <a:gdLst/>
              <a:ahLst/>
              <a:cxnLst>
                <a:cxn ang="0">
                  <a:pos x="8" y="7"/>
                </a:cxn>
                <a:cxn ang="0">
                  <a:pos x="17" y="7"/>
                </a:cxn>
                <a:cxn ang="0">
                  <a:pos x="8" y="0"/>
                </a:cxn>
                <a:cxn ang="0">
                  <a:pos x="0" y="0"/>
                </a:cxn>
                <a:cxn ang="0">
                  <a:pos x="8" y="7"/>
                </a:cxn>
              </a:cxnLst>
              <a:rect l="0" t="0" r="r" b="b"/>
              <a:pathLst>
                <a:path w="17" h="7">
                  <a:moveTo>
                    <a:pt x="8" y="7"/>
                  </a:moveTo>
                  <a:lnTo>
                    <a:pt x="17" y="7"/>
                  </a:lnTo>
                  <a:lnTo>
                    <a:pt x="8" y="0"/>
                  </a:lnTo>
                  <a:lnTo>
                    <a:pt x="0" y="0"/>
                  </a:lnTo>
                  <a:lnTo>
                    <a:pt x="8" y="7"/>
                  </a:lnTo>
                  <a:close/>
                </a:path>
              </a:pathLst>
            </a:custGeom>
            <a:solidFill>
              <a:srgbClr val="FF74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847" name="Freeform 343"/>
            <p:cNvSpPr>
              <a:spLocks/>
            </p:cNvSpPr>
            <p:nvPr/>
          </p:nvSpPr>
          <p:spPr bwMode="auto">
            <a:xfrm>
              <a:off x="1207" y="3858"/>
              <a:ext cx="13" cy="4"/>
            </a:xfrm>
            <a:custGeom>
              <a:avLst/>
              <a:gdLst/>
              <a:ahLst/>
              <a:cxnLst>
                <a:cxn ang="0">
                  <a:pos x="4" y="4"/>
                </a:cxn>
                <a:cxn ang="0">
                  <a:pos x="13" y="4"/>
                </a:cxn>
                <a:cxn ang="0">
                  <a:pos x="9" y="0"/>
                </a:cxn>
                <a:cxn ang="0">
                  <a:pos x="0" y="0"/>
                </a:cxn>
                <a:cxn ang="0">
                  <a:pos x="4" y="4"/>
                </a:cxn>
              </a:cxnLst>
              <a:rect l="0" t="0" r="r" b="b"/>
              <a:pathLst>
                <a:path w="13" h="4">
                  <a:moveTo>
                    <a:pt x="4" y="4"/>
                  </a:moveTo>
                  <a:lnTo>
                    <a:pt x="13" y="4"/>
                  </a:lnTo>
                  <a:lnTo>
                    <a:pt x="9" y="0"/>
                  </a:lnTo>
                  <a:lnTo>
                    <a:pt x="0" y="0"/>
                  </a:lnTo>
                  <a:lnTo>
                    <a:pt x="4" y="4"/>
                  </a:lnTo>
                  <a:close/>
                </a:path>
              </a:pathLst>
            </a:custGeom>
            <a:solidFill>
              <a:srgbClr val="FF74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848" name="Freeform 344"/>
            <p:cNvSpPr>
              <a:spLocks/>
            </p:cNvSpPr>
            <p:nvPr/>
          </p:nvSpPr>
          <p:spPr bwMode="auto">
            <a:xfrm>
              <a:off x="1198" y="3876"/>
              <a:ext cx="9" cy="11"/>
            </a:xfrm>
            <a:custGeom>
              <a:avLst/>
              <a:gdLst/>
              <a:ahLst/>
              <a:cxnLst>
                <a:cxn ang="0">
                  <a:pos x="0" y="4"/>
                </a:cxn>
                <a:cxn ang="0">
                  <a:pos x="5" y="11"/>
                </a:cxn>
                <a:cxn ang="0">
                  <a:pos x="9" y="4"/>
                </a:cxn>
                <a:cxn ang="0">
                  <a:pos x="9" y="0"/>
                </a:cxn>
                <a:cxn ang="0">
                  <a:pos x="0" y="4"/>
                </a:cxn>
              </a:cxnLst>
              <a:rect l="0" t="0" r="r" b="b"/>
              <a:pathLst>
                <a:path w="9" h="11">
                  <a:moveTo>
                    <a:pt x="0" y="4"/>
                  </a:moveTo>
                  <a:lnTo>
                    <a:pt x="5" y="11"/>
                  </a:lnTo>
                  <a:lnTo>
                    <a:pt x="9" y="4"/>
                  </a:lnTo>
                  <a:lnTo>
                    <a:pt x="9" y="0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F74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849" name="Freeform 345"/>
            <p:cNvSpPr>
              <a:spLocks/>
            </p:cNvSpPr>
            <p:nvPr/>
          </p:nvSpPr>
          <p:spPr bwMode="auto">
            <a:xfrm>
              <a:off x="1216" y="3883"/>
              <a:ext cx="4" cy="11"/>
            </a:xfrm>
            <a:custGeom>
              <a:avLst/>
              <a:gdLst/>
              <a:ahLst/>
              <a:cxnLst>
                <a:cxn ang="0">
                  <a:pos x="0" y="7"/>
                </a:cxn>
                <a:cxn ang="0">
                  <a:pos x="4" y="11"/>
                </a:cxn>
                <a:cxn ang="0">
                  <a:pos x="4" y="4"/>
                </a:cxn>
                <a:cxn ang="0">
                  <a:pos x="0" y="0"/>
                </a:cxn>
                <a:cxn ang="0">
                  <a:pos x="0" y="7"/>
                </a:cxn>
              </a:cxnLst>
              <a:rect l="0" t="0" r="r" b="b"/>
              <a:pathLst>
                <a:path w="4" h="11">
                  <a:moveTo>
                    <a:pt x="0" y="7"/>
                  </a:moveTo>
                  <a:lnTo>
                    <a:pt x="4" y="11"/>
                  </a:lnTo>
                  <a:lnTo>
                    <a:pt x="4" y="4"/>
                  </a:lnTo>
                  <a:lnTo>
                    <a:pt x="0" y="0"/>
                  </a:lnTo>
                  <a:lnTo>
                    <a:pt x="0" y="7"/>
                  </a:lnTo>
                  <a:close/>
                </a:path>
              </a:pathLst>
            </a:custGeom>
            <a:solidFill>
              <a:srgbClr val="FF74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850" name="Freeform 346"/>
            <p:cNvSpPr>
              <a:spLocks/>
            </p:cNvSpPr>
            <p:nvPr/>
          </p:nvSpPr>
          <p:spPr bwMode="auto">
            <a:xfrm>
              <a:off x="1216" y="3865"/>
              <a:ext cx="4" cy="15"/>
            </a:xfrm>
            <a:custGeom>
              <a:avLst/>
              <a:gdLst/>
              <a:ahLst/>
              <a:cxnLst>
                <a:cxn ang="0">
                  <a:pos x="0" y="7"/>
                </a:cxn>
                <a:cxn ang="0">
                  <a:pos x="4" y="15"/>
                </a:cxn>
                <a:cxn ang="0">
                  <a:pos x="4" y="7"/>
                </a:cxn>
                <a:cxn ang="0">
                  <a:pos x="4" y="0"/>
                </a:cxn>
                <a:cxn ang="0">
                  <a:pos x="0" y="7"/>
                </a:cxn>
              </a:cxnLst>
              <a:rect l="0" t="0" r="r" b="b"/>
              <a:pathLst>
                <a:path w="4" h="15">
                  <a:moveTo>
                    <a:pt x="0" y="7"/>
                  </a:moveTo>
                  <a:lnTo>
                    <a:pt x="4" y="15"/>
                  </a:lnTo>
                  <a:lnTo>
                    <a:pt x="4" y="7"/>
                  </a:lnTo>
                  <a:lnTo>
                    <a:pt x="4" y="0"/>
                  </a:lnTo>
                  <a:lnTo>
                    <a:pt x="0" y="7"/>
                  </a:lnTo>
                  <a:close/>
                </a:path>
              </a:pathLst>
            </a:custGeom>
            <a:solidFill>
              <a:srgbClr val="FF74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851" name="Freeform 347"/>
            <p:cNvSpPr>
              <a:spLocks/>
            </p:cNvSpPr>
            <p:nvPr/>
          </p:nvSpPr>
          <p:spPr bwMode="auto">
            <a:xfrm>
              <a:off x="520" y="3643"/>
              <a:ext cx="77" cy="86"/>
            </a:xfrm>
            <a:custGeom>
              <a:avLst/>
              <a:gdLst/>
              <a:ahLst/>
              <a:cxnLst>
                <a:cxn ang="0">
                  <a:pos x="68" y="86"/>
                </a:cxn>
                <a:cxn ang="0">
                  <a:pos x="64" y="75"/>
                </a:cxn>
                <a:cxn ang="0">
                  <a:pos x="21" y="43"/>
                </a:cxn>
                <a:cxn ang="0">
                  <a:pos x="8" y="25"/>
                </a:cxn>
                <a:cxn ang="0">
                  <a:pos x="0" y="0"/>
                </a:cxn>
                <a:cxn ang="0">
                  <a:pos x="30" y="15"/>
                </a:cxn>
                <a:cxn ang="0">
                  <a:pos x="47" y="32"/>
                </a:cxn>
                <a:cxn ang="0">
                  <a:pos x="77" y="79"/>
                </a:cxn>
                <a:cxn ang="0">
                  <a:pos x="68" y="86"/>
                </a:cxn>
              </a:cxnLst>
              <a:rect l="0" t="0" r="r" b="b"/>
              <a:pathLst>
                <a:path w="77" h="86">
                  <a:moveTo>
                    <a:pt x="68" y="86"/>
                  </a:moveTo>
                  <a:lnTo>
                    <a:pt x="64" y="75"/>
                  </a:lnTo>
                  <a:lnTo>
                    <a:pt x="21" y="43"/>
                  </a:lnTo>
                  <a:lnTo>
                    <a:pt x="8" y="25"/>
                  </a:lnTo>
                  <a:lnTo>
                    <a:pt x="0" y="0"/>
                  </a:lnTo>
                  <a:lnTo>
                    <a:pt x="30" y="15"/>
                  </a:lnTo>
                  <a:lnTo>
                    <a:pt x="47" y="32"/>
                  </a:lnTo>
                  <a:lnTo>
                    <a:pt x="77" y="79"/>
                  </a:lnTo>
                  <a:lnTo>
                    <a:pt x="68" y="86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852" name="Freeform 348"/>
            <p:cNvSpPr>
              <a:spLocks/>
            </p:cNvSpPr>
            <p:nvPr/>
          </p:nvSpPr>
          <p:spPr bwMode="auto">
            <a:xfrm>
              <a:off x="558" y="3611"/>
              <a:ext cx="56" cy="107"/>
            </a:xfrm>
            <a:custGeom>
              <a:avLst/>
              <a:gdLst/>
              <a:ahLst/>
              <a:cxnLst>
                <a:cxn ang="0">
                  <a:pos x="22" y="79"/>
                </a:cxn>
                <a:cxn ang="0">
                  <a:pos x="0" y="18"/>
                </a:cxn>
                <a:cxn ang="0">
                  <a:pos x="0" y="7"/>
                </a:cxn>
                <a:cxn ang="0">
                  <a:pos x="9" y="0"/>
                </a:cxn>
                <a:cxn ang="0">
                  <a:pos x="13" y="0"/>
                </a:cxn>
                <a:cxn ang="0">
                  <a:pos x="30" y="14"/>
                </a:cxn>
                <a:cxn ang="0">
                  <a:pos x="39" y="29"/>
                </a:cxn>
                <a:cxn ang="0">
                  <a:pos x="52" y="47"/>
                </a:cxn>
                <a:cxn ang="0">
                  <a:pos x="56" y="61"/>
                </a:cxn>
                <a:cxn ang="0">
                  <a:pos x="52" y="86"/>
                </a:cxn>
                <a:cxn ang="0">
                  <a:pos x="43" y="107"/>
                </a:cxn>
                <a:cxn ang="0">
                  <a:pos x="39" y="107"/>
                </a:cxn>
                <a:cxn ang="0">
                  <a:pos x="22" y="79"/>
                </a:cxn>
              </a:cxnLst>
              <a:rect l="0" t="0" r="r" b="b"/>
              <a:pathLst>
                <a:path w="56" h="107">
                  <a:moveTo>
                    <a:pt x="22" y="79"/>
                  </a:moveTo>
                  <a:lnTo>
                    <a:pt x="0" y="18"/>
                  </a:lnTo>
                  <a:lnTo>
                    <a:pt x="0" y="7"/>
                  </a:lnTo>
                  <a:lnTo>
                    <a:pt x="9" y="0"/>
                  </a:lnTo>
                  <a:lnTo>
                    <a:pt x="13" y="0"/>
                  </a:lnTo>
                  <a:lnTo>
                    <a:pt x="30" y="14"/>
                  </a:lnTo>
                  <a:lnTo>
                    <a:pt x="39" y="29"/>
                  </a:lnTo>
                  <a:lnTo>
                    <a:pt x="52" y="47"/>
                  </a:lnTo>
                  <a:lnTo>
                    <a:pt x="56" y="61"/>
                  </a:lnTo>
                  <a:lnTo>
                    <a:pt x="52" y="86"/>
                  </a:lnTo>
                  <a:lnTo>
                    <a:pt x="43" y="107"/>
                  </a:lnTo>
                  <a:lnTo>
                    <a:pt x="39" y="107"/>
                  </a:lnTo>
                  <a:lnTo>
                    <a:pt x="22" y="79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853" name="Freeform 349"/>
            <p:cNvSpPr>
              <a:spLocks/>
            </p:cNvSpPr>
            <p:nvPr/>
          </p:nvSpPr>
          <p:spPr bwMode="auto">
            <a:xfrm>
              <a:off x="481" y="3690"/>
              <a:ext cx="116" cy="46"/>
            </a:xfrm>
            <a:custGeom>
              <a:avLst/>
              <a:gdLst/>
              <a:ahLst/>
              <a:cxnLst>
                <a:cxn ang="0">
                  <a:pos x="116" y="39"/>
                </a:cxn>
                <a:cxn ang="0">
                  <a:pos x="77" y="18"/>
                </a:cxn>
                <a:cxn ang="0">
                  <a:pos x="26" y="0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4" y="14"/>
                </a:cxn>
                <a:cxn ang="0">
                  <a:pos x="30" y="28"/>
                </a:cxn>
                <a:cxn ang="0">
                  <a:pos x="60" y="46"/>
                </a:cxn>
                <a:cxn ang="0">
                  <a:pos x="99" y="46"/>
                </a:cxn>
                <a:cxn ang="0">
                  <a:pos x="112" y="43"/>
                </a:cxn>
                <a:cxn ang="0">
                  <a:pos x="116" y="39"/>
                </a:cxn>
              </a:cxnLst>
              <a:rect l="0" t="0" r="r" b="b"/>
              <a:pathLst>
                <a:path w="116" h="46">
                  <a:moveTo>
                    <a:pt x="116" y="39"/>
                  </a:moveTo>
                  <a:lnTo>
                    <a:pt x="77" y="18"/>
                  </a:lnTo>
                  <a:lnTo>
                    <a:pt x="26" y="0"/>
                  </a:lnTo>
                  <a:lnTo>
                    <a:pt x="0" y="0"/>
                  </a:lnTo>
                  <a:lnTo>
                    <a:pt x="0" y="3"/>
                  </a:lnTo>
                  <a:lnTo>
                    <a:pt x="4" y="14"/>
                  </a:lnTo>
                  <a:lnTo>
                    <a:pt x="30" y="28"/>
                  </a:lnTo>
                  <a:lnTo>
                    <a:pt x="60" y="46"/>
                  </a:lnTo>
                  <a:lnTo>
                    <a:pt x="99" y="46"/>
                  </a:lnTo>
                  <a:lnTo>
                    <a:pt x="112" y="43"/>
                  </a:lnTo>
                  <a:lnTo>
                    <a:pt x="116" y="39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854" name="Freeform 350"/>
            <p:cNvSpPr>
              <a:spLocks/>
            </p:cNvSpPr>
            <p:nvPr/>
          </p:nvSpPr>
          <p:spPr bwMode="auto">
            <a:xfrm>
              <a:off x="464" y="3733"/>
              <a:ext cx="124" cy="21"/>
            </a:xfrm>
            <a:custGeom>
              <a:avLst/>
              <a:gdLst/>
              <a:ahLst/>
              <a:cxnLst>
                <a:cxn ang="0">
                  <a:pos x="124" y="14"/>
                </a:cxn>
                <a:cxn ang="0">
                  <a:pos x="112" y="14"/>
                </a:cxn>
                <a:cxn ang="0">
                  <a:pos x="56" y="21"/>
                </a:cxn>
                <a:cxn ang="0">
                  <a:pos x="26" y="21"/>
                </a:cxn>
                <a:cxn ang="0">
                  <a:pos x="0" y="14"/>
                </a:cxn>
                <a:cxn ang="0">
                  <a:pos x="30" y="3"/>
                </a:cxn>
                <a:cxn ang="0">
                  <a:pos x="60" y="0"/>
                </a:cxn>
                <a:cxn ang="0">
                  <a:pos x="124" y="7"/>
                </a:cxn>
                <a:cxn ang="0">
                  <a:pos x="124" y="14"/>
                </a:cxn>
              </a:cxnLst>
              <a:rect l="0" t="0" r="r" b="b"/>
              <a:pathLst>
                <a:path w="124" h="21">
                  <a:moveTo>
                    <a:pt x="124" y="14"/>
                  </a:moveTo>
                  <a:lnTo>
                    <a:pt x="112" y="14"/>
                  </a:lnTo>
                  <a:lnTo>
                    <a:pt x="56" y="21"/>
                  </a:lnTo>
                  <a:lnTo>
                    <a:pt x="26" y="21"/>
                  </a:lnTo>
                  <a:lnTo>
                    <a:pt x="0" y="14"/>
                  </a:lnTo>
                  <a:lnTo>
                    <a:pt x="30" y="3"/>
                  </a:lnTo>
                  <a:lnTo>
                    <a:pt x="60" y="0"/>
                  </a:lnTo>
                  <a:lnTo>
                    <a:pt x="124" y="7"/>
                  </a:lnTo>
                  <a:lnTo>
                    <a:pt x="124" y="14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855" name="Freeform 351"/>
            <p:cNvSpPr>
              <a:spLocks/>
            </p:cNvSpPr>
            <p:nvPr/>
          </p:nvSpPr>
          <p:spPr bwMode="auto">
            <a:xfrm>
              <a:off x="460" y="3747"/>
              <a:ext cx="128" cy="43"/>
            </a:xfrm>
            <a:custGeom>
              <a:avLst/>
              <a:gdLst/>
              <a:ahLst/>
              <a:cxnLst>
                <a:cxn ang="0">
                  <a:pos x="90" y="7"/>
                </a:cxn>
                <a:cxn ang="0">
                  <a:pos x="17" y="22"/>
                </a:cxn>
                <a:cxn ang="0">
                  <a:pos x="4" y="29"/>
                </a:cxn>
                <a:cxn ang="0">
                  <a:pos x="0" y="36"/>
                </a:cxn>
                <a:cxn ang="0">
                  <a:pos x="4" y="39"/>
                </a:cxn>
                <a:cxn ang="0">
                  <a:pos x="25" y="43"/>
                </a:cxn>
                <a:cxn ang="0">
                  <a:pos x="47" y="43"/>
                </a:cxn>
                <a:cxn ang="0">
                  <a:pos x="68" y="43"/>
                </a:cxn>
                <a:cxn ang="0">
                  <a:pos x="90" y="39"/>
                </a:cxn>
                <a:cxn ang="0">
                  <a:pos x="111" y="22"/>
                </a:cxn>
                <a:cxn ang="0">
                  <a:pos x="128" y="4"/>
                </a:cxn>
                <a:cxn ang="0">
                  <a:pos x="124" y="0"/>
                </a:cxn>
                <a:cxn ang="0">
                  <a:pos x="90" y="7"/>
                </a:cxn>
              </a:cxnLst>
              <a:rect l="0" t="0" r="r" b="b"/>
              <a:pathLst>
                <a:path w="128" h="43">
                  <a:moveTo>
                    <a:pt x="90" y="7"/>
                  </a:moveTo>
                  <a:lnTo>
                    <a:pt x="17" y="22"/>
                  </a:lnTo>
                  <a:lnTo>
                    <a:pt x="4" y="29"/>
                  </a:lnTo>
                  <a:lnTo>
                    <a:pt x="0" y="36"/>
                  </a:lnTo>
                  <a:lnTo>
                    <a:pt x="4" y="39"/>
                  </a:lnTo>
                  <a:lnTo>
                    <a:pt x="25" y="43"/>
                  </a:lnTo>
                  <a:lnTo>
                    <a:pt x="47" y="43"/>
                  </a:lnTo>
                  <a:lnTo>
                    <a:pt x="68" y="43"/>
                  </a:lnTo>
                  <a:lnTo>
                    <a:pt x="90" y="39"/>
                  </a:lnTo>
                  <a:lnTo>
                    <a:pt x="111" y="22"/>
                  </a:lnTo>
                  <a:lnTo>
                    <a:pt x="128" y="4"/>
                  </a:lnTo>
                  <a:lnTo>
                    <a:pt x="124" y="0"/>
                  </a:lnTo>
                  <a:lnTo>
                    <a:pt x="90" y="7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856" name="Freeform 352"/>
            <p:cNvSpPr>
              <a:spLocks/>
            </p:cNvSpPr>
            <p:nvPr/>
          </p:nvSpPr>
          <p:spPr bwMode="auto">
            <a:xfrm>
              <a:off x="597" y="3604"/>
              <a:ext cx="30" cy="104"/>
            </a:xfrm>
            <a:custGeom>
              <a:avLst/>
              <a:gdLst/>
              <a:ahLst/>
              <a:cxnLst>
                <a:cxn ang="0">
                  <a:pos x="13" y="104"/>
                </a:cxn>
                <a:cxn ang="0">
                  <a:pos x="13" y="93"/>
                </a:cxn>
                <a:cxn ang="0">
                  <a:pos x="0" y="46"/>
                </a:cxn>
                <a:cxn ang="0">
                  <a:pos x="0" y="21"/>
                </a:cxn>
                <a:cxn ang="0">
                  <a:pos x="9" y="0"/>
                </a:cxn>
                <a:cxn ang="0">
                  <a:pos x="26" y="21"/>
                </a:cxn>
                <a:cxn ang="0">
                  <a:pos x="30" y="50"/>
                </a:cxn>
                <a:cxn ang="0">
                  <a:pos x="22" y="104"/>
                </a:cxn>
                <a:cxn ang="0">
                  <a:pos x="13" y="104"/>
                </a:cxn>
              </a:cxnLst>
              <a:rect l="0" t="0" r="r" b="b"/>
              <a:pathLst>
                <a:path w="30" h="104">
                  <a:moveTo>
                    <a:pt x="13" y="104"/>
                  </a:moveTo>
                  <a:lnTo>
                    <a:pt x="13" y="93"/>
                  </a:lnTo>
                  <a:lnTo>
                    <a:pt x="0" y="46"/>
                  </a:lnTo>
                  <a:lnTo>
                    <a:pt x="0" y="21"/>
                  </a:lnTo>
                  <a:lnTo>
                    <a:pt x="9" y="0"/>
                  </a:lnTo>
                  <a:lnTo>
                    <a:pt x="26" y="21"/>
                  </a:lnTo>
                  <a:lnTo>
                    <a:pt x="30" y="50"/>
                  </a:lnTo>
                  <a:lnTo>
                    <a:pt x="22" y="104"/>
                  </a:lnTo>
                  <a:lnTo>
                    <a:pt x="13" y="104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857" name="Freeform 353"/>
            <p:cNvSpPr>
              <a:spLocks/>
            </p:cNvSpPr>
            <p:nvPr/>
          </p:nvSpPr>
          <p:spPr bwMode="auto">
            <a:xfrm>
              <a:off x="623" y="3604"/>
              <a:ext cx="43" cy="100"/>
            </a:xfrm>
            <a:custGeom>
              <a:avLst/>
              <a:gdLst/>
              <a:ahLst/>
              <a:cxnLst>
                <a:cxn ang="0">
                  <a:pos x="0" y="100"/>
                </a:cxn>
                <a:cxn ang="0">
                  <a:pos x="13" y="93"/>
                </a:cxn>
                <a:cxn ang="0">
                  <a:pos x="30" y="64"/>
                </a:cxn>
                <a:cxn ang="0">
                  <a:pos x="43" y="36"/>
                </a:cxn>
                <a:cxn ang="0">
                  <a:pos x="43" y="18"/>
                </a:cxn>
                <a:cxn ang="0">
                  <a:pos x="34" y="0"/>
                </a:cxn>
                <a:cxn ang="0">
                  <a:pos x="17" y="18"/>
                </a:cxn>
                <a:cxn ang="0">
                  <a:pos x="4" y="57"/>
                </a:cxn>
                <a:cxn ang="0">
                  <a:pos x="0" y="93"/>
                </a:cxn>
                <a:cxn ang="0">
                  <a:pos x="0" y="100"/>
                </a:cxn>
              </a:cxnLst>
              <a:rect l="0" t="0" r="r" b="b"/>
              <a:pathLst>
                <a:path w="43" h="100">
                  <a:moveTo>
                    <a:pt x="0" y="100"/>
                  </a:moveTo>
                  <a:lnTo>
                    <a:pt x="13" y="93"/>
                  </a:lnTo>
                  <a:lnTo>
                    <a:pt x="30" y="64"/>
                  </a:lnTo>
                  <a:lnTo>
                    <a:pt x="43" y="36"/>
                  </a:lnTo>
                  <a:lnTo>
                    <a:pt x="43" y="18"/>
                  </a:lnTo>
                  <a:lnTo>
                    <a:pt x="34" y="0"/>
                  </a:lnTo>
                  <a:lnTo>
                    <a:pt x="17" y="18"/>
                  </a:lnTo>
                  <a:lnTo>
                    <a:pt x="4" y="57"/>
                  </a:lnTo>
                  <a:lnTo>
                    <a:pt x="0" y="93"/>
                  </a:lnTo>
                  <a:lnTo>
                    <a:pt x="0" y="100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858" name="Freeform 354"/>
            <p:cNvSpPr>
              <a:spLocks/>
            </p:cNvSpPr>
            <p:nvPr/>
          </p:nvSpPr>
          <p:spPr bwMode="auto">
            <a:xfrm>
              <a:off x="524" y="3758"/>
              <a:ext cx="69" cy="89"/>
            </a:xfrm>
            <a:custGeom>
              <a:avLst/>
              <a:gdLst/>
              <a:ahLst/>
              <a:cxnLst>
                <a:cxn ang="0">
                  <a:pos x="69" y="0"/>
                </a:cxn>
                <a:cxn ang="0">
                  <a:pos x="56" y="3"/>
                </a:cxn>
                <a:cxn ang="0">
                  <a:pos x="26" y="28"/>
                </a:cxn>
                <a:cxn ang="0">
                  <a:pos x="4" y="54"/>
                </a:cxn>
                <a:cxn ang="0">
                  <a:pos x="0" y="71"/>
                </a:cxn>
                <a:cxn ang="0">
                  <a:pos x="0" y="89"/>
                </a:cxn>
                <a:cxn ang="0">
                  <a:pos x="22" y="75"/>
                </a:cxn>
                <a:cxn ang="0">
                  <a:pos x="47" y="39"/>
                </a:cxn>
                <a:cxn ang="0">
                  <a:pos x="69" y="7"/>
                </a:cxn>
                <a:cxn ang="0">
                  <a:pos x="69" y="0"/>
                </a:cxn>
              </a:cxnLst>
              <a:rect l="0" t="0" r="r" b="b"/>
              <a:pathLst>
                <a:path w="69" h="89">
                  <a:moveTo>
                    <a:pt x="69" y="0"/>
                  </a:moveTo>
                  <a:lnTo>
                    <a:pt x="56" y="3"/>
                  </a:lnTo>
                  <a:lnTo>
                    <a:pt x="26" y="28"/>
                  </a:lnTo>
                  <a:lnTo>
                    <a:pt x="4" y="54"/>
                  </a:lnTo>
                  <a:lnTo>
                    <a:pt x="0" y="71"/>
                  </a:lnTo>
                  <a:lnTo>
                    <a:pt x="0" y="89"/>
                  </a:lnTo>
                  <a:lnTo>
                    <a:pt x="22" y="75"/>
                  </a:lnTo>
                  <a:lnTo>
                    <a:pt x="47" y="39"/>
                  </a:lnTo>
                  <a:lnTo>
                    <a:pt x="69" y="7"/>
                  </a:lnTo>
                  <a:lnTo>
                    <a:pt x="69" y="0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859" name="Freeform 355"/>
            <p:cNvSpPr>
              <a:spLocks/>
            </p:cNvSpPr>
            <p:nvPr/>
          </p:nvSpPr>
          <p:spPr bwMode="auto">
            <a:xfrm>
              <a:off x="584" y="3697"/>
              <a:ext cx="56" cy="72"/>
            </a:xfrm>
            <a:custGeom>
              <a:avLst/>
              <a:gdLst/>
              <a:ahLst/>
              <a:cxnLst>
                <a:cxn ang="0">
                  <a:pos x="47" y="43"/>
                </a:cxn>
                <a:cxn ang="0">
                  <a:pos x="56" y="14"/>
                </a:cxn>
                <a:cxn ang="0">
                  <a:pos x="56" y="4"/>
                </a:cxn>
                <a:cxn ang="0">
                  <a:pos x="52" y="0"/>
                </a:cxn>
                <a:cxn ang="0">
                  <a:pos x="43" y="0"/>
                </a:cxn>
                <a:cxn ang="0">
                  <a:pos x="35" y="4"/>
                </a:cxn>
                <a:cxn ang="0">
                  <a:pos x="22" y="14"/>
                </a:cxn>
                <a:cxn ang="0">
                  <a:pos x="13" y="29"/>
                </a:cxn>
                <a:cxn ang="0">
                  <a:pos x="0" y="54"/>
                </a:cxn>
                <a:cxn ang="0">
                  <a:pos x="0" y="64"/>
                </a:cxn>
                <a:cxn ang="0">
                  <a:pos x="4" y="72"/>
                </a:cxn>
                <a:cxn ang="0">
                  <a:pos x="13" y="72"/>
                </a:cxn>
                <a:cxn ang="0">
                  <a:pos x="26" y="64"/>
                </a:cxn>
                <a:cxn ang="0">
                  <a:pos x="35" y="57"/>
                </a:cxn>
                <a:cxn ang="0">
                  <a:pos x="47" y="43"/>
                </a:cxn>
              </a:cxnLst>
              <a:rect l="0" t="0" r="r" b="b"/>
              <a:pathLst>
                <a:path w="56" h="72">
                  <a:moveTo>
                    <a:pt x="47" y="43"/>
                  </a:moveTo>
                  <a:lnTo>
                    <a:pt x="56" y="14"/>
                  </a:lnTo>
                  <a:lnTo>
                    <a:pt x="56" y="4"/>
                  </a:lnTo>
                  <a:lnTo>
                    <a:pt x="52" y="0"/>
                  </a:lnTo>
                  <a:lnTo>
                    <a:pt x="43" y="0"/>
                  </a:lnTo>
                  <a:lnTo>
                    <a:pt x="35" y="4"/>
                  </a:lnTo>
                  <a:lnTo>
                    <a:pt x="22" y="14"/>
                  </a:lnTo>
                  <a:lnTo>
                    <a:pt x="13" y="29"/>
                  </a:lnTo>
                  <a:lnTo>
                    <a:pt x="0" y="54"/>
                  </a:lnTo>
                  <a:lnTo>
                    <a:pt x="0" y="64"/>
                  </a:lnTo>
                  <a:lnTo>
                    <a:pt x="4" y="72"/>
                  </a:lnTo>
                  <a:lnTo>
                    <a:pt x="13" y="72"/>
                  </a:lnTo>
                  <a:lnTo>
                    <a:pt x="26" y="64"/>
                  </a:lnTo>
                  <a:lnTo>
                    <a:pt x="35" y="57"/>
                  </a:lnTo>
                  <a:lnTo>
                    <a:pt x="47" y="43"/>
                  </a:lnTo>
                  <a:close/>
                </a:path>
              </a:pathLst>
            </a:custGeom>
            <a:solidFill>
              <a:srgbClr val="FFAB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860" name="Freeform 356"/>
            <p:cNvSpPr>
              <a:spLocks/>
            </p:cNvSpPr>
            <p:nvPr/>
          </p:nvSpPr>
          <p:spPr bwMode="auto">
            <a:xfrm>
              <a:off x="640" y="3640"/>
              <a:ext cx="47" cy="61"/>
            </a:xfrm>
            <a:custGeom>
              <a:avLst/>
              <a:gdLst/>
              <a:ahLst/>
              <a:cxnLst>
                <a:cxn ang="0">
                  <a:pos x="0" y="57"/>
                </a:cxn>
                <a:cxn ang="0">
                  <a:pos x="4" y="61"/>
                </a:cxn>
                <a:cxn ang="0">
                  <a:pos x="13" y="57"/>
                </a:cxn>
                <a:cxn ang="0">
                  <a:pos x="39" y="35"/>
                </a:cxn>
                <a:cxn ang="0">
                  <a:pos x="43" y="25"/>
                </a:cxn>
                <a:cxn ang="0">
                  <a:pos x="47" y="10"/>
                </a:cxn>
                <a:cxn ang="0">
                  <a:pos x="43" y="0"/>
                </a:cxn>
                <a:cxn ang="0">
                  <a:pos x="43" y="0"/>
                </a:cxn>
                <a:cxn ang="0">
                  <a:pos x="13" y="25"/>
                </a:cxn>
                <a:cxn ang="0">
                  <a:pos x="0" y="57"/>
                </a:cxn>
                <a:cxn ang="0">
                  <a:pos x="0" y="57"/>
                </a:cxn>
              </a:cxnLst>
              <a:rect l="0" t="0" r="r" b="b"/>
              <a:pathLst>
                <a:path w="47" h="61">
                  <a:moveTo>
                    <a:pt x="0" y="57"/>
                  </a:moveTo>
                  <a:lnTo>
                    <a:pt x="4" y="61"/>
                  </a:lnTo>
                  <a:lnTo>
                    <a:pt x="13" y="57"/>
                  </a:lnTo>
                  <a:lnTo>
                    <a:pt x="39" y="35"/>
                  </a:lnTo>
                  <a:lnTo>
                    <a:pt x="43" y="25"/>
                  </a:lnTo>
                  <a:lnTo>
                    <a:pt x="47" y="10"/>
                  </a:lnTo>
                  <a:lnTo>
                    <a:pt x="43" y="0"/>
                  </a:lnTo>
                  <a:lnTo>
                    <a:pt x="43" y="0"/>
                  </a:lnTo>
                  <a:lnTo>
                    <a:pt x="13" y="25"/>
                  </a:lnTo>
                  <a:lnTo>
                    <a:pt x="0" y="57"/>
                  </a:lnTo>
                  <a:lnTo>
                    <a:pt x="0" y="57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861" name="Freeform 357"/>
            <p:cNvSpPr>
              <a:spLocks/>
            </p:cNvSpPr>
            <p:nvPr/>
          </p:nvSpPr>
          <p:spPr bwMode="auto">
            <a:xfrm>
              <a:off x="601" y="3747"/>
              <a:ext cx="9" cy="11"/>
            </a:xfrm>
            <a:custGeom>
              <a:avLst/>
              <a:gdLst/>
              <a:ahLst/>
              <a:cxnLst>
                <a:cxn ang="0">
                  <a:pos x="9" y="7"/>
                </a:cxn>
                <a:cxn ang="0">
                  <a:pos x="5" y="0"/>
                </a:cxn>
                <a:cxn ang="0">
                  <a:pos x="0" y="7"/>
                </a:cxn>
                <a:cxn ang="0">
                  <a:pos x="5" y="11"/>
                </a:cxn>
                <a:cxn ang="0">
                  <a:pos x="9" y="7"/>
                </a:cxn>
              </a:cxnLst>
              <a:rect l="0" t="0" r="r" b="b"/>
              <a:pathLst>
                <a:path w="9" h="11">
                  <a:moveTo>
                    <a:pt x="9" y="7"/>
                  </a:moveTo>
                  <a:lnTo>
                    <a:pt x="5" y="0"/>
                  </a:lnTo>
                  <a:lnTo>
                    <a:pt x="0" y="7"/>
                  </a:lnTo>
                  <a:lnTo>
                    <a:pt x="5" y="11"/>
                  </a:lnTo>
                  <a:lnTo>
                    <a:pt x="9" y="7"/>
                  </a:lnTo>
                  <a:close/>
                </a:path>
              </a:pathLst>
            </a:custGeom>
            <a:solidFill>
              <a:srgbClr val="FF74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862" name="Freeform 358"/>
            <p:cNvSpPr>
              <a:spLocks/>
            </p:cNvSpPr>
            <p:nvPr/>
          </p:nvSpPr>
          <p:spPr bwMode="auto">
            <a:xfrm>
              <a:off x="593" y="3747"/>
              <a:ext cx="4" cy="11"/>
            </a:xfrm>
            <a:custGeom>
              <a:avLst/>
              <a:gdLst/>
              <a:ahLst/>
              <a:cxnLst>
                <a:cxn ang="0">
                  <a:pos x="4" y="7"/>
                </a:cxn>
                <a:cxn ang="0">
                  <a:pos x="4" y="0"/>
                </a:cxn>
                <a:cxn ang="0">
                  <a:pos x="0" y="7"/>
                </a:cxn>
                <a:cxn ang="0">
                  <a:pos x="0" y="11"/>
                </a:cxn>
                <a:cxn ang="0">
                  <a:pos x="4" y="7"/>
                </a:cxn>
              </a:cxnLst>
              <a:rect l="0" t="0" r="r" b="b"/>
              <a:pathLst>
                <a:path w="4" h="11">
                  <a:moveTo>
                    <a:pt x="4" y="7"/>
                  </a:moveTo>
                  <a:lnTo>
                    <a:pt x="4" y="0"/>
                  </a:lnTo>
                  <a:lnTo>
                    <a:pt x="0" y="7"/>
                  </a:lnTo>
                  <a:lnTo>
                    <a:pt x="0" y="11"/>
                  </a:lnTo>
                  <a:lnTo>
                    <a:pt x="4" y="7"/>
                  </a:lnTo>
                  <a:close/>
                </a:path>
              </a:pathLst>
            </a:custGeom>
            <a:solidFill>
              <a:srgbClr val="FF74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863" name="Freeform 359"/>
            <p:cNvSpPr>
              <a:spLocks/>
            </p:cNvSpPr>
            <p:nvPr/>
          </p:nvSpPr>
          <p:spPr bwMode="auto">
            <a:xfrm>
              <a:off x="614" y="3736"/>
              <a:ext cx="5" cy="11"/>
            </a:xfrm>
            <a:custGeom>
              <a:avLst/>
              <a:gdLst/>
              <a:ahLst/>
              <a:cxnLst>
                <a:cxn ang="0">
                  <a:pos x="5" y="8"/>
                </a:cxn>
                <a:cxn ang="0">
                  <a:pos x="5" y="0"/>
                </a:cxn>
                <a:cxn ang="0">
                  <a:pos x="0" y="4"/>
                </a:cxn>
                <a:cxn ang="0">
                  <a:pos x="0" y="11"/>
                </a:cxn>
                <a:cxn ang="0">
                  <a:pos x="5" y="8"/>
                </a:cxn>
              </a:cxnLst>
              <a:rect l="0" t="0" r="r" b="b"/>
              <a:pathLst>
                <a:path w="5" h="11">
                  <a:moveTo>
                    <a:pt x="5" y="8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0" y="11"/>
                  </a:lnTo>
                  <a:lnTo>
                    <a:pt x="5" y="8"/>
                  </a:lnTo>
                  <a:close/>
                </a:path>
              </a:pathLst>
            </a:custGeom>
            <a:solidFill>
              <a:srgbClr val="FF74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864" name="Freeform 360"/>
            <p:cNvSpPr>
              <a:spLocks/>
            </p:cNvSpPr>
            <p:nvPr/>
          </p:nvSpPr>
          <p:spPr bwMode="auto">
            <a:xfrm>
              <a:off x="597" y="3733"/>
              <a:ext cx="4" cy="11"/>
            </a:xfrm>
            <a:custGeom>
              <a:avLst/>
              <a:gdLst/>
              <a:ahLst/>
              <a:cxnLst>
                <a:cxn ang="0">
                  <a:pos x="4" y="7"/>
                </a:cxn>
                <a:cxn ang="0">
                  <a:pos x="4" y="0"/>
                </a:cxn>
                <a:cxn ang="0">
                  <a:pos x="0" y="3"/>
                </a:cxn>
                <a:cxn ang="0">
                  <a:pos x="0" y="11"/>
                </a:cxn>
                <a:cxn ang="0">
                  <a:pos x="4" y="7"/>
                </a:cxn>
              </a:cxnLst>
              <a:rect l="0" t="0" r="r" b="b"/>
              <a:pathLst>
                <a:path w="4" h="11">
                  <a:moveTo>
                    <a:pt x="4" y="7"/>
                  </a:moveTo>
                  <a:lnTo>
                    <a:pt x="4" y="0"/>
                  </a:lnTo>
                  <a:lnTo>
                    <a:pt x="0" y="3"/>
                  </a:lnTo>
                  <a:lnTo>
                    <a:pt x="0" y="11"/>
                  </a:lnTo>
                  <a:lnTo>
                    <a:pt x="4" y="7"/>
                  </a:lnTo>
                  <a:close/>
                </a:path>
              </a:pathLst>
            </a:custGeom>
            <a:solidFill>
              <a:srgbClr val="FF74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865" name="Freeform 361"/>
            <p:cNvSpPr>
              <a:spLocks/>
            </p:cNvSpPr>
            <p:nvPr/>
          </p:nvSpPr>
          <p:spPr bwMode="auto">
            <a:xfrm>
              <a:off x="623" y="3726"/>
              <a:ext cx="4" cy="10"/>
            </a:xfrm>
            <a:custGeom>
              <a:avLst/>
              <a:gdLst/>
              <a:ahLst/>
              <a:cxnLst>
                <a:cxn ang="0">
                  <a:pos x="4" y="3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4" y="10"/>
                </a:cxn>
                <a:cxn ang="0">
                  <a:pos x="4" y="3"/>
                </a:cxn>
              </a:cxnLst>
              <a:rect l="0" t="0" r="r" b="b"/>
              <a:pathLst>
                <a:path w="4" h="10">
                  <a:moveTo>
                    <a:pt x="4" y="3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4" y="10"/>
                  </a:lnTo>
                  <a:lnTo>
                    <a:pt x="4" y="3"/>
                  </a:lnTo>
                  <a:close/>
                </a:path>
              </a:pathLst>
            </a:custGeom>
            <a:solidFill>
              <a:srgbClr val="FF74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866" name="Freeform 362"/>
            <p:cNvSpPr>
              <a:spLocks/>
            </p:cNvSpPr>
            <p:nvPr/>
          </p:nvSpPr>
          <p:spPr bwMode="auto">
            <a:xfrm>
              <a:off x="606" y="3718"/>
              <a:ext cx="4" cy="11"/>
            </a:xfrm>
            <a:custGeom>
              <a:avLst/>
              <a:gdLst/>
              <a:ahLst/>
              <a:cxnLst>
                <a:cxn ang="0">
                  <a:pos x="4" y="4"/>
                </a:cxn>
                <a:cxn ang="0">
                  <a:pos x="0" y="0"/>
                </a:cxn>
                <a:cxn ang="0">
                  <a:pos x="0" y="8"/>
                </a:cxn>
                <a:cxn ang="0">
                  <a:pos x="4" y="11"/>
                </a:cxn>
                <a:cxn ang="0">
                  <a:pos x="4" y="4"/>
                </a:cxn>
              </a:cxnLst>
              <a:rect l="0" t="0" r="r" b="b"/>
              <a:pathLst>
                <a:path w="4" h="11">
                  <a:moveTo>
                    <a:pt x="4" y="4"/>
                  </a:moveTo>
                  <a:lnTo>
                    <a:pt x="0" y="0"/>
                  </a:lnTo>
                  <a:lnTo>
                    <a:pt x="0" y="8"/>
                  </a:lnTo>
                  <a:lnTo>
                    <a:pt x="4" y="11"/>
                  </a:lnTo>
                  <a:lnTo>
                    <a:pt x="4" y="4"/>
                  </a:lnTo>
                  <a:close/>
                </a:path>
              </a:pathLst>
            </a:custGeom>
            <a:solidFill>
              <a:srgbClr val="FF74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867" name="Freeform 363"/>
            <p:cNvSpPr>
              <a:spLocks/>
            </p:cNvSpPr>
            <p:nvPr/>
          </p:nvSpPr>
          <p:spPr bwMode="auto">
            <a:xfrm>
              <a:off x="623" y="3715"/>
              <a:ext cx="13" cy="3"/>
            </a:xfrm>
            <a:custGeom>
              <a:avLst/>
              <a:gdLst/>
              <a:ahLst/>
              <a:cxnLst>
                <a:cxn ang="0">
                  <a:pos x="8" y="3"/>
                </a:cxn>
                <a:cxn ang="0">
                  <a:pos x="13" y="0"/>
                </a:cxn>
                <a:cxn ang="0">
                  <a:pos x="4" y="0"/>
                </a:cxn>
                <a:cxn ang="0">
                  <a:pos x="0" y="3"/>
                </a:cxn>
                <a:cxn ang="0">
                  <a:pos x="8" y="3"/>
                </a:cxn>
              </a:cxnLst>
              <a:rect l="0" t="0" r="r" b="b"/>
              <a:pathLst>
                <a:path w="13" h="3">
                  <a:moveTo>
                    <a:pt x="8" y="3"/>
                  </a:moveTo>
                  <a:lnTo>
                    <a:pt x="13" y="0"/>
                  </a:lnTo>
                  <a:lnTo>
                    <a:pt x="4" y="0"/>
                  </a:lnTo>
                  <a:lnTo>
                    <a:pt x="0" y="3"/>
                  </a:lnTo>
                  <a:lnTo>
                    <a:pt x="8" y="3"/>
                  </a:lnTo>
                  <a:close/>
                </a:path>
              </a:pathLst>
            </a:custGeom>
            <a:solidFill>
              <a:srgbClr val="FF74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868" name="Freeform 364"/>
            <p:cNvSpPr>
              <a:spLocks/>
            </p:cNvSpPr>
            <p:nvPr/>
          </p:nvSpPr>
          <p:spPr bwMode="auto">
            <a:xfrm>
              <a:off x="623" y="3701"/>
              <a:ext cx="8" cy="10"/>
            </a:xfrm>
            <a:custGeom>
              <a:avLst/>
              <a:gdLst/>
              <a:ahLst/>
              <a:cxnLst>
                <a:cxn ang="0">
                  <a:pos x="8" y="7"/>
                </a:cxn>
                <a:cxn ang="0">
                  <a:pos x="8" y="0"/>
                </a:cxn>
                <a:cxn ang="0">
                  <a:pos x="0" y="3"/>
                </a:cxn>
                <a:cxn ang="0">
                  <a:pos x="4" y="10"/>
                </a:cxn>
                <a:cxn ang="0">
                  <a:pos x="8" y="7"/>
                </a:cxn>
              </a:cxnLst>
              <a:rect l="0" t="0" r="r" b="b"/>
              <a:pathLst>
                <a:path w="8" h="10">
                  <a:moveTo>
                    <a:pt x="8" y="7"/>
                  </a:moveTo>
                  <a:lnTo>
                    <a:pt x="8" y="0"/>
                  </a:lnTo>
                  <a:lnTo>
                    <a:pt x="0" y="3"/>
                  </a:lnTo>
                  <a:lnTo>
                    <a:pt x="4" y="10"/>
                  </a:lnTo>
                  <a:lnTo>
                    <a:pt x="8" y="7"/>
                  </a:lnTo>
                  <a:close/>
                </a:path>
              </a:pathLst>
            </a:custGeom>
            <a:solidFill>
              <a:srgbClr val="FF74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869" name="Freeform 365"/>
            <p:cNvSpPr>
              <a:spLocks/>
            </p:cNvSpPr>
            <p:nvPr/>
          </p:nvSpPr>
          <p:spPr bwMode="auto">
            <a:xfrm>
              <a:off x="610" y="3711"/>
              <a:ext cx="9" cy="7"/>
            </a:xfrm>
            <a:custGeom>
              <a:avLst/>
              <a:gdLst/>
              <a:ahLst/>
              <a:cxnLst>
                <a:cxn ang="0">
                  <a:pos x="9" y="4"/>
                </a:cxn>
                <a:cxn ang="0">
                  <a:pos x="9" y="0"/>
                </a:cxn>
                <a:cxn ang="0">
                  <a:pos x="4" y="0"/>
                </a:cxn>
                <a:cxn ang="0">
                  <a:pos x="0" y="7"/>
                </a:cxn>
                <a:cxn ang="0">
                  <a:pos x="9" y="4"/>
                </a:cxn>
              </a:cxnLst>
              <a:rect l="0" t="0" r="r" b="b"/>
              <a:pathLst>
                <a:path w="9" h="7">
                  <a:moveTo>
                    <a:pt x="9" y="4"/>
                  </a:moveTo>
                  <a:lnTo>
                    <a:pt x="9" y="0"/>
                  </a:lnTo>
                  <a:lnTo>
                    <a:pt x="4" y="0"/>
                  </a:lnTo>
                  <a:lnTo>
                    <a:pt x="0" y="7"/>
                  </a:lnTo>
                  <a:lnTo>
                    <a:pt x="9" y="4"/>
                  </a:lnTo>
                  <a:close/>
                </a:path>
              </a:pathLst>
            </a:custGeom>
            <a:solidFill>
              <a:srgbClr val="FF74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870" name="Freeform 366"/>
            <p:cNvSpPr>
              <a:spLocks/>
            </p:cNvSpPr>
            <p:nvPr/>
          </p:nvSpPr>
          <p:spPr bwMode="auto">
            <a:xfrm>
              <a:off x="576" y="3765"/>
              <a:ext cx="25" cy="104"/>
            </a:xfrm>
            <a:custGeom>
              <a:avLst/>
              <a:gdLst/>
              <a:ahLst/>
              <a:cxnLst>
                <a:cxn ang="0">
                  <a:pos x="25" y="0"/>
                </a:cxn>
                <a:cxn ang="0">
                  <a:pos x="21" y="11"/>
                </a:cxn>
                <a:cxn ang="0">
                  <a:pos x="25" y="61"/>
                </a:cxn>
                <a:cxn ang="0">
                  <a:pos x="21" y="82"/>
                </a:cxn>
                <a:cxn ang="0">
                  <a:pos x="12" y="104"/>
                </a:cxn>
                <a:cxn ang="0">
                  <a:pos x="0" y="82"/>
                </a:cxn>
                <a:cxn ang="0">
                  <a:pos x="0" y="54"/>
                </a:cxn>
                <a:cxn ang="0">
                  <a:pos x="12" y="4"/>
                </a:cxn>
                <a:cxn ang="0">
                  <a:pos x="25" y="0"/>
                </a:cxn>
              </a:cxnLst>
              <a:rect l="0" t="0" r="r" b="b"/>
              <a:pathLst>
                <a:path w="25" h="104">
                  <a:moveTo>
                    <a:pt x="25" y="0"/>
                  </a:moveTo>
                  <a:lnTo>
                    <a:pt x="21" y="11"/>
                  </a:lnTo>
                  <a:lnTo>
                    <a:pt x="25" y="61"/>
                  </a:lnTo>
                  <a:lnTo>
                    <a:pt x="21" y="82"/>
                  </a:lnTo>
                  <a:lnTo>
                    <a:pt x="12" y="104"/>
                  </a:lnTo>
                  <a:lnTo>
                    <a:pt x="0" y="82"/>
                  </a:lnTo>
                  <a:lnTo>
                    <a:pt x="0" y="54"/>
                  </a:lnTo>
                  <a:lnTo>
                    <a:pt x="12" y="4"/>
                  </a:lnTo>
                  <a:lnTo>
                    <a:pt x="25" y="0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871" name="Freeform 367"/>
            <p:cNvSpPr>
              <a:spLocks/>
            </p:cNvSpPr>
            <p:nvPr/>
          </p:nvSpPr>
          <p:spPr bwMode="auto">
            <a:xfrm>
              <a:off x="640" y="3650"/>
              <a:ext cx="112" cy="65"/>
            </a:xfrm>
            <a:custGeom>
              <a:avLst/>
              <a:gdLst/>
              <a:ahLst/>
              <a:cxnLst>
                <a:cxn ang="0">
                  <a:pos x="73" y="15"/>
                </a:cxn>
                <a:cxn ang="0">
                  <a:pos x="9" y="47"/>
                </a:cxn>
                <a:cxn ang="0">
                  <a:pos x="0" y="58"/>
                </a:cxn>
                <a:cxn ang="0">
                  <a:pos x="4" y="65"/>
                </a:cxn>
                <a:cxn ang="0">
                  <a:pos x="26" y="65"/>
                </a:cxn>
                <a:cxn ang="0">
                  <a:pos x="47" y="61"/>
                </a:cxn>
                <a:cxn ang="0">
                  <a:pos x="69" y="54"/>
                </a:cxn>
                <a:cxn ang="0">
                  <a:pos x="86" y="43"/>
                </a:cxn>
                <a:cxn ang="0">
                  <a:pos x="99" y="25"/>
                </a:cxn>
                <a:cxn ang="0">
                  <a:pos x="112" y="4"/>
                </a:cxn>
                <a:cxn ang="0">
                  <a:pos x="107" y="0"/>
                </a:cxn>
                <a:cxn ang="0">
                  <a:pos x="73" y="15"/>
                </a:cxn>
              </a:cxnLst>
              <a:rect l="0" t="0" r="r" b="b"/>
              <a:pathLst>
                <a:path w="112" h="65">
                  <a:moveTo>
                    <a:pt x="73" y="15"/>
                  </a:moveTo>
                  <a:lnTo>
                    <a:pt x="9" y="47"/>
                  </a:lnTo>
                  <a:lnTo>
                    <a:pt x="0" y="58"/>
                  </a:lnTo>
                  <a:lnTo>
                    <a:pt x="4" y="65"/>
                  </a:lnTo>
                  <a:lnTo>
                    <a:pt x="26" y="65"/>
                  </a:lnTo>
                  <a:lnTo>
                    <a:pt x="47" y="61"/>
                  </a:lnTo>
                  <a:lnTo>
                    <a:pt x="69" y="54"/>
                  </a:lnTo>
                  <a:lnTo>
                    <a:pt x="86" y="43"/>
                  </a:lnTo>
                  <a:lnTo>
                    <a:pt x="99" y="25"/>
                  </a:lnTo>
                  <a:lnTo>
                    <a:pt x="112" y="4"/>
                  </a:lnTo>
                  <a:lnTo>
                    <a:pt x="107" y="0"/>
                  </a:lnTo>
                  <a:lnTo>
                    <a:pt x="73" y="15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872" name="Freeform 368"/>
            <p:cNvSpPr>
              <a:spLocks/>
            </p:cNvSpPr>
            <p:nvPr/>
          </p:nvSpPr>
          <p:spPr bwMode="auto">
            <a:xfrm>
              <a:off x="601" y="3758"/>
              <a:ext cx="82" cy="86"/>
            </a:xfrm>
            <a:custGeom>
              <a:avLst/>
              <a:gdLst/>
              <a:ahLst/>
              <a:cxnLst>
                <a:cxn ang="0">
                  <a:pos x="82" y="82"/>
                </a:cxn>
                <a:cxn ang="0">
                  <a:pos x="65" y="46"/>
                </a:cxn>
                <a:cxn ang="0">
                  <a:pos x="26" y="11"/>
                </a:cxn>
                <a:cxn ang="0">
                  <a:pos x="5" y="0"/>
                </a:cxn>
                <a:cxn ang="0">
                  <a:pos x="0" y="7"/>
                </a:cxn>
                <a:cxn ang="0">
                  <a:pos x="0" y="18"/>
                </a:cxn>
                <a:cxn ang="0">
                  <a:pos x="13" y="39"/>
                </a:cxn>
                <a:cxn ang="0">
                  <a:pos x="35" y="64"/>
                </a:cxn>
                <a:cxn ang="0">
                  <a:pos x="43" y="75"/>
                </a:cxn>
                <a:cxn ang="0">
                  <a:pos x="60" y="86"/>
                </a:cxn>
                <a:cxn ang="0">
                  <a:pos x="78" y="86"/>
                </a:cxn>
                <a:cxn ang="0">
                  <a:pos x="82" y="82"/>
                </a:cxn>
              </a:cxnLst>
              <a:rect l="0" t="0" r="r" b="b"/>
              <a:pathLst>
                <a:path w="82" h="86">
                  <a:moveTo>
                    <a:pt x="82" y="82"/>
                  </a:moveTo>
                  <a:lnTo>
                    <a:pt x="65" y="46"/>
                  </a:lnTo>
                  <a:lnTo>
                    <a:pt x="26" y="11"/>
                  </a:lnTo>
                  <a:lnTo>
                    <a:pt x="5" y="0"/>
                  </a:lnTo>
                  <a:lnTo>
                    <a:pt x="0" y="7"/>
                  </a:lnTo>
                  <a:lnTo>
                    <a:pt x="0" y="18"/>
                  </a:lnTo>
                  <a:lnTo>
                    <a:pt x="13" y="39"/>
                  </a:lnTo>
                  <a:lnTo>
                    <a:pt x="35" y="64"/>
                  </a:lnTo>
                  <a:lnTo>
                    <a:pt x="43" y="75"/>
                  </a:lnTo>
                  <a:lnTo>
                    <a:pt x="60" y="86"/>
                  </a:lnTo>
                  <a:lnTo>
                    <a:pt x="78" y="86"/>
                  </a:lnTo>
                  <a:lnTo>
                    <a:pt x="82" y="82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873" name="Freeform 369"/>
            <p:cNvSpPr>
              <a:spLocks/>
            </p:cNvSpPr>
            <p:nvPr/>
          </p:nvSpPr>
          <p:spPr bwMode="auto">
            <a:xfrm>
              <a:off x="610" y="3747"/>
              <a:ext cx="112" cy="57"/>
            </a:xfrm>
            <a:custGeom>
              <a:avLst/>
              <a:gdLst/>
              <a:ahLst/>
              <a:cxnLst>
                <a:cxn ang="0">
                  <a:pos x="0" y="11"/>
                </a:cxn>
                <a:cxn ang="0">
                  <a:pos x="34" y="36"/>
                </a:cxn>
                <a:cxn ang="0">
                  <a:pos x="86" y="54"/>
                </a:cxn>
                <a:cxn ang="0">
                  <a:pos x="112" y="57"/>
                </a:cxn>
                <a:cxn ang="0">
                  <a:pos x="112" y="50"/>
                </a:cxn>
                <a:cxn ang="0">
                  <a:pos x="107" y="43"/>
                </a:cxn>
                <a:cxn ang="0">
                  <a:pos x="86" y="25"/>
                </a:cxn>
                <a:cxn ang="0">
                  <a:pos x="56" y="7"/>
                </a:cxn>
                <a:cxn ang="0">
                  <a:pos x="17" y="0"/>
                </a:cxn>
                <a:cxn ang="0">
                  <a:pos x="4" y="4"/>
                </a:cxn>
                <a:cxn ang="0">
                  <a:pos x="0" y="11"/>
                </a:cxn>
              </a:cxnLst>
              <a:rect l="0" t="0" r="r" b="b"/>
              <a:pathLst>
                <a:path w="112" h="57">
                  <a:moveTo>
                    <a:pt x="0" y="11"/>
                  </a:moveTo>
                  <a:lnTo>
                    <a:pt x="34" y="36"/>
                  </a:lnTo>
                  <a:lnTo>
                    <a:pt x="86" y="54"/>
                  </a:lnTo>
                  <a:lnTo>
                    <a:pt x="112" y="57"/>
                  </a:lnTo>
                  <a:lnTo>
                    <a:pt x="112" y="50"/>
                  </a:lnTo>
                  <a:lnTo>
                    <a:pt x="107" y="43"/>
                  </a:lnTo>
                  <a:lnTo>
                    <a:pt x="86" y="25"/>
                  </a:lnTo>
                  <a:lnTo>
                    <a:pt x="56" y="7"/>
                  </a:lnTo>
                  <a:lnTo>
                    <a:pt x="17" y="0"/>
                  </a:lnTo>
                  <a:lnTo>
                    <a:pt x="4" y="4"/>
                  </a:lnTo>
                  <a:lnTo>
                    <a:pt x="0" y="11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874" name="Freeform 370"/>
            <p:cNvSpPr>
              <a:spLocks/>
            </p:cNvSpPr>
            <p:nvPr/>
          </p:nvSpPr>
          <p:spPr bwMode="auto">
            <a:xfrm>
              <a:off x="636" y="3711"/>
              <a:ext cx="124" cy="36"/>
            </a:xfrm>
            <a:custGeom>
              <a:avLst/>
              <a:gdLst/>
              <a:ahLst/>
              <a:cxnLst>
                <a:cxn ang="0">
                  <a:pos x="124" y="18"/>
                </a:cxn>
                <a:cxn ang="0">
                  <a:pos x="81" y="4"/>
                </a:cxn>
                <a:cxn ang="0">
                  <a:pos x="25" y="0"/>
                </a:cxn>
                <a:cxn ang="0">
                  <a:pos x="0" y="4"/>
                </a:cxn>
                <a:cxn ang="0">
                  <a:pos x="4" y="11"/>
                </a:cxn>
                <a:cxn ang="0">
                  <a:pos x="13" y="18"/>
                </a:cxn>
                <a:cxn ang="0">
                  <a:pos x="38" y="29"/>
                </a:cxn>
                <a:cxn ang="0">
                  <a:pos x="77" y="36"/>
                </a:cxn>
                <a:cxn ang="0">
                  <a:pos x="111" y="33"/>
                </a:cxn>
                <a:cxn ang="0">
                  <a:pos x="124" y="25"/>
                </a:cxn>
                <a:cxn ang="0">
                  <a:pos x="124" y="18"/>
                </a:cxn>
              </a:cxnLst>
              <a:rect l="0" t="0" r="r" b="b"/>
              <a:pathLst>
                <a:path w="124" h="36">
                  <a:moveTo>
                    <a:pt x="124" y="18"/>
                  </a:moveTo>
                  <a:lnTo>
                    <a:pt x="81" y="4"/>
                  </a:lnTo>
                  <a:lnTo>
                    <a:pt x="25" y="0"/>
                  </a:lnTo>
                  <a:lnTo>
                    <a:pt x="0" y="4"/>
                  </a:lnTo>
                  <a:lnTo>
                    <a:pt x="4" y="11"/>
                  </a:lnTo>
                  <a:lnTo>
                    <a:pt x="13" y="18"/>
                  </a:lnTo>
                  <a:lnTo>
                    <a:pt x="38" y="29"/>
                  </a:lnTo>
                  <a:lnTo>
                    <a:pt x="77" y="36"/>
                  </a:lnTo>
                  <a:lnTo>
                    <a:pt x="111" y="33"/>
                  </a:lnTo>
                  <a:lnTo>
                    <a:pt x="124" y="25"/>
                  </a:lnTo>
                  <a:lnTo>
                    <a:pt x="124" y="18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875" name="Freeform 371"/>
            <p:cNvSpPr>
              <a:spLocks/>
            </p:cNvSpPr>
            <p:nvPr/>
          </p:nvSpPr>
          <p:spPr bwMode="auto">
            <a:xfrm>
              <a:off x="627" y="3733"/>
              <a:ext cx="120" cy="46"/>
            </a:xfrm>
            <a:custGeom>
              <a:avLst/>
              <a:gdLst/>
              <a:ahLst/>
              <a:cxnLst>
                <a:cxn ang="0">
                  <a:pos x="0" y="11"/>
                </a:cxn>
                <a:cxn ang="0">
                  <a:pos x="39" y="28"/>
                </a:cxn>
                <a:cxn ang="0">
                  <a:pos x="95" y="46"/>
                </a:cxn>
                <a:cxn ang="0">
                  <a:pos x="120" y="46"/>
                </a:cxn>
                <a:cxn ang="0">
                  <a:pos x="116" y="39"/>
                </a:cxn>
                <a:cxn ang="0">
                  <a:pos x="112" y="28"/>
                </a:cxn>
                <a:cxn ang="0">
                  <a:pos x="86" y="14"/>
                </a:cxn>
                <a:cxn ang="0">
                  <a:pos x="56" y="0"/>
                </a:cxn>
                <a:cxn ang="0">
                  <a:pos x="17" y="0"/>
                </a:cxn>
                <a:cxn ang="0">
                  <a:pos x="4" y="3"/>
                </a:cxn>
                <a:cxn ang="0">
                  <a:pos x="0" y="11"/>
                </a:cxn>
              </a:cxnLst>
              <a:rect l="0" t="0" r="r" b="b"/>
              <a:pathLst>
                <a:path w="120" h="46">
                  <a:moveTo>
                    <a:pt x="0" y="11"/>
                  </a:moveTo>
                  <a:lnTo>
                    <a:pt x="39" y="28"/>
                  </a:lnTo>
                  <a:lnTo>
                    <a:pt x="95" y="46"/>
                  </a:lnTo>
                  <a:lnTo>
                    <a:pt x="120" y="46"/>
                  </a:lnTo>
                  <a:lnTo>
                    <a:pt x="116" y="39"/>
                  </a:lnTo>
                  <a:lnTo>
                    <a:pt x="112" y="28"/>
                  </a:lnTo>
                  <a:lnTo>
                    <a:pt x="86" y="14"/>
                  </a:lnTo>
                  <a:lnTo>
                    <a:pt x="56" y="0"/>
                  </a:lnTo>
                  <a:lnTo>
                    <a:pt x="17" y="0"/>
                  </a:lnTo>
                  <a:lnTo>
                    <a:pt x="4" y="3"/>
                  </a:lnTo>
                  <a:lnTo>
                    <a:pt x="0" y="11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876" name="Line 372"/>
            <p:cNvSpPr>
              <a:spLocks noChangeShapeType="1"/>
            </p:cNvSpPr>
            <p:nvPr/>
          </p:nvSpPr>
          <p:spPr bwMode="auto">
            <a:xfrm>
              <a:off x="2672" y="3572"/>
              <a:ext cx="159" cy="107"/>
            </a:xfrm>
            <a:prstGeom prst="line">
              <a:avLst/>
            </a:prstGeom>
            <a:noFill/>
            <a:ln w="6350">
              <a:solidFill>
                <a:srgbClr val="006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877" name="Freeform 373"/>
            <p:cNvSpPr>
              <a:spLocks/>
            </p:cNvSpPr>
            <p:nvPr/>
          </p:nvSpPr>
          <p:spPr bwMode="auto">
            <a:xfrm>
              <a:off x="2813" y="3625"/>
              <a:ext cx="168" cy="9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9" y="4"/>
                </a:cxn>
                <a:cxn ang="0">
                  <a:pos x="30" y="15"/>
                </a:cxn>
                <a:cxn ang="0">
                  <a:pos x="82" y="47"/>
                </a:cxn>
                <a:cxn ang="0">
                  <a:pos x="142" y="83"/>
                </a:cxn>
                <a:cxn ang="0">
                  <a:pos x="159" y="93"/>
                </a:cxn>
                <a:cxn ang="0">
                  <a:pos x="168" y="97"/>
                </a:cxn>
              </a:cxnLst>
              <a:rect l="0" t="0" r="r" b="b"/>
              <a:pathLst>
                <a:path w="168" h="97">
                  <a:moveTo>
                    <a:pt x="0" y="0"/>
                  </a:moveTo>
                  <a:lnTo>
                    <a:pt x="9" y="4"/>
                  </a:lnTo>
                  <a:lnTo>
                    <a:pt x="30" y="15"/>
                  </a:lnTo>
                  <a:lnTo>
                    <a:pt x="82" y="47"/>
                  </a:lnTo>
                  <a:lnTo>
                    <a:pt x="142" y="83"/>
                  </a:lnTo>
                  <a:lnTo>
                    <a:pt x="159" y="93"/>
                  </a:lnTo>
                  <a:lnTo>
                    <a:pt x="168" y="97"/>
                  </a:lnTo>
                </a:path>
              </a:pathLst>
            </a:custGeom>
            <a:noFill/>
            <a:ln w="6350">
              <a:solidFill>
                <a:srgbClr val="006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878" name="Freeform 374"/>
            <p:cNvSpPr>
              <a:spLocks/>
            </p:cNvSpPr>
            <p:nvPr/>
          </p:nvSpPr>
          <p:spPr bwMode="auto">
            <a:xfrm>
              <a:off x="2646" y="3600"/>
              <a:ext cx="137" cy="6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8" y="4"/>
                </a:cxn>
                <a:cxn ang="0">
                  <a:pos x="26" y="15"/>
                </a:cxn>
                <a:cxn ang="0">
                  <a:pos x="73" y="33"/>
                </a:cxn>
                <a:cxn ang="0">
                  <a:pos x="116" y="54"/>
                </a:cxn>
                <a:cxn ang="0">
                  <a:pos x="129" y="61"/>
                </a:cxn>
                <a:cxn ang="0">
                  <a:pos x="137" y="65"/>
                </a:cxn>
              </a:cxnLst>
              <a:rect l="0" t="0" r="r" b="b"/>
              <a:pathLst>
                <a:path w="137" h="65">
                  <a:moveTo>
                    <a:pt x="0" y="0"/>
                  </a:moveTo>
                  <a:lnTo>
                    <a:pt x="8" y="4"/>
                  </a:lnTo>
                  <a:lnTo>
                    <a:pt x="26" y="15"/>
                  </a:lnTo>
                  <a:lnTo>
                    <a:pt x="73" y="33"/>
                  </a:lnTo>
                  <a:lnTo>
                    <a:pt x="116" y="54"/>
                  </a:lnTo>
                  <a:lnTo>
                    <a:pt x="129" y="61"/>
                  </a:lnTo>
                  <a:lnTo>
                    <a:pt x="137" y="65"/>
                  </a:lnTo>
                </a:path>
              </a:pathLst>
            </a:custGeom>
            <a:noFill/>
            <a:ln w="6350">
              <a:solidFill>
                <a:srgbClr val="006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879" name="Line 375"/>
            <p:cNvSpPr>
              <a:spLocks noChangeShapeType="1"/>
            </p:cNvSpPr>
            <p:nvPr/>
          </p:nvSpPr>
          <p:spPr bwMode="auto">
            <a:xfrm>
              <a:off x="2762" y="3697"/>
              <a:ext cx="142" cy="7"/>
            </a:xfrm>
            <a:prstGeom prst="line">
              <a:avLst/>
            </a:prstGeom>
            <a:noFill/>
            <a:ln w="6350">
              <a:solidFill>
                <a:srgbClr val="006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880" name="Freeform 376"/>
            <p:cNvSpPr>
              <a:spLocks/>
            </p:cNvSpPr>
            <p:nvPr/>
          </p:nvSpPr>
          <p:spPr bwMode="auto">
            <a:xfrm>
              <a:off x="2672" y="3640"/>
              <a:ext cx="1018" cy="17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8" y="3"/>
                </a:cxn>
                <a:cxn ang="0">
                  <a:pos x="30" y="7"/>
                </a:cxn>
                <a:cxn ang="0">
                  <a:pos x="56" y="14"/>
                </a:cxn>
                <a:cxn ang="0">
                  <a:pos x="90" y="21"/>
                </a:cxn>
                <a:cxn ang="0">
                  <a:pos x="180" y="46"/>
                </a:cxn>
                <a:cxn ang="0">
                  <a:pos x="275" y="75"/>
                </a:cxn>
                <a:cxn ang="0">
                  <a:pos x="369" y="104"/>
                </a:cxn>
                <a:cxn ang="0">
                  <a:pos x="412" y="114"/>
                </a:cxn>
                <a:cxn ang="0">
                  <a:pos x="451" y="125"/>
                </a:cxn>
                <a:cxn ang="0">
                  <a:pos x="485" y="136"/>
                </a:cxn>
                <a:cxn ang="0">
                  <a:pos x="511" y="143"/>
                </a:cxn>
                <a:cxn ang="0">
                  <a:pos x="528" y="146"/>
                </a:cxn>
                <a:cxn ang="0">
                  <a:pos x="532" y="150"/>
                </a:cxn>
                <a:cxn ang="0">
                  <a:pos x="601" y="161"/>
                </a:cxn>
                <a:cxn ang="0">
                  <a:pos x="665" y="168"/>
                </a:cxn>
                <a:cxn ang="0">
                  <a:pos x="721" y="175"/>
                </a:cxn>
                <a:cxn ang="0">
                  <a:pos x="769" y="175"/>
                </a:cxn>
                <a:cxn ang="0">
                  <a:pos x="816" y="179"/>
                </a:cxn>
                <a:cxn ang="0">
                  <a:pos x="854" y="179"/>
                </a:cxn>
                <a:cxn ang="0">
                  <a:pos x="889" y="179"/>
                </a:cxn>
                <a:cxn ang="0">
                  <a:pos x="919" y="175"/>
                </a:cxn>
                <a:cxn ang="0">
                  <a:pos x="966" y="172"/>
                </a:cxn>
                <a:cxn ang="0">
                  <a:pos x="996" y="164"/>
                </a:cxn>
                <a:cxn ang="0">
                  <a:pos x="1013" y="157"/>
                </a:cxn>
                <a:cxn ang="0">
                  <a:pos x="1018" y="154"/>
                </a:cxn>
              </a:cxnLst>
              <a:rect l="0" t="0" r="r" b="b"/>
              <a:pathLst>
                <a:path w="1018" h="179">
                  <a:moveTo>
                    <a:pt x="0" y="0"/>
                  </a:moveTo>
                  <a:lnTo>
                    <a:pt x="8" y="3"/>
                  </a:lnTo>
                  <a:lnTo>
                    <a:pt x="30" y="7"/>
                  </a:lnTo>
                  <a:lnTo>
                    <a:pt x="56" y="14"/>
                  </a:lnTo>
                  <a:lnTo>
                    <a:pt x="90" y="21"/>
                  </a:lnTo>
                  <a:lnTo>
                    <a:pt x="180" y="46"/>
                  </a:lnTo>
                  <a:lnTo>
                    <a:pt x="275" y="75"/>
                  </a:lnTo>
                  <a:lnTo>
                    <a:pt x="369" y="104"/>
                  </a:lnTo>
                  <a:lnTo>
                    <a:pt x="412" y="114"/>
                  </a:lnTo>
                  <a:lnTo>
                    <a:pt x="451" y="125"/>
                  </a:lnTo>
                  <a:lnTo>
                    <a:pt x="485" y="136"/>
                  </a:lnTo>
                  <a:lnTo>
                    <a:pt x="511" y="143"/>
                  </a:lnTo>
                  <a:lnTo>
                    <a:pt x="528" y="146"/>
                  </a:lnTo>
                  <a:lnTo>
                    <a:pt x="532" y="150"/>
                  </a:lnTo>
                  <a:lnTo>
                    <a:pt x="601" y="161"/>
                  </a:lnTo>
                  <a:lnTo>
                    <a:pt x="665" y="168"/>
                  </a:lnTo>
                  <a:lnTo>
                    <a:pt x="721" y="175"/>
                  </a:lnTo>
                  <a:lnTo>
                    <a:pt x="769" y="175"/>
                  </a:lnTo>
                  <a:lnTo>
                    <a:pt x="816" y="179"/>
                  </a:lnTo>
                  <a:lnTo>
                    <a:pt x="854" y="179"/>
                  </a:lnTo>
                  <a:lnTo>
                    <a:pt x="889" y="179"/>
                  </a:lnTo>
                  <a:lnTo>
                    <a:pt x="919" y="175"/>
                  </a:lnTo>
                  <a:lnTo>
                    <a:pt x="966" y="172"/>
                  </a:lnTo>
                  <a:lnTo>
                    <a:pt x="996" y="164"/>
                  </a:lnTo>
                  <a:lnTo>
                    <a:pt x="1013" y="157"/>
                  </a:lnTo>
                  <a:lnTo>
                    <a:pt x="1018" y="154"/>
                  </a:lnTo>
                </a:path>
              </a:pathLst>
            </a:custGeom>
            <a:noFill/>
            <a:ln w="6350">
              <a:solidFill>
                <a:srgbClr val="40A04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881" name="Freeform 377"/>
            <p:cNvSpPr>
              <a:spLocks/>
            </p:cNvSpPr>
            <p:nvPr/>
          </p:nvSpPr>
          <p:spPr bwMode="auto">
            <a:xfrm>
              <a:off x="2753" y="3686"/>
              <a:ext cx="22" cy="22"/>
            </a:xfrm>
            <a:custGeom>
              <a:avLst/>
              <a:gdLst/>
              <a:ahLst/>
              <a:cxnLst>
                <a:cxn ang="0">
                  <a:pos x="22" y="4"/>
                </a:cxn>
                <a:cxn ang="0">
                  <a:pos x="13" y="0"/>
                </a:cxn>
                <a:cxn ang="0">
                  <a:pos x="0" y="0"/>
                </a:cxn>
                <a:cxn ang="0">
                  <a:pos x="0" y="7"/>
                </a:cxn>
                <a:cxn ang="0">
                  <a:pos x="0" y="18"/>
                </a:cxn>
                <a:cxn ang="0">
                  <a:pos x="9" y="22"/>
                </a:cxn>
                <a:cxn ang="0">
                  <a:pos x="17" y="22"/>
                </a:cxn>
                <a:cxn ang="0">
                  <a:pos x="22" y="15"/>
                </a:cxn>
                <a:cxn ang="0">
                  <a:pos x="22" y="4"/>
                </a:cxn>
              </a:cxnLst>
              <a:rect l="0" t="0" r="r" b="b"/>
              <a:pathLst>
                <a:path w="22" h="22">
                  <a:moveTo>
                    <a:pt x="22" y="4"/>
                  </a:moveTo>
                  <a:lnTo>
                    <a:pt x="13" y="0"/>
                  </a:lnTo>
                  <a:lnTo>
                    <a:pt x="0" y="0"/>
                  </a:lnTo>
                  <a:lnTo>
                    <a:pt x="0" y="7"/>
                  </a:lnTo>
                  <a:lnTo>
                    <a:pt x="0" y="18"/>
                  </a:lnTo>
                  <a:lnTo>
                    <a:pt x="9" y="22"/>
                  </a:lnTo>
                  <a:lnTo>
                    <a:pt x="17" y="22"/>
                  </a:lnTo>
                  <a:lnTo>
                    <a:pt x="22" y="15"/>
                  </a:lnTo>
                  <a:lnTo>
                    <a:pt x="22" y="4"/>
                  </a:lnTo>
                  <a:close/>
                </a:path>
              </a:pathLst>
            </a:custGeom>
            <a:solidFill>
              <a:srgbClr val="B79FC3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882" name="Freeform 378"/>
            <p:cNvSpPr>
              <a:spLocks/>
            </p:cNvSpPr>
            <p:nvPr/>
          </p:nvSpPr>
          <p:spPr bwMode="auto">
            <a:xfrm>
              <a:off x="2663" y="3629"/>
              <a:ext cx="26" cy="25"/>
            </a:xfrm>
            <a:custGeom>
              <a:avLst/>
              <a:gdLst/>
              <a:ahLst/>
              <a:cxnLst>
                <a:cxn ang="0">
                  <a:pos x="22" y="7"/>
                </a:cxn>
                <a:cxn ang="0">
                  <a:pos x="13" y="0"/>
                </a:cxn>
                <a:cxn ang="0">
                  <a:pos x="4" y="0"/>
                </a:cxn>
                <a:cxn ang="0">
                  <a:pos x="0" y="7"/>
                </a:cxn>
                <a:cxn ang="0">
                  <a:pos x="0" y="18"/>
                </a:cxn>
                <a:cxn ang="0">
                  <a:pos x="9" y="25"/>
                </a:cxn>
                <a:cxn ang="0">
                  <a:pos x="17" y="25"/>
                </a:cxn>
                <a:cxn ang="0">
                  <a:pos x="26" y="14"/>
                </a:cxn>
                <a:cxn ang="0">
                  <a:pos x="22" y="7"/>
                </a:cxn>
              </a:cxnLst>
              <a:rect l="0" t="0" r="r" b="b"/>
              <a:pathLst>
                <a:path w="26" h="25">
                  <a:moveTo>
                    <a:pt x="22" y="7"/>
                  </a:moveTo>
                  <a:lnTo>
                    <a:pt x="13" y="0"/>
                  </a:lnTo>
                  <a:lnTo>
                    <a:pt x="4" y="0"/>
                  </a:lnTo>
                  <a:lnTo>
                    <a:pt x="0" y="7"/>
                  </a:lnTo>
                  <a:lnTo>
                    <a:pt x="0" y="18"/>
                  </a:lnTo>
                  <a:lnTo>
                    <a:pt x="9" y="25"/>
                  </a:lnTo>
                  <a:lnTo>
                    <a:pt x="17" y="25"/>
                  </a:lnTo>
                  <a:lnTo>
                    <a:pt x="26" y="14"/>
                  </a:lnTo>
                  <a:lnTo>
                    <a:pt x="22" y="7"/>
                  </a:lnTo>
                  <a:close/>
                </a:path>
              </a:pathLst>
            </a:custGeom>
            <a:solidFill>
              <a:srgbClr val="B79FC3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883" name="Freeform 379"/>
            <p:cNvSpPr>
              <a:spLocks/>
            </p:cNvSpPr>
            <p:nvPr/>
          </p:nvSpPr>
          <p:spPr bwMode="auto">
            <a:xfrm>
              <a:off x="2629" y="3597"/>
              <a:ext cx="25" cy="25"/>
            </a:xfrm>
            <a:custGeom>
              <a:avLst/>
              <a:gdLst/>
              <a:ahLst/>
              <a:cxnLst>
                <a:cxn ang="0">
                  <a:pos x="25" y="7"/>
                </a:cxn>
                <a:cxn ang="0">
                  <a:pos x="17" y="0"/>
                </a:cxn>
                <a:cxn ang="0">
                  <a:pos x="8" y="0"/>
                </a:cxn>
                <a:cxn ang="0">
                  <a:pos x="0" y="10"/>
                </a:cxn>
                <a:cxn ang="0">
                  <a:pos x="4" y="18"/>
                </a:cxn>
                <a:cxn ang="0">
                  <a:pos x="13" y="25"/>
                </a:cxn>
                <a:cxn ang="0">
                  <a:pos x="21" y="25"/>
                </a:cxn>
                <a:cxn ang="0">
                  <a:pos x="25" y="18"/>
                </a:cxn>
                <a:cxn ang="0">
                  <a:pos x="25" y="7"/>
                </a:cxn>
              </a:cxnLst>
              <a:rect l="0" t="0" r="r" b="b"/>
              <a:pathLst>
                <a:path w="25" h="25">
                  <a:moveTo>
                    <a:pt x="25" y="7"/>
                  </a:moveTo>
                  <a:lnTo>
                    <a:pt x="17" y="0"/>
                  </a:lnTo>
                  <a:lnTo>
                    <a:pt x="8" y="0"/>
                  </a:lnTo>
                  <a:lnTo>
                    <a:pt x="0" y="10"/>
                  </a:lnTo>
                  <a:lnTo>
                    <a:pt x="4" y="18"/>
                  </a:lnTo>
                  <a:lnTo>
                    <a:pt x="13" y="25"/>
                  </a:lnTo>
                  <a:lnTo>
                    <a:pt x="21" y="25"/>
                  </a:lnTo>
                  <a:lnTo>
                    <a:pt x="25" y="18"/>
                  </a:lnTo>
                  <a:lnTo>
                    <a:pt x="25" y="7"/>
                  </a:lnTo>
                  <a:close/>
                </a:path>
              </a:pathLst>
            </a:custGeom>
            <a:solidFill>
              <a:srgbClr val="B79FC3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884" name="Freeform 380"/>
            <p:cNvSpPr>
              <a:spLocks/>
            </p:cNvSpPr>
            <p:nvPr/>
          </p:nvSpPr>
          <p:spPr bwMode="auto">
            <a:xfrm>
              <a:off x="2659" y="3561"/>
              <a:ext cx="26" cy="25"/>
            </a:xfrm>
            <a:custGeom>
              <a:avLst/>
              <a:gdLst/>
              <a:ahLst/>
              <a:cxnLst>
                <a:cxn ang="0">
                  <a:pos x="26" y="7"/>
                </a:cxn>
                <a:cxn ang="0">
                  <a:pos x="17" y="0"/>
                </a:cxn>
                <a:cxn ang="0">
                  <a:pos x="4" y="0"/>
                </a:cxn>
                <a:cxn ang="0">
                  <a:pos x="0" y="7"/>
                </a:cxn>
                <a:cxn ang="0">
                  <a:pos x="4" y="18"/>
                </a:cxn>
                <a:cxn ang="0">
                  <a:pos x="13" y="25"/>
                </a:cxn>
                <a:cxn ang="0">
                  <a:pos x="21" y="25"/>
                </a:cxn>
                <a:cxn ang="0">
                  <a:pos x="26" y="14"/>
                </a:cxn>
                <a:cxn ang="0">
                  <a:pos x="26" y="7"/>
                </a:cxn>
              </a:cxnLst>
              <a:rect l="0" t="0" r="r" b="b"/>
              <a:pathLst>
                <a:path w="26" h="25">
                  <a:moveTo>
                    <a:pt x="26" y="7"/>
                  </a:moveTo>
                  <a:lnTo>
                    <a:pt x="17" y="0"/>
                  </a:lnTo>
                  <a:lnTo>
                    <a:pt x="4" y="0"/>
                  </a:lnTo>
                  <a:lnTo>
                    <a:pt x="0" y="7"/>
                  </a:lnTo>
                  <a:lnTo>
                    <a:pt x="4" y="18"/>
                  </a:lnTo>
                  <a:lnTo>
                    <a:pt x="13" y="25"/>
                  </a:lnTo>
                  <a:lnTo>
                    <a:pt x="21" y="25"/>
                  </a:lnTo>
                  <a:lnTo>
                    <a:pt x="26" y="14"/>
                  </a:lnTo>
                  <a:lnTo>
                    <a:pt x="26" y="7"/>
                  </a:lnTo>
                  <a:close/>
                </a:path>
              </a:pathLst>
            </a:custGeom>
            <a:solidFill>
              <a:srgbClr val="B79FC3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885" name="Freeform 381"/>
            <p:cNvSpPr>
              <a:spLocks/>
            </p:cNvSpPr>
            <p:nvPr/>
          </p:nvSpPr>
          <p:spPr bwMode="auto">
            <a:xfrm>
              <a:off x="2792" y="3611"/>
              <a:ext cx="26" cy="22"/>
            </a:xfrm>
            <a:custGeom>
              <a:avLst/>
              <a:gdLst/>
              <a:ahLst/>
              <a:cxnLst>
                <a:cxn ang="0">
                  <a:pos x="26" y="4"/>
                </a:cxn>
                <a:cxn ang="0">
                  <a:pos x="17" y="0"/>
                </a:cxn>
                <a:cxn ang="0">
                  <a:pos x="4" y="0"/>
                </a:cxn>
                <a:cxn ang="0">
                  <a:pos x="0" y="7"/>
                </a:cxn>
                <a:cxn ang="0">
                  <a:pos x="4" y="18"/>
                </a:cxn>
                <a:cxn ang="0">
                  <a:pos x="13" y="22"/>
                </a:cxn>
                <a:cxn ang="0">
                  <a:pos x="21" y="22"/>
                </a:cxn>
                <a:cxn ang="0">
                  <a:pos x="26" y="14"/>
                </a:cxn>
                <a:cxn ang="0">
                  <a:pos x="26" y="4"/>
                </a:cxn>
              </a:cxnLst>
              <a:rect l="0" t="0" r="r" b="b"/>
              <a:pathLst>
                <a:path w="26" h="22">
                  <a:moveTo>
                    <a:pt x="26" y="4"/>
                  </a:moveTo>
                  <a:lnTo>
                    <a:pt x="17" y="0"/>
                  </a:lnTo>
                  <a:lnTo>
                    <a:pt x="4" y="0"/>
                  </a:lnTo>
                  <a:lnTo>
                    <a:pt x="0" y="7"/>
                  </a:lnTo>
                  <a:lnTo>
                    <a:pt x="4" y="18"/>
                  </a:lnTo>
                  <a:lnTo>
                    <a:pt x="13" y="22"/>
                  </a:lnTo>
                  <a:lnTo>
                    <a:pt x="21" y="22"/>
                  </a:lnTo>
                  <a:lnTo>
                    <a:pt x="26" y="14"/>
                  </a:lnTo>
                  <a:lnTo>
                    <a:pt x="26" y="4"/>
                  </a:lnTo>
                  <a:close/>
                </a:path>
              </a:pathLst>
            </a:custGeom>
            <a:solidFill>
              <a:srgbClr val="B79FC3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886" name="Freeform 382"/>
            <p:cNvSpPr>
              <a:spLocks/>
            </p:cNvSpPr>
            <p:nvPr/>
          </p:nvSpPr>
          <p:spPr bwMode="auto">
            <a:xfrm>
              <a:off x="3552" y="3851"/>
              <a:ext cx="138" cy="2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3" y="3"/>
                </a:cxn>
                <a:cxn ang="0">
                  <a:pos x="78" y="3"/>
                </a:cxn>
                <a:cxn ang="0">
                  <a:pos x="108" y="7"/>
                </a:cxn>
                <a:cxn ang="0">
                  <a:pos x="138" y="18"/>
                </a:cxn>
                <a:cxn ang="0">
                  <a:pos x="103" y="29"/>
                </a:cxn>
                <a:cxn ang="0">
                  <a:pos x="69" y="29"/>
                </a:cxn>
                <a:cxn ang="0">
                  <a:pos x="0" y="11"/>
                </a:cxn>
                <a:cxn ang="0">
                  <a:pos x="0" y="0"/>
                </a:cxn>
              </a:cxnLst>
              <a:rect l="0" t="0" r="r" b="b"/>
              <a:pathLst>
                <a:path w="138" h="29">
                  <a:moveTo>
                    <a:pt x="0" y="0"/>
                  </a:moveTo>
                  <a:lnTo>
                    <a:pt x="13" y="3"/>
                  </a:lnTo>
                  <a:lnTo>
                    <a:pt x="78" y="3"/>
                  </a:lnTo>
                  <a:lnTo>
                    <a:pt x="108" y="7"/>
                  </a:lnTo>
                  <a:lnTo>
                    <a:pt x="138" y="18"/>
                  </a:lnTo>
                  <a:lnTo>
                    <a:pt x="103" y="29"/>
                  </a:lnTo>
                  <a:lnTo>
                    <a:pt x="69" y="29"/>
                  </a:lnTo>
                  <a:lnTo>
                    <a:pt x="0" y="1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887" name="Freeform 383"/>
            <p:cNvSpPr>
              <a:spLocks/>
            </p:cNvSpPr>
            <p:nvPr/>
          </p:nvSpPr>
          <p:spPr bwMode="auto">
            <a:xfrm>
              <a:off x="3552" y="3865"/>
              <a:ext cx="133" cy="65"/>
            </a:xfrm>
            <a:custGeom>
              <a:avLst/>
              <a:gdLst/>
              <a:ahLst/>
              <a:cxnLst>
                <a:cxn ang="0">
                  <a:pos x="43" y="11"/>
                </a:cxn>
                <a:cxn ang="0">
                  <a:pos x="120" y="40"/>
                </a:cxn>
                <a:cxn ang="0">
                  <a:pos x="133" y="50"/>
                </a:cxn>
                <a:cxn ang="0">
                  <a:pos x="133" y="58"/>
                </a:cxn>
                <a:cxn ang="0">
                  <a:pos x="129" y="61"/>
                </a:cxn>
                <a:cxn ang="0">
                  <a:pos x="108" y="65"/>
                </a:cxn>
                <a:cxn ang="0">
                  <a:pos x="82" y="58"/>
                </a:cxn>
                <a:cxn ang="0">
                  <a:pos x="56" y="54"/>
                </a:cxn>
                <a:cxn ang="0">
                  <a:pos x="39" y="43"/>
                </a:cxn>
                <a:cxn ang="0">
                  <a:pos x="17" y="25"/>
                </a:cxn>
                <a:cxn ang="0">
                  <a:pos x="0" y="0"/>
                </a:cxn>
                <a:cxn ang="0">
                  <a:pos x="5" y="0"/>
                </a:cxn>
                <a:cxn ang="0">
                  <a:pos x="43" y="11"/>
                </a:cxn>
              </a:cxnLst>
              <a:rect l="0" t="0" r="r" b="b"/>
              <a:pathLst>
                <a:path w="133" h="65">
                  <a:moveTo>
                    <a:pt x="43" y="11"/>
                  </a:moveTo>
                  <a:lnTo>
                    <a:pt x="120" y="40"/>
                  </a:lnTo>
                  <a:lnTo>
                    <a:pt x="133" y="50"/>
                  </a:lnTo>
                  <a:lnTo>
                    <a:pt x="133" y="58"/>
                  </a:lnTo>
                  <a:lnTo>
                    <a:pt x="129" y="61"/>
                  </a:lnTo>
                  <a:lnTo>
                    <a:pt x="108" y="65"/>
                  </a:lnTo>
                  <a:lnTo>
                    <a:pt x="82" y="58"/>
                  </a:lnTo>
                  <a:lnTo>
                    <a:pt x="56" y="54"/>
                  </a:lnTo>
                  <a:lnTo>
                    <a:pt x="39" y="43"/>
                  </a:lnTo>
                  <a:lnTo>
                    <a:pt x="17" y="25"/>
                  </a:lnTo>
                  <a:lnTo>
                    <a:pt x="0" y="0"/>
                  </a:lnTo>
                  <a:lnTo>
                    <a:pt x="5" y="0"/>
                  </a:lnTo>
                  <a:lnTo>
                    <a:pt x="43" y="11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888" name="Freeform 384"/>
            <p:cNvSpPr>
              <a:spLocks/>
            </p:cNvSpPr>
            <p:nvPr/>
          </p:nvSpPr>
          <p:spPr bwMode="auto">
            <a:xfrm>
              <a:off x="3548" y="3801"/>
              <a:ext cx="129" cy="57"/>
            </a:xfrm>
            <a:custGeom>
              <a:avLst/>
              <a:gdLst/>
              <a:ahLst/>
              <a:cxnLst>
                <a:cxn ang="0">
                  <a:pos x="0" y="57"/>
                </a:cxn>
                <a:cxn ang="0">
                  <a:pos x="51" y="46"/>
                </a:cxn>
                <a:cxn ang="0">
                  <a:pos x="107" y="25"/>
                </a:cxn>
                <a:cxn ang="0">
                  <a:pos x="129" y="7"/>
                </a:cxn>
                <a:cxn ang="0">
                  <a:pos x="120" y="3"/>
                </a:cxn>
                <a:cxn ang="0">
                  <a:pos x="107" y="0"/>
                </a:cxn>
                <a:cxn ang="0">
                  <a:pos x="73" y="3"/>
                </a:cxn>
                <a:cxn ang="0">
                  <a:pos x="34" y="14"/>
                </a:cxn>
                <a:cxn ang="0">
                  <a:pos x="17" y="25"/>
                </a:cxn>
                <a:cxn ang="0">
                  <a:pos x="4" y="36"/>
                </a:cxn>
                <a:cxn ang="0">
                  <a:pos x="0" y="43"/>
                </a:cxn>
                <a:cxn ang="0">
                  <a:pos x="0" y="50"/>
                </a:cxn>
                <a:cxn ang="0">
                  <a:pos x="0" y="57"/>
                </a:cxn>
              </a:cxnLst>
              <a:rect l="0" t="0" r="r" b="b"/>
              <a:pathLst>
                <a:path w="129" h="57">
                  <a:moveTo>
                    <a:pt x="0" y="57"/>
                  </a:moveTo>
                  <a:lnTo>
                    <a:pt x="51" y="46"/>
                  </a:lnTo>
                  <a:lnTo>
                    <a:pt x="107" y="25"/>
                  </a:lnTo>
                  <a:lnTo>
                    <a:pt x="129" y="7"/>
                  </a:lnTo>
                  <a:lnTo>
                    <a:pt x="120" y="3"/>
                  </a:lnTo>
                  <a:lnTo>
                    <a:pt x="107" y="0"/>
                  </a:lnTo>
                  <a:lnTo>
                    <a:pt x="73" y="3"/>
                  </a:lnTo>
                  <a:lnTo>
                    <a:pt x="34" y="14"/>
                  </a:lnTo>
                  <a:lnTo>
                    <a:pt x="17" y="25"/>
                  </a:lnTo>
                  <a:lnTo>
                    <a:pt x="4" y="36"/>
                  </a:lnTo>
                  <a:lnTo>
                    <a:pt x="0" y="43"/>
                  </a:lnTo>
                  <a:lnTo>
                    <a:pt x="0" y="50"/>
                  </a:lnTo>
                  <a:lnTo>
                    <a:pt x="0" y="57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889" name="Freeform 385"/>
            <p:cNvSpPr>
              <a:spLocks/>
            </p:cNvSpPr>
            <p:nvPr/>
          </p:nvSpPr>
          <p:spPr bwMode="auto">
            <a:xfrm>
              <a:off x="3535" y="3751"/>
              <a:ext cx="95" cy="93"/>
            </a:xfrm>
            <a:custGeom>
              <a:avLst/>
              <a:gdLst/>
              <a:ahLst/>
              <a:cxnLst>
                <a:cxn ang="0">
                  <a:pos x="0" y="86"/>
                </a:cxn>
                <a:cxn ang="0">
                  <a:pos x="9" y="78"/>
                </a:cxn>
                <a:cxn ang="0">
                  <a:pos x="43" y="32"/>
                </a:cxn>
                <a:cxn ang="0">
                  <a:pos x="69" y="14"/>
                </a:cxn>
                <a:cxn ang="0">
                  <a:pos x="95" y="0"/>
                </a:cxn>
                <a:cxn ang="0">
                  <a:pos x="86" y="28"/>
                </a:cxn>
                <a:cxn ang="0">
                  <a:pos x="64" y="53"/>
                </a:cxn>
                <a:cxn ang="0">
                  <a:pos x="9" y="93"/>
                </a:cxn>
                <a:cxn ang="0">
                  <a:pos x="0" y="86"/>
                </a:cxn>
              </a:cxnLst>
              <a:rect l="0" t="0" r="r" b="b"/>
              <a:pathLst>
                <a:path w="95" h="93">
                  <a:moveTo>
                    <a:pt x="0" y="86"/>
                  </a:moveTo>
                  <a:lnTo>
                    <a:pt x="9" y="78"/>
                  </a:lnTo>
                  <a:lnTo>
                    <a:pt x="43" y="32"/>
                  </a:lnTo>
                  <a:lnTo>
                    <a:pt x="69" y="14"/>
                  </a:lnTo>
                  <a:lnTo>
                    <a:pt x="95" y="0"/>
                  </a:lnTo>
                  <a:lnTo>
                    <a:pt x="86" y="28"/>
                  </a:lnTo>
                  <a:lnTo>
                    <a:pt x="64" y="53"/>
                  </a:lnTo>
                  <a:lnTo>
                    <a:pt x="9" y="93"/>
                  </a:lnTo>
                  <a:lnTo>
                    <a:pt x="0" y="86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890" name="Freeform 386"/>
            <p:cNvSpPr>
              <a:spLocks/>
            </p:cNvSpPr>
            <p:nvPr/>
          </p:nvSpPr>
          <p:spPr bwMode="auto">
            <a:xfrm>
              <a:off x="3526" y="3726"/>
              <a:ext cx="73" cy="107"/>
            </a:xfrm>
            <a:custGeom>
              <a:avLst/>
              <a:gdLst/>
              <a:ahLst/>
              <a:cxnLst>
                <a:cxn ang="0">
                  <a:pos x="35" y="82"/>
                </a:cxn>
                <a:cxn ang="0">
                  <a:pos x="73" y="21"/>
                </a:cxn>
                <a:cxn ang="0">
                  <a:pos x="73" y="3"/>
                </a:cxn>
                <a:cxn ang="0">
                  <a:pos x="65" y="0"/>
                </a:cxn>
                <a:cxn ang="0">
                  <a:pos x="43" y="7"/>
                </a:cxn>
                <a:cxn ang="0">
                  <a:pos x="26" y="21"/>
                </a:cxn>
                <a:cxn ang="0">
                  <a:pos x="13" y="39"/>
                </a:cxn>
                <a:cxn ang="0">
                  <a:pos x="5" y="57"/>
                </a:cxn>
                <a:cxn ang="0">
                  <a:pos x="0" y="82"/>
                </a:cxn>
                <a:cxn ang="0">
                  <a:pos x="5" y="107"/>
                </a:cxn>
                <a:cxn ang="0">
                  <a:pos x="9" y="107"/>
                </a:cxn>
                <a:cxn ang="0">
                  <a:pos x="35" y="82"/>
                </a:cxn>
              </a:cxnLst>
              <a:rect l="0" t="0" r="r" b="b"/>
              <a:pathLst>
                <a:path w="73" h="107">
                  <a:moveTo>
                    <a:pt x="35" y="82"/>
                  </a:moveTo>
                  <a:lnTo>
                    <a:pt x="73" y="21"/>
                  </a:lnTo>
                  <a:lnTo>
                    <a:pt x="73" y="3"/>
                  </a:lnTo>
                  <a:lnTo>
                    <a:pt x="65" y="0"/>
                  </a:lnTo>
                  <a:lnTo>
                    <a:pt x="43" y="7"/>
                  </a:lnTo>
                  <a:lnTo>
                    <a:pt x="26" y="21"/>
                  </a:lnTo>
                  <a:lnTo>
                    <a:pt x="13" y="39"/>
                  </a:lnTo>
                  <a:lnTo>
                    <a:pt x="5" y="57"/>
                  </a:lnTo>
                  <a:lnTo>
                    <a:pt x="0" y="82"/>
                  </a:lnTo>
                  <a:lnTo>
                    <a:pt x="5" y="107"/>
                  </a:lnTo>
                  <a:lnTo>
                    <a:pt x="9" y="107"/>
                  </a:lnTo>
                  <a:lnTo>
                    <a:pt x="35" y="82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891" name="Freeform 387"/>
            <p:cNvSpPr>
              <a:spLocks/>
            </p:cNvSpPr>
            <p:nvPr/>
          </p:nvSpPr>
          <p:spPr bwMode="auto">
            <a:xfrm>
              <a:off x="3552" y="3880"/>
              <a:ext cx="112" cy="78"/>
            </a:xfrm>
            <a:custGeom>
              <a:avLst/>
              <a:gdLst/>
              <a:ahLst/>
              <a:cxnLst>
                <a:cxn ang="0">
                  <a:pos x="9" y="0"/>
                </a:cxn>
                <a:cxn ang="0">
                  <a:pos x="17" y="10"/>
                </a:cxn>
                <a:cxn ang="0">
                  <a:pos x="73" y="39"/>
                </a:cxn>
                <a:cxn ang="0">
                  <a:pos x="95" y="57"/>
                </a:cxn>
                <a:cxn ang="0">
                  <a:pos x="112" y="78"/>
                </a:cxn>
                <a:cxn ang="0">
                  <a:pos x="78" y="71"/>
                </a:cxn>
                <a:cxn ang="0">
                  <a:pos x="47" y="53"/>
                </a:cxn>
                <a:cxn ang="0">
                  <a:pos x="0" y="10"/>
                </a:cxn>
                <a:cxn ang="0">
                  <a:pos x="9" y="0"/>
                </a:cxn>
              </a:cxnLst>
              <a:rect l="0" t="0" r="r" b="b"/>
              <a:pathLst>
                <a:path w="112" h="78">
                  <a:moveTo>
                    <a:pt x="9" y="0"/>
                  </a:moveTo>
                  <a:lnTo>
                    <a:pt x="17" y="10"/>
                  </a:lnTo>
                  <a:lnTo>
                    <a:pt x="73" y="39"/>
                  </a:lnTo>
                  <a:lnTo>
                    <a:pt x="95" y="57"/>
                  </a:lnTo>
                  <a:lnTo>
                    <a:pt x="112" y="78"/>
                  </a:lnTo>
                  <a:lnTo>
                    <a:pt x="78" y="71"/>
                  </a:lnTo>
                  <a:lnTo>
                    <a:pt x="47" y="53"/>
                  </a:lnTo>
                  <a:lnTo>
                    <a:pt x="0" y="10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892" name="Freeform 388"/>
            <p:cNvSpPr>
              <a:spLocks/>
            </p:cNvSpPr>
            <p:nvPr/>
          </p:nvSpPr>
          <p:spPr bwMode="auto">
            <a:xfrm>
              <a:off x="3552" y="3890"/>
              <a:ext cx="73" cy="10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5"/>
                </a:cxn>
                <a:cxn ang="0">
                  <a:pos x="13" y="50"/>
                </a:cxn>
                <a:cxn ang="0">
                  <a:pos x="35" y="83"/>
                </a:cxn>
                <a:cxn ang="0">
                  <a:pos x="52" y="93"/>
                </a:cxn>
                <a:cxn ang="0">
                  <a:pos x="73" y="101"/>
                </a:cxn>
                <a:cxn ang="0">
                  <a:pos x="69" y="75"/>
                </a:cxn>
                <a:cxn ang="0">
                  <a:pos x="9" y="7"/>
                </a:cxn>
                <a:cxn ang="0">
                  <a:pos x="0" y="0"/>
                </a:cxn>
              </a:cxnLst>
              <a:rect l="0" t="0" r="r" b="b"/>
              <a:pathLst>
                <a:path w="73" h="101">
                  <a:moveTo>
                    <a:pt x="0" y="0"/>
                  </a:moveTo>
                  <a:lnTo>
                    <a:pt x="0" y="15"/>
                  </a:lnTo>
                  <a:lnTo>
                    <a:pt x="13" y="50"/>
                  </a:lnTo>
                  <a:lnTo>
                    <a:pt x="35" y="83"/>
                  </a:lnTo>
                  <a:lnTo>
                    <a:pt x="52" y="93"/>
                  </a:lnTo>
                  <a:lnTo>
                    <a:pt x="73" y="101"/>
                  </a:lnTo>
                  <a:lnTo>
                    <a:pt x="69" y="75"/>
                  </a:lnTo>
                  <a:lnTo>
                    <a:pt x="9" y="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893" name="Freeform 389"/>
            <p:cNvSpPr>
              <a:spLocks/>
            </p:cNvSpPr>
            <p:nvPr/>
          </p:nvSpPr>
          <p:spPr bwMode="auto">
            <a:xfrm>
              <a:off x="3483" y="3722"/>
              <a:ext cx="48" cy="111"/>
            </a:xfrm>
            <a:custGeom>
              <a:avLst/>
              <a:gdLst/>
              <a:ahLst/>
              <a:cxnLst>
                <a:cxn ang="0">
                  <a:pos x="39" y="111"/>
                </a:cxn>
                <a:cxn ang="0">
                  <a:pos x="48" y="97"/>
                </a:cxn>
                <a:cxn ang="0">
                  <a:pos x="43" y="61"/>
                </a:cxn>
                <a:cxn ang="0">
                  <a:pos x="35" y="29"/>
                </a:cxn>
                <a:cxn ang="0">
                  <a:pos x="18" y="11"/>
                </a:cxn>
                <a:cxn ang="0">
                  <a:pos x="0" y="0"/>
                </a:cxn>
                <a:cxn ang="0">
                  <a:pos x="0" y="25"/>
                </a:cxn>
                <a:cxn ang="0">
                  <a:pos x="13" y="64"/>
                </a:cxn>
                <a:cxn ang="0">
                  <a:pos x="35" y="104"/>
                </a:cxn>
                <a:cxn ang="0">
                  <a:pos x="39" y="111"/>
                </a:cxn>
              </a:cxnLst>
              <a:rect l="0" t="0" r="r" b="b"/>
              <a:pathLst>
                <a:path w="48" h="111">
                  <a:moveTo>
                    <a:pt x="39" y="111"/>
                  </a:moveTo>
                  <a:lnTo>
                    <a:pt x="48" y="97"/>
                  </a:lnTo>
                  <a:lnTo>
                    <a:pt x="43" y="61"/>
                  </a:lnTo>
                  <a:lnTo>
                    <a:pt x="35" y="29"/>
                  </a:lnTo>
                  <a:lnTo>
                    <a:pt x="18" y="11"/>
                  </a:lnTo>
                  <a:lnTo>
                    <a:pt x="0" y="0"/>
                  </a:lnTo>
                  <a:lnTo>
                    <a:pt x="0" y="25"/>
                  </a:lnTo>
                  <a:lnTo>
                    <a:pt x="13" y="64"/>
                  </a:lnTo>
                  <a:lnTo>
                    <a:pt x="35" y="104"/>
                  </a:lnTo>
                  <a:lnTo>
                    <a:pt x="39" y="111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894" name="Freeform 390"/>
            <p:cNvSpPr>
              <a:spLocks/>
            </p:cNvSpPr>
            <p:nvPr/>
          </p:nvSpPr>
          <p:spPr bwMode="auto">
            <a:xfrm>
              <a:off x="3505" y="3822"/>
              <a:ext cx="56" cy="86"/>
            </a:xfrm>
            <a:custGeom>
              <a:avLst/>
              <a:gdLst/>
              <a:ahLst/>
              <a:cxnLst>
                <a:cxn ang="0">
                  <a:pos x="9" y="50"/>
                </a:cxn>
                <a:cxn ang="0">
                  <a:pos x="17" y="65"/>
                </a:cxn>
                <a:cxn ang="0">
                  <a:pos x="26" y="79"/>
                </a:cxn>
                <a:cxn ang="0">
                  <a:pos x="34" y="86"/>
                </a:cxn>
                <a:cxn ang="0">
                  <a:pos x="47" y="86"/>
                </a:cxn>
                <a:cxn ang="0">
                  <a:pos x="52" y="79"/>
                </a:cxn>
                <a:cxn ang="0">
                  <a:pos x="56" y="68"/>
                </a:cxn>
                <a:cxn ang="0">
                  <a:pos x="47" y="40"/>
                </a:cxn>
                <a:cxn ang="0">
                  <a:pos x="39" y="22"/>
                </a:cxn>
                <a:cxn ang="0">
                  <a:pos x="30" y="11"/>
                </a:cxn>
                <a:cxn ang="0">
                  <a:pos x="17" y="0"/>
                </a:cxn>
                <a:cxn ang="0">
                  <a:pos x="9" y="0"/>
                </a:cxn>
                <a:cxn ang="0">
                  <a:pos x="4" y="7"/>
                </a:cxn>
                <a:cxn ang="0">
                  <a:pos x="0" y="18"/>
                </a:cxn>
                <a:cxn ang="0">
                  <a:pos x="9" y="50"/>
                </a:cxn>
              </a:cxnLst>
              <a:rect l="0" t="0" r="r" b="b"/>
              <a:pathLst>
                <a:path w="56" h="86">
                  <a:moveTo>
                    <a:pt x="9" y="50"/>
                  </a:moveTo>
                  <a:lnTo>
                    <a:pt x="17" y="65"/>
                  </a:lnTo>
                  <a:lnTo>
                    <a:pt x="26" y="79"/>
                  </a:lnTo>
                  <a:lnTo>
                    <a:pt x="34" y="86"/>
                  </a:lnTo>
                  <a:lnTo>
                    <a:pt x="47" y="86"/>
                  </a:lnTo>
                  <a:lnTo>
                    <a:pt x="52" y="79"/>
                  </a:lnTo>
                  <a:lnTo>
                    <a:pt x="56" y="68"/>
                  </a:lnTo>
                  <a:lnTo>
                    <a:pt x="47" y="40"/>
                  </a:lnTo>
                  <a:lnTo>
                    <a:pt x="39" y="22"/>
                  </a:lnTo>
                  <a:lnTo>
                    <a:pt x="30" y="11"/>
                  </a:lnTo>
                  <a:lnTo>
                    <a:pt x="17" y="0"/>
                  </a:lnTo>
                  <a:lnTo>
                    <a:pt x="9" y="0"/>
                  </a:lnTo>
                  <a:lnTo>
                    <a:pt x="4" y="7"/>
                  </a:lnTo>
                  <a:lnTo>
                    <a:pt x="0" y="18"/>
                  </a:lnTo>
                  <a:lnTo>
                    <a:pt x="9" y="50"/>
                  </a:lnTo>
                  <a:close/>
                </a:path>
              </a:pathLst>
            </a:custGeom>
            <a:solidFill>
              <a:srgbClr val="FFC7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895" name="Freeform 391"/>
            <p:cNvSpPr>
              <a:spLocks/>
            </p:cNvSpPr>
            <p:nvPr/>
          </p:nvSpPr>
          <p:spPr bwMode="auto">
            <a:xfrm>
              <a:off x="3462" y="3761"/>
              <a:ext cx="52" cy="72"/>
            </a:xfrm>
            <a:custGeom>
              <a:avLst/>
              <a:gdLst/>
              <a:ahLst/>
              <a:cxnLst>
                <a:cxn ang="0">
                  <a:pos x="52" y="58"/>
                </a:cxn>
                <a:cxn ang="0">
                  <a:pos x="26" y="18"/>
                </a:cxn>
                <a:cxn ang="0">
                  <a:pos x="17" y="8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0" y="8"/>
                </a:cxn>
                <a:cxn ang="0">
                  <a:pos x="0" y="36"/>
                </a:cxn>
                <a:cxn ang="0">
                  <a:pos x="17" y="61"/>
                </a:cxn>
                <a:cxn ang="0">
                  <a:pos x="34" y="72"/>
                </a:cxn>
                <a:cxn ang="0">
                  <a:pos x="47" y="61"/>
                </a:cxn>
                <a:cxn ang="0">
                  <a:pos x="52" y="58"/>
                </a:cxn>
              </a:cxnLst>
              <a:rect l="0" t="0" r="r" b="b"/>
              <a:pathLst>
                <a:path w="52" h="72">
                  <a:moveTo>
                    <a:pt x="52" y="58"/>
                  </a:moveTo>
                  <a:lnTo>
                    <a:pt x="26" y="18"/>
                  </a:lnTo>
                  <a:lnTo>
                    <a:pt x="17" y="8"/>
                  </a:lnTo>
                  <a:lnTo>
                    <a:pt x="4" y="0"/>
                  </a:lnTo>
                  <a:lnTo>
                    <a:pt x="0" y="4"/>
                  </a:lnTo>
                  <a:lnTo>
                    <a:pt x="0" y="8"/>
                  </a:lnTo>
                  <a:lnTo>
                    <a:pt x="0" y="36"/>
                  </a:lnTo>
                  <a:lnTo>
                    <a:pt x="17" y="61"/>
                  </a:lnTo>
                  <a:lnTo>
                    <a:pt x="34" y="72"/>
                  </a:lnTo>
                  <a:lnTo>
                    <a:pt x="47" y="61"/>
                  </a:lnTo>
                  <a:lnTo>
                    <a:pt x="52" y="58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896" name="Freeform 392"/>
            <p:cNvSpPr>
              <a:spLocks/>
            </p:cNvSpPr>
            <p:nvPr/>
          </p:nvSpPr>
          <p:spPr bwMode="auto">
            <a:xfrm>
              <a:off x="3458" y="3819"/>
              <a:ext cx="51" cy="43"/>
            </a:xfrm>
            <a:custGeom>
              <a:avLst/>
              <a:gdLst/>
              <a:ahLst/>
              <a:cxnLst>
                <a:cxn ang="0">
                  <a:pos x="47" y="14"/>
                </a:cxn>
                <a:cxn ang="0">
                  <a:pos x="25" y="10"/>
                </a:cxn>
                <a:cxn ang="0">
                  <a:pos x="13" y="0"/>
                </a:cxn>
                <a:cxn ang="0">
                  <a:pos x="4" y="0"/>
                </a:cxn>
                <a:cxn ang="0">
                  <a:pos x="0" y="3"/>
                </a:cxn>
                <a:cxn ang="0">
                  <a:pos x="8" y="21"/>
                </a:cxn>
                <a:cxn ang="0">
                  <a:pos x="17" y="32"/>
                </a:cxn>
                <a:cxn ang="0">
                  <a:pos x="25" y="35"/>
                </a:cxn>
                <a:cxn ang="0">
                  <a:pos x="34" y="39"/>
                </a:cxn>
                <a:cxn ang="0">
                  <a:pos x="47" y="43"/>
                </a:cxn>
                <a:cxn ang="0">
                  <a:pos x="51" y="35"/>
                </a:cxn>
                <a:cxn ang="0">
                  <a:pos x="47" y="18"/>
                </a:cxn>
                <a:cxn ang="0">
                  <a:pos x="47" y="14"/>
                </a:cxn>
              </a:cxnLst>
              <a:rect l="0" t="0" r="r" b="b"/>
              <a:pathLst>
                <a:path w="51" h="43">
                  <a:moveTo>
                    <a:pt x="47" y="14"/>
                  </a:moveTo>
                  <a:lnTo>
                    <a:pt x="25" y="10"/>
                  </a:lnTo>
                  <a:lnTo>
                    <a:pt x="13" y="0"/>
                  </a:lnTo>
                  <a:lnTo>
                    <a:pt x="4" y="0"/>
                  </a:lnTo>
                  <a:lnTo>
                    <a:pt x="0" y="3"/>
                  </a:lnTo>
                  <a:lnTo>
                    <a:pt x="8" y="21"/>
                  </a:lnTo>
                  <a:lnTo>
                    <a:pt x="17" y="32"/>
                  </a:lnTo>
                  <a:lnTo>
                    <a:pt x="25" y="35"/>
                  </a:lnTo>
                  <a:lnTo>
                    <a:pt x="34" y="39"/>
                  </a:lnTo>
                  <a:lnTo>
                    <a:pt x="47" y="43"/>
                  </a:lnTo>
                  <a:lnTo>
                    <a:pt x="51" y="35"/>
                  </a:lnTo>
                  <a:lnTo>
                    <a:pt x="47" y="18"/>
                  </a:lnTo>
                  <a:lnTo>
                    <a:pt x="47" y="14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897" name="Freeform 393"/>
            <p:cNvSpPr>
              <a:spLocks/>
            </p:cNvSpPr>
            <p:nvPr/>
          </p:nvSpPr>
          <p:spPr bwMode="auto">
            <a:xfrm>
              <a:off x="3471" y="3862"/>
              <a:ext cx="51" cy="35"/>
            </a:xfrm>
            <a:custGeom>
              <a:avLst/>
              <a:gdLst/>
              <a:ahLst/>
              <a:cxnLst>
                <a:cxn ang="0">
                  <a:pos x="38" y="0"/>
                </a:cxn>
                <a:cxn ang="0">
                  <a:pos x="25" y="3"/>
                </a:cxn>
                <a:cxn ang="0">
                  <a:pos x="17" y="10"/>
                </a:cxn>
                <a:cxn ang="0">
                  <a:pos x="12" y="14"/>
                </a:cxn>
                <a:cxn ang="0">
                  <a:pos x="4" y="21"/>
                </a:cxn>
                <a:cxn ang="0">
                  <a:pos x="0" y="32"/>
                </a:cxn>
                <a:cxn ang="0">
                  <a:pos x="4" y="35"/>
                </a:cxn>
                <a:cxn ang="0">
                  <a:pos x="21" y="35"/>
                </a:cxn>
                <a:cxn ang="0">
                  <a:pos x="38" y="35"/>
                </a:cxn>
                <a:cxn ang="0">
                  <a:pos x="51" y="28"/>
                </a:cxn>
                <a:cxn ang="0">
                  <a:pos x="47" y="18"/>
                </a:cxn>
                <a:cxn ang="0">
                  <a:pos x="38" y="3"/>
                </a:cxn>
                <a:cxn ang="0">
                  <a:pos x="38" y="0"/>
                </a:cxn>
              </a:cxnLst>
              <a:rect l="0" t="0" r="r" b="b"/>
              <a:pathLst>
                <a:path w="51" h="35">
                  <a:moveTo>
                    <a:pt x="38" y="0"/>
                  </a:moveTo>
                  <a:lnTo>
                    <a:pt x="25" y="3"/>
                  </a:lnTo>
                  <a:lnTo>
                    <a:pt x="17" y="10"/>
                  </a:lnTo>
                  <a:lnTo>
                    <a:pt x="12" y="14"/>
                  </a:lnTo>
                  <a:lnTo>
                    <a:pt x="4" y="21"/>
                  </a:lnTo>
                  <a:lnTo>
                    <a:pt x="0" y="32"/>
                  </a:lnTo>
                  <a:lnTo>
                    <a:pt x="4" y="35"/>
                  </a:lnTo>
                  <a:lnTo>
                    <a:pt x="21" y="35"/>
                  </a:lnTo>
                  <a:lnTo>
                    <a:pt x="38" y="35"/>
                  </a:lnTo>
                  <a:lnTo>
                    <a:pt x="51" y="28"/>
                  </a:lnTo>
                  <a:lnTo>
                    <a:pt x="47" y="18"/>
                  </a:lnTo>
                  <a:lnTo>
                    <a:pt x="38" y="3"/>
                  </a:lnTo>
                  <a:lnTo>
                    <a:pt x="38" y="0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898" name="Freeform 394"/>
            <p:cNvSpPr>
              <a:spLocks/>
            </p:cNvSpPr>
            <p:nvPr/>
          </p:nvSpPr>
          <p:spPr bwMode="auto">
            <a:xfrm>
              <a:off x="3505" y="3894"/>
              <a:ext cx="34" cy="39"/>
            </a:xfrm>
            <a:custGeom>
              <a:avLst/>
              <a:gdLst/>
              <a:ahLst/>
              <a:cxnLst>
                <a:cxn ang="0">
                  <a:pos x="21" y="0"/>
                </a:cxn>
                <a:cxn ang="0">
                  <a:pos x="17" y="0"/>
                </a:cxn>
                <a:cxn ang="0">
                  <a:pos x="9" y="7"/>
                </a:cxn>
                <a:cxn ang="0">
                  <a:pos x="0" y="25"/>
                </a:cxn>
                <a:cxn ang="0">
                  <a:pos x="0" y="39"/>
                </a:cxn>
                <a:cxn ang="0">
                  <a:pos x="4" y="39"/>
                </a:cxn>
                <a:cxn ang="0">
                  <a:pos x="13" y="39"/>
                </a:cxn>
                <a:cxn ang="0">
                  <a:pos x="34" y="18"/>
                </a:cxn>
                <a:cxn ang="0">
                  <a:pos x="30" y="3"/>
                </a:cxn>
                <a:cxn ang="0">
                  <a:pos x="21" y="0"/>
                </a:cxn>
              </a:cxnLst>
              <a:rect l="0" t="0" r="r" b="b"/>
              <a:pathLst>
                <a:path w="34" h="39">
                  <a:moveTo>
                    <a:pt x="21" y="0"/>
                  </a:moveTo>
                  <a:lnTo>
                    <a:pt x="17" y="0"/>
                  </a:lnTo>
                  <a:lnTo>
                    <a:pt x="9" y="7"/>
                  </a:lnTo>
                  <a:lnTo>
                    <a:pt x="0" y="25"/>
                  </a:lnTo>
                  <a:lnTo>
                    <a:pt x="0" y="39"/>
                  </a:lnTo>
                  <a:lnTo>
                    <a:pt x="4" y="39"/>
                  </a:lnTo>
                  <a:lnTo>
                    <a:pt x="13" y="39"/>
                  </a:lnTo>
                  <a:lnTo>
                    <a:pt x="34" y="18"/>
                  </a:lnTo>
                  <a:lnTo>
                    <a:pt x="30" y="3"/>
                  </a:lnTo>
                  <a:lnTo>
                    <a:pt x="21" y="0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899" name="Freeform 395"/>
            <p:cNvSpPr>
              <a:spLocks/>
            </p:cNvSpPr>
            <p:nvPr/>
          </p:nvSpPr>
          <p:spPr bwMode="auto">
            <a:xfrm>
              <a:off x="3535" y="3908"/>
              <a:ext cx="39" cy="75"/>
            </a:xfrm>
            <a:custGeom>
              <a:avLst/>
              <a:gdLst/>
              <a:ahLst/>
              <a:cxnLst>
                <a:cxn ang="0">
                  <a:pos x="13" y="0"/>
                </a:cxn>
                <a:cxn ang="0">
                  <a:pos x="13" y="0"/>
                </a:cxn>
                <a:cxn ang="0">
                  <a:pos x="9" y="0"/>
                </a:cxn>
                <a:cxn ang="0">
                  <a:pos x="0" y="15"/>
                </a:cxn>
                <a:cxn ang="0">
                  <a:pos x="4" y="32"/>
                </a:cxn>
                <a:cxn ang="0">
                  <a:pos x="4" y="43"/>
                </a:cxn>
                <a:cxn ang="0">
                  <a:pos x="13" y="54"/>
                </a:cxn>
                <a:cxn ang="0">
                  <a:pos x="26" y="68"/>
                </a:cxn>
                <a:cxn ang="0">
                  <a:pos x="39" y="75"/>
                </a:cxn>
                <a:cxn ang="0">
                  <a:pos x="39" y="75"/>
                </a:cxn>
                <a:cxn ang="0">
                  <a:pos x="34" y="40"/>
                </a:cxn>
                <a:cxn ang="0">
                  <a:pos x="13" y="0"/>
                </a:cxn>
                <a:cxn ang="0">
                  <a:pos x="13" y="0"/>
                </a:cxn>
              </a:cxnLst>
              <a:rect l="0" t="0" r="r" b="b"/>
              <a:pathLst>
                <a:path w="39" h="75">
                  <a:moveTo>
                    <a:pt x="13" y="0"/>
                  </a:moveTo>
                  <a:lnTo>
                    <a:pt x="13" y="0"/>
                  </a:lnTo>
                  <a:lnTo>
                    <a:pt x="9" y="0"/>
                  </a:lnTo>
                  <a:lnTo>
                    <a:pt x="0" y="15"/>
                  </a:lnTo>
                  <a:lnTo>
                    <a:pt x="4" y="32"/>
                  </a:lnTo>
                  <a:lnTo>
                    <a:pt x="4" y="43"/>
                  </a:lnTo>
                  <a:lnTo>
                    <a:pt x="13" y="54"/>
                  </a:lnTo>
                  <a:lnTo>
                    <a:pt x="26" y="68"/>
                  </a:lnTo>
                  <a:lnTo>
                    <a:pt x="39" y="75"/>
                  </a:lnTo>
                  <a:lnTo>
                    <a:pt x="39" y="75"/>
                  </a:lnTo>
                  <a:lnTo>
                    <a:pt x="34" y="40"/>
                  </a:lnTo>
                  <a:lnTo>
                    <a:pt x="13" y="0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900" name="Freeform 396"/>
            <p:cNvSpPr>
              <a:spLocks/>
            </p:cNvSpPr>
            <p:nvPr/>
          </p:nvSpPr>
          <p:spPr bwMode="auto">
            <a:xfrm>
              <a:off x="3514" y="3840"/>
              <a:ext cx="8" cy="11"/>
            </a:xfrm>
            <a:custGeom>
              <a:avLst/>
              <a:gdLst/>
              <a:ahLst/>
              <a:cxnLst>
                <a:cxn ang="0">
                  <a:pos x="0" y="7"/>
                </a:cxn>
                <a:cxn ang="0">
                  <a:pos x="8" y="11"/>
                </a:cxn>
                <a:cxn ang="0">
                  <a:pos x="4" y="4"/>
                </a:cxn>
                <a:cxn ang="0">
                  <a:pos x="0" y="0"/>
                </a:cxn>
                <a:cxn ang="0">
                  <a:pos x="0" y="7"/>
                </a:cxn>
              </a:cxnLst>
              <a:rect l="0" t="0" r="r" b="b"/>
              <a:pathLst>
                <a:path w="8" h="11">
                  <a:moveTo>
                    <a:pt x="0" y="7"/>
                  </a:moveTo>
                  <a:lnTo>
                    <a:pt x="8" y="11"/>
                  </a:lnTo>
                  <a:lnTo>
                    <a:pt x="4" y="4"/>
                  </a:lnTo>
                  <a:lnTo>
                    <a:pt x="0" y="0"/>
                  </a:lnTo>
                  <a:lnTo>
                    <a:pt x="0" y="7"/>
                  </a:lnTo>
                  <a:close/>
                </a:path>
              </a:pathLst>
            </a:custGeom>
            <a:solidFill>
              <a:srgbClr val="FF9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901" name="Freeform 397"/>
            <p:cNvSpPr>
              <a:spLocks/>
            </p:cNvSpPr>
            <p:nvPr/>
          </p:nvSpPr>
          <p:spPr bwMode="auto">
            <a:xfrm>
              <a:off x="3522" y="3829"/>
              <a:ext cx="4" cy="15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4" y="15"/>
                </a:cxn>
                <a:cxn ang="0">
                  <a:pos x="4" y="4"/>
                </a:cxn>
                <a:cxn ang="0">
                  <a:pos x="0" y="0"/>
                </a:cxn>
                <a:cxn ang="0">
                  <a:pos x="0" y="8"/>
                </a:cxn>
              </a:cxnLst>
              <a:rect l="0" t="0" r="r" b="b"/>
              <a:pathLst>
                <a:path w="4" h="15">
                  <a:moveTo>
                    <a:pt x="0" y="8"/>
                  </a:moveTo>
                  <a:lnTo>
                    <a:pt x="4" y="15"/>
                  </a:lnTo>
                  <a:lnTo>
                    <a:pt x="4" y="4"/>
                  </a:lnTo>
                  <a:lnTo>
                    <a:pt x="0" y="0"/>
                  </a:lnTo>
                  <a:lnTo>
                    <a:pt x="0" y="8"/>
                  </a:lnTo>
                  <a:close/>
                </a:path>
              </a:pathLst>
            </a:custGeom>
            <a:solidFill>
              <a:srgbClr val="FF9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902" name="Freeform 398"/>
            <p:cNvSpPr>
              <a:spLocks/>
            </p:cNvSpPr>
            <p:nvPr/>
          </p:nvSpPr>
          <p:spPr bwMode="auto">
            <a:xfrm>
              <a:off x="3518" y="3858"/>
              <a:ext cx="8" cy="7"/>
            </a:xfrm>
            <a:custGeom>
              <a:avLst/>
              <a:gdLst/>
              <a:ahLst/>
              <a:cxnLst>
                <a:cxn ang="0">
                  <a:pos x="0" y="4"/>
                </a:cxn>
                <a:cxn ang="0">
                  <a:pos x="8" y="7"/>
                </a:cxn>
                <a:cxn ang="0">
                  <a:pos x="4" y="4"/>
                </a:cxn>
                <a:cxn ang="0">
                  <a:pos x="0" y="0"/>
                </a:cxn>
                <a:cxn ang="0">
                  <a:pos x="0" y="4"/>
                </a:cxn>
              </a:cxnLst>
              <a:rect l="0" t="0" r="r" b="b"/>
              <a:pathLst>
                <a:path w="8" h="7">
                  <a:moveTo>
                    <a:pt x="0" y="4"/>
                  </a:moveTo>
                  <a:lnTo>
                    <a:pt x="8" y="7"/>
                  </a:lnTo>
                  <a:lnTo>
                    <a:pt x="4" y="4"/>
                  </a:lnTo>
                  <a:lnTo>
                    <a:pt x="0" y="0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F9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903" name="Freeform 399"/>
            <p:cNvSpPr>
              <a:spLocks/>
            </p:cNvSpPr>
            <p:nvPr/>
          </p:nvSpPr>
          <p:spPr bwMode="auto">
            <a:xfrm>
              <a:off x="3531" y="3847"/>
              <a:ext cx="8" cy="11"/>
            </a:xfrm>
            <a:custGeom>
              <a:avLst/>
              <a:gdLst/>
              <a:ahLst/>
              <a:cxnLst>
                <a:cxn ang="0">
                  <a:pos x="4" y="7"/>
                </a:cxn>
                <a:cxn ang="0">
                  <a:pos x="8" y="11"/>
                </a:cxn>
                <a:cxn ang="0">
                  <a:pos x="8" y="4"/>
                </a:cxn>
                <a:cxn ang="0">
                  <a:pos x="0" y="0"/>
                </a:cxn>
                <a:cxn ang="0">
                  <a:pos x="4" y="7"/>
                </a:cxn>
              </a:cxnLst>
              <a:rect l="0" t="0" r="r" b="b"/>
              <a:pathLst>
                <a:path w="8" h="11">
                  <a:moveTo>
                    <a:pt x="4" y="7"/>
                  </a:moveTo>
                  <a:lnTo>
                    <a:pt x="8" y="11"/>
                  </a:lnTo>
                  <a:lnTo>
                    <a:pt x="8" y="4"/>
                  </a:lnTo>
                  <a:lnTo>
                    <a:pt x="0" y="0"/>
                  </a:lnTo>
                  <a:lnTo>
                    <a:pt x="4" y="7"/>
                  </a:lnTo>
                  <a:close/>
                </a:path>
              </a:pathLst>
            </a:custGeom>
            <a:solidFill>
              <a:srgbClr val="FF9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904" name="Freeform 400"/>
            <p:cNvSpPr>
              <a:spLocks/>
            </p:cNvSpPr>
            <p:nvPr/>
          </p:nvSpPr>
          <p:spPr bwMode="auto">
            <a:xfrm>
              <a:off x="3518" y="3872"/>
              <a:ext cx="13" cy="8"/>
            </a:xfrm>
            <a:custGeom>
              <a:avLst/>
              <a:gdLst/>
              <a:ahLst/>
              <a:cxnLst>
                <a:cxn ang="0">
                  <a:pos x="4" y="8"/>
                </a:cxn>
                <a:cxn ang="0">
                  <a:pos x="13" y="4"/>
                </a:cxn>
                <a:cxn ang="0">
                  <a:pos x="8" y="0"/>
                </a:cxn>
                <a:cxn ang="0">
                  <a:pos x="0" y="0"/>
                </a:cxn>
                <a:cxn ang="0">
                  <a:pos x="4" y="8"/>
                </a:cxn>
              </a:cxnLst>
              <a:rect l="0" t="0" r="r" b="b"/>
              <a:pathLst>
                <a:path w="13" h="8">
                  <a:moveTo>
                    <a:pt x="4" y="8"/>
                  </a:moveTo>
                  <a:lnTo>
                    <a:pt x="13" y="4"/>
                  </a:lnTo>
                  <a:lnTo>
                    <a:pt x="8" y="0"/>
                  </a:lnTo>
                  <a:lnTo>
                    <a:pt x="0" y="0"/>
                  </a:lnTo>
                  <a:lnTo>
                    <a:pt x="4" y="8"/>
                  </a:lnTo>
                  <a:close/>
                </a:path>
              </a:pathLst>
            </a:custGeom>
            <a:solidFill>
              <a:srgbClr val="FF9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905" name="Freeform 401"/>
            <p:cNvSpPr>
              <a:spLocks/>
            </p:cNvSpPr>
            <p:nvPr/>
          </p:nvSpPr>
          <p:spPr bwMode="auto">
            <a:xfrm>
              <a:off x="3539" y="3865"/>
              <a:ext cx="13" cy="4"/>
            </a:xfrm>
            <a:custGeom>
              <a:avLst/>
              <a:gdLst/>
              <a:ahLst/>
              <a:cxnLst>
                <a:cxn ang="0">
                  <a:pos x="5" y="4"/>
                </a:cxn>
                <a:cxn ang="0">
                  <a:pos x="13" y="4"/>
                </a:cxn>
                <a:cxn ang="0">
                  <a:pos x="9" y="0"/>
                </a:cxn>
                <a:cxn ang="0">
                  <a:pos x="0" y="0"/>
                </a:cxn>
                <a:cxn ang="0">
                  <a:pos x="5" y="4"/>
                </a:cxn>
              </a:cxnLst>
              <a:rect l="0" t="0" r="r" b="b"/>
              <a:pathLst>
                <a:path w="13" h="4">
                  <a:moveTo>
                    <a:pt x="5" y="4"/>
                  </a:moveTo>
                  <a:lnTo>
                    <a:pt x="13" y="4"/>
                  </a:lnTo>
                  <a:lnTo>
                    <a:pt x="9" y="0"/>
                  </a:lnTo>
                  <a:lnTo>
                    <a:pt x="0" y="0"/>
                  </a:lnTo>
                  <a:lnTo>
                    <a:pt x="5" y="4"/>
                  </a:lnTo>
                  <a:close/>
                </a:path>
              </a:pathLst>
            </a:custGeom>
            <a:solidFill>
              <a:srgbClr val="FF9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906" name="Freeform 402"/>
            <p:cNvSpPr>
              <a:spLocks/>
            </p:cNvSpPr>
            <p:nvPr/>
          </p:nvSpPr>
          <p:spPr bwMode="auto">
            <a:xfrm>
              <a:off x="3531" y="3880"/>
              <a:ext cx="8" cy="14"/>
            </a:xfrm>
            <a:custGeom>
              <a:avLst/>
              <a:gdLst/>
              <a:ahLst/>
              <a:cxnLst>
                <a:cxn ang="0">
                  <a:pos x="0" y="7"/>
                </a:cxn>
                <a:cxn ang="0">
                  <a:pos x="4" y="14"/>
                </a:cxn>
                <a:cxn ang="0">
                  <a:pos x="8" y="7"/>
                </a:cxn>
                <a:cxn ang="0">
                  <a:pos x="4" y="0"/>
                </a:cxn>
                <a:cxn ang="0">
                  <a:pos x="0" y="7"/>
                </a:cxn>
              </a:cxnLst>
              <a:rect l="0" t="0" r="r" b="b"/>
              <a:pathLst>
                <a:path w="8" h="14">
                  <a:moveTo>
                    <a:pt x="0" y="7"/>
                  </a:moveTo>
                  <a:lnTo>
                    <a:pt x="4" y="14"/>
                  </a:lnTo>
                  <a:lnTo>
                    <a:pt x="8" y="7"/>
                  </a:lnTo>
                  <a:lnTo>
                    <a:pt x="4" y="0"/>
                  </a:lnTo>
                  <a:lnTo>
                    <a:pt x="0" y="7"/>
                  </a:lnTo>
                  <a:close/>
                </a:path>
              </a:pathLst>
            </a:custGeom>
            <a:solidFill>
              <a:srgbClr val="FF9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907" name="Freeform 403"/>
            <p:cNvSpPr>
              <a:spLocks/>
            </p:cNvSpPr>
            <p:nvPr/>
          </p:nvSpPr>
          <p:spPr bwMode="auto">
            <a:xfrm>
              <a:off x="3544" y="3890"/>
              <a:ext cx="8" cy="11"/>
            </a:xfrm>
            <a:custGeom>
              <a:avLst/>
              <a:gdLst/>
              <a:ahLst/>
              <a:cxnLst>
                <a:cxn ang="0">
                  <a:pos x="4" y="7"/>
                </a:cxn>
                <a:cxn ang="0">
                  <a:pos x="8" y="11"/>
                </a:cxn>
                <a:cxn ang="0">
                  <a:pos x="8" y="4"/>
                </a:cxn>
                <a:cxn ang="0">
                  <a:pos x="0" y="0"/>
                </a:cxn>
                <a:cxn ang="0">
                  <a:pos x="4" y="7"/>
                </a:cxn>
              </a:cxnLst>
              <a:rect l="0" t="0" r="r" b="b"/>
              <a:pathLst>
                <a:path w="8" h="11">
                  <a:moveTo>
                    <a:pt x="4" y="7"/>
                  </a:moveTo>
                  <a:lnTo>
                    <a:pt x="8" y="11"/>
                  </a:lnTo>
                  <a:lnTo>
                    <a:pt x="8" y="4"/>
                  </a:lnTo>
                  <a:lnTo>
                    <a:pt x="0" y="0"/>
                  </a:lnTo>
                  <a:lnTo>
                    <a:pt x="4" y="7"/>
                  </a:lnTo>
                  <a:close/>
                </a:path>
              </a:pathLst>
            </a:custGeom>
            <a:solidFill>
              <a:srgbClr val="FF9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908" name="Freeform 404"/>
            <p:cNvSpPr>
              <a:spLocks/>
            </p:cNvSpPr>
            <p:nvPr/>
          </p:nvSpPr>
          <p:spPr bwMode="auto">
            <a:xfrm>
              <a:off x="3544" y="3872"/>
              <a:ext cx="8" cy="15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4" y="15"/>
                </a:cxn>
                <a:cxn ang="0">
                  <a:pos x="8" y="8"/>
                </a:cxn>
                <a:cxn ang="0">
                  <a:pos x="4" y="0"/>
                </a:cxn>
                <a:cxn ang="0">
                  <a:pos x="0" y="8"/>
                </a:cxn>
              </a:cxnLst>
              <a:rect l="0" t="0" r="r" b="b"/>
              <a:pathLst>
                <a:path w="8" h="15">
                  <a:moveTo>
                    <a:pt x="0" y="8"/>
                  </a:moveTo>
                  <a:lnTo>
                    <a:pt x="4" y="15"/>
                  </a:lnTo>
                  <a:lnTo>
                    <a:pt x="8" y="8"/>
                  </a:lnTo>
                  <a:lnTo>
                    <a:pt x="4" y="0"/>
                  </a:lnTo>
                  <a:lnTo>
                    <a:pt x="0" y="8"/>
                  </a:lnTo>
                  <a:close/>
                </a:path>
              </a:pathLst>
            </a:custGeom>
            <a:solidFill>
              <a:srgbClr val="FF9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909" name="Freeform 405"/>
            <p:cNvSpPr>
              <a:spLocks/>
            </p:cNvSpPr>
            <p:nvPr/>
          </p:nvSpPr>
          <p:spPr bwMode="auto">
            <a:xfrm>
              <a:off x="5545" y="353"/>
              <a:ext cx="159" cy="50"/>
            </a:xfrm>
            <a:custGeom>
              <a:avLst/>
              <a:gdLst/>
              <a:ahLst/>
              <a:cxnLst>
                <a:cxn ang="0">
                  <a:pos x="0" y="4"/>
                </a:cxn>
                <a:cxn ang="0">
                  <a:pos x="0" y="11"/>
                </a:cxn>
                <a:cxn ang="0">
                  <a:pos x="5" y="22"/>
                </a:cxn>
                <a:cxn ang="0">
                  <a:pos x="17" y="29"/>
                </a:cxn>
                <a:cxn ang="0">
                  <a:pos x="35" y="36"/>
                </a:cxn>
                <a:cxn ang="0">
                  <a:pos x="56" y="43"/>
                </a:cxn>
                <a:cxn ang="0">
                  <a:pos x="86" y="50"/>
                </a:cxn>
                <a:cxn ang="0">
                  <a:pos x="121" y="50"/>
                </a:cxn>
                <a:cxn ang="0">
                  <a:pos x="159" y="47"/>
                </a:cxn>
                <a:cxn ang="0">
                  <a:pos x="121" y="29"/>
                </a:cxn>
                <a:cxn ang="0">
                  <a:pos x="69" y="11"/>
                </a:cxn>
                <a:cxn ang="0">
                  <a:pos x="26" y="0"/>
                </a:cxn>
                <a:cxn ang="0">
                  <a:pos x="9" y="0"/>
                </a:cxn>
                <a:cxn ang="0">
                  <a:pos x="0" y="4"/>
                </a:cxn>
              </a:cxnLst>
              <a:rect l="0" t="0" r="r" b="b"/>
              <a:pathLst>
                <a:path w="159" h="50">
                  <a:moveTo>
                    <a:pt x="0" y="4"/>
                  </a:moveTo>
                  <a:lnTo>
                    <a:pt x="0" y="11"/>
                  </a:lnTo>
                  <a:lnTo>
                    <a:pt x="5" y="22"/>
                  </a:lnTo>
                  <a:lnTo>
                    <a:pt x="17" y="29"/>
                  </a:lnTo>
                  <a:lnTo>
                    <a:pt x="35" y="36"/>
                  </a:lnTo>
                  <a:lnTo>
                    <a:pt x="56" y="43"/>
                  </a:lnTo>
                  <a:lnTo>
                    <a:pt x="86" y="50"/>
                  </a:lnTo>
                  <a:lnTo>
                    <a:pt x="121" y="50"/>
                  </a:lnTo>
                  <a:lnTo>
                    <a:pt x="159" y="47"/>
                  </a:lnTo>
                  <a:lnTo>
                    <a:pt x="121" y="29"/>
                  </a:lnTo>
                  <a:lnTo>
                    <a:pt x="69" y="11"/>
                  </a:lnTo>
                  <a:lnTo>
                    <a:pt x="26" y="0"/>
                  </a:lnTo>
                  <a:lnTo>
                    <a:pt x="9" y="0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008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910" name="Freeform 406"/>
            <p:cNvSpPr>
              <a:spLocks/>
            </p:cNvSpPr>
            <p:nvPr/>
          </p:nvSpPr>
          <p:spPr bwMode="auto">
            <a:xfrm>
              <a:off x="5545" y="328"/>
              <a:ext cx="185" cy="39"/>
            </a:xfrm>
            <a:custGeom>
              <a:avLst/>
              <a:gdLst/>
              <a:ahLst/>
              <a:cxnLst>
                <a:cxn ang="0">
                  <a:pos x="0" y="25"/>
                </a:cxn>
                <a:cxn ang="0">
                  <a:pos x="9" y="32"/>
                </a:cxn>
                <a:cxn ang="0">
                  <a:pos x="22" y="39"/>
                </a:cxn>
                <a:cxn ang="0">
                  <a:pos x="47" y="39"/>
                </a:cxn>
                <a:cxn ang="0">
                  <a:pos x="73" y="39"/>
                </a:cxn>
                <a:cxn ang="0">
                  <a:pos x="133" y="29"/>
                </a:cxn>
                <a:cxn ang="0">
                  <a:pos x="163" y="22"/>
                </a:cxn>
                <a:cxn ang="0">
                  <a:pos x="185" y="11"/>
                </a:cxn>
                <a:cxn ang="0">
                  <a:pos x="129" y="4"/>
                </a:cxn>
                <a:cxn ang="0">
                  <a:pos x="69" y="0"/>
                </a:cxn>
                <a:cxn ang="0">
                  <a:pos x="43" y="0"/>
                </a:cxn>
                <a:cxn ang="0">
                  <a:pos x="22" y="4"/>
                </a:cxn>
                <a:cxn ang="0">
                  <a:pos x="9" y="11"/>
                </a:cxn>
                <a:cxn ang="0">
                  <a:pos x="0" y="25"/>
                </a:cxn>
              </a:cxnLst>
              <a:rect l="0" t="0" r="r" b="b"/>
              <a:pathLst>
                <a:path w="185" h="39">
                  <a:moveTo>
                    <a:pt x="0" y="25"/>
                  </a:moveTo>
                  <a:lnTo>
                    <a:pt x="9" y="32"/>
                  </a:lnTo>
                  <a:lnTo>
                    <a:pt x="22" y="39"/>
                  </a:lnTo>
                  <a:lnTo>
                    <a:pt x="47" y="39"/>
                  </a:lnTo>
                  <a:lnTo>
                    <a:pt x="73" y="39"/>
                  </a:lnTo>
                  <a:lnTo>
                    <a:pt x="133" y="29"/>
                  </a:lnTo>
                  <a:lnTo>
                    <a:pt x="163" y="22"/>
                  </a:lnTo>
                  <a:lnTo>
                    <a:pt x="185" y="11"/>
                  </a:lnTo>
                  <a:lnTo>
                    <a:pt x="129" y="4"/>
                  </a:lnTo>
                  <a:lnTo>
                    <a:pt x="69" y="0"/>
                  </a:lnTo>
                  <a:lnTo>
                    <a:pt x="43" y="0"/>
                  </a:lnTo>
                  <a:lnTo>
                    <a:pt x="22" y="4"/>
                  </a:lnTo>
                  <a:lnTo>
                    <a:pt x="9" y="11"/>
                  </a:lnTo>
                  <a:lnTo>
                    <a:pt x="0" y="25"/>
                  </a:lnTo>
                  <a:close/>
                </a:path>
              </a:pathLst>
            </a:custGeom>
            <a:solidFill>
              <a:srgbClr val="80C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911" name="Freeform 407"/>
            <p:cNvSpPr>
              <a:spLocks/>
            </p:cNvSpPr>
            <p:nvPr/>
          </p:nvSpPr>
          <p:spPr bwMode="auto">
            <a:xfrm>
              <a:off x="5537" y="203"/>
              <a:ext cx="116" cy="143"/>
            </a:xfrm>
            <a:custGeom>
              <a:avLst/>
              <a:gdLst/>
              <a:ahLst/>
              <a:cxnLst>
                <a:cxn ang="0">
                  <a:pos x="21" y="143"/>
                </a:cxn>
                <a:cxn ang="0">
                  <a:pos x="8" y="139"/>
                </a:cxn>
                <a:cxn ang="0">
                  <a:pos x="0" y="136"/>
                </a:cxn>
                <a:cxn ang="0">
                  <a:pos x="0" y="118"/>
                </a:cxn>
                <a:cxn ang="0">
                  <a:pos x="17" y="96"/>
                </a:cxn>
                <a:cxn ang="0">
                  <a:pos x="38" y="75"/>
                </a:cxn>
                <a:cxn ang="0">
                  <a:pos x="94" y="32"/>
                </a:cxn>
                <a:cxn ang="0">
                  <a:pos x="111" y="14"/>
                </a:cxn>
                <a:cxn ang="0">
                  <a:pos x="116" y="0"/>
                </a:cxn>
                <a:cxn ang="0">
                  <a:pos x="116" y="14"/>
                </a:cxn>
                <a:cxn ang="0">
                  <a:pos x="111" y="28"/>
                </a:cxn>
                <a:cxn ang="0">
                  <a:pos x="98" y="71"/>
                </a:cxn>
                <a:cxn ang="0">
                  <a:pos x="90" y="93"/>
                </a:cxn>
                <a:cxn ang="0">
                  <a:pos x="73" y="114"/>
                </a:cxn>
                <a:cxn ang="0">
                  <a:pos x="51" y="132"/>
                </a:cxn>
                <a:cxn ang="0">
                  <a:pos x="21" y="143"/>
                </a:cxn>
              </a:cxnLst>
              <a:rect l="0" t="0" r="r" b="b"/>
              <a:pathLst>
                <a:path w="116" h="143">
                  <a:moveTo>
                    <a:pt x="21" y="143"/>
                  </a:moveTo>
                  <a:lnTo>
                    <a:pt x="8" y="139"/>
                  </a:lnTo>
                  <a:lnTo>
                    <a:pt x="0" y="136"/>
                  </a:lnTo>
                  <a:lnTo>
                    <a:pt x="0" y="118"/>
                  </a:lnTo>
                  <a:lnTo>
                    <a:pt x="17" y="96"/>
                  </a:lnTo>
                  <a:lnTo>
                    <a:pt x="38" y="75"/>
                  </a:lnTo>
                  <a:lnTo>
                    <a:pt x="94" y="32"/>
                  </a:lnTo>
                  <a:lnTo>
                    <a:pt x="111" y="14"/>
                  </a:lnTo>
                  <a:lnTo>
                    <a:pt x="116" y="0"/>
                  </a:lnTo>
                  <a:lnTo>
                    <a:pt x="116" y="14"/>
                  </a:lnTo>
                  <a:lnTo>
                    <a:pt x="111" y="28"/>
                  </a:lnTo>
                  <a:lnTo>
                    <a:pt x="98" y="71"/>
                  </a:lnTo>
                  <a:lnTo>
                    <a:pt x="90" y="93"/>
                  </a:lnTo>
                  <a:lnTo>
                    <a:pt x="73" y="114"/>
                  </a:lnTo>
                  <a:lnTo>
                    <a:pt x="51" y="132"/>
                  </a:lnTo>
                  <a:lnTo>
                    <a:pt x="21" y="143"/>
                  </a:lnTo>
                  <a:close/>
                </a:path>
              </a:pathLst>
            </a:custGeom>
            <a:solidFill>
              <a:srgbClr val="008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1912" name="Freeform 408"/>
          <p:cNvSpPr>
            <a:spLocks/>
          </p:cNvSpPr>
          <p:nvPr/>
        </p:nvSpPr>
        <p:spPr bwMode="auto">
          <a:xfrm>
            <a:off x="8632825" y="5635625"/>
            <a:ext cx="265113" cy="114300"/>
          </a:xfrm>
          <a:custGeom>
            <a:avLst/>
            <a:gdLst/>
            <a:ahLst/>
            <a:cxnLst>
              <a:cxn ang="0">
                <a:pos x="4" y="65"/>
              </a:cxn>
              <a:cxn ang="0">
                <a:pos x="0" y="54"/>
              </a:cxn>
              <a:cxn ang="0">
                <a:pos x="8" y="47"/>
              </a:cxn>
              <a:cxn ang="0">
                <a:pos x="30" y="32"/>
              </a:cxn>
              <a:cxn ang="0">
                <a:pos x="56" y="22"/>
              </a:cxn>
              <a:cxn ang="0">
                <a:pos x="116" y="4"/>
              </a:cxn>
              <a:cxn ang="0">
                <a:pos x="146" y="0"/>
              </a:cxn>
              <a:cxn ang="0">
                <a:pos x="167" y="0"/>
              </a:cxn>
              <a:cxn ang="0">
                <a:pos x="133" y="29"/>
              </a:cxn>
              <a:cxn ang="0">
                <a:pos x="90" y="57"/>
              </a:cxn>
              <a:cxn ang="0">
                <a:pos x="69" y="65"/>
              </a:cxn>
              <a:cxn ang="0">
                <a:pos x="43" y="72"/>
              </a:cxn>
              <a:cxn ang="0">
                <a:pos x="21" y="72"/>
              </a:cxn>
              <a:cxn ang="0">
                <a:pos x="4" y="65"/>
              </a:cxn>
            </a:cxnLst>
            <a:rect l="0" t="0" r="r" b="b"/>
            <a:pathLst>
              <a:path w="167" h="72">
                <a:moveTo>
                  <a:pt x="4" y="65"/>
                </a:moveTo>
                <a:lnTo>
                  <a:pt x="0" y="54"/>
                </a:lnTo>
                <a:lnTo>
                  <a:pt x="8" y="47"/>
                </a:lnTo>
                <a:lnTo>
                  <a:pt x="30" y="32"/>
                </a:lnTo>
                <a:lnTo>
                  <a:pt x="56" y="22"/>
                </a:lnTo>
                <a:lnTo>
                  <a:pt x="116" y="4"/>
                </a:lnTo>
                <a:lnTo>
                  <a:pt x="146" y="0"/>
                </a:lnTo>
                <a:lnTo>
                  <a:pt x="167" y="0"/>
                </a:lnTo>
                <a:lnTo>
                  <a:pt x="133" y="29"/>
                </a:lnTo>
                <a:lnTo>
                  <a:pt x="90" y="57"/>
                </a:lnTo>
                <a:lnTo>
                  <a:pt x="69" y="65"/>
                </a:lnTo>
                <a:lnTo>
                  <a:pt x="43" y="72"/>
                </a:lnTo>
                <a:lnTo>
                  <a:pt x="21" y="72"/>
                </a:lnTo>
                <a:lnTo>
                  <a:pt x="4" y="65"/>
                </a:lnTo>
                <a:close/>
              </a:path>
            </a:pathLst>
          </a:custGeom>
          <a:solidFill>
            <a:srgbClr val="008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913" name="Freeform 409"/>
          <p:cNvSpPr>
            <a:spLocks/>
          </p:cNvSpPr>
          <p:nvPr/>
        </p:nvSpPr>
        <p:spPr bwMode="auto">
          <a:xfrm>
            <a:off x="8701088" y="5807075"/>
            <a:ext cx="273050" cy="107950"/>
          </a:xfrm>
          <a:custGeom>
            <a:avLst/>
            <a:gdLst/>
            <a:ahLst/>
            <a:cxnLst>
              <a:cxn ang="0">
                <a:pos x="4" y="7"/>
              </a:cxn>
              <a:cxn ang="0">
                <a:pos x="0" y="14"/>
              </a:cxn>
              <a:cxn ang="0">
                <a:pos x="13" y="25"/>
              </a:cxn>
              <a:cxn ang="0">
                <a:pos x="30" y="35"/>
              </a:cxn>
              <a:cxn ang="0">
                <a:pos x="60" y="50"/>
              </a:cxn>
              <a:cxn ang="0">
                <a:pos x="120" y="64"/>
              </a:cxn>
              <a:cxn ang="0">
                <a:pos x="146" y="68"/>
              </a:cxn>
              <a:cxn ang="0">
                <a:pos x="172" y="64"/>
              </a:cxn>
              <a:cxn ang="0">
                <a:pos x="137" y="39"/>
              </a:cxn>
              <a:cxn ang="0">
                <a:pos x="90" y="14"/>
              </a:cxn>
              <a:cxn ang="0">
                <a:pos x="69" y="3"/>
              </a:cxn>
              <a:cxn ang="0">
                <a:pos x="43" y="0"/>
              </a:cxn>
              <a:cxn ang="0">
                <a:pos x="21" y="0"/>
              </a:cxn>
              <a:cxn ang="0">
                <a:pos x="4" y="7"/>
              </a:cxn>
            </a:cxnLst>
            <a:rect l="0" t="0" r="r" b="b"/>
            <a:pathLst>
              <a:path w="172" h="68">
                <a:moveTo>
                  <a:pt x="4" y="7"/>
                </a:moveTo>
                <a:lnTo>
                  <a:pt x="0" y="14"/>
                </a:lnTo>
                <a:lnTo>
                  <a:pt x="13" y="25"/>
                </a:lnTo>
                <a:lnTo>
                  <a:pt x="30" y="35"/>
                </a:lnTo>
                <a:lnTo>
                  <a:pt x="60" y="50"/>
                </a:lnTo>
                <a:lnTo>
                  <a:pt x="120" y="64"/>
                </a:lnTo>
                <a:lnTo>
                  <a:pt x="146" y="68"/>
                </a:lnTo>
                <a:lnTo>
                  <a:pt x="172" y="64"/>
                </a:lnTo>
                <a:lnTo>
                  <a:pt x="137" y="39"/>
                </a:lnTo>
                <a:lnTo>
                  <a:pt x="90" y="14"/>
                </a:lnTo>
                <a:lnTo>
                  <a:pt x="69" y="3"/>
                </a:lnTo>
                <a:lnTo>
                  <a:pt x="43" y="0"/>
                </a:lnTo>
                <a:lnTo>
                  <a:pt x="21" y="0"/>
                </a:lnTo>
                <a:lnTo>
                  <a:pt x="4" y="7"/>
                </a:lnTo>
                <a:close/>
              </a:path>
            </a:pathLst>
          </a:custGeom>
          <a:solidFill>
            <a:srgbClr val="008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914" name="Freeform 410"/>
          <p:cNvSpPr>
            <a:spLocks/>
          </p:cNvSpPr>
          <p:nvPr/>
        </p:nvSpPr>
        <p:spPr bwMode="auto">
          <a:xfrm>
            <a:off x="8926513" y="5641975"/>
            <a:ext cx="87312" cy="119063"/>
          </a:xfrm>
          <a:custGeom>
            <a:avLst/>
            <a:gdLst/>
            <a:ahLst/>
            <a:cxnLst>
              <a:cxn ang="0">
                <a:pos x="55" y="0"/>
              </a:cxn>
              <a:cxn ang="0">
                <a:pos x="38" y="7"/>
              </a:cxn>
              <a:cxn ang="0">
                <a:pos x="17" y="18"/>
              </a:cxn>
              <a:cxn ang="0">
                <a:pos x="0" y="39"/>
              </a:cxn>
              <a:cxn ang="0">
                <a:pos x="0" y="53"/>
              </a:cxn>
              <a:cxn ang="0">
                <a:pos x="0" y="75"/>
              </a:cxn>
              <a:cxn ang="0">
                <a:pos x="30" y="53"/>
              </a:cxn>
              <a:cxn ang="0">
                <a:pos x="38" y="46"/>
              </a:cxn>
              <a:cxn ang="0">
                <a:pos x="51" y="32"/>
              </a:cxn>
              <a:cxn ang="0">
                <a:pos x="55" y="18"/>
              </a:cxn>
              <a:cxn ang="0">
                <a:pos x="55" y="0"/>
              </a:cxn>
            </a:cxnLst>
            <a:rect l="0" t="0" r="r" b="b"/>
            <a:pathLst>
              <a:path w="55" h="75">
                <a:moveTo>
                  <a:pt x="55" y="0"/>
                </a:moveTo>
                <a:lnTo>
                  <a:pt x="38" y="7"/>
                </a:lnTo>
                <a:lnTo>
                  <a:pt x="17" y="18"/>
                </a:lnTo>
                <a:lnTo>
                  <a:pt x="0" y="39"/>
                </a:lnTo>
                <a:lnTo>
                  <a:pt x="0" y="53"/>
                </a:lnTo>
                <a:lnTo>
                  <a:pt x="0" y="75"/>
                </a:lnTo>
                <a:lnTo>
                  <a:pt x="30" y="53"/>
                </a:lnTo>
                <a:lnTo>
                  <a:pt x="38" y="46"/>
                </a:lnTo>
                <a:lnTo>
                  <a:pt x="51" y="32"/>
                </a:lnTo>
                <a:lnTo>
                  <a:pt x="55" y="18"/>
                </a:lnTo>
                <a:lnTo>
                  <a:pt x="55" y="0"/>
                </a:lnTo>
                <a:close/>
              </a:path>
            </a:pathLst>
          </a:custGeom>
          <a:solidFill>
            <a:srgbClr val="008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915" name="Freeform 411"/>
          <p:cNvSpPr>
            <a:spLocks/>
          </p:cNvSpPr>
          <p:nvPr/>
        </p:nvSpPr>
        <p:spPr bwMode="auto">
          <a:xfrm>
            <a:off x="8053388" y="5800725"/>
            <a:ext cx="273050" cy="114300"/>
          </a:xfrm>
          <a:custGeom>
            <a:avLst/>
            <a:gdLst/>
            <a:ahLst/>
            <a:cxnLst>
              <a:cxn ang="0">
                <a:pos x="172" y="61"/>
              </a:cxn>
              <a:cxn ang="0">
                <a:pos x="172" y="54"/>
              </a:cxn>
              <a:cxn ang="0">
                <a:pos x="163" y="43"/>
              </a:cxn>
              <a:cxn ang="0">
                <a:pos x="146" y="32"/>
              </a:cxn>
              <a:cxn ang="0">
                <a:pos x="116" y="21"/>
              </a:cxn>
              <a:cxn ang="0">
                <a:pos x="56" y="4"/>
              </a:cxn>
              <a:cxn ang="0">
                <a:pos x="26" y="0"/>
              </a:cxn>
              <a:cxn ang="0">
                <a:pos x="0" y="4"/>
              </a:cxn>
              <a:cxn ang="0">
                <a:pos x="38" y="29"/>
              </a:cxn>
              <a:cxn ang="0">
                <a:pos x="81" y="57"/>
              </a:cxn>
              <a:cxn ang="0">
                <a:pos x="107" y="64"/>
              </a:cxn>
              <a:cxn ang="0">
                <a:pos x="129" y="72"/>
              </a:cxn>
              <a:cxn ang="0">
                <a:pos x="150" y="68"/>
              </a:cxn>
              <a:cxn ang="0">
                <a:pos x="172" y="61"/>
              </a:cxn>
            </a:cxnLst>
            <a:rect l="0" t="0" r="r" b="b"/>
            <a:pathLst>
              <a:path w="172" h="72">
                <a:moveTo>
                  <a:pt x="172" y="61"/>
                </a:moveTo>
                <a:lnTo>
                  <a:pt x="172" y="54"/>
                </a:lnTo>
                <a:lnTo>
                  <a:pt x="163" y="43"/>
                </a:lnTo>
                <a:lnTo>
                  <a:pt x="146" y="32"/>
                </a:lnTo>
                <a:lnTo>
                  <a:pt x="116" y="21"/>
                </a:lnTo>
                <a:lnTo>
                  <a:pt x="56" y="4"/>
                </a:lnTo>
                <a:lnTo>
                  <a:pt x="26" y="0"/>
                </a:lnTo>
                <a:lnTo>
                  <a:pt x="0" y="4"/>
                </a:lnTo>
                <a:lnTo>
                  <a:pt x="38" y="29"/>
                </a:lnTo>
                <a:lnTo>
                  <a:pt x="81" y="57"/>
                </a:lnTo>
                <a:lnTo>
                  <a:pt x="107" y="64"/>
                </a:lnTo>
                <a:lnTo>
                  <a:pt x="129" y="72"/>
                </a:lnTo>
                <a:lnTo>
                  <a:pt x="150" y="68"/>
                </a:lnTo>
                <a:lnTo>
                  <a:pt x="172" y="61"/>
                </a:lnTo>
                <a:close/>
              </a:path>
            </a:pathLst>
          </a:custGeom>
          <a:solidFill>
            <a:srgbClr val="008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916" name="Freeform 412"/>
          <p:cNvSpPr>
            <a:spLocks/>
          </p:cNvSpPr>
          <p:nvPr/>
        </p:nvSpPr>
        <p:spPr bwMode="auto">
          <a:xfrm>
            <a:off x="8154988" y="6005513"/>
            <a:ext cx="95250" cy="119062"/>
          </a:xfrm>
          <a:custGeom>
            <a:avLst/>
            <a:gdLst/>
            <a:ahLst/>
            <a:cxnLst>
              <a:cxn ang="0">
                <a:pos x="56" y="0"/>
              </a:cxn>
              <a:cxn ang="0">
                <a:pos x="43" y="7"/>
              </a:cxn>
              <a:cxn ang="0">
                <a:pos x="22" y="18"/>
              </a:cxn>
              <a:cxn ang="0">
                <a:pos x="4" y="39"/>
              </a:cxn>
              <a:cxn ang="0">
                <a:pos x="0" y="57"/>
              </a:cxn>
              <a:cxn ang="0">
                <a:pos x="4" y="75"/>
              </a:cxn>
              <a:cxn ang="0">
                <a:pos x="35" y="57"/>
              </a:cxn>
              <a:cxn ang="0">
                <a:pos x="43" y="46"/>
              </a:cxn>
              <a:cxn ang="0">
                <a:pos x="52" y="36"/>
              </a:cxn>
              <a:cxn ang="0">
                <a:pos x="60" y="18"/>
              </a:cxn>
              <a:cxn ang="0">
                <a:pos x="56" y="0"/>
              </a:cxn>
            </a:cxnLst>
            <a:rect l="0" t="0" r="r" b="b"/>
            <a:pathLst>
              <a:path w="60" h="75">
                <a:moveTo>
                  <a:pt x="56" y="0"/>
                </a:moveTo>
                <a:lnTo>
                  <a:pt x="43" y="7"/>
                </a:lnTo>
                <a:lnTo>
                  <a:pt x="22" y="18"/>
                </a:lnTo>
                <a:lnTo>
                  <a:pt x="4" y="39"/>
                </a:lnTo>
                <a:lnTo>
                  <a:pt x="0" y="57"/>
                </a:lnTo>
                <a:lnTo>
                  <a:pt x="4" y="75"/>
                </a:lnTo>
                <a:lnTo>
                  <a:pt x="35" y="57"/>
                </a:lnTo>
                <a:lnTo>
                  <a:pt x="43" y="46"/>
                </a:lnTo>
                <a:lnTo>
                  <a:pt x="52" y="36"/>
                </a:lnTo>
                <a:lnTo>
                  <a:pt x="60" y="18"/>
                </a:lnTo>
                <a:lnTo>
                  <a:pt x="56" y="0"/>
                </a:lnTo>
                <a:close/>
              </a:path>
            </a:pathLst>
          </a:custGeom>
          <a:solidFill>
            <a:srgbClr val="008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917" name="Freeform 413"/>
          <p:cNvSpPr>
            <a:spLocks/>
          </p:cNvSpPr>
          <p:nvPr/>
        </p:nvSpPr>
        <p:spPr bwMode="auto">
          <a:xfrm>
            <a:off x="8353425" y="5891213"/>
            <a:ext cx="252413" cy="85725"/>
          </a:xfrm>
          <a:custGeom>
            <a:avLst/>
            <a:gdLst/>
            <a:ahLst/>
            <a:cxnLst>
              <a:cxn ang="0">
                <a:pos x="0" y="7"/>
              </a:cxn>
              <a:cxn ang="0">
                <a:pos x="0" y="15"/>
              </a:cxn>
              <a:cxn ang="0">
                <a:pos x="4" y="22"/>
              </a:cxn>
              <a:cxn ang="0">
                <a:pos x="17" y="33"/>
              </a:cxn>
              <a:cxn ang="0">
                <a:pos x="30" y="40"/>
              </a:cxn>
              <a:cxn ang="0">
                <a:pos x="56" y="47"/>
              </a:cxn>
              <a:cxn ang="0">
                <a:pos x="81" y="50"/>
              </a:cxn>
              <a:cxn ang="0">
                <a:pos x="116" y="54"/>
              </a:cxn>
              <a:cxn ang="0">
                <a:pos x="159" y="50"/>
              </a:cxn>
              <a:cxn ang="0">
                <a:pos x="116" y="33"/>
              </a:cxn>
              <a:cxn ang="0">
                <a:pos x="68" y="15"/>
              </a:cxn>
              <a:cxn ang="0">
                <a:pos x="26" y="4"/>
              </a:cxn>
              <a:cxn ang="0">
                <a:pos x="8" y="0"/>
              </a:cxn>
              <a:cxn ang="0">
                <a:pos x="0" y="7"/>
              </a:cxn>
            </a:cxnLst>
            <a:rect l="0" t="0" r="r" b="b"/>
            <a:pathLst>
              <a:path w="159" h="54">
                <a:moveTo>
                  <a:pt x="0" y="7"/>
                </a:moveTo>
                <a:lnTo>
                  <a:pt x="0" y="15"/>
                </a:lnTo>
                <a:lnTo>
                  <a:pt x="4" y="22"/>
                </a:lnTo>
                <a:lnTo>
                  <a:pt x="17" y="33"/>
                </a:lnTo>
                <a:lnTo>
                  <a:pt x="30" y="40"/>
                </a:lnTo>
                <a:lnTo>
                  <a:pt x="56" y="47"/>
                </a:lnTo>
                <a:lnTo>
                  <a:pt x="81" y="50"/>
                </a:lnTo>
                <a:lnTo>
                  <a:pt x="116" y="54"/>
                </a:lnTo>
                <a:lnTo>
                  <a:pt x="159" y="50"/>
                </a:lnTo>
                <a:lnTo>
                  <a:pt x="116" y="33"/>
                </a:lnTo>
                <a:lnTo>
                  <a:pt x="68" y="15"/>
                </a:lnTo>
                <a:lnTo>
                  <a:pt x="26" y="4"/>
                </a:lnTo>
                <a:lnTo>
                  <a:pt x="8" y="0"/>
                </a:lnTo>
                <a:lnTo>
                  <a:pt x="0" y="7"/>
                </a:lnTo>
                <a:close/>
              </a:path>
            </a:pathLst>
          </a:custGeom>
          <a:solidFill>
            <a:srgbClr val="008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918" name="Freeform 414"/>
          <p:cNvSpPr>
            <a:spLocks/>
          </p:cNvSpPr>
          <p:nvPr/>
        </p:nvSpPr>
        <p:spPr bwMode="auto">
          <a:xfrm>
            <a:off x="8353425" y="5857875"/>
            <a:ext cx="285750" cy="61913"/>
          </a:xfrm>
          <a:custGeom>
            <a:avLst/>
            <a:gdLst/>
            <a:ahLst/>
            <a:cxnLst>
              <a:cxn ang="0">
                <a:pos x="0" y="25"/>
              </a:cxn>
              <a:cxn ang="0">
                <a:pos x="8" y="32"/>
              </a:cxn>
              <a:cxn ang="0">
                <a:pos x="21" y="39"/>
              </a:cxn>
              <a:cxn ang="0">
                <a:pos x="47" y="39"/>
              </a:cxn>
              <a:cxn ang="0">
                <a:pos x="73" y="39"/>
              </a:cxn>
              <a:cxn ang="0">
                <a:pos x="133" y="28"/>
              </a:cxn>
              <a:cxn ang="0">
                <a:pos x="159" y="18"/>
              </a:cxn>
              <a:cxn ang="0">
                <a:pos x="180" y="11"/>
              </a:cxn>
              <a:cxn ang="0">
                <a:pos x="129" y="3"/>
              </a:cxn>
              <a:cxn ang="0">
                <a:pos x="68" y="0"/>
              </a:cxn>
              <a:cxn ang="0">
                <a:pos x="43" y="0"/>
              </a:cxn>
              <a:cxn ang="0">
                <a:pos x="21" y="3"/>
              </a:cxn>
              <a:cxn ang="0">
                <a:pos x="8" y="14"/>
              </a:cxn>
              <a:cxn ang="0">
                <a:pos x="0" y="25"/>
              </a:cxn>
            </a:cxnLst>
            <a:rect l="0" t="0" r="r" b="b"/>
            <a:pathLst>
              <a:path w="180" h="39">
                <a:moveTo>
                  <a:pt x="0" y="25"/>
                </a:moveTo>
                <a:lnTo>
                  <a:pt x="8" y="32"/>
                </a:lnTo>
                <a:lnTo>
                  <a:pt x="21" y="39"/>
                </a:lnTo>
                <a:lnTo>
                  <a:pt x="47" y="39"/>
                </a:lnTo>
                <a:lnTo>
                  <a:pt x="73" y="39"/>
                </a:lnTo>
                <a:lnTo>
                  <a:pt x="133" y="28"/>
                </a:lnTo>
                <a:lnTo>
                  <a:pt x="159" y="18"/>
                </a:lnTo>
                <a:lnTo>
                  <a:pt x="180" y="11"/>
                </a:lnTo>
                <a:lnTo>
                  <a:pt x="129" y="3"/>
                </a:lnTo>
                <a:lnTo>
                  <a:pt x="68" y="0"/>
                </a:lnTo>
                <a:lnTo>
                  <a:pt x="43" y="0"/>
                </a:lnTo>
                <a:lnTo>
                  <a:pt x="21" y="3"/>
                </a:lnTo>
                <a:lnTo>
                  <a:pt x="8" y="14"/>
                </a:lnTo>
                <a:lnTo>
                  <a:pt x="0" y="25"/>
                </a:lnTo>
                <a:close/>
              </a:path>
            </a:pathLst>
          </a:custGeom>
          <a:solidFill>
            <a:srgbClr val="80C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919" name="Freeform 415"/>
          <p:cNvSpPr>
            <a:spLocks/>
          </p:cNvSpPr>
          <p:nvPr/>
        </p:nvSpPr>
        <p:spPr bwMode="auto">
          <a:xfrm>
            <a:off x="8339138" y="5664200"/>
            <a:ext cx="184150" cy="222250"/>
          </a:xfrm>
          <a:custGeom>
            <a:avLst/>
            <a:gdLst/>
            <a:ahLst/>
            <a:cxnLst>
              <a:cxn ang="0">
                <a:pos x="22" y="140"/>
              </a:cxn>
              <a:cxn ang="0">
                <a:pos x="9" y="136"/>
              </a:cxn>
              <a:cxn ang="0">
                <a:pos x="0" y="129"/>
              </a:cxn>
              <a:cxn ang="0">
                <a:pos x="0" y="115"/>
              </a:cxn>
              <a:cxn ang="0">
                <a:pos x="13" y="93"/>
              </a:cxn>
              <a:cxn ang="0">
                <a:pos x="39" y="72"/>
              </a:cxn>
              <a:cxn ang="0">
                <a:pos x="90" y="29"/>
              </a:cxn>
              <a:cxn ang="0">
                <a:pos x="108" y="11"/>
              </a:cxn>
              <a:cxn ang="0">
                <a:pos x="116" y="0"/>
              </a:cxn>
              <a:cxn ang="0">
                <a:pos x="112" y="11"/>
              </a:cxn>
              <a:cxn ang="0">
                <a:pos x="112" y="29"/>
              </a:cxn>
              <a:cxn ang="0">
                <a:pos x="99" y="68"/>
              </a:cxn>
              <a:cxn ang="0">
                <a:pos x="86" y="90"/>
              </a:cxn>
              <a:cxn ang="0">
                <a:pos x="73" y="111"/>
              </a:cxn>
              <a:cxn ang="0">
                <a:pos x="52" y="129"/>
              </a:cxn>
              <a:cxn ang="0">
                <a:pos x="22" y="140"/>
              </a:cxn>
            </a:cxnLst>
            <a:rect l="0" t="0" r="r" b="b"/>
            <a:pathLst>
              <a:path w="116" h="140">
                <a:moveTo>
                  <a:pt x="22" y="140"/>
                </a:moveTo>
                <a:lnTo>
                  <a:pt x="9" y="136"/>
                </a:lnTo>
                <a:lnTo>
                  <a:pt x="0" y="129"/>
                </a:lnTo>
                <a:lnTo>
                  <a:pt x="0" y="115"/>
                </a:lnTo>
                <a:lnTo>
                  <a:pt x="13" y="93"/>
                </a:lnTo>
                <a:lnTo>
                  <a:pt x="39" y="72"/>
                </a:lnTo>
                <a:lnTo>
                  <a:pt x="90" y="29"/>
                </a:lnTo>
                <a:lnTo>
                  <a:pt x="108" y="11"/>
                </a:lnTo>
                <a:lnTo>
                  <a:pt x="116" y="0"/>
                </a:lnTo>
                <a:lnTo>
                  <a:pt x="112" y="11"/>
                </a:lnTo>
                <a:lnTo>
                  <a:pt x="112" y="29"/>
                </a:lnTo>
                <a:lnTo>
                  <a:pt x="99" y="68"/>
                </a:lnTo>
                <a:lnTo>
                  <a:pt x="86" y="90"/>
                </a:lnTo>
                <a:lnTo>
                  <a:pt x="73" y="111"/>
                </a:lnTo>
                <a:lnTo>
                  <a:pt x="52" y="129"/>
                </a:lnTo>
                <a:lnTo>
                  <a:pt x="22" y="140"/>
                </a:lnTo>
                <a:close/>
              </a:path>
            </a:pathLst>
          </a:custGeom>
          <a:solidFill>
            <a:srgbClr val="008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920" name="Freeform 416"/>
          <p:cNvSpPr>
            <a:spLocks/>
          </p:cNvSpPr>
          <p:nvPr/>
        </p:nvSpPr>
        <p:spPr bwMode="auto">
          <a:xfrm>
            <a:off x="8312150" y="5902325"/>
            <a:ext cx="68263" cy="131763"/>
          </a:xfrm>
          <a:custGeom>
            <a:avLst/>
            <a:gdLst/>
            <a:ahLst/>
            <a:cxnLst>
              <a:cxn ang="0">
                <a:pos x="17" y="0"/>
              </a:cxn>
              <a:cxn ang="0">
                <a:pos x="4" y="15"/>
              </a:cxn>
              <a:cxn ang="0">
                <a:pos x="0" y="26"/>
              </a:cxn>
              <a:cxn ang="0">
                <a:pos x="4" y="33"/>
              </a:cxn>
              <a:cxn ang="0">
                <a:pos x="21" y="54"/>
              </a:cxn>
              <a:cxn ang="0">
                <a:pos x="26" y="65"/>
              </a:cxn>
              <a:cxn ang="0">
                <a:pos x="21" y="83"/>
              </a:cxn>
              <a:cxn ang="0">
                <a:pos x="34" y="58"/>
              </a:cxn>
              <a:cxn ang="0">
                <a:pos x="43" y="43"/>
              </a:cxn>
              <a:cxn ang="0">
                <a:pos x="43" y="26"/>
              </a:cxn>
              <a:cxn ang="0">
                <a:pos x="34" y="15"/>
              </a:cxn>
              <a:cxn ang="0">
                <a:pos x="17" y="0"/>
              </a:cxn>
            </a:cxnLst>
            <a:rect l="0" t="0" r="r" b="b"/>
            <a:pathLst>
              <a:path w="43" h="83">
                <a:moveTo>
                  <a:pt x="17" y="0"/>
                </a:moveTo>
                <a:lnTo>
                  <a:pt x="4" y="15"/>
                </a:lnTo>
                <a:lnTo>
                  <a:pt x="0" y="26"/>
                </a:lnTo>
                <a:lnTo>
                  <a:pt x="4" y="33"/>
                </a:lnTo>
                <a:lnTo>
                  <a:pt x="21" y="54"/>
                </a:lnTo>
                <a:lnTo>
                  <a:pt x="26" y="65"/>
                </a:lnTo>
                <a:lnTo>
                  <a:pt x="21" y="83"/>
                </a:lnTo>
                <a:lnTo>
                  <a:pt x="34" y="58"/>
                </a:lnTo>
                <a:lnTo>
                  <a:pt x="43" y="43"/>
                </a:lnTo>
                <a:lnTo>
                  <a:pt x="43" y="26"/>
                </a:lnTo>
                <a:lnTo>
                  <a:pt x="34" y="15"/>
                </a:lnTo>
                <a:lnTo>
                  <a:pt x="17" y="0"/>
                </a:lnTo>
                <a:close/>
              </a:path>
            </a:pathLst>
          </a:custGeom>
          <a:solidFill>
            <a:srgbClr val="80C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921" name="Text Box 417"/>
          <p:cNvSpPr txBox="1">
            <a:spLocks noChangeArrowheads="1"/>
          </p:cNvSpPr>
          <p:nvPr/>
        </p:nvSpPr>
        <p:spPr bwMode="auto">
          <a:xfrm>
            <a:off x="2438400" y="457200"/>
            <a:ext cx="46482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800">
                <a:latin typeface=".VnTimeH" pitchFamily="34" charset="0"/>
                <a:ea typeface="Arial Unicode MS" pitchFamily="34" charset="-128"/>
                <a:cs typeface="Arial Unicode MS" pitchFamily="34" charset="-128"/>
              </a:rPr>
              <a:t>           </a:t>
            </a:r>
            <a:endParaRPr lang="en-US" sz="1800">
              <a:solidFill>
                <a:srgbClr val="FF3300"/>
              </a:solidFill>
              <a:latin typeface=".VnTimeH" pitchFamily="34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21923" name="WordArt 419"/>
          <p:cNvSpPr>
            <a:spLocks noChangeArrowheads="1" noChangeShapeType="1" noTextEdit="1"/>
          </p:cNvSpPr>
          <p:nvPr/>
        </p:nvSpPr>
        <p:spPr bwMode="auto">
          <a:xfrm>
            <a:off x="428625" y="620713"/>
            <a:ext cx="8305800" cy="10096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4000" kern="10" dirty="0" err="1">
                <a:ln w="12700" cap="sq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solidFill>
                  <a:srgbClr val="FF00FF">
                    <a:alpha val="77000"/>
                  </a:srgbClr>
                </a:soli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Nhiệt</a:t>
            </a:r>
            <a:r>
              <a:rPr lang="en-US" sz="4000" kern="10" dirty="0">
                <a:ln w="12700" cap="sq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solidFill>
                  <a:srgbClr val="FF00FF">
                    <a:alpha val="77000"/>
                  </a:srgbClr>
                </a:soli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4000" kern="10" dirty="0" err="1">
                <a:ln w="12700" cap="sq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solidFill>
                  <a:srgbClr val="FF00FF">
                    <a:alpha val="77000"/>
                  </a:srgbClr>
                </a:soli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liệt</a:t>
            </a:r>
            <a:r>
              <a:rPr lang="en-US" sz="4000" kern="10" dirty="0">
                <a:ln w="12700" cap="sq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solidFill>
                  <a:srgbClr val="FF00FF">
                    <a:alpha val="77000"/>
                  </a:srgbClr>
                </a:soli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4000" kern="10" dirty="0" err="1">
                <a:ln w="12700" cap="sq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solidFill>
                  <a:srgbClr val="FF00FF">
                    <a:alpha val="77000"/>
                  </a:srgbClr>
                </a:soli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chào</a:t>
            </a:r>
            <a:r>
              <a:rPr lang="en-US" sz="4000" kern="10" dirty="0">
                <a:ln w="12700" cap="sq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solidFill>
                  <a:srgbClr val="FF00FF">
                    <a:alpha val="77000"/>
                  </a:srgbClr>
                </a:soli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4000" kern="10" dirty="0" err="1">
                <a:ln w="12700" cap="sq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solidFill>
                  <a:srgbClr val="FF00FF">
                    <a:alpha val="77000"/>
                  </a:srgbClr>
                </a:soli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mừng</a:t>
            </a:r>
            <a:endParaRPr lang="en-US" sz="4000" kern="10" dirty="0">
              <a:ln w="12700" cap="sq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solidFill>
                <a:srgbClr val="FF00FF">
                  <a:alpha val="77000"/>
                </a:srgbClr>
              </a:solidFill>
              <a:effectLst>
                <a:outerShdw dist="35921" dir="2700000" sy="50000" kx="2115830" algn="bl" rotWithShape="0">
                  <a:srgbClr val="C0C0C0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  <a:p>
            <a:pPr algn="ctr"/>
            <a:r>
              <a:rPr lang="en-US" sz="4000" kern="10" dirty="0">
                <a:ln w="12700" cap="sq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solidFill>
                  <a:srgbClr val="FF00FF">
                    <a:alpha val="77000"/>
                  </a:srgbClr>
                </a:soli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4000" kern="10" dirty="0" err="1">
                <a:ln w="12700" cap="sq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solidFill>
                  <a:srgbClr val="FF00FF">
                    <a:alpha val="77000"/>
                  </a:srgbClr>
                </a:soli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các</a:t>
            </a:r>
            <a:r>
              <a:rPr lang="en-US" sz="4000" kern="10" dirty="0">
                <a:ln w="12700" cap="sq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solidFill>
                  <a:srgbClr val="FF00FF">
                    <a:alpha val="77000"/>
                  </a:srgbClr>
                </a:soli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4000" kern="10" dirty="0" err="1">
                <a:ln w="12700" cap="sq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solidFill>
                  <a:srgbClr val="FF00FF">
                    <a:alpha val="77000"/>
                  </a:srgbClr>
                </a:soli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thầy</a:t>
            </a:r>
            <a:r>
              <a:rPr lang="en-US" sz="4000" kern="10" dirty="0">
                <a:ln w="12700" cap="sq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solidFill>
                  <a:srgbClr val="FF00FF">
                    <a:alpha val="77000"/>
                  </a:srgbClr>
                </a:soli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4000" kern="10" dirty="0" err="1">
                <a:ln w="12700" cap="sq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solidFill>
                  <a:srgbClr val="FF00FF">
                    <a:alpha val="77000"/>
                  </a:srgbClr>
                </a:soli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cô</a:t>
            </a:r>
            <a:r>
              <a:rPr lang="en-US" sz="4000" kern="10" dirty="0">
                <a:ln w="12700" cap="sq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solidFill>
                  <a:srgbClr val="FF00FF">
                    <a:alpha val="77000"/>
                  </a:srgbClr>
                </a:soli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4000" kern="10" dirty="0" err="1">
                <a:ln w="12700" cap="sq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solidFill>
                  <a:srgbClr val="FF00FF">
                    <a:alpha val="77000"/>
                  </a:srgbClr>
                </a:soli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giáo</a:t>
            </a:r>
            <a:r>
              <a:rPr lang="en-US" sz="4000" kern="10" dirty="0">
                <a:ln w="12700" cap="sq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solidFill>
                  <a:srgbClr val="FF00FF">
                    <a:alpha val="77000"/>
                  </a:srgbClr>
                </a:soli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4000" kern="10" dirty="0" err="1">
                <a:ln w="12700" cap="sq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solidFill>
                  <a:srgbClr val="FF00FF">
                    <a:alpha val="77000"/>
                  </a:srgbClr>
                </a:soli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về</a:t>
            </a:r>
            <a:r>
              <a:rPr lang="en-US" sz="4000" kern="10" dirty="0">
                <a:ln w="12700" cap="sq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solidFill>
                  <a:srgbClr val="FF00FF">
                    <a:alpha val="77000"/>
                  </a:srgbClr>
                </a:soli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4000" kern="10" dirty="0" err="1">
                <a:ln w="12700" cap="sq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solidFill>
                  <a:srgbClr val="FF00FF">
                    <a:alpha val="77000"/>
                  </a:srgbClr>
                </a:soli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dự</a:t>
            </a:r>
            <a:r>
              <a:rPr lang="en-US" sz="4000" kern="10" dirty="0">
                <a:ln w="12700" cap="sq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solidFill>
                  <a:srgbClr val="FF00FF">
                    <a:alpha val="77000"/>
                  </a:srgbClr>
                </a:soli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4000" kern="10" err="1">
                <a:ln w="12700" cap="sq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solidFill>
                  <a:srgbClr val="FF00FF">
                    <a:alpha val="77000"/>
                  </a:srgbClr>
                </a:soli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giờ</a:t>
            </a:r>
            <a:r>
              <a:rPr lang="en-US" sz="4000" kern="10">
                <a:ln w="12700" cap="sq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solidFill>
                  <a:srgbClr val="FF00FF">
                    <a:alpha val="77000"/>
                  </a:srgbClr>
                </a:soli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endParaRPr lang="en-US" sz="4000" kern="10" dirty="0">
              <a:ln w="12700" cap="sq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solidFill>
                <a:srgbClr val="FF00FF">
                  <a:alpha val="77000"/>
                </a:srgbClr>
              </a:solidFill>
              <a:effectLst>
                <a:outerShdw dist="35921" dir="2700000" sy="50000" kx="2115830" algn="bl" rotWithShape="0">
                  <a:srgbClr val="C0C0C0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21924" name="Text Box 420"/>
          <p:cNvSpPr txBox="1">
            <a:spLocks noChangeArrowheads="1"/>
          </p:cNvSpPr>
          <p:nvPr/>
        </p:nvSpPr>
        <p:spPr bwMode="auto">
          <a:xfrm>
            <a:off x="896144" y="3144982"/>
            <a:ext cx="7964487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200" u="sng" smtClean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BÀI 6</a:t>
            </a:r>
            <a:r>
              <a:rPr lang="en-US" sz="3200" smtClean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: SỐ </a:t>
            </a:r>
            <a:r>
              <a:rPr lang="en-US" sz="3200" dirty="0" smtClean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VÔ TỈ</a:t>
            </a:r>
            <a:r>
              <a:rPr lang="en-US" sz="3200" smtClean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. CĂN BẬC HAI SỐ </a:t>
            </a:r>
            <a:r>
              <a:rPr lang="en-US" sz="3200" smtClean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HỌC</a:t>
            </a:r>
          </a:p>
          <a:p>
            <a:pPr algn="ctr" eaLnBrk="0" hangingPunct="0">
              <a:spcBef>
                <a:spcPct val="50000"/>
              </a:spcBef>
            </a:pPr>
            <a:r>
              <a:rPr lang="en-US" sz="3200" smtClean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(Tiết 1)</a:t>
            </a:r>
            <a:r>
              <a:rPr lang="en-US" sz="3200" smtClean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endParaRPr lang="en-US" sz="3200" dirty="0">
              <a:latin typeface="Times New Roman" pitchFamily="18" charset="0"/>
              <a:ea typeface="Arial Unicode MS" pitchFamily="34" charset="-128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81000" y="986135"/>
            <a:ext cx="87630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u="sng" smtClean="0">
                <a:latin typeface="Times New Roman" pitchFamily="18" charset="0"/>
                <a:cs typeface="Times New Roman" pitchFamily="18" charset="0"/>
              </a:rPr>
              <a:t>BTVN</a:t>
            </a:r>
            <a:r>
              <a:rPr lang="en-US" sz="3200" smtClean="0">
                <a:latin typeface="Times New Roman" pitchFamily="18" charset="0"/>
                <a:cs typeface="Times New Roman" pitchFamily="18" charset="0"/>
              </a:rPr>
              <a:t>: làm từ bài 2.6 đến bài 2.11 SGK trang 32</a:t>
            </a:r>
          </a:p>
          <a:p>
            <a:r>
              <a:rPr lang="en-US" sz="3200" smtClean="0">
                <a:latin typeface="Times New Roman" pitchFamily="18" charset="0"/>
                <a:cs typeface="Times New Roman" pitchFamily="18" charset="0"/>
              </a:rPr>
              <a:t>Buổi sau đem theo máy tính cầm tay.</a:t>
            </a:r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2162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Rơ-nê Đề-các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57800" y="838200"/>
            <a:ext cx="3552224" cy="4343400"/>
          </a:xfrm>
          <a:prstGeom prst="rect">
            <a:avLst/>
          </a:prstGeom>
        </p:spPr>
      </p:pic>
      <p:pic>
        <p:nvPicPr>
          <p:cNvPr id="7174" name="Picture 6" descr="ANd9GcSKqYKYnTxnNti83VkkouV3Otughh7601Bnxkh5jwaN812_RqVU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143000" y="4038600"/>
            <a:ext cx="923925" cy="1071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5" name="Picture 7" descr="ANd9GcRSMmfzGvJt327mrUAFvSpGriV7XyBezLYW0sTo6IM4RQfNF0n3">
            <a:hlinkClick r:id="rId5" action="ppaction://hlinksldjump"/>
          </p:cNvPr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133600" y="4267200"/>
            <a:ext cx="1223963" cy="1004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6" name="Picture 8" descr="ANd9GcTzdDtpTILO1K-e3yo6JfMH-lWcs2C2QFRA0aogaKKhZaw5Me86">
            <a:hlinkClick r:id="rId7" action="ppaction://hlinksldjump"/>
          </p:cNvPr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0" y="4038600"/>
            <a:ext cx="993775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7" name="Picture 9" descr="ANd9GcQx6LniUTXYykfEc5IQUeUTQuWL9p_JDjNmmBj8SVFJCwthCye2">
            <a:hlinkClick r:id="rId9" action="ppaction://hlinksldjump"/>
          </p:cNvPr>
          <p:cNvPicPr>
            <a:picLocks noChangeAspect="1" noChangeArrowheads="1"/>
          </p:cNvPicPr>
          <p:nvPr/>
        </p:nvPicPr>
        <p:blipFill>
          <a:blip r:embed="rId10"/>
          <a:srcRect l="12445" t="22578" r="12889" b="9689"/>
          <a:stretch>
            <a:fillRect/>
          </a:stretch>
        </p:blipFill>
        <p:spPr bwMode="auto">
          <a:xfrm>
            <a:off x="3581400" y="4267200"/>
            <a:ext cx="1187450" cy="1147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9" name="Rectangle 11">
            <a:hlinkClick r:id="rId11" action="ppaction://hlinksldjump"/>
          </p:cNvPr>
          <p:cNvSpPr>
            <a:spLocks noChangeArrowheads="1"/>
          </p:cNvSpPr>
          <p:nvPr/>
        </p:nvSpPr>
        <p:spPr bwMode="auto">
          <a:xfrm>
            <a:off x="6969125" y="233363"/>
            <a:ext cx="1946275" cy="2890837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6600CC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9600" b="1">
                <a:solidFill>
                  <a:srgbClr val="FF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2</a:t>
            </a:r>
          </a:p>
        </p:txBody>
      </p:sp>
      <p:sp>
        <p:nvSpPr>
          <p:cNvPr id="7180" name="Rectangle 12">
            <a:hlinkClick r:id="rId12" action="ppaction://hlinksldjump"/>
          </p:cNvPr>
          <p:cNvSpPr>
            <a:spLocks noChangeArrowheads="1"/>
          </p:cNvSpPr>
          <p:nvPr/>
        </p:nvSpPr>
        <p:spPr bwMode="auto">
          <a:xfrm>
            <a:off x="5064125" y="3124200"/>
            <a:ext cx="1946275" cy="2895600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6600CC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9600" b="1">
                <a:solidFill>
                  <a:srgbClr val="FF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3</a:t>
            </a:r>
          </a:p>
        </p:txBody>
      </p:sp>
      <p:sp>
        <p:nvSpPr>
          <p:cNvPr id="7181" name="Rectangle 13">
            <a:hlinkClick r:id="rId13" action="ppaction://hlinksldjump"/>
          </p:cNvPr>
          <p:cNvSpPr>
            <a:spLocks noChangeArrowheads="1"/>
          </p:cNvSpPr>
          <p:nvPr/>
        </p:nvSpPr>
        <p:spPr bwMode="auto">
          <a:xfrm>
            <a:off x="7010400" y="3124200"/>
            <a:ext cx="1943100" cy="2895600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6600CC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9600" b="1">
                <a:solidFill>
                  <a:srgbClr val="FF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4</a:t>
            </a:r>
          </a:p>
        </p:txBody>
      </p:sp>
      <p:sp>
        <p:nvSpPr>
          <p:cNvPr id="7188" name="Rectangle 20">
            <a:hlinkClick r:id="rId14" action="ppaction://hlinksldjump"/>
          </p:cNvPr>
          <p:cNvSpPr>
            <a:spLocks noChangeArrowheads="1"/>
          </p:cNvSpPr>
          <p:nvPr/>
        </p:nvSpPr>
        <p:spPr bwMode="auto">
          <a:xfrm>
            <a:off x="5065713" y="228600"/>
            <a:ext cx="1944687" cy="2889250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6600CC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9600" b="1">
                <a:solidFill>
                  <a:srgbClr val="FF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1</a:t>
            </a:r>
          </a:p>
        </p:txBody>
      </p:sp>
      <p:sp>
        <p:nvSpPr>
          <p:cNvPr id="15" name="Text Box 4"/>
          <p:cNvSpPr txBox="1">
            <a:spLocks noChangeArrowheads="1"/>
          </p:cNvSpPr>
          <p:nvPr/>
        </p:nvSpPr>
        <p:spPr bwMode="auto">
          <a:xfrm>
            <a:off x="381000" y="457200"/>
            <a:ext cx="35052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 MỞ Ô SỐ</a:t>
            </a:r>
          </a:p>
        </p:txBody>
      </p:sp>
      <p:sp>
        <p:nvSpPr>
          <p:cNvPr id="16" name="Text Box 5"/>
          <p:cNvSpPr txBox="1">
            <a:spLocks noChangeArrowheads="1"/>
          </p:cNvSpPr>
          <p:nvPr/>
        </p:nvSpPr>
        <p:spPr bwMode="auto">
          <a:xfrm>
            <a:off x="76200" y="1295400"/>
            <a:ext cx="4800600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ô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bất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kỳ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trắc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nghiệm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món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quà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17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" dur="500"/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174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717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3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plus(in)">
                                      <p:cBhvr>
                                        <p:cTn id="12" dur="2000"/>
                                        <p:tgtEl>
                                          <p:spTgt spid="71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17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717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8" dur="500"/>
                                        <p:tgtEl>
                                          <p:spTgt spid="71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176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717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1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24" dur="2000"/>
                                        <p:tgtEl>
                                          <p:spTgt spid="71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177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717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0" dur="500"/>
                                        <p:tgtEl>
                                          <p:spTgt spid="71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71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179"/>
                  </p:tgtEl>
                </p:cond>
              </p:nextCondLst>
            </p:seq>
            <p:seq concurrent="1" nextAc="seek">
              <p:cTn id="33" restart="whenNotActive" fill="hold" evtFilter="cancelBubble" nodeType="interactiveSeq">
                <p:stCondLst>
                  <p:cond evt="onClick" delay="0">
                    <p:tgtEl>
                      <p:spTgt spid="718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4" fill="hold">
                      <p:stCondLst>
                        <p:cond delay="0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6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in)">
                                      <p:cBhvr>
                                        <p:cTn id="37" dur="2000"/>
                                        <p:tgtEl>
                                          <p:spTgt spid="71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180"/>
                  </p:tgtEl>
                </p:cond>
              </p:nextCondLst>
            </p:seq>
            <p:seq concurrent="1" nextAc="seek">
              <p:cTn id="39" restart="whenNotActive" fill="hold" evtFilter="cancelBubble" nodeType="interactiveSeq">
                <p:stCondLst>
                  <p:cond evt="onClick" delay="0">
                    <p:tgtEl>
                      <p:spTgt spid="718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0" fill="hold">
                      <p:stCondLst>
                        <p:cond delay="0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7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3" dur="2000"/>
                                        <p:tgtEl>
                                          <p:spTgt spid="71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2000"/>
                                        <p:tgtEl>
                                          <p:spTgt spid="7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181"/>
                  </p:tgtEl>
                </p:cond>
              </p:nextCondLst>
            </p:seq>
            <p:seq concurrent="1" nextAc="seek">
              <p:cTn id="46" restart="whenNotActive" fill="hold" evtFilter="cancelBubble" nodeType="interactiveSeq">
                <p:stCondLst>
                  <p:cond evt="onClick" delay="0">
                    <p:tgtEl>
                      <p:spTgt spid="718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7" fill="hold">
                      <p:stCondLst>
                        <p:cond delay="0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0" dur="500"/>
                                        <p:tgtEl>
                                          <p:spTgt spid="71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188"/>
                  </p:tgtEl>
                </p:cond>
              </p:nextCondLst>
            </p:seq>
          </p:childTnLst>
        </p:cTn>
      </p:par>
    </p:tnLst>
    <p:bldLst>
      <p:bldP spid="7179" grpId="0" animBg="1"/>
      <p:bldP spid="7180" grpId="0" animBg="1"/>
      <p:bldP spid="7181" grpId="0" animBg="1"/>
      <p:bldP spid="718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228601"/>
            <a:ext cx="5410200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Rơ-nê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Đề-các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”, (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  <a:hlinkClick r:id="rId3" tooltip="1596"/>
              </a:rPr>
              <a:t>1596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  <a:hlinkClick r:id="rId4" tooltip="1650"/>
              </a:rPr>
              <a:t>1650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  <a:hlinkClick r:id="rId5" tooltip="Triết gia"/>
              </a:rPr>
              <a:t>triết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  <a:hlinkClick r:id="rId5" tooltip="Triết gia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  <a:hlinkClick r:id="rId5" tooltip="Triết gia"/>
              </a:rPr>
              <a:t>gia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 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  <a:hlinkClick r:id="rId6" tooltip="Nhà khoa học"/>
              </a:rPr>
              <a:t>nhà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  <a:hlinkClick r:id="rId6" tooltip="Nhà khoa học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  <a:hlinkClick r:id="rId6" tooltip="Nhà khoa học"/>
              </a:rPr>
              <a:t>khoa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  <a:hlinkClick r:id="rId6" tooltip="Nhà khoa học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  <a:hlinkClick r:id="rId6" tooltip="Nhà khoa học"/>
              </a:rPr>
              <a:t>học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 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  <a:hlinkClick r:id="rId7" tooltip="Nhà toán học"/>
              </a:rPr>
              <a:t>nhà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  <a:hlinkClick r:id="rId7" tooltip="Nhà toán học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  <a:hlinkClick r:id="rId7" tooltip="Nhà toán học"/>
              </a:rPr>
              <a:t>toán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  <a:hlinkClick r:id="rId7" tooltip="Nhà toán học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  <a:hlinkClick r:id="rId7" tooltip="Nhà toán học"/>
              </a:rPr>
              <a:t>học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  <a:hlinkClick r:id="rId8" tooltip="Pháp"/>
              </a:rPr>
              <a:t>Pháp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1637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Pháp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Đề-Các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đưa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thêm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gạch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ngang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lấy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căn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chẳng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hạn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         .</a:t>
            </a:r>
          </a:p>
          <a:p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Picture 2" descr="Rơ-nê Đề-các.jpg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257800" y="838200"/>
            <a:ext cx="3552224" cy="4343400"/>
          </a:xfrm>
          <a:prstGeom prst="rect">
            <a:avLst/>
          </a:prstGeom>
        </p:spPr>
      </p:pic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685800" y="2438400"/>
          <a:ext cx="838200" cy="417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666" name="Equation" r:id="rId10" imgW="457200" imgH="228600" progId="Equation.DSMT4">
                  <p:embed/>
                </p:oleObj>
              </mc:Choice>
              <mc:Fallback>
                <p:oleObj name="Equation" r:id="rId10" imgW="457200" imgH="2286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2438400"/>
                        <a:ext cx="838200" cy="4175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" descr="Picture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6627" name="Text Box 3"/>
          <p:cNvSpPr txBox="1">
            <a:spLocks noChangeArrowheads="1"/>
          </p:cNvSpPr>
          <p:nvPr/>
        </p:nvSpPr>
        <p:spPr bwMode="auto">
          <a:xfrm>
            <a:off x="1905000" y="473075"/>
            <a:ext cx="56388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>
                <a:solidFill>
                  <a:srgbClr val="A5002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HƯỚNG DẪN HỌC Ở NHÀ</a:t>
            </a:r>
            <a:r>
              <a:rPr lang="en-US" sz="2400">
                <a:solidFill>
                  <a:srgbClr val="6600CC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</a:p>
        </p:txBody>
      </p:sp>
      <p:sp>
        <p:nvSpPr>
          <p:cNvPr id="26628" name="Text Box 4"/>
          <p:cNvSpPr txBox="1">
            <a:spLocks noChangeArrowheads="1"/>
          </p:cNvSpPr>
          <p:nvPr/>
        </p:nvSpPr>
        <p:spPr bwMode="auto">
          <a:xfrm>
            <a:off x="990600" y="981075"/>
            <a:ext cx="7469188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Clr>
                <a:srgbClr val="FF3300"/>
              </a:buClr>
              <a:buFont typeface="Wingdings" pitchFamily="2" charset="2"/>
              <a:buChar char="v"/>
            </a:pPr>
            <a:r>
              <a:rPr lang="en-US" sz="2400" dirty="0">
                <a:latin typeface="Times New Roman" pitchFamily="18" charset="0"/>
                <a:ea typeface="Arial Unicode MS" pitchFamily="34" charset="-128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dirty="0" err="1" smtClean="0">
                <a:latin typeface="Times New Roman" pitchFamily="18" charset="0"/>
                <a:ea typeface="Arial Unicode MS" pitchFamily="34" charset="-128"/>
                <a:cs typeface="Times New Roman" pitchFamily="18" charset="0"/>
                <a:sym typeface="Wingdings" pitchFamily="2" charset="2"/>
              </a:rPr>
              <a:t>Học</a:t>
            </a:r>
            <a:r>
              <a:rPr lang="en-US" sz="2400" dirty="0" smtClean="0">
                <a:latin typeface="Times New Roman" pitchFamily="18" charset="0"/>
                <a:ea typeface="Arial Unicode MS" pitchFamily="34" charset="-128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dirty="0" err="1" smtClean="0">
                <a:latin typeface="Times New Roman" pitchFamily="18" charset="0"/>
                <a:ea typeface="Arial Unicode MS" pitchFamily="34" charset="-128"/>
                <a:cs typeface="Times New Roman" pitchFamily="18" charset="0"/>
                <a:sym typeface="Wingdings" pitchFamily="2" charset="2"/>
              </a:rPr>
              <a:t>thuộc</a:t>
            </a:r>
            <a:r>
              <a:rPr lang="en-US" sz="2400" dirty="0" smtClean="0">
                <a:latin typeface="Times New Roman" pitchFamily="18" charset="0"/>
                <a:ea typeface="Arial Unicode MS" pitchFamily="34" charset="-128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dirty="0" err="1" smtClean="0">
                <a:latin typeface="Times New Roman" pitchFamily="18" charset="0"/>
                <a:ea typeface="Arial Unicode MS" pitchFamily="34" charset="-128"/>
                <a:cs typeface="Times New Roman" pitchFamily="18" charset="0"/>
                <a:sym typeface="Wingdings" pitchFamily="2" charset="2"/>
              </a:rPr>
              <a:t>khái</a:t>
            </a:r>
            <a:r>
              <a:rPr lang="en-US" sz="2400" dirty="0" smtClean="0">
                <a:latin typeface="Times New Roman" pitchFamily="18" charset="0"/>
                <a:ea typeface="Arial Unicode MS" pitchFamily="34" charset="-128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dirty="0" err="1" smtClean="0">
                <a:latin typeface="Times New Roman" pitchFamily="18" charset="0"/>
                <a:ea typeface="Arial Unicode MS" pitchFamily="34" charset="-128"/>
                <a:cs typeface="Times New Roman" pitchFamily="18" charset="0"/>
                <a:sym typeface="Wingdings" pitchFamily="2" charset="2"/>
              </a:rPr>
              <a:t>niệm</a:t>
            </a:r>
            <a:r>
              <a:rPr lang="en-US" sz="2400" dirty="0" smtClean="0">
                <a:latin typeface="Times New Roman" pitchFamily="18" charset="0"/>
                <a:ea typeface="Arial Unicode MS" pitchFamily="34" charset="-128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dirty="0" err="1" smtClean="0">
                <a:latin typeface="Times New Roman" pitchFamily="18" charset="0"/>
                <a:ea typeface="Arial Unicode MS" pitchFamily="34" charset="-128"/>
                <a:cs typeface="Times New Roman" pitchFamily="18" charset="0"/>
                <a:sym typeface="Wingdings" pitchFamily="2" charset="2"/>
              </a:rPr>
              <a:t>số</a:t>
            </a:r>
            <a:r>
              <a:rPr lang="en-US" sz="2400" dirty="0" smtClean="0">
                <a:latin typeface="Times New Roman" pitchFamily="18" charset="0"/>
                <a:ea typeface="Arial Unicode MS" pitchFamily="34" charset="-128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dirty="0" err="1" smtClean="0">
                <a:latin typeface="Times New Roman" pitchFamily="18" charset="0"/>
                <a:ea typeface="Arial Unicode MS" pitchFamily="34" charset="-128"/>
                <a:cs typeface="Times New Roman" pitchFamily="18" charset="0"/>
                <a:sym typeface="Wingdings" pitchFamily="2" charset="2"/>
              </a:rPr>
              <a:t>vô</a:t>
            </a:r>
            <a:r>
              <a:rPr lang="en-US" sz="2400" dirty="0" smtClean="0">
                <a:latin typeface="Times New Roman" pitchFamily="18" charset="0"/>
                <a:ea typeface="Arial Unicode MS" pitchFamily="34" charset="-128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dirty="0" err="1" smtClean="0">
                <a:latin typeface="Times New Roman" pitchFamily="18" charset="0"/>
                <a:ea typeface="Arial Unicode MS" pitchFamily="34" charset="-128"/>
                <a:cs typeface="Times New Roman" pitchFamily="18" charset="0"/>
                <a:sym typeface="Wingdings" pitchFamily="2" charset="2"/>
              </a:rPr>
              <a:t>tỉ</a:t>
            </a:r>
            <a:r>
              <a:rPr lang="en-US" sz="2400" dirty="0" smtClean="0">
                <a:latin typeface="Times New Roman" pitchFamily="18" charset="0"/>
                <a:ea typeface="Arial Unicode MS" pitchFamily="34" charset="-128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dirty="0" err="1" smtClean="0">
                <a:latin typeface="Times New Roman" pitchFamily="18" charset="0"/>
                <a:ea typeface="Arial Unicode MS" pitchFamily="34" charset="-128"/>
                <a:cs typeface="Times New Roman" pitchFamily="18" charset="0"/>
                <a:sym typeface="Wingdings" pitchFamily="2" charset="2"/>
              </a:rPr>
              <a:t>và</a:t>
            </a:r>
            <a:r>
              <a:rPr lang="en-US" sz="2400" dirty="0" smtClean="0">
                <a:latin typeface="Times New Roman" pitchFamily="18" charset="0"/>
                <a:ea typeface="Arial Unicode MS" pitchFamily="34" charset="-128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dirty="0" err="1" smtClean="0">
                <a:latin typeface="Times New Roman" pitchFamily="18" charset="0"/>
                <a:ea typeface="Arial Unicode MS" pitchFamily="34" charset="-128"/>
                <a:cs typeface="Times New Roman" pitchFamily="18" charset="0"/>
                <a:sym typeface="Wingdings" pitchFamily="2" charset="2"/>
              </a:rPr>
              <a:t>định</a:t>
            </a:r>
            <a:r>
              <a:rPr lang="en-US" sz="2400" dirty="0" smtClean="0">
                <a:latin typeface="Times New Roman" pitchFamily="18" charset="0"/>
                <a:ea typeface="Arial Unicode MS" pitchFamily="34" charset="-128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dirty="0" err="1" smtClean="0">
                <a:latin typeface="Times New Roman" pitchFamily="18" charset="0"/>
                <a:ea typeface="Arial Unicode MS" pitchFamily="34" charset="-128"/>
                <a:cs typeface="Times New Roman" pitchFamily="18" charset="0"/>
                <a:sym typeface="Wingdings" pitchFamily="2" charset="2"/>
              </a:rPr>
              <a:t>nghĩa</a:t>
            </a:r>
            <a:r>
              <a:rPr lang="en-US" sz="2400" dirty="0" smtClean="0">
                <a:latin typeface="Times New Roman" pitchFamily="18" charset="0"/>
                <a:ea typeface="Arial Unicode MS" pitchFamily="34" charset="-128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dirty="0" err="1" smtClean="0">
                <a:latin typeface="Times New Roman" pitchFamily="18" charset="0"/>
                <a:ea typeface="Arial Unicode MS" pitchFamily="34" charset="-128"/>
                <a:cs typeface="Times New Roman" pitchFamily="18" charset="0"/>
                <a:sym typeface="Wingdings" pitchFamily="2" charset="2"/>
              </a:rPr>
              <a:t>căn</a:t>
            </a:r>
            <a:r>
              <a:rPr lang="en-US" sz="2400" dirty="0" smtClean="0">
                <a:latin typeface="Times New Roman" pitchFamily="18" charset="0"/>
                <a:ea typeface="Arial Unicode MS" pitchFamily="34" charset="-128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err="1" smtClean="0">
                <a:latin typeface="Times New Roman" pitchFamily="18" charset="0"/>
                <a:ea typeface="Arial Unicode MS" pitchFamily="34" charset="-128"/>
                <a:cs typeface="Times New Roman" pitchFamily="18" charset="0"/>
                <a:sym typeface="Wingdings" pitchFamily="2" charset="2"/>
              </a:rPr>
              <a:t>bậc</a:t>
            </a:r>
            <a:r>
              <a:rPr lang="en-US" sz="2400" smtClean="0">
                <a:latin typeface="Times New Roman" pitchFamily="18" charset="0"/>
                <a:ea typeface="Arial Unicode MS" pitchFamily="34" charset="-128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smtClean="0">
                <a:latin typeface="Times New Roman" pitchFamily="18" charset="0"/>
                <a:ea typeface="Arial Unicode MS" pitchFamily="34" charset="-128"/>
                <a:cs typeface="Times New Roman" pitchFamily="18" charset="0"/>
                <a:sym typeface="Wingdings" pitchFamily="2" charset="2"/>
              </a:rPr>
              <a:t>hai số học.</a:t>
            </a:r>
            <a:endParaRPr lang="en-US" sz="2400" dirty="0">
              <a:latin typeface="Times New Roman" pitchFamily="18" charset="0"/>
              <a:ea typeface="Arial Unicode MS" pitchFamily="34" charset="-128"/>
              <a:cs typeface="Times New Roman" pitchFamily="18" charset="0"/>
              <a:sym typeface="Wingdings" pitchFamily="2" charset="2"/>
            </a:endParaRPr>
          </a:p>
          <a:p>
            <a:pPr>
              <a:spcBef>
                <a:spcPct val="50000"/>
              </a:spcBef>
              <a:buClr>
                <a:srgbClr val="FF3300"/>
              </a:buClr>
              <a:buFont typeface="Wingdings" pitchFamily="2" charset="2"/>
              <a:buChar char="v"/>
            </a:pPr>
            <a:r>
              <a:rPr lang="en-US" sz="2400" dirty="0">
                <a:latin typeface="Times New Roman" pitchFamily="18" charset="0"/>
                <a:ea typeface="Arial Unicode MS" pitchFamily="34" charset="-128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dirty="0" err="1">
                <a:latin typeface="Times New Roman" pitchFamily="18" charset="0"/>
                <a:ea typeface="Arial Unicode MS" pitchFamily="34" charset="-128"/>
                <a:cs typeface="Times New Roman" pitchFamily="18" charset="0"/>
                <a:sym typeface="Wingdings" pitchFamily="2" charset="2"/>
              </a:rPr>
              <a:t>Xem</a:t>
            </a:r>
            <a:r>
              <a:rPr lang="en-US" sz="2400" dirty="0">
                <a:latin typeface="Times New Roman" pitchFamily="18" charset="0"/>
                <a:ea typeface="Arial Unicode MS" pitchFamily="34" charset="-128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dirty="0" err="1">
                <a:latin typeface="Times New Roman" pitchFamily="18" charset="0"/>
                <a:ea typeface="Arial Unicode MS" pitchFamily="34" charset="-128"/>
                <a:cs typeface="Times New Roman" pitchFamily="18" charset="0"/>
                <a:sym typeface="Wingdings" pitchFamily="2" charset="2"/>
              </a:rPr>
              <a:t>lại</a:t>
            </a:r>
            <a:r>
              <a:rPr lang="en-US" sz="2400" dirty="0">
                <a:latin typeface="Times New Roman" pitchFamily="18" charset="0"/>
                <a:ea typeface="Arial Unicode MS" pitchFamily="34" charset="-128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dirty="0" err="1">
                <a:latin typeface="Times New Roman" pitchFamily="18" charset="0"/>
                <a:ea typeface="Arial Unicode MS" pitchFamily="34" charset="-128"/>
                <a:cs typeface="Times New Roman" pitchFamily="18" charset="0"/>
                <a:sym typeface="Wingdings" pitchFamily="2" charset="2"/>
              </a:rPr>
              <a:t>các</a:t>
            </a:r>
            <a:r>
              <a:rPr lang="vi-VN" sz="2400" dirty="0">
                <a:latin typeface="Times New Roman" pitchFamily="18" charset="0"/>
                <a:ea typeface="Arial Unicode MS" pitchFamily="34" charset="-128"/>
                <a:cs typeface="Times New Roman" pitchFamily="18" charset="0"/>
                <a:sym typeface="Wingdings" pitchFamily="2" charset="2"/>
              </a:rPr>
              <a:t> v</a:t>
            </a:r>
            <a:r>
              <a:rPr lang="en-US" sz="2400" dirty="0">
                <a:latin typeface="Times New Roman" pitchFamily="18" charset="0"/>
                <a:ea typeface="Arial Unicode MS" pitchFamily="34" charset="-128"/>
                <a:cs typeface="Times New Roman" pitchFamily="18" charset="0"/>
                <a:sym typeface="Wingdings" pitchFamily="2" charset="2"/>
              </a:rPr>
              <a:t>í</a:t>
            </a:r>
            <a:r>
              <a:rPr lang="vi-VN" sz="2400" dirty="0">
                <a:latin typeface="Times New Roman" pitchFamily="18" charset="0"/>
                <a:ea typeface="Arial Unicode MS" pitchFamily="34" charset="-128"/>
                <a:cs typeface="Times New Roman" pitchFamily="18" charset="0"/>
                <a:sym typeface="Wingdings" pitchFamily="2" charset="2"/>
              </a:rPr>
              <a:t> d</a:t>
            </a:r>
            <a:r>
              <a:rPr lang="en-US" sz="2400" dirty="0">
                <a:latin typeface="Times New Roman" pitchFamily="18" charset="0"/>
                <a:ea typeface="Arial Unicode MS" pitchFamily="34" charset="-128"/>
                <a:cs typeface="Times New Roman" pitchFamily="18" charset="0"/>
                <a:sym typeface="Wingdings" pitchFamily="2" charset="2"/>
              </a:rPr>
              <a:t>ụ</a:t>
            </a:r>
            <a:r>
              <a:rPr lang="vi-VN" sz="2400" dirty="0">
                <a:latin typeface="Times New Roman" pitchFamily="18" charset="0"/>
                <a:ea typeface="Arial Unicode MS" pitchFamily="34" charset="-128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dirty="0" err="1">
                <a:latin typeface="Times New Roman" pitchFamily="18" charset="0"/>
                <a:ea typeface="Arial Unicode MS" pitchFamily="34" charset="-128"/>
                <a:cs typeface="Times New Roman" pitchFamily="18" charset="0"/>
                <a:sym typeface="Wingdings" pitchFamily="2" charset="2"/>
              </a:rPr>
              <a:t>v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à</a:t>
            </a:r>
            <a:r>
              <a:rPr lang="en-US" sz="24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các</a:t>
            </a:r>
            <a:r>
              <a:rPr lang="en-US" sz="24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bài</a:t>
            </a:r>
            <a:r>
              <a:rPr lang="en-US" sz="24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dirty="0" err="1">
                <a:latin typeface="Times New Roman" pitchFamily="18" charset="0"/>
                <a:ea typeface="Arial Unicode MS" pitchFamily="34" charset="-128"/>
                <a:cs typeface="Times New Roman" pitchFamily="18" charset="0"/>
                <a:sym typeface="Wingdings" pitchFamily="2" charset="2"/>
              </a:rPr>
              <a:t>đã</a:t>
            </a:r>
            <a:r>
              <a:rPr lang="vi-VN" sz="2400" dirty="0">
                <a:latin typeface="Times New Roman" pitchFamily="18" charset="0"/>
                <a:ea typeface="Arial Unicode MS" pitchFamily="34" charset="-128"/>
                <a:cs typeface="Times New Roman" pitchFamily="18" charset="0"/>
                <a:sym typeface="Wingdings" pitchFamily="2" charset="2"/>
              </a:rPr>
              <a:t> l</a:t>
            </a:r>
            <a:r>
              <a:rPr lang="en-US" sz="2400" dirty="0" err="1">
                <a:latin typeface="Times New Roman" pitchFamily="18" charset="0"/>
                <a:ea typeface="Arial Unicode MS" pitchFamily="34" charset="-128"/>
                <a:cs typeface="Times New Roman" pitchFamily="18" charset="0"/>
                <a:sym typeface="Wingdings" pitchFamily="2" charset="2"/>
              </a:rPr>
              <a:t>àm</a:t>
            </a:r>
            <a:r>
              <a:rPr lang="en-US" sz="2400" dirty="0">
                <a:latin typeface="Times New Roman" pitchFamily="18" charset="0"/>
                <a:ea typeface="Arial Unicode MS" pitchFamily="34" charset="-128"/>
                <a:cs typeface="Times New Roman" pitchFamily="18" charset="0"/>
                <a:sym typeface="Wingdings" pitchFamily="2" charset="2"/>
              </a:rPr>
              <a:t>.</a:t>
            </a:r>
          </a:p>
          <a:p>
            <a:pPr>
              <a:spcBef>
                <a:spcPct val="50000"/>
              </a:spcBef>
              <a:buClr>
                <a:srgbClr val="FF3300"/>
              </a:buClr>
              <a:buFont typeface="Wingdings" pitchFamily="2" charset="2"/>
              <a:buChar char="v"/>
            </a:pPr>
            <a:r>
              <a:rPr lang="en-US" sz="2400" dirty="0">
                <a:latin typeface="Times New Roman" pitchFamily="18" charset="0"/>
                <a:ea typeface="Arial Unicode MS" pitchFamily="34" charset="-128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dirty="0" err="1">
                <a:latin typeface="Times New Roman" pitchFamily="18" charset="0"/>
                <a:ea typeface="Arial Unicode MS" pitchFamily="34" charset="-128"/>
                <a:cs typeface="Times New Roman" pitchFamily="18" charset="0"/>
                <a:sym typeface="Wingdings" pitchFamily="2" charset="2"/>
              </a:rPr>
              <a:t>Làm</a:t>
            </a:r>
            <a:r>
              <a:rPr lang="en-US" sz="2400" dirty="0">
                <a:latin typeface="Times New Roman" pitchFamily="18" charset="0"/>
                <a:ea typeface="Arial Unicode MS" pitchFamily="34" charset="-128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dirty="0" err="1">
                <a:latin typeface="Times New Roman" pitchFamily="18" charset="0"/>
                <a:ea typeface="Arial Unicode MS" pitchFamily="34" charset="-128"/>
                <a:cs typeface="Times New Roman" pitchFamily="18" charset="0"/>
                <a:sym typeface="Wingdings" pitchFamily="2" charset="2"/>
              </a:rPr>
              <a:t>bài</a:t>
            </a:r>
            <a:r>
              <a:rPr lang="en-US" sz="2400" dirty="0">
                <a:latin typeface="Times New Roman" pitchFamily="18" charset="0"/>
                <a:ea typeface="Arial Unicode MS" pitchFamily="34" charset="-128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err="1">
                <a:latin typeface="Times New Roman" pitchFamily="18" charset="0"/>
                <a:ea typeface="Arial Unicode MS" pitchFamily="34" charset="-128"/>
                <a:cs typeface="Times New Roman" pitchFamily="18" charset="0"/>
                <a:sym typeface="Wingdings" pitchFamily="2" charset="2"/>
              </a:rPr>
              <a:t>tập</a:t>
            </a:r>
            <a:r>
              <a:rPr lang="en-US" sz="2400">
                <a:latin typeface="Times New Roman" pitchFamily="18" charset="0"/>
                <a:ea typeface="Arial Unicode MS" pitchFamily="34" charset="-128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smtClean="0">
                <a:latin typeface="Times New Roman" pitchFamily="18" charset="0"/>
                <a:ea typeface="Arial Unicode MS" pitchFamily="34" charset="-128"/>
                <a:cs typeface="Times New Roman" pitchFamily="18" charset="0"/>
                <a:sym typeface="Wingdings" pitchFamily="2" charset="2"/>
              </a:rPr>
              <a:t>2.6 </a:t>
            </a:r>
            <a:r>
              <a:rPr lang="vi-VN" sz="2400" smtClean="0">
                <a:latin typeface="Times New Roman" pitchFamily="18" charset="0"/>
                <a:ea typeface="Arial Unicode MS" pitchFamily="34" charset="-128"/>
                <a:cs typeface="Times New Roman" pitchFamily="18" charset="0"/>
                <a:sym typeface="Wingdings" pitchFamily="2" charset="2"/>
              </a:rPr>
              <a:t>đến 2.9 </a:t>
            </a:r>
            <a:r>
              <a:rPr lang="vi-VN" sz="2400" dirty="0">
                <a:latin typeface="Times New Roman" pitchFamily="18" charset="0"/>
                <a:ea typeface="Arial Unicode MS" pitchFamily="34" charset="-128"/>
                <a:cs typeface="Times New Roman" pitchFamily="18" charset="0"/>
                <a:sym typeface="Wingdings" pitchFamily="2" charset="2"/>
              </a:rPr>
              <a:t>SGK </a:t>
            </a:r>
            <a:r>
              <a:rPr lang="vi-VN" sz="2400">
                <a:latin typeface="Times New Roman" pitchFamily="18" charset="0"/>
                <a:ea typeface="Arial Unicode MS" pitchFamily="34" charset="-128"/>
                <a:cs typeface="Times New Roman" pitchFamily="18" charset="0"/>
                <a:sym typeface="Wingdings" pitchFamily="2" charset="2"/>
              </a:rPr>
              <a:t>trang </a:t>
            </a:r>
            <a:r>
              <a:rPr lang="en-US" sz="2400" smtClean="0">
                <a:latin typeface="Times New Roman" pitchFamily="18" charset="0"/>
                <a:ea typeface="Arial Unicode MS" pitchFamily="34" charset="-128"/>
                <a:cs typeface="Times New Roman" pitchFamily="18" charset="0"/>
                <a:sym typeface="Wingdings" pitchFamily="2" charset="2"/>
              </a:rPr>
              <a:t>32.</a:t>
            </a:r>
            <a:r>
              <a:rPr lang="vi-VN" sz="2400" smtClean="0">
                <a:latin typeface="Times New Roman" pitchFamily="18" charset="0"/>
                <a:ea typeface="Arial Unicode MS" pitchFamily="34" charset="-128"/>
                <a:cs typeface="Times New Roman" pitchFamily="18" charset="0"/>
                <a:sym typeface="Wingdings" pitchFamily="2" charset="2"/>
              </a:rPr>
              <a:t> </a:t>
            </a:r>
            <a:endParaRPr lang="en-US" sz="2400" dirty="0" smtClean="0">
              <a:latin typeface="Times New Roman" pitchFamily="18" charset="0"/>
              <a:ea typeface="Arial Unicode MS" pitchFamily="34" charset="-128"/>
              <a:cs typeface="Times New Roman" pitchFamily="18" charset="0"/>
              <a:sym typeface="Wingdings" pitchFamily="2" charset="2"/>
            </a:endParaRPr>
          </a:p>
          <a:p>
            <a:pPr>
              <a:spcBef>
                <a:spcPct val="50000"/>
              </a:spcBef>
              <a:buClr>
                <a:srgbClr val="FF3300"/>
              </a:buClr>
              <a:buFont typeface="Wingdings" pitchFamily="2" charset="2"/>
              <a:buChar char="v"/>
            </a:pPr>
            <a:r>
              <a:rPr lang="vi-VN" sz="2400" smtClean="0">
                <a:latin typeface="Times New Roman" pitchFamily="18" charset="0"/>
                <a:ea typeface="Arial Unicode MS" pitchFamily="34" charset="-128"/>
                <a:cs typeface="Times New Roman" pitchFamily="18" charset="0"/>
                <a:sym typeface="Wingdings" pitchFamily="2" charset="2"/>
              </a:rPr>
              <a:t>Đem theo máy tính bỏ túi </a:t>
            </a:r>
            <a:r>
              <a:rPr lang="vi-VN" sz="2400" smtClean="0">
                <a:latin typeface="Times New Roman" pitchFamily="18" charset="0"/>
                <a:ea typeface="Arial Unicode MS" pitchFamily="34" charset="-128"/>
                <a:cs typeface="Times New Roman" pitchFamily="18" charset="0"/>
                <a:sym typeface="Wingdings" pitchFamily="2" charset="2"/>
              </a:rPr>
              <a:t>v</a:t>
            </a:r>
            <a:r>
              <a:rPr lang="en-US" sz="2400" dirty="0">
                <a:latin typeface="Times New Roman" pitchFamily="18" charset="0"/>
                <a:ea typeface="Arial Unicode MS" pitchFamily="34" charset="-128"/>
                <a:cs typeface="Times New Roman" pitchFamily="18" charset="0"/>
                <a:sym typeface="Wingdings" pitchFamily="2" charset="2"/>
              </a:rPr>
              <a:t>à</a:t>
            </a:r>
            <a:r>
              <a:rPr lang="vi-VN" sz="2400" dirty="0">
                <a:latin typeface="Times New Roman" pitchFamily="18" charset="0"/>
                <a:ea typeface="Arial Unicode MS" pitchFamily="34" charset="-128"/>
                <a:cs typeface="Times New Roman" pitchFamily="18" charset="0"/>
                <a:sym typeface="Wingdings" pitchFamily="2" charset="2"/>
              </a:rPr>
              <a:t> xem tr</a:t>
            </a:r>
            <a:r>
              <a:rPr lang="en-US" sz="2400" err="1">
                <a:latin typeface="Times New Roman" pitchFamily="18" charset="0"/>
                <a:ea typeface="Arial Unicode MS" pitchFamily="34" charset="-128"/>
                <a:cs typeface="Times New Roman" pitchFamily="18" charset="0"/>
                <a:sym typeface="Wingdings" pitchFamily="2" charset="2"/>
              </a:rPr>
              <a:t>ước</a:t>
            </a:r>
            <a:r>
              <a:rPr lang="vi-VN" sz="2400">
                <a:latin typeface="Times New Roman" pitchFamily="18" charset="0"/>
                <a:ea typeface="Arial Unicode MS" pitchFamily="34" charset="-128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smtClean="0">
                <a:latin typeface="Times New Roman" pitchFamily="18" charset="0"/>
                <a:ea typeface="Arial Unicode MS" pitchFamily="34" charset="-128"/>
                <a:cs typeface="Times New Roman" pitchFamily="18" charset="0"/>
                <a:sym typeface="Wingdings" pitchFamily="2" charset="2"/>
              </a:rPr>
              <a:t>nội dung 3.Tính CBHSH bằng máy tính cầm tay</a:t>
            </a:r>
            <a:r>
              <a:rPr lang="en-US" sz="2400" smtClean="0">
                <a:latin typeface="Times New Roman" pitchFamily="18" charset="0"/>
                <a:ea typeface="Arial Unicode MS" pitchFamily="34" charset="-128"/>
                <a:cs typeface="Times New Roman" pitchFamily="18" charset="0"/>
                <a:sym typeface="Wingdings" pitchFamily="2" charset="2"/>
              </a:rPr>
              <a:t>.</a:t>
            </a:r>
            <a:endParaRPr lang="en-US" sz="2400" dirty="0">
              <a:latin typeface="Times New Roman" pitchFamily="18" charset="0"/>
              <a:ea typeface="Arial Unicode MS" pitchFamily="34" charset="-128"/>
              <a:cs typeface="Times New Roman" pitchFamily="18" charset="0"/>
              <a:sym typeface="Wingdings" pitchFamily="2" charset="2"/>
            </a:endParaRPr>
          </a:p>
          <a:p>
            <a:pPr>
              <a:spcBef>
                <a:spcPct val="50000"/>
              </a:spcBef>
              <a:buClr>
                <a:srgbClr val="FF3300"/>
              </a:buClr>
              <a:buFont typeface="Wingdings" pitchFamily="2" charset="2"/>
              <a:buNone/>
            </a:pPr>
            <a:endParaRPr lang="en-US" sz="2400" dirty="0">
              <a:latin typeface="Times New Roman" pitchFamily="18" charset="0"/>
              <a:ea typeface="Arial Unicode MS" pitchFamily="34" charset="-128"/>
              <a:cs typeface="Times New Roman" pitchFamily="18" charset="0"/>
              <a:sym typeface="Wingdings" pitchFamily="2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1187450" y="660400"/>
            <a:ext cx="6985000" cy="1147763"/>
          </a:xfrm>
          <a:prstGeom prst="rect">
            <a:avLst/>
          </a:prstGeom>
          <a:noFill/>
          <a:ln w="9525" algn="ctr">
            <a:solidFill>
              <a:srgbClr val="00FFFF"/>
            </a:solidFill>
            <a:miter lim="800000"/>
            <a:headEnd/>
            <a:tailEnd/>
          </a:ln>
          <a:effectLst>
            <a:prstShdw prst="shdw13" dist="53882" dir="13500000">
              <a:schemeClr val="bg2">
                <a:alpha val="50000"/>
              </a:schemeClr>
            </a:prstShdw>
          </a:effectLst>
        </p:spPr>
        <p:txBody>
          <a:bodyPr wrap="none" anchor="ctr"/>
          <a:lstStyle/>
          <a:p>
            <a:endParaRPr lang="en-US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20" name="Text Box 4">
            <a:hlinkClick r:id="" action="ppaction://noaction">
              <a:snd r:embed="rId3" name="Vo tay.wav"/>
            </a:hlinkClick>
          </p:cNvPr>
          <p:cNvSpPr txBox="1">
            <a:spLocks noChangeArrowheads="1"/>
          </p:cNvSpPr>
          <p:nvPr/>
        </p:nvSpPr>
        <p:spPr bwMode="auto">
          <a:xfrm>
            <a:off x="5724524" y="1897063"/>
            <a:ext cx="2124075" cy="461665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2400" b="1" dirty="0">
                <a:solidFill>
                  <a:srgbClr val="6600FF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C.     </a:t>
            </a:r>
            <a:r>
              <a:rPr lang="en-US" sz="2400" b="1" dirty="0" smtClean="0">
                <a:solidFill>
                  <a:srgbClr val="6600FF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6  </a:t>
            </a:r>
            <a:r>
              <a:rPr lang="en-US" sz="2400" b="1" dirty="0" err="1" smtClean="0">
                <a:solidFill>
                  <a:srgbClr val="6600FF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và</a:t>
            </a:r>
            <a:r>
              <a:rPr lang="en-US" sz="2400" b="1" dirty="0" smtClean="0">
                <a:solidFill>
                  <a:srgbClr val="6600FF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 -6</a:t>
            </a:r>
            <a:endParaRPr lang="en-US" sz="2400" b="1" dirty="0">
              <a:solidFill>
                <a:srgbClr val="6600FF"/>
              </a:solidFill>
              <a:latin typeface="Times New Roman" pitchFamily="18" charset="0"/>
              <a:ea typeface="Arial Unicode MS" pitchFamily="34" charset="-128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9221" name="Text Box 5">
            <a:hlinkClick r:id="" action="ppaction://noaction" highlightClick="1">
              <a:snd r:embed="rId4" name="Co gang hon.wav"/>
            </a:hlinkClick>
          </p:cNvPr>
          <p:cNvSpPr txBox="1">
            <a:spLocks noChangeArrowheads="1"/>
          </p:cNvSpPr>
          <p:nvPr/>
        </p:nvSpPr>
        <p:spPr bwMode="auto">
          <a:xfrm>
            <a:off x="3592513" y="1882775"/>
            <a:ext cx="1512887" cy="461665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2400" b="1" dirty="0">
                <a:solidFill>
                  <a:srgbClr val="6600FF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B.    </a:t>
            </a:r>
            <a:r>
              <a:rPr lang="en-US" sz="2400" b="1" dirty="0" smtClean="0">
                <a:solidFill>
                  <a:srgbClr val="6600FF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  <a:sym typeface="Symbol" pitchFamily="18" charset="2"/>
              </a:rPr>
              <a:t>-6</a:t>
            </a:r>
            <a:endParaRPr lang="en-US" sz="2400" b="1" dirty="0">
              <a:solidFill>
                <a:srgbClr val="6600FF"/>
              </a:solidFill>
              <a:latin typeface="Times New Roman" pitchFamily="18" charset="0"/>
              <a:ea typeface="Arial Unicode MS" pitchFamily="34" charset="-128"/>
              <a:cs typeface="Times New Roman" pitchFamily="18" charset="0"/>
            </a:endParaRPr>
          </a:p>
        </p:txBody>
      </p:sp>
      <p:sp>
        <p:nvSpPr>
          <p:cNvPr id="9222" name="Oval 6"/>
          <p:cNvSpPr>
            <a:spLocks noChangeArrowheads="1"/>
          </p:cNvSpPr>
          <p:nvPr/>
        </p:nvSpPr>
        <p:spPr bwMode="auto">
          <a:xfrm>
            <a:off x="5715000" y="1882775"/>
            <a:ext cx="511175" cy="555625"/>
          </a:xfrm>
          <a:prstGeom prst="ellipse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vi-VN" sz="2400">
              <a:latin typeface="Times New Roman" pitchFamily="18" charset="0"/>
              <a:ea typeface="Arial Unicode MS" pitchFamily="34" charset="-128"/>
              <a:cs typeface="Times New Roman" pitchFamily="18" charset="0"/>
            </a:endParaRPr>
          </a:p>
        </p:txBody>
      </p:sp>
      <p:sp>
        <p:nvSpPr>
          <p:cNvPr id="9223" name="Rectangle 7">
            <a:hlinkClick r:id="" action="ppaction://noaction">
              <a:snd r:embed="rId5" name="Ban lam sai roi.wav"/>
            </a:hlinkClick>
          </p:cNvPr>
          <p:cNvSpPr>
            <a:spLocks noChangeArrowheads="1"/>
          </p:cNvSpPr>
          <p:nvPr/>
        </p:nvSpPr>
        <p:spPr bwMode="auto">
          <a:xfrm>
            <a:off x="1343025" y="1882775"/>
            <a:ext cx="1411288" cy="461665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400" b="1" dirty="0">
                <a:solidFill>
                  <a:srgbClr val="6600FF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A.   </a:t>
            </a:r>
            <a:r>
              <a:rPr lang="en-US" sz="2400" b="1" dirty="0" smtClean="0">
                <a:solidFill>
                  <a:srgbClr val="6600FF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  <a:sym typeface="Symbol" pitchFamily="18" charset="2"/>
              </a:rPr>
              <a:t>6</a:t>
            </a:r>
            <a:r>
              <a:rPr lang="en-US" sz="2400" dirty="0" smtClean="0">
                <a:solidFill>
                  <a:srgbClr val="6600FF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  <a:sym typeface="Symbol" pitchFamily="18" charset="2"/>
              </a:rPr>
              <a:t> </a:t>
            </a:r>
            <a:endParaRPr lang="en-US" sz="2400" dirty="0">
              <a:solidFill>
                <a:srgbClr val="6600FF"/>
              </a:solidFill>
              <a:latin typeface="Times New Roman" pitchFamily="18" charset="0"/>
              <a:ea typeface="Arial Unicode MS" pitchFamily="34" charset="-128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9224" name="AutoShape 8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8316913" y="6092825"/>
            <a:ext cx="574675" cy="765175"/>
          </a:xfrm>
          <a:prstGeom prst="left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25" name="Text Box 9"/>
          <p:cNvSpPr txBox="1">
            <a:spLocks noChangeArrowheads="1"/>
          </p:cNvSpPr>
          <p:nvPr/>
        </p:nvSpPr>
        <p:spPr bwMode="auto">
          <a:xfrm>
            <a:off x="1219200" y="914400"/>
            <a:ext cx="762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/>
        </p:nvGraphicFramePr>
        <p:xfrm>
          <a:off x="1828800" y="914400"/>
          <a:ext cx="9906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897" name="Equation" r:id="rId7" imgW="495000" imgH="203040" progId="Equation.DSMT4">
                  <p:embed/>
                </p:oleObj>
              </mc:Choice>
              <mc:Fallback>
                <p:oleObj name="Equation" r:id="rId7" imgW="495000" imgH="203040" progId="Equation.DSMT4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914400"/>
                        <a:ext cx="990600" cy="406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2819400" y="914400"/>
            <a:ext cx="2209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x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 Box 5">
            <a:hlinkClick r:id="" action="ppaction://noaction" highlightClick="1">
              <a:snd r:embed="rId4" name="Co gang hon.wav"/>
            </a:hlinkClick>
          </p:cNvPr>
          <p:cNvSpPr txBox="1">
            <a:spLocks noChangeArrowheads="1"/>
          </p:cNvSpPr>
          <p:nvPr/>
        </p:nvSpPr>
        <p:spPr bwMode="auto">
          <a:xfrm>
            <a:off x="1143000" y="2590800"/>
            <a:ext cx="4191000" cy="461665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2400" b="1" dirty="0" err="1" smtClean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Hãy</a:t>
            </a:r>
            <a:r>
              <a:rPr lang="en-US" sz="2400" b="1" dirty="0" smtClean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chọn</a:t>
            </a:r>
            <a:r>
              <a:rPr lang="en-US" sz="2400" b="1" dirty="0" smtClean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câu</a:t>
            </a:r>
            <a:r>
              <a:rPr lang="en-US" sz="2400" b="1" dirty="0" smtClean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trả</a:t>
            </a:r>
            <a:r>
              <a:rPr lang="en-US" sz="2400" b="1" dirty="0" smtClean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lời</a:t>
            </a:r>
            <a:r>
              <a:rPr lang="en-US" sz="2400" b="1" dirty="0" smtClean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đúng</a:t>
            </a:r>
            <a:r>
              <a:rPr lang="en-US" sz="2400" b="1" dirty="0" smtClean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?</a:t>
            </a:r>
            <a:endParaRPr lang="en-US" sz="2400" b="1" dirty="0">
              <a:latin typeface="Times New Roman" pitchFamily="18" charset="0"/>
              <a:ea typeface="Arial Unicode MS" pitchFamily="34" charset="-128"/>
              <a:cs typeface="Times New Roman" pitchFamily="18" charset="0"/>
            </a:endParaRPr>
          </a:p>
        </p:txBody>
      </p:sp>
    </p:spTree>
  </p:cSld>
  <p:clrMapOvr>
    <a:masterClrMapping/>
  </p:clrMapOvr>
  <p:transition>
    <p:cover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2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2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2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8" name="AutoShape 8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8316913" y="6092825"/>
            <a:ext cx="574675" cy="765175"/>
          </a:xfrm>
          <a:prstGeom prst="left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240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2057400" y="990600"/>
            <a:ext cx="5943600" cy="485140"/>
            <a:chOff x="457200" y="990600"/>
            <a:chExt cx="5943600" cy="485140"/>
          </a:xfrm>
        </p:grpSpPr>
        <p:sp>
          <p:nvSpPr>
            <p:cNvPr id="10250" name="Text Box 10"/>
            <p:cNvSpPr txBox="1">
              <a:spLocks noChangeArrowheads="1"/>
            </p:cNvSpPr>
            <p:nvPr/>
          </p:nvSpPr>
          <p:spPr bwMode="auto">
            <a:xfrm>
              <a:off x="457200" y="990600"/>
              <a:ext cx="5943600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dirty="0" err="1" smtClean="0">
                  <a:latin typeface="Times New Roman" pitchFamily="18" charset="0"/>
                  <a:cs typeface="Times New Roman" pitchFamily="18" charset="0"/>
                </a:rPr>
                <a:t>Điền</a:t>
              </a:r>
              <a:r>
                <a:rPr lang="en-US" sz="24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 smtClean="0">
                  <a:latin typeface="Times New Roman" pitchFamily="18" charset="0"/>
                  <a:cs typeface="Times New Roman" pitchFamily="18" charset="0"/>
                </a:rPr>
                <a:t>kí</a:t>
              </a:r>
              <a:r>
                <a:rPr lang="en-US" sz="24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 smtClean="0">
                  <a:latin typeface="Times New Roman" pitchFamily="18" charset="0"/>
                  <a:cs typeface="Times New Roman" pitchFamily="18" charset="0"/>
                </a:rPr>
                <a:t>hiệu</a:t>
              </a:r>
              <a:r>
                <a:rPr lang="en-US" sz="2400" dirty="0" smtClean="0">
                  <a:latin typeface="Times New Roman" pitchFamily="18" charset="0"/>
                  <a:cs typeface="Times New Roman" pitchFamily="18" charset="0"/>
                </a:rPr>
                <a:t>          </a:t>
              </a:r>
              <a:r>
                <a:rPr lang="en-US" sz="2400" dirty="0" err="1" smtClean="0">
                  <a:latin typeface="Times New Roman" pitchFamily="18" charset="0"/>
                  <a:cs typeface="Times New Roman" pitchFamily="18" charset="0"/>
                </a:rPr>
                <a:t>vào</a:t>
              </a:r>
              <a:r>
                <a:rPr lang="en-US" sz="2400" dirty="0" smtClean="0">
                  <a:latin typeface="Times New Roman" pitchFamily="18" charset="0"/>
                  <a:cs typeface="Times New Roman" pitchFamily="18" charset="0"/>
                </a:rPr>
                <a:t> ô </a:t>
              </a:r>
              <a:r>
                <a:rPr lang="en-US" sz="2400" dirty="0" err="1" smtClean="0">
                  <a:latin typeface="Times New Roman" pitchFamily="18" charset="0"/>
                  <a:cs typeface="Times New Roman" pitchFamily="18" charset="0"/>
                </a:rPr>
                <a:t>trống</a:t>
              </a:r>
              <a:endParaRPr lang="en-US" sz="2400" dirty="0">
                <a:latin typeface="Times New Roman" pitchFamily="18" charset="0"/>
                <a:cs typeface="Times New Roman" pitchFamily="18" charset="0"/>
              </a:endParaRPr>
            </a:p>
          </p:txBody>
        </p:sp>
        <p:graphicFrame>
          <p:nvGraphicFramePr>
            <p:cNvPr id="10" name="Object 9"/>
            <p:cNvGraphicFramePr>
              <a:graphicFrameLocks noChangeAspect="1"/>
            </p:cNvGraphicFramePr>
            <p:nvPr/>
          </p:nvGraphicFramePr>
          <p:xfrm>
            <a:off x="2133600" y="1066800"/>
            <a:ext cx="584200" cy="40894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6938" name="Equation" r:id="rId4" imgW="253800" imgH="177480" progId="Equation.DSMT4">
                    <p:embed/>
                  </p:oleObj>
                </mc:Choice>
                <mc:Fallback>
                  <p:oleObj name="Equation" r:id="rId4" imgW="253800" imgH="177480" progId="Equation.DSMT4">
                    <p:embed/>
                    <p:pic>
                      <p:nvPicPr>
                        <p:cNvPr id="0" name="Picture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133600" y="1066800"/>
                          <a:ext cx="584200" cy="40894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12" name="Object 11"/>
          <p:cNvGraphicFramePr>
            <a:graphicFrameLocks noChangeAspect="1"/>
          </p:cNvGraphicFramePr>
          <p:nvPr/>
        </p:nvGraphicFramePr>
        <p:xfrm>
          <a:off x="3473450" y="1600200"/>
          <a:ext cx="2117725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939" name="Equation" r:id="rId6" imgW="825480" imgH="241200" progId="Equation.DSMT4">
                  <p:embed/>
                </p:oleObj>
              </mc:Choice>
              <mc:Fallback>
                <p:oleObj name="Equation" r:id="rId6" imgW="825480" imgH="2412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73450" y="1600200"/>
                        <a:ext cx="2117725" cy="685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868" name="Object 4"/>
          <p:cNvGraphicFramePr>
            <a:graphicFrameLocks noChangeAspect="1"/>
          </p:cNvGraphicFramePr>
          <p:nvPr/>
        </p:nvGraphicFramePr>
        <p:xfrm>
          <a:off x="3751263" y="2514600"/>
          <a:ext cx="182245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940" name="Equation" r:id="rId8" imgW="711000" imgH="241200" progId="Equation.DSMT4">
                  <p:embed/>
                </p:oleObj>
              </mc:Choice>
              <mc:Fallback>
                <p:oleObj name="Equation" r:id="rId8" imgW="711000" imgH="2412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51263" y="2514600"/>
                        <a:ext cx="1822450" cy="685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869" name="Object 5"/>
          <p:cNvGraphicFramePr>
            <a:graphicFrameLocks noChangeAspect="1"/>
          </p:cNvGraphicFramePr>
          <p:nvPr/>
        </p:nvGraphicFramePr>
        <p:xfrm>
          <a:off x="3800475" y="3352800"/>
          <a:ext cx="1660525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941" name="Equation" r:id="rId10" imgW="647640" imgH="241200" progId="Equation.DSMT4">
                  <p:embed/>
                </p:oleObj>
              </mc:Choice>
              <mc:Fallback>
                <p:oleObj name="Equation" r:id="rId10" imgW="647640" imgH="2412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00475" y="3352800"/>
                        <a:ext cx="1660525" cy="685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870" name="Object 6"/>
          <p:cNvGraphicFramePr>
            <a:graphicFrameLocks noChangeAspect="1"/>
          </p:cNvGraphicFramePr>
          <p:nvPr/>
        </p:nvGraphicFramePr>
        <p:xfrm>
          <a:off x="3983038" y="4114800"/>
          <a:ext cx="1563687" cy="1119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942" name="Equation" r:id="rId12" imgW="609480" imgH="393480" progId="Equation.DSMT4">
                  <p:embed/>
                </p:oleObj>
              </mc:Choice>
              <mc:Fallback>
                <p:oleObj name="Equation" r:id="rId12" imgW="609480" imgH="3934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83038" y="4114800"/>
                        <a:ext cx="1563687" cy="11191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/>
        </p:nvGraphicFramePr>
        <p:xfrm>
          <a:off x="4759512" y="1752600"/>
          <a:ext cx="498288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943" name="Equation" r:id="rId14" imgW="126720" imgH="126720" progId="Equation.DSMT4">
                  <p:embed/>
                </p:oleObj>
              </mc:Choice>
              <mc:Fallback>
                <p:oleObj name="Equation" r:id="rId14" imgW="126720" imgH="12672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59512" y="1752600"/>
                        <a:ext cx="498288" cy="368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872" name="Object 8"/>
          <p:cNvGraphicFramePr>
            <a:graphicFrameLocks noChangeAspect="1"/>
          </p:cNvGraphicFramePr>
          <p:nvPr/>
        </p:nvGraphicFramePr>
        <p:xfrm>
          <a:off x="4800600" y="3517900"/>
          <a:ext cx="498475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944" name="Equation" r:id="rId16" imgW="126720" imgH="126720" progId="Equation.DSMT4">
                  <p:embed/>
                </p:oleObj>
              </mc:Choice>
              <mc:Fallback>
                <p:oleObj name="Equation" r:id="rId16" imgW="126720" imgH="12672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3517900"/>
                        <a:ext cx="498475" cy="368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873" name="Object 9"/>
          <p:cNvGraphicFramePr>
            <a:graphicFrameLocks noChangeAspect="1"/>
          </p:cNvGraphicFramePr>
          <p:nvPr/>
        </p:nvGraphicFramePr>
        <p:xfrm>
          <a:off x="4759325" y="2630488"/>
          <a:ext cx="498475" cy="441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945" name="Equation" r:id="rId18" imgW="126720" imgH="152280" progId="Equation.DSMT4">
                  <p:embed/>
                </p:oleObj>
              </mc:Choice>
              <mc:Fallback>
                <p:oleObj name="Equation" r:id="rId18" imgW="126720" imgH="1522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59325" y="2630488"/>
                        <a:ext cx="498475" cy="441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874" name="Object 10"/>
          <p:cNvGraphicFramePr>
            <a:graphicFrameLocks noChangeAspect="1"/>
          </p:cNvGraphicFramePr>
          <p:nvPr/>
        </p:nvGraphicFramePr>
        <p:xfrm>
          <a:off x="4876800" y="4359275"/>
          <a:ext cx="498475" cy="441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946" name="Equation" r:id="rId20" imgW="126720" imgH="152280" progId="Equation.DSMT4">
                  <p:embed/>
                </p:oleObj>
              </mc:Choice>
              <mc:Fallback>
                <p:oleObj name="Equation" r:id="rId20" imgW="126720" imgH="1522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6800" y="4359275"/>
                        <a:ext cx="498475" cy="441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68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68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68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1187450" y="660400"/>
            <a:ext cx="6985000" cy="1147763"/>
          </a:xfrm>
          <a:prstGeom prst="rect">
            <a:avLst/>
          </a:prstGeom>
          <a:noFill/>
          <a:ln w="9525" algn="ctr">
            <a:solidFill>
              <a:srgbClr val="00FFFF"/>
            </a:solidFill>
            <a:miter lim="800000"/>
            <a:headEnd/>
            <a:tailEnd/>
          </a:ln>
          <a:effectLst>
            <a:prstShdw prst="shdw13" dist="53882" dir="13500000">
              <a:schemeClr val="bg2">
                <a:alpha val="50000"/>
              </a:schemeClr>
            </a:prstShdw>
          </a:effectLst>
        </p:spPr>
        <p:txBody>
          <a:bodyPr wrap="none" anchor="ctr"/>
          <a:lstStyle/>
          <a:p>
            <a:endParaRPr lang="en-US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20" name="Text Box 4">
            <a:hlinkClick r:id="" action="ppaction://noaction">
              <a:snd r:embed="rId3" name="Vo tay.wav"/>
            </a:hlinkClick>
          </p:cNvPr>
          <p:cNvSpPr txBox="1">
            <a:spLocks noChangeArrowheads="1"/>
          </p:cNvSpPr>
          <p:nvPr/>
        </p:nvSpPr>
        <p:spPr bwMode="auto">
          <a:xfrm>
            <a:off x="6273800" y="1900535"/>
            <a:ext cx="1727200" cy="461665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2400" b="1" dirty="0">
                <a:solidFill>
                  <a:srgbClr val="6600FF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D</a:t>
            </a:r>
            <a:r>
              <a:rPr lang="en-US" sz="2400" b="1" dirty="0" smtClean="0">
                <a:solidFill>
                  <a:srgbClr val="6600FF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.     16</a:t>
            </a:r>
            <a:endParaRPr lang="en-US" sz="2400" b="1" dirty="0">
              <a:solidFill>
                <a:srgbClr val="6600FF"/>
              </a:solidFill>
              <a:latin typeface="Times New Roman" pitchFamily="18" charset="0"/>
              <a:ea typeface="Arial Unicode MS" pitchFamily="34" charset="-128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9221" name="Text Box 5">
            <a:hlinkClick r:id="" action="ppaction://noaction" highlightClick="1">
              <a:snd r:embed="rId4" name="Co gang hon.wav"/>
            </a:hlinkClick>
          </p:cNvPr>
          <p:cNvSpPr txBox="1">
            <a:spLocks noChangeArrowheads="1"/>
          </p:cNvSpPr>
          <p:nvPr/>
        </p:nvSpPr>
        <p:spPr bwMode="auto">
          <a:xfrm>
            <a:off x="2859088" y="1905000"/>
            <a:ext cx="1512887" cy="461665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2400" b="1" dirty="0">
                <a:solidFill>
                  <a:srgbClr val="6600FF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B.    </a:t>
            </a:r>
            <a:r>
              <a:rPr lang="en-US" sz="2400" b="1" dirty="0" smtClean="0">
                <a:solidFill>
                  <a:srgbClr val="6600FF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  <a:sym typeface="Symbol" pitchFamily="18" charset="2"/>
              </a:rPr>
              <a:t>4</a:t>
            </a:r>
            <a:endParaRPr lang="en-US" sz="2400" b="1" dirty="0">
              <a:solidFill>
                <a:srgbClr val="6600FF"/>
              </a:solidFill>
              <a:latin typeface="Times New Roman" pitchFamily="18" charset="0"/>
              <a:ea typeface="Arial Unicode MS" pitchFamily="34" charset="-128"/>
              <a:cs typeface="Times New Roman" pitchFamily="18" charset="0"/>
            </a:endParaRPr>
          </a:p>
        </p:txBody>
      </p:sp>
      <p:sp>
        <p:nvSpPr>
          <p:cNvPr id="9222" name="Oval 6"/>
          <p:cNvSpPr>
            <a:spLocks noChangeArrowheads="1"/>
          </p:cNvSpPr>
          <p:nvPr/>
        </p:nvSpPr>
        <p:spPr bwMode="auto">
          <a:xfrm>
            <a:off x="6248400" y="1828800"/>
            <a:ext cx="511175" cy="555625"/>
          </a:xfrm>
          <a:prstGeom prst="ellipse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vi-VN" sz="2400">
              <a:latin typeface="Times New Roman" pitchFamily="18" charset="0"/>
              <a:ea typeface="Arial Unicode MS" pitchFamily="34" charset="-128"/>
              <a:cs typeface="Times New Roman" pitchFamily="18" charset="0"/>
            </a:endParaRPr>
          </a:p>
        </p:txBody>
      </p:sp>
      <p:sp>
        <p:nvSpPr>
          <p:cNvPr id="9223" name="Rectangle 7">
            <a:hlinkClick r:id="" action="ppaction://noaction">
              <a:snd r:embed="rId5" name="Ban lam sai roi.wav"/>
            </a:hlinkClick>
          </p:cNvPr>
          <p:cNvSpPr>
            <a:spLocks noChangeArrowheads="1"/>
          </p:cNvSpPr>
          <p:nvPr/>
        </p:nvSpPr>
        <p:spPr bwMode="auto">
          <a:xfrm>
            <a:off x="609600" y="1905000"/>
            <a:ext cx="1411288" cy="461665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400" b="1" dirty="0">
                <a:solidFill>
                  <a:srgbClr val="6600FF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A.   </a:t>
            </a:r>
            <a:r>
              <a:rPr lang="en-US" sz="2400" b="1" dirty="0" smtClean="0">
                <a:solidFill>
                  <a:srgbClr val="6600FF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  <a:sym typeface="Symbol" pitchFamily="18" charset="2"/>
              </a:rPr>
              <a:t>2</a:t>
            </a:r>
            <a:r>
              <a:rPr lang="en-US" sz="2400" dirty="0" smtClean="0">
                <a:solidFill>
                  <a:srgbClr val="6600FF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  <a:sym typeface="Symbol" pitchFamily="18" charset="2"/>
              </a:rPr>
              <a:t> </a:t>
            </a:r>
            <a:endParaRPr lang="en-US" sz="2400" dirty="0">
              <a:solidFill>
                <a:srgbClr val="6600FF"/>
              </a:solidFill>
              <a:latin typeface="Times New Roman" pitchFamily="18" charset="0"/>
              <a:ea typeface="Arial Unicode MS" pitchFamily="34" charset="-128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9224" name="AutoShape 8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8316913" y="6092825"/>
            <a:ext cx="574675" cy="765175"/>
          </a:xfrm>
          <a:prstGeom prst="left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25" name="Text Box 9"/>
          <p:cNvSpPr txBox="1">
            <a:spLocks noChangeArrowheads="1"/>
          </p:cNvSpPr>
          <p:nvPr/>
        </p:nvSpPr>
        <p:spPr bwMode="auto">
          <a:xfrm>
            <a:off x="1219200" y="914400"/>
            <a:ext cx="762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/>
        </p:nvGraphicFramePr>
        <p:xfrm>
          <a:off x="1854200" y="889000"/>
          <a:ext cx="9398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090" name="Equation" r:id="rId7" imgW="469800" imgH="228600" progId="Equation.DSMT4">
                  <p:embed/>
                </p:oleObj>
              </mc:Choice>
              <mc:Fallback>
                <p:oleObj name="Equation" r:id="rId7" imgW="469800" imgH="2286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4200" y="889000"/>
                        <a:ext cx="939800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2819400" y="914400"/>
            <a:ext cx="2209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x</a:t>
            </a:r>
            <a:r>
              <a:rPr lang="en-US" sz="2400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 Box 5">
            <a:hlinkClick r:id="" action="ppaction://noaction" highlightClick="1">
              <a:snd r:embed="rId4" name="Co gang hon.wav"/>
            </a:hlinkClick>
          </p:cNvPr>
          <p:cNvSpPr txBox="1">
            <a:spLocks noChangeArrowheads="1"/>
          </p:cNvSpPr>
          <p:nvPr/>
        </p:nvSpPr>
        <p:spPr bwMode="auto">
          <a:xfrm>
            <a:off x="4572000" y="1905000"/>
            <a:ext cx="1512887" cy="461665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2400" b="1" dirty="0">
                <a:solidFill>
                  <a:srgbClr val="6600FF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C</a:t>
            </a:r>
            <a:r>
              <a:rPr lang="en-US" sz="2400" b="1" dirty="0" smtClean="0">
                <a:solidFill>
                  <a:srgbClr val="6600FF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.    </a:t>
            </a:r>
            <a:r>
              <a:rPr lang="en-US" sz="2400" b="1" dirty="0" smtClean="0">
                <a:solidFill>
                  <a:srgbClr val="6600FF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  <a:sym typeface="Symbol" pitchFamily="18" charset="2"/>
              </a:rPr>
              <a:t>8</a:t>
            </a:r>
            <a:endParaRPr lang="en-US" sz="2400" b="1" dirty="0">
              <a:solidFill>
                <a:srgbClr val="6600FF"/>
              </a:solidFill>
              <a:latin typeface="Times New Roman" pitchFamily="18" charset="0"/>
              <a:ea typeface="Arial Unicode MS" pitchFamily="34" charset="-128"/>
              <a:cs typeface="Times New Roman" pitchFamily="18" charset="0"/>
            </a:endParaRPr>
          </a:p>
        </p:txBody>
      </p:sp>
      <p:sp>
        <p:nvSpPr>
          <p:cNvPr id="12" name="Text Box 5">
            <a:hlinkClick r:id="" action="ppaction://noaction" highlightClick="1">
              <a:snd r:embed="rId4" name="Co gang hon.wav"/>
            </a:hlinkClick>
          </p:cNvPr>
          <p:cNvSpPr txBox="1">
            <a:spLocks noChangeArrowheads="1"/>
          </p:cNvSpPr>
          <p:nvPr/>
        </p:nvSpPr>
        <p:spPr bwMode="auto">
          <a:xfrm>
            <a:off x="762000" y="2738735"/>
            <a:ext cx="4191000" cy="461665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2400" b="1" dirty="0" err="1" smtClean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Hãy</a:t>
            </a:r>
            <a:r>
              <a:rPr lang="en-US" sz="2400" b="1" dirty="0" smtClean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chọn</a:t>
            </a:r>
            <a:r>
              <a:rPr lang="en-US" sz="2400" b="1" dirty="0" smtClean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câu</a:t>
            </a:r>
            <a:r>
              <a:rPr lang="en-US" sz="2400" b="1" dirty="0" smtClean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trả</a:t>
            </a:r>
            <a:r>
              <a:rPr lang="en-US" sz="2400" b="1" dirty="0" smtClean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lời</a:t>
            </a:r>
            <a:r>
              <a:rPr lang="en-US" sz="2400" b="1" dirty="0" smtClean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đúng</a:t>
            </a:r>
            <a:r>
              <a:rPr lang="en-US" sz="2400" b="1" dirty="0" smtClean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?</a:t>
            </a:r>
            <a:endParaRPr lang="en-US" sz="2400" b="1" dirty="0">
              <a:latin typeface="Times New Roman" pitchFamily="18" charset="0"/>
              <a:ea typeface="Arial Unicode MS" pitchFamily="34" charset="-128"/>
              <a:cs typeface="Times New Roman" pitchFamily="18" charset="0"/>
            </a:endParaRPr>
          </a:p>
        </p:txBody>
      </p:sp>
    </p:spTree>
  </p:cSld>
  <p:clrMapOvr>
    <a:masterClrMapping/>
  </p:clrMapOvr>
  <p:transition>
    <p:cover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2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8" name="AutoShape 2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8316913" y="6092825"/>
            <a:ext cx="574675" cy="765175"/>
          </a:xfrm>
          <a:prstGeom prst="left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13315" name="Picture 3" descr="Vui dung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400800" y="1143000"/>
            <a:ext cx="2362200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16" name="Text Box 4">
            <a:hlinkClick r:id="" action="ppaction://noaction">
              <a:snd r:embed="rId5" name="Vo tay.wav"/>
            </a:hlinkClick>
          </p:cNvPr>
          <p:cNvSpPr txBox="1">
            <a:spLocks noChangeArrowheads="1"/>
          </p:cNvSpPr>
          <p:nvPr/>
        </p:nvSpPr>
        <p:spPr bwMode="auto">
          <a:xfrm>
            <a:off x="3048000" y="990600"/>
            <a:ext cx="1709737" cy="461665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Đúng</a:t>
            </a:r>
            <a:endParaRPr lang="en-US" sz="2400" b="1" dirty="0">
              <a:solidFill>
                <a:srgbClr val="0000FF"/>
              </a:solidFill>
              <a:latin typeface="Times New Roman" pitchFamily="18" charset="0"/>
              <a:ea typeface="Arial Unicode MS" pitchFamily="34" charset="-128"/>
              <a:cs typeface="Times New Roman" pitchFamily="18" charset="0"/>
            </a:endParaRPr>
          </a:p>
        </p:txBody>
      </p:sp>
      <p:graphicFrame>
        <p:nvGraphicFramePr>
          <p:cNvPr id="19" name="Object 7"/>
          <p:cNvGraphicFramePr>
            <a:graphicFrameLocks noChangeAspect="1"/>
          </p:cNvGraphicFramePr>
          <p:nvPr/>
        </p:nvGraphicFramePr>
        <p:xfrm>
          <a:off x="1327150" y="971550"/>
          <a:ext cx="1263650" cy="515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88" name="Equation" r:id="rId6" imgW="533160" imgH="228600" progId="Equation.DSMT4">
                  <p:embed/>
                </p:oleObj>
              </mc:Choice>
              <mc:Fallback>
                <p:oleObj name="Equation" r:id="rId6" imgW="533160" imgH="2286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27150" y="971550"/>
                        <a:ext cx="1263650" cy="5159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Text Box 14"/>
          <p:cNvSpPr txBox="1">
            <a:spLocks noChangeArrowheads="1"/>
          </p:cNvSpPr>
          <p:nvPr/>
        </p:nvSpPr>
        <p:spPr bwMode="auto">
          <a:xfrm>
            <a:off x="533400" y="1062335"/>
            <a:ext cx="5334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1)                      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04800" y="381000"/>
            <a:ext cx="8534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sai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4" name="Object 7"/>
          <p:cNvGraphicFramePr>
            <a:graphicFrameLocks noChangeAspect="1"/>
          </p:cNvGraphicFramePr>
          <p:nvPr/>
        </p:nvGraphicFramePr>
        <p:xfrm>
          <a:off x="1144588" y="2419350"/>
          <a:ext cx="1685925" cy="515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89" name="Equation" r:id="rId8" imgW="711000" imgH="228600" progId="Equation.DSMT4">
                  <p:embed/>
                </p:oleObj>
              </mc:Choice>
              <mc:Fallback>
                <p:oleObj name="Equation" r:id="rId8" imgW="711000" imgH="2286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4588" y="2419350"/>
                        <a:ext cx="1685925" cy="5159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ext Box 14"/>
          <p:cNvSpPr txBox="1">
            <a:spLocks noChangeArrowheads="1"/>
          </p:cNvSpPr>
          <p:nvPr/>
        </p:nvSpPr>
        <p:spPr bwMode="auto">
          <a:xfrm>
            <a:off x="533400" y="2510135"/>
            <a:ext cx="5334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3)                      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6" name="Object 7"/>
          <p:cNvGraphicFramePr>
            <a:graphicFrameLocks noChangeAspect="1"/>
          </p:cNvGraphicFramePr>
          <p:nvPr/>
        </p:nvGraphicFramePr>
        <p:xfrm>
          <a:off x="1250950" y="3257550"/>
          <a:ext cx="1473200" cy="515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90" name="Equation" r:id="rId10" imgW="622080" imgH="228600" progId="Equation.DSMT4">
                  <p:embed/>
                </p:oleObj>
              </mc:Choice>
              <mc:Fallback>
                <p:oleObj name="Equation" r:id="rId10" imgW="622080" imgH="2286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0950" y="3257550"/>
                        <a:ext cx="1473200" cy="5159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Text Box 14"/>
          <p:cNvSpPr txBox="1">
            <a:spLocks noChangeArrowheads="1"/>
          </p:cNvSpPr>
          <p:nvPr/>
        </p:nvSpPr>
        <p:spPr bwMode="auto">
          <a:xfrm>
            <a:off x="533400" y="3348335"/>
            <a:ext cx="5334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4)                      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Text Box 4">
            <a:hlinkClick r:id="" action="ppaction://noaction">
              <a:snd r:embed="rId5" name="Vo tay.wav"/>
            </a:hlinkClick>
          </p:cNvPr>
          <p:cNvSpPr txBox="1">
            <a:spLocks noChangeArrowheads="1"/>
          </p:cNvSpPr>
          <p:nvPr/>
        </p:nvSpPr>
        <p:spPr bwMode="auto">
          <a:xfrm>
            <a:off x="3048000" y="2433935"/>
            <a:ext cx="1709737" cy="461665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Sai</a:t>
            </a:r>
            <a:endParaRPr lang="en-US" sz="2400" b="1" dirty="0">
              <a:solidFill>
                <a:srgbClr val="0000FF"/>
              </a:solidFill>
              <a:latin typeface="Times New Roman" pitchFamily="18" charset="0"/>
              <a:ea typeface="Arial Unicode MS" pitchFamily="34" charset="-128"/>
              <a:cs typeface="Times New Roman" pitchFamily="18" charset="0"/>
            </a:endParaRPr>
          </a:p>
        </p:txBody>
      </p:sp>
      <p:sp>
        <p:nvSpPr>
          <p:cNvPr id="25" name="Text Box 4">
            <a:hlinkClick r:id="" action="ppaction://noaction">
              <a:snd r:embed="rId5" name="Vo tay.wav"/>
            </a:hlinkClick>
          </p:cNvPr>
          <p:cNvSpPr txBox="1">
            <a:spLocks noChangeArrowheads="1"/>
          </p:cNvSpPr>
          <p:nvPr/>
        </p:nvSpPr>
        <p:spPr bwMode="auto">
          <a:xfrm>
            <a:off x="3048000" y="3272135"/>
            <a:ext cx="1709737" cy="461665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Sai</a:t>
            </a:r>
            <a:endParaRPr lang="en-US" sz="2400" b="1" dirty="0">
              <a:solidFill>
                <a:srgbClr val="0000FF"/>
              </a:solidFill>
              <a:latin typeface="Times New Roman" pitchFamily="18" charset="0"/>
              <a:ea typeface="Arial Unicode MS" pitchFamily="34" charset="-128"/>
              <a:cs typeface="Times New Roman" pitchFamily="18" charset="0"/>
            </a:endParaRPr>
          </a:p>
        </p:txBody>
      </p:sp>
      <p:sp>
        <p:nvSpPr>
          <p:cNvPr id="29" name="Text Box 4">
            <a:hlinkClick r:id="" action="ppaction://noaction">
              <a:snd r:embed="rId5" name="Vo tay.wav"/>
            </a:hlinkClick>
          </p:cNvPr>
          <p:cNvSpPr txBox="1">
            <a:spLocks noChangeArrowheads="1"/>
          </p:cNvSpPr>
          <p:nvPr/>
        </p:nvSpPr>
        <p:spPr bwMode="auto">
          <a:xfrm>
            <a:off x="3048000" y="1676400"/>
            <a:ext cx="1709737" cy="461665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Đúng</a:t>
            </a:r>
            <a:endParaRPr lang="en-US" sz="2400" b="1" dirty="0">
              <a:solidFill>
                <a:srgbClr val="0000FF"/>
              </a:solidFill>
              <a:latin typeface="Times New Roman" pitchFamily="18" charset="0"/>
              <a:ea typeface="Arial Unicode MS" pitchFamily="34" charset="-128"/>
              <a:cs typeface="Times New Roman" pitchFamily="18" charset="0"/>
            </a:endParaRPr>
          </a:p>
        </p:txBody>
      </p:sp>
      <p:graphicFrame>
        <p:nvGraphicFramePr>
          <p:cNvPr id="30" name="Object 7"/>
          <p:cNvGraphicFramePr>
            <a:graphicFrameLocks noChangeAspect="1"/>
          </p:cNvGraphicFramePr>
          <p:nvPr/>
        </p:nvGraphicFramePr>
        <p:xfrm>
          <a:off x="1117600" y="1657350"/>
          <a:ext cx="1684338" cy="515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91" name="Equation" r:id="rId12" imgW="711000" imgH="228600" progId="Equation.DSMT4">
                  <p:embed/>
                </p:oleObj>
              </mc:Choice>
              <mc:Fallback>
                <p:oleObj name="Equation" r:id="rId12" imgW="711000" imgH="2286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7600" y="1657350"/>
                        <a:ext cx="1684338" cy="5159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" name="Text Box 14"/>
          <p:cNvSpPr txBox="1">
            <a:spLocks noChangeArrowheads="1"/>
          </p:cNvSpPr>
          <p:nvPr/>
        </p:nvSpPr>
        <p:spPr bwMode="auto">
          <a:xfrm>
            <a:off x="533400" y="1748135"/>
            <a:ext cx="5334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2)                      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3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133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3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0" dur="1000" fill="hold"/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316"/>
                  </p:tgtEl>
                </p:cond>
              </p:nextCondLst>
            </p:seq>
            <p:seq concurrent="1" nextAc="seek">
              <p:cTn id="31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2" fill="hold">
                      <p:stCondLst>
                        <p:cond delay="0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5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36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7" fill="hold">
                      <p:stCondLst>
                        <p:cond delay="0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0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41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2" fill="hold">
                      <p:stCondLst>
                        <p:cond delay="0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5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</p:childTnLst>
        </p:cTn>
      </p:par>
    </p:tnLst>
    <p:bldLst>
      <p:bldP spid="13316" grpId="0"/>
      <p:bldP spid="13316" grpId="1"/>
      <p:bldP spid="24" grpId="0"/>
      <p:bldP spid="24" grpId="1"/>
      <p:bldP spid="25" grpId="0"/>
      <p:bldP spid="25" grpId="1"/>
      <p:bldP spid="29" grpId="0"/>
      <p:bldP spid="29" grpId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AutoShape 3"/>
          <p:cNvSpPr>
            <a:spLocks noChangeArrowheads="1"/>
          </p:cNvSpPr>
          <p:nvPr/>
        </p:nvSpPr>
        <p:spPr bwMode="auto">
          <a:xfrm>
            <a:off x="179388" y="-171450"/>
            <a:ext cx="2057400" cy="2514600"/>
          </a:xfrm>
          <a:prstGeom prst="irregularSeal2">
            <a:avLst/>
          </a:prstGeom>
          <a:gradFill rotWithShape="1">
            <a:gsLst>
              <a:gs pos="0">
                <a:srgbClr val="0000FF"/>
              </a:gs>
              <a:gs pos="100000">
                <a:schemeClr val="bg1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0" name="AutoShape 4"/>
          <p:cNvSpPr>
            <a:spLocks noChangeArrowheads="1"/>
          </p:cNvSpPr>
          <p:nvPr/>
        </p:nvSpPr>
        <p:spPr bwMode="auto">
          <a:xfrm>
            <a:off x="7315200" y="304800"/>
            <a:ext cx="1295400" cy="4191000"/>
          </a:xfrm>
          <a:prstGeom prst="irregularSeal2">
            <a:avLst/>
          </a:prstGeom>
          <a:gradFill rotWithShape="1">
            <a:gsLst>
              <a:gs pos="0">
                <a:schemeClr val="hlink"/>
              </a:gs>
              <a:gs pos="100000">
                <a:schemeClr val="bg1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1" name="AutoShape 5"/>
          <p:cNvSpPr>
            <a:spLocks noChangeArrowheads="1"/>
          </p:cNvSpPr>
          <p:nvPr/>
        </p:nvSpPr>
        <p:spPr bwMode="auto">
          <a:xfrm>
            <a:off x="3733800" y="457200"/>
            <a:ext cx="2514600" cy="1295400"/>
          </a:xfrm>
          <a:prstGeom prst="irregularSeal1">
            <a:avLst/>
          </a:prstGeom>
          <a:gradFill rotWithShape="1">
            <a:gsLst>
              <a:gs pos="0">
                <a:srgbClr val="CC00CC"/>
              </a:gs>
              <a:gs pos="100000">
                <a:schemeClr val="bg1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2" name="AutoShape 6"/>
          <p:cNvSpPr>
            <a:spLocks noChangeArrowheads="1"/>
          </p:cNvSpPr>
          <p:nvPr/>
        </p:nvSpPr>
        <p:spPr bwMode="auto">
          <a:xfrm>
            <a:off x="685800" y="3276600"/>
            <a:ext cx="2667000" cy="2743200"/>
          </a:xfrm>
          <a:prstGeom prst="irregularSeal2">
            <a:avLst/>
          </a:prstGeom>
          <a:gradFill rotWithShape="1">
            <a:gsLst>
              <a:gs pos="0">
                <a:schemeClr val="accent1"/>
              </a:gs>
              <a:gs pos="100000">
                <a:schemeClr val="bg1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3" name="AutoShape 7"/>
          <p:cNvSpPr>
            <a:spLocks noChangeArrowheads="1"/>
          </p:cNvSpPr>
          <p:nvPr/>
        </p:nvSpPr>
        <p:spPr bwMode="auto">
          <a:xfrm>
            <a:off x="4267200" y="4343400"/>
            <a:ext cx="1676400" cy="1905000"/>
          </a:xfrm>
          <a:prstGeom prst="irregularSeal1">
            <a:avLst/>
          </a:prstGeom>
          <a:gradFill rotWithShape="1">
            <a:gsLst>
              <a:gs pos="0">
                <a:srgbClr val="00FF00"/>
              </a:gs>
              <a:gs pos="100000">
                <a:schemeClr val="bg1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4" name="AutoShape 8"/>
          <p:cNvSpPr>
            <a:spLocks noChangeArrowheads="1"/>
          </p:cNvSpPr>
          <p:nvPr/>
        </p:nvSpPr>
        <p:spPr bwMode="auto">
          <a:xfrm>
            <a:off x="6400800" y="4191000"/>
            <a:ext cx="2286000" cy="2209800"/>
          </a:xfrm>
          <a:prstGeom prst="irregularSeal2">
            <a:avLst/>
          </a:prstGeom>
          <a:gradFill rotWithShape="1">
            <a:gsLst>
              <a:gs pos="0">
                <a:srgbClr val="FFCC00"/>
              </a:gs>
              <a:gs pos="100000">
                <a:schemeClr val="bg1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8" name="AutoShape 12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8316913" y="6092825"/>
            <a:ext cx="574675" cy="765175"/>
          </a:xfrm>
          <a:prstGeom prst="left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Text Box 4">
            <a:hlinkClick r:id="" action="ppaction://noaction">
              <a:snd r:embed="rId3" name="Vo tay.wav"/>
            </a:hlinkClick>
          </p:cNvPr>
          <p:cNvSpPr txBox="1">
            <a:spLocks noChangeArrowheads="1"/>
          </p:cNvSpPr>
          <p:nvPr/>
        </p:nvSpPr>
        <p:spPr bwMode="auto">
          <a:xfrm>
            <a:off x="914400" y="2057400"/>
            <a:ext cx="6477000" cy="144655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4400" b="1" dirty="0" err="1" smtClean="0">
                <a:solidFill>
                  <a:srgbClr val="FF0066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Phần</a:t>
            </a:r>
            <a:r>
              <a:rPr lang="en-US" sz="4400" b="1" dirty="0" smtClean="0">
                <a:solidFill>
                  <a:srgbClr val="FF0066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FF0066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thưởng</a:t>
            </a:r>
            <a:r>
              <a:rPr lang="en-US" sz="4400" b="1" dirty="0" smtClean="0">
                <a:solidFill>
                  <a:srgbClr val="FF0066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FF0066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của</a:t>
            </a:r>
            <a:r>
              <a:rPr lang="en-US" sz="4400" b="1" dirty="0" smtClean="0">
                <a:solidFill>
                  <a:srgbClr val="FF0066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FF0066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bạn</a:t>
            </a:r>
            <a:r>
              <a:rPr lang="en-US" sz="4400" b="1" dirty="0" smtClean="0">
                <a:solidFill>
                  <a:srgbClr val="FF0066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FF0066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là</a:t>
            </a:r>
            <a:r>
              <a:rPr lang="en-US" sz="4400" b="1" dirty="0" smtClean="0">
                <a:solidFill>
                  <a:srgbClr val="FF0066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FF0066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một</a:t>
            </a:r>
            <a:r>
              <a:rPr lang="en-US" sz="4400" b="1" dirty="0" smtClean="0">
                <a:solidFill>
                  <a:srgbClr val="FF0066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FF0066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chiếc</a:t>
            </a:r>
            <a:r>
              <a:rPr lang="en-US" sz="4400" b="1" dirty="0" smtClean="0">
                <a:solidFill>
                  <a:srgbClr val="FF0066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FF0066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bút</a:t>
            </a:r>
            <a:endParaRPr lang="en-US" sz="4400" b="1" dirty="0" smtClean="0">
              <a:solidFill>
                <a:srgbClr val="FF0066"/>
              </a:solidFill>
              <a:latin typeface="Times New Roman" pitchFamily="18" charset="0"/>
              <a:ea typeface="Arial Unicode MS" pitchFamily="34" charset="-128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528" repeatCount="indefinite" fill="hold" grpId="0" nodeType="after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43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43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43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43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3" presetClass="entr" presetSubtype="528" repeatCount="indefinite" fill="hold" grpId="0" nodeType="after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43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43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43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43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23" presetClass="entr" presetSubtype="528" repeatCount="indefinite" fill="hold" grpId="0" nodeType="after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43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43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43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43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500"/>
                            </p:stCondLst>
                            <p:childTnLst>
                              <p:par>
                                <p:cTn id="26" presetID="23" presetClass="entr" presetSubtype="528" repeatCount="indefinite" fill="hold" grpId="0" nodeType="after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43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43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43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43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000"/>
                            </p:stCondLst>
                            <p:childTnLst>
                              <p:par>
                                <p:cTn id="33" presetID="23" presetClass="entr" presetSubtype="528" repeatCount="indefinite" fill="hold" grpId="0" nodeType="after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43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43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43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43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2500"/>
                            </p:stCondLst>
                            <p:childTnLst>
                              <p:par>
                                <p:cTn id="40" presetID="23" presetClass="entr" presetSubtype="528" repeatCount="indefinite" fill="hold" grpId="0" nodeType="after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46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7" fill="hold">
                      <p:stCondLst>
                        <p:cond delay="0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</p:childTnLst>
        </p:cTn>
      </p:par>
    </p:tnLst>
    <p:bldLst>
      <p:bldP spid="14339" grpId="0" animBg="1"/>
      <p:bldP spid="14340" grpId="0" animBg="1"/>
      <p:bldP spid="14341" grpId="0" animBg="1"/>
      <p:bldP spid="14342" grpId="0" animBg="1"/>
      <p:bldP spid="14343" grpId="0" animBg="1"/>
      <p:bldP spid="14344" grpId="0" animBg="1"/>
      <p:bldP spid="14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80" name="WordArt 4"/>
          <p:cNvSpPr>
            <a:spLocks noChangeArrowheads="1" noChangeShapeType="1" noTextEdit="1"/>
          </p:cNvSpPr>
          <p:nvPr/>
        </p:nvSpPr>
        <p:spPr bwMode="auto">
          <a:xfrm>
            <a:off x="533400" y="228600"/>
            <a:ext cx="8001000" cy="7010400"/>
          </a:xfrm>
          <a:prstGeom prst="rect">
            <a:avLst/>
          </a:prstGeom>
        </p:spPr>
        <p:txBody>
          <a:bodyPr wrap="none" fromWordArt="1">
            <a:prstTxWarp prst="textButtonPour">
              <a:avLst>
                <a:gd name="adj1" fmla="val 10623304"/>
                <a:gd name="adj2" fmla="val 49444"/>
              </a:avLst>
            </a:prstTxWarp>
            <a:scene3d>
              <a:camera prst="legacyObliqueRight"/>
              <a:lightRig rig="legacyHarsh3" dir="t"/>
            </a:scene3d>
            <a:sp3d extrusionH="100000" prstMaterial="legacyMatte">
              <a:extrusionClr>
                <a:srgbClr val="663300"/>
              </a:extrusionClr>
            </a:sp3d>
          </a:bodyPr>
          <a:lstStyle/>
          <a:p>
            <a:r>
              <a:rPr lang="en-US" sz="3600" kern="10" dirty="0" err="1" smtClean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00FF00"/>
                    </a:gs>
                    <a:gs pos="100000">
                      <a:srgbClr val="00FF00">
                        <a:gamma/>
                        <a:shade val="46275"/>
                        <a:invGamma/>
                      </a:srgbClr>
                    </a:gs>
                  </a:gsLst>
                  <a:path path="rect">
                    <a:fillToRect l="50000" t="50000" r="50000" b="50000"/>
                  </a:path>
                </a:gra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3600" kern="10" dirty="0" smtClean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00FF00"/>
                    </a:gs>
                    <a:gs pos="100000">
                      <a:srgbClr val="00FF00">
                        <a:gamma/>
                        <a:shade val="46275"/>
                        <a:invGamma/>
                      </a:srgbClr>
                    </a:gs>
                  </a:gsLst>
                  <a:path path="rect">
                    <a:fillToRect l="50000" t="50000" r="50000" b="50000"/>
                  </a:path>
                </a:gra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kern="10" dirty="0" err="1" smtClean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00FF00"/>
                    </a:gs>
                    <a:gs pos="100000">
                      <a:srgbClr val="00FF00">
                        <a:gamma/>
                        <a:shade val="46275"/>
                        <a:invGamma/>
                      </a:srgbClr>
                    </a:gs>
                  </a:gsLst>
                  <a:path path="rect">
                    <a:fillToRect l="50000" t="50000" r="50000" b="50000"/>
                  </a:path>
                </a:gradFill>
                <a:latin typeface="Times New Roman" pitchFamily="18" charset="0"/>
                <a:cs typeface="Times New Roman" pitchFamily="18" charset="0"/>
              </a:rPr>
              <a:t>thưởng</a:t>
            </a:r>
            <a:r>
              <a:rPr lang="en-US" sz="3600" kern="10" dirty="0" smtClean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00FF00"/>
                    </a:gs>
                    <a:gs pos="100000">
                      <a:srgbClr val="00FF00">
                        <a:gamma/>
                        <a:shade val="46275"/>
                        <a:invGamma/>
                      </a:srgbClr>
                    </a:gs>
                  </a:gsLst>
                  <a:path path="rect">
                    <a:fillToRect l="50000" t="50000" r="50000" b="50000"/>
                  </a:path>
                </a:gra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kern="10" dirty="0" err="1" smtClean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00FF00"/>
                    </a:gs>
                    <a:gs pos="100000">
                      <a:srgbClr val="00FF00">
                        <a:gamma/>
                        <a:shade val="46275"/>
                        <a:invGamma/>
                      </a:srgbClr>
                    </a:gs>
                  </a:gsLst>
                  <a:path path="rect">
                    <a:fillToRect l="50000" t="50000" r="50000" b="50000"/>
                  </a:path>
                </a:gra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600" kern="10" dirty="0" smtClean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00FF00"/>
                    </a:gs>
                    <a:gs pos="100000">
                      <a:srgbClr val="00FF00">
                        <a:gamma/>
                        <a:shade val="46275"/>
                        <a:invGamma/>
                      </a:srgbClr>
                    </a:gs>
                  </a:gsLst>
                  <a:path path="rect">
                    <a:fillToRect l="50000" t="50000" r="50000" b="50000"/>
                  </a:path>
                </a:gra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kern="10" dirty="0" err="1" smtClean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00FF00"/>
                    </a:gs>
                    <a:gs pos="100000">
                      <a:srgbClr val="00FF00">
                        <a:gamma/>
                        <a:shade val="46275"/>
                        <a:invGamma/>
                      </a:srgbClr>
                    </a:gs>
                  </a:gsLst>
                  <a:path path="rect">
                    <a:fillToRect l="50000" t="50000" r="50000" b="50000"/>
                  </a:path>
                </a:gra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600" kern="10" dirty="0" smtClean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00FF00"/>
                    </a:gs>
                    <a:gs pos="100000">
                      <a:srgbClr val="00FF00">
                        <a:gamma/>
                        <a:shade val="46275"/>
                        <a:invGamma/>
                      </a:srgbClr>
                    </a:gs>
                  </a:gsLst>
                  <a:path path="rect">
                    <a:fillToRect l="50000" t="50000" r="50000" b="50000"/>
                  </a:path>
                </a:gra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kern="10" dirty="0" err="1" smtClean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00FF00"/>
                    </a:gs>
                    <a:gs pos="100000">
                      <a:srgbClr val="00FF00">
                        <a:gamma/>
                        <a:shade val="46275"/>
                        <a:invGamma/>
                      </a:srgbClr>
                    </a:gs>
                  </a:gsLst>
                  <a:path path="rect">
                    <a:fillToRect l="50000" t="50000" r="50000" b="50000"/>
                  </a:path>
                </a:gra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600" kern="10" dirty="0" smtClean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00FF00"/>
                    </a:gs>
                    <a:gs pos="100000">
                      <a:srgbClr val="00FF00">
                        <a:gamma/>
                        <a:shade val="46275"/>
                        <a:invGamma/>
                      </a:srgbClr>
                    </a:gs>
                  </a:gsLst>
                  <a:path path="rect">
                    <a:fillToRect l="50000" t="50000" r="50000" b="50000"/>
                  </a:path>
                </a:gra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kern="10" dirty="0" err="1" smtClean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00FF00"/>
                    </a:gs>
                    <a:gs pos="100000">
                      <a:srgbClr val="00FF00">
                        <a:gamma/>
                        <a:shade val="46275"/>
                        <a:invGamma/>
                      </a:srgbClr>
                    </a:gs>
                  </a:gsLst>
                  <a:path path="rect">
                    <a:fillToRect l="50000" t="50000" r="50000" b="50000"/>
                  </a:path>
                </a:gradFill>
                <a:latin typeface="Times New Roman" pitchFamily="18" charset="0"/>
                <a:cs typeface="Times New Roman" pitchFamily="18" charset="0"/>
              </a:rPr>
              <a:t>điểm</a:t>
            </a:r>
            <a:endParaRPr lang="en-US" sz="3600" kern="10" dirty="0">
              <a:ln w="9525">
                <a:round/>
                <a:headEnd/>
                <a:tailEnd/>
              </a:ln>
              <a:gradFill rotWithShape="1">
                <a:gsLst>
                  <a:gs pos="0">
                    <a:srgbClr val="00FF00"/>
                  </a:gs>
                  <a:gs pos="100000">
                    <a:srgbClr val="00FF00">
                      <a:gamma/>
                      <a:shade val="46275"/>
                      <a:invGamma/>
                    </a:srgbClr>
                  </a:gs>
                </a:gsLst>
                <a:path path="rect">
                  <a:fillToRect l="50000" t="50000" r="50000" b="50000"/>
                </a:path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6981" name="Oval 5"/>
          <p:cNvSpPr>
            <a:spLocks noChangeArrowheads="1"/>
          </p:cNvSpPr>
          <p:nvPr/>
        </p:nvSpPr>
        <p:spPr bwMode="auto">
          <a:xfrm>
            <a:off x="3657600" y="2133600"/>
            <a:ext cx="1905000" cy="1905000"/>
          </a:xfrm>
          <a:prstGeom prst="ellipse">
            <a:avLst/>
          </a:prstGeom>
          <a:solidFill>
            <a:schemeClr val="bg1"/>
          </a:solidFill>
          <a:ln w="57150" algn="ctr">
            <a:solidFill>
              <a:srgbClr val="F30903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 sz="8000" b="0">
                <a:solidFill>
                  <a:srgbClr val="CC0000"/>
                </a:solidFill>
                <a:latin typeface="Times New Roman" pitchFamily="18" charset="0"/>
              </a:rPr>
              <a:t>10</a:t>
            </a:r>
          </a:p>
        </p:txBody>
      </p:sp>
      <p:sp>
        <p:nvSpPr>
          <p:cNvPr id="126982" name="AutoShape 6"/>
          <p:cNvSpPr>
            <a:spLocks noChangeArrowheads="1"/>
          </p:cNvSpPr>
          <p:nvPr/>
        </p:nvSpPr>
        <p:spPr bwMode="auto">
          <a:xfrm>
            <a:off x="6400800" y="76200"/>
            <a:ext cx="2514600" cy="1295400"/>
          </a:xfrm>
          <a:prstGeom prst="irregularSeal1">
            <a:avLst/>
          </a:prstGeom>
          <a:gradFill rotWithShape="1">
            <a:gsLst>
              <a:gs pos="0">
                <a:srgbClr val="CC00CC"/>
              </a:gs>
              <a:gs pos="100000">
                <a:schemeClr val="bg1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6983" name="AutoShape 7"/>
          <p:cNvSpPr>
            <a:spLocks noChangeArrowheads="1"/>
          </p:cNvSpPr>
          <p:nvPr/>
        </p:nvSpPr>
        <p:spPr bwMode="auto">
          <a:xfrm>
            <a:off x="685800" y="3733800"/>
            <a:ext cx="2667000" cy="2743200"/>
          </a:xfrm>
          <a:prstGeom prst="irregularSeal2">
            <a:avLst/>
          </a:prstGeom>
          <a:gradFill rotWithShape="1">
            <a:gsLst>
              <a:gs pos="0">
                <a:schemeClr val="accent1"/>
              </a:gs>
              <a:gs pos="100000">
                <a:schemeClr val="bg1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6984" name="AutoShape 8"/>
          <p:cNvSpPr>
            <a:spLocks noChangeArrowheads="1"/>
          </p:cNvSpPr>
          <p:nvPr/>
        </p:nvSpPr>
        <p:spPr bwMode="auto">
          <a:xfrm>
            <a:off x="6400800" y="4191000"/>
            <a:ext cx="2286000" cy="2209800"/>
          </a:xfrm>
          <a:prstGeom prst="irregularSeal2">
            <a:avLst/>
          </a:prstGeom>
          <a:gradFill rotWithShape="1">
            <a:gsLst>
              <a:gs pos="0">
                <a:srgbClr val="FFCC00"/>
              </a:gs>
              <a:gs pos="100000">
                <a:schemeClr val="bg1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6985" name="AutoShape 9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534400" y="6019800"/>
            <a:ext cx="381000" cy="457200"/>
          </a:xfrm>
          <a:prstGeom prst="actionButtonBackPrevious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533400" y="1143000"/>
            <a:ext cx="7772400" cy="1077218"/>
            <a:chOff x="533400" y="1143000"/>
            <a:chExt cx="7772400" cy="1077218"/>
          </a:xfrm>
        </p:grpSpPr>
        <p:sp>
          <p:nvSpPr>
            <p:cNvPr id="2" name="Rectangle 1"/>
            <p:cNvSpPr/>
            <p:nvPr/>
          </p:nvSpPr>
          <p:spPr>
            <a:xfrm>
              <a:off x="533400" y="1143000"/>
              <a:ext cx="7772400" cy="107721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200">
                  <a:latin typeface="Times New Roman" pitchFamily="18" charset="0"/>
                  <a:cs typeface="Times New Roman" pitchFamily="18" charset="0"/>
                </a:rPr>
                <a:t>M</a:t>
              </a:r>
              <a:r>
                <a:rPr lang="en-US" sz="3200" smtClean="0">
                  <a:latin typeface="Times New Roman" pitchFamily="18" charset="0"/>
                  <a:cs typeface="Times New Roman" pitchFamily="18" charset="0"/>
                </a:rPr>
                <a:t>ột </a:t>
              </a:r>
              <a:r>
                <a:rPr lang="en-US" sz="3200">
                  <a:latin typeface="Times New Roman" pitchFamily="18" charset="0"/>
                  <a:cs typeface="Times New Roman" pitchFamily="18" charset="0"/>
                </a:rPr>
                <a:t>hình vuông có diện tích là  </a:t>
              </a:r>
              <a:r>
                <a:rPr lang="en-US" sz="3200" smtClean="0">
                  <a:latin typeface="Times New Roman" pitchFamily="18" charset="0"/>
                  <a:cs typeface="Times New Roman" pitchFamily="18" charset="0"/>
                </a:rPr>
                <a:t>        thì </a:t>
              </a:r>
              <a:r>
                <a:rPr lang="en-US" sz="3200">
                  <a:latin typeface="Times New Roman" pitchFamily="18" charset="0"/>
                  <a:cs typeface="Times New Roman" pitchFamily="18" charset="0"/>
                </a:rPr>
                <a:t>cạnh hình vuông đó có độ dài bằng bao nhiêu dm?</a:t>
              </a:r>
              <a:endParaRPr lang="vi-VN" sz="3200">
                <a:latin typeface="Times New Roman" pitchFamily="18" charset="0"/>
                <a:cs typeface="Times New Roman" pitchFamily="18" charset="0"/>
              </a:endParaRPr>
            </a:p>
          </p:txBody>
        </p:sp>
        <p:graphicFrame>
          <p:nvGraphicFramePr>
            <p:cNvPr id="3" name="Object 2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603696624"/>
                </p:ext>
              </p:extLst>
            </p:nvPr>
          </p:nvGraphicFramePr>
          <p:xfrm>
            <a:off x="5721649" y="1217613"/>
            <a:ext cx="831551" cy="45878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141" name="Equation" r:id="rId3" imgW="368280" imgH="203040" progId="Equation.DSMT4">
                    <p:embed/>
                  </p:oleObj>
                </mc:Choice>
                <mc:Fallback>
                  <p:oleObj name="Equation" r:id="rId3" imgW="368280" imgH="203040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5721649" y="1217613"/>
                          <a:ext cx="831551" cy="458787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6" name="Rectangle 5"/>
          <p:cNvSpPr/>
          <p:nvPr/>
        </p:nvSpPr>
        <p:spPr>
          <a:xfrm>
            <a:off x="685800" y="2580382"/>
            <a:ext cx="77724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smtClean="0">
                <a:latin typeface="Times New Roman" pitchFamily="18" charset="0"/>
                <a:cs typeface="Times New Roman" pitchFamily="18" charset="0"/>
              </a:rPr>
              <a:t>Coi cạnh hình vuông bằng a dm, ta có </a:t>
            </a:r>
            <a:endParaRPr lang="vi-VN" sz="320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82701154"/>
              </p:ext>
            </p:extLst>
          </p:nvPr>
        </p:nvGraphicFramePr>
        <p:xfrm>
          <a:off x="7020878" y="2590800"/>
          <a:ext cx="1056322" cy="5121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42" name="Equation" r:id="rId5" imgW="419040" imgH="203040" progId="Equation.DSMT4">
                  <p:embed/>
                </p:oleObj>
              </mc:Choice>
              <mc:Fallback>
                <p:oleObj name="Equation" r:id="rId5" imgW="419040" imgH="203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7020878" y="2590800"/>
                        <a:ext cx="1056322" cy="51215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AutoShape 9"/>
          <p:cNvSpPr>
            <a:spLocks noChangeArrowheads="1"/>
          </p:cNvSpPr>
          <p:nvPr/>
        </p:nvSpPr>
        <p:spPr bwMode="auto">
          <a:xfrm rot="10798769">
            <a:off x="223838" y="3887778"/>
            <a:ext cx="8915400" cy="2359025"/>
          </a:xfrm>
          <a:prstGeom prst="cloudCallout">
            <a:avLst>
              <a:gd name="adj1" fmla="val -12116"/>
              <a:gd name="adj2" fmla="val 11903"/>
            </a:avLst>
          </a:prstGeom>
          <a:solidFill>
            <a:srgbClr val="FFFF00"/>
          </a:solidFill>
          <a:ln w="9525">
            <a:noFill/>
            <a:round/>
            <a:headEnd/>
            <a:tailEnd/>
          </a:ln>
          <a:effectLst/>
        </p:spPr>
        <p:txBody>
          <a:bodyPr rot="10800000"/>
          <a:lstStyle/>
          <a:p>
            <a:pPr algn="ctr"/>
            <a:endParaRPr lang="vi-VN" sz="3600" dirty="0"/>
          </a:p>
        </p:txBody>
      </p:sp>
      <p:sp>
        <p:nvSpPr>
          <p:cNvPr id="9" name="Text Box 5"/>
          <p:cNvSpPr txBox="1">
            <a:spLocks noChangeArrowheads="1"/>
          </p:cNvSpPr>
          <p:nvPr/>
        </p:nvSpPr>
        <p:spPr bwMode="auto">
          <a:xfrm>
            <a:off x="609600" y="4724400"/>
            <a:ext cx="82296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 animBg="1"/>
      <p:bldP spid="9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AutoShape 3"/>
          <p:cNvSpPr>
            <a:spLocks noChangeArrowheads="1"/>
          </p:cNvSpPr>
          <p:nvPr/>
        </p:nvSpPr>
        <p:spPr bwMode="auto">
          <a:xfrm>
            <a:off x="179388" y="-171450"/>
            <a:ext cx="2057400" cy="2514600"/>
          </a:xfrm>
          <a:prstGeom prst="irregularSeal2">
            <a:avLst/>
          </a:prstGeom>
          <a:gradFill rotWithShape="1">
            <a:gsLst>
              <a:gs pos="0">
                <a:srgbClr val="0000FF"/>
              </a:gs>
              <a:gs pos="100000">
                <a:schemeClr val="bg1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0" name="AutoShape 4"/>
          <p:cNvSpPr>
            <a:spLocks noChangeArrowheads="1"/>
          </p:cNvSpPr>
          <p:nvPr/>
        </p:nvSpPr>
        <p:spPr bwMode="auto">
          <a:xfrm>
            <a:off x="7315200" y="304800"/>
            <a:ext cx="1295400" cy="4191000"/>
          </a:xfrm>
          <a:prstGeom prst="irregularSeal2">
            <a:avLst/>
          </a:prstGeom>
          <a:gradFill rotWithShape="1">
            <a:gsLst>
              <a:gs pos="0">
                <a:schemeClr val="hlink"/>
              </a:gs>
              <a:gs pos="100000">
                <a:schemeClr val="bg1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1" name="AutoShape 5"/>
          <p:cNvSpPr>
            <a:spLocks noChangeArrowheads="1"/>
          </p:cNvSpPr>
          <p:nvPr/>
        </p:nvSpPr>
        <p:spPr bwMode="auto">
          <a:xfrm>
            <a:off x="3733800" y="457200"/>
            <a:ext cx="2514600" cy="1295400"/>
          </a:xfrm>
          <a:prstGeom prst="irregularSeal1">
            <a:avLst/>
          </a:prstGeom>
          <a:gradFill rotWithShape="1">
            <a:gsLst>
              <a:gs pos="0">
                <a:srgbClr val="CC00CC"/>
              </a:gs>
              <a:gs pos="100000">
                <a:schemeClr val="bg1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2" name="AutoShape 6"/>
          <p:cNvSpPr>
            <a:spLocks noChangeArrowheads="1"/>
          </p:cNvSpPr>
          <p:nvPr/>
        </p:nvSpPr>
        <p:spPr bwMode="auto">
          <a:xfrm>
            <a:off x="685800" y="3276600"/>
            <a:ext cx="2667000" cy="2743200"/>
          </a:xfrm>
          <a:prstGeom prst="irregularSeal2">
            <a:avLst/>
          </a:prstGeom>
          <a:gradFill rotWithShape="1">
            <a:gsLst>
              <a:gs pos="0">
                <a:schemeClr val="accent1"/>
              </a:gs>
              <a:gs pos="100000">
                <a:schemeClr val="bg1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3" name="AutoShape 7"/>
          <p:cNvSpPr>
            <a:spLocks noChangeArrowheads="1"/>
          </p:cNvSpPr>
          <p:nvPr/>
        </p:nvSpPr>
        <p:spPr bwMode="auto">
          <a:xfrm>
            <a:off x="4267200" y="4343400"/>
            <a:ext cx="1676400" cy="1905000"/>
          </a:xfrm>
          <a:prstGeom prst="irregularSeal1">
            <a:avLst/>
          </a:prstGeom>
          <a:gradFill rotWithShape="1">
            <a:gsLst>
              <a:gs pos="0">
                <a:srgbClr val="00FF00"/>
              </a:gs>
              <a:gs pos="100000">
                <a:schemeClr val="bg1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4" name="AutoShape 8"/>
          <p:cNvSpPr>
            <a:spLocks noChangeArrowheads="1"/>
          </p:cNvSpPr>
          <p:nvPr/>
        </p:nvSpPr>
        <p:spPr bwMode="auto">
          <a:xfrm>
            <a:off x="6400800" y="4191000"/>
            <a:ext cx="2286000" cy="2209800"/>
          </a:xfrm>
          <a:prstGeom prst="irregularSeal2">
            <a:avLst/>
          </a:prstGeom>
          <a:gradFill rotWithShape="1">
            <a:gsLst>
              <a:gs pos="0">
                <a:srgbClr val="FFCC00"/>
              </a:gs>
              <a:gs pos="100000">
                <a:schemeClr val="bg1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pic>
        <p:nvPicPr>
          <p:cNvPr id="14345" name="Picture 9" descr="ag00373_"/>
          <p:cNvPicPr>
            <a:picLocks noGrp="1" noChangeAspect="1" noChangeArrowheads="1" noCrop="1"/>
          </p:cNvPicPr>
          <p:nvPr>
            <p:ph/>
          </p:nvPr>
        </p:nvPicPr>
        <p:blipFill>
          <a:blip r:embed="rId2"/>
          <a:srcRect/>
          <a:stretch>
            <a:fillRect/>
          </a:stretch>
        </p:blipFill>
        <p:spPr>
          <a:xfrm rot="18935610">
            <a:off x="3962400" y="3962400"/>
            <a:ext cx="1000125" cy="962025"/>
          </a:xfrm>
          <a:noFill/>
          <a:ln/>
        </p:spPr>
      </p:pic>
      <p:pic>
        <p:nvPicPr>
          <p:cNvPr id="14346" name="Picture 10" descr="ag00373_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24264390">
            <a:off x="5724525" y="3933825"/>
            <a:ext cx="1000125" cy="962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7" name="Picture 11" descr="ag00373_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24264390">
            <a:off x="2286000" y="3962400"/>
            <a:ext cx="1000125" cy="962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48" name="AutoShape 12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8316913" y="6092825"/>
            <a:ext cx="574675" cy="765175"/>
          </a:xfrm>
          <a:prstGeom prst="left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Text Box 4">
            <a:hlinkClick r:id="" action="ppaction://noaction">
              <a:snd r:embed="rId4" name="Vo tay.wav"/>
            </a:hlinkClick>
          </p:cNvPr>
          <p:cNvSpPr txBox="1">
            <a:spLocks noChangeArrowheads="1"/>
          </p:cNvSpPr>
          <p:nvPr/>
        </p:nvSpPr>
        <p:spPr bwMode="auto">
          <a:xfrm>
            <a:off x="914400" y="2057400"/>
            <a:ext cx="6477000" cy="144655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4400" b="1" dirty="0" err="1" smtClean="0">
                <a:solidFill>
                  <a:srgbClr val="FF0066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Phần</a:t>
            </a:r>
            <a:r>
              <a:rPr lang="en-US" sz="4400" b="1" dirty="0" smtClean="0">
                <a:solidFill>
                  <a:srgbClr val="FF0066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FF0066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thưởng</a:t>
            </a:r>
            <a:r>
              <a:rPr lang="en-US" sz="4400" b="1" dirty="0" smtClean="0">
                <a:solidFill>
                  <a:srgbClr val="FF0066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FF0066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của</a:t>
            </a:r>
            <a:r>
              <a:rPr lang="en-US" sz="4400" b="1" dirty="0" smtClean="0">
                <a:solidFill>
                  <a:srgbClr val="FF0066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FF0066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bạn</a:t>
            </a:r>
            <a:r>
              <a:rPr lang="en-US" sz="4400" b="1" dirty="0" smtClean="0">
                <a:solidFill>
                  <a:srgbClr val="FF0066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FF0066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là</a:t>
            </a:r>
            <a:r>
              <a:rPr lang="en-US" sz="4400" b="1" dirty="0" smtClean="0">
                <a:solidFill>
                  <a:srgbClr val="FF0066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FF0066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một</a:t>
            </a:r>
            <a:r>
              <a:rPr lang="en-US" sz="4400" b="1" dirty="0" smtClean="0">
                <a:solidFill>
                  <a:srgbClr val="FF0066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FF0066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tràng</a:t>
            </a:r>
            <a:r>
              <a:rPr lang="en-US" sz="4400" b="1" dirty="0" smtClean="0">
                <a:solidFill>
                  <a:srgbClr val="FF0066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FF0066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pháo</a:t>
            </a:r>
            <a:r>
              <a:rPr lang="en-US" sz="4400" b="1" dirty="0" smtClean="0">
                <a:solidFill>
                  <a:srgbClr val="FF0066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FF0066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tay</a:t>
            </a:r>
            <a:endParaRPr lang="en-US" sz="4400" b="1" dirty="0" smtClean="0">
              <a:solidFill>
                <a:srgbClr val="FF0066"/>
              </a:solidFill>
              <a:latin typeface="Times New Roman" pitchFamily="18" charset="0"/>
              <a:ea typeface="Arial Unicode MS" pitchFamily="34" charset="-128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5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4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6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4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5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7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43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23" presetClass="entr" presetSubtype="528" repeatCount="indefinite" fill="hold" grpId="0" nodeType="after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43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43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43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43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23" presetClass="entr" presetSubtype="528" repeatCount="indefinite" fill="hold" grpId="0" nodeType="after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43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43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43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43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500"/>
                            </p:stCondLst>
                            <p:childTnLst>
                              <p:par>
                                <p:cTn id="37" presetID="23" presetClass="entr" presetSubtype="528" repeatCount="indefinite" fill="hold" grpId="0" nodeType="after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43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43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43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43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3000"/>
                            </p:stCondLst>
                            <p:childTnLst>
                              <p:par>
                                <p:cTn id="44" presetID="23" presetClass="entr" presetSubtype="528" repeatCount="indefinite" fill="hold" grpId="0" nodeType="after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43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43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43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43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3500"/>
                            </p:stCondLst>
                            <p:childTnLst>
                              <p:par>
                                <p:cTn id="51" presetID="23" presetClass="entr" presetSubtype="528" repeatCount="indefinite" fill="hold" grpId="0" nodeType="after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43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43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43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43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4000"/>
                            </p:stCondLst>
                            <p:childTnLst>
                              <p:par>
                                <p:cTn id="58" presetID="23" presetClass="entr" presetSubtype="528" repeatCount="indefinite" fill="hold" grpId="0" nodeType="after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64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5" fill="hold">
                      <p:stCondLst>
                        <p:cond delay="0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</p:childTnLst>
        </p:cTn>
      </p:par>
    </p:tnLst>
    <p:bldLst>
      <p:bldP spid="14339" grpId="0" animBg="1"/>
      <p:bldP spid="14340" grpId="0" animBg="1"/>
      <p:bldP spid="14341" grpId="0" animBg="1"/>
      <p:bldP spid="14342" grpId="0" animBg="1"/>
      <p:bldP spid="14343" grpId="0" animBg="1"/>
      <p:bldP spid="14344" grpId="0" animBg="1"/>
      <p:bldP spid="14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2"/>
          <p:cNvSpPr txBox="1">
            <a:spLocks noChangeArrowheads="1"/>
          </p:cNvSpPr>
          <p:nvPr/>
        </p:nvSpPr>
        <p:spPr bwMode="auto">
          <a:xfrm>
            <a:off x="1676400" y="1752600"/>
            <a:ext cx="5029200" cy="21236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sz="4400" b="1" dirty="0" smtClean="0">
                <a:solidFill>
                  <a:srgbClr val="FF0066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PHẦN THƯỞNG CỦA BẠN LÀ MỘT QUYỂN VỞ. </a:t>
            </a:r>
            <a:endParaRPr lang="en-US" sz="4400" b="1" dirty="0">
              <a:solidFill>
                <a:srgbClr val="FF0066"/>
              </a:solidFill>
              <a:latin typeface="Times New Roman" pitchFamily="18" charset="0"/>
              <a:ea typeface="Arial Unicode MS" pitchFamily="34" charset="-128"/>
              <a:cs typeface="Times New Roman" pitchFamily="18" charset="0"/>
            </a:endParaRPr>
          </a:p>
        </p:txBody>
      </p:sp>
      <p:sp>
        <p:nvSpPr>
          <p:cNvPr id="15363" name="AutoShape 3"/>
          <p:cNvSpPr>
            <a:spLocks noChangeArrowheads="1"/>
          </p:cNvSpPr>
          <p:nvPr/>
        </p:nvSpPr>
        <p:spPr bwMode="auto">
          <a:xfrm>
            <a:off x="76200" y="-228600"/>
            <a:ext cx="2057400" cy="2514600"/>
          </a:xfrm>
          <a:prstGeom prst="irregularSeal2">
            <a:avLst/>
          </a:prstGeom>
          <a:gradFill rotWithShape="1">
            <a:gsLst>
              <a:gs pos="0">
                <a:srgbClr val="0000FF"/>
              </a:gs>
              <a:gs pos="100000">
                <a:schemeClr val="bg1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64" name="AutoShape 4"/>
          <p:cNvSpPr>
            <a:spLocks noChangeArrowheads="1"/>
          </p:cNvSpPr>
          <p:nvPr/>
        </p:nvSpPr>
        <p:spPr bwMode="auto">
          <a:xfrm>
            <a:off x="7696200" y="304800"/>
            <a:ext cx="1295400" cy="4191000"/>
          </a:xfrm>
          <a:prstGeom prst="irregularSeal2">
            <a:avLst/>
          </a:prstGeom>
          <a:gradFill rotWithShape="1">
            <a:gsLst>
              <a:gs pos="0">
                <a:schemeClr val="hlink"/>
              </a:gs>
              <a:gs pos="100000">
                <a:schemeClr val="bg1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65" name="AutoShape 5"/>
          <p:cNvSpPr>
            <a:spLocks noChangeArrowheads="1"/>
          </p:cNvSpPr>
          <p:nvPr/>
        </p:nvSpPr>
        <p:spPr bwMode="auto">
          <a:xfrm>
            <a:off x="3733800" y="228600"/>
            <a:ext cx="2514600" cy="1295400"/>
          </a:xfrm>
          <a:prstGeom prst="irregularSeal1">
            <a:avLst/>
          </a:prstGeom>
          <a:gradFill rotWithShape="1">
            <a:gsLst>
              <a:gs pos="0">
                <a:srgbClr val="CC00CC"/>
              </a:gs>
              <a:gs pos="100000">
                <a:schemeClr val="bg1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66" name="AutoShape 6"/>
          <p:cNvSpPr>
            <a:spLocks noChangeArrowheads="1"/>
          </p:cNvSpPr>
          <p:nvPr/>
        </p:nvSpPr>
        <p:spPr bwMode="auto">
          <a:xfrm>
            <a:off x="685800" y="4191000"/>
            <a:ext cx="2667000" cy="2743200"/>
          </a:xfrm>
          <a:prstGeom prst="irregularSeal2">
            <a:avLst/>
          </a:prstGeom>
          <a:gradFill rotWithShape="1">
            <a:gsLst>
              <a:gs pos="0">
                <a:schemeClr val="accent1"/>
              </a:gs>
              <a:gs pos="100000">
                <a:schemeClr val="bg1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67" name="AutoShape 7"/>
          <p:cNvSpPr>
            <a:spLocks noChangeArrowheads="1"/>
          </p:cNvSpPr>
          <p:nvPr/>
        </p:nvSpPr>
        <p:spPr bwMode="auto">
          <a:xfrm>
            <a:off x="4419600" y="4648200"/>
            <a:ext cx="1676400" cy="1905000"/>
          </a:xfrm>
          <a:prstGeom prst="irregularSeal1">
            <a:avLst/>
          </a:prstGeom>
          <a:gradFill rotWithShape="1">
            <a:gsLst>
              <a:gs pos="0">
                <a:srgbClr val="00FF00"/>
              </a:gs>
              <a:gs pos="100000">
                <a:schemeClr val="bg1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68" name="AutoShape 8"/>
          <p:cNvSpPr>
            <a:spLocks noChangeArrowheads="1"/>
          </p:cNvSpPr>
          <p:nvPr/>
        </p:nvSpPr>
        <p:spPr bwMode="auto">
          <a:xfrm>
            <a:off x="6477000" y="4267200"/>
            <a:ext cx="2286000" cy="2209800"/>
          </a:xfrm>
          <a:prstGeom prst="irregularSeal2">
            <a:avLst/>
          </a:prstGeom>
          <a:gradFill rotWithShape="1">
            <a:gsLst>
              <a:gs pos="0">
                <a:srgbClr val="FFCC00"/>
              </a:gs>
              <a:gs pos="100000">
                <a:schemeClr val="bg1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69" name="AutoShape 9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8316913" y="6092825"/>
            <a:ext cx="574675" cy="765175"/>
          </a:xfrm>
          <a:prstGeom prst="left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528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3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3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53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53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3" presetClass="entr" presetSubtype="528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53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53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53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53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23" presetClass="entr" presetSubtype="528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53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53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53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53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500"/>
                            </p:stCondLst>
                            <p:childTnLst>
                              <p:par>
                                <p:cTn id="26" presetID="23" presetClass="entr" presetSubtype="528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53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53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53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53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000"/>
                            </p:stCondLst>
                            <p:childTnLst>
                              <p:par>
                                <p:cTn id="33" presetID="23" presetClass="entr" presetSubtype="528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53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53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53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53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2500"/>
                            </p:stCondLst>
                            <p:childTnLst>
                              <p:par>
                                <p:cTn id="40" presetID="23" presetClass="entr" presetSubtype="528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3" grpId="0" animBg="1"/>
      <p:bldP spid="15364" grpId="0" animBg="1"/>
      <p:bldP spid="15365" grpId="0" animBg="1"/>
      <p:bldP spid="15366" grpId="0" animBg="1"/>
      <p:bldP spid="15367" grpId="0" animBg="1"/>
      <p:bldP spid="1536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35527" y="152400"/>
            <a:ext cx="2514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1)SỐ VÔ TỈ</a:t>
            </a:r>
            <a:r>
              <a:rPr lang="en-US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32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81000" y="986135"/>
            <a:ext cx="8763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u="sng" smtClean="0">
                <a:latin typeface="Times New Roman" pitchFamily="18" charset="0"/>
                <a:cs typeface="Times New Roman" pitchFamily="18" charset="0"/>
              </a:rPr>
              <a:t>HĐ1</a:t>
            </a:r>
            <a:r>
              <a:rPr lang="en-US" sz="3200" smtClean="0">
                <a:latin typeface="Times New Roman" pitchFamily="18" charset="0"/>
                <a:cs typeface="Times New Roman" pitchFamily="18" charset="0"/>
              </a:rPr>
              <a:t>: Cắt một hình vuông có cạnh bằng 2 dm, rồi cắt nó thành bốn tam giác vuông bằng nhau dọc theo hai đường chéo của hình vuông</a:t>
            </a:r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249382" y="3048238"/>
            <a:ext cx="8763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u="sng" smtClean="0">
                <a:latin typeface="Times New Roman" pitchFamily="18" charset="0"/>
                <a:cs typeface="Times New Roman" pitchFamily="18" charset="0"/>
              </a:rPr>
              <a:t>HĐ2</a:t>
            </a:r>
            <a:r>
              <a:rPr lang="en-US" sz="3200" smtClean="0">
                <a:latin typeface="Times New Roman" pitchFamily="18" charset="0"/>
                <a:cs typeface="Times New Roman" pitchFamily="18" charset="0"/>
              </a:rPr>
              <a:t>: Lấy hai trong bốn tam giác nhận được ở trên ghép thành một hình vuông. Em hãy tính diện tích hình vuông nhận được.</a:t>
            </a:r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284017" y="5041768"/>
            <a:ext cx="8763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u="sng" smtClean="0">
                <a:latin typeface="Times New Roman" pitchFamily="18" charset="0"/>
                <a:cs typeface="Times New Roman" pitchFamily="18" charset="0"/>
              </a:rPr>
              <a:t>HĐ3</a:t>
            </a:r>
            <a:r>
              <a:rPr lang="en-US" sz="3200" smtClean="0">
                <a:latin typeface="Times New Roman" pitchFamily="18" charset="0"/>
                <a:cs typeface="Times New Roman" pitchFamily="18" charset="0"/>
              </a:rPr>
              <a:t>: Dùng thước có vạch chia để đo độ dài cạnh hình vuông nhận được trong HĐ2. Độ dài cạnh hình vuông này bằng bao nhiêu đềximét? </a:t>
            </a:r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533400" y="990600"/>
            <a:ext cx="464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vừa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6" name="Group 15"/>
          <p:cNvGrpSpPr/>
          <p:nvPr/>
        </p:nvGrpSpPr>
        <p:grpSpPr>
          <a:xfrm>
            <a:off x="3810000" y="959147"/>
            <a:ext cx="2667000" cy="488653"/>
            <a:chOff x="1600200" y="1878012"/>
            <a:chExt cx="2667000" cy="488653"/>
          </a:xfrm>
        </p:grpSpPr>
        <p:graphicFrame>
          <p:nvGraphicFramePr>
            <p:cNvPr id="6153" name="Object 9"/>
            <p:cNvGraphicFramePr>
              <a:graphicFrameLocks noChangeAspect="1"/>
            </p:cNvGraphicFramePr>
            <p:nvPr/>
          </p:nvGraphicFramePr>
          <p:xfrm>
            <a:off x="1600200" y="1878012"/>
            <a:ext cx="1000125" cy="4841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263" name="Equation" r:id="rId3" imgW="419040" imgH="203040" progId="Equation.DSMT4">
                    <p:embed/>
                  </p:oleObj>
                </mc:Choice>
                <mc:Fallback>
                  <p:oleObj name="Equation" r:id="rId3" imgW="419040" imgH="203040" progId="Equation.DSMT4">
                    <p:embed/>
                    <p:pic>
                      <p:nvPicPr>
                        <p:cNvPr id="0" name="Picture 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600200" y="1878012"/>
                          <a:ext cx="1000125" cy="48418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5" name="TextBox 14"/>
            <p:cNvSpPr txBox="1"/>
            <p:nvPr/>
          </p:nvSpPr>
          <p:spPr>
            <a:xfrm>
              <a:off x="2514600" y="1905000"/>
              <a:ext cx="17526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>
                  <a:latin typeface="Times New Roman" pitchFamily="18" charset="0"/>
                  <a:cs typeface="Times New Roman" pitchFamily="18" charset="0"/>
                </a:rPr>
                <a:t>(</a:t>
              </a:r>
              <a:r>
                <a:rPr lang="en-US" sz="2400" dirty="0" err="1" smtClean="0">
                  <a:latin typeface="Times New Roman" pitchFamily="18" charset="0"/>
                  <a:cs typeface="Times New Roman" pitchFamily="18" charset="0"/>
                </a:rPr>
                <a:t>với</a:t>
              </a:r>
              <a:r>
                <a:rPr lang="en-US" sz="2400" dirty="0" smtClean="0">
                  <a:latin typeface="Times New Roman" pitchFamily="18" charset="0"/>
                  <a:cs typeface="Times New Roman" pitchFamily="18" charset="0"/>
                </a:rPr>
                <a:t> x &gt; 0)</a:t>
              </a:r>
              <a:endParaRPr lang="en-US" sz="240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3429000" y="1371600"/>
            <a:ext cx="5791200" cy="461665"/>
            <a:chOff x="381000" y="2286000"/>
            <a:chExt cx="5791200" cy="461665"/>
          </a:xfrm>
        </p:grpSpPr>
        <p:sp>
          <p:nvSpPr>
            <p:cNvPr id="18" name="TextBox 17"/>
            <p:cNvSpPr txBox="1"/>
            <p:nvPr/>
          </p:nvSpPr>
          <p:spPr>
            <a:xfrm>
              <a:off x="762000" y="2286000"/>
              <a:ext cx="54102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>
                  <a:latin typeface="Times New Roman" pitchFamily="18" charset="0"/>
                  <a:cs typeface="Times New Roman" pitchFamily="18" charset="0"/>
                </a:rPr>
                <a:t>x = 1,4142135623730950488016887... </a:t>
              </a:r>
              <a:endParaRPr lang="en-US" sz="2400" dirty="0">
                <a:latin typeface="Times New Roman" pitchFamily="18" charset="0"/>
                <a:cs typeface="Times New Roman" pitchFamily="18" charset="0"/>
              </a:endParaRPr>
            </a:p>
          </p:txBody>
        </p:sp>
        <p:graphicFrame>
          <p:nvGraphicFramePr>
            <p:cNvPr id="20" name="Object 19"/>
            <p:cNvGraphicFramePr>
              <a:graphicFrameLocks noChangeAspect="1"/>
            </p:cNvGraphicFramePr>
            <p:nvPr/>
          </p:nvGraphicFramePr>
          <p:xfrm>
            <a:off x="381000" y="2362200"/>
            <a:ext cx="400050" cy="32004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264" name="Equation" r:id="rId5" imgW="190440" imgH="152280" progId="Equation.DSMT4">
                    <p:embed/>
                  </p:oleObj>
                </mc:Choice>
                <mc:Fallback>
                  <p:oleObj name="Equation" r:id="rId5" imgW="190440" imgH="152280" progId="Equation.DSMT4">
                    <p:embed/>
                    <p:pic>
                      <p:nvPicPr>
                        <p:cNvPr id="0" name="Picture 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81000" y="2362200"/>
                          <a:ext cx="400050" cy="32004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22" name="TextBox 21"/>
          <p:cNvSpPr txBox="1"/>
          <p:nvPr/>
        </p:nvSpPr>
        <p:spPr>
          <a:xfrm>
            <a:off x="304800" y="2057400"/>
            <a:ext cx="8229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*</a:t>
            </a:r>
            <a:r>
              <a:rPr lang="en-US" sz="2400" b="1" u="sng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Khái</a:t>
            </a:r>
            <a:r>
              <a:rPr lang="en-US" sz="2400" b="1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niệm</a:t>
            </a:r>
            <a:r>
              <a:rPr lang="en-US" sz="2400" b="1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vô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tỉ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dạng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thập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vô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hạn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tuần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hoàn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04800" y="2971800"/>
            <a:ext cx="822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*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vô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tỉ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kí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I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685800" y="3810000"/>
            <a:ext cx="7315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hữu</a:t>
            </a:r>
            <a:r>
              <a:rPr lang="en-US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tỉ</a:t>
            </a:r>
            <a:r>
              <a:rPr lang="en-US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vô</a:t>
            </a:r>
            <a:r>
              <a:rPr lang="en-US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tỉ</a:t>
            </a:r>
            <a:r>
              <a:rPr lang="en-US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24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1524000" y="4267200"/>
            <a:ext cx="2057400" cy="830997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 HỮU TỈ</a:t>
            </a:r>
          </a:p>
          <a:p>
            <a:pPr algn="ctr"/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( Q ) </a:t>
            </a:r>
            <a:endParaRPr lang="en-US" sz="24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2667000" y="5722203"/>
            <a:ext cx="2590800" cy="830997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thập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vô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hạn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tuần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hoàn</a:t>
            </a:r>
            <a:endParaRPr lang="en-US" sz="24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228600" y="5638800"/>
            <a:ext cx="1981200" cy="830997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thập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endParaRPr lang="en-US" sz="24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hữu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hạn</a:t>
            </a:r>
            <a:endParaRPr lang="en-US" sz="24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6161314" y="4419600"/>
            <a:ext cx="2449286" cy="830997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 VÔ TỈ</a:t>
            </a:r>
          </a:p>
          <a:p>
            <a:pPr algn="ctr"/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 I ) </a:t>
            </a:r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5638800" y="5722203"/>
            <a:ext cx="3429000" cy="830997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thập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vô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hạn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tuần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hoàn</a:t>
            </a:r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0" name="Straight Arrow Connector 29"/>
          <p:cNvCxnSpPr>
            <a:stCxn id="25" idx="2"/>
            <a:endCxn id="27" idx="0"/>
          </p:cNvCxnSpPr>
          <p:nvPr/>
        </p:nvCxnSpPr>
        <p:spPr>
          <a:xfrm rot="5400000">
            <a:off x="1615649" y="4701748"/>
            <a:ext cx="540603" cy="1333500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>
            <a:stCxn id="25" idx="2"/>
            <a:endCxn id="26" idx="0"/>
          </p:cNvCxnSpPr>
          <p:nvPr/>
        </p:nvCxnSpPr>
        <p:spPr>
          <a:xfrm rot="16200000" flipH="1">
            <a:off x="2945547" y="4705350"/>
            <a:ext cx="624006" cy="1409700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>
            <a:stCxn id="28" idx="2"/>
            <a:endCxn id="29" idx="0"/>
          </p:cNvCxnSpPr>
          <p:nvPr/>
        </p:nvCxnSpPr>
        <p:spPr>
          <a:xfrm rot="5400000">
            <a:off x="7133826" y="5470072"/>
            <a:ext cx="471606" cy="32657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3" grpId="0"/>
      <p:bldP spid="24" grpId="0"/>
      <p:bldP spid="25" grpId="0" animBg="1"/>
      <p:bldP spid="26" grpId="0" animBg="1"/>
      <p:bldP spid="27" grpId="0" animBg="1"/>
      <p:bldP spid="28" grpId="0" animBg="1"/>
      <p:bldP spid="2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" y="685800"/>
            <a:ext cx="8763000" cy="4031873"/>
            <a:chOff x="152400" y="685800"/>
            <a:chExt cx="8763000" cy="4031873"/>
          </a:xfrm>
        </p:grpSpPr>
        <p:sp>
          <p:nvSpPr>
            <p:cNvPr id="2" name="TextBox 1"/>
            <p:cNvSpPr txBox="1"/>
            <p:nvPr/>
          </p:nvSpPr>
          <p:spPr>
            <a:xfrm>
              <a:off x="152400" y="685800"/>
              <a:ext cx="8763000" cy="403187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u="sng" smtClean="0">
                  <a:latin typeface="Times New Roman" pitchFamily="18" charset="0"/>
                  <a:cs typeface="Times New Roman" pitchFamily="18" charset="0"/>
                </a:rPr>
                <a:t>Vận dụng 1</a:t>
              </a:r>
              <a:r>
                <a:rPr lang="en-US" sz="3200" smtClean="0">
                  <a:latin typeface="Times New Roman" pitchFamily="18" charset="0"/>
                  <a:cs typeface="Times New Roman" pitchFamily="18" charset="0"/>
                </a:rPr>
                <a:t>: Người xưa đã tính đường kính thân cây theo quy tắc “quân bát, phát tam, tồn ngũ, quân nhị”, tức là lấy chu vi thân cây chia làm 8 phần bằng nhau (quân bát); bớt đi ba phần (phát tam) còn lại 5 phần (tồn ngũ) rồi chia đôi kết quả (quân nhị). Hãy cho biết người xưa đã ước lượng số      bằng bao nhiêu?</a:t>
              </a:r>
              <a:endParaRPr lang="en-US" sz="3200" dirty="0" smtClean="0">
                <a:latin typeface="Times New Roman" pitchFamily="18" charset="0"/>
                <a:cs typeface="Times New Roman" pitchFamily="18" charset="0"/>
              </a:endParaRPr>
            </a:p>
            <a:p>
              <a:endParaRPr lang="en-US" sz="3200" dirty="0">
                <a:latin typeface="Times New Roman" pitchFamily="18" charset="0"/>
                <a:cs typeface="Times New Roman" pitchFamily="18" charset="0"/>
              </a:endParaRPr>
            </a:p>
          </p:txBody>
        </p:sp>
        <p:graphicFrame>
          <p:nvGraphicFramePr>
            <p:cNvPr id="3" name="Object 2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818526150"/>
                </p:ext>
              </p:extLst>
            </p:nvPr>
          </p:nvGraphicFramePr>
          <p:xfrm>
            <a:off x="6096000" y="3238046"/>
            <a:ext cx="476250" cy="41955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4765" name="Equation" r:id="rId3" imgW="139680" imgH="139680" progId="Equation.DSMT4">
                    <p:embed/>
                  </p:oleObj>
                </mc:Choice>
                <mc:Fallback>
                  <p:oleObj name="Equation" r:id="rId3" imgW="139680" imgH="139680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6096000" y="3238046"/>
                          <a:ext cx="476250" cy="419554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vi-VN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67405937"/>
              </p:ext>
            </p:extLst>
          </p:nvPr>
        </p:nvGraphicFramePr>
        <p:xfrm>
          <a:off x="2057400" y="4267200"/>
          <a:ext cx="1680472" cy="205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766" name="Equation" r:id="rId5" imgW="1016000" imgH="1244600" progId="Equation.DSMT4">
                  <p:embed/>
                </p:oleObj>
              </mc:Choice>
              <mc:Fallback>
                <p:oleObj name="Equation" r:id="rId5" imgW="1016000" imgH="124460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4267200"/>
                        <a:ext cx="1680472" cy="20574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868291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286363" y="487740"/>
            <a:ext cx="8130273" cy="1569660"/>
            <a:chOff x="286363" y="-63817"/>
            <a:chExt cx="8130273" cy="1569660"/>
          </a:xfrm>
        </p:grpSpPr>
        <p:graphicFrame>
          <p:nvGraphicFramePr>
            <p:cNvPr id="2" name="Object 1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725008414"/>
                </p:ext>
              </p:extLst>
            </p:nvPr>
          </p:nvGraphicFramePr>
          <p:xfrm>
            <a:off x="4521201" y="914400"/>
            <a:ext cx="1117599" cy="5334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5801" name="Equation" r:id="rId3" imgW="418918" imgH="203112" progId="Equation.DSMT4">
                    <p:embed/>
                  </p:oleObj>
                </mc:Choice>
                <mc:Fallback>
                  <p:oleObj name="Equation" r:id="rId3" imgW="418918" imgH="203112" progId="Equation.DSMT4">
                    <p:embed/>
                    <p:pic>
                      <p:nvPicPr>
                        <p:cNvPr id="0" name="Object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521201" y="914400"/>
                          <a:ext cx="1117599" cy="533400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4" name="Rectangle 3"/>
            <p:cNvSpPr>
              <a:spLocks noChangeArrowheads="1"/>
            </p:cNvSpPr>
            <p:nvPr/>
          </p:nvSpPr>
          <p:spPr bwMode="auto">
            <a:xfrm>
              <a:off x="286363" y="-63817"/>
              <a:ext cx="8130273" cy="156966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3200" b="1">
                  <a:solidFill>
                    <a:srgbClr val="000000"/>
                  </a:solidFill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2</a:t>
              </a:r>
              <a:r>
                <a:rPr kumimoji="0" lang="en-US" sz="32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. </a:t>
              </a:r>
              <a:r>
                <a:rPr kumimoji="0" lang="en-US" sz="32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CĂN BẬC HAI SỐ HỌC:</a:t>
              </a:r>
              <a:endParaRPr kumimoji="0" lang="vi-VN" sz="3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just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32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a)Căn bậc hai số học: </a:t>
              </a:r>
              <a:r>
                <a:rPr kumimoji="0" lang="en-US" sz="3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của một số a </a:t>
              </a:r>
              <a:r>
                <a:rPr kumimoji="0" lang="en-US" sz="32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không âm l</a:t>
              </a:r>
              <a:r>
                <a:rPr kumimoji="0" lang="en-US" sz="32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/>
                  <a:ea typeface="Calibri" pitchFamily="34" charset="0"/>
                  <a:cs typeface="Times New Roman" pitchFamily="18" charset="0"/>
                </a:rPr>
                <a:t>à</a:t>
              </a:r>
              <a:r>
                <a:rPr kumimoji="0" lang="en-US" sz="32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 số x không âm sao cho </a:t>
              </a:r>
              <a:endParaRPr kumimoji="0" lang="en-US" sz="3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152400" y="2234625"/>
            <a:ext cx="8204696" cy="584775"/>
            <a:chOff x="152400" y="2234625"/>
            <a:chExt cx="8204696" cy="584775"/>
          </a:xfrm>
        </p:grpSpPr>
        <p:graphicFrame>
          <p:nvGraphicFramePr>
            <p:cNvPr id="3" name="Object 2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401910209"/>
                </p:ext>
              </p:extLst>
            </p:nvPr>
          </p:nvGraphicFramePr>
          <p:xfrm>
            <a:off x="7930455" y="2293204"/>
            <a:ext cx="426641" cy="4095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5802" name="Equation" r:id="rId5" imgW="241300" imgH="228600" progId="Equation.DSMT4">
                    <p:embed/>
                  </p:oleObj>
                </mc:Choice>
                <mc:Fallback>
                  <p:oleObj name="Equation" r:id="rId5" imgW="241300" imgH="228600" progId="Equation.DSMT4">
                    <p:embed/>
                    <p:pic>
                      <p:nvPicPr>
                        <p:cNvPr id="0" name="Object 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930455" y="2293204"/>
                          <a:ext cx="426641" cy="409575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5" name="Rectangle 4"/>
            <p:cNvSpPr>
              <a:spLocks noChangeArrowheads="1"/>
            </p:cNvSpPr>
            <p:nvPr/>
          </p:nvSpPr>
          <p:spPr bwMode="auto">
            <a:xfrm>
              <a:off x="152400" y="2234625"/>
              <a:ext cx="7949612" cy="5847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32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 </a:t>
              </a:r>
              <a:r>
                <a:rPr kumimoji="0" lang="en-US" sz="32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b)K</a:t>
              </a:r>
              <a:r>
                <a:rPr kumimoji="0" lang="en-US" sz="32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/>
                  <a:ea typeface="Calibri" pitchFamily="34" charset="0"/>
                  <a:cs typeface="Times New Roman" pitchFamily="18" charset="0"/>
                </a:rPr>
                <a:t>í</a:t>
              </a:r>
              <a:r>
                <a:rPr kumimoji="0" lang="en-US" sz="32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 </a:t>
              </a:r>
              <a:r>
                <a:rPr kumimoji="0" lang="en-US" sz="32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hiệu:</a:t>
              </a:r>
              <a:r>
                <a:rPr kumimoji="0" lang="en-US" sz="32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 CBHSH</a:t>
              </a:r>
              <a:r>
                <a:rPr kumimoji="0" lang="en-US" sz="32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 </a:t>
              </a:r>
              <a:r>
                <a:rPr kumimoji="0" lang="en-US" sz="32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của một số a không âm l</a:t>
              </a:r>
              <a:r>
                <a:rPr kumimoji="0" lang="en-US" sz="32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/>
                  <a:ea typeface="Calibri" pitchFamily="34" charset="0"/>
                  <a:cs typeface="Times New Roman" pitchFamily="18" charset="0"/>
                </a:rPr>
                <a:t>à</a:t>
              </a:r>
              <a:r>
                <a:rPr kumimoji="0" lang="en-US" sz="32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 </a:t>
              </a:r>
              <a:endParaRPr kumimoji="0" lang="en-US" sz="3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4885571" y="593438"/>
            <a:ext cx="287258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en-US" sz="3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4" name="Group 13"/>
          <p:cNvGrpSpPr/>
          <p:nvPr/>
        </p:nvGrpSpPr>
        <p:grpSpPr>
          <a:xfrm>
            <a:off x="152400" y="2926140"/>
            <a:ext cx="7970592" cy="584775"/>
            <a:chOff x="152400" y="2926140"/>
            <a:chExt cx="7970592" cy="584775"/>
          </a:xfrm>
        </p:grpSpPr>
        <p:sp>
          <p:nvSpPr>
            <p:cNvPr id="9" name="TextBox 8"/>
            <p:cNvSpPr txBox="1"/>
            <p:nvPr/>
          </p:nvSpPr>
          <p:spPr>
            <a:xfrm>
              <a:off x="152400" y="2926140"/>
              <a:ext cx="3124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u="sng" smtClean="0">
                  <a:latin typeface="Times New Roman" pitchFamily="18" charset="0"/>
                  <a:cs typeface="Times New Roman" pitchFamily="18" charset="0"/>
                </a:rPr>
                <a:t>Luyện tập 1</a:t>
              </a:r>
              <a:r>
                <a:rPr lang="en-US" sz="3200" smtClean="0">
                  <a:latin typeface="Times New Roman" pitchFamily="18" charset="0"/>
                  <a:cs typeface="Times New Roman" pitchFamily="18" charset="0"/>
                </a:rPr>
                <a:t>: Tính</a:t>
              </a:r>
              <a:endParaRPr lang="en-US" sz="3200" dirty="0" smtClean="0">
                <a:latin typeface="Times New Roman" pitchFamily="18" charset="0"/>
                <a:cs typeface="Times New Roman" pitchFamily="18" charset="0"/>
              </a:endParaRPr>
            </a:p>
          </p:txBody>
        </p:sp>
        <p:graphicFrame>
          <p:nvGraphicFramePr>
            <p:cNvPr id="10" name="Object 9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504307621"/>
                </p:ext>
              </p:extLst>
            </p:nvPr>
          </p:nvGraphicFramePr>
          <p:xfrm>
            <a:off x="3352800" y="2932777"/>
            <a:ext cx="4770192" cy="57242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5803" name="Equation" r:id="rId7" imgW="2222280" imgH="266400" progId="Equation.DSMT4">
                    <p:embed/>
                  </p:oleObj>
                </mc:Choice>
                <mc:Fallback>
                  <p:oleObj name="Equation" r:id="rId7" imgW="2222280" imgH="266400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8"/>
                        <a:stretch>
                          <a:fillRect/>
                        </a:stretch>
                      </p:blipFill>
                      <p:spPr>
                        <a:xfrm>
                          <a:off x="3352800" y="2932777"/>
                          <a:ext cx="4770192" cy="572423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3" name="Group 12"/>
          <p:cNvGrpSpPr/>
          <p:nvPr/>
        </p:nvGrpSpPr>
        <p:grpSpPr>
          <a:xfrm>
            <a:off x="152400" y="3834825"/>
            <a:ext cx="8915400" cy="1569660"/>
            <a:chOff x="152400" y="3834825"/>
            <a:chExt cx="8915400" cy="1569660"/>
          </a:xfrm>
        </p:grpSpPr>
        <p:sp>
          <p:nvSpPr>
            <p:cNvPr id="11" name="TextBox 10"/>
            <p:cNvSpPr txBox="1"/>
            <p:nvPr/>
          </p:nvSpPr>
          <p:spPr>
            <a:xfrm>
              <a:off x="152400" y="3834825"/>
              <a:ext cx="891540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u="sng" smtClean="0">
                  <a:latin typeface="Times New Roman" pitchFamily="18" charset="0"/>
                  <a:cs typeface="Times New Roman" pitchFamily="18" charset="0"/>
                </a:rPr>
                <a:t>V</a:t>
              </a:r>
              <a:r>
                <a:rPr lang="en-US" sz="3200" b="1" u="sng" smtClean="0">
                  <a:latin typeface="Times New Roman" pitchFamily="18" charset="0"/>
                  <a:cs typeface="Times New Roman" pitchFamily="18" charset="0"/>
                </a:rPr>
                <a:t>ận dụng 2</a:t>
              </a:r>
              <a:r>
                <a:rPr lang="en-US" sz="3200" smtClean="0">
                  <a:latin typeface="Times New Roman" pitchFamily="18" charset="0"/>
                  <a:cs typeface="Times New Roman" pitchFamily="18" charset="0"/>
                </a:rPr>
                <a:t>: Sàn thi đấu bộ môn cử tạ có dạng một hình vuông, diện tích             . Em hãy tính chu vi của sàn thi đấu đó?</a:t>
              </a:r>
              <a:endParaRPr lang="en-US" sz="3200" dirty="0" smtClean="0">
                <a:latin typeface="Times New Roman" pitchFamily="18" charset="0"/>
                <a:cs typeface="Times New Roman" pitchFamily="18" charset="0"/>
              </a:endParaRPr>
            </a:p>
          </p:txBody>
        </p:sp>
        <p:graphicFrame>
          <p:nvGraphicFramePr>
            <p:cNvPr id="12" name="Object 11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4204456757"/>
                </p:ext>
              </p:extLst>
            </p:nvPr>
          </p:nvGraphicFramePr>
          <p:xfrm>
            <a:off x="3875134" y="4390261"/>
            <a:ext cx="946248" cy="45878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5804" name="Equation" r:id="rId9" imgW="419040" imgH="203040" progId="Equation.DSMT4">
                    <p:embed/>
                  </p:oleObj>
                </mc:Choice>
                <mc:Fallback>
                  <p:oleObj name="Equation" r:id="rId9" imgW="419040" imgH="203040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10"/>
                        <a:stretch>
                          <a:fillRect/>
                        </a:stretch>
                      </p:blipFill>
                      <p:spPr>
                        <a:xfrm>
                          <a:off x="3875134" y="4390261"/>
                          <a:ext cx="946248" cy="458787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42305439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22008298"/>
              </p:ext>
            </p:extLst>
          </p:nvPr>
        </p:nvGraphicFramePr>
        <p:xfrm>
          <a:off x="263237" y="4435833"/>
          <a:ext cx="870471" cy="83494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844" name="Equation" r:id="rId3" imgW="469696" imgH="444307" progId="Equation.DSMT4">
                  <p:embed/>
                </p:oleObj>
              </mc:Choice>
              <mc:Fallback>
                <p:oleObj name="Equation" r:id="rId3" imgW="469696" imgH="444307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3237" y="4435833"/>
                        <a:ext cx="870471" cy="83494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67590889"/>
              </p:ext>
            </p:extLst>
          </p:nvPr>
        </p:nvGraphicFramePr>
        <p:xfrm>
          <a:off x="1600200" y="4648200"/>
          <a:ext cx="1183696" cy="50156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845" name="Equation" r:id="rId5" imgW="558558" imgH="241195" progId="Equation.DSMT4">
                  <p:embed/>
                </p:oleObj>
              </mc:Choice>
              <mc:Fallback>
                <p:oleObj name="Equation" r:id="rId5" imgW="558558" imgH="241195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4648200"/>
                        <a:ext cx="1183696" cy="50156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14129791"/>
              </p:ext>
            </p:extLst>
          </p:nvPr>
        </p:nvGraphicFramePr>
        <p:xfrm>
          <a:off x="3418531" y="4470469"/>
          <a:ext cx="866775" cy="79879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846" name="Equation" r:id="rId7" imgW="482391" imgH="444307" progId="Equation.DSMT4">
                  <p:embed/>
                </p:oleObj>
              </mc:Choice>
              <mc:Fallback>
                <p:oleObj name="Equation" r:id="rId7" imgW="482391" imgH="444307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8531" y="4470469"/>
                        <a:ext cx="866775" cy="79879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49644671"/>
              </p:ext>
            </p:extLst>
          </p:nvPr>
        </p:nvGraphicFramePr>
        <p:xfrm>
          <a:off x="4845679" y="4572000"/>
          <a:ext cx="1371959" cy="5444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847" name="Equation" r:id="rId9" imgW="596900" imgH="241300" progId="Equation.DSMT4">
                  <p:embed/>
                </p:oleObj>
              </mc:Choice>
              <mc:Fallback>
                <p:oleObj name="Equation" r:id="rId9" imgW="596900" imgH="24130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45679" y="4572000"/>
                        <a:ext cx="1371959" cy="54442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6" name="Group 15"/>
          <p:cNvGrpSpPr/>
          <p:nvPr/>
        </p:nvGrpSpPr>
        <p:grpSpPr>
          <a:xfrm>
            <a:off x="214745" y="675382"/>
            <a:ext cx="8305800" cy="1077218"/>
            <a:chOff x="214745" y="535351"/>
            <a:chExt cx="8305800" cy="1077218"/>
          </a:xfrm>
        </p:grpSpPr>
        <p:graphicFrame>
          <p:nvGraphicFramePr>
            <p:cNvPr id="2" name="Object 1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442176252"/>
                </p:ext>
              </p:extLst>
            </p:nvPr>
          </p:nvGraphicFramePr>
          <p:xfrm>
            <a:off x="1371600" y="1143000"/>
            <a:ext cx="762000" cy="4000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6848" name="Equation" r:id="rId11" imgW="380835" imgH="203112" progId="Equation.DSMT4">
                    <p:embed/>
                  </p:oleObj>
                </mc:Choice>
                <mc:Fallback>
                  <p:oleObj name="Equation" r:id="rId11" imgW="380835" imgH="203112" progId="Equation.DSMT4">
                    <p:embed/>
                    <p:pic>
                      <p:nvPicPr>
                        <p:cNvPr id="0" name="Object 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371600" y="1143000"/>
                          <a:ext cx="762000" cy="400050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8" name="Rectangle 7"/>
            <p:cNvSpPr>
              <a:spLocks noChangeArrowheads="1"/>
            </p:cNvSpPr>
            <p:nvPr/>
          </p:nvSpPr>
          <p:spPr bwMode="auto">
            <a:xfrm>
              <a:off x="214745" y="535351"/>
              <a:ext cx="8305800" cy="10772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32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B</a:t>
              </a:r>
              <a:r>
                <a:rPr kumimoji="0" lang="en-US" sz="32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/>
                  <a:ea typeface="Calibri" pitchFamily="34" charset="0"/>
                  <a:cs typeface="Times New Roman" pitchFamily="18" charset="0"/>
                </a:rPr>
                <a:t>à</a:t>
              </a:r>
              <a:r>
                <a:rPr kumimoji="0" lang="en-US" sz="32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i 1:</a:t>
              </a:r>
              <a:r>
                <a:rPr kumimoji="0" lang="en-US" sz="3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 C</a:t>
              </a:r>
              <a:r>
                <a:rPr kumimoji="0" lang="en-US" sz="3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/>
                  <a:ea typeface="Calibri" pitchFamily="34" charset="0"/>
                  <a:cs typeface="Times New Roman" pitchFamily="18" charset="0"/>
                </a:rPr>
                <a:t>á</a:t>
              </a:r>
              <a:r>
                <a:rPr kumimoji="0" lang="en-US" sz="3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c ph</a:t>
              </a:r>
              <a:r>
                <a:rPr kumimoji="0" lang="en-US" sz="3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/>
                  <a:ea typeface="Calibri" pitchFamily="34" charset="0"/>
                  <a:cs typeface="Times New Roman" pitchFamily="18" charset="0"/>
                </a:rPr>
                <a:t>á</a:t>
              </a:r>
              <a:r>
                <a:rPr kumimoji="0" lang="en-US" sz="3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t biểu sau đ</a:t>
              </a:r>
              <a:r>
                <a:rPr kumimoji="0" lang="en-US" sz="3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/>
                  <a:ea typeface="Calibri" pitchFamily="34" charset="0"/>
                  <a:cs typeface="Times New Roman" pitchFamily="18" charset="0"/>
                </a:rPr>
                <a:t>ú</a:t>
              </a:r>
              <a:r>
                <a:rPr kumimoji="0" lang="en-US" sz="3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ng hay sai? V</a:t>
              </a:r>
              <a:r>
                <a:rPr kumimoji="0" lang="en-US" sz="3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/>
                  <a:ea typeface="Calibri" pitchFamily="34" charset="0"/>
                  <a:cs typeface="Times New Roman" pitchFamily="18" charset="0"/>
                </a:rPr>
                <a:t>ì</a:t>
              </a:r>
              <a:r>
                <a:rPr kumimoji="0" lang="en-US" sz="3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 sao?</a:t>
              </a:r>
              <a:endParaRPr kumimoji="0" lang="vi-VN" sz="3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algn="just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kumimoji="0" lang="en-US" sz="3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a)Nếu          </a:t>
              </a:r>
              <a:r>
                <a:rPr lang="en-US" sz="3200">
                  <a:solidFill>
                    <a:srgbClr val="000000"/>
                  </a:solidFill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th</a:t>
              </a:r>
              <a:r>
                <a:rPr lang="en-US" sz="3200">
                  <a:solidFill>
                    <a:srgbClr val="000000"/>
                  </a:solidFill>
                  <a:ea typeface="Calibri" pitchFamily="34" charset="0"/>
                  <a:cs typeface="Times New Roman" pitchFamily="18" charset="0"/>
                </a:rPr>
                <a:t>ì</a:t>
              </a:r>
              <a:r>
                <a:rPr lang="en-US" sz="3200">
                  <a:solidFill>
                    <a:srgbClr val="000000"/>
                  </a:solidFill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 a không thể l</a:t>
              </a:r>
              <a:r>
                <a:rPr lang="en-US" sz="3200">
                  <a:solidFill>
                    <a:srgbClr val="000000"/>
                  </a:solidFill>
                  <a:ea typeface="Calibri" pitchFamily="34" charset="0"/>
                  <a:cs typeface="Times New Roman" pitchFamily="18" charset="0"/>
                </a:rPr>
                <a:t>à</a:t>
              </a:r>
              <a:r>
                <a:rPr lang="en-US" sz="3200">
                  <a:solidFill>
                    <a:srgbClr val="000000"/>
                  </a:solidFill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 số </a:t>
              </a:r>
              <a:r>
                <a:rPr lang="en-US" sz="3200">
                  <a:solidFill>
                    <a:srgbClr val="000000"/>
                  </a:solidFill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vô </a:t>
              </a:r>
              <a:r>
                <a:rPr lang="en-US" sz="3200" smtClean="0">
                  <a:solidFill>
                    <a:srgbClr val="000000"/>
                  </a:solidFill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tỉ</a:t>
              </a:r>
              <a:endParaRPr lang="vi-VN" sz="320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228601" y="1752600"/>
            <a:ext cx="7831512" cy="584775"/>
            <a:chOff x="228601" y="1752600"/>
            <a:chExt cx="7831512" cy="584775"/>
          </a:xfrm>
        </p:grpSpPr>
        <p:graphicFrame>
          <p:nvGraphicFramePr>
            <p:cNvPr id="3" name="Object 2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723622560"/>
                </p:ext>
              </p:extLst>
            </p:nvPr>
          </p:nvGraphicFramePr>
          <p:xfrm>
            <a:off x="1447800" y="1906503"/>
            <a:ext cx="798941" cy="37949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6849" name="Equation" r:id="rId13" imgW="380670" imgH="177646" progId="Equation.DSMT4">
                    <p:embed/>
                  </p:oleObj>
                </mc:Choice>
                <mc:Fallback>
                  <p:oleObj name="Equation" r:id="rId13" imgW="380670" imgH="177646" progId="Equation.DSMT4">
                    <p:embed/>
                    <p:pic>
                      <p:nvPicPr>
                        <p:cNvPr id="0" name="Object 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447800" y="1906503"/>
                          <a:ext cx="798941" cy="379497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9" name="Rectangle 8"/>
            <p:cNvSpPr>
              <a:spLocks noChangeArrowheads="1"/>
            </p:cNvSpPr>
            <p:nvPr/>
          </p:nvSpPr>
          <p:spPr bwMode="auto">
            <a:xfrm>
              <a:off x="228601" y="1752600"/>
              <a:ext cx="7831512" cy="5847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algn="just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kumimoji="0" lang="en-US" sz="3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b)Nếu          </a:t>
              </a:r>
              <a:r>
                <a:rPr lang="en-US" sz="3200">
                  <a:solidFill>
                    <a:srgbClr val="000000"/>
                  </a:solidFill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th</a:t>
              </a:r>
              <a:r>
                <a:rPr lang="en-US" sz="3200">
                  <a:solidFill>
                    <a:srgbClr val="000000"/>
                  </a:solidFill>
                  <a:ea typeface="Calibri" pitchFamily="34" charset="0"/>
                  <a:cs typeface="Times New Roman" pitchFamily="18" charset="0"/>
                </a:rPr>
                <a:t>ì</a:t>
              </a:r>
              <a:r>
                <a:rPr lang="en-US" sz="3200">
                  <a:solidFill>
                    <a:srgbClr val="000000"/>
                  </a:solidFill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 a không thể l</a:t>
              </a:r>
              <a:r>
                <a:rPr lang="en-US" sz="3200">
                  <a:solidFill>
                    <a:srgbClr val="000000"/>
                  </a:solidFill>
                  <a:ea typeface="Calibri" pitchFamily="34" charset="0"/>
                  <a:cs typeface="Times New Roman" pitchFamily="18" charset="0"/>
                </a:rPr>
                <a:t>à</a:t>
              </a:r>
              <a:r>
                <a:rPr lang="en-US" sz="3200">
                  <a:solidFill>
                    <a:srgbClr val="000000"/>
                  </a:solidFill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 số </a:t>
              </a:r>
              <a:r>
                <a:rPr lang="en-US" sz="3200">
                  <a:solidFill>
                    <a:srgbClr val="000000"/>
                  </a:solidFill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vô </a:t>
              </a:r>
              <a:r>
                <a:rPr lang="en-US" sz="3200" smtClean="0">
                  <a:solidFill>
                    <a:srgbClr val="000000"/>
                  </a:solidFill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tỉ</a:t>
              </a:r>
              <a:r>
                <a:rPr kumimoji="0" lang="en-US" sz="3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 </a:t>
              </a:r>
              <a:endParaRPr kumimoji="0" lang="en-US" sz="3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228600" y="2362200"/>
            <a:ext cx="8382000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c)Số </a:t>
            </a:r>
            <a:r>
              <a:rPr kumimoji="0" lang="en-US" sz="3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thập phân hữu hạn l</a:t>
            </a:r>
            <a:r>
              <a:rPr kumimoji="0" lang="en-US" sz="3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à</a:t>
            </a:r>
            <a:r>
              <a:rPr kumimoji="0" lang="en-US" sz="3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số vố tỉ</a:t>
            </a:r>
            <a:endParaRPr kumimoji="0" lang="vi-VN" sz="3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d)Mỗi số vô tỉ đều không thể l</a:t>
            </a:r>
            <a:r>
              <a:rPr kumimoji="0" lang="en-US" sz="3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à</a:t>
            </a:r>
            <a:r>
              <a:rPr kumimoji="0" lang="en-US" sz="3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số hữu tỉ</a:t>
            </a:r>
            <a:endParaRPr kumimoji="0" lang="vi-VN" sz="3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e)Tập hợp I v</a:t>
            </a:r>
            <a:r>
              <a:rPr kumimoji="0" lang="en-US" sz="3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à</a:t>
            </a:r>
            <a:r>
              <a:rPr kumimoji="0" lang="en-US" sz="3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Q c</a:t>
            </a:r>
            <a:r>
              <a:rPr kumimoji="0" lang="en-US" sz="3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ó</a:t>
            </a:r>
            <a:r>
              <a:rPr kumimoji="0" lang="en-US" sz="3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phần </a:t>
            </a:r>
            <a:r>
              <a:rPr kumimoji="0" lang="en-US" sz="3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tử </a:t>
            </a:r>
            <a:r>
              <a:rPr kumimoji="0" lang="en-US" sz="3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chung</a:t>
            </a: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4731682" y="993488"/>
            <a:ext cx="595035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</a:t>
            </a:r>
            <a:endParaRPr kumimoji="0" lang="en-US" sz="3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4782979" y="1231613"/>
            <a:ext cx="492443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</a:t>
            </a:r>
            <a:endParaRPr kumimoji="0" lang="en-US" sz="3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4782979" y="1679288"/>
            <a:ext cx="492443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</a:t>
            </a:r>
            <a:endParaRPr kumimoji="0" lang="en-US" sz="3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457200" y="2146013"/>
            <a:ext cx="184731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vi-VN" sz="3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549565" y="152400"/>
            <a:ext cx="60960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LUYỆN</a:t>
            </a:r>
            <a:r>
              <a:rPr kumimoji="0" lang="en-US" sz="3200" b="1" i="0" u="none" strike="noStrike" cap="none" normalizeH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TẬP</a:t>
            </a:r>
            <a:endParaRPr kumimoji="0" lang="en-US" sz="3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63237" y="3931860"/>
            <a:ext cx="358868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3200" b="1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Bài 2:</a:t>
            </a:r>
            <a:r>
              <a:rPr lang="en-US" sz="320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Tính </a:t>
            </a:r>
            <a:endParaRPr lang="vi-VN" sz="3200">
              <a:latin typeface="Times New Roman" pitchFamily="18" charset="0"/>
              <a:cs typeface="Times New Roman" pitchFamily="18" charset="0"/>
            </a:endParaRPr>
          </a:p>
          <a:p>
            <a:endParaRPr lang="vi-VN" sz="320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6946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304800" y="1062097"/>
            <a:ext cx="8458200" cy="2062103"/>
            <a:chOff x="304800" y="609600"/>
            <a:chExt cx="8458200" cy="2062103"/>
          </a:xfrm>
        </p:grpSpPr>
        <p:sp>
          <p:nvSpPr>
            <p:cNvPr id="2" name="TextBox 1"/>
            <p:cNvSpPr txBox="1"/>
            <p:nvPr/>
          </p:nvSpPr>
          <p:spPr>
            <a:xfrm>
              <a:off x="304800" y="609600"/>
              <a:ext cx="8458200" cy="206210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smtClean="0">
                  <a:latin typeface="Times New Roman" pitchFamily="18" charset="0"/>
                  <a:cs typeface="Times New Roman" pitchFamily="18" charset="0"/>
                </a:rPr>
                <a:t>Để lát một mảnh sân hình vuông có diện tích </a:t>
              </a:r>
            </a:p>
            <a:p>
              <a:r>
                <a:rPr lang="en-US" sz="3200" smtClean="0">
                  <a:latin typeface="Times New Roman" pitchFamily="18" charset="0"/>
                  <a:cs typeface="Times New Roman" pitchFamily="18" charset="0"/>
                </a:rPr>
                <a:t>người ta cần dùng bao nhiêu viên gạch hình vuông có cạnh dài 50cm (coi các mạch ghép là không đáng kể)?</a:t>
              </a:r>
              <a:endParaRPr lang="vi-VN" sz="3200">
                <a:latin typeface="Times New Roman" pitchFamily="18" charset="0"/>
                <a:cs typeface="Times New Roman" pitchFamily="18" charset="0"/>
              </a:endParaRPr>
            </a:p>
          </p:txBody>
        </p:sp>
        <p:graphicFrame>
          <p:nvGraphicFramePr>
            <p:cNvPr id="3" name="Object 2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411510270"/>
                </p:ext>
              </p:extLst>
            </p:nvPr>
          </p:nvGraphicFramePr>
          <p:xfrm>
            <a:off x="7772400" y="685800"/>
            <a:ext cx="838200" cy="40504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7830" name="Equation" r:id="rId3" imgW="419040" imgH="203040" progId="Equation.DSMT4">
                    <p:embed/>
                  </p:oleObj>
                </mc:Choice>
                <mc:Fallback>
                  <p:oleObj name="Equation" r:id="rId3" imgW="419040" imgH="203040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7772400" y="685800"/>
                          <a:ext cx="838200" cy="405048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549565" y="152400"/>
            <a:ext cx="3717635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Bài</a:t>
            </a:r>
            <a:r>
              <a:rPr kumimoji="0" lang="en-US" sz="3200" b="1" i="0" u="none" strike="noStrike" cap="none" normalizeH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2.12 SGK – 32:</a:t>
            </a:r>
            <a:endParaRPr kumimoji="0" lang="en-US" sz="3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9171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8852" name="Picture 4" descr="So vo ti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066800"/>
            <a:ext cx="7493000" cy="5791200"/>
          </a:xfrm>
          <a:prstGeom prst="rect">
            <a:avLst/>
          </a:prstGeom>
          <a:noFill/>
        </p:spPr>
      </p:pic>
      <p:sp>
        <p:nvSpPr>
          <p:cNvPr id="6" name="Right Arrow 5">
            <a:hlinkClick r:id="rId4" action="ppaction://hlinkfile"/>
          </p:cNvPr>
          <p:cNvSpPr/>
          <p:nvPr/>
        </p:nvSpPr>
        <p:spPr>
          <a:xfrm>
            <a:off x="8763000" y="6172200"/>
            <a:ext cx="381000" cy="381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 rot="20626227">
            <a:off x="1765487" y="3237642"/>
            <a:ext cx="1579589" cy="55486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1,7320508...</a:t>
            </a:r>
          </a:p>
          <a:p>
            <a:pPr algn="ctr"/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733800" y="533400"/>
            <a:ext cx="541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x = 1,4142135623730950488016887... 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81000" y="107653"/>
            <a:ext cx="464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mục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4191000" y="76200"/>
            <a:ext cx="2667000" cy="488653"/>
            <a:chOff x="1600200" y="1878012"/>
            <a:chExt cx="2667000" cy="488653"/>
          </a:xfrm>
        </p:grpSpPr>
        <p:graphicFrame>
          <p:nvGraphicFramePr>
            <p:cNvPr id="12" name="Object 9"/>
            <p:cNvGraphicFramePr>
              <a:graphicFrameLocks noChangeAspect="1"/>
            </p:cNvGraphicFramePr>
            <p:nvPr/>
          </p:nvGraphicFramePr>
          <p:xfrm>
            <a:off x="1600200" y="1878012"/>
            <a:ext cx="1000125" cy="4841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2729" name="Equation" r:id="rId5" imgW="419040" imgH="203040" progId="Equation.DSMT4">
                    <p:embed/>
                  </p:oleObj>
                </mc:Choice>
                <mc:Fallback>
                  <p:oleObj name="Equation" r:id="rId5" imgW="419040" imgH="203040" progId="Equation.DSMT4">
                    <p:embed/>
                    <p:pic>
                      <p:nvPicPr>
                        <p:cNvPr id="0" name="Picture 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600200" y="1878012"/>
                          <a:ext cx="1000125" cy="48418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3" name="TextBox 12"/>
            <p:cNvSpPr txBox="1"/>
            <p:nvPr/>
          </p:nvSpPr>
          <p:spPr>
            <a:xfrm>
              <a:off x="2514600" y="1905000"/>
              <a:ext cx="17526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>
                  <a:latin typeface="Times New Roman" pitchFamily="18" charset="0"/>
                  <a:cs typeface="Times New Roman" pitchFamily="18" charset="0"/>
                </a:rPr>
                <a:t>(</a:t>
              </a:r>
              <a:r>
                <a:rPr lang="en-US" sz="2400" dirty="0" err="1" smtClean="0">
                  <a:latin typeface="Times New Roman" pitchFamily="18" charset="0"/>
                  <a:cs typeface="Times New Roman" pitchFamily="18" charset="0"/>
                </a:rPr>
                <a:t>với</a:t>
              </a:r>
              <a:r>
                <a:rPr lang="en-US" sz="2400" dirty="0" smtClean="0">
                  <a:latin typeface="Times New Roman" pitchFamily="18" charset="0"/>
                  <a:cs typeface="Times New Roman" pitchFamily="18" charset="0"/>
                </a:rPr>
                <a:t> x &gt; 0)</a:t>
              </a:r>
              <a:endParaRPr lang="en-US" sz="240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4724400" y="990600"/>
            <a:ext cx="4648200" cy="461666"/>
            <a:chOff x="4953000" y="1142999"/>
            <a:chExt cx="4648200" cy="461666"/>
          </a:xfrm>
        </p:grpSpPr>
        <p:graphicFrame>
          <p:nvGraphicFramePr>
            <p:cNvPr id="14" name="Object 13"/>
            <p:cNvGraphicFramePr>
              <a:graphicFrameLocks noChangeAspect="1"/>
            </p:cNvGraphicFramePr>
            <p:nvPr/>
          </p:nvGraphicFramePr>
          <p:xfrm>
            <a:off x="7086601" y="1142999"/>
            <a:ext cx="990599" cy="45720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2730" name="Equation" r:id="rId7" imgW="469800" imgH="215640" progId="Equation.DSMT4">
                    <p:embed/>
                  </p:oleObj>
                </mc:Choice>
                <mc:Fallback>
                  <p:oleObj name="Equation" r:id="rId7" imgW="469800" imgH="215640" progId="Equation.DSMT4">
                    <p:embed/>
                    <p:pic>
                      <p:nvPicPr>
                        <p:cNvPr id="0" name="Picture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086601" y="1142999"/>
                          <a:ext cx="990599" cy="457201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5" name="TextBox 14"/>
            <p:cNvSpPr txBox="1"/>
            <p:nvPr/>
          </p:nvSpPr>
          <p:spPr>
            <a:xfrm>
              <a:off x="4953000" y="1143000"/>
              <a:ext cx="46482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>
                  <a:latin typeface="Times New Roman" pitchFamily="18" charset="0"/>
                  <a:cs typeface="Times New Roman" pitchFamily="18" charset="0"/>
                </a:rPr>
                <a:t>Ta </a:t>
              </a:r>
              <a:r>
                <a:rPr lang="en-US" sz="2400" dirty="0" err="1" smtClean="0">
                  <a:latin typeface="Times New Roman" pitchFamily="18" charset="0"/>
                  <a:cs typeface="Times New Roman" pitchFamily="18" charset="0"/>
                </a:rPr>
                <a:t>có</a:t>
              </a:r>
              <a:r>
                <a:rPr lang="en-US" sz="24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 smtClean="0">
                  <a:latin typeface="Times New Roman" pitchFamily="18" charset="0"/>
                  <a:cs typeface="Times New Roman" pitchFamily="18" charset="0"/>
                </a:rPr>
                <a:t>thể</a:t>
              </a:r>
              <a:r>
                <a:rPr lang="en-US" sz="24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 smtClean="0">
                  <a:latin typeface="Times New Roman" pitchFamily="18" charset="0"/>
                  <a:cs typeface="Times New Roman" pitchFamily="18" charset="0"/>
                </a:rPr>
                <a:t>viết</a:t>
              </a:r>
              <a:r>
                <a:rPr lang="en-US" sz="24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 smtClean="0">
                  <a:latin typeface="Times New Roman" pitchFamily="18" charset="0"/>
                  <a:cs typeface="Times New Roman" pitchFamily="18" charset="0"/>
                </a:rPr>
                <a:t>số</a:t>
              </a:r>
              <a:r>
                <a:rPr lang="en-US" sz="24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endParaRPr lang="en-US" sz="240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17" name="TextBox 16"/>
          <p:cNvSpPr txBox="1"/>
          <p:nvPr/>
        </p:nvSpPr>
        <p:spPr>
          <a:xfrm>
            <a:off x="4800600" y="1524000"/>
            <a:ext cx="4343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chứng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minh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rằng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8" name="Object 17"/>
          <p:cNvGraphicFramePr>
            <a:graphicFrameLocks noChangeAspect="1"/>
          </p:cNvGraphicFramePr>
          <p:nvPr/>
        </p:nvGraphicFramePr>
        <p:xfrm>
          <a:off x="5791200" y="1905000"/>
          <a:ext cx="2719471" cy="501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731" name="Equation" r:id="rId9" imgW="1307880" imgH="241200" progId="Equation.DSMT4">
                  <p:embed/>
                </p:oleObj>
              </mc:Choice>
              <mc:Fallback>
                <p:oleObj name="Equation" r:id="rId9" imgW="1307880" imgH="2412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1200" y="1905000"/>
                        <a:ext cx="2719471" cy="501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TextBox 19"/>
          <p:cNvSpPr txBox="1"/>
          <p:nvPr/>
        </p:nvSpPr>
        <p:spPr>
          <a:xfrm>
            <a:off x="6248400" y="2362200"/>
            <a:ext cx="2438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vô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tỉ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2190</TotalTime>
  <Words>815</Words>
  <Application>Microsoft Office PowerPoint</Application>
  <PresentationFormat>On-screen Show (4:3)</PresentationFormat>
  <Paragraphs>100</Paragraphs>
  <Slides>21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21</vt:i4>
      </vt:variant>
    </vt:vector>
  </HeadingPairs>
  <TitlesOfParts>
    <vt:vector size="24" baseType="lpstr">
      <vt:lpstr>Office Theme</vt:lpstr>
      <vt:lpstr>Equation</vt:lpstr>
      <vt:lpstr>MathType 7.0 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Grizli777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ht</dc:creator>
  <cp:lastModifiedBy>A</cp:lastModifiedBy>
  <cp:revision>208</cp:revision>
  <dcterms:created xsi:type="dcterms:W3CDTF">2017-10-17T07:32:26Z</dcterms:created>
  <dcterms:modified xsi:type="dcterms:W3CDTF">2022-07-05T15:29:42Z</dcterms:modified>
</cp:coreProperties>
</file>