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370" r:id="rId2"/>
    <p:sldId id="371" r:id="rId3"/>
    <p:sldId id="353" r:id="rId4"/>
    <p:sldId id="374" r:id="rId5"/>
    <p:sldId id="373" r:id="rId6"/>
    <p:sldId id="369" r:id="rId7"/>
    <p:sldId id="256" r:id="rId8"/>
    <p:sldId id="279" r:id="rId9"/>
    <p:sldId id="372" r:id="rId10"/>
    <p:sldId id="298" r:id="rId11"/>
    <p:sldId id="327" r:id="rId12"/>
    <p:sldId id="368" r:id="rId13"/>
    <p:sldId id="3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7CD"/>
    <a:srgbClr val="7192A9"/>
    <a:srgbClr val="EF4B66"/>
    <a:srgbClr val="F26548"/>
    <a:srgbClr val="AD4F0F"/>
    <a:srgbClr val="E0702A"/>
    <a:srgbClr val="D36113"/>
    <a:srgbClr val="5DD2FF"/>
    <a:srgbClr val="00B0F0"/>
    <a:srgbClr val="159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8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6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10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hyperlink" Target="chuong%20trinh.ppt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Z166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219200"/>
            <a:ext cx="9144000" cy="5105400"/>
          </a:xfrm>
        </p:spPr>
      </p:pic>
      <p:pic>
        <p:nvPicPr>
          <p:cNvPr id="2051" name="Picture 3" descr="b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buom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495801"/>
            <a:ext cx="13620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195638" y="2701927"/>
            <a:ext cx="533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dirty="0">
                <a:solidFill>
                  <a:srgbClr val="FF0000"/>
                </a:solidFill>
                <a:latin typeface=".VnArial" panose="020B7200000000000000" pitchFamily="34" charset="0"/>
              </a:rPr>
              <a:t>WELCOME TO OUR </a:t>
            </a:r>
            <a:r>
              <a:rPr lang="en-US" altLang="en-US" sz="4800" dirty="0" smtClean="0">
                <a:solidFill>
                  <a:srgbClr val="FF0000"/>
                </a:solidFill>
                <a:latin typeface=".VnArial" panose="020B7200000000000000" pitchFamily="34" charset="0"/>
              </a:rPr>
              <a:t>CLASS 8A3</a:t>
            </a:r>
            <a:endParaRPr lang="en-US" altLang="en-US" sz="4800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613263" y="447581"/>
            <a:ext cx="91440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300" b="1" dirty="0" smtClean="0">
                <a:solidFill>
                  <a:srgbClr val="800080"/>
                </a:solidFill>
                <a:latin typeface="Times New Roman" panose="02020603050405020304" pitchFamily="18" charset="0"/>
              </a:rPr>
              <a:t>BACH DANG SECONDARY </a:t>
            </a:r>
            <a:r>
              <a:rPr lang="en-US" altLang="en-US" sz="2300" b="1" dirty="0">
                <a:solidFill>
                  <a:srgbClr val="800080"/>
                </a:solidFill>
                <a:latin typeface="Times New Roman" panose="02020603050405020304" pitchFamily="18" charset="0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3323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EB89D1BF-27E1-93FE-88E3-6C1CCC63A373}"/>
              </a:ext>
            </a:extLst>
          </p:cNvPr>
          <p:cNvSpPr txBox="1"/>
          <p:nvPr/>
        </p:nvSpPr>
        <p:spPr>
          <a:xfrm>
            <a:off x="119749" y="1291284"/>
            <a:ext cx="102637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I </a:t>
            </a:r>
            <a:r>
              <a:rPr lang="en-US" sz="32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run faster as my brother does</a:t>
            </a:r>
            <a:r>
              <a:rPr lang="en-US" sz="3200" i="0" dirty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People in the city seem to react quicklier to </a:t>
            </a:r>
            <a:r>
              <a:rPr lang="en-US" sz="3200" i="0" dirty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0" dirty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changes </a:t>
            </a:r>
            <a:r>
              <a:rPr lang="en-US" sz="32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 those in the country.</a:t>
            </a:r>
            <a:br>
              <a:rPr lang="en-US" sz="32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71641" y="387108"/>
            <a:ext cx="1229542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Underline the mistakes in the sentences and correct </a:t>
            </a:r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them.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320F24E6-7C4C-6E6D-D5A1-B8B84E32C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52798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20295" y="1931818"/>
            <a:ext cx="3120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976072" y="2710028"/>
            <a:ext cx="13507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ộp Văn bản 5">
            <a:extLst>
              <a:ext uri="{FF2B5EF4-FFF2-40B4-BE49-F238E27FC236}">
                <a16:creationId xmlns="" xmlns:a16="http://schemas.microsoft.com/office/drawing/2014/main" id="{70F37DE9-F446-D7A0-61E4-92C5F9A2C153}"/>
              </a:ext>
            </a:extLst>
          </p:cNvPr>
          <p:cNvSpPr txBox="1"/>
          <p:nvPr/>
        </p:nvSpPr>
        <p:spPr>
          <a:xfrm>
            <a:off x="5987312" y="1465600"/>
            <a:ext cx="2153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than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5">
            <a:extLst>
              <a:ext uri="{FF2B5EF4-FFF2-40B4-BE49-F238E27FC236}">
                <a16:creationId xmlns="" xmlns:a16="http://schemas.microsoft.com/office/drawing/2014/main" id="{70F37DE9-F446-D7A0-61E4-92C5F9A2C153}"/>
              </a:ext>
            </a:extLst>
          </p:cNvPr>
          <p:cNvSpPr txBox="1"/>
          <p:nvPr/>
        </p:nvSpPr>
        <p:spPr>
          <a:xfrm>
            <a:off x="7735913" y="2161426"/>
            <a:ext cx="4387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more quickly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3">
            <a:extLst>
              <a:ext uri="{FF2B5EF4-FFF2-40B4-BE49-F238E27FC236}">
                <a16:creationId xmlns="" xmlns:a16="http://schemas.microsoft.com/office/drawing/2014/main" id="{EB89D1BF-27E1-93FE-88E3-6C1CCC63A373}"/>
              </a:ext>
            </a:extLst>
          </p:cNvPr>
          <p:cNvSpPr txBox="1"/>
          <p:nvPr/>
        </p:nvSpPr>
        <p:spPr>
          <a:xfrm>
            <a:off x="119750" y="3517624"/>
            <a:ext cx="822814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need to work more hardly, especially at </a:t>
            </a:r>
            <a:r>
              <a:rPr lang="en-US" sz="3200" b="0" i="0" dirty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exam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US" sz="3200" b="0" i="0" dirty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0" i="0" dirty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must finish harvesting the rice the earlier this year than you did last year</a:t>
            </a:r>
            <a:r>
              <a:rPr lang="en-US" sz="3200" b="0" i="0" dirty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3200" b="1" i="0" dirty="0">
                <a:solidFill>
                  <a:srgbClr val="F265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 they climbed more highly up the mountain, the air became </a:t>
            </a:r>
            <a:r>
              <a:rPr lang="en-US" sz="3200" b="0" i="0" dirty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cooler.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501245" y="4038921"/>
            <a:ext cx="19881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5">
            <a:extLst>
              <a:ext uri="{FF2B5EF4-FFF2-40B4-BE49-F238E27FC236}">
                <a16:creationId xmlns="" xmlns:a16="http://schemas.microsoft.com/office/drawing/2014/main" id="{70F37DE9-F446-D7A0-61E4-92C5F9A2C153}"/>
              </a:ext>
            </a:extLst>
          </p:cNvPr>
          <p:cNvSpPr txBox="1"/>
          <p:nvPr/>
        </p:nvSpPr>
        <p:spPr>
          <a:xfrm>
            <a:off x="7918286" y="3550069"/>
            <a:ext cx="2670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harder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454572" y="4985233"/>
            <a:ext cx="1623646" cy="140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5">
            <a:extLst>
              <a:ext uri="{FF2B5EF4-FFF2-40B4-BE49-F238E27FC236}">
                <a16:creationId xmlns="" xmlns:a16="http://schemas.microsoft.com/office/drawing/2014/main" id="{70F37DE9-F446-D7A0-61E4-92C5F9A2C153}"/>
              </a:ext>
            </a:extLst>
          </p:cNvPr>
          <p:cNvSpPr txBox="1"/>
          <p:nvPr/>
        </p:nvSpPr>
        <p:spPr>
          <a:xfrm>
            <a:off x="8445174" y="4489778"/>
            <a:ext cx="2670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earlier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334315" y="6007612"/>
            <a:ext cx="1936665" cy="167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ộp Văn bản 5">
            <a:extLst>
              <a:ext uri="{FF2B5EF4-FFF2-40B4-BE49-F238E27FC236}">
                <a16:creationId xmlns="" xmlns:a16="http://schemas.microsoft.com/office/drawing/2014/main" id="{70F37DE9-F446-D7A0-61E4-92C5F9A2C153}"/>
              </a:ext>
            </a:extLst>
          </p:cNvPr>
          <p:cNvSpPr txBox="1"/>
          <p:nvPr/>
        </p:nvSpPr>
        <p:spPr>
          <a:xfrm>
            <a:off x="8529689" y="5523018"/>
            <a:ext cx="2670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higher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2" grpId="0"/>
      <p:bldP spid="25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943D9978-6802-177F-37C2-54A034C8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3398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="" xmlns:a16="http://schemas.microsoft.com/office/drawing/2014/main" id="{F122AC59-702B-F473-50BE-1F17B598739A}"/>
              </a:ext>
            </a:extLst>
          </p:cNvPr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23E93E9E-3823-FD48-0373-D694B2903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22" t="26104" r="22530" b="59650"/>
          <a:stretch/>
        </p:blipFill>
        <p:spPr>
          <a:xfrm>
            <a:off x="166470" y="1209546"/>
            <a:ext cx="7566347" cy="121634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DD31909F-A73F-4BD0-B739-075EC645F559}"/>
              </a:ext>
            </a:extLst>
          </p:cNvPr>
          <p:cNvSpPr txBox="1"/>
          <p:nvPr/>
        </p:nvSpPr>
        <p:spPr>
          <a:xfrm>
            <a:off x="387614" y="2867943"/>
            <a:ext cx="63179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Show your group’s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presentation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about a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village that you would like to visit.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Present your 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preparation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to the class.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5E8EDF97-AC9E-2BAE-AD93-37E6D8E117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14537" r="16323" b="14797"/>
          <a:stretch/>
        </p:blipFill>
        <p:spPr>
          <a:xfrm>
            <a:off x="7582830" y="1130217"/>
            <a:ext cx="4526620" cy="569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126F46-6E1F-7CB9-44C9-313DD283FD44}"/>
              </a:ext>
            </a:extLst>
          </p:cNvPr>
          <p:cNvSpPr txBox="1"/>
          <p:nvPr/>
        </p:nvSpPr>
        <p:spPr>
          <a:xfrm>
            <a:off x="1378526" y="288618"/>
            <a:ext cx="9434945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scadia Mono SemiBold" panose="020B0609020000020004" pitchFamily="49" charset="0"/>
                <a:cs typeface="Aharoni" panose="02010803020104030203" pitchFamily="2" charset="-79"/>
              </a:rPr>
              <a:t>The </a:t>
            </a:r>
            <a:r>
              <a:rPr lang="vi-V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scadia Mono SemiBold" panose="020B0609020000020004" pitchFamily="49" charset="0"/>
                <a:cs typeface="Aharoni" panose="02010803020104030203" pitchFamily="2" charset="-79"/>
              </a:rPr>
              <a:t>criteria</a:t>
            </a:r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scadia Mono SemiBold" panose="020B0609020000020004" pitchFamily="49" charset="0"/>
                <a:cs typeface="Aharoni" panose="02010803020104030203" pitchFamily="2" charset="-79"/>
              </a:rPr>
              <a:t> </a:t>
            </a:r>
            <a:r>
              <a:rPr lang="vi-V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scadia Mono SemiBold" panose="020B0609020000020004" pitchFamily="49" charset="0"/>
                <a:cs typeface="Aharoni" panose="02010803020104030203" pitchFamily="2" charset="-79"/>
              </a:rPr>
              <a:t>and</a:t>
            </a:r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scadia Mono SemiBold" panose="020B0609020000020004" pitchFamily="49" charset="0"/>
                <a:cs typeface="Aharoni" panose="02010803020104030203" pitchFamily="2" charset="-79"/>
              </a:rPr>
              <a:t> </a:t>
            </a:r>
            <a:r>
              <a:rPr lang="vi-V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scadia Mono SemiBold" panose="020B0609020000020004" pitchFamily="49" charset="0"/>
                <a:cs typeface="Aharoni" panose="02010803020104030203" pitchFamily="2" charset="-79"/>
              </a:rPr>
              <a:t>scoring</a:t>
            </a:r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scadia Mono SemiBold" panose="020B0609020000020004" pitchFamily="49" charset="0"/>
                <a:cs typeface="Aharoni" panose="02010803020104030203" pitchFamily="2" charset="-79"/>
              </a:rPr>
              <a:t> </a:t>
            </a:r>
            <a:r>
              <a:rPr lang="vi-V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scadia Mono SemiBold" panose="020B0609020000020004" pitchFamily="49" charset="0"/>
                <a:cs typeface="Aharoni" panose="02010803020104030203" pitchFamily="2" charset="-79"/>
              </a:rPr>
              <a:t>scale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scadia Mono SemiBold" panose="020B0609020000020004" pitchFamily="49" charset="0"/>
              <a:cs typeface="Aharoni" panose="02010803020104030203" pitchFamily="2" charset="-79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20B600C6-E055-D455-8BC9-A17FE0996C0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1673" y="1148905"/>
          <a:ext cx="11748653" cy="512720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59527">
                  <a:extLst>
                    <a:ext uri="{9D8B030D-6E8A-4147-A177-3AD203B41FA5}">
                      <a16:colId xmlns:a16="http://schemas.microsoft.com/office/drawing/2014/main" xmlns="" val="1551021949"/>
                    </a:ext>
                  </a:extLst>
                </a:gridCol>
                <a:gridCol w="1814945">
                  <a:extLst>
                    <a:ext uri="{9D8B030D-6E8A-4147-A177-3AD203B41FA5}">
                      <a16:colId xmlns:a16="http://schemas.microsoft.com/office/drawing/2014/main" xmlns="" val="2356946161"/>
                    </a:ext>
                  </a:extLst>
                </a:gridCol>
                <a:gridCol w="1787237">
                  <a:extLst>
                    <a:ext uri="{9D8B030D-6E8A-4147-A177-3AD203B41FA5}">
                      <a16:colId xmlns:a16="http://schemas.microsoft.com/office/drawing/2014/main" xmlns="" val="280953325"/>
                    </a:ext>
                  </a:extLst>
                </a:gridCol>
                <a:gridCol w="1745673">
                  <a:extLst>
                    <a:ext uri="{9D8B030D-6E8A-4147-A177-3AD203B41FA5}">
                      <a16:colId xmlns:a16="http://schemas.microsoft.com/office/drawing/2014/main" xmlns="" val="773628191"/>
                    </a:ext>
                  </a:extLst>
                </a:gridCol>
                <a:gridCol w="2646218">
                  <a:extLst>
                    <a:ext uri="{9D8B030D-6E8A-4147-A177-3AD203B41FA5}">
                      <a16:colId xmlns:a16="http://schemas.microsoft.com/office/drawing/2014/main" xmlns="" val="379582482"/>
                    </a:ext>
                  </a:extLst>
                </a:gridCol>
                <a:gridCol w="1995053">
                  <a:extLst>
                    <a:ext uri="{9D8B030D-6E8A-4147-A177-3AD203B41FA5}">
                      <a16:colId xmlns:a16="http://schemas.microsoft.com/office/drawing/2014/main" xmlns="" val="836241102"/>
                    </a:ext>
                  </a:extLst>
                </a:gridCol>
              </a:tblGrid>
              <a:tr h="1934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S</a:t>
                      </a:r>
                      <a:r>
                        <a:rPr lang="vi-VN" sz="2800" kern="100" dirty="0" err="1">
                          <a:effectLst/>
                        </a:rPr>
                        <a:t>coring</a:t>
                      </a:r>
                      <a:r>
                        <a:rPr lang="vi-VN" sz="2800" kern="100" dirty="0">
                          <a:effectLst/>
                        </a:rPr>
                        <a:t> </a:t>
                      </a:r>
                      <a:r>
                        <a:rPr lang="en-US" sz="2800" kern="100" dirty="0">
                          <a:effectLst/>
                        </a:rPr>
                        <a:t>s</a:t>
                      </a:r>
                      <a:r>
                        <a:rPr lang="vi-VN" sz="2800" kern="100" dirty="0" err="1">
                          <a:effectLst/>
                        </a:rPr>
                        <a:t>cale</a:t>
                      </a:r>
                      <a:endParaRPr lang="en-US" sz="28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 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 err="1">
                          <a:effectLst/>
                        </a:rPr>
                        <a:t>Content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</a:rPr>
                        <a:t> </a:t>
                      </a:r>
                      <a:endParaRPr lang="en-US" sz="28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 err="1">
                          <a:effectLst/>
                        </a:rPr>
                        <a:t>Grammar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</a:rPr>
                        <a:t> </a:t>
                      </a:r>
                      <a:endParaRPr lang="en-US" sz="28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 err="1">
                          <a:effectLst/>
                        </a:rPr>
                        <a:t>Fluency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</a:rPr>
                        <a:t> </a:t>
                      </a:r>
                      <a:endParaRPr lang="en-US" sz="28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effectLst/>
                        </a:rPr>
                        <a:t>Pronunciation</a:t>
                      </a:r>
                      <a:endParaRPr lang="en-US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</a:rPr>
                        <a:t> </a:t>
                      </a:r>
                      <a:endParaRPr lang="en-US" sz="28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 err="1">
                          <a:effectLst/>
                        </a:rPr>
                        <a:t>Creativity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94350568"/>
                  </a:ext>
                </a:extLst>
              </a:tr>
              <a:tr h="151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effectLst/>
                        </a:rPr>
                        <a:t>2.0 </a:t>
                      </a:r>
                      <a:r>
                        <a:rPr lang="vi-VN" sz="2800" kern="100" dirty="0" err="1">
                          <a:effectLst/>
                        </a:rPr>
                        <a:t>pts</a:t>
                      </a:r>
                      <a:endParaRPr lang="en-US" sz="28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 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 </a:t>
                      </a:r>
                      <a:endParaRPr lang="en-US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 </a:t>
                      </a:r>
                      <a:endParaRPr lang="en-US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 </a:t>
                      </a:r>
                      <a:endParaRPr lang="en-US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 </a:t>
                      </a:r>
                      <a:endParaRPr lang="en-US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 </a:t>
                      </a:r>
                      <a:endParaRPr lang="en-US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39486901"/>
                  </a:ext>
                </a:extLst>
              </a:tr>
              <a:tr h="16764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TOTAL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 </a:t>
                      </a:r>
                      <a:endParaRPr lang="en-US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 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1224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47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2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754" y="2228748"/>
            <a:ext cx="9448801" cy="1969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                                </a:t>
            </a:r>
            <a:r>
              <a:rPr lang="en-US" sz="7700" dirty="0" smtClean="0">
                <a:solidFill>
                  <a:srgbClr val="3B87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KIM’S GAME</a:t>
            </a:r>
            <a:endParaRPr lang="en-US" sz="7700" dirty="0">
              <a:solidFill>
                <a:srgbClr val="3B87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5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=""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=""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51598"/>
          <a:stretch/>
        </p:blipFill>
        <p:spPr>
          <a:xfrm>
            <a:off x="237669" y="83833"/>
            <a:ext cx="3310186" cy="2828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8414"/>
          <a:stretch/>
        </p:blipFill>
        <p:spPr>
          <a:xfrm>
            <a:off x="3785524" y="50809"/>
            <a:ext cx="3527913" cy="28289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r="52107"/>
          <a:stretch/>
        </p:blipFill>
        <p:spPr>
          <a:xfrm>
            <a:off x="7356184" y="60334"/>
            <a:ext cx="4346690" cy="28759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r="52170"/>
          <a:stretch/>
        </p:blipFill>
        <p:spPr>
          <a:xfrm>
            <a:off x="3920763" y="3574208"/>
            <a:ext cx="3257433" cy="27603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48149"/>
          <a:stretch/>
        </p:blipFill>
        <p:spPr>
          <a:xfrm>
            <a:off x="7482348" y="3512865"/>
            <a:ext cx="4220526" cy="2752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8410"/>
          <a:stretch/>
        </p:blipFill>
        <p:spPr>
          <a:xfrm>
            <a:off x="166960" y="3512865"/>
            <a:ext cx="3710637" cy="2883046"/>
          </a:xfrm>
          <a:prstGeom prst="rect">
            <a:avLst/>
          </a:prstGeom>
        </p:spPr>
      </p:pic>
      <p:sp>
        <p:nvSpPr>
          <p:cNvPr id="10" name="Rectangle 21">
            <a:extLst>
              <a:ext uri="{FF2B5EF4-FFF2-40B4-BE49-F238E27FC236}">
                <a16:creationId xmlns="" xmlns:a16="http://schemas.microsoft.com/office/drawing/2014/main" id="{7C61702B-3167-80FA-BFC6-7404B1E4B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3094" y="6230855"/>
            <a:ext cx="400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5</a:t>
            </a:r>
            <a:endParaRPr lang="vi-VN" sz="3200" dirty="0"/>
          </a:p>
        </p:txBody>
      </p:sp>
      <p:sp>
        <p:nvSpPr>
          <p:cNvPr id="13" name="Rectangle 21">
            <a:extLst>
              <a:ext uri="{FF2B5EF4-FFF2-40B4-BE49-F238E27FC236}">
                <a16:creationId xmlns="" xmlns:a16="http://schemas.microsoft.com/office/drawing/2014/main" id="{7C61702B-3167-80FA-BFC6-7404B1E4B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3158" y="2936258"/>
            <a:ext cx="400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1</a:t>
            </a:r>
            <a:endParaRPr lang="vi-VN" sz="3200" dirty="0"/>
          </a:p>
        </p:txBody>
      </p:sp>
      <p:sp>
        <p:nvSpPr>
          <p:cNvPr id="15" name="Rectangle 21">
            <a:extLst>
              <a:ext uri="{FF2B5EF4-FFF2-40B4-BE49-F238E27FC236}">
                <a16:creationId xmlns="" xmlns:a16="http://schemas.microsoft.com/office/drawing/2014/main" id="{7C61702B-3167-80FA-BFC6-7404B1E4B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2230" y="6238521"/>
            <a:ext cx="400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6</a:t>
            </a:r>
            <a:endParaRPr lang="vi-VN" sz="3200" dirty="0"/>
          </a:p>
        </p:txBody>
      </p:sp>
      <p:sp>
        <p:nvSpPr>
          <p:cNvPr id="16" name="Rectangle 21">
            <a:extLst>
              <a:ext uri="{FF2B5EF4-FFF2-40B4-BE49-F238E27FC236}">
                <a16:creationId xmlns="" xmlns:a16="http://schemas.microsoft.com/office/drawing/2014/main" id="{7C61702B-3167-80FA-BFC6-7404B1E4B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148" y="2780475"/>
            <a:ext cx="400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3</a:t>
            </a:r>
            <a:endParaRPr lang="vi-VN" sz="3200" dirty="0"/>
          </a:p>
        </p:txBody>
      </p:sp>
      <p:sp>
        <p:nvSpPr>
          <p:cNvPr id="17" name="Rectangle 21">
            <a:extLst>
              <a:ext uri="{FF2B5EF4-FFF2-40B4-BE49-F238E27FC236}">
                <a16:creationId xmlns="" xmlns:a16="http://schemas.microsoft.com/office/drawing/2014/main" id="{7C61702B-3167-80FA-BFC6-7404B1E4B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838" y="6230856"/>
            <a:ext cx="400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4</a:t>
            </a:r>
            <a:endParaRPr lang="vi-VN" sz="3200" dirty="0"/>
          </a:p>
        </p:txBody>
      </p:sp>
      <p:sp>
        <p:nvSpPr>
          <p:cNvPr id="18" name="Rectangle 21">
            <a:extLst>
              <a:ext uri="{FF2B5EF4-FFF2-40B4-BE49-F238E27FC236}">
                <a16:creationId xmlns="" xmlns:a16="http://schemas.microsoft.com/office/drawing/2014/main" id="{7C61702B-3167-80FA-BFC6-7404B1E4B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3591" y="2794009"/>
            <a:ext cx="400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2</a:t>
            </a:r>
            <a:endParaRPr lang="vi-VN" sz="3200" dirty="0"/>
          </a:p>
        </p:txBody>
      </p:sp>
      <p:pic>
        <p:nvPicPr>
          <p:cNvPr id="3" name="30 seconds countdown (Đồng hồ đếm ngược 3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57337" y="2812192"/>
            <a:ext cx="3708006" cy="8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StupidHeart-KidVersion-87703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2697" y="5840361"/>
            <a:ext cx="1245419" cy="928329"/>
          </a:xfrm>
          <a:prstGeom prst="rect">
            <a:avLst/>
          </a:prstGeom>
        </p:spPr>
      </p:pic>
      <p:pic>
        <p:nvPicPr>
          <p:cNvPr id="5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149" y="125362"/>
            <a:ext cx="11749548" cy="51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7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licensed-image?q=tbn:ANd9GcRDXSoED1o8CRC6kaNIw4pXYmh6wS4iukEzHaoPa_T32V46Qh9ZtSu03LqeCd5hhNEOuN0c1u72SrzWjBfgJ_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50" y="-8280328"/>
            <a:ext cx="6549839" cy="509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wallpaper: The Most Beautiful Picture Of Nature | Wallpaper Flar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" y="116016"/>
            <a:ext cx="11926529" cy="568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yStupidHeart-KidVersion-87703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1369" y="5737899"/>
            <a:ext cx="1120101" cy="112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9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=""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=""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3" name="Rectangle 21">
            <a:extLst>
              <a:ext uri="{FF2B5EF4-FFF2-40B4-BE49-F238E27FC236}">
                <a16:creationId xmlns="" xmlns:a16="http://schemas.microsoft.com/office/drawing/2014/main" id="{7C61702B-3167-80FA-BFC6-7404B1E4B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03" y="2846667"/>
            <a:ext cx="32738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1.ploughing </a:t>
            </a:r>
            <a:r>
              <a:rPr lang="en-US" sz="3200" dirty="0"/>
              <a:t>fields </a:t>
            </a:r>
            <a:endParaRPr lang="vi-VN" sz="3200" dirty="0"/>
          </a:p>
        </p:txBody>
      </p:sp>
      <p:sp>
        <p:nvSpPr>
          <p:cNvPr id="34" name="Rectangle 21">
            <a:extLst>
              <a:ext uri="{FF2B5EF4-FFF2-40B4-BE49-F238E27FC236}">
                <a16:creationId xmlns="" xmlns:a16="http://schemas.microsoft.com/office/drawing/2014/main" id="{7C61702B-3167-80FA-BFC6-7404B1E4B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758" y="2880464"/>
            <a:ext cx="32738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smtClean="0"/>
              <a:t>2.catching </a:t>
            </a:r>
            <a:r>
              <a:rPr lang="en-US" sz="3200" dirty="0"/>
              <a:t>fish </a:t>
            </a:r>
            <a:endParaRPr lang="vi-VN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598"/>
          <a:stretch/>
        </p:blipFill>
        <p:spPr>
          <a:xfrm>
            <a:off x="255896" y="0"/>
            <a:ext cx="3310186" cy="2828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8414"/>
          <a:stretch/>
        </p:blipFill>
        <p:spPr>
          <a:xfrm>
            <a:off x="3711336" y="12710"/>
            <a:ext cx="3527913" cy="28289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r="52107"/>
          <a:stretch/>
        </p:blipFill>
        <p:spPr>
          <a:xfrm>
            <a:off x="7356184" y="60334"/>
            <a:ext cx="4346690" cy="2733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01464" y="2785849"/>
            <a:ext cx="2256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3.drying </a:t>
            </a:r>
            <a:r>
              <a:rPr lang="en-US" sz="3200" dirty="0"/>
              <a:t>rice</a:t>
            </a:r>
            <a:endParaRPr lang="vi-VN" sz="32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r="52170"/>
          <a:stretch/>
        </p:blipFill>
        <p:spPr>
          <a:xfrm>
            <a:off x="3871174" y="3512865"/>
            <a:ext cx="3257433" cy="27603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25043" y="6249271"/>
            <a:ext cx="2583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5.feeding </a:t>
            </a:r>
            <a:r>
              <a:rPr lang="en-US" sz="3200" dirty="0"/>
              <a:t>pigs </a:t>
            </a:r>
            <a:endParaRPr lang="vi-VN" sz="32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48149"/>
          <a:stretch/>
        </p:blipFill>
        <p:spPr>
          <a:xfrm>
            <a:off x="7653282" y="3512865"/>
            <a:ext cx="3531210" cy="27527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44596" y="6249270"/>
            <a:ext cx="2633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6.milking </a:t>
            </a:r>
            <a:r>
              <a:rPr lang="en-US" sz="3200" dirty="0"/>
              <a:t>cows</a:t>
            </a:r>
            <a:endParaRPr lang="vi-VN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48410"/>
          <a:stretch/>
        </p:blipFill>
        <p:spPr>
          <a:xfrm>
            <a:off x="74887" y="3512865"/>
            <a:ext cx="3710637" cy="28830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5377" y="6265590"/>
            <a:ext cx="2959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4.unloading </a:t>
            </a:r>
            <a:r>
              <a:rPr lang="en-US" sz="3200" dirty="0"/>
              <a:t>rice 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53114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" grpId="0"/>
      <p:bldP spid="9" grpId="0"/>
      <p:bldP spid="1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7" y="169354"/>
            <a:ext cx="830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 IN THE COUNTRYSIDE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596CDF32-3032-9B53-E429-18ADA92ADD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17436" r="-1955" b="21315"/>
          <a:stretch/>
        </p:blipFill>
        <p:spPr>
          <a:xfrm>
            <a:off x="3113268" y="2662474"/>
            <a:ext cx="6387408" cy="391224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927146" y="1726624"/>
            <a:ext cx="4625839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79234" y="1839293"/>
            <a:ext cx="484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7: LOOKING BACK &amp; PROJECT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3">
            <a:extLst>
              <a:ext uri="{FF2B5EF4-FFF2-40B4-BE49-F238E27FC236}">
                <a16:creationId xmlns=""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=""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9947" y="-1925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29" name="Rectangle 23">
            <a:extLst>
              <a:ext uri="{FF2B5EF4-FFF2-40B4-BE49-F238E27FC236}">
                <a16:creationId xmlns="" xmlns:a16="http://schemas.microsoft.com/office/drawing/2014/main" id="{E245F985-AE66-2757-50AA-D8CE076D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122" y="1226045"/>
            <a:ext cx="48815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=""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=""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9" name="Rectangle 21">
            <a:extLst>
              <a:ext uri="{FF2B5EF4-FFF2-40B4-BE49-F238E27FC236}">
                <a16:creationId xmlns="" xmlns:a16="http://schemas.microsoft.com/office/drawing/2014/main" id="{47F97D96-4962-2D27-6928-57D1430C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069" y="1560685"/>
            <a:ext cx="61457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3200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dirty="0">
                <a:latin typeface="+mj-lt"/>
                <a:cs typeface="Calibri" panose="020F0502020204030204" pitchFamily="34" charset="0"/>
              </a:rPr>
              <a:t>words about life in the countryside</a:t>
            </a:r>
            <a:endParaRPr lang="vi-VN" sz="3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7F7369A9-980B-F312-2274-3BBE23613889}"/>
              </a:ext>
            </a:extLst>
          </p:cNvPr>
          <p:cNvSpPr txBox="1"/>
          <p:nvPr/>
        </p:nvSpPr>
        <p:spPr>
          <a:xfrm>
            <a:off x="4427653" y="185179"/>
            <a:ext cx="2710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4B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REVISION </a:t>
            </a:r>
            <a:endParaRPr lang="vi-VN" sz="3600" dirty="0">
              <a:solidFill>
                <a:srgbClr val="EF4B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Rectangle 21">
            <a:extLst>
              <a:ext uri="{FF2B5EF4-FFF2-40B4-BE49-F238E27FC236}">
                <a16:creationId xmlns="" xmlns:a16="http://schemas.microsoft.com/office/drawing/2014/main" id="{47F97D96-4962-2D27-6928-57D1430C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069" y="2354771"/>
            <a:ext cx="80363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3200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dirty="0">
                <a:latin typeface="+mj-lt"/>
                <a:cs typeface="Calibri" panose="020F0502020204030204" pitchFamily="34" charset="0"/>
              </a:rPr>
              <a:t>the sounds /ə/ and /ɪ/ in words and sentences</a:t>
            </a:r>
            <a:endParaRPr lang="vi-VN" sz="3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0" name="Rectangle 21">
            <a:extLst>
              <a:ext uri="{FF2B5EF4-FFF2-40B4-BE49-F238E27FC236}">
                <a16:creationId xmlns="" xmlns:a16="http://schemas.microsoft.com/office/drawing/2014/main" id="{47F97D96-4962-2D27-6928-57D1430C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472" y="2971800"/>
            <a:ext cx="53760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3200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dirty="0">
                <a:latin typeface="+mj-lt"/>
                <a:cs typeface="Calibri" panose="020F0502020204030204" pitchFamily="34" charset="0"/>
              </a:rPr>
              <a:t>comparative forms of adverbs</a:t>
            </a:r>
            <a:endParaRPr lang="vi-VN" sz="3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="" xmlns:a16="http://schemas.microsoft.com/office/drawing/2014/main" id="{47F97D96-4962-2D27-6928-57D1430C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472" y="3669770"/>
            <a:ext cx="681129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200" dirty="0" smtClean="0">
                <a:latin typeface="+mj-lt"/>
                <a:cs typeface="Calibri" panose="020F0502020204030204" pitchFamily="34" charset="0"/>
              </a:rPr>
              <a:t>Reading and talking </a:t>
            </a:r>
            <a:r>
              <a:rPr lang="en-US" sz="3200" dirty="0">
                <a:latin typeface="+mj-lt"/>
                <a:cs typeface="Calibri" panose="020F0502020204030204" pitchFamily="34" charset="0"/>
              </a:rPr>
              <a:t>about the village or town where </a:t>
            </a:r>
            <a:r>
              <a:rPr lang="en-US" sz="3200" dirty="0" smtClean="0">
                <a:latin typeface="+mj-lt"/>
                <a:cs typeface="Calibri" panose="020F0502020204030204" pitchFamily="34" charset="0"/>
              </a:rPr>
              <a:t>someone </a:t>
            </a:r>
            <a:r>
              <a:rPr lang="en-US" sz="3200" dirty="0">
                <a:latin typeface="+mj-lt"/>
                <a:cs typeface="Calibri" panose="020F0502020204030204" pitchFamily="34" charset="0"/>
              </a:rPr>
              <a:t>lives</a:t>
            </a:r>
            <a:endParaRPr lang="vi-VN" sz="32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40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8447" y="-78658"/>
            <a:ext cx="4903838" cy="92377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the best answer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335854"/>
              </p:ext>
            </p:extLst>
          </p:nvPr>
        </p:nvGraphicFramePr>
        <p:xfrm>
          <a:off x="-2" y="668594"/>
          <a:ext cx="12880260" cy="9766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0130"/>
                <a:gridCol w="6440130"/>
              </a:tblGrid>
              <a:tr h="9766996"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.It rained (heavily) _____ today than it did yesterday.</a:t>
                      </a:r>
                    </a:p>
                    <a:p>
                      <a:pPr marL="457200" indent="-457200" fontAlgn="base">
                        <a:buAutoNum type="alphaUcPeriod"/>
                      </a:pP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more heavily   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heavier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indent="0" fontAlgn="base">
                        <a:buNone/>
                      </a:pP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more heavy  D. </a:t>
                      </a:r>
                      <a:r>
                        <a:rPr lang="en-US" sz="2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heavilier</a:t>
                      </a:r>
                      <a:endParaRPr lang="en-US" sz="2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.There is a huge cloud _____ as far as the eye can see.</a:t>
                      </a:r>
                    </a:p>
                    <a:p>
                      <a:pPr fontAlgn="base"/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stretching    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vast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surrounded   D. cover</a:t>
                      </a:r>
                    </a:p>
                    <a:p>
                      <a:pPr fontAlgn="base"/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.I speak French (fluently) ___now than I did last year.</a:t>
                      </a:r>
                    </a:p>
                    <a:p>
                      <a:pPr marL="457200" indent="-457200" fontAlgn="base">
                        <a:buAutoNum type="alphaUcPeriod"/>
                      </a:pPr>
                      <a:r>
                        <a:rPr lang="en-US" sz="2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fluentlier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more fluently  </a:t>
                      </a:r>
                    </a:p>
                    <a:p>
                      <a:pPr marL="0" indent="0" fontAlgn="base">
                        <a:buNone/>
                      </a:pP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most fluently  D. more fluent</a:t>
                      </a:r>
                    </a:p>
                    <a:p>
                      <a:pPr fontAlgn="base"/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.People in my village are really _____; they are always generous and friendly to visitors.</a:t>
                      </a:r>
                    </a:p>
                    <a:p>
                      <a:pPr fontAlgn="base"/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funny  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hospitable</a:t>
                      </a:r>
                      <a:r>
                        <a:rPr lang="en-US" sz="2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bad    D. well-trained</a:t>
                      </a:r>
                    </a:p>
                    <a:p>
                      <a:pPr fontAlgn="base"/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.The development of cities destroys _____ areas of countryside.</a:t>
                      </a:r>
                    </a:p>
                    <a:p>
                      <a:pPr fontAlgn="base"/>
                      <a:r>
                        <a:rPr lang="en-US" sz="2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A.surrounded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B.stretching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C.vast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D. destroyed</a:t>
                      </a:r>
                    </a:p>
                    <a:p>
                      <a:endParaRPr 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.You'll find your way around the village (easily) _____ if you have a good map.</a:t>
                      </a:r>
                    </a:p>
                    <a:p>
                      <a:pPr marL="342900" indent="-342900" fontAlgn="base">
                        <a:buAutoNum type="alphaUcPeriod"/>
                      </a:pP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Easier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more easy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indent="0" fontAlgn="base">
                        <a:buNone/>
                      </a:pPr>
                      <a:r>
                        <a:rPr lang="en-US" sz="2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2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easilier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more easily</a:t>
                      </a:r>
                    </a:p>
                    <a:p>
                      <a:pPr fontAlgn="base"/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.The workers in our factory are very __ because </a:t>
                      </a:r>
                    </a:p>
                    <a:p>
                      <a:pPr fontAlgn="base"/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they took a lot of good training courses.</a:t>
                      </a:r>
                    </a:p>
                    <a:p>
                      <a:pPr marL="342900" indent="-342900" fontAlgn="base">
                        <a:buAutoNum type="alphaUcPeriod"/>
                      </a:pP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Kind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well-trained</a:t>
                      </a:r>
                      <a:r>
                        <a:rPr lang="en-US" sz="2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indent="0" fontAlgn="base">
                        <a:buNone/>
                      </a:pP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Hospitable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hard-working</a:t>
                      </a:r>
                    </a:p>
                    <a:p>
                      <a:pPr fontAlgn="base"/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.The area around the village is famous for its _____ landscape.</a:t>
                      </a:r>
                    </a:p>
                    <a:p>
                      <a:pPr fontAlgn="base"/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Boring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picturesque  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Dull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terrible</a:t>
                      </a:r>
                    </a:p>
                    <a:p>
                      <a:pPr fontAlgn="base"/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.Every morning Nick gets up ten minutes </a:t>
                      </a:r>
                    </a:p>
                    <a:p>
                      <a:pPr fontAlgn="base"/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(early) _____ than his sister.</a:t>
                      </a:r>
                    </a:p>
                    <a:p>
                      <a:pPr marL="457200" indent="-457200" fontAlgn="base">
                        <a:buAutoNum type="alphaUcPeriod"/>
                      </a:pP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Earlier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B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more earlier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pPr marL="0" indent="0" fontAlgn="base">
                        <a:buNone/>
                      </a:pPr>
                      <a:r>
                        <a:rPr lang="en-US" sz="2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C.more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early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earliest</a:t>
                      </a:r>
                    </a:p>
                    <a:p>
                      <a:pPr fontAlgn="base"/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.If you work (hard),you will do (well)in your exam.</a:t>
                      </a:r>
                    </a:p>
                    <a:p>
                      <a:pPr fontAlgn="base"/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harder, </a:t>
                      </a:r>
                      <a:r>
                        <a:rPr lang="en-US" sz="2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weller</a:t>
                      </a:r>
                      <a:r>
                        <a:rPr lang="en-US" sz="2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more hardly, better</a:t>
                      </a: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harder, better        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hardlier</a:t>
                      </a: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more well</a:t>
                      </a:r>
                    </a:p>
                    <a:p>
                      <a:pPr fontAlgn="base"/>
                      <a:endParaRPr lang="en-US" sz="2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14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4039</TotalTime>
  <Words>452</Words>
  <Application>Microsoft Office PowerPoint</Application>
  <PresentationFormat>Widescreen</PresentationFormat>
  <Paragraphs>101</Paragraphs>
  <Slides>13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.VnArial</vt:lpstr>
      <vt:lpstr>Aharoni</vt:lpstr>
      <vt:lpstr>Arial</vt:lpstr>
      <vt:lpstr>Calibri</vt:lpstr>
      <vt:lpstr>Calibri Light</vt:lpstr>
      <vt:lpstr>Cascadia Mono SemiBold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Choose the best answer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249</cp:revision>
  <dcterms:created xsi:type="dcterms:W3CDTF">2020-12-09T02:04:09Z</dcterms:created>
  <dcterms:modified xsi:type="dcterms:W3CDTF">2023-09-22T01:54:36Z</dcterms:modified>
</cp:coreProperties>
</file>