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324" r:id="rId4"/>
    <p:sldId id="258" r:id="rId5"/>
    <p:sldId id="272" r:id="rId6"/>
    <p:sldId id="273" r:id="rId7"/>
    <p:sldId id="275" r:id="rId8"/>
    <p:sldId id="278" r:id="rId9"/>
    <p:sldId id="281" r:id="rId10"/>
    <p:sldId id="283" r:id="rId11"/>
    <p:sldId id="284" r:id="rId12"/>
    <p:sldId id="285" r:id="rId13"/>
    <p:sldId id="326" r:id="rId14"/>
    <p:sldId id="286" r:id="rId15"/>
    <p:sldId id="287" r:id="rId16"/>
    <p:sldId id="288" r:id="rId17"/>
    <p:sldId id="290" r:id="rId18"/>
    <p:sldId id="293" r:id="rId19"/>
    <p:sldId id="322" r:id="rId20"/>
    <p:sldId id="323" r:id="rId21"/>
    <p:sldId id="300" r:id="rId22"/>
    <p:sldId id="301" r:id="rId23"/>
    <p:sldId id="302" r:id="rId24"/>
    <p:sldId id="307" r:id="rId25"/>
    <p:sldId id="308" r:id="rId26"/>
    <p:sldId id="304" r:id="rId27"/>
    <p:sldId id="309" r:id="rId28"/>
    <p:sldId id="329" r:id="rId29"/>
    <p:sldId id="328" r:id="rId30"/>
    <p:sldId id="318" r:id="rId31"/>
    <p:sldId id="270" r:id="rId32"/>
  </p:sldIdLst>
  <p:sldSz cx="18288000" cy="10287000"/>
  <p:notesSz cx="6858000" cy="9144000"/>
  <p:embeddedFontLst>
    <p:embeddedFont>
      <p:font typeface="Calibri Light" panose="020F0302020204030204" pitchFamily="34" charset="0"/>
      <p:regular r:id="rId34"/>
      <p:italic r:id="rId35"/>
    </p:embeddedFont>
    <p:embeddedFont>
      <p:font typeface="Open Sans" panose="020B0606030504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Dotum" panose="020B0604020202020204" charset="-127"/>
      <p:regular r:id="rId44"/>
    </p:embeddedFont>
    <p:embeddedFont>
      <p:font typeface="Cambria Math" panose="0204050305040603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EB"/>
    <a:srgbClr val="799276"/>
    <a:srgbClr val="FFFF93"/>
    <a:srgbClr val="A0B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4" autoAdjust="0"/>
    <p:restoredTop sz="93883" autoAdjust="0"/>
  </p:normalViewPr>
  <p:slideViewPr>
    <p:cSldViewPr>
      <p:cViewPr varScale="1">
        <p:scale>
          <a:sx n="49" d="100"/>
          <a:sy n="49" d="100"/>
        </p:scale>
        <p:origin x="4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B23F7-FC38-4C88-A72F-87CB088EACC8}" type="datetimeFigureOut">
              <a:rPr lang="en-US" smtClean="0"/>
              <a:t>23/9/2023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17C81-300A-4938-B8BA-BF8074D48A08}" type="slidenum">
              <a:rPr lang="en-US" smtClean="0"/>
              <a:t>‹#›</a:t>
            </a:fld>
            <a:endParaRPr lang="en-US"/>
          </a:p>
        </p:txBody>
      </p:sp>
    </p:spTree>
    <p:extLst>
      <p:ext uri="{BB962C8B-B14F-4D97-AF65-F5344CB8AC3E}">
        <p14:creationId xmlns:p14="http://schemas.microsoft.com/office/powerpoint/2010/main" val="328852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64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17C81-300A-4938-B8BA-BF8074D48A08}" type="slidenum">
              <a:rPr lang="en-US" smtClean="0"/>
              <a:t>23</a:t>
            </a:fld>
            <a:endParaRPr lang="en-US"/>
          </a:p>
        </p:txBody>
      </p:sp>
    </p:spTree>
    <p:extLst>
      <p:ext uri="{BB962C8B-B14F-4D97-AF65-F5344CB8AC3E}">
        <p14:creationId xmlns:p14="http://schemas.microsoft.com/office/powerpoint/2010/main" val="45840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660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4922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882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213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1340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40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5291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5086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617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961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4021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161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3741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21" Type="http://schemas.openxmlformats.org/officeDocument/2006/relationships/image" Target="../media/image20.svg"/><Relationship Id="rId12" Type="http://schemas.openxmlformats.org/officeDocument/2006/relationships/image" Target="../media/image4.pn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24" Type="http://schemas.openxmlformats.org/officeDocument/2006/relationships/image" Target="../media/image8.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png"/><Relationship Id="rId22" Type="http://schemas.openxmlformats.org/officeDocument/2006/relationships/image" Target="../media/image7.png"/></Relationships>
</file>

<file path=ppt/slides/_rels/slide10.xml.rels><?xml version="1.0" encoding="UTF-8" standalone="yes"?>
<Relationships xmlns="http://schemas.openxmlformats.org/package/2006/relationships"><Relationship Id="rId26" Type="http://schemas.openxmlformats.org/officeDocument/2006/relationships/image" Target="../media/image54.png"/><Relationship Id="rId3" Type="http://schemas.openxmlformats.org/officeDocument/2006/relationships/image" Target="../media/image31.png"/><Relationship Id="rId25" Type="http://schemas.openxmlformats.org/officeDocument/2006/relationships/image" Target="../media/image46.svg"/><Relationship Id="rId2" Type="http://schemas.openxmlformats.org/officeDocument/2006/relationships/image" Target="../media/image52.png"/><Relationship Id="rId1" Type="http://schemas.openxmlformats.org/officeDocument/2006/relationships/slideLayout" Target="../slideLayouts/slideLayout7.xml"/><Relationship Id="rId24" Type="http://schemas.openxmlformats.org/officeDocument/2006/relationships/image" Target="../media/image53.png"/><Relationship Id="rId23" Type="http://schemas.openxmlformats.org/officeDocument/2006/relationships/image" Target="../media/image120.svg"/><Relationship Id="rId28" Type="http://schemas.openxmlformats.org/officeDocument/2006/relationships/image" Target="../media/image62.png"/><Relationship Id="rId27" Type="http://schemas.openxmlformats.org/officeDocument/2006/relationships/image" Target="../media/image48.svg"/></Relationships>
</file>

<file path=ppt/slides/_rels/slide11.xml.rels><?xml version="1.0" encoding="UTF-8" standalone="yes"?>
<Relationships xmlns="http://schemas.openxmlformats.org/package/2006/relationships"><Relationship Id="rId26" Type="http://schemas.openxmlformats.org/officeDocument/2006/relationships/image" Target="../media/image5.png"/><Relationship Id="rId3" Type="http://schemas.openxmlformats.org/officeDocument/2006/relationships/image" Target="../media/image70.svg"/><Relationship Id="rId21" Type="http://schemas.openxmlformats.org/officeDocument/2006/relationships/image" Target="../media/image16.svg"/><Relationship Id="rId12" Type="http://schemas.openxmlformats.org/officeDocument/2006/relationships/image" Target="../media/image30.png"/><Relationship Id="rId25" Type="http://schemas.openxmlformats.org/officeDocument/2006/relationships/image" Target="../media/image124.svg"/><Relationship Id="rId7" Type="http://schemas.openxmlformats.org/officeDocument/2006/relationships/image" Target="../media/image30.svg"/><Relationship Id="rId2" Type="http://schemas.openxmlformats.org/officeDocument/2006/relationships/image" Target="../media/image27.png"/><Relationship Id="rId29" Type="http://schemas.openxmlformats.org/officeDocument/2006/relationships/image" Target="../media/image84.svg"/><Relationship Id="rId1" Type="http://schemas.openxmlformats.org/officeDocument/2006/relationships/slideLayout" Target="../slideLayouts/slideLayout7.xml"/><Relationship Id="rId11" Type="http://schemas.openxmlformats.org/officeDocument/2006/relationships/image" Target="../media/image114.svg"/><Relationship Id="rId24" Type="http://schemas.openxmlformats.org/officeDocument/2006/relationships/image" Target="../media/image32.png"/><Relationship Id="rId23" Type="http://schemas.openxmlformats.org/officeDocument/2006/relationships/image" Target="../media/image120.svg"/><Relationship Id="rId28"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29.png"/><Relationship Id="rId31"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72.svg"/><Relationship Id="rId22" Type="http://schemas.openxmlformats.org/officeDocument/2006/relationships/image" Target="../media/image31.png"/><Relationship Id="rId27" Type="http://schemas.openxmlformats.org/officeDocument/2006/relationships/image" Target="../media/image14.svg"/><Relationship Id="rId30" Type="http://schemas.openxmlformats.org/officeDocument/2006/relationships/image" Target="../media/image34.png"/></Relationships>
</file>

<file path=ppt/slides/_rels/slide12.xml.rels><?xml version="1.0" encoding="UTF-8" standalone="yes"?>
<Relationships xmlns="http://schemas.openxmlformats.org/package/2006/relationships"><Relationship Id="rId13" Type="http://schemas.openxmlformats.org/officeDocument/2006/relationships/image" Target="../media/image540.png"/><Relationship Id="rId12"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23.png"/><Relationship Id="rId10" Type="http://schemas.openxmlformats.org/officeDocument/2006/relationships/image" Target="../media/image39.png"/><Relationship Id="rId9" Type="http://schemas.openxmlformats.org/officeDocument/2006/relationships/image" Target="../media/image74.sv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13" Type="http://schemas.openxmlformats.org/officeDocument/2006/relationships/image" Target="../media/image57.png"/><Relationship Id="rId3"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23.png"/><Relationship Id="rId10" Type="http://schemas.openxmlformats.org/officeDocument/2006/relationships/image" Target="../media/image39.png"/><Relationship Id="rId9" Type="http://schemas.openxmlformats.org/officeDocument/2006/relationships/image" Target="../media/image74.sv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0.sv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13" Type="http://schemas.openxmlformats.org/officeDocument/2006/relationships/image" Target="../media/image55.png"/><Relationship Id="rId12" Type="http://schemas.openxmlformats.org/officeDocument/2006/relationships/image" Target="../media/image40.png"/><Relationship Id="rId17" Type="http://schemas.openxmlformats.org/officeDocument/2006/relationships/image" Target="../media/image63.png"/><Relationship Id="rId2" Type="http://schemas.openxmlformats.org/officeDocument/2006/relationships/image" Target="../media/image38.png"/><Relationship Id="rId16" Type="http://schemas.openxmlformats.org/officeDocument/2006/relationships/image" Target="../media/image61.png"/><Relationship Id="rId1" Type="http://schemas.openxmlformats.org/officeDocument/2006/relationships/slideLayout" Target="../slideLayouts/slideLayout7.xml"/><Relationship Id="rId11" Type="http://schemas.openxmlformats.org/officeDocument/2006/relationships/image" Target="../media/image23.png"/><Relationship Id="rId15" Type="http://schemas.openxmlformats.org/officeDocument/2006/relationships/image" Target="../media/image60.png"/><Relationship Id="rId10" Type="http://schemas.openxmlformats.org/officeDocument/2006/relationships/image" Target="../media/image39.png"/><Relationship Id="rId9" Type="http://schemas.openxmlformats.org/officeDocument/2006/relationships/image" Target="../media/image74.sv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13.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80.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slideLayout" Target="../slideLayouts/slideLayout7.xml"/><Relationship Id="rId17"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image" Target="../media/image11.png"/><Relationship Id="rId1" Type="http://schemas.microsoft.com/office/2007/relationships/media" Target="../media/media1.mp4"/><Relationship Id="rId15" Type="http://schemas.openxmlformats.org/officeDocument/2006/relationships/image" Target="../media/image10.png"/><Relationship Id="rId4" Type="http://schemas.openxmlformats.org/officeDocument/2006/relationships/image" Target="../media/image4.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6" Type="http://schemas.openxmlformats.org/officeDocument/2006/relationships/image" Target="../media/image5.png"/><Relationship Id="rId3" Type="http://schemas.openxmlformats.org/officeDocument/2006/relationships/image" Target="../media/image70.svg"/><Relationship Id="rId21" Type="http://schemas.openxmlformats.org/officeDocument/2006/relationships/image" Target="../media/image16.svg"/><Relationship Id="rId12" Type="http://schemas.openxmlformats.org/officeDocument/2006/relationships/image" Target="../media/image30.png"/><Relationship Id="rId25" Type="http://schemas.openxmlformats.org/officeDocument/2006/relationships/image" Target="../media/image124.svg"/><Relationship Id="rId7" Type="http://schemas.openxmlformats.org/officeDocument/2006/relationships/image" Target="../media/image30.svg"/><Relationship Id="rId2" Type="http://schemas.openxmlformats.org/officeDocument/2006/relationships/image" Target="../media/image27.png"/><Relationship Id="rId29" Type="http://schemas.openxmlformats.org/officeDocument/2006/relationships/image" Target="../media/image84.svg"/><Relationship Id="rId1" Type="http://schemas.openxmlformats.org/officeDocument/2006/relationships/slideLayout" Target="../slideLayouts/slideLayout7.xml"/><Relationship Id="rId11" Type="http://schemas.openxmlformats.org/officeDocument/2006/relationships/image" Target="../media/image114.svg"/><Relationship Id="rId24" Type="http://schemas.openxmlformats.org/officeDocument/2006/relationships/image" Target="../media/image32.png"/><Relationship Id="rId23" Type="http://schemas.openxmlformats.org/officeDocument/2006/relationships/image" Target="../media/image120.svg"/><Relationship Id="rId28"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29.png"/><Relationship Id="rId31"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72.svg"/><Relationship Id="rId22" Type="http://schemas.openxmlformats.org/officeDocument/2006/relationships/image" Target="../media/image31.png"/><Relationship Id="rId27" Type="http://schemas.openxmlformats.org/officeDocument/2006/relationships/image" Target="../media/image14.svg"/><Relationship Id="rId30"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77.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7.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60.png"/><Relationship Id="rId7" Type="http://schemas.openxmlformats.org/officeDocument/2006/relationships/image" Target="../media/image79.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90.png"/><Relationship Id="rId5" Type="http://schemas.openxmlformats.org/officeDocument/2006/relationships/image" Target="../media/image880.png"/><Relationship Id="rId4" Type="http://schemas.openxmlformats.org/officeDocument/2006/relationships/image" Target="../media/image870.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18.pn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17.png"/><Relationship Id="rId17" Type="http://schemas.openxmlformats.org/officeDocument/2006/relationships/image" Target="../media/image6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6.svg"/><Relationship Id="rId24" Type="http://schemas.openxmlformats.org/officeDocument/2006/relationships/image" Target="../media/image20.png"/><Relationship Id="rId5" Type="http://schemas.openxmlformats.org/officeDocument/2006/relationships/image" Target="../media/image20.svg"/><Relationship Id="rId23" Type="http://schemas.openxmlformats.org/officeDocument/2006/relationships/image" Target="../media/image68.svg"/><Relationship Id="rId10" Type="http://schemas.openxmlformats.org/officeDocument/2006/relationships/image" Target="../media/image16.png"/><Relationship Id="rId9" Type="http://schemas.openxmlformats.org/officeDocument/2006/relationships/image" Target="../media/image54.svg"/><Relationship Id="rId22"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26" Type="http://schemas.openxmlformats.org/officeDocument/2006/relationships/image" Target="../media/image94.png"/><Relationship Id="rId3" Type="http://schemas.openxmlformats.org/officeDocument/2006/relationships/image" Target="../media/image70.svg"/><Relationship Id="rId21" Type="http://schemas.openxmlformats.org/officeDocument/2006/relationships/image" Target="../media/image84.svg"/><Relationship Id="rId7" Type="http://schemas.openxmlformats.org/officeDocument/2006/relationships/image" Target="../media/image130.svg"/><Relationship Id="rId25" Type="http://schemas.openxmlformats.org/officeDocument/2006/relationships/image" Target="../media/image14.svg"/><Relationship Id="rId2" Type="http://schemas.openxmlformats.org/officeDocument/2006/relationships/image" Target="../media/image27.png"/><Relationship Id="rId29" Type="http://schemas.openxmlformats.org/officeDocument/2006/relationships/image" Target="../media/image128.svg"/><Relationship Id="rId1" Type="http://schemas.openxmlformats.org/officeDocument/2006/relationships/slideLayout" Target="../slideLayouts/slideLayout7.xml"/><Relationship Id="rId6" Type="http://schemas.openxmlformats.org/officeDocument/2006/relationships/image" Target="../media/image93.png"/><Relationship Id="rId24" Type="http://schemas.openxmlformats.org/officeDocument/2006/relationships/image" Target="../media/image5.png"/><Relationship Id="rId5" Type="http://schemas.openxmlformats.org/officeDocument/2006/relationships/image" Target="../media/image74.svg"/><Relationship Id="rId23" Type="http://schemas.openxmlformats.org/officeDocument/2006/relationships/image" Target="../media/image36.svg"/><Relationship Id="rId28" Type="http://schemas.openxmlformats.org/officeDocument/2006/relationships/image" Target="../media/image95.png"/><Relationship Id="rId10" Type="http://schemas.openxmlformats.org/officeDocument/2006/relationships/image" Target="../media/image33.png"/><Relationship Id="rId31" Type="http://schemas.openxmlformats.org/officeDocument/2006/relationships/image" Target="../media/image118.svg"/><Relationship Id="rId4" Type="http://schemas.openxmlformats.org/officeDocument/2006/relationships/image" Target="../media/image38.png"/><Relationship Id="rId9" Type="http://schemas.openxmlformats.org/officeDocument/2006/relationships/image" Target="../media/image30.svg"/><Relationship Id="rId22" Type="http://schemas.openxmlformats.org/officeDocument/2006/relationships/image" Target="../media/image22.png"/><Relationship Id="rId27" Type="http://schemas.openxmlformats.org/officeDocument/2006/relationships/image" Target="../media/image98.svg"/><Relationship Id="rId30" Type="http://schemas.openxmlformats.org/officeDocument/2006/relationships/image" Target="../media/image96.png"/></Relationships>
</file>

<file path=ppt/slides/_rels/slide4.xml.rels><?xml version="1.0" encoding="UTF-8" standalone="yes"?>
<Relationships xmlns="http://schemas.openxmlformats.org/package/2006/relationships"><Relationship Id="rId13" Type="http://schemas.openxmlformats.org/officeDocument/2006/relationships/image" Target="../media/image36.svg"/><Relationship Id="rId3" Type="http://schemas.microsoft.com/office/2007/relationships/hdphoto" Target="../media/hdphoto1.wdp"/><Relationship Id="rId17" Type="http://schemas.openxmlformats.org/officeDocument/2006/relationships/image" Target="../media/image26.png"/><Relationship Id="rId2" Type="http://schemas.openxmlformats.org/officeDocument/2006/relationships/image" Target="../media/image21.png"/><Relationship Id="rId16"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24.png"/><Relationship Id="rId4" Type="http://schemas.openxmlformats.org/officeDocument/2006/relationships/image" Target="../media/image22.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26" Type="http://schemas.openxmlformats.org/officeDocument/2006/relationships/image" Target="../media/image5.png"/><Relationship Id="rId3" Type="http://schemas.openxmlformats.org/officeDocument/2006/relationships/image" Target="../media/image70.svg"/><Relationship Id="rId21" Type="http://schemas.openxmlformats.org/officeDocument/2006/relationships/image" Target="../media/image16.svg"/><Relationship Id="rId12" Type="http://schemas.openxmlformats.org/officeDocument/2006/relationships/image" Target="../media/image30.png"/><Relationship Id="rId25" Type="http://schemas.openxmlformats.org/officeDocument/2006/relationships/image" Target="../media/image124.svg"/><Relationship Id="rId7" Type="http://schemas.openxmlformats.org/officeDocument/2006/relationships/image" Target="../media/image30.svg"/><Relationship Id="rId2" Type="http://schemas.openxmlformats.org/officeDocument/2006/relationships/image" Target="../media/image27.png"/><Relationship Id="rId29" Type="http://schemas.openxmlformats.org/officeDocument/2006/relationships/image" Target="../media/image84.svg"/><Relationship Id="rId1" Type="http://schemas.openxmlformats.org/officeDocument/2006/relationships/slideLayout" Target="../slideLayouts/slideLayout7.xml"/><Relationship Id="rId11" Type="http://schemas.openxmlformats.org/officeDocument/2006/relationships/image" Target="../media/image114.svg"/><Relationship Id="rId24" Type="http://schemas.openxmlformats.org/officeDocument/2006/relationships/image" Target="../media/image32.png"/><Relationship Id="rId23" Type="http://schemas.openxmlformats.org/officeDocument/2006/relationships/image" Target="../media/image120.svg"/><Relationship Id="rId28"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29.png"/><Relationship Id="rId31"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72.svg"/><Relationship Id="rId22" Type="http://schemas.openxmlformats.org/officeDocument/2006/relationships/image" Target="../media/image31.png"/><Relationship Id="rId27" Type="http://schemas.openxmlformats.org/officeDocument/2006/relationships/image" Target="../media/image14.svg"/><Relationship Id="rId30" Type="http://schemas.openxmlformats.org/officeDocument/2006/relationships/image" Target="../media/image34.png"/></Relationships>
</file>

<file path=ppt/slides/_rels/slide6.xml.rels><?xml version="1.0" encoding="UTF-8" standalone="yes"?>
<Relationships xmlns="http://schemas.openxmlformats.org/package/2006/relationships"><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74.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0.sv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480.png"/><Relationship Id="rId4" Type="http://schemas.openxmlformats.org/officeDocument/2006/relationships/image" Target="../media/image48.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26" Type="http://schemas.openxmlformats.org/officeDocument/2006/relationships/image" Target="../media/image54.png"/><Relationship Id="rId3" Type="http://schemas.openxmlformats.org/officeDocument/2006/relationships/slideLayout" Target="../slideLayouts/slideLayout7.xml"/><Relationship Id="rId25" Type="http://schemas.openxmlformats.org/officeDocument/2006/relationships/image" Target="../media/image46.svg"/><Relationship Id="rId2" Type="http://schemas.openxmlformats.org/officeDocument/2006/relationships/video" Target="../media/media1.mp4"/><Relationship Id="rId1" Type="http://schemas.microsoft.com/office/2007/relationships/media" Target="../media/media1.mp4"/><Relationship Id="rId24" Type="http://schemas.openxmlformats.org/officeDocument/2006/relationships/image" Target="../media/image53.png"/><Relationship Id="rId5" Type="http://schemas.openxmlformats.org/officeDocument/2006/relationships/image" Target="../media/image31.png"/><Relationship Id="rId23" Type="http://schemas.openxmlformats.org/officeDocument/2006/relationships/image" Target="../media/image120.svg"/><Relationship Id="rId28" Type="http://schemas.openxmlformats.org/officeDocument/2006/relationships/image" Target="../media/image13.png"/><Relationship Id="rId4" Type="http://schemas.openxmlformats.org/officeDocument/2006/relationships/image" Target="../media/image52.png"/><Relationship Id="rId27"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21" name="Group 20"/>
          <p:cNvGrpSpPr/>
          <p:nvPr/>
        </p:nvGrpSpPr>
        <p:grpSpPr>
          <a:xfrm>
            <a:off x="1066801" y="2259397"/>
            <a:ext cx="16078199" cy="5041831"/>
            <a:chOff x="4252091" y="1625669"/>
            <a:chExt cx="10613993" cy="6704793"/>
          </a:xfrm>
        </p:grpSpPr>
        <p:grpSp>
          <p:nvGrpSpPr>
            <p:cNvPr id="2" name="Group 2"/>
            <p:cNvGrpSpPr/>
            <p:nvPr/>
          </p:nvGrpSpPr>
          <p:grpSpPr>
            <a:xfrm>
              <a:off x="4252091" y="1625669"/>
              <a:ext cx="10613993" cy="6704793"/>
              <a:chOff x="0" y="0"/>
              <a:chExt cx="3622362" cy="2288224"/>
            </a:xfrm>
          </p:grpSpPr>
          <p:sp>
            <p:nvSpPr>
              <p:cNvPr id="3" name="Freeform 3"/>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0B29E"/>
              </a:solidFill>
            </p:spPr>
          </p:sp>
        </p:grpSp>
        <p:grpSp>
          <p:nvGrpSpPr>
            <p:cNvPr id="4" name="Group 4"/>
            <p:cNvGrpSpPr/>
            <p:nvPr/>
          </p:nvGrpSpPr>
          <p:grpSpPr>
            <a:xfrm>
              <a:off x="4392225" y="1780245"/>
              <a:ext cx="10362475" cy="6389967"/>
              <a:chOff x="-44298" y="-4262"/>
              <a:chExt cx="3721282" cy="2294710"/>
            </a:xfrm>
          </p:grpSpPr>
          <p:sp>
            <p:nvSpPr>
              <p:cNvPr id="5" name="Freeform 5"/>
              <p:cNvSpPr/>
              <p:nvPr/>
            </p:nvSpPr>
            <p:spPr>
              <a:xfrm>
                <a:off x="-44298" y="-4262"/>
                <a:ext cx="3721282"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BF6EB"/>
              </a:solidFill>
            </p:spPr>
          </p:sp>
        </p:grpSp>
      </p:grpSp>
      <p:sp>
        <p:nvSpPr>
          <p:cNvPr id="8" name="Freeform 8"/>
          <p:cNvSpPr/>
          <p:nvPr/>
        </p:nvSpPr>
        <p:spPr>
          <a:xfrm rot="-2700000">
            <a:off x="1131177" y="2160563"/>
            <a:ext cx="1371510" cy="1939154"/>
          </a:xfrm>
          <a:custGeom>
            <a:avLst/>
            <a:gdLst/>
            <a:ahLst/>
            <a:cxnLst/>
            <a:rect l="l" t="t" r="r" b="b"/>
            <a:pathLst>
              <a:path w="1371510" h="1939154">
                <a:moveTo>
                  <a:pt x="0" y="0"/>
                </a:moveTo>
                <a:lnTo>
                  <a:pt x="1371510" y="0"/>
                </a:lnTo>
                <a:lnTo>
                  <a:pt x="1371510" y="1939154"/>
                </a:lnTo>
                <a:lnTo>
                  <a:pt x="0" y="1939154"/>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4962169" y="2007454"/>
            <a:ext cx="1047315" cy="1256351"/>
          </a:xfrm>
          <a:custGeom>
            <a:avLst/>
            <a:gdLst/>
            <a:ahLst/>
            <a:cxnLst/>
            <a:rect l="l" t="t" r="r" b="b"/>
            <a:pathLst>
              <a:path w="1047315" h="1256351">
                <a:moveTo>
                  <a:pt x="0" y="0"/>
                </a:moveTo>
                <a:lnTo>
                  <a:pt x="1047315" y="0"/>
                </a:lnTo>
                <a:lnTo>
                  <a:pt x="1047315" y="1256351"/>
                </a:lnTo>
                <a:lnTo>
                  <a:pt x="0" y="125635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666663">
            <a:off x="15243306" y="-2497647"/>
            <a:ext cx="6089387" cy="5301890"/>
          </a:xfrm>
          <a:custGeom>
            <a:avLst/>
            <a:gdLst/>
            <a:ahLst/>
            <a:cxnLst/>
            <a:rect l="l" t="t" r="r" b="b"/>
            <a:pathLst>
              <a:path w="8799284" h="7413397">
                <a:moveTo>
                  <a:pt x="0" y="0"/>
                </a:moveTo>
                <a:lnTo>
                  <a:pt x="8799284" y="0"/>
                </a:lnTo>
                <a:lnTo>
                  <a:pt x="8799284" y="7413397"/>
                </a:lnTo>
                <a:lnTo>
                  <a:pt x="0" y="74133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124715">
            <a:off x="16729696" y="-97728"/>
            <a:ext cx="746966" cy="1833902"/>
          </a:xfrm>
          <a:custGeom>
            <a:avLst/>
            <a:gdLst/>
            <a:ahLst/>
            <a:cxnLst/>
            <a:rect l="l" t="t" r="r" b="b"/>
            <a:pathLst>
              <a:path w="2055221" h="2920384">
                <a:moveTo>
                  <a:pt x="0" y="0"/>
                </a:moveTo>
                <a:lnTo>
                  <a:pt x="2055221" y="0"/>
                </a:lnTo>
                <a:lnTo>
                  <a:pt x="2055221" y="2920384"/>
                </a:lnTo>
                <a:lnTo>
                  <a:pt x="0" y="29203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9368374">
            <a:off x="15853439" y="8430637"/>
            <a:ext cx="3308206" cy="1630043"/>
          </a:xfrm>
          <a:custGeom>
            <a:avLst/>
            <a:gdLst/>
            <a:ahLst/>
            <a:cxnLst/>
            <a:rect l="l" t="t" r="r" b="b"/>
            <a:pathLst>
              <a:path w="3308206" h="1630043">
                <a:moveTo>
                  <a:pt x="0" y="0"/>
                </a:moveTo>
                <a:lnTo>
                  <a:pt x="3308206" y="0"/>
                </a:lnTo>
                <a:lnTo>
                  <a:pt x="3308206" y="1630043"/>
                </a:lnTo>
                <a:lnTo>
                  <a:pt x="0" y="16300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4134520">
            <a:off x="-553996" y="-312971"/>
            <a:ext cx="2156766" cy="2076184"/>
          </a:xfrm>
          <a:custGeom>
            <a:avLst/>
            <a:gdLst/>
            <a:ahLst/>
            <a:cxnLst/>
            <a:rect l="l" t="t" r="r" b="b"/>
            <a:pathLst>
              <a:path w="2707954" h="3534034">
                <a:moveTo>
                  <a:pt x="0" y="0"/>
                </a:moveTo>
                <a:lnTo>
                  <a:pt x="2707954" y="0"/>
                </a:lnTo>
                <a:lnTo>
                  <a:pt x="2707954" y="3534034"/>
                </a:lnTo>
                <a:lnTo>
                  <a:pt x="0" y="3534034"/>
                </a:lnTo>
                <a:lnTo>
                  <a:pt x="0" y="0"/>
                </a:lnTo>
                <a:close/>
              </a:path>
            </a:pathLst>
          </a:custGeom>
          <a:blipFill>
            <a:blip r:embed="rId16">
              <a:extLst>
                <a:ext uri="{96DAC541-7B7A-43D3-8B79-37D633B846F1}">
                  <asvg:svgBlip xmlns:asvg="http://schemas.microsoft.com/office/drawing/2016/SVG/main" xmlns="" r:embed="rId21"/>
                </a:ext>
              </a:extLst>
            </a:blip>
            <a:stretch>
              <a:fillRect/>
            </a:stretch>
          </a:blipFill>
        </p:spPr>
      </p:sp>
      <p:sp>
        <p:nvSpPr>
          <p:cNvPr id="17" name="Freeform 17"/>
          <p:cNvSpPr/>
          <p:nvPr/>
        </p:nvSpPr>
        <p:spPr>
          <a:xfrm rot="1787442">
            <a:off x="-2016501" y="9165195"/>
            <a:ext cx="4521758" cy="2160590"/>
          </a:xfrm>
          <a:custGeom>
            <a:avLst/>
            <a:gdLst/>
            <a:ahLst/>
            <a:cxnLst/>
            <a:rect l="l" t="t" r="r" b="b"/>
            <a:pathLst>
              <a:path w="4521758" h="4114800">
                <a:moveTo>
                  <a:pt x="0" y="0"/>
                </a:moveTo>
                <a:lnTo>
                  <a:pt x="4521758" y="0"/>
                </a:lnTo>
                <a:lnTo>
                  <a:pt x="4521758"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Freeform 18"/>
          <p:cNvSpPr/>
          <p:nvPr/>
        </p:nvSpPr>
        <p:spPr>
          <a:xfrm rot="-3346152">
            <a:off x="-348809" y="7284305"/>
            <a:ext cx="2344158" cy="41148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Google Shape;7484;p29"/>
          <p:cNvSpPr txBox="1">
            <a:spLocks/>
          </p:cNvSpPr>
          <p:nvPr/>
        </p:nvSpPr>
        <p:spPr>
          <a:xfrm>
            <a:off x="1676400" y="2933700"/>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rgbClr val="C00000"/>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rgbClr val="C00000"/>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rgbClr val="C00000"/>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rgbClr val="C00000"/>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2"/>
          <a:stretch>
            <a:fillRect/>
          </a:stretch>
        </p:blipFill>
        <p:spPr>
          <a:xfrm>
            <a:off x="15174366" y="419100"/>
            <a:ext cx="2732634" cy="1990437"/>
          </a:xfrm>
          <a:prstGeom prst="rect">
            <a:avLst/>
          </a:prstGeom>
        </p:spPr>
      </p:pic>
      <p:sp>
        <p:nvSpPr>
          <p:cNvPr id="46" name="Freeform 21"/>
          <p:cNvSpPr/>
          <p:nvPr/>
        </p:nvSpPr>
        <p:spPr>
          <a:xfrm rot="10344784" flipV="1">
            <a:off x="430594" y="8887600"/>
            <a:ext cx="1474332" cy="1253156"/>
          </a:xfrm>
          <a:custGeom>
            <a:avLst/>
            <a:gdLst/>
            <a:ahLst/>
            <a:cxnLst/>
            <a:rect l="l" t="t" r="r" b="b"/>
            <a:pathLst>
              <a:path w="1474332" h="1063362">
                <a:moveTo>
                  <a:pt x="0" y="1063362"/>
                </a:moveTo>
                <a:lnTo>
                  <a:pt x="1474331" y="1063362"/>
                </a:lnTo>
                <a:lnTo>
                  <a:pt x="1474331" y="0"/>
                </a:lnTo>
                <a:lnTo>
                  <a:pt x="0" y="0"/>
                </a:lnTo>
                <a:lnTo>
                  <a:pt x="0" y="1063362"/>
                </a:lnTo>
                <a:close/>
              </a:path>
            </a:pathLst>
          </a:custGeom>
          <a:blipFill>
            <a:blip r:embed="rId3">
              <a:extLst>
                <a:ext uri="{96DAC541-7B7A-43D3-8B79-37D633B846F1}">
                  <asvg:svgBlip xmlns:asvg="http://schemas.microsoft.com/office/drawing/2016/SVG/main" xmlns="" r:embed="rId23"/>
                </a:ext>
              </a:extLst>
            </a:blip>
            <a:stretch>
              <a:fillRect/>
            </a:stretch>
          </a:blipFill>
        </p:spPr>
      </p:sp>
      <p:sp>
        <p:nvSpPr>
          <p:cNvPr id="11" name="Freeform 13"/>
          <p:cNvSpPr/>
          <p:nvPr/>
        </p:nvSpPr>
        <p:spPr>
          <a:xfrm rot="6313390">
            <a:off x="16519848" y="8551686"/>
            <a:ext cx="4135477" cy="4114800"/>
          </a:xfrm>
          <a:custGeom>
            <a:avLst/>
            <a:gdLst/>
            <a:ahLst/>
            <a:cxnLst/>
            <a:rect l="l" t="t" r="r" b="b"/>
            <a:pathLst>
              <a:path w="4135477" h="4114800">
                <a:moveTo>
                  <a:pt x="0" y="0"/>
                </a:moveTo>
                <a:lnTo>
                  <a:pt x="4135478" y="0"/>
                </a:lnTo>
                <a:lnTo>
                  <a:pt x="4135478"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2" name="Freeform 14"/>
          <p:cNvSpPr/>
          <p:nvPr/>
        </p:nvSpPr>
        <p:spPr>
          <a:xfrm rot="15007607">
            <a:off x="17185007" y="8367907"/>
            <a:ext cx="918912" cy="2292916"/>
          </a:xfrm>
          <a:custGeom>
            <a:avLst/>
            <a:gdLst/>
            <a:ahLst/>
            <a:cxnLst/>
            <a:rect l="l" t="t" r="r" b="b"/>
            <a:pathLst>
              <a:path w="2824388" h="2347772">
                <a:moveTo>
                  <a:pt x="0" y="0"/>
                </a:moveTo>
                <a:lnTo>
                  <a:pt x="2824388" y="0"/>
                </a:lnTo>
                <a:lnTo>
                  <a:pt x="2824388" y="2347772"/>
                </a:lnTo>
                <a:lnTo>
                  <a:pt x="0" y="234777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3" name="Oval Callout 12"/>
          <p:cNvSpPr/>
          <p:nvPr/>
        </p:nvSpPr>
        <p:spPr>
          <a:xfrm>
            <a:off x="533400" y="405976"/>
            <a:ext cx="1663408" cy="927524"/>
          </a:xfrm>
          <a:prstGeom prst="wedgeEllipseCallout">
            <a:avLst>
              <a:gd name="adj1" fmla="val 40246"/>
              <a:gd name="adj2" fmla="val 13207"/>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644991" y="2441011"/>
                <a:ext cx="17666200" cy="5093702"/>
              </a:xfrm>
              <a:prstGeom prst="rect">
                <a:avLst/>
              </a:prstGeom>
            </p:spPr>
            <p:txBody>
              <a:bodyPr wrap="square">
                <a:spAutoFit/>
              </a:bodyPr>
              <a:lstStyle/>
              <a:p>
                <a:pPr algn="just">
                  <a:lnSpc>
                    <a:spcPct val="150000"/>
                  </a:lnSpc>
                  <a:spcBef>
                    <a:spcPts val="600"/>
                  </a:spcBef>
                  <a:spcAft>
                    <a:spcPts val="600"/>
                  </a:spcAft>
                </a:pPr>
                <a:r>
                  <a:rPr lang="en-US" sz="3800" dirty="0">
                    <a:latin typeface="Arial" panose="020B0604020202020204" pitchFamily="34" charset="0"/>
                    <a:ea typeface="Arial" panose="020B0604020202020204" pitchFamily="34" charset="0"/>
                    <a:cs typeface="Arial" panose="020B0604020202020204" pitchFamily="34" charset="0"/>
                  </a:rPr>
                  <a:t>a) </a:t>
                </a:r>
                <a:r>
                  <a:rPr lang="en-US" sz="3800" dirty="0" err="1" smtClean="0">
                    <a:latin typeface="Arial" panose="020B0604020202020204" pitchFamily="34" charset="0"/>
                    <a:ea typeface="Arial" panose="020B0604020202020204" pitchFamily="34" charset="0"/>
                    <a:cs typeface="Arial" panose="020B0604020202020204" pitchFamily="34" charset="0"/>
                  </a:rPr>
                  <a:t>Biểu</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thức</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biểu</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thị</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số</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tiền</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phải</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trả</a:t>
                </a:r>
                <a:r>
                  <a:rPr lang="en-US" sz="3800" dirty="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để</a:t>
                </a:r>
                <a:r>
                  <a:rPr lang="en-US" sz="3800" dirty="0" smtClean="0">
                    <a:latin typeface="Arial" panose="020B0604020202020204" pitchFamily="34" charset="0"/>
                    <a:ea typeface="Arial" panose="020B0604020202020204" pitchFamily="34" charset="0"/>
                    <a:cs typeface="Arial" panose="020B0604020202020204" pitchFamily="34" charset="0"/>
                  </a:rPr>
                  <a:t> </a:t>
                </a:r>
                <a:r>
                  <a:rPr lang="en-US" sz="3800" dirty="0" err="1" smtClean="0">
                    <a:latin typeface="Arial" panose="020B0604020202020204" pitchFamily="34" charset="0"/>
                    <a:ea typeface="Arial" panose="020B0604020202020204" pitchFamily="34" charset="0"/>
                    <a:cs typeface="Arial" panose="020B0604020202020204" pitchFamily="34" charset="0"/>
                  </a:rPr>
                  <a:t>mua</a:t>
                </a:r>
                <a:r>
                  <a:rPr lang="en-US" sz="3800" dirty="0" smtClean="0">
                    <a:effectLst/>
                    <a:latin typeface="Arial" panose="020B0604020202020204" pitchFamily="34" charset="0"/>
                    <a:ea typeface="Arial" panose="020B0604020202020204" pitchFamily="34" charset="0"/>
                    <a:cs typeface="Arial" panose="020B0604020202020204" pitchFamily="34" charset="0"/>
                  </a:rPr>
                  <a:t> </a:t>
                </a:r>
                <a:r>
                  <a:rPr lang="en-US" sz="3800" dirty="0">
                    <a:effectLst/>
                    <a:latin typeface="Arial" panose="020B0604020202020204" pitchFamily="34" charset="0"/>
                    <a:ea typeface="Arial" panose="020B0604020202020204" pitchFamily="34" charset="0"/>
                    <a:cs typeface="Arial" panose="020B0604020202020204" pitchFamily="34" charset="0"/>
                  </a:rPr>
                  <a:t>8 </a:t>
                </a:r>
                <a:r>
                  <a:rPr lang="en-US" sz="3800" dirty="0" err="1">
                    <a:effectLst/>
                    <a:latin typeface="Arial" panose="020B0604020202020204" pitchFamily="34" charset="0"/>
                    <a:ea typeface="Arial" panose="020B0604020202020204" pitchFamily="34" charset="0"/>
                    <a:cs typeface="Arial" panose="020B0604020202020204" pitchFamily="34" charset="0"/>
                  </a:rPr>
                  <a:t>quyển</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vở</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và</a:t>
                </a:r>
                <a:r>
                  <a:rPr lang="en-US" sz="3800" dirty="0">
                    <a:effectLst/>
                    <a:latin typeface="Arial" panose="020B0604020202020204" pitchFamily="34" charset="0"/>
                    <a:ea typeface="Arial" panose="020B0604020202020204" pitchFamily="34" charset="0"/>
                    <a:cs typeface="Arial" panose="020B0604020202020204" pitchFamily="34" charset="0"/>
                  </a:rPr>
                  <a:t> 7 </a:t>
                </a:r>
                <a:r>
                  <a:rPr lang="en-US" sz="3800" dirty="0" err="1">
                    <a:effectLst/>
                    <a:latin typeface="Arial" panose="020B0604020202020204" pitchFamily="34" charset="0"/>
                    <a:ea typeface="Arial" panose="020B0604020202020204" pitchFamily="34" charset="0"/>
                    <a:cs typeface="Arial" panose="020B0604020202020204" pitchFamily="34" charset="0"/>
                  </a:rPr>
                  <a:t>cái</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bút</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là</a:t>
                </a:r>
                <a:r>
                  <a:rPr lang="en-US" sz="3800" dirty="0">
                    <a:effectLst/>
                    <a:latin typeface="Arial" panose="020B0604020202020204" pitchFamily="34" charset="0"/>
                    <a:ea typeface="Arial" panose="020B0604020202020204" pitchFamily="34" charset="0"/>
                    <a:cs typeface="Arial" panose="020B0604020202020204" pitchFamily="34" charset="0"/>
                  </a:rPr>
                  <a:t>:</a:t>
                </a:r>
                <a:r>
                  <a:rPr lang="en-US" sz="3800" dirty="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8</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smtClean="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a:effectLst/>
                    <a:latin typeface="Arial" panose="020B0604020202020204" pitchFamily="34" charset="0"/>
                    <a:ea typeface="Arial" panose="020B0604020202020204" pitchFamily="34" charset="0"/>
                    <a:cs typeface="Arial" panose="020B0604020202020204" pitchFamily="34" charset="0"/>
                  </a:rPr>
                  <a:t>b) </a:t>
                </a:r>
                <a:r>
                  <a:rPr lang="en-US" sz="3800" dirty="0" err="1">
                    <a:effectLst/>
                    <a:latin typeface="Arial" panose="020B0604020202020204" pitchFamily="34" charset="0"/>
                    <a:ea typeface="Arial" panose="020B0604020202020204" pitchFamily="34" charset="0"/>
                    <a:cs typeface="Arial" panose="020B0604020202020204" pitchFamily="34" charset="0"/>
                  </a:rPr>
                  <a:t>Mỗi</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xấp</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vở</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có</a:t>
                </a:r>
                <a:r>
                  <a:rPr lang="en-US" sz="3800" dirty="0">
                    <a:effectLst/>
                    <a:latin typeface="Arial" panose="020B0604020202020204" pitchFamily="34" charset="0"/>
                    <a:ea typeface="Arial" panose="020B0604020202020204" pitchFamily="34" charset="0"/>
                    <a:cs typeface="Arial" panose="020B0604020202020204" pitchFamily="34" charset="0"/>
                  </a:rPr>
                  <a:t> 10 </a:t>
                </a:r>
                <a:r>
                  <a:rPr lang="en-US" sz="3800" dirty="0" err="1">
                    <a:effectLst/>
                    <a:latin typeface="Arial" panose="020B0604020202020204" pitchFamily="34" charset="0"/>
                    <a:ea typeface="Arial" panose="020B0604020202020204" pitchFamily="34" charset="0"/>
                    <a:cs typeface="Arial" panose="020B0604020202020204" pitchFamily="34" charset="0"/>
                  </a:rPr>
                  <a:t>quyển</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nên</a:t>
                </a:r>
                <a:r>
                  <a:rPr lang="en-US" sz="3800" dirty="0">
                    <a:effectLst/>
                    <a:latin typeface="Arial" panose="020B0604020202020204" pitchFamily="34" charset="0"/>
                    <a:ea typeface="Arial" panose="020B0604020202020204" pitchFamily="34" charset="0"/>
                    <a:cs typeface="Arial" panose="020B0604020202020204" pitchFamily="34" charset="0"/>
                  </a:rPr>
                  <a:t> 3 </a:t>
                </a:r>
                <a:r>
                  <a:rPr lang="en-US" sz="3800" dirty="0" err="1">
                    <a:effectLst/>
                    <a:latin typeface="Arial" panose="020B0604020202020204" pitchFamily="34" charset="0"/>
                    <a:ea typeface="Arial" panose="020B0604020202020204" pitchFamily="34" charset="0"/>
                    <a:cs typeface="Arial" panose="020B0604020202020204" pitchFamily="34" charset="0"/>
                  </a:rPr>
                  <a:t>xấp</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vở</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có</a:t>
                </a:r>
                <a:r>
                  <a:rPr lang="en-US" sz="380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3.10=30 </m:t>
                    </m:r>
                  </m:oMath>
                </a14:m>
                <a:r>
                  <a:rPr lang="en-US" sz="3800" dirty="0">
                    <a:effectLst/>
                    <a:latin typeface="Arial" panose="020B0604020202020204" pitchFamily="34" charset="0"/>
                    <a:ea typeface="Dotum" panose="020B0600000101010101" pitchFamily="34" charset="-127"/>
                    <a:cs typeface="Arial" panose="020B0604020202020204" pitchFamily="34" charset="0"/>
                  </a:rPr>
                  <a:t>(</a:t>
                </a:r>
                <a:r>
                  <a:rPr lang="en-US" sz="3800" dirty="0" err="1">
                    <a:effectLst/>
                    <a:latin typeface="Arial" panose="020B0604020202020204" pitchFamily="34" charset="0"/>
                    <a:ea typeface="Dotum" panose="020B0600000101010101" pitchFamily="34" charset="-127"/>
                    <a:cs typeface="Arial" panose="020B0604020202020204" pitchFamily="34" charset="0"/>
                  </a:rPr>
                  <a:t>quyển</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vở</a:t>
                </a:r>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smtClean="0">
                    <a:effectLst/>
                    <a:latin typeface="Arial" panose="020B0604020202020204" pitchFamily="34" charset="0"/>
                    <a:ea typeface="Dotum" panose="020B0600000101010101" pitchFamily="34" charset="-127"/>
                    <a:cs typeface="Arial" panose="020B0604020202020204" pitchFamily="34" charset="0"/>
                  </a:rPr>
                  <a:t>    </a:t>
                </a:r>
                <a:r>
                  <a:rPr lang="en-US" sz="3800" dirty="0" err="1" smtClean="0">
                    <a:effectLst/>
                    <a:latin typeface="Arial" panose="020B0604020202020204" pitchFamily="34" charset="0"/>
                    <a:ea typeface="Dotum" panose="020B0600000101010101" pitchFamily="34" charset="-127"/>
                    <a:cs typeface="Arial" panose="020B0604020202020204" pitchFamily="34" charset="0"/>
                  </a:rPr>
                  <a:t>Mỗi</a:t>
                </a:r>
                <a:r>
                  <a:rPr lang="en-US" sz="3800" dirty="0" smtClean="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hộp</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bút</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có</a:t>
                </a:r>
                <a:r>
                  <a:rPr lang="en-US" sz="3800" dirty="0">
                    <a:effectLst/>
                    <a:latin typeface="Arial" panose="020B0604020202020204" pitchFamily="34" charset="0"/>
                    <a:ea typeface="Dotum" panose="020B0600000101010101" pitchFamily="34" charset="-127"/>
                    <a:cs typeface="Arial" panose="020B0604020202020204" pitchFamily="34" charset="0"/>
                  </a:rPr>
                  <a:t> 12 </a:t>
                </a:r>
                <a:r>
                  <a:rPr lang="en-US" sz="3800" dirty="0" err="1">
                    <a:effectLst/>
                    <a:latin typeface="Arial" panose="020B0604020202020204" pitchFamily="34" charset="0"/>
                    <a:ea typeface="Dotum" panose="020B0600000101010101" pitchFamily="34" charset="-127"/>
                    <a:cs typeface="Arial" panose="020B0604020202020204" pitchFamily="34" charset="0"/>
                  </a:rPr>
                  <a:t>chiếc</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nên</a:t>
                </a:r>
                <a:r>
                  <a:rPr lang="en-US" sz="3800" dirty="0">
                    <a:effectLst/>
                    <a:latin typeface="Arial" panose="020B0604020202020204" pitchFamily="34" charset="0"/>
                    <a:ea typeface="Dotum" panose="020B0600000101010101" pitchFamily="34" charset="-127"/>
                    <a:cs typeface="Arial" panose="020B0604020202020204" pitchFamily="34" charset="0"/>
                  </a:rPr>
                  <a:t> 2 </a:t>
                </a:r>
                <a:r>
                  <a:rPr lang="en-US" sz="3800" dirty="0" err="1">
                    <a:effectLst/>
                    <a:latin typeface="Arial" panose="020B0604020202020204" pitchFamily="34" charset="0"/>
                    <a:ea typeface="Dotum" panose="020B0600000101010101" pitchFamily="34" charset="-127"/>
                    <a:cs typeface="Arial" panose="020B0604020202020204" pitchFamily="34" charset="0"/>
                  </a:rPr>
                  <a:t>hộp</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bút</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có</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12.2=24 </m:t>
                    </m:r>
                  </m:oMath>
                </a14:m>
                <a:r>
                  <a:rPr lang="en-US" sz="3800" dirty="0">
                    <a:effectLst/>
                    <a:latin typeface="Arial" panose="020B0604020202020204" pitchFamily="34" charset="0"/>
                    <a:ea typeface="Dotum" panose="020B0600000101010101" pitchFamily="34" charset="-127"/>
                    <a:cs typeface="Arial" panose="020B0604020202020204" pitchFamily="34" charset="0"/>
                  </a:rPr>
                  <a:t>(</a:t>
                </a:r>
                <a:r>
                  <a:rPr lang="en-US" sz="3800" dirty="0" err="1">
                    <a:effectLst/>
                    <a:latin typeface="Arial" panose="020B0604020202020204" pitchFamily="34" charset="0"/>
                    <a:ea typeface="Dotum" panose="020B0600000101010101" pitchFamily="34" charset="-127"/>
                    <a:cs typeface="Arial" panose="020B0604020202020204" pitchFamily="34" charset="0"/>
                  </a:rPr>
                  <a:t>chiếc</a:t>
                </a:r>
                <a:r>
                  <a:rPr lang="en-US" sz="3800" dirty="0" smtClean="0">
                    <a:effectLst/>
                    <a:latin typeface="Arial" panose="020B0604020202020204" pitchFamily="34" charset="0"/>
                    <a:ea typeface="Dotum" panose="020B0600000101010101" pitchFamily="34" charset="-127"/>
                    <a:cs typeface="Arial" panose="020B0604020202020204" pitchFamily="34" charset="0"/>
                  </a:rPr>
                  <a:t>).</a:t>
                </a:r>
                <a:endParaRPr lang="en-US" sz="3800" dirty="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600"/>
                  </a:spcBef>
                  <a:spcAft>
                    <a:spcPts val="600"/>
                  </a:spcAft>
                </a:pPr>
                <a:r>
                  <a:rPr lang="en-US" sz="3800" dirty="0" err="1" smtClean="0">
                    <a:latin typeface="Arial" panose="020B0604020202020204" pitchFamily="34" charset="0"/>
                    <a:ea typeface="Dotum" panose="020B0600000101010101" pitchFamily="34" charset="-127"/>
                    <a:cs typeface="Arial" panose="020B0604020202020204" pitchFamily="34" charset="0"/>
                  </a:rPr>
                  <a:t>Biểu</a:t>
                </a:r>
                <a:r>
                  <a:rPr lang="en-US" sz="3800" dirty="0" smtClean="0">
                    <a:latin typeface="Arial" panose="020B0604020202020204" pitchFamily="34" charset="0"/>
                    <a:ea typeface="Dotum" panose="020B0600000101010101" pitchFamily="34" charset="-127"/>
                    <a:cs typeface="Arial" panose="020B0604020202020204" pitchFamily="34" charset="0"/>
                  </a:rPr>
                  <a:t> </a:t>
                </a:r>
                <a:r>
                  <a:rPr lang="en-US" sz="3800" dirty="0" err="1" smtClean="0">
                    <a:latin typeface="Arial" panose="020B0604020202020204" pitchFamily="34" charset="0"/>
                    <a:ea typeface="Dotum" panose="020B0600000101010101" pitchFamily="34" charset="-127"/>
                    <a:cs typeface="Arial" panose="020B0604020202020204" pitchFamily="34" charset="0"/>
                  </a:rPr>
                  <a:t>thức</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a:latin typeface="Arial" panose="020B0604020202020204" pitchFamily="34" charset="0"/>
                    <a:ea typeface="Dotum" panose="020B0600000101010101" pitchFamily="34" charset="-127"/>
                    <a:cs typeface="Arial" panose="020B0604020202020204" pitchFamily="34" charset="0"/>
                  </a:rPr>
                  <a:t>biểu</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a:latin typeface="Arial" panose="020B0604020202020204" pitchFamily="34" charset="0"/>
                    <a:ea typeface="Dotum" panose="020B0600000101010101" pitchFamily="34" charset="-127"/>
                    <a:cs typeface="Arial" panose="020B0604020202020204" pitchFamily="34" charset="0"/>
                  </a:rPr>
                  <a:t>thị</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a:latin typeface="Arial" panose="020B0604020202020204" pitchFamily="34" charset="0"/>
                    <a:ea typeface="Dotum" panose="020B0600000101010101" pitchFamily="34" charset="-127"/>
                    <a:cs typeface="Arial" panose="020B0604020202020204" pitchFamily="34" charset="0"/>
                  </a:rPr>
                  <a:t>số</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smtClean="0">
                    <a:latin typeface="Arial" panose="020B0604020202020204" pitchFamily="34" charset="0"/>
                    <a:ea typeface="Dotum" panose="020B0600000101010101" pitchFamily="34" charset="-127"/>
                    <a:cs typeface="Arial" panose="020B0604020202020204" pitchFamily="34" charset="0"/>
                  </a:rPr>
                  <a:t>tiền</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smtClean="0">
                    <a:latin typeface="Arial" panose="020B0604020202020204" pitchFamily="34" charset="0"/>
                    <a:ea typeface="Dotum" panose="020B0600000101010101" pitchFamily="34" charset="-127"/>
                    <a:cs typeface="Arial" panose="020B0604020202020204" pitchFamily="34" charset="0"/>
                  </a:rPr>
                  <a:t>phải</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smtClean="0">
                    <a:latin typeface="Arial" panose="020B0604020202020204" pitchFamily="34" charset="0"/>
                    <a:ea typeface="Dotum" panose="020B0600000101010101" pitchFamily="34" charset="-127"/>
                    <a:cs typeface="Arial" panose="020B0604020202020204" pitchFamily="34" charset="0"/>
                  </a:rPr>
                  <a:t>trả</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smtClean="0">
                    <a:latin typeface="Arial" panose="020B0604020202020204" pitchFamily="34" charset="0"/>
                    <a:ea typeface="Dotum" panose="020B0600000101010101" pitchFamily="34" charset="-127"/>
                    <a:cs typeface="Arial" panose="020B0604020202020204" pitchFamily="34" charset="0"/>
                  </a:rPr>
                  <a:t>để</a:t>
                </a:r>
                <a:r>
                  <a:rPr lang="en-US" sz="3800" dirty="0" smtClean="0">
                    <a:latin typeface="Arial" panose="020B0604020202020204" pitchFamily="34" charset="0"/>
                    <a:ea typeface="Dotum" panose="020B0600000101010101" pitchFamily="34" charset="-127"/>
                    <a:cs typeface="Arial" panose="020B0604020202020204" pitchFamily="34" charset="0"/>
                  </a:rPr>
                  <a:t> </a:t>
                </a:r>
                <a:r>
                  <a:rPr lang="en-US" sz="3800" dirty="0" err="1" smtClean="0">
                    <a:effectLst/>
                    <a:latin typeface="Arial" panose="020B0604020202020204" pitchFamily="34" charset="0"/>
                    <a:ea typeface="Dotum" panose="020B0600000101010101" pitchFamily="34" charset="-127"/>
                    <a:cs typeface="Arial" panose="020B0604020202020204" pitchFamily="34" charset="0"/>
                  </a:rPr>
                  <a:t>mua</a:t>
                </a:r>
                <a:r>
                  <a:rPr lang="en-US" sz="3800" dirty="0" smtClean="0">
                    <a:effectLst/>
                    <a:latin typeface="Arial" panose="020B0604020202020204" pitchFamily="34" charset="0"/>
                    <a:ea typeface="Dotum" panose="020B0600000101010101" pitchFamily="34" charset="-127"/>
                    <a:cs typeface="Arial" panose="020B0604020202020204" pitchFamily="34" charset="0"/>
                  </a:rPr>
                  <a:t> </a:t>
                </a:r>
                <a:r>
                  <a:rPr lang="en-US" sz="3800" dirty="0">
                    <a:effectLst/>
                    <a:latin typeface="Arial" panose="020B0604020202020204" pitchFamily="34" charset="0"/>
                    <a:ea typeface="Dotum" panose="020B0600000101010101" pitchFamily="34" charset="-127"/>
                    <a:cs typeface="Arial" panose="020B0604020202020204" pitchFamily="34" charset="0"/>
                  </a:rPr>
                  <a:t>3 </a:t>
                </a:r>
                <a:r>
                  <a:rPr lang="en-US" sz="3800" dirty="0" err="1">
                    <a:effectLst/>
                    <a:latin typeface="Arial" panose="020B0604020202020204" pitchFamily="34" charset="0"/>
                    <a:ea typeface="Dotum" panose="020B0600000101010101" pitchFamily="34" charset="-127"/>
                    <a:cs typeface="Arial" panose="020B0604020202020204" pitchFamily="34" charset="0"/>
                  </a:rPr>
                  <a:t>xấp</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vở</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và</a:t>
                </a:r>
                <a:r>
                  <a:rPr lang="en-US" sz="3800" dirty="0">
                    <a:effectLst/>
                    <a:latin typeface="Arial" panose="020B0604020202020204" pitchFamily="34" charset="0"/>
                    <a:ea typeface="Dotum" panose="020B0600000101010101" pitchFamily="34" charset="-127"/>
                    <a:cs typeface="Arial" panose="020B0604020202020204" pitchFamily="34" charset="0"/>
                  </a:rPr>
                  <a:t> 2 </a:t>
                </a:r>
                <a:r>
                  <a:rPr lang="en-US" sz="3800" dirty="0" err="1">
                    <a:effectLst/>
                    <a:latin typeface="Arial" panose="020B0604020202020204" pitchFamily="34" charset="0"/>
                    <a:ea typeface="Dotum" panose="020B0600000101010101" pitchFamily="34" charset="-127"/>
                    <a:cs typeface="Arial" panose="020B0604020202020204" pitchFamily="34" charset="0"/>
                  </a:rPr>
                  <a:t>hộp</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bút</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là</a:t>
                </a:r>
                <a:r>
                  <a:rPr lang="en-US" sz="3800" dirty="0">
                    <a:effectLst/>
                    <a:latin typeface="Arial" panose="020B0604020202020204" pitchFamily="34" charset="0"/>
                    <a:ea typeface="Dotum" panose="020B0600000101010101" pitchFamily="34" charset="-127"/>
                    <a:cs typeface="Arial" panose="020B0604020202020204" pitchFamily="34" charset="0"/>
                  </a:rPr>
                  <a:t>:</a:t>
                </a:r>
                <a:r>
                  <a:rPr lang="en-US" sz="3800" dirty="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30</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r>
                      <a:rPr lang="en-US" sz="3800">
                        <a:effectLst/>
                        <a:latin typeface="Cambria Math" panose="02040503050406030204" pitchFamily="18" charset="0"/>
                        <a:ea typeface="Dotum" panose="020B0600000101010101" pitchFamily="34" charset="-127"/>
                        <a:cs typeface="Times New Roman" panose="02020603050405020304" pitchFamily="18" charset="0"/>
                      </a:rPr>
                      <m:t>+24</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y</m:t>
                    </m:r>
                  </m:oMath>
                </a14:m>
                <a:r>
                  <a:rPr lang="en-US" sz="3800" dirty="0" smtClean="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a:effectLst/>
                    <a:latin typeface="Arial" panose="020B0604020202020204" pitchFamily="34" charset="0"/>
                    <a:ea typeface="Dotum" panose="020B0600000101010101" pitchFamily="34" charset="-127"/>
                    <a:cs typeface="Arial" panose="020B0604020202020204" pitchFamily="34" charset="0"/>
                  </a:rPr>
                  <a:t>c) </a:t>
                </a:r>
                <a:r>
                  <a:rPr lang="en-US" sz="3800" dirty="0" err="1">
                    <a:effectLst/>
                    <a:latin typeface="Arial" panose="020B0604020202020204" pitchFamily="34" charset="0"/>
                    <a:ea typeface="Dotum" panose="020B0600000101010101" pitchFamily="34" charset="-127"/>
                    <a:cs typeface="Arial" panose="020B0604020202020204" pitchFamily="34" charset="0"/>
                  </a:rPr>
                  <a:t>Mỗi</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biểu</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thức</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tìm</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được</a:t>
                </a:r>
                <a:r>
                  <a:rPr lang="en-US" sz="3800" dirty="0">
                    <a:effectLst/>
                    <a:latin typeface="Arial" panose="020B0604020202020204" pitchFamily="34" charset="0"/>
                    <a:ea typeface="Dotum" panose="020B0600000101010101" pitchFamily="34" charset="-127"/>
                    <a:cs typeface="Arial" panose="020B0604020202020204" pitchFamily="34" charset="0"/>
                  </a:rPr>
                  <a:t> ở </a:t>
                </a:r>
                <a:r>
                  <a:rPr lang="en-US" sz="3800" dirty="0" err="1">
                    <a:effectLst/>
                    <a:latin typeface="Arial" panose="020B0604020202020204" pitchFamily="34" charset="0"/>
                    <a:ea typeface="Dotum" panose="020B0600000101010101" pitchFamily="34" charset="-127"/>
                    <a:cs typeface="Arial" panose="020B0604020202020204" pitchFamily="34" charset="0"/>
                  </a:rPr>
                  <a:t>câu</a:t>
                </a:r>
                <a:r>
                  <a:rPr lang="en-US" sz="3800" dirty="0">
                    <a:effectLst/>
                    <a:latin typeface="Arial" panose="020B0604020202020204" pitchFamily="34" charset="0"/>
                    <a:ea typeface="Dotum" panose="020B0600000101010101" pitchFamily="34" charset="-127"/>
                    <a:cs typeface="Arial" panose="020B0604020202020204" pitchFamily="34" charset="0"/>
                  </a:rPr>
                  <a:t> a </a:t>
                </a:r>
                <a:r>
                  <a:rPr lang="en-US" sz="3800" dirty="0" err="1">
                    <a:effectLst/>
                    <a:latin typeface="Arial" panose="020B0604020202020204" pitchFamily="34" charset="0"/>
                    <a:ea typeface="Dotum" panose="020B0600000101010101" pitchFamily="34" charset="-127"/>
                    <a:cs typeface="Arial" panose="020B0604020202020204" pitchFamily="34" charset="0"/>
                  </a:rPr>
                  <a:t>và</a:t>
                </a:r>
                <a:r>
                  <a:rPr lang="en-US" sz="3800" dirty="0">
                    <a:effectLst/>
                    <a:latin typeface="Arial" panose="020B0604020202020204" pitchFamily="34" charset="0"/>
                    <a:ea typeface="Dotum" panose="020B0600000101010101" pitchFamily="34" charset="-127"/>
                    <a:cs typeface="Arial" panose="020B0604020202020204" pitchFamily="34" charset="0"/>
                  </a:rPr>
                  <a:t> b </a:t>
                </a:r>
                <a:r>
                  <a:rPr lang="en-US" sz="3800" dirty="0" err="1">
                    <a:effectLst/>
                    <a:latin typeface="Arial" panose="020B0604020202020204" pitchFamily="34" charset="0"/>
                    <a:ea typeface="Dotum" panose="020B0600000101010101" pitchFamily="34" charset="-127"/>
                    <a:cs typeface="Arial" panose="020B0604020202020204" pitchFamily="34" charset="0"/>
                  </a:rPr>
                  <a:t>đều</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là</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các</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đa</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thức</a:t>
                </a:r>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44991" y="2441011"/>
                <a:ext cx="17666200" cy="5093702"/>
              </a:xfrm>
              <a:prstGeom prst="rect">
                <a:avLst/>
              </a:prstGeom>
              <a:blipFill>
                <a:blip r:embed="rId28"/>
                <a:stretch>
                  <a:fillRect l="-1139" b="-1794"/>
                </a:stretch>
              </a:blipFill>
            </p:spPr>
            <p:txBody>
              <a:bodyPr/>
              <a:lstStyle/>
              <a:p>
                <a:r>
                  <a:rPr lang="en-US">
                    <a:noFill/>
                  </a:rPr>
                  <a:t> </a:t>
                </a:r>
              </a:p>
            </p:txBody>
          </p:sp>
        </mc:Fallback>
      </mc:AlternateContent>
    </p:spTree>
    <p:extLst>
      <p:ext uri="{BB962C8B-B14F-4D97-AF65-F5344CB8AC3E}">
        <p14:creationId xmlns:p14="http://schemas.microsoft.com/office/powerpoint/2010/main" val="139818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left)">
                                      <p:cBhvr>
                                        <p:cTn id="24" dur="500"/>
                                        <p:tgtEl>
                                          <p:spTgt spid="2">
                                            <p:txEl>
                                              <p:pRg st="3" end="3"/>
                                            </p:txEl>
                                          </p:spTgt>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028700"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346728"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562445" y="1131805"/>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8" name="Freeform 8"/>
          <p:cNvSpPr/>
          <p:nvPr/>
        </p:nvSpPr>
        <p:spPr>
          <a:xfrm>
            <a:off x="8346728"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028700"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400000" flipV="1">
            <a:off x="-2698268" y="4926745"/>
            <a:ext cx="7773430" cy="349804"/>
          </a:xfrm>
          <a:custGeom>
            <a:avLst/>
            <a:gdLst/>
            <a:ahLst/>
            <a:cxnLst/>
            <a:rect l="l" t="t" r="r" b="b"/>
            <a:pathLst>
              <a:path w="7773430" h="349804">
                <a:moveTo>
                  <a:pt x="0" y="349804"/>
                </a:moveTo>
                <a:lnTo>
                  <a:pt x="7773429" y="349804"/>
                </a:lnTo>
                <a:lnTo>
                  <a:pt x="7773429" y="0"/>
                </a:lnTo>
                <a:lnTo>
                  <a:pt x="0" y="0"/>
                </a:lnTo>
                <a:lnTo>
                  <a:pt x="0" y="349804"/>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2" name="Freeform 12"/>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5562445" y="5449268"/>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15" name="Freeform 15"/>
          <p:cNvSpPr/>
          <p:nvPr/>
        </p:nvSpPr>
        <p:spPr>
          <a:xfrm rot="-2774507" flipH="1">
            <a:off x="2866543" y="2020931"/>
            <a:ext cx="2807679" cy="1285683"/>
          </a:xfrm>
          <a:custGeom>
            <a:avLst/>
            <a:gdLst/>
            <a:ahLst/>
            <a:cxnLst/>
            <a:rect l="l" t="t" r="r" b="b"/>
            <a:pathLst>
              <a:path w="2807679" h="1285683">
                <a:moveTo>
                  <a:pt x="2807678" y="0"/>
                </a:moveTo>
                <a:lnTo>
                  <a:pt x="0" y="0"/>
                </a:lnTo>
                <a:lnTo>
                  <a:pt x="0" y="1285683"/>
                </a:lnTo>
                <a:lnTo>
                  <a:pt x="2807678" y="1285683"/>
                </a:lnTo>
                <a:lnTo>
                  <a:pt x="2807678"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687817" y="8354905"/>
            <a:ext cx="1001258" cy="1441602"/>
          </a:xfrm>
          <a:custGeom>
            <a:avLst/>
            <a:gdLst/>
            <a:ahLst/>
            <a:cxnLst/>
            <a:rect l="l" t="t" r="r" b="b"/>
            <a:pathLst>
              <a:path w="1001258" h="1441602">
                <a:moveTo>
                  <a:pt x="0" y="0"/>
                </a:moveTo>
                <a:lnTo>
                  <a:pt x="1001258" y="0"/>
                </a:lnTo>
                <a:lnTo>
                  <a:pt x="1001258" y="1441602"/>
                </a:lnTo>
                <a:lnTo>
                  <a:pt x="0" y="1441602"/>
                </a:lnTo>
                <a:lnTo>
                  <a:pt x="0" y="0"/>
                </a:lnTo>
                <a:close/>
              </a:path>
            </a:pathLst>
          </a:custGeom>
          <a:blipFill>
            <a:blip r:embed="rId12">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3741713" flipV="1">
            <a:off x="16309758" y="8094121"/>
            <a:ext cx="1474332" cy="1169698"/>
          </a:xfrm>
          <a:custGeom>
            <a:avLst/>
            <a:gdLst/>
            <a:ahLst/>
            <a:cxnLst/>
            <a:rect l="l" t="t" r="r" b="b"/>
            <a:pathLst>
              <a:path w="1474332" h="1063362">
                <a:moveTo>
                  <a:pt x="0" y="1063362"/>
                </a:moveTo>
                <a:lnTo>
                  <a:pt x="1474331" y="1063362"/>
                </a:lnTo>
                <a:lnTo>
                  <a:pt x="1474331" y="0"/>
                </a:lnTo>
                <a:lnTo>
                  <a:pt x="0" y="0"/>
                </a:lnTo>
                <a:lnTo>
                  <a:pt x="0" y="1063362"/>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Freeform 22"/>
          <p:cNvSpPr/>
          <p:nvPr/>
        </p:nvSpPr>
        <p:spPr>
          <a:xfrm rot="-5400000">
            <a:off x="8647843" y="7097795"/>
            <a:ext cx="858964" cy="4114800"/>
          </a:xfrm>
          <a:custGeom>
            <a:avLst/>
            <a:gdLst/>
            <a:ahLst/>
            <a:cxnLst/>
            <a:rect l="l" t="t" r="r" b="b"/>
            <a:pathLst>
              <a:path w="858964" h="4114800">
                <a:moveTo>
                  <a:pt x="0" y="0"/>
                </a:moveTo>
                <a:lnTo>
                  <a:pt x="858964" y="0"/>
                </a:lnTo>
                <a:lnTo>
                  <a:pt x="858964"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rot="8387412" flipV="1">
            <a:off x="346728" y="498611"/>
            <a:ext cx="2041001" cy="1005657"/>
          </a:xfrm>
          <a:custGeom>
            <a:avLst/>
            <a:gdLst/>
            <a:ahLst/>
            <a:cxnLst/>
            <a:rect l="l" t="t" r="r" b="b"/>
            <a:pathLst>
              <a:path w="2041001" h="1005657">
                <a:moveTo>
                  <a:pt x="0" y="1005657"/>
                </a:moveTo>
                <a:lnTo>
                  <a:pt x="2041000" y="1005657"/>
                </a:lnTo>
                <a:lnTo>
                  <a:pt x="2041000" y="0"/>
                </a:lnTo>
                <a:lnTo>
                  <a:pt x="0" y="0"/>
                </a:lnTo>
                <a:lnTo>
                  <a:pt x="0" y="1005657"/>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a:off x="16796868" y="595185"/>
            <a:ext cx="791514" cy="1545674"/>
          </a:xfrm>
          <a:custGeom>
            <a:avLst/>
            <a:gdLst/>
            <a:ahLst/>
            <a:cxnLst/>
            <a:rect l="l" t="t" r="r" b="b"/>
            <a:pathLst>
              <a:path w="791514" h="1545674">
                <a:moveTo>
                  <a:pt x="0" y="0"/>
                </a:moveTo>
                <a:lnTo>
                  <a:pt x="791514" y="0"/>
                </a:lnTo>
                <a:lnTo>
                  <a:pt x="791514" y="1545674"/>
                </a:lnTo>
                <a:lnTo>
                  <a:pt x="0" y="154567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nvGrpSpPr>
          <p:cNvPr id="27" name="Group 26"/>
          <p:cNvGrpSpPr/>
          <p:nvPr/>
        </p:nvGrpSpPr>
        <p:grpSpPr>
          <a:xfrm>
            <a:off x="4128355" y="2287418"/>
            <a:ext cx="10806845" cy="4913482"/>
            <a:chOff x="4354085" y="1526225"/>
            <a:chExt cx="9446480" cy="4173627"/>
          </a:xfrm>
        </p:grpSpPr>
        <p:sp>
          <p:nvSpPr>
            <p:cNvPr id="28" name="Freeform 5"/>
            <p:cNvSpPr/>
            <p:nvPr/>
          </p:nvSpPr>
          <p:spPr>
            <a:xfrm>
              <a:off x="4354085" y="1526225"/>
              <a:ext cx="9446480" cy="4173627"/>
            </a:xfrm>
            <a:custGeom>
              <a:avLst/>
              <a:gdLst/>
              <a:ahLst/>
              <a:cxnLst/>
              <a:rect l="l" t="t" r="r" b="b"/>
              <a:pathLst>
                <a:path w="9446480" h="4173627">
                  <a:moveTo>
                    <a:pt x="0" y="0"/>
                  </a:moveTo>
                  <a:lnTo>
                    <a:pt x="9446480" y="0"/>
                  </a:lnTo>
                  <a:lnTo>
                    <a:pt x="9446480" y="4173627"/>
                  </a:lnTo>
                  <a:lnTo>
                    <a:pt x="0" y="4173627"/>
                  </a:lnTo>
                  <a:lnTo>
                    <a:pt x="0" y="0"/>
                  </a:lnTo>
                  <a:close/>
                </a:path>
              </a:pathLst>
            </a:custGeom>
            <a:blipFill>
              <a:blip r:embed="rId30">
                <a:extLst>
                  <a:ext uri="{96DAC541-7B7A-43D3-8B79-37D633B846F1}">
                    <asvg:svgBlip xmlns:asvg="http://schemas.microsoft.com/office/drawing/2016/SVG/main" xmlns="" r:embed="rId5"/>
                  </a:ext>
                </a:extLst>
              </a:blip>
              <a:stretch>
                <a:fillRect/>
              </a:stretch>
            </a:blipFill>
          </p:spPr>
        </p:sp>
        <p:sp>
          <p:nvSpPr>
            <p:cNvPr id="29" name="Freeform 6"/>
            <p:cNvSpPr/>
            <p:nvPr/>
          </p:nvSpPr>
          <p:spPr>
            <a:xfrm>
              <a:off x="4560315" y="1617341"/>
              <a:ext cx="9034021" cy="3882321"/>
            </a:xfrm>
            <a:custGeom>
              <a:avLst/>
              <a:gdLst/>
              <a:ahLst/>
              <a:cxnLst/>
              <a:rect l="l" t="t" r="r" b="b"/>
              <a:pathLst>
                <a:path w="9034021" h="3991395">
                  <a:moveTo>
                    <a:pt x="0" y="0"/>
                  </a:moveTo>
                  <a:lnTo>
                    <a:pt x="9034020" y="0"/>
                  </a:lnTo>
                  <a:lnTo>
                    <a:pt x="9034020" y="3991395"/>
                  </a:lnTo>
                  <a:lnTo>
                    <a:pt x="0" y="3991395"/>
                  </a:lnTo>
                  <a:lnTo>
                    <a:pt x="0" y="0"/>
                  </a:lnTo>
                  <a:close/>
                </a:path>
              </a:pathLst>
            </a:custGeom>
            <a:blipFill>
              <a:blip r:embed="rId31">
                <a:extLst>
                  <a:ext uri="{96DAC541-7B7A-43D3-8B79-37D633B846F1}">
                    <asvg:svgBlip xmlns:asvg="http://schemas.microsoft.com/office/drawing/2016/SVG/main" xmlns="" r:embed="rId7"/>
                  </a:ext>
                </a:extLst>
              </a:blip>
              <a:stretch>
                <a:fillRect/>
              </a:stretch>
            </a:blipFill>
          </p:spPr>
        </p:sp>
      </p:grpSp>
      <p:sp>
        <p:nvSpPr>
          <p:cNvPr id="31" name="Rectangle 30"/>
          <p:cNvSpPr/>
          <p:nvPr/>
        </p:nvSpPr>
        <p:spPr>
          <a:xfrm>
            <a:off x="4896964" y="2993858"/>
            <a:ext cx="9144000" cy="3093154"/>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5B96A9"/>
                </a:solidFill>
                <a:effectLst/>
                <a:uLnTx/>
                <a:uFillTx/>
                <a:latin typeface="Arial" panose="020B0604020202020204" pitchFamily="34" charset="0"/>
                <a:ea typeface="+mn-ea"/>
                <a:cs typeface="Arial" panose="020B0604020202020204" pitchFamily="34" charset="0"/>
              </a:rPr>
              <a:t>2. </a:t>
            </a:r>
            <a:endParaRPr kumimoji="0" lang="en-US" sz="6500" b="1" i="0" u="none" strike="noStrike" kern="1200" cap="none" spc="0" normalizeH="0" baseline="0" noProof="0">
              <a:ln>
                <a:noFill/>
              </a:ln>
              <a:solidFill>
                <a:srgbClr val="5B96A9"/>
              </a:solidFill>
              <a:effectLst/>
              <a:uLnTx/>
              <a:uFillTx/>
              <a:latin typeface="Arial" panose="020B0604020202020204" pitchFamily="34" charset="0"/>
              <a:ea typeface="+mn-ea"/>
              <a:cs typeface="Arial" panose="020B0604020202020204" pitchFamily="34" charset="0"/>
            </a:endParaRPr>
          </a:p>
          <a:p>
            <a:pPr lvl="0" algn="ctr">
              <a:lnSpc>
                <a:spcPct val="150000"/>
              </a:lnSpc>
            </a:pPr>
            <a:r>
              <a:rPr lang="en-US" sz="6500" b="1">
                <a:solidFill>
                  <a:srgbClr val="5B96A9"/>
                </a:solidFill>
                <a:latin typeface="Arial" panose="020B0604020202020204" pitchFamily="34" charset="0"/>
                <a:cs typeface="Arial" panose="020B0604020202020204" pitchFamily="34" charset="0"/>
              </a:rPr>
              <a:t>ĐA THỨC THU GỌN</a:t>
            </a:r>
            <a:endParaRPr kumimoji="0" lang="en-US" sz="6500" b="1" i="0" u="none" strike="noStrike" kern="1200" cap="none" spc="0" normalizeH="0" baseline="0" noProof="0">
              <a:ln>
                <a:noFill/>
              </a:ln>
              <a:solidFill>
                <a:srgbClr val="5B96A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67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962399" y="563122"/>
            <a:ext cx="10515600" cy="2980178"/>
            <a:chOff x="4207932" y="288505"/>
            <a:chExt cx="10515600" cy="2980178"/>
          </a:xfrm>
        </p:grpSpPr>
        <p:grpSp>
          <p:nvGrpSpPr>
            <p:cNvPr id="16" name="Group 2"/>
            <p:cNvGrpSpPr/>
            <p:nvPr/>
          </p:nvGrpSpPr>
          <p:grpSpPr>
            <a:xfrm>
              <a:off x="4207932" y="288505"/>
              <a:ext cx="10515600" cy="2980178"/>
              <a:chOff x="-647827" y="-28575"/>
              <a:chExt cx="3924883" cy="841375"/>
            </a:xfrm>
          </p:grpSpPr>
          <p:sp>
            <p:nvSpPr>
              <p:cNvPr id="18" name="Freeform 3"/>
              <p:cNvSpPr/>
              <p:nvPr/>
            </p:nvSpPr>
            <p:spPr>
              <a:xfrm>
                <a:off x="-647827" y="0"/>
                <a:ext cx="3924883"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4520333" y="440391"/>
              <a:ext cx="10020692" cy="942053"/>
            </a:xfrm>
            <a:prstGeom prst="rect">
              <a:avLst/>
            </a:prstGeom>
          </p:spPr>
          <p:txBody>
            <a:bodyPr wrap="none">
              <a:spAutoFit/>
            </a:bodyPr>
            <a:lstStyle/>
            <a:p>
              <a:pPr lvl="0" algn="just">
                <a:lnSpc>
                  <a:spcPct val="150000"/>
                </a:lnSpc>
                <a:spcAft>
                  <a:spcPts val="600"/>
                </a:spcAft>
              </a:pP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Đa thức thu gọn. Thu gọn một đa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6" name="TextBox 25"/>
          <p:cNvSpPr txBox="1"/>
          <p:nvPr/>
        </p:nvSpPr>
        <p:spPr>
          <a:xfrm>
            <a:off x="390567" y="6528873"/>
            <a:ext cx="17678400" cy="901593"/>
          </a:xfrm>
          <a:prstGeom prst="rect">
            <a:avLst/>
          </a:prstGeom>
          <a:noFill/>
        </p:spPr>
        <p:txBody>
          <a:bodyPr wrap="square" rtlCol="0">
            <a:spAutoFit/>
          </a:bodyPr>
          <a:lstStyle/>
          <a:p>
            <a:pPr algn="just">
              <a:lnSpc>
                <a:spcPct val="150000"/>
              </a:lnSpc>
              <a:spcAft>
                <a:spcPts val="800"/>
              </a:spcAft>
            </a:pPr>
            <a:r>
              <a:rPr lang="nl-NL"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4000" dirty="0" smtClean="0">
                <a:solidFill>
                  <a:srgbClr val="00B0F0"/>
                </a:solidFill>
                <a:latin typeface="Arial" panose="020B0604020202020204" pitchFamily="34" charset="0"/>
                <a:ea typeface="Calibri" panose="020F0502020204030204" pitchFamily="34" charset="0"/>
                <a:cs typeface="Arial" panose="020B0604020202020204" pitchFamily="34" charset="0"/>
              </a:rPr>
              <a:t>Đa </a:t>
            </a:r>
            <a:r>
              <a:rPr lang="nl-NL" sz="4000" dirty="0">
                <a:solidFill>
                  <a:srgbClr val="00B0F0"/>
                </a:solidFill>
                <a:latin typeface="Arial" panose="020B0604020202020204" pitchFamily="34" charset="0"/>
                <a:ea typeface="Calibri" panose="020F0502020204030204" pitchFamily="34" charset="0"/>
                <a:cs typeface="Arial" panose="020B0604020202020204" pitchFamily="34" charset="0"/>
              </a:rPr>
              <a:t>thức A và đa </a:t>
            </a:r>
            <a:r>
              <a:rPr lang="nl-NL" sz="4000" dirty="0" smtClean="0">
                <a:solidFill>
                  <a:srgbClr val="00B0F0"/>
                </a:solidFill>
                <a:latin typeface="Arial" panose="020B0604020202020204" pitchFamily="34" charset="0"/>
                <a:ea typeface="Calibri" panose="020F0502020204030204" pitchFamily="34" charset="0"/>
                <a:cs typeface="Arial" panose="020B0604020202020204" pitchFamily="34" charset="0"/>
              </a:rPr>
              <a:t>thức B </a:t>
            </a:r>
            <a:r>
              <a:rPr lang="nl-NL" sz="4000" dirty="0">
                <a:solidFill>
                  <a:srgbClr val="00B0F0"/>
                </a:solidFill>
                <a:latin typeface="Arial" panose="020B0604020202020204" pitchFamily="34" charset="0"/>
                <a:ea typeface="Calibri" panose="020F0502020204030204" pitchFamily="34" charset="0"/>
                <a:cs typeface="Arial" panose="020B0604020202020204" pitchFamily="34" charset="0"/>
              </a:rPr>
              <a:t>có hai hạng tử nào đồng dạng với nhau </a:t>
            </a:r>
            <a:r>
              <a:rPr lang="nl-NL" sz="4000" dirty="0" smtClean="0">
                <a:solidFill>
                  <a:srgbClr val="00B0F0"/>
                </a:solidFill>
                <a:latin typeface="Arial" panose="020B0604020202020204" pitchFamily="34" charset="0"/>
                <a:ea typeface="Calibri" panose="020F0502020204030204" pitchFamily="34" charset="0"/>
                <a:cs typeface="Arial" panose="020B0604020202020204" pitchFamily="34" charset="0"/>
              </a:rPr>
              <a:t>không ?</a:t>
            </a:r>
            <a:endParaRPr lang="en-US" sz="4000" dirty="0" smtClean="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p:cNvGrpSpPr/>
          <p:nvPr/>
        </p:nvGrpSpPr>
        <p:grpSpPr>
          <a:xfrm>
            <a:off x="1171574" y="9791700"/>
            <a:ext cx="16163925" cy="288988"/>
            <a:chOff x="1028700" y="8893111"/>
            <a:chExt cx="16163925" cy="365188"/>
          </a:xfrm>
        </p:grpSpPr>
        <p:sp>
          <p:nvSpPr>
            <p:cNvPr id="34" name="Freeform 12"/>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35" name="Freeform 14"/>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2">
                <a:extLst>
                  <a:ext uri="{96DAC541-7B7A-43D3-8B79-37D633B846F1}">
                    <asvg:svgBlip xmlns:asvg="http://schemas.microsoft.com/office/drawing/2016/SVG/main" xmlns="" r:embed="rId9"/>
                  </a:ext>
                </a:extLst>
              </a:blip>
              <a:stretch>
                <a:fillRect/>
              </a:stretch>
            </a:blipFill>
          </p:spPr>
        </p:sp>
      </p:grpSp>
      <p:pic>
        <p:nvPicPr>
          <p:cNvPr id="36" name="Picture 35"/>
          <p:cNvPicPr>
            <a:picLocks noChangeAspect="1"/>
          </p:cNvPicPr>
          <p:nvPr/>
        </p:nvPicPr>
        <p:blipFill>
          <a:blip r:embed="rId10"/>
          <a:stretch>
            <a:fillRect/>
          </a:stretch>
        </p:blipFill>
        <p:spPr>
          <a:xfrm rot="7816805">
            <a:off x="17100107" y="73422"/>
            <a:ext cx="810532" cy="1405766"/>
          </a:xfrm>
          <a:prstGeom prst="rect">
            <a:avLst/>
          </a:prstGeom>
        </p:spPr>
      </p:pic>
      <p:pic>
        <p:nvPicPr>
          <p:cNvPr id="37" name="Picture 36"/>
          <p:cNvPicPr>
            <a:picLocks noChangeAspect="1"/>
          </p:cNvPicPr>
          <p:nvPr/>
        </p:nvPicPr>
        <p:blipFill>
          <a:blip r:embed="rId11"/>
          <a:stretch>
            <a:fillRect/>
          </a:stretch>
        </p:blipFill>
        <p:spPr>
          <a:xfrm flipH="1">
            <a:off x="16363420" y="7200900"/>
            <a:ext cx="1543580" cy="2651188"/>
          </a:xfrm>
          <a:prstGeom prst="rect">
            <a:avLst/>
          </a:prstGeom>
        </p:spPr>
      </p:pic>
      <p:pic>
        <p:nvPicPr>
          <p:cNvPr id="39" name="Picture 38"/>
          <p:cNvPicPr>
            <a:picLocks noChangeAspect="1"/>
          </p:cNvPicPr>
          <p:nvPr/>
        </p:nvPicPr>
        <p:blipFill>
          <a:blip r:embed="rId12"/>
          <a:stretch>
            <a:fillRect/>
          </a:stretch>
        </p:blipFill>
        <p:spPr>
          <a:xfrm>
            <a:off x="586456" y="9478804"/>
            <a:ext cx="873677" cy="7700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066967" y="3644514"/>
                <a:ext cx="13792200" cy="2744406"/>
              </a:xfrm>
              <a:prstGeom prst="rect">
                <a:avLst/>
              </a:prstGeom>
            </p:spPr>
            <p:txBody>
              <a:bodyPr wrap="square">
                <a:spAutoFit/>
              </a:bodyPr>
              <a:lstStyle/>
              <a:p>
                <a:pPr algn="just">
                  <a:lnSpc>
                    <a:spcPct val="150000"/>
                  </a:lnSpc>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Cho hai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đa thức A và B sau</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smtClean="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66967" y="3644514"/>
                <a:ext cx="13792200" cy="2744406"/>
              </a:xfrm>
              <a:prstGeom prst="rect">
                <a:avLst/>
              </a:prstGeom>
              <a:blipFill>
                <a:blip r:embed="rId13"/>
                <a:stretch>
                  <a:fillRect l="-1547"/>
                </a:stretch>
              </a:blipFill>
            </p:spPr>
            <p:txBody>
              <a:bodyPr/>
              <a:lstStyle/>
              <a:p>
                <a:r>
                  <a:rPr lang="en-US">
                    <a:noFill/>
                  </a:rPr>
                  <a:t> </a:t>
                </a:r>
              </a:p>
            </p:txBody>
          </p:sp>
        </mc:Fallback>
      </mc:AlternateContent>
      <p:pic>
        <p:nvPicPr>
          <p:cNvPr id="4" name="Picture 3"/>
          <p:cNvPicPr>
            <a:picLocks noChangeAspect="1"/>
          </p:cNvPicPr>
          <p:nvPr/>
        </p:nvPicPr>
        <p:blipFill>
          <a:blip r:embed="rId14"/>
          <a:stretch>
            <a:fillRect/>
          </a:stretch>
        </p:blipFill>
        <p:spPr>
          <a:xfrm>
            <a:off x="470010" y="563122"/>
            <a:ext cx="1749704" cy="1249788"/>
          </a:xfrm>
          <a:prstGeom prst="rect">
            <a:avLst/>
          </a:prstGeom>
        </p:spPr>
      </p:pic>
      <p:sp>
        <p:nvSpPr>
          <p:cNvPr id="20" name="TextBox 19"/>
          <p:cNvSpPr txBox="1"/>
          <p:nvPr/>
        </p:nvSpPr>
        <p:spPr>
          <a:xfrm>
            <a:off x="228600" y="1937931"/>
            <a:ext cx="17678400" cy="1824923"/>
          </a:xfrm>
          <a:prstGeom prst="rect">
            <a:avLst/>
          </a:prstGeom>
          <a:noFill/>
        </p:spPr>
        <p:txBody>
          <a:bodyPr wrap="square" rtlCol="0">
            <a:spAutoFit/>
          </a:bodyPr>
          <a:lstStyle/>
          <a:p>
            <a:pPr algn="just">
              <a:lnSpc>
                <a:spcPct val="150000"/>
              </a:lnSpc>
              <a:spcAft>
                <a:spcPts val="800"/>
              </a:spcAft>
            </a:pPr>
            <a:r>
              <a:rPr lang="nl-NL" sz="40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4000" dirty="0">
                <a:solidFill>
                  <a:srgbClr val="FF0000"/>
                </a:solidFill>
                <a:latin typeface="Arial" panose="020B0604020202020204" pitchFamily="34" charset="0"/>
                <a:ea typeface="Calibri" panose="020F0502020204030204" pitchFamily="34" charset="0"/>
                <a:cs typeface="Arial" panose="020B0604020202020204" pitchFamily="34" charset="0"/>
              </a:rPr>
              <a:t>Tron</a:t>
            </a:r>
            <a:r>
              <a:rPr lang="nl-NL" sz="4000" dirty="0" smtClean="0">
                <a:solidFill>
                  <a:srgbClr val="FF0000"/>
                </a:solidFill>
                <a:latin typeface="Arial" panose="020B0604020202020204" pitchFamily="34" charset="0"/>
                <a:ea typeface="Calibri" panose="020F0502020204030204" pitchFamily="34" charset="0"/>
                <a:cs typeface="Arial" panose="020B0604020202020204" pitchFamily="34" charset="0"/>
              </a:rPr>
              <a:t>g </a:t>
            </a:r>
            <a:r>
              <a:rPr lang="nl-NL" sz="4000" dirty="0">
                <a:solidFill>
                  <a:srgbClr val="FF0000"/>
                </a:solidFill>
                <a:latin typeface="Arial" panose="020B0604020202020204" pitchFamily="34" charset="0"/>
                <a:ea typeface="Calibri" panose="020F0502020204030204" pitchFamily="34" charset="0"/>
                <a:cs typeface="Arial" panose="020B0604020202020204" pitchFamily="34" charset="0"/>
              </a:rPr>
              <a:t>1 đa thức các hạng tử là những đ</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ơ</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n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dạng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còn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đ</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ược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gọi</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hạng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dạng</a:t>
            </a:r>
            <a:r>
              <a:rPr lang="nl-NL"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5754645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down)">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extBox 25"/>
              <p:cNvSpPr txBox="1"/>
              <p:nvPr/>
            </p:nvSpPr>
            <p:spPr>
              <a:xfrm>
                <a:off x="1676400" y="3677903"/>
                <a:ext cx="16738715" cy="1287532"/>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Đa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thức A có hạng tử </a:t>
                </a:r>
                <a14:m>
                  <m:oMath xmlns:m="http://schemas.openxmlformats.org/officeDocument/2006/math">
                    <m: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đồng </a:t>
                </a:r>
                <a:r>
                  <a:rPr lang="nl-NL"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endParaRPr lang="en-US" sz="4000" dirty="0" smtClean="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676400" y="3677903"/>
                <a:ext cx="16738715" cy="1287532"/>
              </a:xfrm>
              <a:prstGeom prst="rect">
                <a:avLst/>
              </a:prstGeom>
              <a:blipFill>
                <a:blip r:embed="rId2"/>
                <a:stretch>
                  <a:fillRect l="-1165" b="-8019"/>
                </a:stretch>
              </a:blipFill>
            </p:spPr>
            <p:txBody>
              <a:bodyPr/>
              <a:lstStyle/>
              <a:p>
                <a:r>
                  <a:rPr lang="en-US">
                    <a:noFill/>
                  </a:rPr>
                  <a:t> </a:t>
                </a:r>
              </a:p>
            </p:txBody>
          </p:sp>
        </mc:Fallback>
      </mc:AlternateContent>
      <p:grpSp>
        <p:nvGrpSpPr>
          <p:cNvPr id="33" name="Group 32"/>
          <p:cNvGrpSpPr/>
          <p:nvPr/>
        </p:nvGrpSpPr>
        <p:grpSpPr>
          <a:xfrm>
            <a:off x="1171574" y="9791700"/>
            <a:ext cx="16163925" cy="288988"/>
            <a:chOff x="1028700" y="8893111"/>
            <a:chExt cx="16163925" cy="365188"/>
          </a:xfrm>
        </p:grpSpPr>
        <p:sp>
          <p:nvSpPr>
            <p:cNvPr id="34" name="Freeform 12"/>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35" name="Freeform 14"/>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3">
                <a:extLst>
                  <a:ext uri="{96DAC541-7B7A-43D3-8B79-37D633B846F1}">
                    <asvg:svgBlip xmlns:asvg="http://schemas.microsoft.com/office/drawing/2016/SVG/main" xmlns="" r:embed="rId9"/>
                  </a:ext>
                </a:extLst>
              </a:blip>
              <a:stretch>
                <a:fillRect/>
              </a:stretch>
            </a:blipFill>
          </p:spPr>
        </p:sp>
      </p:grpSp>
      <p:pic>
        <p:nvPicPr>
          <p:cNvPr id="36" name="Picture 35"/>
          <p:cNvPicPr>
            <a:picLocks noChangeAspect="1"/>
          </p:cNvPicPr>
          <p:nvPr/>
        </p:nvPicPr>
        <p:blipFill>
          <a:blip r:embed="rId10"/>
          <a:stretch>
            <a:fillRect/>
          </a:stretch>
        </p:blipFill>
        <p:spPr>
          <a:xfrm rot="7816805">
            <a:off x="17100107" y="73422"/>
            <a:ext cx="810532" cy="1405766"/>
          </a:xfrm>
          <a:prstGeom prst="rect">
            <a:avLst/>
          </a:prstGeom>
        </p:spPr>
      </p:pic>
      <p:pic>
        <p:nvPicPr>
          <p:cNvPr id="37" name="Picture 36"/>
          <p:cNvPicPr>
            <a:picLocks noChangeAspect="1"/>
          </p:cNvPicPr>
          <p:nvPr/>
        </p:nvPicPr>
        <p:blipFill>
          <a:blip r:embed="rId11"/>
          <a:stretch>
            <a:fillRect/>
          </a:stretch>
        </p:blipFill>
        <p:spPr>
          <a:xfrm flipH="1">
            <a:off x="16363420" y="7200900"/>
            <a:ext cx="1543580" cy="2651188"/>
          </a:xfrm>
          <a:prstGeom prst="rect">
            <a:avLst/>
          </a:prstGeom>
        </p:spPr>
      </p:pic>
      <p:pic>
        <p:nvPicPr>
          <p:cNvPr id="39" name="Picture 38"/>
          <p:cNvPicPr>
            <a:picLocks noChangeAspect="1"/>
          </p:cNvPicPr>
          <p:nvPr/>
        </p:nvPicPr>
        <p:blipFill>
          <a:blip r:embed="rId12"/>
          <a:stretch>
            <a:fillRect/>
          </a:stretch>
        </p:blipFill>
        <p:spPr>
          <a:xfrm>
            <a:off x="586456" y="9478804"/>
            <a:ext cx="873677" cy="7700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743200" y="696302"/>
                <a:ext cx="13792200" cy="2744406"/>
              </a:xfrm>
              <a:prstGeom prst="rect">
                <a:avLst/>
              </a:prstGeom>
            </p:spPr>
            <p:txBody>
              <a:bodyPr wrap="square">
                <a:spAutoFit/>
              </a:bodyPr>
              <a:lstStyle/>
              <a:p>
                <a:pPr algn="just">
                  <a:lnSpc>
                    <a:spcPct val="150000"/>
                  </a:lnSpc>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Quan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sát hai đa thức A và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a:t>
                </a:r>
                <a:endParaRPr lang="en-US" sz="4000" dirty="0" smtClean="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r>
                        <a:rPr lang="nl-NL"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43200" y="696302"/>
                <a:ext cx="13792200" cy="2744406"/>
              </a:xfrm>
              <a:prstGeom prst="rect">
                <a:avLst/>
              </a:prstGeom>
              <a:blipFill>
                <a:blip r:embed="rId13"/>
                <a:stretch>
                  <a:fillRect l="-1547"/>
                </a:stretch>
              </a:blipFill>
            </p:spPr>
            <p:txBody>
              <a:bodyPr/>
              <a:lstStyle/>
              <a:p>
                <a:r>
                  <a:rPr lang="en-US">
                    <a:noFill/>
                  </a:rPr>
                  <a:t> </a:t>
                </a:r>
              </a:p>
            </p:txBody>
          </p:sp>
        </mc:Fallback>
      </mc:AlternateContent>
      <p:sp>
        <p:nvSpPr>
          <p:cNvPr id="22" name="Rectangle 21"/>
          <p:cNvSpPr/>
          <p:nvPr/>
        </p:nvSpPr>
        <p:spPr>
          <a:xfrm>
            <a:off x="1676400" y="3355308"/>
            <a:ext cx="2521844" cy="707886"/>
          </a:xfrm>
          <a:prstGeom prst="rect">
            <a:avLst/>
          </a:prstGeom>
        </p:spPr>
        <p:txBody>
          <a:bodyPr wrap="none">
            <a:spAutoFit/>
          </a:bodyPr>
          <a:lstStyle/>
          <a:p>
            <a:r>
              <a:rPr lang="en-US" sz="4000" b="1" i="1" u="sng" dirty="0" err="1" smtClean="0">
                <a:solidFill>
                  <a:srgbClr val="C00000"/>
                </a:solidFill>
                <a:latin typeface="Arial" panose="020B0604020202020204" pitchFamily="34" charset="0"/>
                <a:ea typeface="Times New Roman" panose="02020603050405020304" pitchFamily="18" charset="0"/>
                <a:cs typeface="Arial" panose="020B0604020202020204" pitchFamily="34" charset="0"/>
              </a:rPr>
              <a:t>Nhận</a:t>
            </a:r>
            <a:r>
              <a:rPr lang="en-US" sz="4000" b="1" i="1" u="sng"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b="1" i="1" u="sng" dirty="0" err="1" smtClean="0">
                <a:solidFill>
                  <a:srgbClr val="C00000"/>
                </a:solidFill>
                <a:latin typeface="Arial" panose="020B0604020202020204" pitchFamily="34" charset="0"/>
                <a:ea typeface="Times New Roman" panose="02020603050405020304" pitchFamily="18" charset="0"/>
                <a:cs typeface="Arial" panose="020B0604020202020204" pitchFamily="34" charset="0"/>
              </a:rPr>
              <a:t>xét</a:t>
            </a:r>
            <a:r>
              <a:rPr lang="en-US" sz="4000" b="1" i="1" u="sng"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000" b="1" i="1" u="sng" dirty="0">
              <a:solidFill>
                <a:srgbClr val="C00000"/>
              </a:solidFill>
            </a:endParaRPr>
          </a:p>
        </p:txBody>
      </p:sp>
      <p:pic>
        <p:nvPicPr>
          <p:cNvPr id="4" name="Picture 3"/>
          <p:cNvPicPr>
            <a:picLocks noChangeAspect="1"/>
          </p:cNvPicPr>
          <p:nvPr/>
        </p:nvPicPr>
        <p:blipFill>
          <a:blip r:embed="rId14"/>
          <a:stretch>
            <a:fillRect/>
          </a:stretch>
        </p:blipFill>
        <p:spPr>
          <a:xfrm>
            <a:off x="470010" y="563122"/>
            <a:ext cx="1749704" cy="1249788"/>
          </a:xfrm>
          <a:prstGeom prst="rect">
            <a:avLst/>
          </a:prstGeom>
        </p:spPr>
      </p:pic>
      <p:sp>
        <p:nvSpPr>
          <p:cNvPr id="20" name="TextBox 19"/>
          <p:cNvSpPr txBox="1"/>
          <p:nvPr/>
        </p:nvSpPr>
        <p:spPr>
          <a:xfrm>
            <a:off x="1676400" y="4837233"/>
            <a:ext cx="16738715" cy="901593"/>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nl-NL"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thức B không có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nl-NL"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hạng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tử nào đồng dạng</a:t>
            </a:r>
            <a:r>
              <a:rPr lang="nl-NL"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TextBox 20"/>
          <p:cNvSpPr txBox="1"/>
          <p:nvPr/>
        </p:nvSpPr>
        <p:spPr>
          <a:xfrm>
            <a:off x="2191836" y="5768951"/>
            <a:ext cx="16738715" cy="901593"/>
          </a:xfrm>
          <a:prstGeom prst="rect">
            <a:avLst/>
          </a:prstGeom>
          <a:noFill/>
        </p:spPr>
        <p:txBody>
          <a:bodyPr wrap="square" rtlCol="0">
            <a:spAutoFit/>
          </a:bodyPr>
          <a:lstStyle/>
          <a:p>
            <a:pPr algn="just">
              <a:lnSpc>
                <a:spcPct val="150000"/>
              </a:lnSpc>
              <a:spcAft>
                <a:spcPts val="800"/>
              </a:spcAft>
            </a:pPr>
            <a:r>
              <a:rPr lang="nl-NL"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nói đa thức B là một </a:t>
            </a:r>
            <a:r>
              <a:rPr lang="nl-NL" sz="4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đa thức thu gọn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38136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wipe(down)">
                                      <p:cBhvr>
                                        <p:cTn id="11" dur="500"/>
                                        <p:tgtEl>
                                          <p:spTgt spid="2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barn(inVertical)">
                                      <p:cBhvr>
                                        <p:cTn id="2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866900"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866900"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184928"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7" name="Freeform 4"/>
          <p:cNvSpPr/>
          <p:nvPr/>
        </p:nvSpPr>
        <p:spPr>
          <a:xfrm>
            <a:off x="9230374" y="5448300"/>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7192795" y="10798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42" name="Group 41"/>
          <p:cNvGrpSpPr/>
          <p:nvPr/>
        </p:nvGrpSpPr>
        <p:grpSpPr>
          <a:xfrm>
            <a:off x="2438400" y="2554637"/>
            <a:ext cx="12877800" cy="2969863"/>
            <a:chOff x="2368476" y="3476723"/>
            <a:chExt cx="12877800" cy="2969863"/>
          </a:xfrm>
        </p:grpSpPr>
        <p:pic>
          <p:nvPicPr>
            <p:cNvPr id="38" name="Picture 37"/>
            <p:cNvPicPr>
              <a:picLocks noChangeAspect="1"/>
            </p:cNvPicPr>
            <p:nvPr/>
          </p:nvPicPr>
          <p:blipFill>
            <a:blip r:embed="rId4"/>
            <a:stretch>
              <a:fillRect/>
            </a:stretch>
          </p:blipFill>
          <p:spPr>
            <a:xfrm>
              <a:off x="2368476" y="3476723"/>
              <a:ext cx="12877800" cy="2969863"/>
            </a:xfrm>
            <a:prstGeom prst="rect">
              <a:avLst/>
            </a:prstGeom>
          </p:spPr>
        </p:pic>
        <p:sp>
          <p:nvSpPr>
            <p:cNvPr id="41" name="Rectangle 40"/>
            <p:cNvSpPr/>
            <p:nvPr/>
          </p:nvSpPr>
          <p:spPr>
            <a:xfrm>
              <a:off x="3443333" y="3844014"/>
              <a:ext cx="10812344" cy="1954831"/>
            </a:xfrm>
            <a:prstGeom prst="rect">
              <a:avLst/>
            </a:prstGeom>
          </p:spPr>
          <p:txBody>
            <a:bodyPr wrap="square">
              <a:spAutoFit/>
            </a:bodyPr>
            <a:lstStyle/>
            <a:p>
              <a:pPr lvl="0" algn="just">
                <a:lnSpc>
                  <a:spcPct val="150000"/>
                </a:lnSpc>
                <a:defRPr/>
              </a:pPr>
              <a:r>
                <a:rPr lang="vi-VN" sz="4300" b="1">
                  <a:solidFill>
                    <a:prstClr val="black"/>
                  </a:solidFill>
                  <a:ea typeface="Times New Roman" panose="02020603050405020304" pitchFamily="18" charset="0"/>
                  <a:cs typeface="Arial" panose="020B0604020202020204" pitchFamily="34" charset="0"/>
                </a:rPr>
                <a:t>Đa thức thu gọn là đa thức không có hai hạng tử nào đồng dạng.</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3" name="Picture 42"/>
          <p:cNvPicPr>
            <a:picLocks noChangeAspect="1"/>
          </p:cNvPicPr>
          <p:nvPr/>
        </p:nvPicPr>
        <p:blipFill>
          <a:blip r:embed="rId5"/>
          <a:stretch>
            <a:fillRect/>
          </a:stretch>
        </p:blipFill>
        <p:spPr>
          <a:xfrm>
            <a:off x="13335001" y="4942113"/>
            <a:ext cx="1463167" cy="743776"/>
          </a:xfrm>
          <a:prstGeom prst="rect">
            <a:avLst/>
          </a:prstGeom>
        </p:spPr>
      </p:pic>
      <p:pic>
        <p:nvPicPr>
          <p:cNvPr id="44" name="Picture 43"/>
          <p:cNvPicPr>
            <a:picLocks noChangeAspect="1"/>
          </p:cNvPicPr>
          <p:nvPr/>
        </p:nvPicPr>
        <p:blipFill>
          <a:blip r:embed="rId6"/>
          <a:stretch>
            <a:fillRect/>
          </a:stretch>
        </p:blipFill>
        <p:spPr>
          <a:xfrm>
            <a:off x="521875" y="698188"/>
            <a:ext cx="1097375" cy="8279086"/>
          </a:xfrm>
          <a:prstGeom prst="rect">
            <a:avLst/>
          </a:prstGeom>
        </p:spPr>
      </p:pic>
      <p:pic>
        <p:nvPicPr>
          <p:cNvPr id="45" name="Picture 44"/>
          <p:cNvPicPr>
            <a:picLocks noChangeAspect="1"/>
          </p:cNvPicPr>
          <p:nvPr/>
        </p:nvPicPr>
        <p:blipFill>
          <a:blip r:embed="rId7"/>
          <a:stretch>
            <a:fillRect/>
          </a:stretch>
        </p:blipFill>
        <p:spPr>
          <a:xfrm>
            <a:off x="16502956" y="372787"/>
            <a:ext cx="1261981" cy="1518036"/>
          </a:xfrm>
          <a:prstGeom prst="rect">
            <a:avLst/>
          </a:prstGeom>
        </p:spPr>
      </p:pic>
      <p:pic>
        <p:nvPicPr>
          <p:cNvPr id="46" name="Picture 45"/>
          <p:cNvPicPr>
            <a:picLocks noChangeAspect="1"/>
          </p:cNvPicPr>
          <p:nvPr/>
        </p:nvPicPr>
        <p:blipFill>
          <a:blip r:embed="rId8"/>
          <a:stretch>
            <a:fillRect/>
          </a:stretch>
        </p:blipFill>
        <p:spPr>
          <a:xfrm>
            <a:off x="7291503" y="8420100"/>
            <a:ext cx="3019191" cy="1676545"/>
          </a:xfrm>
          <a:prstGeom prst="rect">
            <a:avLst/>
          </a:prstGeom>
        </p:spPr>
      </p:pic>
      <p:pic>
        <p:nvPicPr>
          <p:cNvPr id="5" name="Picture 4"/>
          <p:cNvPicPr>
            <a:picLocks noChangeAspect="1"/>
          </p:cNvPicPr>
          <p:nvPr/>
        </p:nvPicPr>
        <p:blipFill>
          <a:blip r:embed="rId9"/>
          <a:stretch>
            <a:fillRect/>
          </a:stretch>
        </p:blipFill>
        <p:spPr>
          <a:xfrm>
            <a:off x="15354645" y="7403675"/>
            <a:ext cx="954583" cy="804133"/>
          </a:xfrm>
          <a:prstGeom prst="rect">
            <a:avLst/>
          </a:prstGeom>
        </p:spPr>
      </p:pic>
    </p:spTree>
    <p:extLst>
      <p:ext uri="{BB962C8B-B14F-4D97-AF65-F5344CB8AC3E}">
        <p14:creationId xmlns:p14="http://schemas.microsoft.com/office/powerpoint/2010/main" val="351542477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3" name="Group 32"/>
          <p:cNvGrpSpPr/>
          <p:nvPr/>
        </p:nvGrpSpPr>
        <p:grpSpPr>
          <a:xfrm>
            <a:off x="1920764" y="7654013"/>
            <a:ext cx="16163925" cy="288988"/>
            <a:chOff x="1028700" y="8893111"/>
            <a:chExt cx="16163925" cy="365188"/>
          </a:xfrm>
        </p:grpSpPr>
        <p:sp>
          <p:nvSpPr>
            <p:cNvPr id="34" name="Freeform 12"/>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35" name="Freeform 14"/>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2">
                <a:extLst>
                  <a:ext uri="{96DAC541-7B7A-43D3-8B79-37D633B846F1}">
                    <asvg:svgBlip xmlns:asvg="http://schemas.microsoft.com/office/drawing/2016/SVG/main" xmlns="" r:embed="rId9"/>
                  </a:ext>
                </a:extLst>
              </a:blip>
              <a:stretch>
                <a:fillRect/>
              </a:stretch>
            </a:blipFill>
          </p:spPr>
        </p:sp>
      </p:grpSp>
      <p:pic>
        <p:nvPicPr>
          <p:cNvPr id="36" name="Picture 35"/>
          <p:cNvPicPr>
            <a:picLocks noChangeAspect="1"/>
          </p:cNvPicPr>
          <p:nvPr/>
        </p:nvPicPr>
        <p:blipFill>
          <a:blip r:embed="rId10"/>
          <a:stretch>
            <a:fillRect/>
          </a:stretch>
        </p:blipFill>
        <p:spPr>
          <a:xfrm rot="7816805">
            <a:off x="17100107" y="73422"/>
            <a:ext cx="810532" cy="1405766"/>
          </a:xfrm>
          <a:prstGeom prst="rect">
            <a:avLst/>
          </a:prstGeom>
        </p:spPr>
      </p:pic>
      <p:pic>
        <p:nvPicPr>
          <p:cNvPr id="37" name="Picture 36"/>
          <p:cNvPicPr>
            <a:picLocks noChangeAspect="1"/>
          </p:cNvPicPr>
          <p:nvPr/>
        </p:nvPicPr>
        <p:blipFill>
          <a:blip r:embed="rId11"/>
          <a:stretch>
            <a:fillRect/>
          </a:stretch>
        </p:blipFill>
        <p:spPr>
          <a:xfrm flipH="1">
            <a:off x="17112610" y="5063213"/>
            <a:ext cx="1543580" cy="2651188"/>
          </a:xfrm>
          <a:prstGeom prst="rect">
            <a:avLst/>
          </a:prstGeom>
        </p:spPr>
      </p:pic>
      <p:pic>
        <p:nvPicPr>
          <p:cNvPr id="39" name="Picture 38"/>
          <p:cNvPicPr>
            <a:picLocks noChangeAspect="1"/>
          </p:cNvPicPr>
          <p:nvPr/>
        </p:nvPicPr>
        <p:blipFill>
          <a:blip r:embed="rId12"/>
          <a:stretch>
            <a:fillRect/>
          </a:stretch>
        </p:blipFill>
        <p:spPr>
          <a:xfrm>
            <a:off x="1335646" y="7341117"/>
            <a:ext cx="873677" cy="770096"/>
          </a:xfrm>
          <a:prstGeom prst="rect">
            <a:avLst/>
          </a:prstGeom>
        </p:spPr>
      </p:pic>
      <p:pic>
        <p:nvPicPr>
          <p:cNvPr id="4" name="Picture 3"/>
          <p:cNvPicPr>
            <a:picLocks noChangeAspect="1"/>
          </p:cNvPicPr>
          <p:nvPr/>
        </p:nvPicPr>
        <p:blipFill>
          <a:blip r:embed="rId13"/>
          <a:stretch>
            <a:fillRect/>
          </a:stretch>
        </p:blipFill>
        <p:spPr>
          <a:xfrm>
            <a:off x="470010" y="563122"/>
            <a:ext cx="1749704" cy="12497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19200" y="12699"/>
                <a:ext cx="8481344" cy="13022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nl-NL" sz="4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nl-NL" sz="4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oMath>
                  </m:oMathPara>
                </a14:m>
                <a:endParaRPr lang="en-US" sz="42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19200" y="12699"/>
                <a:ext cx="8481344" cy="1302280"/>
              </a:xfrm>
              <a:prstGeom prst="rect">
                <a:avLst/>
              </a:prstGeom>
              <a:blipFill>
                <a:blip r:embed="rId14"/>
                <a:stretch>
                  <a:fillRect/>
                </a:stretch>
              </a:blipFill>
            </p:spPr>
            <p:txBody>
              <a:bodyPr/>
              <a:lstStyle/>
              <a:p>
                <a:r>
                  <a:rPr lang="en-US">
                    <a:noFill/>
                  </a:rPr>
                  <a:t> </a:t>
                </a:r>
              </a:p>
            </p:txBody>
          </p:sp>
        </mc:Fallback>
      </mc:AlternateContent>
      <p:sp>
        <p:nvSpPr>
          <p:cNvPr id="7" name="TextBox 6"/>
          <p:cNvSpPr txBox="1"/>
          <p:nvPr/>
        </p:nvSpPr>
        <p:spPr>
          <a:xfrm>
            <a:off x="9015726" y="1409307"/>
            <a:ext cx="9771826" cy="738664"/>
          </a:xfrm>
          <a:prstGeom prst="rect">
            <a:avLst/>
          </a:prstGeom>
          <a:noFill/>
        </p:spPr>
        <p:txBody>
          <a:bodyPr wrap="square" rtlCol="0">
            <a:spAutoFit/>
          </a:bodyPr>
          <a:lstStyle/>
          <a:p>
            <a:r>
              <a:rPr lang="en-US" sz="4200" dirty="0"/>
              <a:t>(</a:t>
            </a:r>
            <a:r>
              <a:rPr lang="en-US" sz="4200" dirty="0" err="1" smtClean="0"/>
              <a:t>Đổi</a:t>
            </a:r>
            <a:r>
              <a:rPr lang="en-US" sz="4200" dirty="0"/>
              <a:t> </a:t>
            </a:r>
            <a:r>
              <a:rPr lang="en-US" sz="4200" dirty="0" err="1" smtClean="0"/>
              <a:t>chỗ</a:t>
            </a:r>
            <a:r>
              <a:rPr lang="en-US" sz="4200" dirty="0"/>
              <a:t> </a:t>
            </a:r>
            <a:r>
              <a:rPr lang="en-US" sz="4200" dirty="0" err="1" smtClean="0"/>
              <a:t>và</a:t>
            </a:r>
            <a:r>
              <a:rPr lang="en-US" sz="4200" dirty="0"/>
              <a:t> </a:t>
            </a:r>
            <a:r>
              <a:rPr lang="en-US" sz="4200" dirty="0" err="1" smtClean="0"/>
              <a:t>nhóm</a:t>
            </a:r>
            <a:r>
              <a:rPr lang="en-US" sz="4200" dirty="0"/>
              <a:t> </a:t>
            </a:r>
            <a:r>
              <a:rPr lang="en-US" sz="4200" dirty="0" err="1" smtClean="0"/>
              <a:t>các</a:t>
            </a:r>
            <a:r>
              <a:rPr lang="en-US" sz="4200" dirty="0"/>
              <a:t> </a:t>
            </a:r>
            <a:r>
              <a:rPr lang="en-US" sz="4200" dirty="0" err="1" smtClean="0"/>
              <a:t>hạng</a:t>
            </a:r>
            <a:r>
              <a:rPr lang="en-US" sz="4200" dirty="0"/>
              <a:t> </a:t>
            </a:r>
            <a:r>
              <a:rPr lang="en-US" sz="4200" dirty="0" err="1" smtClean="0"/>
              <a:t>tử</a:t>
            </a:r>
            <a:r>
              <a:rPr lang="en-US" sz="4200" dirty="0"/>
              <a:t> </a:t>
            </a:r>
            <a:r>
              <a:rPr lang="en-US" sz="4200" dirty="0" err="1" smtClean="0"/>
              <a:t>đồng</a:t>
            </a:r>
            <a:r>
              <a:rPr lang="en-US" sz="4200" dirty="0"/>
              <a:t> </a:t>
            </a:r>
            <a:r>
              <a:rPr lang="en-US" sz="4200" dirty="0" err="1" smtClean="0"/>
              <a:t>dạng</a:t>
            </a:r>
            <a:r>
              <a:rPr lang="en-US" sz="4200" dirty="0" smtClean="0"/>
              <a:t>)</a:t>
            </a:r>
            <a:endParaRPr lang="en-US" sz="4200" dirty="0"/>
          </a:p>
        </p:txBody>
      </p:sp>
      <p:sp>
        <p:nvSpPr>
          <p:cNvPr id="20" name="TextBox 19"/>
          <p:cNvSpPr txBox="1"/>
          <p:nvPr/>
        </p:nvSpPr>
        <p:spPr>
          <a:xfrm>
            <a:off x="7826681" y="2488351"/>
            <a:ext cx="10427882" cy="738664"/>
          </a:xfrm>
          <a:prstGeom prst="rect">
            <a:avLst/>
          </a:prstGeom>
          <a:noFill/>
        </p:spPr>
        <p:txBody>
          <a:bodyPr wrap="square" rtlCol="0">
            <a:spAutoFit/>
          </a:bodyPr>
          <a:lstStyle/>
          <a:p>
            <a:r>
              <a:rPr lang="en-US" sz="4200" dirty="0"/>
              <a:t>(</a:t>
            </a:r>
            <a:r>
              <a:rPr lang="en-US" sz="4200" dirty="0" err="1" smtClean="0"/>
              <a:t>Cộng</a:t>
            </a:r>
            <a:r>
              <a:rPr lang="en-US" sz="4200" dirty="0"/>
              <a:t> </a:t>
            </a:r>
            <a:r>
              <a:rPr lang="en-US" sz="4200" dirty="0" err="1" smtClean="0"/>
              <a:t>các</a:t>
            </a:r>
            <a:r>
              <a:rPr lang="en-US" sz="4200" dirty="0"/>
              <a:t> </a:t>
            </a:r>
            <a:r>
              <a:rPr lang="en-US" sz="4200" dirty="0" err="1" smtClean="0"/>
              <a:t>hạng</a:t>
            </a:r>
            <a:r>
              <a:rPr lang="en-US" sz="4200" dirty="0"/>
              <a:t> </a:t>
            </a:r>
            <a:r>
              <a:rPr lang="en-US" sz="4200" dirty="0" err="1" smtClean="0"/>
              <a:t>tử</a:t>
            </a:r>
            <a:r>
              <a:rPr lang="en-US" sz="4200" dirty="0"/>
              <a:t> </a:t>
            </a:r>
            <a:r>
              <a:rPr lang="en-US" sz="4200" dirty="0" err="1" smtClean="0"/>
              <a:t>đồng</a:t>
            </a:r>
            <a:r>
              <a:rPr lang="en-US" sz="4200" dirty="0"/>
              <a:t> </a:t>
            </a:r>
            <a:r>
              <a:rPr lang="en-US" sz="4200" dirty="0" err="1" smtClean="0"/>
              <a:t>dạng</a:t>
            </a:r>
            <a:r>
              <a:rPr lang="en-US" sz="4200" dirty="0" smtClean="0"/>
              <a:t> </a:t>
            </a:r>
            <a:r>
              <a:rPr lang="en-US" sz="4200" dirty="0" err="1" smtClean="0"/>
              <a:t>trong</a:t>
            </a:r>
            <a:r>
              <a:rPr lang="en-US" sz="4200" dirty="0"/>
              <a:t> </a:t>
            </a:r>
            <a:r>
              <a:rPr lang="en-US" sz="4200" dirty="0" err="1" smtClean="0"/>
              <a:t>mỗi</a:t>
            </a:r>
            <a:r>
              <a:rPr lang="en-US" sz="4200" dirty="0"/>
              <a:t> </a:t>
            </a:r>
            <a:r>
              <a:rPr lang="en-US" sz="4200" dirty="0" err="1"/>
              <a:t>nhóm</a:t>
            </a:r>
            <a:r>
              <a:rPr lang="en-US" sz="4200" dirty="0"/>
              <a:t>)</a:t>
            </a:r>
          </a:p>
        </p:txBody>
      </p:sp>
      <mc:AlternateContent xmlns:mc="http://schemas.openxmlformats.org/markup-compatibility/2006" xmlns:a14="http://schemas.microsoft.com/office/drawing/2010/main">
        <mc:Choice Requires="a14">
          <p:sp>
            <p:nvSpPr>
              <p:cNvPr id="21" name="Rectangle 20"/>
              <p:cNvSpPr/>
              <p:nvPr/>
            </p:nvSpPr>
            <p:spPr>
              <a:xfrm>
                <a:off x="2613865" y="3731688"/>
                <a:ext cx="5212816" cy="13154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4200" dirty="0"/>
              </a:p>
            </p:txBody>
          </p:sp>
        </mc:Choice>
        <mc:Fallback xmlns="">
          <p:sp>
            <p:nvSpPr>
              <p:cNvPr id="21" name="Rectangle 20"/>
              <p:cNvSpPr>
                <a:spLocks noRot="1" noChangeAspect="1" noMove="1" noResize="1" noEditPoints="1" noAdjustHandles="1" noChangeArrowheads="1" noChangeShapeType="1" noTextEdit="1"/>
              </p:cNvSpPr>
              <p:nvPr/>
            </p:nvSpPr>
            <p:spPr>
              <a:xfrm>
                <a:off x="2613865" y="3731688"/>
                <a:ext cx="5212816" cy="1315425"/>
              </a:xfrm>
              <a:prstGeom prst="rect">
                <a:avLst/>
              </a:prstGeom>
              <a:blipFill>
                <a:blip r:embed="rId15"/>
                <a:stretch>
                  <a:fillRect/>
                </a:stretch>
              </a:blipFill>
            </p:spPr>
            <p:txBody>
              <a:bodyPr/>
              <a:lstStyle/>
              <a:p>
                <a:r>
                  <a:rPr lang="en-US">
                    <a:noFill/>
                  </a:rPr>
                  <a:t> </a:t>
                </a:r>
              </a:p>
            </p:txBody>
          </p:sp>
        </mc:Fallback>
      </mc:AlternateContent>
      <p:sp>
        <p:nvSpPr>
          <p:cNvPr id="8" name="TextBox 7"/>
          <p:cNvSpPr txBox="1"/>
          <p:nvPr/>
        </p:nvSpPr>
        <p:spPr>
          <a:xfrm>
            <a:off x="1187538" y="4020069"/>
            <a:ext cx="17693596" cy="738664"/>
          </a:xfrm>
          <a:prstGeom prst="rect">
            <a:avLst/>
          </a:prstGeom>
          <a:noFill/>
        </p:spPr>
        <p:txBody>
          <a:bodyPr wrap="square" rtlCol="0">
            <a:spAutoFit/>
          </a:bodyPr>
          <a:lstStyle/>
          <a:p>
            <a:r>
              <a:rPr lang="en-US" sz="4200" dirty="0" err="1" smtClean="0"/>
              <a:t>Đa</a:t>
            </a:r>
            <a:r>
              <a:rPr lang="en-US" sz="4200" dirty="0"/>
              <a:t> </a:t>
            </a:r>
            <a:r>
              <a:rPr lang="en-US" sz="4200" dirty="0" err="1" smtClean="0"/>
              <a:t>thức</a:t>
            </a:r>
            <a:r>
              <a:rPr lang="en-US" sz="4200" dirty="0"/>
              <a:t>                                  </a:t>
            </a:r>
            <a:r>
              <a:rPr lang="en-US" sz="4200" dirty="0" smtClean="0"/>
              <a:t>  </a:t>
            </a:r>
            <a:r>
              <a:rPr lang="en-US" sz="4200" dirty="0"/>
              <a:t>đ</a:t>
            </a:r>
            <a:r>
              <a:rPr lang="vi-VN" sz="4200" dirty="0"/>
              <a:t>ược</a:t>
            </a:r>
            <a:r>
              <a:rPr lang="en-US" sz="4200" dirty="0"/>
              <a:t> </a:t>
            </a:r>
            <a:r>
              <a:rPr lang="en-US" sz="4200" dirty="0" err="1" smtClean="0"/>
              <a:t>gọi</a:t>
            </a:r>
            <a:r>
              <a:rPr lang="en-US" sz="4200" dirty="0" smtClean="0"/>
              <a:t> </a:t>
            </a:r>
            <a:r>
              <a:rPr lang="en-US" sz="4200" dirty="0" err="1" smtClean="0"/>
              <a:t>là</a:t>
            </a:r>
            <a:r>
              <a:rPr lang="en-US" sz="4200" dirty="0"/>
              <a:t> </a:t>
            </a:r>
            <a:r>
              <a:rPr lang="en-US" sz="4200" dirty="0" err="1" smtClean="0">
                <a:solidFill>
                  <a:srgbClr val="FF0000"/>
                </a:solidFill>
              </a:rPr>
              <a:t>dạng</a:t>
            </a:r>
            <a:r>
              <a:rPr lang="en-US" sz="4200" dirty="0" smtClean="0">
                <a:solidFill>
                  <a:srgbClr val="FF0000"/>
                </a:solidFill>
              </a:rPr>
              <a:t> </a:t>
            </a:r>
            <a:r>
              <a:rPr lang="en-US" sz="4200" dirty="0" err="1" smtClean="0">
                <a:solidFill>
                  <a:srgbClr val="FF0000"/>
                </a:solidFill>
              </a:rPr>
              <a:t>thu</a:t>
            </a:r>
            <a:r>
              <a:rPr lang="en-US" sz="4200" dirty="0">
                <a:solidFill>
                  <a:srgbClr val="FF0000"/>
                </a:solidFill>
              </a:rPr>
              <a:t> </a:t>
            </a:r>
            <a:r>
              <a:rPr lang="en-US" sz="4200" dirty="0" err="1" smtClean="0">
                <a:solidFill>
                  <a:srgbClr val="FF0000"/>
                </a:solidFill>
              </a:rPr>
              <a:t>gọn</a:t>
            </a:r>
            <a:r>
              <a:rPr lang="en-US" sz="4200" dirty="0">
                <a:solidFill>
                  <a:srgbClr val="FF0000"/>
                </a:solidFill>
              </a:rPr>
              <a:t> </a:t>
            </a:r>
            <a:r>
              <a:rPr lang="en-US" sz="4200" dirty="0" err="1" smtClean="0"/>
              <a:t>của</a:t>
            </a:r>
            <a:r>
              <a:rPr lang="en-US" sz="4200" dirty="0"/>
              <a:t> </a:t>
            </a:r>
            <a:r>
              <a:rPr lang="en-US" sz="4200" dirty="0" err="1" smtClean="0"/>
              <a:t>đa</a:t>
            </a:r>
            <a:r>
              <a:rPr lang="en-US" sz="4200" dirty="0"/>
              <a:t> </a:t>
            </a:r>
            <a:r>
              <a:rPr lang="en-US" sz="4200" dirty="0" err="1" smtClean="0"/>
              <a:t>thức</a:t>
            </a:r>
            <a:r>
              <a:rPr lang="en-US" sz="4200" dirty="0" smtClean="0"/>
              <a:t> A</a:t>
            </a:r>
            <a:endParaRPr lang="en-US" sz="4200" dirty="0"/>
          </a:p>
        </p:txBody>
      </p:sp>
      <p:sp>
        <p:nvSpPr>
          <p:cNvPr id="23" name="Rectangle 22"/>
          <p:cNvSpPr/>
          <p:nvPr/>
        </p:nvSpPr>
        <p:spPr>
          <a:xfrm>
            <a:off x="1030561" y="8182077"/>
            <a:ext cx="15608190" cy="2031325"/>
          </a:xfrm>
          <a:prstGeom prst="rect">
            <a:avLst/>
          </a:prstGeom>
          <a:solidFill>
            <a:srgbClr val="FBF6EB"/>
          </a:solidFill>
        </p:spPr>
        <p:txBody>
          <a:bodyPr wrap="square">
            <a:spAutoFit/>
          </a:bodyPr>
          <a:lstStyle/>
          <a:p>
            <a:pPr lvl="0" algn="just" fontAlgn="base">
              <a:lnSpc>
                <a:spcPct val="150000"/>
              </a:lnSpc>
              <a:spcAft>
                <a:spcPts val="800"/>
              </a:spcAft>
            </a:pPr>
            <a:r>
              <a:rPr lang="nl-NL" sz="4200" b="1" i="1" u="sng" dirty="0">
                <a:solidFill>
                  <a:srgbClr val="1F497D"/>
                </a:solidFill>
                <a:latin typeface="Arial" panose="020B0604020202020204" pitchFamily="34" charset="0"/>
                <a:ea typeface="Times New Roman" panose="02020603050405020304" pitchFamily="18" charset="0"/>
                <a:cs typeface="Arial" panose="020B0604020202020204" pitchFamily="34" charset="0"/>
              </a:rPr>
              <a:t>Chú ý</a:t>
            </a:r>
            <a:r>
              <a:rPr lang="nl-NL" sz="4200" b="1" i="1" u="sng" dirty="0" smtClean="0">
                <a:solidFill>
                  <a:srgbClr val="1F497D"/>
                </a:solidFill>
                <a:latin typeface="Arial" panose="020B0604020202020204" pitchFamily="34" charset="0"/>
                <a:ea typeface="Times New Roman" panose="02020603050405020304" pitchFamily="18" charset="0"/>
                <a:cs typeface="Arial" panose="020B0604020202020204" pitchFamily="34" charset="0"/>
              </a:rPr>
              <a:t>: </a:t>
            </a:r>
            <a:r>
              <a:rPr lang="vi-VN" sz="4200" dirty="0" smtClean="0">
                <a:solidFill>
                  <a:srgbClr val="000000"/>
                </a:solidFill>
                <a:ea typeface="Times New Roman" panose="02020603050405020304" pitchFamily="18" charset="0"/>
                <a:cs typeface="Arial" panose="020B0604020202020204" pitchFamily="34" charset="0"/>
              </a:rPr>
              <a:t>Ta thường viết một đa thức dưới dạng thu gọn (nếu không có yêu cầu gì khác).</a:t>
            </a:r>
            <a:endParaRPr lang="vi-VN" sz="4200" dirty="0">
              <a:solidFill>
                <a:srgbClr val="000000"/>
              </a:solidFill>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2501790" y="1211113"/>
                <a:ext cx="8481344" cy="1059585"/>
              </a:xfrm>
              <a:prstGeom prst="rect">
                <a:avLst/>
              </a:prstGeom>
            </p:spPr>
            <p:txBody>
              <a:bodyPr wrap="square">
                <a:spAutoFit/>
              </a:bodyPr>
              <a:lstStyle/>
              <a:p>
                <a:r>
                  <a:rPr lang="en-US" sz="4200" b="0" dirty="0" smtClean="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200" b="0" i="1" smtClean="0">
                            <a:solidFill>
                              <a:srgbClr val="000000"/>
                            </a:solidFill>
                            <a:latin typeface="Cambria Math" panose="02040503050406030204" pitchFamily="18" charset="0"/>
                            <a:cs typeface="Times New Roman" panose="02020603050405020304" pitchFamily="18" charset="0"/>
                          </a:rPr>
                        </m:ctrlPr>
                      </m:dPr>
                      <m:e>
                        <m:sSup>
                          <m:sSupPr>
                            <m:ctrlPr>
                              <a:rPr lang="en-US" sz="4200" b="0" i="1" smtClean="0">
                                <a:solidFill>
                                  <a:srgbClr val="000000"/>
                                </a:solidFill>
                                <a:latin typeface="Cambria Math" panose="02040503050406030204" pitchFamily="18" charset="0"/>
                                <a:cs typeface="Times New Roman" panose="02020603050405020304" pitchFamily="18" charset="0"/>
                              </a:rPr>
                            </m:ctrlPr>
                          </m:sSupPr>
                          <m:e>
                            <m:r>
                              <a:rPr lang="en-US" sz="4200" b="0" i="1" smtClean="0">
                                <a:solidFill>
                                  <a:srgbClr val="000000"/>
                                </a:solidFill>
                                <a:latin typeface="Cambria Math" panose="02040503050406030204" pitchFamily="18" charset="0"/>
                                <a:cs typeface="Times New Roman" panose="02020603050405020304" pitchFamily="18" charset="0"/>
                              </a:rPr>
                              <m:t>2</m:t>
                            </m:r>
                            <m:r>
                              <a:rPr lang="en-US" sz="4200" b="0" i="1" smtClean="0">
                                <a:solidFill>
                                  <a:srgbClr val="000000"/>
                                </a:solidFill>
                                <a:latin typeface="Cambria Math" panose="02040503050406030204" pitchFamily="18" charset="0"/>
                                <a:cs typeface="Times New Roman" panose="02020603050405020304" pitchFamily="18" charset="0"/>
                              </a:rPr>
                              <m:t>𝑥</m:t>
                            </m:r>
                          </m:e>
                          <m:sup>
                            <m:r>
                              <a:rPr lang="en-US" sz="4200" b="0" i="1" smtClean="0">
                                <a:solidFill>
                                  <a:srgbClr val="000000"/>
                                </a:solidFill>
                                <a:latin typeface="Cambria Math" panose="02040503050406030204" pitchFamily="18" charset="0"/>
                                <a:cs typeface="Times New Roman" panose="02020603050405020304" pitchFamily="18" charset="0"/>
                              </a:rPr>
                              <m:t>4</m:t>
                            </m:r>
                          </m:sup>
                        </m:sSup>
                        <m:r>
                          <a:rPr lang="en-US" sz="4200" b="0" i="1" smtClean="0">
                            <a:solidFill>
                              <a:srgbClr val="000000"/>
                            </a:solidFill>
                            <a:latin typeface="Cambria Math" panose="02040503050406030204" pitchFamily="18" charset="0"/>
                            <a:cs typeface="Times New Roman" panose="02020603050405020304" pitchFamily="18" charset="0"/>
                          </a:rPr>
                          <m:t>+</m:t>
                        </m:r>
                        <m:f>
                          <m:fPr>
                            <m:ctrlPr>
                              <a:rPr lang="en-US" sz="4200" b="0" i="1" smtClean="0">
                                <a:solidFill>
                                  <a:srgbClr val="000000"/>
                                </a:solidFill>
                                <a:latin typeface="Cambria Math" panose="02040503050406030204" pitchFamily="18" charset="0"/>
                                <a:cs typeface="Times New Roman" panose="02020603050405020304" pitchFamily="18" charset="0"/>
                              </a:rPr>
                            </m:ctrlPr>
                          </m:fPr>
                          <m:num>
                            <m:r>
                              <a:rPr lang="en-US" sz="4200" b="0" i="1" smtClean="0">
                                <a:solidFill>
                                  <a:srgbClr val="000000"/>
                                </a:solidFill>
                                <a:latin typeface="Cambria Math" panose="02040503050406030204" pitchFamily="18" charset="0"/>
                                <a:cs typeface="Times New Roman" panose="02020603050405020304" pitchFamily="18" charset="0"/>
                              </a:rPr>
                              <m:t>1</m:t>
                            </m:r>
                          </m:num>
                          <m:den>
                            <m:r>
                              <a:rPr lang="en-US" sz="4200" b="0" i="1" smtClean="0">
                                <a:solidFill>
                                  <a:srgbClr val="000000"/>
                                </a:solidFill>
                                <a:latin typeface="Cambria Math" panose="02040503050406030204" pitchFamily="18" charset="0"/>
                                <a:cs typeface="Times New Roman" panose="02020603050405020304" pitchFamily="18" charset="0"/>
                              </a:rPr>
                              <m:t>2</m:t>
                            </m:r>
                          </m:den>
                        </m:f>
                        <m:sSup>
                          <m:sSupPr>
                            <m:ctrlPr>
                              <a:rPr lang="en-US" sz="4200" b="0" i="1" smtClean="0">
                                <a:solidFill>
                                  <a:srgbClr val="000000"/>
                                </a:solidFill>
                                <a:latin typeface="Cambria Math" panose="02040503050406030204" pitchFamily="18" charset="0"/>
                                <a:cs typeface="Times New Roman" panose="02020603050405020304" pitchFamily="18" charset="0"/>
                              </a:rPr>
                            </m:ctrlPr>
                          </m:sSupPr>
                          <m:e>
                            <m:r>
                              <a:rPr lang="en-US" sz="4200" b="0" i="1" smtClean="0">
                                <a:solidFill>
                                  <a:srgbClr val="000000"/>
                                </a:solidFill>
                                <a:latin typeface="Cambria Math" panose="02040503050406030204" pitchFamily="18" charset="0"/>
                                <a:cs typeface="Times New Roman" panose="02020603050405020304" pitchFamily="18" charset="0"/>
                              </a:rPr>
                              <m:t>𝑥</m:t>
                            </m:r>
                          </m:e>
                          <m:sup>
                            <m:r>
                              <a:rPr lang="en-US" sz="4200" b="0" i="1" smtClean="0">
                                <a:solidFill>
                                  <a:srgbClr val="000000"/>
                                </a:solidFill>
                                <a:latin typeface="Cambria Math" panose="02040503050406030204" pitchFamily="18" charset="0"/>
                                <a:cs typeface="Times New Roman" panose="02020603050405020304" pitchFamily="18" charset="0"/>
                              </a:rPr>
                              <m:t>4</m:t>
                            </m:r>
                          </m:sup>
                        </m:sSup>
                      </m:e>
                    </m:d>
                    <m:r>
                      <a:rPr lang="en-US" sz="4200" b="0" i="1" smtClean="0">
                        <a:solidFill>
                          <a:srgbClr val="000000"/>
                        </a:solidFill>
                        <a:latin typeface="Cambria Math" panose="02040503050406030204" pitchFamily="18" charset="0"/>
                        <a:cs typeface="Times New Roman" panose="02020603050405020304" pitchFamily="18" charset="0"/>
                      </a:rPr>
                      <m:t>−</m:t>
                    </m:r>
                    <m:r>
                      <a:rPr lang="en-US" sz="4200" b="0" i="1" smtClean="0">
                        <a:solidFill>
                          <a:srgbClr val="000000"/>
                        </a:solidFill>
                        <a:latin typeface="Cambria Math" panose="02040503050406030204" pitchFamily="18" charset="0"/>
                        <a:cs typeface="Times New Roman" panose="02020603050405020304" pitchFamily="18" charset="0"/>
                      </a:rPr>
                      <m:t>𝑥</m:t>
                    </m:r>
                    <m:sSup>
                      <m:sSupPr>
                        <m:ctrlPr>
                          <a:rPr lang="en-US" sz="4200" b="0" i="1" smtClean="0">
                            <a:solidFill>
                              <a:srgbClr val="000000"/>
                            </a:solidFill>
                            <a:latin typeface="Cambria Math" panose="02040503050406030204" pitchFamily="18" charset="0"/>
                            <a:cs typeface="Times New Roman" panose="02020603050405020304" pitchFamily="18" charset="0"/>
                          </a:rPr>
                        </m:ctrlPr>
                      </m:sSupPr>
                      <m:e>
                        <m:r>
                          <a:rPr lang="en-US" sz="4200" b="0" i="1" smtClean="0">
                            <a:solidFill>
                              <a:srgbClr val="000000"/>
                            </a:solidFill>
                            <a:latin typeface="Cambria Math" panose="02040503050406030204" pitchFamily="18" charset="0"/>
                            <a:cs typeface="Times New Roman" panose="02020603050405020304" pitchFamily="18" charset="0"/>
                          </a:rPr>
                          <m:t>𝑦</m:t>
                        </m:r>
                      </m:e>
                      <m:sup>
                        <m:r>
                          <a:rPr lang="en-US" sz="4200" b="0" i="1" smtClean="0">
                            <a:solidFill>
                              <a:srgbClr val="000000"/>
                            </a:solidFill>
                            <a:latin typeface="Cambria Math" panose="02040503050406030204" pitchFamily="18" charset="0"/>
                            <a:cs typeface="Times New Roman" panose="02020603050405020304" pitchFamily="18" charset="0"/>
                          </a:rPr>
                          <m:t>2</m:t>
                        </m:r>
                      </m:sup>
                    </m:sSup>
                    <m:r>
                      <a:rPr lang="en-US" sz="4200" b="0" i="1" smtClean="0">
                        <a:solidFill>
                          <a:srgbClr val="000000"/>
                        </a:solidFill>
                        <a:latin typeface="Cambria Math" panose="02040503050406030204" pitchFamily="18" charset="0"/>
                        <a:cs typeface="Times New Roman" panose="02020603050405020304" pitchFamily="18" charset="0"/>
                      </a:rPr>
                      <m:t>+2</m:t>
                    </m:r>
                    <m:r>
                      <a:rPr lang="en-US" sz="4200" b="0" i="1" smtClean="0">
                        <a:solidFill>
                          <a:srgbClr val="000000"/>
                        </a:solidFill>
                        <a:latin typeface="Cambria Math" panose="02040503050406030204" pitchFamily="18" charset="0"/>
                        <a:cs typeface="Times New Roman" panose="02020603050405020304" pitchFamily="18" charset="0"/>
                      </a:rPr>
                      <m:t>𝑦</m:t>
                    </m:r>
                  </m:oMath>
                </a14:m>
                <a:endParaRPr lang="en-US" sz="4200" b="0" i="1" dirty="0" smtClean="0">
                  <a:solidFill>
                    <a:srgbClr val="000000"/>
                  </a:solidFill>
                  <a:latin typeface="Cambria Math" panose="020405030504060302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2501790" y="1211113"/>
                <a:ext cx="8481344" cy="105958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747331" y="2132582"/>
                <a:ext cx="8481344" cy="13154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nl-NL" sz="4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4200" dirty="0"/>
              </a:p>
            </p:txBody>
          </p:sp>
        </mc:Choice>
        <mc:Fallback xmlns="">
          <p:sp>
            <p:nvSpPr>
              <p:cNvPr id="25" name="Rectangle 24"/>
              <p:cNvSpPr>
                <a:spLocks noRot="1" noChangeAspect="1" noMove="1" noResize="1" noEditPoints="1" noAdjustHandles="1" noChangeArrowheads="1" noChangeShapeType="1" noTextEdit="1"/>
              </p:cNvSpPr>
              <p:nvPr/>
            </p:nvSpPr>
            <p:spPr>
              <a:xfrm>
                <a:off x="747331" y="2132582"/>
                <a:ext cx="8481344" cy="1315425"/>
              </a:xfrm>
              <a:prstGeom prst="rect">
                <a:avLst/>
              </a:prstGeom>
              <a:blipFill>
                <a:blip r:embed="rId17"/>
                <a:stretch>
                  <a:fillRect/>
                </a:stretch>
              </a:blipFill>
            </p:spPr>
            <p:txBody>
              <a:bodyPr/>
              <a:lstStyle/>
              <a:p>
                <a:r>
                  <a:rPr lang="en-US">
                    <a:noFill/>
                  </a:rPr>
                  <a:t> </a:t>
                </a:r>
              </a:p>
            </p:txBody>
          </p:sp>
        </mc:Fallback>
      </mc:AlternateContent>
      <p:sp>
        <p:nvSpPr>
          <p:cNvPr id="22" name="TextBox 21"/>
          <p:cNvSpPr txBox="1"/>
          <p:nvPr/>
        </p:nvSpPr>
        <p:spPr>
          <a:xfrm>
            <a:off x="1187537" y="5165978"/>
            <a:ext cx="15353571" cy="2554545"/>
          </a:xfrm>
          <a:prstGeom prst="rect">
            <a:avLst/>
          </a:prstGeom>
          <a:solidFill>
            <a:schemeClr val="accent5">
              <a:lumMod val="40000"/>
              <a:lumOff val="60000"/>
            </a:schemeClr>
          </a:solidFill>
        </p:spPr>
        <p:txBody>
          <a:bodyPr wrap="square" rtlCol="0">
            <a:spAutoFit/>
          </a:bodyPr>
          <a:lstStyle/>
          <a:p>
            <a:pPr algn="ctr"/>
            <a:r>
              <a:rPr lang="en-US" sz="4000" b="1" dirty="0" err="1" smtClean="0">
                <a:solidFill>
                  <a:srgbClr val="FFC000"/>
                </a:solidFill>
                <a:latin typeface="Times New Roman" panose="02020603050405020304" pitchFamily="18" charset="0"/>
                <a:cs typeface="Times New Roman" panose="02020603050405020304" pitchFamily="18" charset="0"/>
              </a:rPr>
              <a:t>CÁC</a:t>
            </a:r>
            <a:r>
              <a:rPr lang="en-US" sz="4000" b="1" dirty="0" smtClean="0">
                <a:solidFill>
                  <a:srgbClr val="FFC000"/>
                </a:solidFill>
                <a:latin typeface="Times New Roman" panose="02020603050405020304" pitchFamily="18" charset="0"/>
                <a:cs typeface="Times New Roman" panose="02020603050405020304" pitchFamily="18" charset="0"/>
              </a:rPr>
              <a:t> B</a:t>
            </a:r>
            <a:r>
              <a:rPr lang="vi-VN" sz="4000" b="1" dirty="0" smtClean="0">
                <a:solidFill>
                  <a:srgbClr val="FFC000"/>
                </a:solidFill>
                <a:latin typeface="Times New Roman" panose="02020603050405020304" pitchFamily="18" charset="0"/>
                <a:cs typeface="Times New Roman" panose="02020603050405020304" pitchFamily="18" charset="0"/>
              </a:rPr>
              <a:t>ƯỚC</a:t>
            </a:r>
            <a:r>
              <a:rPr lang="en-US" sz="4000" b="1" dirty="0">
                <a:solidFill>
                  <a:srgbClr val="FFC000"/>
                </a:solidFill>
                <a:latin typeface="Times New Roman" panose="02020603050405020304" pitchFamily="18" charset="0"/>
                <a:cs typeface="Times New Roman" panose="02020603050405020304" pitchFamily="18" charset="0"/>
              </a:rPr>
              <a:t> THU </a:t>
            </a:r>
            <a:r>
              <a:rPr lang="en-US" sz="4000" b="1" dirty="0" err="1" smtClean="0">
                <a:solidFill>
                  <a:srgbClr val="FFC000"/>
                </a:solidFill>
                <a:latin typeface="Times New Roman" panose="02020603050405020304" pitchFamily="18" charset="0"/>
                <a:cs typeface="Times New Roman" panose="02020603050405020304" pitchFamily="18" charset="0"/>
              </a:rPr>
              <a:t>GỌN</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smtClean="0">
                <a:solidFill>
                  <a:srgbClr val="FFC000"/>
                </a:solidFill>
                <a:latin typeface="Times New Roman" panose="02020603050405020304" pitchFamily="18" charset="0"/>
                <a:cs typeface="Times New Roman" panose="02020603050405020304" pitchFamily="18" charset="0"/>
              </a:rPr>
              <a:t>ĐA</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smtClean="0">
                <a:solidFill>
                  <a:srgbClr val="FFC000"/>
                </a:solidFill>
                <a:latin typeface="Times New Roman" panose="02020603050405020304" pitchFamily="18" charset="0"/>
                <a:cs typeface="Times New Roman" panose="02020603050405020304" pitchFamily="18" charset="0"/>
              </a:rPr>
              <a:t>THỨC</a:t>
            </a:r>
            <a:endParaRPr lang="en-US" sz="4000" b="1" dirty="0" smtClean="0">
              <a:solidFill>
                <a:srgbClr val="FFC000"/>
              </a:solidFill>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smtClean="0">
                <a:solidFill>
                  <a:srgbClr val="00B050"/>
                </a:solidFill>
                <a:latin typeface="Times New Roman" panose="02020603050405020304" pitchFamily="18" charset="0"/>
                <a:cs typeface="Times New Roman" panose="02020603050405020304" pitchFamily="18" charset="0"/>
              </a:rPr>
              <a:t>B</a:t>
            </a:r>
            <a:r>
              <a:rPr lang="vi-VN" sz="4000" b="1" dirty="0">
                <a:solidFill>
                  <a:srgbClr val="00B050"/>
                </a:solidFill>
                <a:latin typeface="Times New Roman" panose="02020603050405020304" pitchFamily="18" charset="0"/>
                <a:cs typeface="Times New Roman" panose="02020603050405020304" pitchFamily="18" charset="0"/>
              </a:rPr>
              <a:t>ước</a:t>
            </a:r>
            <a:r>
              <a:rPr lang="en-US" sz="4000" b="1" dirty="0">
                <a:solidFill>
                  <a:srgbClr val="00B050"/>
                </a:solidFill>
                <a:latin typeface="Times New Roman" panose="02020603050405020304" pitchFamily="18" charset="0"/>
                <a:cs typeface="Times New Roman" panose="02020603050405020304" pitchFamily="18" charset="0"/>
              </a:rPr>
              <a:t> 1: </a:t>
            </a:r>
            <a:r>
              <a:rPr lang="en-US" sz="4000" b="1" dirty="0" err="1">
                <a:solidFill>
                  <a:srgbClr val="00B050"/>
                </a:solidFill>
                <a:latin typeface="Times New Roman" panose="02020603050405020304" pitchFamily="18" charset="0"/>
                <a:cs typeface="Times New Roman" panose="02020603050405020304" pitchFamily="18" charset="0"/>
              </a:rPr>
              <a:t>Đổi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chỗ</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nhóm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các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hạng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tử</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đồng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dạng</a:t>
            </a:r>
            <a:endParaRPr lang="en-US" sz="4000" b="1" dirty="0" smtClean="0">
              <a:solidFill>
                <a:srgbClr val="00B050"/>
              </a:solidFill>
              <a:latin typeface="Times New Roman" panose="02020603050405020304" pitchFamily="18" charset="0"/>
              <a:cs typeface="Times New Roman" panose="02020603050405020304" pitchFamily="18" charset="0"/>
            </a:endParaRPr>
          </a:p>
          <a:p>
            <a:pPr algn="ctr"/>
            <a:r>
              <a:rPr lang="en-US" sz="4000" b="1" dirty="0">
                <a:solidFill>
                  <a:srgbClr val="00B050"/>
                </a:solidFill>
                <a:latin typeface="Times New Roman" panose="02020603050405020304" pitchFamily="18" charset="0"/>
                <a:cs typeface="Times New Roman" panose="02020603050405020304" pitchFamily="18" charset="0"/>
              </a:rPr>
              <a:t>B</a:t>
            </a:r>
            <a:r>
              <a:rPr lang="vi-VN" sz="4000" b="1" dirty="0">
                <a:solidFill>
                  <a:srgbClr val="00B050"/>
                </a:solidFill>
                <a:latin typeface="Times New Roman" panose="02020603050405020304" pitchFamily="18" charset="0"/>
                <a:cs typeface="Times New Roman" panose="02020603050405020304" pitchFamily="18" charset="0"/>
              </a:rPr>
              <a:t>ước</a:t>
            </a:r>
            <a:r>
              <a:rPr lang="en-US" sz="4000" b="1" dirty="0">
                <a:solidFill>
                  <a:srgbClr val="00B050"/>
                </a:solidFill>
                <a:latin typeface="Times New Roman" panose="02020603050405020304" pitchFamily="18" charset="0"/>
                <a:cs typeface="Times New Roman" panose="02020603050405020304" pitchFamily="18" charset="0"/>
              </a:rPr>
              <a:t> 2: </a:t>
            </a:r>
            <a:r>
              <a:rPr lang="en-US" sz="4000" b="1" dirty="0" err="1">
                <a:solidFill>
                  <a:srgbClr val="00B050"/>
                </a:solidFill>
                <a:latin typeface="Times New Roman" panose="02020603050405020304" pitchFamily="18" charset="0"/>
                <a:cs typeface="Times New Roman" panose="02020603050405020304" pitchFamily="18" charset="0"/>
              </a:rPr>
              <a:t>Cộng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hoặc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trừ</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các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hạng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tử</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đồng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dạng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trong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mỗi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nhóm</a:t>
            </a:r>
            <a:endParaRPr lang="en-US" sz="4000" b="1" dirty="0">
              <a:solidFill>
                <a:srgbClr val="00B050"/>
              </a:solidFill>
              <a:latin typeface="Times New Roman" panose="02020603050405020304" pitchFamily="18" charset="0"/>
              <a:cs typeface="Times New Roman" panose="02020603050405020304" pitchFamily="18" charset="0"/>
            </a:endParaRPr>
          </a:p>
          <a:p>
            <a:pPr algn="ctr"/>
            <a:endParaRPr lang="en-US" sz="40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958938" y="6308978"/>
            <a:ext cx="14249400" cy="707886"/>
          </a:xfrm>
          <a:prstGeom prst="rect">
            <a:avLst/>
          </a:prstGeom>
          <a:noFill/>
        </p:spPr>
        <p:txBody>
          <a:bodyPr wrap="square" rtlCol="0">
            <a:spAutoFit/>
          </a:bodyPr>
          <a:lstStyle/>
          <a:p>
            <a:pPr algn="ctr"/>
            <a:endParaRPr lang="en-US" sz="40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2406738" y="7016864"/>
            <a:ext cx="14249400" cy="707886"/>
          </a:xfrm>
          <a:prstGeom prst="rect">
            <a:avLst/>
          </a:prstGeom>
          <a:noFill/>
        </p:spPr>
        <p:txBody>
          <a:bodyPr wrap="square" rtlCol="0">
            <a:spAutoFit/>
          </a:bodyPr>
          <a:lstStyle/>
          <a:p>
            <a:pPr algn="ct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871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8" grpId="0"/>
      <p:bldP spid="23" grpId="0" animBg="1"/>
      <p:bldP spid="24" grpId="0"/>
      <p:bldP spid="25"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99276"/>
        </a:solidFill>
        <a:effectLst/>
      </p:bgPr>
    </p:bg>
    <p:spTree>
      <p:nvGrpSpPr>
        <p:cNvPr id="1" name=""/>
        <p:cNvGrpSpPr/>
        <p:nvPr/>
      </p:nvGrpSpPr>
      <p:grpSpPr>
        <a:xfrm>
          <a:off x="0" y="0"/>
          <a:ext cx="0" cy="0"/>
          <a:chOff x="0" y="0"/>
          <a:chExt cx="0" cy="0"/>
        </a:xfrm>
      </p:grpSpPr>
      <p:grpSp>
        <p:nvGrpSpPr>
          <p:cNvPr id="15" name="Group 14"/>
          <p:cNvGrpSpPr/>
          <p:nvPr/>
        </p:nvGrpSpPr>
        <p:grpSpPr>
          <a:xfrm>
            <a:off x="1202423" y="571500"/>
            <a:ext cx="4876800" cy="1243949"/>
            <a:chOff x="1524000" y="322848"/>
            <a:chExt cx="4876800" cy="1524000"/>
          </a:xfrm>
        </p:grpSpPr>
        <p:sp>
          <p:nvSpPr>
            <p:cNvPr id="16" name="Flowchart: Terminator 15"/>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99779" y="35317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4"/>
          <a:stretch>
            <a:fillRect/>
          </a:stretch>
        </p:blipFill>
        <p:spPr>
          <a:xfrm>
            <a:off x="16044679" y="443883"/>
            <a:ext cx="1709921" cy="1880217"/>
          </a:xfrm>
          <a:prstGeom prst="rect">
            <a:avLst/>
          </a:prstGeom>
        </p:spPr>
      </p:pic>
      <p:grpSp>
        <p:nvGrpSpPr>
          <p:cNvPr id="5" name="Group 4"/>
          <p:cNvGrpSpPr/>
          <p:nvPr/>
        </p:nvGrpSpPr>
        <p:grpSpPr>
          <a:xfrm>
            <a:off x="1193956" y="1842916"/>
            <a:ext cx="16038096" cy="3757630"/>
            <a:chOff x="1157519" y="2401769"/>
            <a:chExt cx="16038096" cy="3757630"/>
          </a:xfrm>
        </p:grpSpPr>
        <p:sp>
          <p:nvSpPr>
            <p:cNvPr id="20" name="Rectangle 19"/>
            <p:cNvSpPr/>
            <p:nvPr/>
          </p:nvSpPr>
          <p:spPr>
            <a:xfrm>
              <a:off x="1157519" y="2546976"/>
              <a:ext cx="16038096" cy="969496"/>
            </a:xfrm>
            <a:prstGeom prst="rect">
              <a:avLst/>
            </a:prstGeom>
          </p:spPr>
          <p:txBody>
            <a:bodyPr wrap="square">
              <a:spAutoFit/>
            </a:bodyPr>
            <a:lstStyle/>
            <a:p>
              <a:pPr lvl="0" algn="just">
                <a:lnSpc>
                  <a:spcPct val="150000"/>
                </a:lnSpc>
                <a:spcAft>
                  <a:spcPts val="1200"/>
                </a:spcAft>
                <a:defRPr/>
              </a:pPr>
              <a:r>
                <a:rPr lang="vi-VN" sz="3800" dirty="0">
                  <a:solidFill>
                    <a:prstClr val="white"/>
                  </a:solidFill>
                  <a:ea typeface="Times New Roman" panose="02020603050405020304" pitchFamily="18" charset="0"/>
                </a:rPr>
                <a:t>Cho đa </a:t>
              </a:r>
              <a:r>
                <a:rPr lang="vi-VN" sz="3800" dirty="0" smtClean="0">
                  <a:solidFill>
                    <a:prstClr val="white"/>
                  </a:solidFill>
                  <a:ea typeface="Times New Roman" panose="02020603050405020304" pitchFamily="18" charset="0"/>
                </a:rPr>
                <a:t>thức</a:t>
              </a:r>
              <a:r>
                <a:rPr lang="en-US" sz="3800" dirty="0" smtClean="0">
                  <a:solidFill>
                    <a:prstClr val="white"/>
                  </a:solidFill>
                  <a:ea typeface="Times New Roman" panose="02020603050405020304" pitchFamily="18" charset="0"/>
                </a:rPr>
                <a:t>:</a:t>
              </a:r>
              <a:endPar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Rectangle 22"/>
                <p:cNvSpPr/>
                <p:nvPr/>
              </p:nvSpPr>
              <p:spPr>
                <a:xfrm>
                  <a:off x="4028761" y="2401769"/>
                  <a:ext cx="10345653" cy="11909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𝑁</m:t>
                        </m:r>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p>
                          <m:sSupPr>
                            <m:ctrlP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𝑦</m:t>
                            </m:r>
                          </m:e>
                          <m:sup>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𝑧</m:t>
                        </m:r>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−2</m:t>
                        </m:r>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𝑥</m:t>
                        </m:r>
                        <m:sSup>
                          <m:sSupPr>
                            <m:ctrlP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𝑦</m:t>
                            </m:r>
                          </m:e>
                          <m:sup>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𝑧</m:t>
                        </m:r>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1</m:t>
                            </m:r>
                          </m:num>
                          <m:den>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3</m:t>
                            </m:r>
                          </m:den>
                        </m:f>
                        <m:sSup>
                          <m:sSupPr>
                            <m:ctrlP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𝑥</m:t>
                            </m:r>
                          </m:e>
                          <m:sup>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5</m:t>
                            </m:r>
                          </m:sup>
                        </m:sSup>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−2</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b="0" i="1" smtClean="0">
                            <a:solidFill>
                              <a:prstClr val="white"/>
                            </a:solidFill>
                            <a:latin typeface="Cambria Math" panose="02040503050406030204" pitchFamily="18" charset="0"/>
                            <a:cs typeface="Times New Roman" panose="02020603050405020304" pitchFamily="18" charset="0"/>
                          </a:rPr>
                          <m:t>𝑧</m:t>
                        </m:r>
                        <m:r>
                          <a:rPr lang="en-US" sz="3800" b="0" i="1" smtClean="0">
                            <a:solidFill>
                              <a:prstClr val="white"/>
                            </a:solidFill>
                            <a:latin typeface="Cambria Math" panose="02040503050406030204" pitchFamily="18" charset="0"/>
                            <a:cs typeface="Times New Roman" panose="02020603050405020304" pitchFamily="18" charset="0"/>
                          </a:rPr>
                          <m:t>−</m:t>
                        </m:r>
                        <m:f>
                          <m:fPr>
                            <m:ctrlPr>
                              <a:rPr lang="en-US" sz="3800" i="1">
                                <a:solidFill>
                                  <a:prstClr val="white"/>
                                </a:solidFill>
                                <a:latin typeface="Cambria Math" panose="02040503050406030204" pitchFamily="18" charset="0"/>
                                <a:cs typeface="Times New Roman" panose="02020603050405020304" pitchFamily="18" charset="0"/>
                              </a:rPr>
                            </m:ctrlPr>
                          </m:fPr>
                          <m:num>
                            <m:r>
                              <a:rPr lang="en-US" sz="3800" b="0" i="1" smtClean="0">
                                <a:solidFill>
                                  <a:prstClr val="white"/>
                                </a:solidFill>
                                <a:latin typeface="Cambria Math" panose="02040503050406030204" pitchFamily="18" charset="0"/>
                                <a:cs typeface="Times New Roman" panose="02020603050405020304" pitchFamily="18" charset="0"/>
                              </a:rPr>
                              <m:t>1</m:t>
                            </m:r>
                          </m:num>
                          <m:den>
                            <m:r>
                              <a:rPr lang="en-US" sz="3800" i="1">
                                <a:solidFill>
                                  <a:prstClr val="white"/>
                                </a:solidFill>
                                <a:latin typeface="Cambria Math" panose="02040503050406030204" pitchFamily="18" charset="0"/>
                                <a:cs typeface="Times New Roman" panose="02020603050405020304" pitchFamily="18" charset="0"/>
                              </a:rPr>
                              <m:t>3</m:t>
                            </m:r>
                          </m:den>
                        </m:f>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𝑥</m:t>
                            </m:r>
                          </m:e>
                          <m:sup>
                            <m:r>
                              <a:rPr lang="en-US" sz="3800" b="0" i="1" smtClean="0">
                                <a:solidFill>
                                  <a:prstClr val="white"/>
                                </a:solidFill>
                                <a:latin typeface="Cambria Math" panose="02040503050406030204" pitchFamily="18" charset="0"/>
                                <a:cs typeface="Times New Roman" panose="02020603050405020304" pitchFamily="18" charset="0"/>
                              </a:rPr>
                              <m:t>5</m:t>
                            </m:r>
                          </m:sup>
                        </m:sSup>
                        <m:r>
                          <a:rPr lang="en-US" sz="3800" b="0" i="1" smtClean="0">
                            <a:solidFill>
                              <a:prstClr val="white"/>
                            </a:solidFill>
                            <a:latin typeface="Cambria Math" panose="02040503050406030204" pitchFamily="18" charset="0"/>
                            <a:cs typeface="Times New Roman" panose="02020603050405020304" pitchFamily="18" charset="0"/>
                          </a:rPr>
                          <m:t>+</m:t>
                        </m:r>
                        <m:r>
                          <a:rPr lang="en-US" sz="3800" i="1">
                            <a:solidFill>
                              <a:prstClr val="white"/>
                            </a:solidFill>
                            <a:latin typeface="Cambria Math" panose="02040503050406030204" pitchFamily="18" charset="0"/>
                            <a:cs typeface="Times New Roman" panose="02020603050405020304" pitchFamily="18" charset="0"/>
                          </a:rPr>
                          <m:t>𝑥</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i="1">
                            <a:solidFill>
                              <a:prstClr val="white"/>
                            </a:solidFill>
                            <a:latin typeface="Cambria Math" panose="02040503050406030204" pitchFamily="18" charset="0"/>
                            <a:cs typeface="Times New Roman" panose="02020603050405020304" pitchFamily="18" charset="0"/>
                          </a:rPr>
                          <m:t>𝑧</m:t>
                        </m:r>
                      </m:oMath>
                    </m:oMathPara>
                  </a14:m>
                  <a:endParaRPr kumimoji="0" lang="en-US" sz="3800" b="0" i="0" u="none" strike="noStrike" kern="1200" cap="none" spc="0" normalizeH="0" baseline="0" noProof="0" dirty="0">
                    <a:ln>
                      <a:noFill/>
                    </a:ln>
                    <a:solidFill>
                      <a:prstClr val="black"/>
                    </a:solidFill>
                    <a:effectLst/>
                    <a:uLnTx/>
                    <a:uFillTx/>
                    <a:latin typeface="Calibri"/>
                  </a:endParaRPr>
                </a:p>
              </p:txBody>
            </p:sp>
          </mc:Choice>
          <mc:Fallback xmlns="">
            <p:sp>
              <p:nvSpPr>
                <p:cNvPr id="23" name="Rectangle 22"/>
                <p:cNvSpPr>
                  <a:spLocks noRot="1" noChangeAspect="1" noMove="1" noResize="1" noEditPoints="1" noAdjustHandles="1" noChangeArrowheads="1" noChangeShapeType="1" noTextEdit="1"/>
                </p:cNvSpPr>
                <p:nvPr/>
              </p:nvSpPr>
              <p:spPr>
                <a:xfrm>
                  <a:off x="4028761" y="2401769"/>
                  <a:ext cx="10345653" cy="1190903"/>
                </a:xfrm>
                <a:prstGeom prst="rect">
                  <a:avLst/>
                </a:prstGeom>
                <a:blipFill>
                  <a:blip r:embed="rId5"/>
                  <a:stretch>
                    <a:fillRect/>
                  </a:stretch>
                </a:blipFill>
              </p:spPr>
              <p:txBody>
                <a:bodyPr/>
                <a:lstStyle/>
                <a:p>
                  <a:r>
                    <a:rPr lang="en-US">
                      <a:noFill/>
                    </a:rPr>
                    <a:t> </a:t>
                  </a:r>
                </a:p>
              </p:txBody>
            </p:sp>
          </mc:Fallback>
        </mc:AlternateContent>
        <p:sp>
          <p:nvSpPr>
            <p:cNvPr id="4" name="Rectangle 1"/>
            <p:cNvSpPr>
              <a:spLocks noChangeArrowheads="1"/>
            </p:cNvSpPr>
            <p:nvPr/>
          </p:nvSpPr>
          <p:spPr bwMode="auto">
            <a:xfrm>
              <a:off x="1165986" y="3543939"/>
              <a:ext cx="14150214" cy="261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a) Thu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gọn</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đa</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thức</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N.</a:t>
              </a:r>
              <a:endParaRPr kumimoji="0" lang="en-US" altLang="en-US" sz="3800" b="0" i="0" u="none" strike="noStrike" cap="none" normalizeH="0" baseline="0" dirty="0" smtClean="0">
                <a:ln>
                  <a:noFill/>
                </a:ln>
                <a:solidFill>
                  <a:schemeClr val="bg1"/>
                </a:solidFill>
                <a:effectLst/>
                <a:latin typeface="Arial" panose="020B060402020202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b)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Xác</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định</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hệ</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số</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và</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bậc</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của</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từng</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hạng</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tử</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tức</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là</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bậc</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của</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từng</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đơn</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thức</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trong</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dạng</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thu</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gọn</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a:t>
              </a:r>
              <a:r>
                <a:rPr kumimoji="0" lang="en-US" altLang="en-US" sz="3800" b="0" i="0" u="none" strike="noStrike" cap="none" normalizeH="0" baseline="0" dirty="0" err="1" smtClean="0">
                  <a:ln>
                    <a:noFill/>
                  </a:ln>
                  <a:solidFill>
                    <a:schemeClr val="bg1"/>
                  </a:solidFill>
                  <a:effectLst/>
                  <a:latin typeface="Arial" panose="020B0604020202020204" pitchFamily="34" charset="0"/>
                  <a:ea typeface="Open Sans"/>
                </a:rPr>
                <a:t>của</a:t>
              </a:r>
              <a:r>
                <a:rPr kumimoji="0" lang="en-US" altLang="en-US" sz="3800" b="0" i="0" u="none" strike="noStrike" cap="none" normalizeH="0" baseline="0" dirty="0" smtClean="0">
                  <a:ln>
                    <a:noFill/>
                  </a:ln>
                  <a:solidFill>
                    <a:schemeClr val="bg1"/>
                  </a:solidFill>
                  <a:effectLst/>
                  <a:latin typeface="Arial" panose="020B0604020202020204" pitchFamily="34" charset="0"/>
                  <a:ea typeface="Open Sans"/>
                </a:rPr>
                <a:t> N.</a:t>
              </a:r>
              <a:endParaRPr kumimoji="0" lang="en-US" altLang="en-US" sz="3800" b="0" i="0" u="none" strike="noStrike" cap="none" normalizeH="0" baseline="0" dirty="0" smtClean="0">
                <a:ln>
                  <a:noFill/>
                </a:ln>
                <a:solidFill>
                  <a:schemeClr val="bg1"/>
                </a:solidFill>
                <a:effectLst/>
                <a:latin typeface="Arial" panose="020B0604020202020204" pitchFamily="34" charset="0"/>
              </a:endParaRPr>
            </a:p>
          </p:txBody>
        </p:sp>
      </p:grpSp>
      <p:sp>
        <p:nvSpPr>
          <p:cNvPr id="8" name="Rectangle 7"/>
          <p:cNvSpPr/>
          <p:nvPr/>
        </p:nvSpPr>
        <p:spPr>
          <a:xfrm>
            <a:off x="1193956" y="7000597"/>
            <a:ext cx="818775" cy="969496"/>
          </a:xfrm>
          <a:prstGeom prst="rect">
            <a:avLst/>
          </a:prstGeom>
        </p:spPr>
        <p:txBody>
          <a:bodyPr wrap="square">
            <a:spAutoFit/>
          </a:bodyPr>
          <a:lstStyle/>
          <a:p>
            <a:pPr algn="just" fontAlgn="base">
              <a:lnSpc>
                <a:spcPct val="150000"/>
              </a:lnSpc>
              <a:spcAft>
                <a:spcPts val="800"/>
              </a:spcAft>
            </a:pPr>
            <a:r>
              <a:rPr lang="en-US" sz="38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endParaRPr lang="en-US" sz="380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p:txBody>
      </p:sp>
      <p:sp>
        <p:nvSpPr>
          <p:cNvPr id="21" name="Oval Callout 20"/>
          <p:cNvSpPr/>
          <p:nvPr/>
        </p:nvSpPr>
        <p:spPr>
          <a:xfrm>
            <a:off x="8170185" y="5829300"/>
            <a:ext cx="1789177" cy="841560"/>
          </a:xfrm>
          <a:prstGeom prst="wedgeEllipseCallout">
            <a:avLst>
              <a:gd name="adj1" fmla="val 40685"/>
              <a:gd name="adj2" fmla="val 26553"/>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rgbClr val="1F497D"/>
              </a:solidFill>
              <a:effectLst/>
              <a:uLnTx/>
              <a:uFillTx/>
              <a:latin typeface="Calibri"/>
              <a:ea typeface="+mn-ea"/>
              <a:cs typeface="+mn-cs"/>
            </a:endParaRPr>
          </a:p>
        </p:txBody>
      </p:sp>
      <p:pic>
        <p:nvPicPr>
          <p:cNvPr id="10" name="Picture 9"/>
          <p:cNvPicPr>
            <a:picLocks noChangeAspect="1"/>
          </p:cNvPicPr>
          <p:nvPr/>
        </p:nvPicPr>
        <p:blipFill>
          <a:blip r:embed="rId6"/>
          <a:stretch>
            <a:fillRect/>
          </a:stretch>
        </p:blipFill>
        <p:spPr>
          <a:xfrm>
            <a:off x="-391979" y="5981700"/>
            <a:ext cx="1581453" cy="168873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28600" y="6876494"/>
                <a:ext cx="15121121" cy="1190903"/>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38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𝑁</m:t>
                      </m:r>
                      <m:r>
                        <a:rPr lang="en-US" sz="38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b="0" i="1" smtClean="0">
                          <a:solidFill>
                            <a:prstClr val="white"/>
                          </a:solidFill>
                          <a:latin typeface="Cambria Math" panose="02040503050406030204" pitchFamily="18" charset="0"/>
                          <a:cs typeface="Times New Roman" panose="02020603050405020304" pitchFamily="18" charset="0"/>
                        </a:rPr>
                        <m:t>𝑧</m:t>
                      </m:r>
                      <m:r>
                        <a:rPr lang="en-US" sz="3800" i="1">
                          <a:solidFill>
                            <a:prstClr val="white"/>
                          </a:solidFill>
                          <a:latin typeface="Cambria Math" panose="02040503050406030204" pitchFamily="18" charset="0"/>
                          <a:cs typeface="Times New Roman" panose="02020603050405020304" pitchFamily="18" charset="0"/>
                        </a:rPr>
                        <m:t>−2</m:t>
                      </m:r>
                      <m:r>
                        <a:rPr lang="en-US" sz="3800" i="1">
                          <a:solidFill>
                            <a:prstClr val="white"/>
                          </a:solidFill>
                          <a:latin typeface="Cambria Math" panose="02040503050406030204" pitchFamily="18" charset="0"/>
                          <a:cs typeface="Times New Roman" panose="02020603050405020304" pitchFamily="18" charset="0"/>
                        </a:rPr>
                        <m:t>𝑥</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i="1">
                          <a:solidFill>
                            <a:prstClr val="white"/>
                          </a:solidFill>
                          <a:latin typeface="Cambria Math" panose="02040503050406030204" pitchFamily="18" charset="0"/>
                          <a:cs typeface="Times New Roman" panose="02020603050405020304" pitchFamily="18" charset="0"/>
                        </a:rPr>
                        <m:t>𝑧</m:t>
                      </m:r>
                      <m:r>
                        <a:rPr lang="en-US" sz="3800" i="1">
                          <a:solidFill>
                            <a:prstClr val="white"/>
                          </a:solidFill>
                          <a:latin typeface="Cambria Math" panose="02040503050406030204" pitchFamily="18" charset="0"/>
                          <a:cs typeface="Times New Roman" panose="02020603050405020304" pitchFamily="18" charset="0"/>
                        </a:rPr>
                        <m:t>+</m:t>
                      </m:r>
                      <m:f>
                        <m:fPr>
                          <m:ctrlPr>
                            <a:rPr lang="en-US" sz="3800" i="1">
                              <a:solidFill>
                                <a:prstClr val="white"/>
                              </a:solidFill>
                              <a:latin typeface="Cambria Math" panose="02040503050406030204" pitchFamily="18" charset="0"/>
                              <a:cs typeface="Times New Roman" panose="02020603050405020304" pitchFamily="18" charset="0"/>
                            </a:rPr>
                          </m:ctrlPr>
                        </m:fPr>
                        <m:num>
                          <m:r>
                            <a:rPr lang="en-US" sz="3800" i="1">
                              <a:solidFill>
                                <a:prstClr val="white"/>
                              </a:solidFill>
                              <a:latin typeface="Cambria Math" panose="02040503050406030204" pitchFamily="18" charset="0"/>
                              <a:cs typeface="Times New Roman" panose="02020603050405020304" pitchFamily="18" charset="0"/>
                            </a:rPr>
                            <m:t>1</m:t>
                          </m:r>
                        </m:num>
                        <m:den>
                          <m:r>
                            <a:rPr lang="en-US" sz="3800" i="1">
                              <a:solidFill>
                                <a:prstClr val="white"/>
                              </a:solidFill>
                              <a:latin typeface="Cambria Math" panose="02040503050406030204" pitchFamily="18" charset="0"/>
                              <a:cs typeface="Times New Roman" panose="02020603050405020304" pitchFamily="18" charset="0"/>
                            </a:rPr>
                            <m:t>3</m:t>
                          </m:r>
                        </m:den>
                      </m:f>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𝑥</m:t>
                          </m:r>
                        </m:e>
                        <m:sup>
                          <m:r>
                            <a:rPr lang="en-US" sz="3800" b="0" i="1" smtClean="0">
                              <a:solidFill>
                                <a:prstClr val="white"/>
                              </a:solidFill>
                              <a:latin typeface="Cambria Math" panose="02040503050406030204" pitchFamily="18" charset="0"/>
                              <a:cs typeface="Times New Roman" panose="02020603050405020304" pitchFamily="18" charset="0"/>
                            </a:rPr>
                            <m:t>5</m:t>
                          </m:r>
                        </m:sup>
                      </m:sSup>
                      <m:r>
                        <a:rPr lang="en-US" sz="3800" i="1">
                          <a:solidFill>
                            <a:prstClr val="white"/>
                          </a:solidFill>
                          <a:latin typeface="Cambria Math" panose="02040503050406030204" pitchFamily="18" charset="0"/>
                          <a:cs typeface="Times New Roman" panose="02020603050405020304" pitchFamily="18" charset="0"/>
                        </a:rPr>
                        <m:t>−2</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b="0" i="1" smtClean="0">
                          <a:solidFill>
                            <a:prstClr val="white"/>
                          </a:solidFill>
                          <a:latin typeface="Cambria Math" panose="02040503050406030204" pitchFamily="18" charset="0"/>
                          <a:cs typeface="Times New Roman" panose="02020603050405020304" pitchFamily="18" charset="0"/>
                        </a:rPr>
                        <m:t>𝑧</m:t>
                      </m:r>
                      <m:r>
                        <a:rPr lang="en-US" sz="3800" b="0" i="1" smtClean="0">
                          <a:solidFill>
                            <a:prstClr val="white"/>
                          </a:solidFill>
                          <a:latin typeface="Cambria Math" panose="02040503050406030204" pitchFamily="18" charset="0"/>
                          <a:cs typeface="Times New Roman" panose="02020603050405020304" pitchFamily="18" charset="0"/>
                        </a:rPr>
                        <m:t>−</m:t>
                      </m:r>
                      <m:f>
                        <m:fPr>
                          <m:ctrlPr>
                            <a:rPr lang="en-US" sz="3800" i="1">
                              <a:solidFill>
                                <a:prstClr val="white"/>
                              </a:solidFill>
                              <a:latin typeface="Cambria Math" panose="02040503050406030204" pitchFamily="18" charset="0"/>
                              <a:cs typeface="Times New Roman" panose="02020603050405020304" pitchFamily="18" charset="0"/>
                            </a:rPr>
                          </m:ctrlPr>
                        </m:fPr>
                        <m:num>
                          <m:r>
                            <a:rPr lang="en-US" sz="3800" b="0" i="1" smtClean="0">
                              <a:solidFill>
                                <a:prstClr val="white"/>
                              </a:solidFill>
                              <a:latin typeface="Cambria Math" panose="02040503050406030204" pitchFamily="18" charset="0"/>
                              <a:cs typeface="Times New Roman" panose="02020603050405020304" pitchFamily="18" charset="0"/>
                            </a:rPr>
                            <m:t>1</m:t>
                          </m:r>
                        </m:num>
                        <m:den>
                          <m:r>
                            <a:rPr lang="en-US" sz="3800" i="1">
                              <a:solidFill>
                                <a:prstClr val="white"/>
                              </a:solidFill>
                              <a:latin typeface="Cambria Math" panose="02040503050406030204" pitchFamily="18" charset="0"/>
                              <a:cs typeface="Times New Roman" panose="02020603050405020304" pitchFamily="18" charset="0"/>
                            </a:rPr>
                            <m:t>3</m:t>
                          </m:r>
                        </m:den>
                      </m:f>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𝑥</m:t>
                          </m:r>
                        </m:e>
                        <m:sup>
                          <m:r>
                            <a:rPr lang="en-US" sz="3800" b="0" i="1" smtClean="0">
                              <a:solidFill>
                                <a:prstClr val="white"/>
                              </a:solidFill>
                              <a:latin typeface="Cambria Math" panose="02040503050406030204" pitchFamily="18" charset="0"/>
                              <a:cs typeface="Times New Roman" panose="02020603050405020304" pitchFamily="18" charset="0"/>
                            </a:rPr>
                            <m:t>5</m:t>
                          </m:r>
                        </m:sup>
                      </m:sSup>
                      <m:r>
                        <a:rPr lang="en-US" sz="3800" i="1">
                          <a:solidFill>
                            <a:prstClr val="white"/>
                          </a:solidFill>
                          <a:latin typeface="Cambria Math" panose="02040503050406030204" pitchFamily="18" charset="0"/>
                          <a:cs typeface="Times New Roman" panose="02020603050405020304" pitchFamily="18" charset="0"/>
                        </a:rPr>
                        <m:t>+</m:t>
                      </m:r>
                      <m:r>
                        <a:rPr lang="en-US" sz="3800" i="1">
                          <a:solidFill>
                            <a:prstClr val="white"/>
                          </a:solidFill>
                          <a:latin typeface="Cambria Math" panose="02040503050406030204" pitchFamily="18" charset="0"/>
                          <a:cs typeface="Times New Roman" panose="02020603050405020304" pitchFamily="18" charset="0"/>
                        </a:rPr>
                        <m:t>𝑥</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i="1">
                          <a:solidFill>
                            <a:prstClr val="white"/>
                          </a:solidFill>
                          <a:latin typeface="Cambria Math" panose="02040503050406030204" pitchFamily="18" charset="0"/>
                          <a:cs typeface="Times New Roman" panose="02020603050405020304" pitchFamily="18" charset="0"/>
                        </a:rPr>
                        <m:t>𝑧</m:t>
                      </m:r>
                    </m:oMath>
                  </m:oMathPara>
                </a14:m>
                <a:endParaRPr lang="en-US" sz="3800" dirty="0">
                  <a:solidFill>
                    <a:prstClr val="black"/>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228600" y="6876494"/>
                <a:ext cx="15121121" cy="11909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012731" y="8075550"/>
                <a:ext cx="15121121" cy="14062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𝑁</m:t>
                      </m:r>
                      <m:r>
                        <a:rPr lang="en-US" sz="38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b="0" i="1" smtClean="0">
                              <a:solidFill>
                                <a:prstClr val="white"/>
                              </a:solidFill>
                              <a:latin typeface="Cambria Math" panose="02040503050406030204" pitchFamily="18" charset="0"/>
                              <a:cs typeface="Times New Roman" panose="02020603050405020304" pitchFamily="18" charset="0"/>
                            </a:rPr>
                            <m:t>𝑧</m:t>
                          </m:r>
                          <m:r>
                            <a:rPr lang="en-US" sz="3800" i="1">
                              <a:solidFill>
                                <a:prstClr val="white"/>
                              </a:solidFill>
                              <a:latin typeface="Cambria Math" panose="02040503050406030204" pitchFamily="18" charset="0"/>
                              <a:cs typeface="Times New Roman" panose="02020603050405020304" pitchFamily="18" charset="0"/>
                            </a:rPr>
                            <m:t>−2</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b="0" i="1" smtClean="0">
                              <a:solidFill>
                                <a:prstClr val="white"/>
                              </a:solidFill>
                              <a:latin typeface="Cambria Math" panose="02040503050406030204" pitchFamily="18" charset="0"/>
                              <a:cs typeface="Times New Roman" panose="02020603050405020304" pitchFamily="18" charset="0"/>
                            </a:rPr>
                            <m:t>𝑧</m:t>
                          </m:r>
                        </m:e>
                      </m:d>
                      <m:r>
                        <a:rPr lang="en-US" sz="3800" i="1" smtClean="0">
                          <a:solidFill>
                            <a:prstClr val="white"/>
                          </a:solidFill>
                          <a:latin typeface="Cambria Math" panose="02040503050406030204" pitchFamily="18" charset="0"/>
                          <a:cs typeface="Times New Roman" panose="02020603050405020304" pitchFamily="18" charset="0"/>
                        </a:rPr>
                        <m:t>+</m:t>
                      </m:r>
                      <m:d>
                        <m:dPr>
                          <m:ctrlPr>
                            <a:rPr lang="en-US" sz="3800" b="0" i="1" smtClean="0">
                              <a:solidFill>
                                <a:prstClr val="white"/>
                              </a:solidFill>
                              <a:latin typeface="Cambria Math" panose="02040503050406030204" pitchFamily="18" charset="0"/>
                              <a:cs typeface="Times New Roman" panose="02020603050405020304" pitchFamily="18" charset="0"/>
                            </a:rPr>
                          </m:ctrlPr>
                        </m:dPr>
                        <m:e>
                          <m:f>
                            <m:fPr>
                              <m:ctrlPr>
                                <a:rPr lang="en-US" sz="3800" i="1">
                                  <a:solidFill>
                                    <a:prstClr val="white"/>
                                  </a:solidFill>
                                  <a:latin typeface="Cambria Math" panose="02040503050406030204" pitchFamily="18" charset="0"/>
                                  <a:cs typeface="Times New Roman" panose="02020603050405020304" pitchFamily="18" charset="0"/>
                                </a:rPr>
                              </m:ctrlPr>
                            </m:fPr>
                            <m:num>
                              <m:r>
                                <a:rPr lang="en-US" sz="3800" i="1">
                                  <a:solidFill>
                                    <a:prstClr val="white"/>
                                  </a:solidFill>
                                  <a:latin typeface="Cambria Math" panose="02040503050406030204" pitchFamily="18" charset="0"/>
                                  <a:cs typeface="Times New Roman" panose="02020603050405020304" pitchFamily="18" charset="0"/>
                                </a:rPr>
                                <m:t>1</m:t>
                              </m:r>
                            </m:num>
                            <m:den>
                              <m:r>
                                <a:rPr lang="en-US" sz="3800" i="1">
                                  <a:solidFill>
                                    <a:prstClr val="white"/>
                                  </a:solidFill>
                                  <a:latin typeface="Cambria Math" panose="02040503050406030204" pitchFamily="18" charset="0"/>
                                  <a:cs typeface="Times New Roman" panose="02020603050405020304" pitchFamily="18" charset="0"/>
                                </a:rPr>
                                <m:t>3</m:t>
                              </m:r>
                            </m:den>
                          </m:f>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𝑥</m:t>
                              </m:r>
                            </m:e>
                            <m:sup>
                              <m:r>
                                <a:rPr lang="en-US" sz="3800" b="0" i="1" smtClean="0">
                                  <a:solidFill>
                                    <a:prstClr val="white"/>
                                  </a:solidFill>
                                  <a:latin typeface="Cambria Math" panose="02040503050406030204" pitchFamily="18" charset="0"/>
                                  <a:cs typeface="Times New Roman" panose="02020603050405020304" pitchFamily="18" charset="0"/>
                                </a:rPr>
                                <m:t>5</m:t>
                              </m:r>
                            </m:sup>
                          </m:sSup>
                          <m:r>
                            <a:rPr lang="en-US" sz="3800" b="0" i="1" smtClean="0">
                              <a:solidFill>
                                <a:prstClr val="white"/>
                              </a:solidFill>
                              <a:latin typeface="Cambria Math" panose="02040503050406030204" pitchFamily="18" charset="0"/>
                              <a:cs typeface="Times New Roman" panose="02020603050405020304" pitchFamily="18" charset="0"/>
                            </a:rPr>
                            <m:t>−</m:t>
                          </m:r>
                          <m:f>
                            <m:fPr>
                              <m:ctrlPr>
                                <a:rPr lang="en-US" sz="3800" i="1">
                                  <a:solidFill>
                                    <a:prstClr val="white"/>
                                  </a:solidFill>
                                  <a:latin typeface="Cambria Math" panose="02040503050406030204" pitchFamily="18" charset="0"/>
                                  <a:cs typeface="Times New Roman" panose="02020603050405020304" pitchFamily="18" charset="0"/>
                                </a:rPr>
                              </m:ctrlPr>
                            </m:fPr>
                            <m:num>
                              <m:r>
                                <a:rPr lang="en-US" sz="3800" b="0" i="1" smtClean="0">
                                  <a:solidFill>
                                    <a:prstClr val="white"/>
                                  </a:solidFill>
                                  <a:latin typeface="Cambria Math" panose="02040503050406030204" pitchFamily="18" charset="0"/>
                                  <a:cs typeface="Times New Roman" panose="02020603050405020304" pitchFamily="18" charset="0"/>
                                </a:rPr>
                                <m:t>1</m:t>
                              </m:r>
                            </m:num>
                            <m:den>
                              <m:r>
                                <a:rPr lang="en-US" sz="3800" i="1">
                                  <a:solidFill>
                                    <a:prstClr val="white"/>
                                  </a:solidFill>
                                  <a:latin typeface="Cambria Math" panose="02040503050406030204" pitchFamily="18" charset="0"/>
                                  <a:cs typeface="Times New Roman" panose="02020603050405020304" pitchFamily="18" charset="0"/>
                                </a:rPr>
                                <m:t>3</m:t>
                              </m:r>
                            </m:den>
                          </m:f>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𝑥</m:t>
                              </m:r>
                            </m:e>
                            <m:sup>
                              <m:r>
                                <a:rPr lang="en-US" sz="3800" b="0" i="1" smtClean="0">
                                  <a:solidFill>
                                    <a:prstClr val="white"/>
                                  </a:solidFill>
                                  <a:latin typeface="Cambria Math" panose="02040503050406030204" pitchFamily="18" charset="0"/>
                                  <a:cs typeface="Times New Roman" panose="02020603050405020304" pitchFamily="18" charset="0"/>
                                </a:rPr>
                                <m:t>5</m:t>
                              </m:r>
                            </m:sup>
                          </m:sSup>
                        </m:e>
                      </m:d>
                      <m:r>
                        <a:rPr lang="en-US" sz="3800" i="1">
                          <a:solidFill>
                            <a:prstClr val="white"/>
                          </a:solidFill>
                          <a:latin typeface="Cambria Math" panose="02040503050406030204" pitchFamily="18" charset="0"/>
                          <a:cs typeface="Times New Roman" panose="02020603050405020304" pitchFamily="18" charset="0"/>
                        </a:rPr>
                        <m:t>+</m:t>
                      </m:r>
                      <m:r>
                        <a:rPr lang="en-US" sz="3800" b="0" i="1" smtClean="0">
                          <a:solidFill>
                            <a:prstClr val="white"/>
                          </a:solidFill>
                          <a:latin typeface="Cambria Math" panose="02040503050406030204" pitchFamily="18" charset="0"/>
                          <a:cs typeface="Times New Roman" panose="02020603050405020304" pitchFamily="18" charset="0"/>
                        </a:rPr>
                        <m:t>(</m:t>
                      </m:r>
                      <m:r>
                        <a:rPr lang="en-US" sz="3800" i="1">
                          <a:solidFill>
                            <a:prstClr val="white"/>
                          </a:solidFill>
                          <a:latin typeface="Cambria Math" panose="02040503050406030204" pitchFamily="18" charset="0"/>
                          <a:cs typeface="Times New Roman" panose="02020603050405020304" pitchFamily="18" charset="0"/>
                        </a:rPr>
                        <m:t>𝑥</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i="1">
                          <a:solidFill>
                            <a:prstClr val="white"/>
                          </a:solidFill>
                          <a:latin typeface="Cambria Math" panose="02040503050406030204" pitchFamily="18" charset="0"/>
                          <a:cs typeface="Times New Roman" panose="02020603050405020304" pitchFamily="18" charset="0"/>
                        </a:rPr>
                        <m:t>𝑧</m:t>
                      </m:r>
                      <m:r>
                        <a:rPr lang="en-US" sz="3800" i="1">
                          <a:solidFill>
                            <a:prstClr val="white"/>
                          </a:solidFill>
                          <a:latin typeface="Cambria Math" panose="02040503050406030204" pitchFamily="18" charset="0"/>
                          <a:cs typeface="Times New Roman" panose="02020603050405020304" pitchFamily="18" charset="0"/>
                        </a:rPr>
                        <m:t>−2</m:t>
                      </m:r>
                      <m:r>
                        <a:rPr lang="en-US" sz="3800" i="1">
                          <a:solidFill>
                            <a:prstClr val="white"/>
                          </a:solidFill>
                          <a:latin typeface="Cambria Math" panose="02040503050406030204" pitchFamily="18" charset="0"/>
                          <a:cs typeface="Times New Roman" panose="02020603050405020304" pitchFamily="18" charset="0"/>
                        </a:rPr>
                        <m:t>𝑥</m:t>
                      </m:r>
                      <m:sSup>
                        <m:sSupPr>
                          <m:ctrlPr>
                            <a:rPr lang="en-US" sz="3800" i="1">
                              <a:solidFill>
                                <a:prstClr val="white"/>
                              </a:solidFill>
                              <a:latin typeface="Cambria Math" panose="02040503050406030204" pitchFamily="18" charset="0"/>
                              <a:cs typeface="Times New Roman" panose="02020603050405020304" pitchFamily="18" charset="0"/>
                            </a:rPr>
                          </m:ctrlPr>
                        </m:sSupPr>
                        <m:e>
                          <m:r>
                            <a:rPr lang="en-US" sz="3800" i="1">
                              <a:solidFill>
                                <a:prstClr val="white"/>
                              </a:solidFill>
                              <a:latin typeface="Cambria Math" panose="02040503050406030204" pitchFamily="18" charset="0"/>
                              <a:cs typeface="Times New Roman" panose="02020603050405020304" pitchFamily="18" charset="0"/>
                            </a:rPr>
                            <m:t>𝑦</m:t>
                          </m:r>
                        </m:e>
                        <m:sup>
                          <m:r>
                            <a:rPr lang="en-US" sz="3800" i="1">
                              <a:solidFill>
                                <a:prstClr val="white"/>
                              </a:solidFill>
                              <a:latin typeface="Cambria Math" panose="02040503050406030204" pitchFamily="18" charset="0"/>
                              <a:cs typeface="Times New Roman" panose="02020603050405020304" pitchFamily="18" charset="0"/>
                            </a:rPr>
                            <m:t>2</m:t>
                          </m:r>
                        </m:sup>
                      </m:sSup>
                      <m:r>
                        <a:rPr lang="en-US" sz="3800" i="1">
                          <a:solidFill>
                            <a:prstClr val="white"/>
                          </a:solidFill>
                          <a:latin typeface="Cambria Math" panose="02040503050406030204" pitchFamily="18" charset="0"/>
                          <a:cs typeface="Times New Roman" panose="02020603050405020304" pitchFamily="18" charset="0"/>
                        </a:rPr>
                        <m:t>𝑧</m:t>
                      </m:r>
                      <m:r>
                        <a:rPr lang="en-US" sz="3800" b="0" i="1" smtClean="0">
                          <a:solidFill>
                            <a:prstClr val="white"/>
                          </a:solidFill>
                          <a:latin typeface="Cambria Math" panose="02040503050406030204" pitchFamily="18" charset="0"/>
                          <a:cs typeface="Times New Roman" panose="02020603050405020304" pitchFamily="18" charset="0"/>
                        </a:rPr>
                        <m:t>)   </m:t>
                      </m:r>
                      <m:r>
                        <a:rPr lang="en-US" sz="380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38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𝑧</m:t>
                      </m:r>
                      <m:r>
                        <a:rPr lang="en-US" sz="38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38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3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z</m:t>
                      </m:r>
                    </m:oMath>
                  </m:oMathPara>
                </a14:m>
                <a:endParaRPr lang="en-US" sz="3800"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012731" y="8075550"/>
                <a:ext cx="15121121" cy="1406282"/>
              </a:xfrm>
              <a:prstGeom prst="rect">
                <a:avLst/>
              </a:prstGeom>
              <a:blipFill>
                <a:blip r:embed="rId8"/>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a:off x="15969492" y="4991100"/>
            <a:ext cx="2351146" cy="2351146"/>
          </a:xfrm>
          <a:prstGeom prst="rect">
            <a:avLst/>
          </a:prstGeom>
        </p:spPr>
      </p:pic>
      <p:pic>
        <p:nvPicPr>
          <p:cNvPr id="3"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457500" y="63568"/>
            <a:ext cx="3132928" cy="1762272"/>
          </a:xfrm>
          <a:prstGeom prst="rect">
            <a:avLst/>
          </a:prstGeom>
        </p:spPr>
      </p:pic>
    </p:spTree>
    <p:extLst>
      <p:ext uri="{BB962C8B-B14F-4D97-AF65-F5344CB8AC3E}">
        <p14:creationId xmlns:p14="http://schemas.microsoft.com/office/powerpoint/2010/main" val="19140004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3"/>
                </p:tgtEl>
              </p:cMediaNode>
            </p:video>
          </p:childTnLst>
        </p:cTn>
      </p:par>
    </p:tnLst>
    <p:bldLst>
      <p:bldP spid="8" grpId="0"/>
      <p:bldP spid="21" grpId="0" animBg="1"/>
      <p:bldP spid="11"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9927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44679" y="443883"/>
            <a:ext cx="1709921" cy="1880217"/>
          </a:xfrm>
          <a:prstGeom prst="rect">
            <a:avLst/>
          </a:prstGeom>
        </p:spPr>
      </p:pic>
      <p:pic>
        <p:nvPicPr>
          <p:cNvPr id="10" name="Picture 9"/>
          <p:cNvPicPr>
            <a:picLocks noChangeAspect="1"/>
          </p:cNvPicPr>
          <p:nvPr/>
        </p:nvPicPr>
        <p:blipFill>
          <a:blip r:embed="rId3"/>
          <a:stretch>
            <a:fillRect/>
          </a:stretch>
        </p:blipFill>
        <p:spPr>
          <a:xfrm>
            <a:off x="-391979" y="5981700"/>
            <a:ext cx="1581453" cy="1688738"/>
          </a:xfrm>
          <a:prstGeom prst="rect">
            <a:avLst/>
          </a:prstGeom>
        </p:spPr>
      </p:pic>
      <p:pic>
        <p:nvPicPr>
          <p:cNvPr id="14" name="Picture 13"/>
          <p:cNvPicPr>
            <a:picLocks noChangeAspect="1"/>
          </p:cNvPicPr>
          <p:nvPr/>
        </p:nvPicPr>
        <p:blipFill>
          <a:blip r:embed="rId4"/>
          <a:stretch>
            <a:fillRect/>
          </a:stretch>
        </p:blipFill>
        <p:spPr>
          <a:xfrm>
            <a:off x="14232784" y="5472739"/>
            <a:ext cx="3229181" cy="32291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28600" y="190500"/>
                <a:ext cx="10539929" cy="2410916"/>
              </a:xfrm>
              <a:prstGeom prst="rect">
                <a:avLst/>
              </a:prstGeom>
            </p:spPr>
            <p:txBody>
              <a:bodyPr wrap="square">
                <a:spAutoFit/>
              </a:bodyPr>
              <a:lstStyle/>
              <a:p>
                <a:pPr lvl="0" algn="just" fontAlgn="base">
                  <a:lnSpc>
                    <a:spcPct val="150000"/>
                  </a:lnSpc>
                  <a:spcAft>
                    <a:spcPts val="800"/>
                  </a:spcAft>
                  <a:defRPr/>
                </a:pP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a:t>
                </a:r>
                <a:r>
                  <a:rPr lang="en-US" sz="4800" dirty="0" smtClean="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8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z</m:t>
                    </m:r>
                  </m:oMath>
                </a14:m>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smtClean="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4800" dirty="0">
                  <a:solidFill>
                    <a:prstClr val="white"/>
                  </a:solidFill>
                  <a:latin typeface="Times New Roman" panose="02020603050405020304" pitchFamily="18" charset="0"/>
                  <a:ea typeface="Arial" panose="020B0604020202020204" pitchFamily="34" charset="0"/>
                  <a:cs typeface="Times New Roman" panose="02020603050405020304" pitchFamily="18" charset="0"/>
                </a:endParaRPr>
              </a:p>
              <a:p>
                <a:pPr lvl="0" algn="just" fontAlgn="base">
                  <a:lnSpc>
                    <a:spcPct val="150000"/>
                  </a:lnSpc>
                  <a:spcAft>
                    <a:spcPts val="800"/>
                  </a:spcAft>
                  <a:defRPr/>
                </a:pPr>
                <a14:m>
                  <m:oMath xmlns:m="http://schemas.openxmlformats.org/officeDocument/2006/math">
                    <m:r>
                      <a:rPr lang="en-US" sz="48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8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8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z</m:t>
                    </m:r>
                  </m:oMath>
                </a14:m>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smtClean="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4. </a:t>
                </a:r>
                <a:endParaRPr lang="en-US" sz="4800" dirty="0">
                  <a:solidFill>
                    <a:prstClr val="white"/>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8600" y="190500"/>
                <a:ext cx="10539929" cy="2410916"/>
              </a:xfrm>
              <a:prstGeom prst="rect">
                <a:avLst/>
              </a:prstGeom>
              <a:blipFill>
                <a:blip r:embed="rId5"/>
                <a:stretch>
                  <a:fillRect l="-1910" b="-7071"/>
                </a:stretch>
              </a:blipFill>
            </p:spPr>
            <p:txBody>
              <a:bodyPr/>
              <a:lstStyle/>
              <a:p>
                <a:r>
                  <a:rPr lang="en-US">
                    <a:noFill/>
                  </a:rPr>
                  <a:t> </a:t>
                </a:r>
              </a:p>
            </p:txBody>
          </p:sp>
        </mc:Fallback>
      </mc:AlternateContent>
      <p:sp>
        <p:nvSpPr>
          <p:cNvPr id="6" name="TextBox 5"/>
          <p:cNvSpPr txBox="1"/>
          <p:nvPr/>
        </p:nvSpPr>
        <p:spPr>
          <a:xfrm>
            <a:off x="183496" y="2824220"/>
            <a:ext cx="16652656" cy="1754326"/>
          </a:xfrm>
          <a:prstGeom prst="rect">
            <a:avLst/>
          </a:prstGeom>
          <a:noFill/>
        </p:spPr>
        <p:txBody>
          <a:bodyPr wrap="square" rtlCol="0">
            <a:spAutoFit/>
          </a:bodyPr>
          <a:lstStyle/>
          <a:p>
            <a:r>
              <a:rPr lang="en-US" sz="5400" dirty="0" err="1" smtClean="0">
                <a:solidFill>
                  <a:schemeClr val="bg1"/>
                </a:solidFill>
                <a:latin typeface="Times New Roman" panose="02020603050405020304" pitchFamily="18" charset="0"/>
                <a:cs typeface="Times New Roman" panose="02020603050405020304" pitchFamily="18" charset="0"/>
              </a:rPr>
              <a:t>Bậc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hạng</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tử</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có</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bậc</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cao</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nhất</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trong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dạng</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thu</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gọn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thức</a:t>
            </a:r>
            <a:r>
              <a:rPr lang="en-US" sz="5400" dirty="0">
                <a:solidFill>
                  <a:schemeClr val="bg1"/>
                </a:solidFill>
                <a:latin typeface="Times New Roman" panose="02020603050405020304" pitchFamily="18" charset="0"/>
                <a:cs typeface="Times New Roman" panose="02020603050405020304" pitchFamily="18" charset="0"/>
              </a:rPr>
              <a:t> N </a:t>
            </a:r>
            <a:r>
              <a:rPr lang="en-US" sz="5400" dirty="0" err="1" smtClean="0">
                <a:solidFill>
                  <a:schemeClr val="bg1"/>
                </a:solidFill>
                <a:latin typeface="Times New Roman" panose="02020603050405020304" pitchFamily="18" charset="0"/>
                <a:cs typeface="Times New Roman" panose="02020603050405020304" pitchFamily="18" charset="0"/>
              </a:rPr>
              <a:t>là</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bao</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nhiêu</a:t>
            </a:r>
            <a:r>
              <a:rPr lang="en-US" sz="5400" dirty="0" smtClean="0">
                <a:solidFill>
                  <a:schemeClr val="bg1"/>
                </a:solidFill>
                <a:latin typeface="Times New Roman" panose="02020603050405020304" pitchFamily="18" charset="0"/>
                <a:cs typeface="Times New Roman" panose="02020603050405020304" pitchFamily="18" charset="0"/>
              </a:rPr>
              <a:t> ?</a:t>
            </a:r>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61026" y="4595576"/>
            <a:ext cx="16652656" cy="1754326"/>
          </a:xfrm>
          <a:prstGeom prst="rect">
            <a:avLst/>
          </a:prstGeom>
          <a:noFill/>
        </p:spPr>
        <p:txBody>
          <a:bodyPr wrap="square" rtlCol="0">
            <a:spAutoFit/>
          </a:bodyPr>
          <a:lstStyle/>
          <a:p>
            <a:r>
              <a:rPr lang="en-US" sz="5400" dirty="0" err="1" smtClean="0">
                <a:solidFill>
                  <a:schemeClr val="bg1"/>
                </a:solidFill>
                <a:latin typeface="Times New Roman" panose="02020603050405020304" pitchFamily="18" charset="0"/>
                <a:cs typeface="Times New Roman" panose="02020603050405020304" pitchFamily="18" charset="0"/>
              </a:rPr>
              <a:t>Bậc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hạng</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tử</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có</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bậc</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cao</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nhất</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trong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dạng</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thu</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gọn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thức</a:t>
            </a:r>
            <a:r>
              <a:rPr lang="en-US" sz="5400" dirty="0">
                <a:solidFill>
                  <a:schemeClr val="bg1"/>
                </a:solidFill>
                <a:latin typeface="Times New Roman" panose="02020603050405020304" pitchFamily="18" charset="0"/>
                <a:cs typeface="Times New Roman" panose="02020603050405020304" pitchFamily="18" charset="0"/>
              </a:rPr>
              <a:t> N </a:t>
            </a:r>
            <a:r>
              <a:rPr lang="en-US" sz="5400" dirty="0" err="1" smtClean="0">
                <a:solidFill>
                  <a:schemeClr val="bg1"/>
                </a:solidFill>
                <a:latin typeface="Times New Roman" panose="02020603050405020304" pitchFamily="18" charset="0"/>
                <a:cs typeface="Times New Roman" panose="02020603050405020304" pitchFamily="18" charset="0"/>
              </a:rPr>
              <a:t>là</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smtClean="0">
                <a:solidFill>
                  <a:srgbClr val="FFFF00"/>
                </a:solidFill>
                <a:latin typeface="Times New Roman" panose="02020603050405020304" pitchFamily="18" charset="0"/>
                <a:cs typeface="Times New Roman" panose="02020603050405020304" pitchFamily="18" charset="0"/>
              </a:rPr>
              <a:t>4</a:t>
            </a:r>
            <a:r>
              <a:rPr lang="en-US" sz="5400" dirty="0" smtClean="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593565" y="5416338"/>
            <a:ext cx="11125200" cy="923330"/>
          </a:xfrm>
          <a:prstGeom prst="rect">
            <a:avLst/>
          </a:prstGeom>
          <a:noFill/>
        </p:spPr>
        <p:txBody>
          <a:bodyPr wrap="square" rtlCol="0">
            <a:spAutoFit/>
          </a:bodyPr>
          <a:lstStyle/>
          <a:p>
            <a:r>
              <a:rPr lang="en-US" sz="5400" dirty="0" err="1" smtClean="0">
                <a:solidFill>
                  <a:schemeClr val="bg1"/>
                </a:solidFill>
                <a:latin typeface="Times New Roman" panose="02020603050405020304" pitchFamily="18" charset="0"/>
                <a:cs typeface="Times New Roman" panose="02020603050405020304" pitchFamily="18" charset="0"/>
              </a:rPr>
              <a:t>Khi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đó</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a:solidFill>
                  <a:schemeClr val="bg1"/>
                </a:solidFill>
                <a:latin typeface="Times New Roman" panose="02020603050405020304" pitchFamily="18" charset="0"/>
                <a:cs typeface="Times New Roman" panose="02020603050405020304" pitchFamily="18" charset="0"/>
              </a:rPr>
              <a:t>ta </a:t>
            </a:r>
            <a:r>
              <a:rPr lang="en-US" sz="5400" dirty="0" err="1" smtClean="0">
                <a:solidFill>
                  <a:schemeClr val="bg1"/>
                </a:solidFill>
                <a:latin typeface="Times New Roman" panose="02020603050405020304" pitchFamily="18" charset="0"/>
                <a:cs typeface="Times New Roman" panose="02020603050405020304" pitchFamily="18" charset="0"/>
              </a:rPr>
              <a:t>nói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a:solidFill>
                  <a:srgbClr val="FFFF00"/>
                </a:solidFill>
                <a:latin typeface="Times New Roman" panose="02020603050405020304" pitchFamily="18" charset="0"/>
                <a:cs typeface="Times New Roman" panose="02020603050405020304" pitchFamily="18" charset="0"/>
              </a:rPr>
              <a:t>4</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là</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bậc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của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đa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thức</a:t>
            </a:r>
            <a:r>
              <a:rPr lang="en-US" sz="5400" dirty="0" smtClean="0">
                <a:solidFill>
                  <a:srgbClr val="FF0000"/>
                </a:solidFill>
                <a:latin typeface="Times New Roman" panose="02020603050405020304" pitchFamily="18" charset="0"/>
                <a:cs typeface="Times New Roman" panose="02020603050405020304" pitchFamily="18" charset="0"/>
              </a:rPr>
              <a:t> N</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83496" y="6625664"/>
            <a:ext cx="16652656" cy="923330"/>
          </a:xfrm>
          <a:prstGeom prst="rect">
            <a:avLst/>
          </a:prstGeom>
          <a:noFill/>
        </p:spPr>
        <p:txBody>
          <a:bodyPr wrap="square" rtlCol="0">
            <a:spAutoFit/>
          </a:bodyPr>
          <a:lstStyle/>
          <a:p>
            <a:r>
              <a:rPr lang="en-US" sz="5400" dirty="0" err="1" smtClean="0">
                <a:solidFill>
                  <a:schemeClr val="bg1"/>
                </a:solidFill>
                <a:latin typeface="Times New Roman" panose="02020603050405020304" pitchFamily="18" charset="0"/>
                <a:cs typeface="Times New Roman" panose="02020603050405020304" pitchFamily="18" charset="0"/>
              </a:rPr>
              <a:t>Vậy</a:t>
            </a:r>
            <a:r>
              <a:rPr lang="en-US" sz="5400" dirty="0" smtClean="0">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bậc</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của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đa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thức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là</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gì</a:t>
            </a:r>
            <a:r>
              <a:rPr lang="en-US" sz="5400" dirty="0" smtClean="0">
                <a:solidFill>
                  <a:schemeClr val="bg1"/>
                </a:solidFill>
                <a:latin typeface="Times New Roman" panose="02020603050405020304" pitchFamily="18" charset="0"/>
                <a:cs typeface="Times New Roman" panose="02020603050405020304" pitchFamily="18" charset="0"/>
              </a:rPr>
              <a:t>?</a:t>
            </a:r>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46325" y="8192958"/>
            <a:ext cx="17981841" cy="1692771"/>
          </a:xfrm>
          <a:prstGeom prst="rect">
            <a:avLst/>
          </a:prstGeom>
          <a:solidFill>
            <a:srgbClr val="92D050"/>
          </a:solidFill>
        </p:spPr>
        <p:txBody>
          <a:bodyPr wrap="square" rtlCol="0">
            <a:spAutoFit/>
          </a:bodyPr>
          <a:lstStyle/>
          <a:p>
            <a:r>
              <a:rPr lang="en-US" sz="5000" b="1" u="sng" dirty="0" err="1" smtClean="0">
                <a:solidFill>
                  <a:schemeClr val="bg1"/>
                </a:solidFill>
                <a:latin typeface="Times New Roman" panose="02020603050405020304" pitchFamily="18" charset="0"/>
                <a:cs typeface="Times New Roman" panose="02020603050405020304" pitchFamily="18" charset="0"/>
              </a:rPr>
              <a:t>Chú</a:t>
            </a:r>
            <a:r>
              <a:rPr lang="en-US" sz="5000" b="1" u="sng" dirty="0">
                <a:solidFill>
                  <a:schemeClr val="bg1"/>
                </a:solidFill>
                <a:latin typeface="Times New Roman" panose="02020603050405020304" pitchFamily="18" charset="0"/>
                <a:cs typeface="Times New Roman" panose="02020603050405020304" pitchFamily="18" charset="0"/>
              </a:rPr>
              <a:t> </a:t>
            </a:r>
            <a:r>
              <a:rPr lang="en-US" sz="5000" b="1" u="sng" dirty="0" smtClean="0">
                <a:solidFill>
                  <a:schemeClr val="bg1"/>
                </a:solidFill>
                <a:latin typeface="Times New Roman" panose="02020603050405020304" pitchFamily="18" charset="0"/>
                <a:cs typeface="Times New Roman" panose="02020603050405020304" pitchFamily="18" charset="0"/>
              </a:rPr>
              <a:t>ý:</a:t>
            </a:r>
            <a:endParaRPr lang="en-US" sz="5000" b="1" u="sng" dirty="0">
              <a:solidFill>
                <a:schemeClr val="bg1"/>
              </a:solidFill>
              <a:latin typeface="Times New Roman" panose="02020603050405020304" pitchFamily="18" charset="0"/>
              <a:cs typeface="Times New Roman" panose="02020603050405020304" pitchFamily="18" charset="0"/>
            </a:endParaRPr>
          </a:p>
          <a:p>
            <a:pPr algn="ctr"/>
            <a:r>
              <a:rPr lang="en-US" sz="5000" dirty="0" err="1" smtClean="0">
                <a:solidFill>
                  <a:schemeClr val="bg1"/>
                </a:solidFill>
                <a:latin typeface="Times New Roman" panose="02020603050405020304" pitchFamily="18" charset="0"/>
                <a:cs typeface="Times New Roman" panose="02020603050405020304" pitchFamily="18" charset="0"/>
              </a:rPr>
              <a:t>Khi</a:t>
            </a:r>
            <a:r>
              <a:rPr lang="en-US" sz="5000" dirty="0" smtClean="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tìm</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a:solidFill>
                  <a:schemeClr val="bg1"/>
                </a:solidFill>
                <a:latin typeface="Times New Roman" panose="02020603050405020304" pitchFamily="18" charset="0"/>
                <a:cs typeface="Times New Roman" panose="02020603050405020304" pitchFamily="18" charset="0"/>
              </a:rPr>
              <a:t>bậc</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của</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một</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đa</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thức</a:t>
            </a:r>
            <a:r>
              <a:rPr lang="en-US" sz="5000" dirty="0" smtClean="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tr</a:t>
            </a:r>
            <a:r>
              <a:rPr lang="vi-VN" sz="5000" dirty="0" smtClean="0">
                <a:solidFill>
                  <a:schemeClr val="bg1"/>
                </a:solidFill>
                <a:latin typeface="Times New Roman" panose="02020603050405020304" pitchFamily="18" charset="0"/>
                <a:cs typeface="Times New Roman" panose="02020603050405020304" pitchFamily="18" charset="0"/>
              </a:rPr>
              <a:t>ước</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hết</a:t>
            </a:r>
            <a:r>
              <a:rPr lang="en-US" sz="5000" dirty="0" smtClean="0">
                <a:solidFill>
                  <a:schemeClr val="bg1"/>
                </a:solidFill>
                <a:latin typeface="Times New Roman" panose="02020603050405020304" pitchFamily="18" charset="0"/>
                <a:cs typeface="Times New Roman" panose="02020603050405020304" pitchFamily="18" charset="0"/>
              </a:rPr>
              <a:t> </a:t>
            </a:r>
            <a:r>
              <a:rPr lang="en-US" sz="5000" dirty="0">
                <a:solidFill>
                  <a:schemeClr val="bg1"/>
                </a:solidFill>
                <a:latin typeface="Times New Roman" panose="02020603050405020304" pitchFamily="18" charset="0"/>
                <a:cs typeface="Times New Roman" panose="02020603050405020304" pitchFamily="18" charset="0"/>
              </a:rPr>
              <a:t>ta </a:t>
            </a:r>
            <a:r>
              <a:rPr lang="en-US" sz="5000" dirty="0" err="1" smtClean="0">
                <a:solidFill>
                  <a:schemeClr val="bg1"/>
                </a:solidFill>
                <a:latin typeface="Times New Roman" panose="02020603050405020304" pitchFamily="18" charset="0"/>
                <a:cs typeface="Times New Roman" panose="02020603050405020304" pitchFamily="18" charset="0"/>
              </a:rPr>
              <a:t>phải</a:t>
            </a:r>
            <a:r>
              <a:rPr lang="en-US" sz="5000" dirty="0" smtClean="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thu</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gọn</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đa</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thức</a:t>
            </a:r>
            <a:r>
              <a:rPr lang="en-US" sz="5000" dirty="0">
                <a:solidFill>
                  <a:schemeClr val="bg1"/>
                </a:solidFill>
                <a:latin typeface="Times New Roman" panose="02020603050405020304" pitchFamily="18" charset="0"/>
                <a:cs typeface="Times New Roman" panose="02020603050405020304" pitchFamily="18" charset="0"/>
              </a:rPr>
              <a:t> </a:t>
            </a:r>
            <a:r>
              <a:rPr lang="en-US" sz="5000" dirty="0" err="1" smtClean="0">
                <a:solidFill>
                  <a:schemeClr val="bg1"/>
                </a:solidFill>
                <a:latin typeface="Times New Roman" panose="02020603050405020304" pitchFamily="18" charset="0"/>
                <a:cs typeface="Times New Roman" panose="02020603050405020304" pitchFamily="18" charset="0"/>
              </a:rPr>
              <a:t>đó</a:t>
            </a:r>
            <a:r>
              <a:rPr lang="en-US" sz="5400" dirty="0" smtClean="0">
                <a:solidFill>
                  <a:schemeClr val="bg1"/>
                </a:solidFill>
                <a:latin typeface="Times New Roman" panose="02020603050405020304" pitchFamily="18" charset="0"/>
                <a:cs typeface="Times New Roman" panose="02020603050405020304" pitchFamily="18" charset="0"/>
              </a:rPr>
              <a:t>.</a:t>
            </a:r>
            <a:endParaRPr lang="en-US"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27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anim calcmode="lin" valueType="num">
                                      <p:cBhvr additive="base">
                                        <p:cTn id="3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976323" y="769274"/>
            <a:ext cx="16411554" cy="8899264"/>
            <a:chOff x="-3886200" y="2489161"/>
            <a:chExt cx="6915116" cy="4368236"/>
          </a:xfrm>
        </p:grpSpPr>
        <p:grpSp>
          <p:nvGrpSpPr>
            <p:cNvPr id="20" name="Group 8"/>
            <p:cNvGrpSpPr/>
            <p:nvPr/>
          </p:nvGrpSpPr>
          <p:grpSpPr>
            <a:xfrm>
              <a:off x="-3886200" y="2489161"/>
              <a:ext cx="6915116" cy="4368236"/>
              <a:chOff x="0" y="0"/>
              <a:chExt cx="3622362" cy="2288224"/>
            </a:xfrm>
          </p:grpSpPr>
          <p:sp>
            <p:nvSpPr>
              <p:cNvPr id="21"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0B29E"/>
              </a:solidFill>
            </p:spPr>
          </p:sp>
        </p:grpSp>
        <p:sp>
          <p:nvSpPr>
            <p:cNvPr id="23" name="Freeform 11"/>
            <p:cNvSpPr/>
            <p:nvPr/>
          </p:nvSpPr>
          <p:spPr>
            <a:xfrm>
              <a:off x="-3714535" y="2589869"/>
              <a:ext cx="6585839" cy="4163123"/>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BF6EB"/>
            </a:solidFill>
          </p:spPr>
        </p:sp>
      </p:grpSp>
      <p:sp>
        <p:nvSpPr>
          <p:cNvPr id="17" name="Rectangle 16"/>
          <p:cNvSpPr/>
          <p:nvPr/>
        </p:nvSpPr>
        <p:spPr>
          <a:xfrm>
            <a:off x="2362200" y="2171700"/>
            <a:ext cx="13563600" cy="5375831"/>
          </a:xfrm>
          <a:prstGeom prst="rect">
            <a:avLst/>
          </a:prstGeom>
        </p:spPr>
        <p:txBody>
          <a:bodyPr wrap="square">
            <a:spAutoFit/>
          </a:bodyPr>
          <a:lstStyle/>
          <a:p>
            <a:pPr marL="571500" lvl="0" indent="-571500" algn="just">
              <a:lnSpc>
                <a:spcPct val="150000"/>
              </a:lnSpc>
              <a:spcBef>
                <a:spcPts val="1200"/>
              </a:spcBef>
              <a:spcAft>
                <a:spcPts val="800"/>
              </a:spcAft>
              <a:buFontTx/>
              <a:buChar char="-"/>
            </a:pPr>
            <a:r>
              <a:rPr lang="vi-VN" sz="4200" dirty="0" smtClean="0">
                <a:solidFill>
                  <a:prstClr val="black"/>
                </a:solidFill>
                <a:ea typeface="Dotum" panose="020B0600000101010101" pitchFamily="34" charset="-127"/>
                <a:cs typeface="Arial" panose="020B0604020202020204" pitchFamily="34" charset="0"/>
              </a:rPr>
              <a:t>Bậc </a:t>
            </a:r>
            <a:r>
              <a:rPr lang="vi-VN" sz="4200" dirty="0">
                <a:solidFill>
                  <a:prstClr val="black"/>
                </a:solidFill>
                <a:ea typeface="Dotum" panose="020B0600000101010101" pitchFamily="34" charset="-127"/>
                <a:cs typeface="Arial" panose="020B0604020202020204" pitchFamily="34" charset="0"/>
              </a:rPr>
              <a:t>của một đa thức là bậc của hạng tử có bậc cao nhất trong dạng thu gọn của đa thức đó.</a:t>
            </a:r>
          </a:p>
          <a:p>
            <a:pPr marL="571500" lvl="0" indent="-571500" algn="just">
              <a:lnSpc>
                <a:spcPct val="150000"/>
              </a:lnSpc>
              <a:spcBef>
                <a:spcPts val="1200"/>
              </a:spcBef>
              <a:spcAft>
                <a:spcPts val="800"/>
              </a:spcAft>
              <a:buFontTx/>
              <a:buChar char="-"/>
            </a:pPr>
            <a:r>
              <a:rPr lang="vi-VN" sz="4200" dirty="0" smtClean="0">
                <a:solidFill>
                  <a:prstClr val="black"/>
                </a:solidFill>
                <a:ea typeface="Dotum" panose="020B0600000101010101" pitchFamily="34" charset="-127"/>
                <a:cs typeface="Arial" panose="020B0604020202020204" pitchFamily="34" charset="0"/>
              </a:rPr>
              <a:t>Một </a:t>
            </a:r>
            <a:r>
              <a:rPr lang="vi-VN" sz="4200" dirty="0">
                <a:solidFill>
                  <a:prstClr val="black"/>
                </a:solidFill>
                <a:ea typeface="Dotum" panose="020B0600000101010101" pitchFamily="34" charset="-127"/>
                <a:cs typeface="Arial" panose="020B0604020202020204" pitchFamily="34" charset="0"/>
              </a:rPr>
              <a:t>số khác 0 tùy ý được coi là một đa thức bậc 0.</a:t>
            </a:r>
          </a:p>
          <a:p>
            <a:pPr marL="571500" lvl="0" indent="-571500" algn="just">
              <a:lnSpc>
                <a:spcPct val="150000"/>
              </a:lnSpc>
              <a:spcBef>
                <a:spcPts val="600"/>
              </a:spcBef>
              <a:spcAft>
                <a:spcPts val="600"/>
              </a:spcAft>
              <a:buFontTx/>
              <a:buChar char="-"/>
            </a:pPr>
            <a:r>
              <a:rPr lang="vi-VN" sz="4200" dirty="0" smtClean="0">
                <a:solidFill>
                  <a:prstClr val="black"/>
                </a:solidFill>
                <a:ea typeface="Dotum" panose="020B0600000101010101" pitchFamily="34" charset="-127"/>
                <a:cs typeface="Arial" panose="020B0604020202020204" pitchFamily="34" charset="0"/>
              </a:rPr>
              <a:t>Số </a:t>
            </a:r>
            <a:r>
              <a:rPr lang="vi-VN" sz="4200" dirty="0">
                <a:solidFill>
                  <a:prstClr val="black"/>
                </a:solidFill>
                <a:ea typeface="Dotum" panose="020B0600000101010101" pitchFamily="34" charset="-127"/>
                <a:cs typeface="Arial" panose="020B0604020202020204" pitchFamily="34" charset="0"/>
              </a:rPr>
              <a:t>0 cũng là một đa thức, gọi là đa thức không. </a:t>
            </a:r>
            <a:r>
              <a:rPr lang="en-US" sz="4200" dirty="0" smtClean="0">
                <a:solidFill>
                  <a:prstClr val="black"/>
                </a:solidFill>
                <a:ea typeface="Dotum" panose="020B0600000101010101" pitchFamily="34" charset="-127"/>
                <a:cs typeface="Arial" panose="020B0604020202020204" pitchFamily="34" charset="0"/>
              </a:rPr>
              <a:t>        </a:t>
            </a:r>
            <a:r>
              <a:rPr lang="vi-VN" sz="4200" dirty="0" smtClean="0">
                <a:solidFill>
                  <a:prstClr val="black"/>
                </a:solidFill>
                <a:ea typeface="Dotum" panose="020B0600000101010101" pitchFamily="34" charset="-127"/>
                <a:cs typeface="Arial" panose="020B0604020202020204" pitchFamily="34" charset="0"/>
              </a:rPr>
              <a:t>Nó </a:t>
            </a:r>
            <a:r>
              <a:rPr lang="vi-VN" sz="4200" dirty="0">
                <a:solidFill>
                  <a:prstClr val="black"/>
                </a:solidFill>
                <a:ea typeface="Dotum" panose="020B0600000101010101" pitchFamily="34" charset="-127"/>
                <a:cs typeface="Arial" panose="020B0604020202020204" pitchFamily="34" charset="0"/>
              </a:rPr>
              <a:t>không có bậc xác định.</a:t>
            </a:r>
          </a:p>
        </p:txBody>
      </p:sp>
      <p:sp>
        <p:nvSpPr>
          <p:cNvPr id="26" name="Rounded Rectangle 25"/>
          <p:cNvSpPr/>
          <p:nvPr/>
        </p:nvSpPr>
        <p:spPr>
          <a:xfrm>
            <a:off x="5943600" y="575146"/>
            <a:ext cx="6477000" cy="1168592"/>
          </a:xfrm>
          <a:prstGeom prst="roundRect">
            <a:avLst/>
          </a:prstGeom>
          <a:solidFill>
            <a:srgbClr val="799276"/>
          </a:solidFill>
          <a:ln>
            <a:solidFill>
              <a:srgbClr val="799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2"/>
          <a:stretch>
            <a:fillRect/>
          </a:stretch>
        </p:blipFill>
        <p:spPr>
          <a:xfrm>
            <a:off x="560709" y="7143224"/>
            <a:ext cx="1420491" cy="2438611"/>
          </a:xfrm>
          <a:prstGeom prst="rect">
            <a:avLst/>
          </a:prstGeom>
        </p:spPr>
      </p:pic>
      <p:pic>
        <p:nvPicPr>
          <p:cNvPr id="28" name="Picture 27"/>
          <p:cNvPicPr>
            <a:picLocks noChangeAspect="1"/>
          </p:cNvPicPr>
          <p:nvPr/>
        </p:nvPicPr>
        <p:blipFill>
          <a:blip r:embed="rId3"/>
          <a:stretch>
            <a:fillRect/>
          </a:stretch>
        </p:blipFill>
        <p:spPr>
          <a:xfrm>
            <a:off x="15546168" y="414517"/>
            <a:ext cx="2081379" cy="3071665"/>
          </a:xfrm>
          <a:prstGeom prst="rect">
            <a:avLst/>
          </a:prstGeom>
        </p:spPr>
      </p:pic>
      <p:sp>
        <p:nvSpPr>
          <p:cNvPr id="2" name="TextBox 1"/>
          <p:cNvSpPr txBox="1"/>
          <p:nvPr/>
        </p:nvSpPr>
        <p:spPr>
          <a:xfrm>
            <a:off x="6400800" y="752698"/>
            <a:ext cx="5791200" cy="830997"/>
          </a:xfrm>
          <a:prstGeom prst="rect">
            <a:avLst/>
          </a:prstGeom>
          <a:noFill/>
        </p:spPr>
        <p:txBody>
          <a:bodyPr wrap="square" rtlCol="0">
            <a:spAutoFit/>
          </a:bodyPr>
          <a:lstStyle/>
          <a:p>
            <a:pPr algn="ctr"/>
            <a:r>
              <a:rPr lang="en-US" sz="4800" b="1" dirty="0" err="1" smtClean="0">
                <a:solidFill>
                  <a:schemeClr val="bg1"/>
                </a:solidFill>
                <a:latin typeface="Times New Roman" panose="02020603050405020304" pitchFamily="18" charset="0"/>
                <a:cs typeface="Times New Roman" panose="02020603050405020304" pitchFamily="18" charset="0"/>
              </a:rPr>
              <a:t>CHÚ</a:t>
            </a:r>
            <a:r>
              <a:rPr lang="en-US" sz="4800" b="1" dirty="0" smtClean="0">
                <a:solidFill>
                  <a:schemeClr val="bg1"/>
                </a:solidFill>
                <a:latin typeface="Times New Roman" panose="02020603050405020304" pitchFamily="18" charset="0"/>
                <a:cs typeface="Times New Roman" panose="02020603050405020304" pitchFamily="18" charset="0"/>
              </a:rPr>
              <a:t> </a:t>
            </a:r>
            <a:r>
              <a:rPr lang="en-US" sz="4800" b="1" dirty="0">
                <a:solidFill>
                  <a:schemeClr val="bg1"/>
                </a:solidFill>
                <a:latin typeface="Times New Roman" panose="02020603050405020304" pitchFamily="18" charset="0"/>
                <a:cs typeface="Times New Roman" panose="02020603050405020304" pitchFamily="18" charset="0"/>
              </a:rPr>
              <a:t>Ý</a:t>
            </a:r>
          </a:p>
        </p:txBody>
      </p:sp>
    </p:spTree>
    <p:extLst>
      <p:ext uri="{BB962C8B-B14F-4D97-AF65-F5344CB8AC3E}">
        <p14:creationId xmlns:p14="http://schemas.microsoft.com/office/powerpoint/2010/main" val="320693684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1" dur="500"/>
                                        <p:tgtEl>
                                          <p:spTgt spid="1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wipe(down)">
                                      <p:cBhvr>
                                        <p:cTn id="15" dur="500"/>
                                        <p:tgtEl>
                                          <p:spTgt spid="1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647700"/>
            <a:ext cx="16687799" cy="4800600"/>
            <a:chOff x="1157519" y="2401769"/>
            <a:chExt cx="16687799" cy="4250394"/>
          </a:xfrm>
        </p:grpSpPr>
        <p:sp>
          <p:nvSpPr>
            <p:cNvPr id="3" name="Rectangle 2"/>
            <p:cNvSpPr/>
            <p:nvPr/>
          </p:nvSpPr>
          <p:spPr>
            <a:xfrm>
              <a:off x="1157519" y="2546976"/>
              <a:ext cx="16038096" cy="875048"/>
            </a:xfrm>
            <a:prstGeom prst="rect">
              <a:avLst/>
            </a:prstGeom>
          </p:spPr>
          <p:txBody>
            <a:bodyPr wrap="square">
              <a:spAutoFit/>
            </a:bodyPr>
            <a:lstStyle/>
            <a:p>
              <a:pPr lvl="0" algn="just">
                <a:lnSpc>
                  <a:spcPct val="150000"/>
                </a:lnSpc>
                <a:spcAft>
                  <a:spcPts val="1200"/>
                </a:spcAft>
                <a:defRPr/>
              </a:pPr>
              <a:r>
                <a:rPr lang="vi-VN" sz="3800" dirty="0">
                  <a:ea typeface="Times New Roman" panose="02020603050405020304" pitchFamily="18" charset="0"/>
                </a:rPr>
                <a:t>Cho đa </a:t>
              </a:r>
              <a:r>
                <a:rPr lang="vi-VN" sz="3800" dirty="0" smtClean="0">
                  <a:ea typeface="Times New Roman" panose="02020603050405020304" pitchFamily="18" charset="0"/>
                </a:rPr>
                <a:t>thức</a:t>
              </a:r>
              <a:r>
                <a:rPr lang="en-US" sz="3800" dirty="0" smtClean="0">
                  <a:ea typeface="Times New Roman" panose="02020603050405020304" pitchFamily="18" charset="0"/>
                </a:rPr>
                <a:t>:</a:t>
              </a:r>
              <a:endParaRPr kumimoji="0" lang="en-US" sz="3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028761" y="2401769"/>
                  <a:ext cx="10345653" cy="105441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𝑁</m:t>
                        </m:r>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p>
                          <m:sSup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𝑦</m:t>
                            </m:r>
                          </m:e>
                          <m:sup>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𝑧</m:t>
                        </m:r>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m:t>
                        </m:r>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𝑥</m:t>
                        </m:r>
                        <m:sSup>
                          <m:sSup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𝑦</m:t>
                            </m:r>
                          </m:e>
                          <m:sup>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𝑧</m:t>
                        </m:r>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1</m:t>
                            </m:r>
                          </m:num>
                          <m:den>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3</m:t>
                            </m:r>
                          </m:den>
                        </m:f>
                        <m:sSup>
                          <m:sSup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𝑥</m:t>
                            </m:r>
                          </m:e>
                          <m:sup>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5</m:t>
                            </m:r>
                          </m:sup>
                        </m:sSup>
                        <m: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m:t>
                        </m:r>
                        <m:sSup>
                          <m:sSupPr>
                            <m:ctrlPr>
                              <a:rPr lang="en-US" sz="3800" i="1">
                                <a:solidFill>
                                  <a:schemeClr val="tx1"/>
                                </a:solidFill>
                                <a:latin typeface="Cambria Math" panose="02040503050406030204" pitchFamily="18" charset="0"/>
                                <a:cs typeface="Times New Roman" panose="02020603050405020304" pitchFamily="18" charset="0"/>
                              </a:rPr>
                            </m:ctrlPr>
                          </m:sSupPr>
                          <m:e>
                            <m:r>
                              <a:rPr lang="en-US" sz="3800" i="1">
                                <a:solidFill>
                                  <a:schemeClr val="tx1"/>
                                </a:solidFill>
                                <a:latin typeface="Cambria Math" panose="02040503050406030204" pitchFamily="18" charset="0"/>
                                <a:cs typeface="Times New Roman" panose="02020603050405020304" pitchFamily="18" charset="0"/>
                              </a:rPr>
                              <m:t>𝑦</m:t>
                            </m:r>
                          </m:e>
                          <m:sup>
                            <m:r>
                              <a:rPr lang="en-US" sz="3800" i="1">
                                <a:solidFill>
                                  <a:schemeClr val="tx1"/>
                                </a:solidFill>
                                <a:latin typeface="Cambria Math" panose="02040503050406030204" pitchFamily="18" charset="0"/>
                                <a:cs typeface="Times New Roman" panose="02020603050405020304" pitchFamily="18" charset="0"/>
                              </a:rPr>
                              <m:t>2</m:t>
                            </m:r>
                          </m:sup>
                        </m:sSup>
                        <m:r>
                          <a:rPr lang="en-US" sz="3800" b="0" i="1" smtClean="0">
                            <a:solidFill>
                              <a:schemeClr val="tx1"/>
                            </a:solidFill>
                            <a:latin typeface="Cambria Math" panose="02040503050406030204" pitchFamily="18" charset="0"/>
                            <a:cs typeface="Times New Roman" panose="02020603050405020304" pitchFamily="18" charset="0"/>
                          </a:rPr>
                          <m:t>𝑧</m:t>
                        </m:r>
                        <m:r>
                          <a:rPr lang="en-US" sz="3800" b="0" i="1" smtClean="0">
                            <a:solidFill>
                              <a:schemeClr val="tx1"/>
                            </a:solidFill>
                            <a:latin typeface="Cambria Math" panose="02040503050406030204" pitchFamily="18" charset="0"/>
                            <a:cs typeface="Times New Roman" panose="02020603050405020304" pitchFamily="18" charset="0"/>
                          </a:rPr>
                          <m:t>−</m:t>
                        </m:r>
                        <m:f>
                          <m:fPr>
                            <m:ctrlPr>
                              <a:rPr lang="en-US" sz="3800" i="1">
                                <a:solidFill>
                                  <a:schemeClr val="tx1"/>
                                </a:solidFill>
                                <a:latin typeface="Cambria Math" panose="02040503050406030204" pitchFamily="18" charset="0"/>
                                <a:cs typeface="Times New Roman" panose="02020603050405020304" pitchFamily="18" charset="0"/>
                              </a:rPr>
                            </m:ctrlPr>
                          </m:fPr>
                          <m:num>
                            <m:r>
                              <a:rPr lang="en-US" sz="3800" b="0" i="1" smtClean="0">
                                <a:solidFill>
                                  <a:schemeClr val="tx1"/>
                                </a:solidFill>
                                <a:latin typeface="Cambria Math" panose="02040503050406030204" pitchFamily="18" charset="0"/>
                                <a:cs typeface="Times New Roman" panose="02020603050405020304" pitchFamily="18" charset="0"/>
                              </a:rPr>
                              <m:t>1</m:t>
                            </m:r>
                          </m:num>
                          <m:den>
                            <m:r>
                              <a:rPr lang="en-US" sz="3800" i="1">
                                <a:solidFill>
                                  <a:schemeClr val="tx1"/>
                                </a:solidFill>
                                <a:latin typeface="Cambria Math" panose="02040503050406030204" pitchFamily="18" charset="0"/>
                                <a:cs typeface="Times New Roman" panose="02020603050405020304" pitchFamily="18" charset="0"/>
                              </a:rPr>
                              <m:t>3</m:t>
                            </m:r>
                          </m:den>
                        </m:f>
                        <m:sSup>
                          <m:sSupPr>
                            <m:ctrlPr>
                              <a:rPr lang="en-US" sz="3800" i="1">
                                <a:solidFill>
                                  <a:schemeClr val="tx1"/>
                                </a:solidFill>
                                <a:latin typeface="Cambria Math" panose="02040503050406030204" pitchFamily="18" charset="0"/>
                                <a:cs typeface="Times New Roman" panose="02020603050405020304" pitchFamily="18" charset="0"/>
                              </a:rPr>
                            </m:ctrlPr>
                          </m:sSupPr>
                          <m:e>
                            <m:r>
                              <a:rPr lang="en-US" sz="3800" i="1">
                                <a:solidFill>
                                  <a:schemeClr val="tx1"/>
                                </a:solidFill>
                                <a:latin typeface="Cambria Math" panose="02040503050406030204" pitchFamily="18" charset="0"/>
                                <a:cs typeface="Times New Roman" panose="02020603050405020304" pitchFamily="18" charset="0"/>
                              </a:rPr>
                              <m:t>𝑥</m:t>
                            </m:r>
                          </m:e>
                          <m:sup>
                            <m:r>
                              <a:rPr lang="en-US" sz="3800" b="0" i="1" smtClean="0">
                                <a:solidFill>
                                  <a:schemeClr val="tx1"/>
                                </a:solidFill>
                                <a:latin typeface="Cambria Math" panose="02040503050406030204" pitchFamily="18" charset="0"/>
                                <a:cs typeface="Times New Roman" panose="02020603050405020304" pitchFamily="18" charset="0"/>
                              </a:rPr>
                              <m:t>5</m:t>
                            </m:r>
                          </m:sup>
                        </m:sSup>
                        <m:r>
                          <a:rPr lang="en-US" sz="3800" b="0" i="1" smtClean="0">
                            <a:solidFill>
                              <a:schemeClr val="tx1"/>
                            </a:solidFill>
                            <a:latin typeface="Cambria Math" panose="02040503050406030204" pitchFamily="18" charset="0"/>
                            <a:cs typeface="Times New Roman" panose="02020603050405020304" pitchFamily="18" charset="0"/>
                          </a:rPr>
                          <m:t>+</m:t>
                        </m:r>
                        <m:r>
                          <a:rPr lang="en-US" sz="3800" i="1">
                            <a:solidFill>
                              <a:schemeClr val="tx1"/>
                            </a:solidFill>
                            <a:latin typeface="Cambria Math" panose="02040503050406030204" pitchFamily="18" charset="0"/>
                            <a:cs typeface="Times New Roman" panose="02020603050405020304" pitchFamily="18" charset="0"/>
                          </a:rPr>
                          <m:t>𝑥</m:t>
                        </m:r>
                        <m:sSup>
                          <m:sSupPr>
                            <m:ctrlPr>
                              <a:rPr lang="en-US" sz="3800" i="1">
                                <a:solidFill>
                                  <a:schemeClr val="tx1"/>
                                </a:solidFill>
                                <a:latin typeface="Cambria Math" panose="02040503050406030204" pitchFamily="18" charset="0"/>
                                <a:cs typeface="Times New Roman" panose="02020603050405020304" pitchFamily="18" charset="0"/>
                              </a:rPr>
                            </m:ctrlPr>
                          </m:sSupPr>
                          <m:e>
                            <m:r>
                              <a:rPr lang="en-US" sz="3800" i="1">
                                <a:solidFill>
                                  <a:schemeClr val="tx1"/>
                                </a:solidFill>
                                <a:latin typeface="Cambria Math" panose="02040503050406030204" pitchFamily="18" charset="0"/>
                                <a:cs typeface="Times New Roman" panose="02020603050405020304" pitchFamily="18" charset="0"/>
                              </a:rPr>
                              <m:t>𝑦</m:t>
                            </m:r>
                          </m:e>
                          <m:sup>
                            <m:r>
                              <a:rPr lang="en-US" sz="3800" i="1">
                                <a:solidFill>
                                  <a:schemeClr val="tx1"/>
                                </a:solidFill>
                                <a:latin typeface="Cambria Math" panose="02040503050406030204" pitchFamily="18" charset="0"/>
                                <a:cs typeface="Times New Roman" panose="02020603050405020304" pitchFamily="18" charset="0"/>
                              </a:rPr>
                              <m:t>2</m:t>
                            </m:r>
                          </m:sup>
                        </m:sSup>
                        <m:r>
                          <a:rPr lang="en-US" sz="3800" i="1">
                            <a:solidFill>
                              <a:schemeClr val="tx1"/>
                            </a:solidFill>
                            <a:latin typeface="Cambria Math" panose="02040503050406030204" pitchFamily="18" charset="0"/>
                            <a:cs typeface="Times New Roman" panose="02020603050405020304" pitchFamily="18" charset="0"/>
                          </a:rPr>
                          <m:t>𝑧</m:t>
                        </m:r>
                      </m:oMath>
                    </m:oMathPara>
                  </a14:m>
                  <a:endParaRPr kumimoji="0" lang="en-US" sz="3800" b="0" i="0" u="none" strike="noStrike" kern="1200" cap="none" spc="0" normalizeH="0" baseline="0" noProof="0" dirty="0">
                    <a:ln>
                      <a:noFill/>
                    </a:ln>
                    <a:solidFill>
                      <a:schemeClr val="tx1"/>
                    </a:solidFill>
                    <a:effectLst/>
                    <a:uLnTx/>
                    <a:uFillTx/>
                    <a:latin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4028761" y="2401769"/>
                  <a:ext cx="10345653" cy="1054411"/>
                </a:xfrm>
                <a:prstGeom prst="rect">
                  <a:avLst/>
                </a:prstGeom>
                <a:blipFill>
                  <a:blip r:embed="rId2"/>
                  <a:stretch>
                    <a:fillRect/>
                  </a:stretch>
                </a:blipFill>
              </p:spPr>
              <p:txBody>
                <a:bodyPr/>
                <a:lstStyle/>
                <a:p>
                  <a:r>
                    <a:rPr lang="en-US">
                      <a:noFill/>
                    </a:rPr>
                    <a:t> </a:t>
                  </a:r>
                </a:p>
              </p:txBody>
            </p:sp>
          </mc:Fallback>
        </mc:AlternateContent>
        <p:sp>
          <p:nvSpPr>
            <p:cNvPr id="5" name="Rectangle 1"/>
            <p:cNvSpPr>
              <a:spLocks noChangeArrowheads="1"/>
            </p:cNvSpPr>
            <p:nvPr/>
          </p:nvSpPr>
          <p:spPr bwMode="auto">
            <a:xfrm>
              <a:off x="1165985" y="3051177"/>
              <a:ext cx="1667933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dirty="0" smtClean="0">
                  <a:ln>
                    <a:noFill/>
                  </a:ln>
                  <a:effectLst/>
                  <a:latin typeface="Arial" panose="020B0604020202020204" pitchFamily="34" charset="0"/>
                  <a:ea typeface="Open Sans"/>
                </a:rPr>
                <a:t>a) Thu </a:t>
              </a:r>
              <a:r>
                <a:rPr kumimoji="0" lang="en-US" altLang="en-US" sz="3800" b="0" i="0" u="none" strike="noStrike" cap="none" normalizeH="0" baseline="0" dirty="0" err="1" smtClean="0">
                  <a:ln>
                    <a:noFill/>
                  </a:ln>
                  <a:effectLst/>
                  <a:latin typeface="Arial" panose="020B0604020202020204" pitchFamily="34" charset="0"/>
                  <a:ea typeface="Open Sans"/>
                </a:rPr>
                <a:t>gọn</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đa</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thức</a:t>
              </a:r>
              <a:r>
                <a:rPr kumimoji="0" lang="en-US" altLang="en-US" sz="3800" b="0" i="0" u="none" strike="noStrike" cap="none" normalizeH="0" baseline="0" dirty="0" smtClean="0">
                  <a:ln>
                    <a:noFill/>
                  </a:ln>
                  <a:effectLst/>
                  <a:latin typeface="Arial" panose="020B0604020202020204" pitchFamily="34" charset="0"/>
                  <a:ea typeface="Open Sans"/>
                </a:rPr>
                <a:t> N.</a:t>
              </a:r>
              <a:endParaRPr kumimoji="0" lang="en-US" altLang="en-US" sz="3800" b="0" i="0" u="none" strike="noStrike" cap="none" normalizeH="0" baseline="0" dirty="0" smtClean="0">
                <a:ln>
                  <a:noFill/>
                </a:ln>
                <a:effectLst/>
                <a:latin typeface="Arial" panose="020B060402020202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dirty="0" smtClean="0">
                  <a:ln>
                    <a:noFill/>
                  </a:ln>
                  <a:effectLst/>
                  <a:latin typeface="Arial" panose="020B0604020202020204" pitchFamily="34" charset="0"/>
                  <a:ea typeface="Open Sans"/>
                </a:rPr>
                <a:t>b) </a:t>
              </a:r>
              <a:r>
                <a:rPr kumimoji="0" lang="en-US" altLang="en-US" sz="3800" b="0" i="0" u="none" strike="noStrike" cap="none" normalizeH="0" baseline="0" dirty="0" err="1" smtClean="0">
                  <a:ln>
                    <a:noFill/>
                  </a:ln>
                  <a:effectLst/>
                  <a:latin typeface="Arial" panose="020B0604020202020204" pitchFamily="34" charset="0"/>
                  <a:ea typeface="Open Sans"/>
                </a:rPr>
                <a:t>Xác</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định</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hệ</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số</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và</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bậc</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của</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từng</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hạng</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tử</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tức</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là</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bậc</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của</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từng</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đơn</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thức</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trong</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dạng</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thu</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gọn</a:t>
              </a:r>
              <a:r>
                <a:rPr kumimoji="0" lang="en-US" altLang="en-US" sz="3800" b="0" i="0" u="none" strike="noStrike" cap="none" normalizeH="0" baseline="0" dirty="0" smtClean="0">
                  <a:ln>
                    <a:noFill/>
                  </a:ln>
                  <a:effectLst/>
                  <a:latin typeface="Arial" panose="020B0604020202020204" pitchFamily="34" charset="0"/>
                  <a:ea typeface="Open Sans"/>
                </a:rPr>
                <a:t> </a:t>
              </a:r>
              <a:r>
                <a:rPr kumimoji="0" lang="en-US" altLang="en-US" sz="3800" b="0" i="0" u="none" strike="noStrike" cap="none" normalizeH="0" baseline="0" dirty="0" err="1" smtClean="0">
                  <a:ln>
                    <a:noFill/>
                  </a:ln>
                  <a:effectLst/>
                  <a:latin typeface="Arial" panose="020B0604020202020204" pitchFamily="34" charset="0"/>
                  <a:ea typeface="Open Sans"/>
                </a:rPr>
                <a:t>của</a:t>
              </a:r>
              <a:r>
                <a:rPr kumimoji="0" lang="en-US" altLang="en-US" sz="3800" b="0" i="0" u="none" strike="noStrike" cap="none" normalizeH="0" baseline="0" dirty="0" smtClean="0">
                  <a:ln>
                    <a:noFill/>
                  </a:ln>
                  <a:effectLst/>
                  <a:latin typeface="Arial" panose="020B0604020202020204" pitchFamily="34" charset="0"/>
                  <a:ea typeface="Open Sans"/>
                </a:rPr>
                <a:t> N.</a:t>
              </a:r>
            </a:p>
            <a:p>
              <a:pPr lvl="0">
                <a:lnSpc>
                  <a:spcPct val="150000"/>
                </a:lnSpc>
              </a:pPr>
              <a:r>
                <a:rPr lang="en-US" altLang="en-US" sz="3800" dirty="0" smtClean="0">
                  <a:ea typeface="Open Sans"/>
                </a:rPr>
                <a:t>c</a:t>
              </a:r>
              <a:r>
                <a:rPr lang="en-US" altLang="en-US" sz="3800" dirty="0">
                  <a:ea typeface="Open Sans"/>
                </a:rPr>
                <a:t>) </a:t>
              </a:r>
              <a:r>
                <a:rPr lang="en-US" altLang="en-US" sz="3800" dirty="0" err="1" smtClean="0">
                  <a:ea typeface="Open Sans"/>
                </a:rPr>
                <a:t>Tính</a:t>
              </a:r>
              <a:r>
                <a:rPr lang="en-US" altLang="en-US" sz="3800" dirty="0">
                  <a:ea typeface="Open Sans"/>
                </a:rPr>
                <a:t> </a:t>
              </a:r>
              <a:r>
                <a:rPr lang="en-US" altLang="en-US" sz="3800" dirty="0" err="1" smtClean="0">
                  <a:ea typeface="Open Sans"/>
                </a:rPr>
                <a:t>giá</a:t>
              </a:r>
              <a:r>
                <a:rPr lang="en-US" altLang="en-US" sz="3800" dirty="0">
                  <a:ea typeface="Open Sans"/>
                </a:rPr>
                <a:t> </a:t>
              </a:r>
              <a:r>
                <a:rPr lang="en-US" altLang="en-US" sz="3800" dirty="0" err="1" smtClean="0">
                  <a:ea typeface="Open Sans"/>
                </a:rPr>
                <a:t>trị</a:t>
              </a:r>
              <a:r>
                <a:rPr lang="en-US" altLang="en-US" sz="3800" dirty="0">
                  <a:ea typeface="Open Sans"/>
                </a:rPr>
                <a:t> </a:t>
              </a:r>
              <a:r>
                <a:rPr lang="en-US" altLang="en-US" sz="3800" dirty="0" err="1" smtClean="0">
                  <a:ea typeface="Open Sans"/>
                </a:rPr>
                <a:t>của</a:t>
              </a:r>
              <a:r>
                <a:rPr lang="en-US" altLang="en-US" sz="3800" dirty="0">
                  <a:ea typeface="Open Sans"/>
                </a:rPr>
                <a:t> </a:t>
              </a:r>
              <a:r>
                <a:rPr lang="en-US" altLang="en-US" sz="3800" dirty="0" err="1" smtClean="0">
                  <a:ea typeface="Open Sans"/>
                </a:rPr>
                <a:t>đa</a:t>
              </a:r>
              <a:r>
                <a:rPr lang="en-US" altLang="en-US" sz="3800" dirty="0">
                  <a:ea typeface="Open Sans"/>
                </a:rPr>
                <a:t> </a:t>
              </a:r>
              <a:r>
                <a:rPr lang="en-US" altLang="en-US" sz="3800" dirty="0" err="1" smtClean="0">
                  <a:ea typeface="Open Sans"/>
                </a:rPr>
                <a:t>thức</a:t>
              </a:r>
              <a:r>
                <a:rPr lang="en-US" altLang="en-US" sz="3800" dirty="0" smtClean="0">
                  <a:ea typeface="Open Sans"/>
                </a:rPr>
                <a:t> N </a:t>
              </a:r>
              <a:r>
                <a:rPr lang="en-US" altLang="en-US" sz="3800" dirty="0" err="1" smtClean="0">
                  <a:ea typeface="Open Sans"/>
                </a:rPr>
                <a:t>khi</a:t>
              </a:r>
              <a:r>
                <a:rPr lang="en-US" altLang="en-US" sz="3800" dirty="0" smtClean="0">
                  <a:ea typeface="Open Sans"/>
                </a:rPr>
                <a:t> x = 1; y = -1; z = 2</a:t>
              </a:r>
              <a:endParaRPr kumimoji="0" lang="en-US" altLang="en-US" sz="3800" b="0" i="0" u="none" strike="noStrike" cap="none" normalizeH="0" baseline="0" dirty="0" smtClean="0">
                <a:ln>
                  <a:noFill/>
                </a:ln>
                <a:effectLst/>
                <a:latin typeface="Arial" panose="020B0604020202020204" pitchFamily="34" charset="0"/>
              </a:endParaRPr>
            </a:p>
          </p:txBody>
        </p:sp>
      </p:grpSp>
      <p:sp>
        <p:nvSpPr>
          <p:cNvPr id="6" name="Oval Callout 5"/>
          <p:cNvSpPr/>
          <p:nvPr/>
        </p:nvSpPr>
        <p:spPr>
          <a:xfrm>
            <a:off x="7543800" y="5295900"/>
            <a:ext cx="1815501" cy="96079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14863985" y="7837119"/>
            <a:ext cx="2398886" cy="1629023"/>
          </a:xfrm>
          <a:prstGeom prst="rect">
            <a:avLst/>
          </a:prstGeom>
        </p:spPr>
      </p:pic>
      <p:grpSp>
        <p:nvGrpSpPr>
          <p:cNvPr id="8" name="Group 7"/>
          <p:cNvGrpSpPr/>
          <p:nvPr/>
        </p:nvGrpSpPr>
        <p:grpSpPr>
          <a:xfrm>
            <a:off x="589548" y="6935526"/>
            <a:ext cx="16280349" cy="2772875"/>
            <a:chOff x="1413877" y="5411526"/>
            <a:chExt cx="16280349" cy="2772875"/>
          </a:xfrm>
        </p:grpSpPr>
        <p:sp>
          <p:nvSpPr>
            <p:cNvPr id="9" name="Rectangle 8"/>
            <p:cNvSpPr/>
            <p:nvPr/>
          </p:nvSpPr>
          <p:spPr>
            <a:xfrm>
              <a:off x="1616026" y="5411526"/>
              <a:ext cx="160782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4000" dirty="0" smtClean="0">
                  <a:solidFill>
                    <a:prstClr val="black"/>
                  </a:solidFill>
                  <a:latin typeface="Arial" panose="020B0604020202020204" pitchFamily="34" charset="0"/>
                  <a:ea typeface="Arial" panose="020B0604020202020204" pitchFamily="34" charset="0"/>
                  <a:cs typeface="Arial" panose="020B0604020202020204" pitchFamily="34" charset="0"/>
                </a:rPr>
                <a:t>c</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Thay</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vào</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đa</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thức</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4000" b="0" i="0" u="none" strike="noStrike" kern="1200" cap="none" spc="0" normalizeH="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408241" y="5605233"/>
                  <a:ext cx="5243929" cy="707886"/>
                </a:xfrm>
                <a:prstGeom prst="rect">
                  <a:avLst/>
                </a:prstGeom>
              </p:spPr>
              <p:txBody>
                <a:bodyPr wrap="square">
                  <a:spAutoFit/>
                </a:bodyPr>
                <a:lstStyle/>
                <a:p>
                  <a14:m>
                    <m:oMath xmlns:m="http://schemas.openxmlformats.org/officeDocument/2006/math">
                      <m:r>
                        <m:rPr>
                          <m:sty m:val="p"/>
                        </m:rPr>
                        <a:rPr lang="en-US" sz="40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r>
                        <m:rPr>
                          <m:sty m:val="p"/>
                        </m:rPr>
                        <a:rPr lang="en-US" sz="40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40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z</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 </m:t>
                      </m:r>
                    </m:oMath>
                  </a14:m>
                  <a:r>
                    <a:rPr lang="en-US" dirty="0" smtClean="0"/>
                    <a:t> </a:t>
                  </a:r>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3408241" y="5605233"/>
                  <a:ext cx="5243929" cy="707886"/>
                </a:xfrm>
                <a:prstGeom prst="rect">
                  <a:avLst/>
                </a:prstGeom>
                <a:blipFill>
                  <a:blip r:embed="rId5"/>
                  <a:stretch>
                    <a:fillRect/>
                  </a:stretch>
                </a:blipFill>
              </p:spPr>
              <p:txBody>
                <a:bodyPr/>
                <a:lstStyle/>
                <a:p>
                  <a:r>
                    <a:rPr lang="en-US">
                      <a:noFill/>
                    </a:rPr>
                    <a:t> </a:t>
                  </a:r>
                </a:p>
              </p:txBody>
            </p:sp>
          </mc:Fallback>
        </mc:AlternateContent>
        <p:sp>
          <p:nvSpPr>
            <p:cNvPr id="14" name="Rectangle 13"/>
            <p:cNvSpPr/>
            <p:nvPr/>
          </p:nvSpPr>
          <p:spPr>
            <a:xfrm>
              <a:off x="1413877" y="7168738"/>
              <a:ext cx="16078200" cy="1015663"/>
            </a:xfrm>
            <a:prstGeom prst="rect">
              <a:avLst/>
            </a:prstGeom>
          </p:spPr>
          <p:txBody>
            <a:bodyPr wrap="square">
              <a:spAutoFit/>
            </a:bodyPr>
            <a:lstStyle/>
            <a:p>
              <a:pPr lvl="0">
                <a:lnSpc>
                  <a:spcPct val="150000"/>
                </a:lnSpc>
                <a:spcAft>
                  <a:spcPts val="800"/>
                </a:spcAft>
                <a:defRPr/>
              </a:pP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Vậy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giá</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trị</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đa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N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là</a:t>
              </a:r>
              <a:r>
                <a:rPr lang="en-US" sz="4000" dirty="0" smtClean="0">
                  <a:solidFill>
                    <a:prstClr val="black"/>
                  </a:solidFill>
                  <a:latin typeface="Arial" panose="020B0604020202020204" pitchFamily="34" charset="0"/>
                  <a:ea typeface="Arial" panose="020B0604020202020204" pitchFamily="34" charset="0"/>
                  <a:cs typeface="Arial" panose="020B0604020202020204" pitchFamily="34" charset="0"/>
                </a:rPr>
                <a:t> 4 </a:t>
              </a:r>
              <a:r>
                <a:rPr lang="en-US" sz="4000" dirty="0" err="1" smtClean="0">
                  <a:solidFill>
                    <a:prstClr val="black"/>
                  </a:solidFill>
                  <a:latin typeface="Arial" panose="020B0604020202020204" pitchFamily="34" charset="0"/>
                  <a:ea typeface="Arial" panose="020B0604020202020204" pitchFamily="34" charset="0"/>
                  <a:cs typeface="Arial" panose="020B0604020202020204" pitchFamily="34" charset="0"/>
                </a:rPr>
                <a:t>khi</a:t>
              </a:r>
              <a:r>
                <a:rPr lang="en-US" sz="4000" dirty="0" smtClean="0">
                  <a:solidFill>
                    <a:prstClr val="black"/>
                  </a:solidFill>
                  <a:latin typeface="Arial" panose="020B0604020202020204" pitchFamily="34" charset="0"/>
                  <a:ea typeface="Arial" panose="020B0604020202020204" pitchFamily="34" charset="0"/>
                  <a:cs typeface="Arial" panose="020B0604020202020204" pitchFamily="34" charset="0"/>
                </a:rPr>
                <a:t> x = 1; y = -1; z =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1219200" y="7951189"/>
                <a:ext cx="899160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𝑁</m:t>
                      </m:r>
                      <m:r>
                        <a:rPr lang="en-US" sz="4400" b="0" i="1" smtClean="0">
                          <a:latin typeface="Cambria Math" panose="02040503050406030204" pitchFamily="18" charset="0"/>
                        </a:rPr>
                        <m:t>=3</m:t>
                      </m:r>
                      <m:sSup>
                        <m:sSupPr>
                          <m:ctrlPr>
                            <a:rPr lang="en-US" sz="4400" b="0" i="1" smtClean="0">
                              <a:latin typeface="Cambria Math" panose="02040503050406030204" pitchFamily="18" charset="0"/>
                            </a:rPr>
                          </m:ctrlPr>
                        </m:sSupPr>
                        <m:e>
                          <m:r>
                            <a:rPr lang="en-US" sz="4400" b="0" i="1" smtClean="0">
                              <a:latin typeface="Cambria Math" panose="02040503050406030204" pitchFamily="18" charset="0"/>
                            </a:rPr>
                            <m:t>(−1)</m:t>
                          </m:r>
                        </m:e>
                        <m:sup>
                          <m:r>
                            <a:rPr lang="en-US" sz="4400" b="0" i="1" smtClean="0">
                              <a:latin typeface="Cambria Math" panose="02040503050406030204" pitchFamily="18" charset="0"/>
                            </a:rPr>
                            <m:t>2</m:t>
                          </m:r>
                        </m:sup>
                      </m:sSup>
                      <m:r>
                        <a:rPr lang="en-US" sz="4400" b="0" i="1" smtClean="0">
                          <a:latin typeface="Cambria Math" panose="02040503050406030204" pitchFamily="18" charset="0"/>
                        </a:rPr>
                        <m:t>2</m:t>
                      </m:r>
                      <m:r>
                        <a:rPr lang="en-US" sz="4400" i="0" dirty="0">
                          <a:latin typeface="Cambria Math" panose="02040503050406030204" pitchFamily="18" charset="0"/>
                        </a:rPr>
                        <m:t>−1⋅</m:t>
                      </m:r>
                      <m:sSup>
                        <m:sSupPr>
                          <m:ctrlPr>
                            <a:rPr lang="en-US" sz="4400" i="1" dirty="0">
                              <a:latin typeface="Cambria Math" panose="02040503050406030204" pitchFamily="18" charset="0"/>
                            </a:rPr>
                          </m:ctrlPr>
                        </m:sSupPr>
                        <m:e>
                          <m:d>
                            <m:dPr>
                              <m:ctrlPr>
                                <a:rPr lang="en-US" sz="4400" i="1" dirty="0">
                                  <a:latin typeface="Cambria Math" panose="02040503050406030204" pitchFamily="18" charset="0"/>
                                </a:rPr>
                              </m:ctrlPr>
                            </m:dPr>
                            <m:e>
                              <m:r>
                                <a:rPr lang="en-US" sz="4400" i="0" dirty="0">
                                  <a:latin typeface="Cambria Math" panose="02040503050406030204" pitchFamily="18" charset="0"/>
                                </a:rPr>
                                <m:t>−1</m:t>
                              </m:r>
                            </m:e>
                          </m:d>
                        </m:e>
                        <m:sup>
                          <m:r>
                            <a:rPr lang="en-US" sz="4400" i="0" dirty="0">
                              <a:latin typeface="Cambria Math" panose="02040503050406030204" pitchFamily="18" charset="0"/>
                            </a:rPr>
                            <m:t>2</m:t>
                          </m:r>
                        </m:sup>
                      </m:sSup>
                      <m:r>
                        <a:rPr lang="en-US" sz="4400" i="0" dirty="0">
                          <a:latin typeface="Cambria Math" panose="02040503050406030204" pitchFamily="18" charset="0"/>
                        </a:rPr>
                        <m:t>2</m:t>
                      </m:r>
                      <m:r>
                        <a:rPr lang="en-US" sz="4400" b="0" i="0" dirty="0" smtClean="0">
                          <a:latin typeface="Cambria Math" panose="02040503050406030204" pitchFamily="18" charset="0"/>
                        </a:rPr>
                        <m:t>=4</m:t>
                      </m:r>
                    </m:oMath>
                  </m:oMathPara>
                </a14:m>
                <a:endParaRPr lang="en-US" sz="4400" dirty="0">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219200" y="7951189"/>
                <a:ext cx="8991600" cy="7694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359301" y="7087418"/>
                <a:ext cx="4737699"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N</m:t>
                      </m:r>
                      <m:r>
                        <a:rPr lang="en-US" sz="40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𝑧</m:t>
                      </m:r>
                      <m:r>
                        <a:rPr lang="en-US" sz="4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0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z</m:t>
                      </m:r>
                    </m:oMath>
                  </m:oMathPara>
                </a14:m>
                <a:endParaRPr lang="en-US" sz="4000"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359301" y="7087418"/>
                <a:ext cx="4737699" cy="70788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27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356739"/>
            <a:ext cx="18135600" cy="3170099"/>
          </a:xfrm>
          <a:prstGeom prst="rect">
            <a:avLst/>
          </a:prstGeom>
          <a:noFill/>
        </p:spPr>
        <p:txBody>
          <a:bodyPr wrap="square" rtlCol="0">
            <a:spAutoFit/>
          </a:bodyPr>
          <a:lstStyle/>
          <a:p>
            <a:r>
              <a:rPr lang="en-US" sz="4000" b="1" dirty="0" err="1" smtClean="0">
                <a:solidFill>
                  <a:srgbClr val="00B0F0"/>
                </a:solidFill>
                <a:latin typeface="Times New Roman" panose="02020603050405020304" pitchFamily="18" charset="0"/>
                <a:cs typeface="Times New Roman" panose="02020603050405020304" pitchFamily="18" charset="0"/>
              </a:rPr>
              <a:t>Bài</a:t>
            </a:r>
            <a:r>
              <a:rPr lang="en-US" sz="4000" b="1" dirty="0" smtClean="0">
                <a:solidFill>
                  <a:srgbClr val="00B0F0"/>
                </a:solidFill>
                <a:latin typeface="Times New Roman" panose="02020603050405020304" pitchFamily="18" charset="0"/>
                <a:cs typeface="Times New Roman" panose="02020603050405020304" pitchFamily="18" charset="0"/>
              </a:rPr>
              <a:t> 1: </a:t>
            </a:r>
            <a:r>
              <a:rPr lang="en-US" sz="4000" b="1" dirty="0" err="1" smtClean="0">
                <a:solidFill>
                  <a:srgbClr val="00B0F0"/>
                </a:solidFill>
                <a:latin typeface="Times New Roman" panose="02020603050405020304" pitchFamily="18" charset="0"/>
                <a:cs typeface="Times New Roman" panose="02020603050405020304" pitchFamily="18" charset="0"/>
              </a:rPr>
              <a:t>Điền</a:t>
            </a:r>
            <a:r>
              <a:rPr lang="en-US" sz="4000" b="1" dirty="0" smtClean="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từ</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hoặc</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cụm</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từ</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còn</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thiếu</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vào</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chỗ</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trống</a:t>
            </a:r>
            <a:r>
              <a:rPr lang="en-US" sz="4000" b="1" dirty="0" smtClean="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để</a:t>
            </a:r>
            <a:r>
              <a:rPr lang="en-US" sz="4000" b="1" dirty="0" smtClean="0">
                <a:solidFill>
                  <a:srgbClr val="00B0F0"/>
                </a:solidFill>
                <a:latin typeface="Times New Roman" panose="02020603050405020304" pitchFamily="18" charset="0"/>
                <a:cs typeface="Times New Roman" panose="02020603050405020304" pitchFamily="18" charset="0"/>
              </a:rPr>
              <a:t> đ</a:t>
            </a:r>
            <a:r>
              <a:rPr lang="vi-VN" sz="4000" b="1" dirty="0" smtClean="0">
                <a:solidFill>
                  <a:srgbClr val="00B0F0"/>
                </a:solidFill>
                <a:latin typeface="Times New Roman" panose="02020603050405020304" pitchFamily="18" charset="0"/>
                <a:cs typeface="Times New Roman" panose="02020603050405020304" pitchFamily="18" charset="0"/>
              </a:rPr>
              <a:t>ược</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smtClean="0">
                <a:solidFill>
                  <a:srgbClr val="00B0F0"/>
                </a:solidFill>
                <a:latin typeface="Times New Roman" panose="02020603050405020304" pitchFamily="18" charset="0"/>
                <a:cs typeface="Times New Roman" panose="02020603050405020304" pitchFamily="18" charset="0"/>
              </a:rPr>
              <a:t>nội</a:t>
            </a:r>
            <a:r>
              <a:rPr lang="en-US" sz="4000" b="1" dirty="0">
                <a:solidFill>
                  <a:srgbClr val="00B0F0"/>
                </a:solidFill>
                <a:latin typeface="Times New Roman" panose="02020603050405020304" pitchFamily="18" charset="0"/>
                <a:cs typeface="Times New Roman" panose="02020603050405020304" pitchFamily="18" charset="0"/>
              </a:rPr>
              <a:t> dung </a:t>
            </a:r>
            <a:r>
              <a:rPr lang="en-US" sz="4000" b="1" dirty="0" err="1">
                <a:solidFill>
                  <a:srgbClr val="00B0F0"/>
                </a:solidFill>
                <a:latin typeface="Times New Roman" panose="02020603050405020304" pitchFamily="18" charset="0"/>
                <a:cs typeface="Times New Roman" panose="02020603050405020304" pitchFamily="18" charset="0"/>
              </a:rPr>
              <a:t>đúng</a:t>
            </a:r>
            <a:endParaRPr lang="en-US" sz="4000" b="1" dirty="0">
              <a:solidFill>
                <a:srgbClr val="00B0F0"/>
              </a:solidFill>
              <a:latin typeface="Times New Roman" panose="02020603050405020304" pitchFamily="18" charset="0"/>
              <a:cs typeface="Times New Roman" panose="02020603050405020304" pitchFamily="18" charset="0"/>
            </a:endParaRPr>
          </a:p>
          <a:p>
            <a:pPr marL="342900" indent="-342900">
              <a:buAutoNum type="arabicPeriod"/>
            </a:pPr>
            <a:r>
              <a:rPr lang="en-US" sz="4000" dirty="0" err="1" smtClean="0">
                <a:latin typeface="Times New Roman" panose="02020603050405020304" pitchFamily="18" charset="0"/>
                <a:cs typeface="Times New Roman" panose="02020603050405020304" pitchFamily="18" charset="0"/>
              </a:rPr>
              <a:t>Đa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tắt</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tổng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đ</a:t>
            </a:r>
            <a:r>
              <a:rPr lang="vi-VN" sz="4000" dirty="0" smtClean="0">
                <a:latin typeface="Times New Roman" panose="02020603050405020304" pitchFamily="18" charset="0"/>
                <a:cs typeface="Times New Roman" panose="02020603050405020304" pitchFamily="18" charset="0"/>
              </a:rPr>
              <a:t>ơ</a:t>
            </a:r>
            <a:r>
              <a:rPr lang="en-US" sz="4000" dirty="0">
                <a:latin typeface="Times New Roman" panose="02020603050405020304" pitchFamily="18" charset="0"/>
                <a:cs typeface="Times New Roman" panose="02020603050405020304" pitchFamily="18" charset="0"/>
              </a:rPr>
              <a:t>n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tổng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2.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0 </a:t>
            </a:r>
            <a:r>
              <a:rPr lang="en-US" sz="4000" dirty="0" err="1" smtClean="0">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đ</a:t>
            </a:r>
            <a:r>
              <a:rPr lang="vi-VN" sz="4000" dirty="0" smtClean="0">
                <a:latin typeface="Times New Roman" panose="02020603050405020304" pitchFamily="18" charset="0"/>
                <a:cs typeface="Times New Roman" panose="02020603050405020304" pitchFamily="18" charset="0"/>
              </a:rPr>
              <a:t>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coi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a:t>
            </a:r>
          </a:p>
        </p:txBody>
      </p:sp>
      <p:sp>
        <p:nvSpPr>
          <p:cNvPr id="5" name="TextBox 4"/>
          <p:cNvSpPr txBox="1"/>
          <p:nvPr/>
        </p:nvSpPr>
        <p:spPr>
          <a:xfrm>
            <a:off x="12039600" y="1966339"/>
            <a:ext cx="6705600"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đ</a:t>
            </a:r>
            <a:r>
              <a:rPr lang="vi-VN" sz="4000" dirty="0">
                <a:solidFill>
                  <a:srgbClr val="FF0000"/>
                </a:solidFill>
                <a:latin typeface="Times New Roman" panose="02020603050405020304" pitchFamily="18" charset="0"/>
                <a:cs typeface="Times New Roman" panose="02020603050405020304" pitchFamily="18" charset="0"/>
              </a:rPr>
              <a:t>ơ</a:t>
            </a:r>
            <a:r>
              <a:rPr lang="en-US" sz="4000" dirty="0">
                <a:solidFill>
                  <a:srgbClr val="FF0000"/>
                </a:solidFill>
                <a:latin typeface="Times New Roman" panose="02020603050405020304" pitchFamily="18" charset="0"/>
                <a:cs typeface="Times New Roman" panose="02020603050405020304" pitchFamily="18" charset="0"/>
              </a:rPr>
              <a:t>n </a:t>
            </a:r>
            <a:r>
              <a:rPr lang="en-US" sz="4000" dirty="0" err="1">
                <a:solidFill>
                  <a:srgbClr val="FF0000"/>
                </a:solidFill>
                <a:latin typeface="Times New Roman" panose="02020603050405020304" pitchFamily="18" charset="0"/>
                <a:cs typeface="Times New Roman" panose="02020603050405020304" pitchFamily="18" charset="0"/>
              </a:rPr>
              <a:t>thức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biến</a:t>
            </a:r>
            <a:endParaRPr lang="en-US" sz="4000" dirty="0">
              <a:solidFill>
                <a:srgbClr val="FF0000"/>
              </a:solidFill>
            </a:endParaRPr>
          </a:p>
        </p:txBody>
      </p:sp>
      <p:sp>
        <p:nvSpPr>
          <p:cNvPr id="6" name="TextBox 5"/>
          <p:cNvSpPr txBox="1"/>
          <p:nvPr/>
        </p:nvSpPr>
        <p:spPr>
          <a:xfrm>
            <a:off x="7086600" y="2499739"/>
            <a:ext cx="3276600"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hạng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tử</a:t>
            </a:r>
            <a:endParaRPr lang="en-US" sz="4000" dirty="0">
              <a:solidFill>
                <a:srgbClr val="FF0000"/>
              </a:solidFill>
            </a:endParaRPr>
          </a:p>
        </p:txBody>
      </p:sp>
      <p:sp>
        <p:nvSpPr>
          <p:cNvPr id="7" name="TextBox 6"/>
          <p:cNvSpPr txBox="1"/>
          <p:nvPr/>
        </p:nvSpPr>
        <p:spPr>
          <a:xfrm>
            <a:off x="9156847" y="3823208"/>
            <a:ext cx="3810000"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đa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thức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không</a:t>
            </a:r>
            <a:r>
              <a:rPr lang="en-US" sz="4000"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endParaRPr>
          </a:p>
        </p:txBody>
      </p:sp>
      <p:grpSp>
        <p:nvGrpSpPr>
          <p:cNvPr id="8" name="Group 7"/>
          <p:cNvGrpSpPr/>
          <p:nvPr/>
        </p:nvGrpSpPr>
        <p:grpSpPr>
          <a:xfrm>
            <a:off x="4056004" y="17225"/>
            <a:ext cx="10272000" cy="3602330"/>
            <a:chOff x="4299604" y="-9233"/>
            <a:chExt cx="10272000" cy="4170753"/>
          </a:xfrm>
        </p:grpSpPr>
        <p:grpSp>
          <p:nvGrpSpPr>
            <p:cNvPr id="9" name="Group 2"/>
            <p:cNvGrpSpPr/>
            <p:nvPr/>
          </p:nvGrpSpPr>
          <p:grpSpPr>
            <a:xfrm>
              <a:off x="5715000" y="-9233"/>
              <a:ext cx="6410991" cy="4170753"/>
              <a:chOff x="0" y="-93028"/>
              <a:chExt cx="2418872" cy="905828"/>
            </a:xfrm>
          </p:grpSpPr>
          <p:sp>
            <p:nvSpPr>
              <p:cNvPr id="11" name="Freeform 3"/>
              <p:cNvSpPr/>
              <p:nvPr/>
            </p:nvSpPr>
            <p:spPr>
              <a:xfrm>
                <a:off x="262598" y="-93028"/>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6">
                  <a:lumMod val="75000"/>
                </a:schemeClr>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0" name="Google Shape;7771;p33"/>
            <p:cNvSpPr txBox="1">
              <a:spLocks/>
            </p:cNvSpPr>
            <p:nvPr/>
          </p:nvSpPr>
          <p:spPr>
            <a:xfrm>
              <a:off x="4299604" y="287531"/>
              <a:ext cx="10272000" cy="76360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chemeClr val="bg1"/>
                  </a:solidFill>
                  <a:latin typeface="Arial" panose="020B0604020202020204" pitchFamily="34" charset="0"/>
                </a:rPr>
                <a:t>KHỞI ĐỘNG</a:t>
              </a:r>
            </a:p>
          </p:txBody>
        </p:sp>
      </p:grpSp>
      <p:sp>
        <p:nvSpPr>
          <p:cNvPr id="15" name="Freeform 28"/>
          <p:cNvSpPr/>
          <p:nvPr/>
        </p:nvSpPr>
        <p:spPr>
          <a:xfrm rot="18699014">
            <a:off x="626178" y="8745197"/>
            <a:ext cx="210651" cy="1557710"/>
          </a:xfrm>
          <a:custGeom>
            <a:avLst/>
            <a:gdLst/>
            <a:ahLst/>
            <a:cxnLst/>
            <a:rect l="l" t="t" r="r" b="b"/>
            <a:pathLst>
              <a:path w="1027610" h="1460192">
                <a:moveTo>
                  <a:pt x="0" y="0"/>
                </a:moveTo>
                <a:lnTo>
                  <a:pt x="1027610" y="0"/>
                </a:lnTo>
                <a:lnTo>
                  <a:pt x="1027610" y="1460193"/>
                </a:lnTo>
                <a:lnTo>
                  <a:pt x="0" y="1460193"/>
                </a:lnTo>
                <a:lnTo>
                  <a:pt x="0" y="0"/>
                </a:lnTo>
                <a:close/>
              </a:path>
            </a:pathLst>
          </a:custGeom>
          <a:blipFill>
            <a:blip r:embed="rId4">
              <a:extLst>
                <a:ext uri="{96DAC541-7B7A-43D3-8B79-37D633B846F1}">
                  <asvg:svgBlip xmlns:asvg="http://schemas.microsoft.com/office/drawing/2016/SVG/main" xmlns="" r:embed="rId13"/>
                </a:ext>
              </a:extLst>
            </a:blip>
            <a:stretch>
              <a:fillRect/>
            </a:stretch>
          </a:blipFill>
        </p:spPr>
      </p:sp>
      <p:sp>
        <p:nvSpPr>
          <p:cNvPr id="16" name="Rectangle 15"/>
          <p:cNvSpPr/>
          <p:nvPr/>
        </p:nvSpPr>
        <p:spPr>
          <a:xfrm>
            <a:off x="143106" y="4662851"/>
            <a:ext cx="17916293" cy="2554545"/>
          </a:xfrm>
          <a:prstGeom prst="rect">
            <a:avLst/>
          </a:prstGeom>
        </p:spPr>
        <p:txBody>
          <a:bodyPr wrap="square">
            <a:spAutoFit/>
          </a:bodyPr>
          <a:lstStyle/>
          <a:p>
            <a:pPr algn="just">
              <a:spcAft>
                <a:spcPts val="0"/>
              </a:spcAft>
            </a:pPr>
            <a:r>
              <a:rPr lang="nl-NL" sz="40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Bài 2:</a:t>
            </a:r>
            <a:r>
              <a:rPr lang="nl-NL" sz="4000" dirty="0" smtClean="0">
                <a:latin typeface="Arial" panose="020B0604020202020204" pitchFamily="34" charset="0"/>
                <a:ea typeface="Calibri" panose="020F0502020204030204" pitchFamily="34" charset="0"/>
                <a:cs typeface="Arial" panose="020B0604020202020204" pitchFamily="34" charset="0"/>
              </a:rPr>
              <a:t> </a:t>
            </a:r>
            <a:r>
              <a:rPr lang="nl-NL" sz="4000" dirty="0" smtClean="0">
                <a:latin typeface="Times New Roman" panose="02020603050405020304" pitchFamily="18" charset="0"/>
                <a:ea typeface="Calibri" panose="020F0502020204030204" pitchFamily="34" charset="0"/>
                <a:cs typeface="Times New Roman" panose="02020603050405020304" pitchFamily="18" charset="0"/>
              </a:rPr>
              <a:t>Trong </a:t>
            </a:r>
            <a:r>
              <a:rPr lang="nl-NL" sz="4000" dirty="0">
                <a:latin typeface="Times New Roman" panose="02020603050405020304" pitchFamily="18" charset="0"/>
                <a:ea typeface="Calibri" panose="020F0502020204030204" pitchFamily="34" charset="0"/>
                <a:cs typeface="Times New Roman" panose="02020603050405020304" pitchFamily="18" charset="0"/>
              </a:rPr>
              <a:t>gi</a:t>
            </a:r>
            <a:r>
              <a:rPr lang="vi-VN" sz="4000" dirty="0">
                <a:latin typeface="Times New Roman" panose="02020603050405020304" pitchFamily="18" charset="0"/>
                <a:ea typeface="Calibri" panose="020F0502020204030204" pitchFamily="34" charset="0"/>
                <a:cs typeface="Times New Roman" panose="02020603050405020304" pitchFamily="18" charset="0"/>
              </a:rPr>
              <a:t>ờ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Mĩ</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thuật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Hạnh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vở</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hai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vuông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tam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giác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vuông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dài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2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góc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vuông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x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y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nh</a:t>
            </a:r>
            <a:r>
              <a:rPr lang="vi-VN" sz="4000" dirty="0" smtClean="0">
                <a:latin typeface="Times New Roman" panose="02020603050405020304" pitchFamily="18" charset="0"/>
                <a:ea typeface="Calibri" panose="020F0502020204030204" pitchFamily="34" charset="0"/>
                <a:cs typeface="Times New Roman" panose="02020603050405020304" pitchFamily="18" charset="0"/>
              </a:rPr>
              <a:t>ư</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4000" dirty="0" smtClean="0">
                <a:latin typeface="Times New Roman" panose="02020603050405020304" pitchFamily="18" charset="0"/>
                <a:ea typeface="Calibri" panose="020F0502020204030204" pitchFamily="34" charset="0"/>
                <a:cs typeface="Times New Roman" panose="02020603050405020304" pitchFamily="18" charset="0"/>
              </a:rPr>
              <a:t>hình vẽ. </a:t>
            </a:r>
          </a:p>
          <a:p>
            <a:pPr algn="just">
              <a:spcAft>
                <a:spcPts val="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Em </a:t>
            </a:r>
            <a:r>
              <a:rPr lang="nl-NL" sz="4000" dirty="0" smtClean="0">
                <a:latin typeface="Times New Roman" panose="02020603050405020304" pitchFamily="18" charset="0"/>
                <a:ea typeface="Calibri" panose="020F0502020204030204" pitchFamily="34" charset="0"/>
                <a:cs typeface="Times New Roman" panose="02020603050405020304" pitchFamily="18" charset="0"/>
              </a:rPr>
              <a:t>hãy viết </a:t>
            </a:r>
            <a:r>
              <a:rPr lang="nl-NL" sz="4000" dirty="0">
                <a:latin typeface="Times New Roman" panose="02020603050405020304" pitchFamily="18" charset="0"/>
                <a:ea typeface="Calibri" panose="020F0502020204030204" pitchFamily="34" charset="0"/>
                <a:cs typeface="Times New Roman" panose="02020603050405020304" pitchFamily="18" charset="0"/>
              </a:rPr>
              <a:t>biểu thức biểu thị tổng diện tích của hình tạo bởi hình tam giác vuông và hai hình vuông </a:t>
            </a:r>
            <a:r>
              <a:rPr lang="nl-NL" sz="4000" dirty="0" smtClean="0">
                <a:latin typeface="Times New Roman" panose="02020603050405020304" pitchFamily="18" charset="0"/>
                <a:ea typeface="Calibri" panose="020F0502020204030204" pitchFamily="34" charset="0"/>
                <a:cs typeface="Times New Roman" panose="02020603050405020304" pitchFamily="18" charset="0"/>
              </a:rPr>
              <a:t>đó?</a:t>
            </a:r>
            <a:endParaRPr lang="en-US" sz="40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14"/>
          <a:stretch>
            <a:fillRect/>
          </a:stretch>
        </p:blipFill>
        <p:spPr>
          <a:xfrm>
            <a:off x="16611600" y="7393690"/>
            <a:ext cx="1676400" cy="2726676"/>
          </a:xfrm>
          <a:prstGeom prst="rect">
            <a:avLst/>
          </a:prstGeom>
        </p:spPr>
      </p:pic>
      <p:pic>
        <p:nvPicPr>
          <p:cNvPr id="18" name="Picture 17"/>
          <p:cNvPicPr>
            <a:picLocks noChangeAspect="1"/>
          </p:cNvPicPr>
          <p:nvPr/>
        </p:nvPicPr>
        <p:blipFill rotWithShape="1">
          <a:blip r:embed="rId15">
            <a:extLst>
              <a:ext uri="{28A0092B-C50C-407E-A947-70E740481C1C}">
                <a14:useLocalDpi xmlns:a14="http://schemas.microsoft.com/office/drawing/2010/main" val="0"/>
              </a:ext>
            </a:extLst>
          </a:blip>
          <a:srcRect t="17519" b="12706"/>
          <a:stretch/>
        </p:blipFill>
        <p:spPr>
          <a:xfrm>
            <a:off x="7886198" y="6515100"/>
            <a:ext cx="6018733" cy="3640273"/>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849858" y="8256613"/>
                <a:ext cx="5317533" cy="126743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𝑥𝑦</m:t>
                      </m:r>
                    </m:oMath>
                  </m:oMathPara>
                </a14:m>
                <a:endParaRPr lang="en-US" sz="4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849858" y="8256613"/>
                <a:ext cx="5317533" cy="126743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410200" y="3167988"/>
                <a:ext cx="2895600" cy="707886"/>
              </a:xfrm>
              <a:prstGeom prst="rect">
                <a:avLst/>
              </a:prstGeom>
              <a:noFill/>
            </p:spPr>
            <p:txBody>
              <a:bodyPr wrap="square" rtlCol="0">
                <a:spAutoFit/>
              </a:bodyPr>
              <a:lstStyle/>
              <a:p>
                <a14:m>
                  <m:oMath xmlns:m="http://schemas.openxmlformats.org/officeDocument/2006/math">
                    <m:r>
                      <a:rPr lang="en-US" sz="4000" b="0" i="1" smtClean="0">
                        <a:solidFill>
                          <a:srgbClr val="FF0000"/>
                        </a:solidFill>
                        <a:latin typeface="Cambria Math" panose="02040503050406030204" pitchFamily="18" charset="0"/>
                      </a:rPr>
                      <m:t>3</m:t>
                    </m:r>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𝑥</m:t>
                        </m:r>
                      </m:e>
                      <m:sup>
                        <m:r>
                          <a:rPr lang="en-US" sz="4000" b="0" i="1" smtClean="0">
                            <a:solidFill>
                              <a:srgbClr val="FF0000"/>
                            </a:solidFill>
                            <a:latin typeface="Cambria Math" panose="02040503050406030204" pitchFamily="18" charset="0"/>
                          </a:rPr>
                          <m:t>3</m:t>
                        </m:r>
                      </m:sup>
                    </m:sSup>
                    <m:r>
                      <a:rPr lang="en-US" sz="4000" b="0" i="1" smtClean="0">
                        <a:solidFill>
                          <a:srgbClr val="FF0000"/>
                        </a:solidFill>
                        <a:latin typeface="Cambria Math" panose="02040503050406030204" pitchFamily="18" charset="0"/>
                      </a:rPr>
                      <m:t>−2</m:t>
                    </m:r>
                  </m:oMath>
                </a14:m>
                <a:r>
                  <a:rPr lang="en-US" sz="4000" dirty="0" smtClean="0">
                    <a:solidFill>
                      <a:srgbClr val="FF0000"/>
                    </a:solidFill>
                    <a:latin typeface="Times New Roman" panose="02020603050405020304" pitchFamily="18" charset="0"/>
                    <a:cs typeface="Times New Roman" panose="02020603050405020304" pitchFamily="18" charset="0"/>
                  </a:rPr>
                  <a:t>x +1</a:t>
                </a:r>
                <a:endParaRPr lang="en-US" sz="4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410200" y="3167988"/>
                <a:ext cx="2895600" cy="707886"/>
              </a:xfrm>
              <a:prstGeom prst="rect">
                <a:avLst/>
              </a:prstGeom>
              <a:blipFill>
                <a:blip r:embed="rId17"/>
                <a:stretch>
                  <a:fillRect t="-14655" r="-4211" b="-37069"/>
                </a:stretch>
              </a:blipFill>
            </p:spPr>
            <p:txBody>
              <a:bodyPr/>
              <a:lstStyle/>
              <a:p>
                <a:r>
                  <a:rPr lang="en-US">
                    <a:noFill/>
                  </a:rPr>
                  <a:t> </a:t>
                </a:r>
              </a:p>
            </p:txBody>
          </p:sp>
        </mc:Fallback>
      </mc:AlternateContent>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21469" y="17225"/>
            <a:ext cx="2386377" cy="1342337"/>
          </a:xfrm>
          <a:prstGeom prst="rect">
            <a:avLst/>
          </a:prstGeom>
        </p:spPr>
      </p:pic>
    </p:spTree>
    <p:extLst>
      <p:ext uri="{BB962C8B-B14F-4D97-AF65-F5344CB8AC3E}">
        <p14:creationId xmlns:p14="http://schemas.microsoft.com/office/powerpoint/2010/main" val="41590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4"/>
                </p:tgtEl>
              </p:cMediaNode>
            </p:video>
          </p:childTnLst>
        </p:cTn>
      </p:par>
    </p:tnLst>
    <p:bldLst>
      <p:bldP spid="5" grpId="0"/>
      <p:bldP spid="6" grpId="0"/>
      <p:bldP spid="7" grpId="0"/>
      <p:bldP spid="16" grpId="0"/>
      <p:bldP spid="19"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028700"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346728"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562445" y="1131805"/>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8" name="Freeform 8"/>
          <p:cNvSpPr/>
          <p:nvPr/>
        </p:nvSpPr>
        <p:spPr>
          <a:xfrm>
            <a:off x="8346728"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028700"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400000" flipV="1">
            <a:off x="-2698268" y="4926745"/>
            <a:ext cx="7773430" cy="349804"/>
          </a:xfrm>
          <a:custGeom>
            <a:avLst/>
            <a:gdLst/>
            <a:ahLst/>
            <a:cxnLst/>
            <a:rect l="l" t="t" r="r" b="b"/>
            <a:pathLst>
              <a:path w="7773430" h="349804">
                <a:moveTo>
                  <a:pt x="0" y="349804"/>
                </a:moveTo>
                <a:lnTo>
                  <a:pt x="7773429" y="349804"/>
                </a:lnTo>
                <a:lnTo>
                  <a:pt x="7773429" y="0"/>
                </a:lnTo>
                <a:lnTo>
                  <a:pt x="0" y="0"/>
                </a:lnTo>
                <a:lnTo>
                  <a:pt x="0" y="349804"/>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2" name="Freeform 12"/>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5562445" y="5449268"/>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15" name="Freeform 15"/>
          <p:cNvSpPr/>
          <p:nvPr/>
        </p:nvSpPr>
        <p:spPr>
          <a:xfrm rot="-2774507" flipH="1">
            <a:off x="2866543" y="2020931"/>
            <a:ext cx="2807679" cy="1285683"/>
          </a:xfrm>
          <a:custGeom>
            <a:avLst/>
            <a:gdLst/>
            <a:ahLst/>
            <a:cxnLst/>
            <a:rect l="l" t="t" r="r" b="b"/>
            <a:pathLst>
              <a:path w="2807679" h="1285683">
                <a:moveTo>
                  <a:pt x="2807678" y="0"/>
                </a:moveTo>
                <a:lnTo>
                  <a:pt x="0" y="0"/>
                </a:lnTo>
                <a:lnTo>
                  <a:pt x="0" y="1285683"/>
                </a:lnTo>
                <a:lnTo>
                  <a:pt x="2807678" y="1285683"/>
                </a:lnTo>
                <a:lnTo>
                  <a:pt x="2807678"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687817" y="8354905"/>
            <a:ext cx="1001258" cy="1441602"/>
          </a:xfrm>
          <a:custGeom>
            <a:avLst/>
            <a:gdLst/>
            <a:ahLst/>
            <a:cxnLst/>
            <a:rect l="l" t="t" r="r" b="b"/>
            <a:pathLst>
              <a:path w="1001258" h="1441602">
                <a:moveTo>
                  <a:pt x="0" y="0"/>
                </a:moveTo>
                <a:lnTo>
                  <a:pt x="1001258" y="0"/>
                </a:lnTo>
                <a:lnTo>
                  <a:pt x="1001258" y="1441602"/>
                </a:lnTo>
                <a:lnTo>
                  <a:pt x="0" y="1441602"/>
                </a:lnTo>
                <a:lnTo>
                  <a:pt x="0" y="0"/>
                </a:lnTo>
                <a:close/>
              </a:path>
            </a:pathLst>
          </a:custGeom>
          <a:blipFill>
            <a:blip r:embed="rId12">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3741713" flipV="1">
            <a:off x="16309758" y="8094121"/>
            <a:ext cx="1474332" cy="1169698"/>
          </a:xfrm>
          <a:custGeom>
            <a:avLst/>
            <a:gdLst/>
            <a:ahLst/>
            <a:cxnLst/>
            <a:rect l="l" t="t" r="r" b="b"/>
            <a:pathLst>
              <a:path w="1474332" h="1063362">
                <a:moveTo>
                  <a:pt x="0" y="1063362"/>
                </a:moveTo>
                <a:lnTo>
                  <a:pt x="1474331" y="1063362"/>
                </a:lnTo>
                <a:lnTo>
                  <a:pt x="1474331" y="0"/>
                </a:lnTo>
                <a:lnTo>
                  <a:pt x="0" y="0"/>
                </a:lnTo>
                <a:lnTo>
                  <a:pt x="0" y="1063362"/>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Freeform 22"/>
          <p:cNvSpPr/>
          <p:nvPr/>
        </p:nvSpPr>
        <p:spPr>
          <a:xfrm rot="-5400000">
            <a:off x="8647843" y="7097795"/>
            <a:ext cx="858964" cy="4114800"/>
          </a:xfrm>
          <a:custGeom>
            <a:avLst/>
            <a:gdLst/>
            <a:ahLst/>
            <a:cxnLst/>
            <a:rect l="l" t="t" r="r" b="b"/>
            <a:pathLst>
              <a:path w="858964" h="4114800">
                <a:moveTo>
                  <a:pt x="0" y="0"/>
                </a:moveTo>
                <a:lnTo>
                  <a:pt x="858964" y="0"/>
                </a:lnTo>
                <a:lnTo>
                  <a:pt x="858964"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rot="8387412" flipV="1">
            <a:off x="346728" y="498611"/>
            <a:ext cx="2041001" cy="1005657"/>
          </a:xfrm>
          <a:custGeom>
            <a:avLst/>
            <a:gdLst/>
            <a:ahLst/>
            <a:cxnLst/>
            <a:rect l="l" t="t" r="r" b="b"/>
            <a:pathLst>
              <a:path w="2041001" h="1005657">
                <a:moveTo>
                  <a:pt x="0" y="1005657"/>
                </a:moveTo>
                <a:lnTo>
                  <a:pt x="2041000" y="1005657"/>
                </a:lnTo>
                <a:lnTo>
                  <a:pt x="2041000" y="0"/>
                </a:lnTo>
                <a:lnTo>
                  <a:pt x="0" y="0"/>
                </a:lnTo>
                <a:lnTo>
                  <a:pt x="0" y="1005657"/>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a:off x="16796868" y="595185"/>
            <a:ext cx="791514" cy="1545674"/>
          </a:xfrm>
          <a:custGeom>
            <a:avLst/>
            <a:gdLst/>
            <a:ahLst/>
            <a:cxnLst/>
            <a:rect l="l" t="t" r="r" b="b"/>
            <a:pathLst>
              <a:path w="791514" h="1545674">
                <a:moveTo>
                  <a:pt x="0" y="0"/>
                </a:moveTo>
                <a:lnTo>
                  <a:pt x="791514" y="0"/>
                </a:lnTo>
                <a:lnTo>
                  <a:pt x="791514" y="1545674"/>
                </a:lnTo>
                <a:lnTo>
                  <a:pt x="0" y="154567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nvGrpSpPr>
          <p:cNvPr id="27" name="Group 26"/>
          <p:cNvGrpSpPr/>
          <p:nvPr/>
        </p:nvGrpSpPr>
        <p:grpSpPr>
          <a:xfrm>
            <a:off x="2471191" y="1205229"/>
            <a:ext cx="13763467" cy="6752233"/>
            <a:chOff x="4354085" y="1526225"/>
            <a:chExt cx="9446480" cy="4173627"/>
          </a:xfrm>
        </p:grpSpPr>
        <p:sp>
          <p:nvSpPr>
            <p:cNvPr id="28" name="Freeform 5"/>
            <p:cNvSpPr/>
            <p:nvPr/>
          </p:nvSpPr>
          <p:spPr>
            <a:xfrm>
              <a:off x="4354085" y="1526225"/>
              <a:ext cx="9446480" cy="4173627"/>
            </a:xfrm>
            <a:custGeom>
              <a:avLst/>
              <a:gdLst/>
              <a:ahLst/>
              <a:cxnLst/>
              <a:rect l="l" t="t" r="r" b="b"/>
              <a:pathLst>
                <a:path w="9446480" h="4173627">
                  <a:moveTo>
                    <a:pt x="0" y="0"/>
                  </a:moveTo>
                  <a:lnTo>
                    <a:pt x="9446480" y="0"/>
                  </a:lnTo>
                  <a:lnTo>
                    <a:pt x="9446480" y="4173627"/>
                  </a:lnTo>
                  <a:lnTo>
                    <a:pt x="0" y="4173627"/>
                  </a:lnTo>
                  <a:lnTo>
                    <a:pt x="0" y="0"/>
                  </a:lnTo>
                  <a:close/>
                </a:path>
              </a:pathLst>
            </a:custGeom>
            <a:blipFill>
              <a:blip r:embed="rId30">
                <a:extLst>
                  <a:ext uri="{96DAC541-7B7A-43D3-8B79-37D633B846F1}">
                    <asvg:svgBlip xmlns:asvg="http://schemas.microsoft.com/office/drawing/2016/SVG/main" xmlns="" r:embed="rId5"/>
                  </a:ext>
                </a:extLst>
              </a:blip>
              <a:stretch>
                <a:fillRect/>
              </a:stretch>
            </a:blipFill>
          </p:spPr>
        </p:sp>
        <p:sp>
          <p:nvSpPr>
            <p:cNvPr id="29" name="Freeform 6"/>
            <p:cNvSpPr/>
            <p:nvPr/>
          </p:nvSpPr>
          <p:spPr>
            <a:xfrm>
              <a:off x="4560316" y="1617342"/>
              <a:ext cx="8553017" cy="3285171"/>
            </a:xfrm>
            <a:custGeom>
              <a:avLst/>
              <a:gdLst/>
              <a:ahLst/>
              <a:cxnLst/>
              <a:rect l="l" t="t" r="r" b="b"/>
              <a:pathLst>
                <a:path w="9034021" h="3991395">
                  <a:moveTo>
                    <a:pt x="0" y="0"/>
                  </a:moveTo>
                  <a:lnTo>
                    <a:pt x="9034020" y="0"/>
                  </a:lnTo>
                  <a:lnTo>
                    <a:pt x="9034020" y="3991395"/>
                  </a:lnTo>
                  <a:lnTo>
                    <a:pt x="0" y="3991395"/>
                  </a:lnTo>
                  <a:lnTo>
                    <a:pt x="0" y="0"/>
                  </a:lnTo>
                  <a:close/>
                </a:path>
              </a:pathLst>
            </a:custGeom>
            <a:blipFill>
              <a:blip r:embed="rId31">
                <a:extLst>
                  <a:ext uri="{96DAC541-7B7A-43D3-8B79-37D633B846F1}">
                    <asvg:svgBlip xmlns:asvg="http://schemas.microsoft.com/office/drawing/2016/SVG/main" xmlns="" r:embed="rId7"/>
                  </a:ext>
                </a:extLst>
              </a:blip>
              <a:stretch>
                <a:fillRect/>
              </a:stretch>
            </a:blipFill>
          </p:spPr>
        </p:sp>
      </p:grpSp>
      <p:sp>
        <p:nvSpPr>
          <p:cNvPr id="31" name="Rectangle 30"/>
          <p:cNvSpPr/>
          <p:nvPr/>
        </p:nvSpPr>
        <p:spPr>
          <a:xfrm>
            <a:off x="3276600" y="3695933"/>
            <a:ext cx="12285845" cy="1823576"/>
          </a:xfrm>
          <a:prstGeom prst="rect">
            <a:avLst/>
          </a:prstGeom>
        </p:spPr>
        <p:txBody>
          <a:bodyPr wrap="square">
            <a:spAutoFit/>
          </a:bodyPr>
          <a:lstStyle/>
          <a:p>
            <a:pPr lvl="0" algn="ctr">
              <a:lnSpc>
                <a:spcPct val="150000"/>
              </a:lnSpc>
              <a:defRPr/>
            </a:pPr>
            <a:r>
              <a:rPr kumimoji="0" lang="en-US" sz="7500" b="1" i="0" u="none" strike="noStrike" kern="1200" cap="none" spc="0" normalizeH="0" baseline="0" noProof="0" dirty="0" err="1" smtClean="0">
                <a:ln>
                  <a:noFill/>
                </a:ln>
                <a:solidFill>
                  <a:srgbClr val="5B96A9"/>
                </a:solidFill>
                <a:effectLst/>
                <a:uLnTx/>
                <a:uFillTx/>
                <a:latin typeface="Arial" panose="020B0604020202020204" pitchFamily="34" charset="0"/>
                <a:ea typeface="+mn-ea"/>
                <a:cs typeface="Arial" panose="020B0604020202020204" pitchFamily="34" charset="0"/>
              </a:rPr>
              <a:t>LUYỆN</a:t>
            </a:r>
            <a:r>
              <a:rPr kumimoji="0" lang="en-US" sz="7500" b="1" i="0" u="none" strike="noStrike" kern="1200" cap="none" spc="0" normalizeH="0" noProof="0" dirty="0" smtClean="0">
                <a:ln>
                  <a:noFill/>
                </a:ln>
                <a:solidFill>
                  <a:srgbClr val="5B96A9"/>
                </a:solidFill>
                <a:effectLst/>
                <a:uLnTx/>
                <a:uFillTx/>
                <a:latin typeface="Arial" panose="020B0604020202020204" pitchFamily="34" charset="0"/>
                <a:ea typeface="+mn-ea"/>
                <a:cs typeface="Arial" panose="020B0604020202020204" pitchFamily="34" charset="0"/>
              </a:rPr>
              <a:t> </a:t>
            </a:r>
            <a:r>
              <a:rPr kumimoji="0" lang="en-US" sz="7500" b="1" i="0" u="none" strike="noStrike" kern="1200" cap="none" spc="0" normalizeH="0" noProof="0" dirty="0" err="1" smtClean="0">
                <a:ln>
                  <a:noFill/>
                </a:ln>
                <a:solidFill>
                  <a:srgbClr val="5B96A9"/>
                </a:solidFill>
                <a:effectLst/>
                <a:uLnTx/>
                <a:uFillTx/>
                <a:latin typeface="Arial" panose="020B0604020202020204" pitchFamily="34" charset="0"/>
                <a:ea typeface="+mn-ea"/>
                <a:cs typeface="Arial" panose="020B0604020202020204" pitchFamily="34" charset="0"/>
              </a:rPr>
              <a:t>TẬP</a:t>
            </a:r>
            <a:r>
              <a:rPr lang="en-US" sz="7500" b="1" dirty="0">
                <a:solidFill>
                  <a:srgbClr val="5B96A9"/>
                </a:solidFill>
                <a:latin typeface="Arial" panose="020B0604020202020204" pitchFamily="34" charset="0"/>
                <a:cs typeface="Arial" panose="020B0604020202020204" pitchFamily="34" charset="0"/>
              </a:rPr>
              <a:t>- </a:t>
            </a:r>
            <a:r>
              <a:rPr lang="en-US" sz="7500" b="1" dirty="0" err="1" smtClean="0">
                <a:solidFill>
                  <a:srgbClr val="5B96A9"/>
                </a:solidFill>
                <a:latin typeface="Arial" panose="020B0604020202020204" pitchFamily="34" charset="0"/>
                <a:cs typeface="Arial" panose="020B0604020202020204" pitchFamily="34" charset="0"/>
              </a:rPr>
              <a:t>VẬN</a:t>
            </a:r>
            <a:r>
              <a:rPr lang="en-US" sz="7500" b="1" dirty="0">
                <a:solidFill>
                  <a:srgbClr val="5B96A9"/>
                </a:solidFill>
                <a:latin typeface="Arial" panose="020B0604020202020204" pitchFamily="34" charset="0"/>
                <a:cs typeface="Arial" panose="020B0604020202020204" pitchFamily="34" charset="0"/>
              </a:rPr>
              <a:t> </a:t>
            </a:r>
            <a:r>
              <a:rPr lang="en-US" sz="7500" b="1" dirty="0" err="1">
                <a:solidFill>
                  <a:srgbClr val="5B96A9"/>
                </a:solidFill>
                <a:latin typeface="Arial" panose="020B0604020202020204" pitchFamily="34" charset="0"/>
                <a:cs typeface="Arial" panose="020B0604020202020204" pitchFamily="34" charset="0"/>
              </a:rPr>
              <a:t>DỤNG</a:t>
            </a:r>
            <a:endParaRPr kumimoji="0" lang="en-US" sz="7500" b="1" i="0" u="none" strike="noStrike" kern="1200" cap="none" spc="0" normalizeH="0" baseline="0" noProof="0" dirty="0">
              <a:ln>
                <a:noFill/>
              </a:ln>
              <a:solidFill>
                <a:srgbClr val="5B96A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347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27539515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457200" y="2545528"/>
            <a:ext cx="17297400" cy="297897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243260" y="6009707"/>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189060" y="8207566"/>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91402"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94684"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3839006" y="6327315"/>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882202" y="6292959"/>
            <a:ext cx="112562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73764" y="8013832"/>
            <a:ext cx="1227259"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2962202" y="8363250"/>
            <a:ext cx="303377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914400" y="2514888"/>
                <a:ext cx="16413992" cy="2354299"/>
              </a:xfrm>
              <a:prstGeom prst="rect">
                <a:avLst/>
              </a:prstGeom>
            </p:spPr>
            <p:txBody>
              <a:bodyPr wrap="square">
                <a:spAutoFit/>
              </a:bodyPr>
              <a:lstStyle/>
              <a:p>
                <a:pPr marL="30480" marR="30480" algn="just">
                  <a:lnSpc>
                    <a:spcPct val="150000"/>
                  </a:lnSpc>
                  <a:spcAft>
                    <a:spcPts val="0"/>
                  </a:spcAft>
                </a:pPr>
                <a:r>
                  <a:rPr kumimoji="0" lang="vi-VN" sz="4000" b="1" i="0" u="none" strike="noStrike" kern="1200" cap="none" spc="0" normalizeH="0" baseline="0" noProof="0" dirty="0" smtClean="0">
                    <a:ln>
                      <a:noFill/>
                    </a:ln>
                    <a:solidFill>
                      <a:schemeClr val="bg1"/>
                    </a:solidFill>
                    <a:effectLst/>
                    <a:uLnTx/>
                    <a:uFillTx/>
                    <a:ea typeface="Times New Roman" panose="02020603050405020304" pitchFamily="18" charset="0"/>
                  </a:rPr>
                  <a:t>Câu 1. </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Cho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Times New Roman" panose="02020603050405020304" pitchFamily="18" charset="0"/>
                      </a:rPr>
                      <m:t>−</m:t>
                    </m:r>
                    <m:r>
                      <a:rPr lang="en-US" sz="4000" b="0" i="0" smtClean="0">
                        <a:solidFill>
                          <a:schemeClr val="bg1"/>
                        </a:solidFill>
                        <a:latin typeface="Cambria Math" panose="02040503050406030204" pitchFamily="18" charset="0"/>
                        <a:ea typeface="Times New Roman" panose="02020603050405020304" pitchFamily="18" charset="0"/>
                      </a:rPr>
                      <m:t>3</m:t>
                    </m:r>
                    <m:rad>
                      <m:radPr>
                        <m:degHide m:val="on"/>
                        <m:ctrlPr>
                          <a:rPr lang="en-US" sz="4000" b="0" i="1" smtClean="0">
                            <a:solidFill>
                              <a:schemeClr val="bg1"/>
                            </a:solidFill>
                            <a:latin typeface="Cambria Math" panose="02040503050406030204" pitchFamily="18" charset="0"/>
                          </a:rPr>
                        </m:ctrlPr>
                      </m:radPr>
                      <m:deg/>
                      <m:e>
                        <m:r>
                          <a:rPr lang="en-US" sz="4000" b="0" i="0" smtClean="0">
                            <a:solidFill>
                              <a:schemeClr val="bg1"/>
                            </a:solidFill>
                            <a:latin typeface="Cambria Math" panose="02040503050406030204" pitchFamily="18" charset="0"/>
                          </a:rPr>
                          <m:t>𝑥𝑦</m:t>
                        </m:r>
                      </m:e>
                    </m:rad>
                    <m:r>
                      <a:rPr lang="en-US" sz="4000">
                        <a:solidFill>
                          <a:schemeClr val="bg1"/>
                        </a:solidFill>
                        <a:effectLst/>
                        <a:latin typeface="Cambria Math" panose="02040503050406030204" pitchFamily="18" charset="0"/>
                        <a:ea typeface="Times New Roman" panose="02020603050405020304" pitchFamily="18" charset="0"/>
                      </a:rPr>
                      <m:t>;</m:t>
                    </m:r>
                    <m:r>
                      <a:rPr lang="en-US" sz="4000" b="0" i="1" smtClean="0">
                        <a:solidFill>
                          <a:schemeClr val="bg1"/>
                        </a:solidFill>
                        <a:effectLst/>
                        <a:latin typeface="Cambria Math" panose="02040503050406030204" pitchFamily="18" charset="0"/>
                        <a:ea typeface="Times New Roman" panose="02020603050405020304" pitchFamily="18" charset="0"/>
                      </a:rPr>
                      <m:t> </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a:solidFill>
                              <a:schemeClr val="bg1"/>
                            </a:solidFill>
                            <a:effectLst/>
                            <a:latin typeface="Cambria Math" panose="02040503050406030204" pitchFamily="18" charset="0"/>
                            <a:ea typeface="Times New Roman" panose="02020603050405020304" pitchFamily="18" charset="0"/>
                          </a:rPr>
                          <m:t>4</m:t>
                        </m:r>
                      </m:sup>
                    </m:sSup>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b="0" i="0" smtClean="0">
                        <a:solidFill>
                          <a:schemeClr val="bg1"/>
                        </a:solidFill>
                        <a:effectLst/>
                        <a:latin typeface="Cambria Math" panose="02040503050406030204" pitchFamily="18" charset="0"/>
                        <a:ea typeface="Times New Roman" panose="02020603050405020304" pitchFamily="18" charset="0"/>
                      </a:rPr>
                      <m:t>−5</m:t>
                    </m:r>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xyz</m:t>
                    </m:r>
                    <m:r>
                      <a:rPr lang="en-US" sz="4000" b="0" i="1" smtClean="0">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a:solidFill>
                              <a:schemeClr val="bg1"/>
                            </a:solidFill>
                            <a:effectLst/>
                            <a:latin typeface="Cambria Math" panose="02040503050406030204" pitchFamily="18" charset="0"/>
                            <a:ea typeface="Times New Roman" panose="02020603050405020304" pitchFamily="18" charset="0"/>
                          </a:rPr>
                          <m:t>2</m:t>
                        </m:r>
                      </m:sup>
                    </m:sSup>
                    <m:r>
                      <a:rPr lang="en-US" sz="4000">
                        <a:solidFill>
                          <a:schemeClr val="bg1"/>
                        </a:solidFill>
                        <a:effectLst/>
                        <a:latin typeface="Cambria Math" panose="02040503050406030204" pitchFamily="18" charset="0"/>
                        <a:ea typeface="Times New Roman" panose="02020603050405020304" pitchFamily="18" charset="0"/>
                      </a:rPr>
                      <m:t>;</m:t>
                    </m:r>
                    <m:r>
                      <a:rPr lang="en-US" sz="4000" b="0" i="1" smtClean="0">
                        <a:solidFill>
                          <a:schemeClr val="bg1"/>
                        </a:solidFill>
                        <a:effectLst/>
                        <a:latin typeface="Cambria Math" panose="02040503050406030204" pitchFamily="18" charset="0"/>
                        <a:ea typeface="Times New Roman" panose="02020603050405020304" pitchFamily="18" charset="0"/>
                      </a:rPr>
                      <m:t>2024</m:t>
                    </m:r>
                    <m:r>
                      <a:rPr lang="en-US" sz="4000">
                        <a:solidFill>
                          <a:schemeClr val="bg1"/>
                        </a:solidFill>
                        <a:effectLst/>
                        <a:latin typeface="Cambria Math" panose="02040503050406030204" pitchFamily="18" charset="0"/>
                        <a:ea typeface="Times New Roman" panose="02020603050405020304" pitchFamily="18" charset="0"/>
                      </a:rPr>
                      <m:t>;</m:t>
                    </m:r>
                    <m:r>
                      <a:rPr lang="en-US" sz="4000" b="0" i="0" smtClean="0">
                        <a:solidFill>
                          <a:schemeClr val="bg1"/>
                        </a:solidFill>
                        <a:effectLst/>
                        <a:latin typeface="Cambria Math" panose="02040503050406030204" pitchFamily="18" charset="0"/>
                        <a:ea typeface="Times New Roman" panose="02020603050405020304" pitchFamily="18" charset="0"/>
                      </a:rPr>
                      <m:t> </m:t>
                    </m:r>
                    <m:f>
                      <m:fPr>
                        <m:ctrlPr>
                          <a:rPr lang="en-US" sz="4000" i="1" dirty="0" smtClean="0">
                            <a:solidFill>
                              <a:schemeClr val="bg1"/>
                            </a:solidFill>
                            <a:effectLst/>
                            <a:latin typeface="Cambria Math" panose="02040503050406030204" pitchFamily="18" charset="0"/>
                          </a:rPr>
                        </m:ctrlPr>
                      </m:fPr>
                      <m:num>
                        <m:r>
                          <a:rPr lang="en-US" sz="4000" i="1" dirty="0" smtClean="0">
                            <a:solidFill>
                              <a:schemeClr val="bg1"/>
                            </a:solidFill>
                            <a:effectLst/>
                            <a:latin typeface="Cambria Math" panose="02040503050406030204" pitchFamily="18" charset="0"/>
                          </a:rPr>
                          <m:t>𝑥</m:t>
                        </m:r>
                      </m:num>
                      <m:den>
                        <m:r>
                          <a:rPr lang="en-US" sz="4000" i="1" dirty="0" smtClean="0">
                            <a:solidFill>
                              <a:schemeClr val="bg1"/>
                            </a:solidFill>
                            <a:effectLst/>
                            <a:latin typeface="Cambria Math" panose="02040503050406030204" pitchFamily="18" charset="0"/>
                          </a:rPr>
                          <m:t>𝑦</m:t>
                        </m:r>
                      </m:den>
                    </m:f>
                    <m:r>
                      <a:rPr lang="en-US" sz="4000" i="0" dirty="0" smtClean="0">
                        <a:solidFill>
                          <a:schemeClr val="bg1"/>
                        </a:solidFill>
                        <a:effectLst/>
                        <a:latin typeface="Cambria Math" panose="02040503050406030204" pitchFamily="18" charset="0"/>
                      </a:rPr>
                      <m:t>+</m:t>
                    </m:r>
                    <m:r>
                      <a:rPr lang="en-US" sz="4000" i="1" dirty="0" smtClean="0">
                        <a:solidFill>
                          <a:schemeClr val="bg1"/>
                        </a:solidFill>
                        <a:effectLst/>
                        <a:latin typeface="Cambria Math" panose="02040503050406030204" pitchFamily="18" charset="0"/>
                      </a:rPr>
                      <m:t>𝑥</m:t>
                    </m:r>
                  </m:oMath>
                </a14:m>
                <a:endParaRPr lang="en-US" sz="4000" dirty="0" smtClean="0">
                  <a:solidFill>
                    <a:schemeClr val="bg1"/>
                  </a:solidFill>
                  <a:effectLst/>
                  <a:ea typeface="Times New Roman" panose="02020603050405020304" pitchFamily="18" charset="0"/>
                </a:endParaRPr>
              </a:p>
              <a:p>
                <a:pPr marL="30480" marR="30480" algn="just">
                  <a:lnSpc>
                    <a:spcPct val="150000"/>
                  </a:lnSpc>
                  <a:spcAft>
                    <a:spcPts val="0"/>
                  </a:spcAft>
                </a:pPr>
                <a:r>
                  <a:rPr lang="en-US" sz="40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bao</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nhiêu</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đa</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914400" y="2514888"/>
                <a:ext cx="16413992" cy="2354299"/>
              </a:xfrm>
              <a:prstGeom prst="rect">
                <a:avLst/>
              </a:prstGeom>
              <a:blipFill>
                <a:blip r:embed="rId5"/>
                <a:stretch>
                  <a:fillRect l="-1114" b="-5440"/>
                </a:stretch>
              </a:blipFill>
            </p:spPr>
            <p:txBody>
              <a:bodyPr/>
              <a:lstStyle/>
              <a:p>
                <a:r>
                  <a:rPr lang="en-US">
                    <a:noFill/>
                  </a:rPr>
                  <a:t> </a:t>
                </a:r>
              </a:p>
            </p:txBody>
          </p:sp>
        </mc:Fallback>
      </mc:AlternateContent>
    </p:spTree>
    <p:extLst>
      <p:ext uri="{BB962C8B-B14F-4D97-AF65-F5344CB8AC3E}">
        <p14:creationId xmlns:p14="http://schemas.microsoft.com/office/powerpoint/2010/main" val="35739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91230" y="6311249"/>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791230" y="7968868"/>
            <a:ext cx="1165704" cy="1458541"/>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 </a:t>
            </a:r>
            <a:r>
              <a:rPr kumimoji="0" lang="en-US" sz="4300" b="0" i="0" u="none" strike="noStrike" kern="1200" cap="none" spc="0" normalizeH="0" baseline="0" noProof="0" dirty="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3</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12878319" y="7942090"/>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a:t>
            </a:r>
            <a:r>
              <a:rPr lang="en-US" sz="4300">
                <a:solidFill>
                  <a:prstClr val="white"/>
                </a:solidFill>
                <a:latin typeface="Arial" panose="020B0604020202020204" pitchFamily="34" charset="0"/>
                <a:ea typeface="Arial" panose="020B0604020202020204" pitchFamily="34" charset="0"/>
                <a:cs typeface="Arial" panose="020B0604020202020204" pitchFamily="34" charset="0"/>
              </a:rPr>
              <a:t>4</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12851425" y="6183188"/>
            <a:ext cx="3033774" cy="108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a:t>
            </a:r>
            <a:r>
              <a:rPr lang="en-US" sz="4300">
                <a:solidFill>
                  <a:prstClr val="white"/>
                </a:solidFill>
                <a:latin typeface="Arial" panose="020B0604020202020204" pitchFamily="34" charset="0"/>
                <a:ea typeface="Arial" panose="020B0604020202020204" pitchFamily="34" charset="0"/>
                <a:cs typeface="Arial" panose="020B0604020202020204" pitchFamily="34" charset="0"/>
              </a:rPr>
              <a:t>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3962400" y="3296657"/>
                <a:ext cx="13745125" cy="1002519"/>
              </a:xfrm>
              <a:prstGeom prst="rect">
                <a:avLst/>
              </a:prstGeom>
            </p:spPr>
            <p:txBody>
              <a:bodyPr wrap="square">
                <a:spAutoFit/>
              </a:bodyPr>
              <a:lstStyle/>
              <a:p>
                <a:pPr>
                  <a:lnSpc>
                    <a:spcPct val="150000"/>
                  </a:lnSpc>
                  <a:spcAft>
                    <a:spcPts val="0"/>
                  </a:spcAft>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Câu</a:t>
                </a: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2.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Bậc</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đa</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thức</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p>
                      <m:sSupPr>
                        <m:ctrlPr>
                          <a:rPr lang="en-US" sz="4500" i="1" smtClean="0">
                            <a:solidFill>
                              <a:schemeClr val="bg1"/>
                            </a:solidFill>
                            <a:latin typeface="Cambria Math" panose="02040503050406030204" pitchFamily="18" charset="0"/>
                            <a:cs typeface="Arial" panose="020B0604020202020204" pitchFamily="34" charset="0"/>
                          </a:rPr>
                        </m:ctrlPr>
                      </m:sSupPr>
                      <m:e>
                        <m:r>
                          <a:rPr lang="en-US" sz="4500" b="0" i="1" smtClean="0">
                            <a:solidFill>
                              <a:schemeClr val="bg1"/>
                            </a:solidFill>
                            <a:latin typeface="Cambria Math" panose="02040503050406030204" pitchFamily="18" charset="0"/>
                            <a:cs typeface="Arial" panose="020B0604020202020204" pitchFamily="34" charset="0"/>
                          </a:rPr>
                          <m:t>𝑥</m:t>
                        </m:r>
                      </m:e>
                      <m:sup>
                        <m:r>
                          <a:rPr lang="en-US" sz="4500" b="0" i="1" smtClean="0">
                            <a:solidFill>
                              <a:schemeClr val="bg1"/>
                            </a:solidFill>
                            <a:latin typeface="Cambria Math" panose="02040503050406030204" pitchFamily="18" charset="0"/>
                            <a:cs typeface="Arial" panose="020B0604020202020204" pitchFamily="34" charset="0"/>
                          </a:rPr>
                          <m:t>2</m:t>
                        </m:r>
                      </m:sup>
                    </m:sSup>
                    <m:r>
                      <a:rPr lang="en-US" sz="4500" b="0" i="1" smtClean="0">
                        <a:solidFill>
                          <a:schemeClr val="bg1"/>
                        </a:solidFill>
                        <a:latin typeface="Cambria Math" panose="02040503050406030204" pitchFamily="18" charset="0"/>
                        <a:cs typeface="Arial" panose="020B0604020202020204" pitchFamily="34" charset="0"/>
                      </a:rPr>
                      <m:t>𝑦</m:t>
                    </m:r>
                    <m:r>
                      <a:rPr lang="en-US" sz="4500" b="0" i="1" smtClean="0">
                        <a:solidFill>
                          <a:schemeClr val="bg1"/>
                        </a:solidFill>
                        <a:latin typeface="Cambria Math" panose="02040503050406030204" pitchFamily="18" charset="0"/>
                        <a:cs typeface="Arial" panose="020B0604020202020204" pitchFamily="34" charset="0"/>
                      </a:rPr>
                      <m:t> −</m:t>
                    </m:r>
                    <m:r>
                      <a:rPr lang="en-US" sz="4500" b="0" i="1" smtClean="0">
                        <a:solidFill>
                          <a:schemeClr val="bg1"/>
                        </a:solidFill>
                        <a:latin typeface="Cambria Math" panose="02040503050406030204" pitchFamily="18" charset="0"/>
                        <a:cs typeface="Arial" panose="020B0604020202020204" pitchFamily="34" charset="0"/>
                      </a:rPr>
                      <m:t>𝑥𝑦𝑧</m:t>
                    </m:r>
                    <m:r>
                      <a:rPr lang="en-US" sz="4500" b="0" i="1" smtClean="0">
                        <a:solidFill>
                          <a:schemeClr val="bg1"/>
                        </a:solidFill>
                        <a:latin typeface="Cambria Math" panose="02040503050406030204" pitchFamily="18" charset="0"/>
                        <a:cs typeface="Arial" panose="020B0604020202020204" pitchFamily="34" charset="0"/>
                      </a:rPr>
                      <m:t>+</m:t>
                    </m:r>
                    <m:r>
                      <a:rPr lang="en-US" sz="4500" b="0" i="1" smtClean="0">
                        <a:solidFill>
                          <a:schemeClr val="bg1"/>
                        </a:solidFill>
                        <a:latin typeface="Cambria Math" panose="02040503050406030204" pitchFamily="18" charset="0"/>
                        <a:cs typeface="Arial" panose="020B0604020202020204" pitchFamily="34" charset="0"/>
                      </a:rPr>
                      <m:t>𝑥</m:t>
                    </m:r>
                    <m:sSup>
                      <m:sSupPr>
                        <m:ctrlPr>
                          <a:rPr lang="en-US" sz="4500" b="0" i="1" smtClean="0">
                            <a:solidFill>
                              <a:schemeClr val="bg1"/>
                            </a:solidFill>
                            <a:latin typeface="Cambria Math" panose="02040503050406030204" pitchFamily="18" charset="0"/>
                            <a:cs typeface="Arial" panose="020B0604020202020204" pitchFamily="34" charset="0"/>
                          </a:rPr>
                        </m:ctrlPr>
                      </m:sSupPr>
                      <m:e>
                        <m:r>
                          <a:rPr lang="en-US" sz="4500" b="0" i="1" smtClean="0">
                            <a:solidFill>
                              <a:schemeClr val="bg1"/>
                            </a:solidFill>
                            <a:latin typeface="Cambria Math" panose="02040503050406030204" pitchFamily="18" charset="0"/>
                            <a:cs typeface="Arial" panose="020B0604020202020204" pitchFamily="34" charset="0"/>
                          </a:rPr>
                          <m:t>𝑦</m:t>
                        </m:r>
                      </m:e>
                      <m:sup>
                        <m:r>
                          <a:rPr lang="en-US" sz="4500" b="0" i="1" smtClean="0">
                            <a:solidFill>
                              <a:schemeClr val="bg1"/>
                            </a:solidFill>
                            <a:latin typeface="Cambria Math" panose="02040503050406030204" pitchFamily="18" charset="0"/>
                            <a:cs typeface="Arial" panose="020B0604020202020204" pitchFamily="34" charset="0"/>
                          </a:rPr>
                          <m:t>2</m:t>
                        </m:r>
                      </m:sup>
                    </m:sSup>
                    <m:r>
                      <a:rPr lang="en-US" sz="4500" b="0" i="1" smtClean="0">
                        <a:solidFill>
                          <a:schemeClr val="bg1"/>
                        </a:solidFill>
                        <a:latin typeface="Cambria Math" panose="02040503050406030204" pitchFamily="18" charset="0"/>
                        <a:cs typeface="Arial" panose="020B0604020202020204" pitchFamily="34" charset="0"/>
                      </a:rPr>
                      <m:t>+</m:t>
                    </m:r>
                    <m:sSup>
                      <m:sSupPr>
                        <m:ctrlPr>
                          <a:rPr lang="en-US" sz="4500" b="0" i="1" smtClean="0">
                            <a:solidFill>
                              <a:schemeClr val="bg1"/>
                            </a:solidFill>
                            <a:latin typeface="Cambria Math" panose="02040503050406030204" pitchFamily="18" charset="0"/>
                            <a:cs typeface="Arial" panose="020B0604020202020204" pitchFamily="34" charset="0"/>
                          </a:rPr>
                        </m:ctrlPr>
                      </m:sSupPr>
                      <m:e>
                        <m:r>
                          <a:rPr lang="en-US" sz="4500" b="0" i="1" smtClean="0">
                            <a:solidFill>
                              <a:schemeClr val="bg1"/>
                            </a:solidFill>
                            <a:latin typeface="Cambria Math" panose="02040503050406030204" pitchFamily="18" charset="0"/>
                            <a:cs typeface="Arial" panose="020B0604020202020204" pitchFamily="34" charset="0"/>
                          </a:rPr>
                          <m:t>𝑥</m:t>
                        </m:r>
                      </m:e>
                      <m:sup>
                        <m:r>
                          <a:rPr lang="en-US" sz="4500" b="0" i="1" smtClean="0">
                            <a:solidFill>
                              <a:schemeClr val="bg1"/>
                            </a:solidFill>
                            <a:latin typeface="Cambria Math" panose="02040503050406030204" pitchFamily="18" charset="0"/>
                            <a:cs typeface="Arial" panose="020B0604020202020204" pitchFamily="34" charset="0"/>
                          </a:rPr>
                          <m:t>3</m:t>
                        </m:r>
                      </m:sup>
                    </m:sSup>
                    <m:r>
                      <a:rPr lang="en-US" sz="4500" b="0" i="1" smtClean="0">
                        <a:solidFill>
                          <a:schemeClr val="bg1"/>
                        </a:solidFill>
                        <a:latin typeface="Cambria Math" panose="02040503050406030204" pitchFamily="18" charset="0"/>
                        <a:cs typeface="Arial" panose="020B0604020202020204" pitchFamily="34" charset="0"/>
                      </a:rPr>
                      <m:t> </m:t>
                    </m:r>
                  </m:oMath>
                </a14:m>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45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62400" y="3296657"/>
                <a:ext cx="13745125" cy="1002519"/>
              </a:xfrm>
              <a:prstGeom prst="rect">
                <a:avLst/>
              </a:prstGeom>
              <a:blipFill>
                <a:blip r:embed="rId6"/>
                <a:stretch>
                  <a:fillRect l="-1863" b="-29878"/>
                </a:stretch>
              </a:blipFill>
            </p:spPr>
            <p:txBody>
              <a:bodyPr/>
              <a:lstStyle/>
              <a:p>
                <a:r>
                  <a:rPr lang="en-US">
                    <a:noFill/>
                  </a:rPr>
                  <a:t> </a:t>
                </a:r>
              </a:p>
            </p:txBody>
          </p:sp>
        </mc:Fallback>
      </mc:AlternateContent>
    </p:spTree>
    <p:extLst>
      <p:ext uri="{BB962C8B-B14F-4D97-AF65-F5344CB8AC3E}">
        <p14:creationId xmlns:p14="http://schemas.microsoft.com/office/powerpoint/2010/main" val="1000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905000" y="2320514"/>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143000" y="5905500"/>
            <a:ext cx="7768984"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601200" y="8205158"/>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601200" y="5941910"/>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143000" y="8219894"/>
            <a:ext cx="7768984"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1472127" y="6211166"/>
            <a:ext cx="7026282" cy="1015663"/>
          </a:xfrm>
          <a:prstGeom prst="rect">
            <a:avLst/>
          </a:prstGeom>
        </p:spPr>
        <p:txBody>
          <a:bodyPr wrap="none">
            <a:spAutoFit/>
          </a:bodyPr>
          <a:lstStyle/>
          <a:p>
            <a:pPr>
              <a:lnSpc>
                <a:spcPct val="150000"/>
              </a:lnSpc>
              <a:spcAft>
                <a:spcPts val="0"/>
              </a:spcAft>
            </a:pPr>
            <a:r>
              <a:rPr lang="en-US" sz="4000" dirty="0" smtClean="0">
                <a:solidFill>
                  <a:schemeClr val="bg1"/>
                </a:solidFill>
                <a:latin typeface="Arial" panose="020B0604020202020204" pitchFamily="34" charset="0"/>
                <a:ea typeface="Arial" panose="020B0604020202020204" pitchFamily="34" charset="0"/>
                <a:cs typeface="Arial" panose="020B0604020202020204" pitchFamily="34" charset="0"/>
              </a:rPr>
              <a:t>A. - </a:t>
            </a: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x</a:t>
            </a:r>
            <a:r>
              <a:rPr lang="en-US" sz="4000" baseline="30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5</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15xyz</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y</a:t>
            </a:r>
            <a:r>
              <a:rPr lang="en-US" sz="4000" baseline="30000" dirty="0" err="1">
                <a:solidFill>
                  <a:schemeClr val="bg1"/>
                </a:solidFill>
                <a:latin typeface="Arial" panose="020B0604020202020204" pitchFamily="34" charset="0"/>
                <a:ea typeface="Arial" panose="020B0604020202020204" pitchFamily="34" charset="0"/>
                <a:cs typeface="Arial" panose="020B0604020202020204" pitchFamily="34" charset="0"/>
              </a:rPr>
              <a:t>4</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bậc</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4</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Rectangle 3"/>
          <p:cNvSpPr/>
          <p:nvPr/>
        </p:nvSpPr>
        <p:spPr>
          <a:xfrm>
            <a:off x="1371600" y="8585307"/>
            <a:ext cx="7011856" cy="901593"/>
          </a:xfrm>
          <a:prstGeom prst="rect">
            <a:avLst/>
          </a:prstGeom>
        </p:spPr>
        <p:txBody>
          <a:bodyPr wrap="none">
            <a:spAutoFit/>
          </a:bodyPr>
          <a:lstStyle/>
          <a:p>
            <a:pPr>
              <a:lnSpc>
                <a:spcPct val="150000"/>
              </a:lnSpc>
              <a:spcAft>
                <a:spcPts val="0"/>
              </a:spcAft>
            </a:pPr>
            <a:r>
              <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B. </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-x</a:t>
            </a:r>
            <a:r>
              <a:rPr lang="en-US" sz="4000" baseline="30000">
                <a:solidFill>
                  <a:schemeClr val="bg1"/>
                </a:solidFill>
                <a:latin typeface="Arial" panose="020B0604020202020204" pitchFamily="34" charset="0"/>
                <a:ea typeface="Arial" panose="020B0604020202020204" pitchFamily="34" charset="0"/>
                <a:cs typeface="Arial" panose="020B0604020202020204" pitchFamily="34" charset="0"/>
              </a:rPr>
              <a:t>5</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+ 15xyz + y</a:t>
            </a:r>
            <a:r>
              <a:rPr lang="en-US" sz="4000" baseline="30000">
                <a:solidFill>
                  <a:schemeClr val="bg1"/>
                </a:solidFill>
                <a:latin typeface="Arial" panose="020B0604020202020204" pitchFamily="34" charset="0"/>
                <a:ea typeface="Arial" panose="020B0604020202020204" pitchFamily="34" charset="0"/>
                <a:cs typeface="Arial" panose="020B0604020202020204" pitchFamily="34" charset="0"/>
              </a:rPr>
              <a:t>4</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có bậc là 5</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9927730" y="8585307"/>
            <a:ext cx="6912470" cy="901593"/>
          </a:xfrm>
          <a:prstGeom prst="rect">
            <a:avLst/>
          </a:prstGeom>
        </p:spPr>
        <p:txBody>
          <a:bodyPr wrap="none">
            <a:spAutoFit/>
          </a:bodyPr>
          <a:lstStyle/>
          <a:p>
            <a:pPr>
              <a:lnSpc>
                <a:spcPct val="150000"/>
              </a:lnSpc>
              <a:spcAft>
                <a:spcPts val="0"/>
              </a:spcAft>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D. </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x</a:t>
            </a:r>
            <a:r>
              <a:rPr lang="en-US" sz="4000" baseline="30000" dirty="0" err="1">
                <a:solidFill>
                  <a:schemeClr val="bg1"/>
                </a:solidFill>
                <a:latin typeface="Arial" panose="020B0604020202020204" pitchFamily="34" charset="0"/>
                <a:ea typeface="Arial" panose="020B0604020202020204" pitchFamily="34" charset="0"/>
                <a:cs typeface="Arial" panose="020B0604020202020204" pitchFamily="34" charset="0"/>
              </a:rPr>
              <a:t>5</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15xyz</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y</a:t>
            </a:r>
            <a:r>
              <a:rPr lang="en-US" sz="4000" baseline="30000" dirty="0" err="1">
                <a:solidFill>
                  <a:schemeClr val="bg1"/>
                </a:solidFill>
                <a:latin typeface="Arial" panose="020B0604020202020204" pitchFamily="34" charset="0"/>
                <a:ea typeface="Arial" panose="020B0604020202020204" pitchFamily="34" charset="0"/>
                <a:cs typeface="Arial" panose="020B0604020202020204" pitchFamily="34" charset="0"/>
              </a:rPr>
              <a:t>4</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bậc</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ea typeface="Arial" panose="020B0604020202020204" pitchFamily="34" charset="0"/>
                <a:cs typeface="Arial" panose="020B0604020202020204" pitchFamily="34" charset="0"/>
              </a:rPr>
              <a:t>5</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9829800" y="6286500"/>
            <a:ext cx="7115725" cy="1015663"/>
          </a:xfrm>
          <a:prstGeom prst="rect">
            <a:avLst/>
          </a:prstGeom>
        </p:spPr>
        <p:txBody>
          <a:bodyPr wrap="square">
            <a:spAutoFit/>
          </a:bodyPr>
          <a:lstStyle/>
          <a:p>
            <a:pPr>
              <a:lnSpc>
                <a:spcPct val="150000"/>
              </a:lnSpc>
              <a:spcAft>
                <a:spcPts val="0"/>
              </a:spcAft>
            </a:pPr>
            <a:r>
              <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 </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-x</a:t>
            </a:r>
            <a:r>
              <a:rPr lang="en-US" sz="4000" baseline="30000">
                <a:solidFill>
                  <a:schemeClr val="bg1"/>
                </a:solidFill>
                <a:latin typeface="Arial" panose="020B0604020202020204" pitchFamily="34" charset="0"/>
                <a:ea typeface="Arial" panose="020B0604020202020204" pitchFamily="34" charset="0"/>
                <a:cs typeface="Arial" panose="020B0604020202020204" pitchFamily="34" charset="0"/>
              </a:rPr>
              <a:t>5</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+ 15xyz + y</a:t>
            </a:r>
            <a:r>
              <a:rPr lang="en-US" sz="4000" baseline="30000">
                <a:solidFill>
                  <a:schemeClr val="bg1"/>
                </a:solidFill>
                <a:latin typeface="Arial" panose="020B0604020202020204" pitchFamily="34" charset="0"/>
                <a:ea typeface="Arial" panose="020B0604020202020204" pitchFamily="34" charset="0"/>
                <a:cs typeface="Arial" panose="020B0604020202020204" pitchFamily="34" charset="0"/>
              </a:rPr>
              <a:t>4</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có bậc là </a:t>
            </a: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4</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601312" y="2668871"/>
            <a:ext cx="13745125" cy="2041456"/>
          </a:xfrm>
          <a:prstGeom prst="rect">
            <a:avLst/>
          </a:prstGeom>
        </p:spPr>
        <p:txBody>
          <a:bodyPr wrap="square">
            <a:spAutoFit/>
          </a:bodyPr>
          <a:lstStyle/>
          <a:p>
            <a:pPr>
              <a:lnSpc>
                <a:spcPct val="150000"/>
              </a:lnSpc>
              <a:spcAft>
                <a:spcPts val="0"/>
              </a:spcAft>
            </a:pP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500" b="1" i="0" u="none" strike="noStrike" kern="1200" cap="none" spc="0" normalizeH="0" baseline="0" noProof="0" dirty="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3</a:t>
            </a: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r>
              <a:rPr lang="en-US" sz="4500" smtClean="0">
                <a:solidFill>
                  <a:schemeClr val="bg1"/>
                </a:solidFill>
                <a:latin typeface="Arial" panose="020B0604020202020204" pitchFamily="34" charset="0"/>
                <a:ea typeface="Arial" panose="020B0604020202020204" pitchFamily="34" charset="0"/>
                <a:cs typeface="Arial" panose="020B0604020202020204" pitchFamily="34" charset="0"/>
              </a:rPr>
              <a:t>Thu gọn và tìm bậc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đa</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thức</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endParaRPr lang="en-US" sz="4500" dirty="0" smtClean="0">
              <a:solidFill>
                <a:schemeClr val="bg1"/>
              </a:solidFill>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smtClean="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smtClean="0">
                <a:solidFill>
                  <a:schemeClr val="bg1"/>
                </a:solidFill>
                <a:latin typeface="Arial" panose="020B0604020202020204" pitchFamily="34" charset="0"/>
                <a:ea typeface="Arial" panose="020B0604020202020204" pitchFamily="34" charset="0"/>
                <a:cs typeface="Arial" panose="020B0604020202020204" pitchFamily="34" charset="0"/>
              </a:rPr>
              <a:t>12xyz</a:t>
            </a:r>
            <a:r>
              <a:rPr lang="en-US" sz="4500" dirty="0" smtClean="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3x</a:t>
            </a:r>
            <a:r>
              <a:rPr lang="en-US" sz="4500" baseline="30000" dirty="0" err="1">
                <a:solidFill>
                  <a:schemeClr val="bg1"/>
                </a:solidFill>
                <a:latin typeface="Arial" panose="020B0604020202020204" pitchFamily="34" charset="0"/>
                <a:ea typeface="Arial" panose="020B0604020202020204" pitchFamily="34" charset="0"/>
                <a:cs typeface="Arial" panose="020B0604020202020204" pitchFamily="34" charset="0"/>
              </a:rPr>
              <a:t>5</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y</a:t>
            </a:r>
            <a:r>
              <a:rPr lang="en-US" sz="4500" baseline="30000" dirty="0" err="1">
                <a:solidFill>
                  <a:schemeClr val="bg1"/>
                </a:solidFill>
                <a:latin typeface="Arial" panose="020B0604020202020204" pitchFamily="34" charset="0"/>
                <a:ea typeface="Arial" panose="020B0604020202020204" pitchFamily="34" charset="0"/>
                <a:cs typeface="Arial" panose="020B0604020202020204" pitchFamily="34" charset="0"/>
              </a:rPr>
              <a:t>4</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3xyz</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2x</a:t>
            </a:r>
            <a:r>
              <a:rPr lang="en-US" sz="4500" baseline="30000" dirty="0" err="1">
                <a:solidFill>
                  <a:schemeClr val="bg1"/>
                </a:solidFill>
                <a:latin typeface="Arial" panose="020B0604020202020204" pitchFamily="34" charset="0"/>
                <a:ea typeface="Arial" panose="020B0604020202020204" pitchFamily="34" charset="0"/>
                <a:cs typeface="Arial" panose="020B0604020202020204" pitchFamily="34" charset="0"/>
              </a:rPr>
              <a:t>5</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 ta </a:t>
            </a:r>
            <a:r>
              <a:rPr lang="en-US" sz="4500" dirty="0" err="1">
                <a:solidFill>
                  <a:schemeClr val="bg1"/>
                </a:solidFill>
                <a:latin typeface="Arial" panose="020B0604020202020204" pitchFamily="34" charset="0"/>
                <a:ea typeface="Arial" panose="020B0604020202020204" pitchFamily="34" charset="0"/>
                <a:cs typeface="Arial" panose="020B0604020202020204" pitchFamily="34" charset="0"/>
              </a:rPr>
              <a:t>được</a:t>
            </a:r>
            <a:r>
              <a:rPr lang="en-US" sz="4500"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45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71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04516" y="1914477"/>
            <a:ext cx="13678967" cy="335417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34600" y="6134100"/>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35583"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28800" y="8191500"/>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31998" y="6210300"/>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3352800" y="2516475"/>
            <a:ext cx="11528410" cy="2041456"/>
          </a:xfrm>
          <a:prstGeom prst="rect">
            <a:avLst/>
          </a:prstGeom>
        </p:spPr>
        <p:txBody>
          <a:bodyPr wrap="square">
            <a:spAutoFit/>
          </a:bodyPr>
          <a:lstStyle/>
          <a:p>
            <a:pPr>
              <a:lnSpc>
                <a:spcPct val="150000"/>
              </a:lnSpc>
              <a:spcAft>
                <a:spcPts val="0"/>
              </a:spcAf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4.</a:t>
            </a:r>
            <a:r>
              <a:rPr kumimoji="0" lang="en-US" sz="45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Giá trị của đa thức xy + 2x</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2</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y</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2</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 - x</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4</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y tại x = y = -1 là</a:t>
            </a:r>
            <a:r>
              <a:rPr lang="en-US" sz="4500" smtClean="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45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2" name="Rectangle 1"/>
          <p:cNvSpPr/>
          <p:nvPr/>
        </p:nvSpPr>
        <p:spPr>
          <a:xfrm>
            <a:off x="4392632" y="6372790"/>
            <a:ext cx="954107"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740349" y="6337637"/>
            <a:ext cx="129715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289733" y="8332460"/>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912042" y="8452184"/>
            <a:ext cx="112562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18971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p:cNvGrpSpPr/>
          <p:nvPr/>
        </p:nvGrpSpPr>
        <p:grpSpPr>
          <a:xfrm>
            <a:off x="5638800" y="486922"/>
            <a:ext cx="6019800" cy="2980178"/>
            <a:chOff x="5943600" y="288505"/>
            <a:chExt cx="6019800" cy="2980178"/>
          </a:xfrm>
        </p:grpSpPr>
        <p:grpSp>
          <p:nvGrpSpPr>
            <p:cNvPr id="4" name="Group 2"/>
            <p:cNvGrpSpPr/>
            <p:nvPr/>
          </p:nvGrpSpPr>
          <p:grpSpPr>
            <a:xfrm>
              <a:off x="5943600" y="288505"/>
              <a:ext cx="6019800" cy="2980178"/>
              <a:chOff x="0" y="-28575"/>
              <a:chExt cx="2246854" cy="841375"/>
            </a:xfrm>
          </p:grpSpPr>
          <p:sp>
            <p:nvSpPr>
              <p:cNvPr id="6"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7"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0" name="Group 9"/>
          <p:cNvGrpSpPr/>
          <p:nvPr/>
        </p:nvGrpSpPr>
        <p:grpSpPr>
          <a:xfrm>
            <a:off x="609600" y="2476499"/>
            <a:ext cx="17145000" cy="6934201"/>
            <a:chOff x="847346" y="1063360"/>
            <a:chExt cx="16327517" cy="5668929"/>
          </a:xfrm>
        </p:grpSpPr>
        <p:sp>
          <p:nvSpPr>
            <p:cNvPr id="11" name="Google Shape;136;p4"/>
            <p:cNvSpPr/>
            <p:nvPr/>
          </p:nvSpPr>
          <p:spPr>
            <a:xfrm>
              <a:off x="847346" y="1063360"/>
              <a:ext cx="16327517" cy="5668929"/>
            </a:xfrm>
            <a:prstGeom prst="wedgeRoundRectCallout">
              <a:avLst>
                <a:gd name="adj1" fmla="val 20095"/>
                <a:gd name="adj2" fmla="val 569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2" name="TextBox 11"/>
            <p:cNvSpPr txBox="1"/>
            <p:nvPr/>
          </p:nvSpPr>
          <p:spPr>
            <a:xfrm>
              <a:off x="1403829" y="1344761"/>
              <a:ext cx="15287119" cy="5095246"/>
            </a:xfrm>
            <a:prstGeom prst="rect">
              <a:avLst/>
            </a:prstGeom>
            <a:noFill/>
          </p:spPr>
          <p:txBody>
            <a:bodyPr wrap="square" rtlCol="0">
              <a:spAutoFit/>
            </a:bodyPr>
            <a:lstStyle/>
            <a:p>
              <a:pPr lvl="0" algn="just">
                <a:lnSpc>
                  <a:spcPct val="150000"/>
                </a:lnSpc>
                <a:defRPr/>
              </a:pPr>
              <a:r>
                <a:rPr lang="vi-VN" sz="3800" dirty="0">
                  <a:solidFill>
                    <a:prstClr val="black"/>
                  </a:solidFill>
                  <a:cs typeface="Arial" panose="020B0604020202020204" pitchFamily="34" charset="0"/>
                </a:rPr>
                <a:t>Bạn Trang nêu vấn đề: Một đa thức bậc hai thu gọn với hai biến (x và y) mà mỗi hạng tử của nó đều có hệ số bằng 1 thì có nhiều nhất là mấy hạng tử? Có ba bạn trả lời như sau</a:t>
              </a:r>
              <a:r>
                <a:rPr lang="vi-VN" sz="3800" dirty="0" smtClean="0">
                  <a:solidFill>
                    <a:prstClr val="black"/>
                  </a:solidFill>
                  <a:cs typeface="Arial" panose="020B0604020202020204" pitchFamily="34" charset="0"/>
                </a:rPr>
                <a:t>:</a:t>
              </a:r>
              <a:endParaRPr lang="vi-VN" sz="3800" dirty="0">
                <a:solidFill>
                  <a:prstClr val="black"/>
                </a:solidFill>
                <a:cs typeface="Arial" panose="020B0604020202020204" pitchFamily="34" charset="0"/>
              </a:endParaRPr>
            </a:p>
            <a:p>
              <a:pPr lvl="0" algn="just">
                <a:lnSpc>
                  <a:spcPct val="150000"/>
                </a:lnSpc>
                <a:defRPr/>
              </a:pPr>
              <a:r>
                <a:rPr lang="vi-VN" sz="3800" dirty="0">
                  <a:solidFill>
                    <a:prstClr val="black"/>
                  </a:solidFill>
                  <a:cs typeface="Arial" panose="020B0604020202020204" pitchFamily="34" charset="0"/>
                </a:rPr>
                <a:t>Anh: Có 3 hạng tử</a:t>
              </a:r>
              <a:r>
                <a:rPr lang="vi-VN" sz="3800" dirty="0" smtClean="0">
                  <a:solidFill>
                    <a:prstClr val="black"/>
                  </a:solidFill>
                  <a:cs typeface="Arial" panose="020B0604020202020204" pitchFamily="34" charset="0"/>
                </a:rPr>
                <a:t>.</a:t>
              </a:r>
              <a:endParaRPr lang="vi-VN" sz="3800" dirty="0">
                <a:solidFill>
                  <a:prstClr val="black"/>
                </a:solidFill>
                <a:cs typeface="Arial" panose="020B0604020202020204" pitchFamily="34" charset="0"/>
              </a:endParaRPr>
            </a:p>
            <a:p>
              <a:pPr lvl="0" algn="just">
                <a:lnSpc>
                  <a:spcPct val="150000"/>
                </a:lnSpc>
                <a:defRPr/>
              </a:pPr>
              <a:r>
                <a:rPr lang="vi-VN" sz="3800" dirty="0">
                  <a:solidFill>
                    <a:prstClr val="black"/>
                  </a:solidFill>
                  <a:cs typeface="Arial" panose="020B0604020202020204" pitchFamily="34" charset="0"/>
                </a:rPr>
                <a:t>Bình: Có 5 hạng tử</a:t>
              </a:r>
              <a:r>
                <a:rPr lang="vi-VN" sz="3800" dirty="0" smtClean="0">
                  <a:solidFill>
                    <a:prstClr val="black"/>
                  </a:solidFill>
                  <a:cs typeface="Arial" panose="020B0604020202020204" pitchFamily="34" charset="0"/>
                </a:rPr>
                <a:t>.</a:t>
              </a:r>
              <a:endParaRPr lang="vi-VN" sz="3800" dirty="0">
                <a:solidFill>
                  <a:prstClr val="black"/>
                </a:solidFill>
                <a:cs typeface="Arial" panose="020B0604020202020204" pitchFamily="34" charset="0"/>
              </a:endParaRPr>
            </a:p>
            <a:p>
              <a:pPr lvl="0" algn="just">
                <a:lnSpc>
                  <a:spcPct val="150000"/>
                </a:lnSpc>
                <a:defRPr/>
              </a:pPr>
              <a:r>
                <a:rPr lang="vi-VN" sz="3800" dirty="0">
                  <a:solidFill>
                    <a:prstClr val="black"/>
                  </a:solidFill>
                  <a:cs typeface="Arial" panose="020B0604020202020204" pitchFamily="34" charset="0"/>
                </a:rPr>
                <a:t>Chung: Có 6 hạng tử</a:t>
              </a:r>
              <a:r>
                <a:rPr lang="vi-VN" sz="3800" dirty="0" smtClean="0">
                  <a:solidFill>
                    <a:prstClr val="black"/>
                  </a:solidFill>
                  <a:cs typeface="Arial" panose="020B0604020202020204" pitchFamily="34" charset="0"/>
                </a:rPr>
                <a:t>.</a:t>
              </a:r>
              <a:endParaRPr lang="en-US" sz="3800" dirty="0" smtClean="0">
                <a:solidFill>
                  <a:prstClr val="black"/>
                </a:solidFill>
                <a:cs typeface="Arial" panose="020B0604020202020204" pitchFamily="34" charset="0"/>
              </a:endParaRPr>
            </a:p>
            <a:p>
              <a:pPr lvl="0" algn="just">
                <a:lnSpc>
                  <a:spcPct val="150000"/>
                </a:lnSpc>
                <a:defRPr/>
              </a:pP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nêu</a:t>
              </a:r>
              <a:r>
                <a:rPr lang="en-US" sz="3800" dirty="0">
                  <a:latin typeface="Arial" panose="020B0604020202020204" pitchFamily="34" charset="0"/>
                  <a:cs typeface="Arial" panose="020B0604020202020204" pitchFamily="34" charset="0"/>
                </a:rPr>
                <a:t> ý </a:t>
              </a:r>
              <a:r>
                <a:rPr lang="en-US" sz="3800" dirty="0" err="1">
                  <a:latin typeface="Arial" panose="020B0604020202020204" pitchFamily="34" charset="0"/>
                  <a:cs typeface="Arial" panose="020B0604020202020204" pitchFamily="34" charset="0"/>
                </a:rPr>
                <a:t>kiến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thức</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nào</a:t>
              </a:r>
              <a:r>
                <a:rPr lang="en-US" sz="3800" dirty="0" smtClean="0">
                  <a:latin typeface="Arial" panose="020B0604020202020204" pitchFamily="34"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2"/>
          <a:stretch>
            <a:fillRect/>
          </a:stretch>
        </p:blipFill>
        <p:spPr>
          <a:xfrm>
            <a:off x="15852470" y="8181528"/>
            <a:ext cx="1978332" cy="1743308"/>
          </a:xfrm>
          <a:prstGeom prst="rect">
            <a:avLst/>
          </a:prstGeom>
        </p:spPr>
      </p:pic>
      <p:pic>
        <p:nvPicPr>
          <p:cNvPr id="15" name="Picture 14"/>
          <p:cNvPicPr>
            <a:picLocks noChangeAspect="1"/>
          </p:cNvPicPr>
          <p:nvPr/>
        </p:nvPicPr>
        <p:blipFill>
          <a:blip r:embed="rId3"/>
          <a:stretch>
            <a:fillRect/>
          </a:stretch>
        </p:blipFill>
        <p:spPr>
          <a:xfrm>
            <a:off x="304800" y="340222"/>
            <a:ext cx="2286175" cy="1749624"/>
          </a:xfrm>
          <a:prstGeom prst="rect">
            <a:avLst/>
          </a:prstGeom>
        </p:spPr>
      </p:pic>
    </p:spTree>
    <p:extLst>
      <p:ext uri="{BB962C8B-B14F-4D97-AF65-F5344CB8AC3E}">
        <p14:creationId xmlns:p14="http://schemas.microsoft.com/office/powerpoint/2010/main" val="16982496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042" y="1698697"/>
            <a:ext cx="9144000" cy="1938992"/>
          </a:xfrm>
          <a:prstGeom prst="rect">
            <a:avLst/>
          </a:prstGeom>
        </p:spPr>
        <p:txBody>
          <a:bodyPr>
            <a:spAutoFit/>
          </a:bodyPr>
          <a:lstStyle/>
          <a:p>
            <a:pPr lvl="0" algn="just">
              <a:lnSpc>
                <a:spcPct val="150000"/>
              </a:lnSpc>
              <a:defRPr/>
            </a:pPr>
            <a:r>
              <a:rPr lang="en-US" sz="4000" dirty="0" err="1">
                <a:solidFill>
                  <a:prstClr val="black"/>
                </a:solidFill>
                <a:latin typeface="Times New Roman" panose="02020603050405020304" pitchFamily="18" charset="0"/>
                <a:cs typeface="Times New Roman" panose="02020603050405020304" pitchFamily="18" charset="0"/>
              </a:rPr>
              <a:t>Đa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tìm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a:t>
            </a:r>
          </a:p>
          <a:p>
            <a:pPr lvl="0" algn="just">
              <a:lnSpc>
                <a:spcPct val="150000"/>
              </a:lnSpc>
              <a:defRPr/>
            </a:pPr>
            <a:r>
              <a:rPr lang="en-US" sz="4000" dirty="0">
                <a:solidFill>
                  <a:prstClr val="black"/>
                </a:solidFill>
                <a:latin typeface="Times New Roman" panose="02020603050405020304" pitchFamily="18" charset="0"/>
                <a:cs typeface="Times New Roman" panose="02020603050405020304" pitchFamily="18" charset="0"/>
              </a:rPr>
              <a:t>1) </a:t>
            </a:r>
            <a:r>
              <a:rPr lang="en-US" sz="4000" dirty="0" err="1">
                <a:solidFill>
                  <a:prstClr val="black"/>
                </a:solidFill>
                <a:latin typeface="Times New Roman" panose="02020603050405020304" pitchFamily="18" charset="0"/>
                <a:cs typeface="Times New Roman" panose="02020603050405020304" pitchFamily="18" charset="0"/>
              </a:rPr>
              <a:t>Hạng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bậc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biến</a:t>
            </a:r>
            <a:r>
              <a:rPr lang="en-US" sz="4000" dirty="0">
                <a:solidFill>
                  <a:prstClr val="black"/>
                </a:solidFill>
                <a:latin typeface="Times New Roman" panose="02020603050405020304" pitchFamily="18" charset="0"/>
                <a:cs typeface="Times New Roman" panose="02020603050405020304" pitchFamily="18" charset="0"/>
              </a:rPr>
              <a:t> x, y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xy</a:t>
            </a:r>
            <a:endParaRPr lang="en-US" sz="40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p:cNvSpPr txBox="1"/>
              <p:nvPr/>
            </p:nvSpPr>
            <p:spPr>
              <a:xfrm>
                <a:off x="1181042" y="3414691"/>
                <a:ext cx="16052513" cy="1015663"/>
              </a:xfrm>
              <a:prstGeom prst="rect">
                <a:avLst/>
              </a:prstGeom>
              <a:noFill/>
            </p:spPr>
            <p:txBody>
              <a:bodyPr wrap="square" rtlCol="0">
                <a:spAutoFit/>
              </a:bodyPr>
              <a:lstStyle/>
              <a:p>
                <a:pPr lvl="0" algn="just">
                  <a:lnSpc>
                    <a:spcPct val="150000"/>
                  </a:lnSpc>
                  <a:defRPr/>
                </a:pPr>
                <a:r>
                  <a:rPr lang="en-US" sz="4000" dirty="0" smtClean="0">
                    <a:solidFill>
                      <a:prstClr val="black"/>
                    </a:solidFill>
                    <a:latin typeface="Times New Roman" panose="02020603050405020304" pitchFamily="18" charset="0"/>
                    <a:cs typeface="Times New Roman" panose="02020603050405020304" pitchFamily="18" charset="0"/>
                  </a:rPr>
                  <a:t>2) </a:t>
                </a:r>
                <a:r>
                  <a:rPr lang="en-US" sz="4000" dirty="0" err="1" smtClean="0">
                    <a:solidFill>
                      <a:prstClr val="black"/>
                    </a:solidFill>
                    <a:latin typeface="Times New Roman" panose="02020603050405020304" pitchFamily="18" charset="0"/>
                    <a:cs typeface="Times New Roman" panose="02020603050405020304" pitchFamily="18" charset="0"/>
                  </a:rPr>
                  <a:t>Hạng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bậc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1 </a:t>
                </a:r>
                <a:r>
                  <a:rPr lang="en-US" sz="4000" dirty="0" err="1" smtClean="0">
                    <a:solidFill>
                      <a:prstClr val="black"/>
                    </a:solidFill>
                    <a:latin typeface="Times New Roman" panose="02020603050405020304" pitchFamily="18" charset="0"/>
                    <a:cs typeface="Times New Roman" panose="02020603050405020304" pitchFamily="18" charset="0"/>
                  </a:rPr>
                  <a:t>biến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x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sz="4000" dirty="0" smtClean="0">
                  <a:solidFill>
                    <a:prstClr val="black"/>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181042" y="3414691"/>
                <a:ext cx="16052513" cy="1015663"/>
              </a:xfrm>
              <a:prstGeom prst="rect">
                <a:avLst/>
              </a:prstGeom>
              <a:blipFill>
                <a:blip r:embed="rId2"/>
                <a:stretch>
                  <a:fillRect l="-1367" b="-14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181042" y="4233898"/>
                <a:ext cx="16052512" cy="1015663"/>
              </a:xfrm>
              <a:prstGeom prst="rect">
                <a:avLst/>
              </a:prstGeom>
              <a:noFill/>
            </p:spPr>
            <p:txBody>
              <a:bodyPr wrap="square" rtlCol="0">
                <a:spAutoFit/>
              </a:bodyPr>
              <a:lstStyle/>
              <a:p>
                <a:pPr lvl="0" algn="just">
                  <a:lnSpc>
                    <a:spcPct val="150000"/>
                  </a:lnSpc>
                  <a:defRPr/>
                </a:pPr>
                <a:r>
                  <a:rPr lang="en-US" sz="4000" dirty="0" smtClean="0">
                    <a:solidFill>
                      <a:prstClr val="black"/>
                    </a:solidFill>
                    <a:latin typeface="Times New Roman" panose="02020603050405020304" pitchFamily="18" charset="0"/>
                    <a:cs typeface="Times New Roman" panose="02020603050405020304" pitchFamily="18" charset="0"/>
                  </a:rPr>
                  <a:t>3) </a:t>
                </a:r>
                <a:r>
                  <a:rPr lang="en-US" sz="4000" dirty="0" err="1" smtClean="0">
                    <a:solidFill>
                      <a:prstClr val="black"/>
                    </a:solidFill>
                    <a:latin typeface="Times New Roman" panose="02020603050405020304" pitchFamily="18" charset="0"/>
                    <a:cs typeface="Times New Roman" panose="02020603050405020304" pitchFamily="18" charset="0"/>
                  </a:rPr>
                  <a:t>Hạng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bậc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1 </a:t>
                </a:r>
                <a:r>
                  <a:rPr lang="en-US" sz="4000" dirty="0" err="1" smtClean="0">
                    <a:solidFill>
                      <a:prstClr val="black"/>
                    </a:solidFill>
                    <a:latin typeface="Times New Roman" panose="02020603050405020304" pitchFamily="18" charset="0"/>
                    <a:cs typeface="Times New Roman" panose="02020603050405020304" pitchFamily="18" charset="0"/>
                  </a:rPr>
                  <a:t>biến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y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sz="4000" dirty="0" smtClean="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81042" y="4233898"/>
                <a:ext cx="16052512" cy="1015663"/>
              </a:xfrm>
              <a:prstGeom prst="rect">
                <a:avLst/>
              </a:prstGeom>
              <a:blipFill>
                <a:blip r:embed="rId3"/>
                <a:stretch>
                  <a:fillRect l="-1367" b="-15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181042" y="4960313"/>
                <a:ext cx="16052512" cy="1015663"/>
              </a:xfrm>
              <a:prstGeom prst="rect">
                <a:avLst/>
              </a:prstGeom>
              <a:noFill/>
            </p:spPr>
            <p:txBody>
              <a:bodyPr wrap="square" rtlCol="0">
                <a:spAutoFit/>
              </a:bodyPr>
              <a:lstStyle/>
              <a:p>
                <a:pPr lvl="0" algn="just">
                  <a:lnSpc>
                    <a:spcPct val="150000"/>
                  </a:lnSpc>
                  <a:defRPr/>
                </a:pPr>
                <a:r>
                  <a:rPr lang="en-US" sz="4000" dirty="0" smtClean="0">
                    <a:solidFill>
                      <a:prstClr val="black"/>
                    </a:solidFill>
                    <a:latin typeface="Times New Roman" panose="02020603050405020304" pitchFamily="18" charset="0"/>
                    <a:cs typeface="Times New Roman" panose="02020603050405020304" pitchFamily="18" charset="0"/>
                  </a:rPr>
                  <a:t>4) </a:t>
                </a:r>
                <a:r>
                  <a:rPr lang="en-US" sz="4000" dirty="0" err="1" smtClean="0">
                    <a:solidFill>
                      <a:prstClr val="black"/>
                    </a:solidFill>
                    <a:latin typeface="Times New Roman" panose="02020603050405020304" pitchFamily="18" charset="0"/>
                    <a:cs typeface="Times New Roman" panose="02020603050405020304" pitchFamily="18" charset="0"/>
                  </a:rPr>
                  <a:t>Hạng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bậc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 </m:t>
                    </m:r>
                    <m:r>
                      <a:rPr lang="en-US" sz="4000" i="1">
                        <a:solidFill>
                          <a:prstClr val="black"/>
                        </a:solidFill>
                        <a:latin typeface="Cambria Math" panose="02040503050406030204" pitchFamily="18" charset="0"/>
                        <a:cs typeface="Arial" panose="020B0604020202020204" pitchFamily="34" charset="0"/>
                      </a:rPr>
                      <m:t>𝑣</m:t>
                    </m:r>
                    <m:r>
                      <a:rPr lang="en-US" sz="4000" i="1">
                        <a:solidFill>
                          <a:prstClr val="black"/>
                        </a:solidFill>
                        <a:latin typeface="Cambria Math" panose="02040503050406030204" pitchFamily="18" charset="0"/>
                        <a:cs typeface="Arial" panose="020B0604020202020204" pitchFamily="34" charset="0"/>
                      </a:rPr>
                      <m:t>à</m:t>
                    </m:r>
                  </m:oMath>
                </a14:m>
                <a:r>
                  <a:rPr lang="en-US" sz="4000" dirty="0" smtClean="0">
                    <a:solidFill>
                      <a:prstClr val="black"/>
                    </a:solidFill>
                    <a:latin typeface="Times New Roman" panose="02020603050405020304" pitchFamily="18" charset="0"/>
                    <a:cs typeface="Times New Roman" panose="02020603050405020304" pitchFamily="18" charset="0"/>
                  </a:rPr>
                  <a:t> y</a:t>
                </a:r>
              </a:p>
            </p:txBody>
          </p:sp>
        </mc:Choice>
        <mc:Fallback xmlns="">
          <p:sp>
            <p:nvSpPr>
              <p:cNvPr id="5" name="TextBox 4"/>
              <p:cNvSpPr txBox="1">
                <a:spLocks noRot="1" noChangeAspect="1" noMove="1" noResize="1" noEditPoints="1" noAdjustHandles="1" noChangeArrowheads="1" noChangeShapeType="1" noTextEdit="1"/>
              </p:cNvSpPr>
              <p:nvPr/>
            </p:nvSpPr>
            <p:spPr>
              <a:xfrm>
                <a:off x="1181042" y="4960313"/>
                <a:ext cx="16052512" cy="1015663"/>
              </a:xfrm>
              <a:prstGeom prst="rect">
                <a:avLst/>
              </a:prstGeom>
              <a:blipFill>
                <a:blip r:embed="rId4"/>
                <a:stretch>
                  <a:fillRect l="-1367" b="-15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181042" y="5751376"/>
                <a:ext cx="16052512" cy="905056"/>
              </a:xfrm>
              <a:prstGeom prst="rect">
                <a:avLst/>
              </a:prstGeom>
              <a:noFill/>
            </p:spPr>
            <p:txBody>
              <a:bodyPr wrap="square" rtlCol="0">
                <a:spAutoFit/>
              </a:bodyPr>
              <a:lstStyle/>
              <a:p>
                <a:pPr lvl="0" algn="just">
                  <a:lnSpc>
                    <a:spcPct val="150000"/>
                  </a:lnSpc>
                  <a:defRPr/>
                </a:pPr>
                <a:r>
                  <a:rPr lang="en-US" sz="4000" dirty="0" smtClean="0">
                    <a:solidFill>
                      <a:prstClr val="black"/>
                    </a:solidFill>
                    <a:latin typeface="Times New Roman" panose="02020603050405020304" pitchFamily="18" charset="0"/>
                    <a:cs typeface="Times New Roman" panose="02020603050405020304" pitchFamily="18" charset="0"/>
                  </a:rPr>
                  <a:t>5) </a:t>
                </a:r>
                <a:r>
                  <a:rPr lang="en-US" sz="4000" dirty="0" err="1" smtClean="0">
                    <a:solidFill>
                      <a:prstClr val="black"/>
                    </a:solidFill>
                    <a:latin typeface="Times New Roman" panose="02020603050405020304" pitchFamily="18" charset="0"/>
                    <a:cs typeface="Times New Roman" panose="02020603050405020304" pitchFamily="18" charset="0"/>
                  </a:rPr>
                  <a:t>Hạng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bậc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1</m:t>
                    </m:r>
                  </m:oMath>
                </a14:m>
                <a:endParaRPr lang="en-US" sz="4000" dirty="0" smtClean="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81042" y="5751376"/>
                <a:ext cx="16052512" cy="905056"/>
              </a:xfrm>
              <a:prstGeom prst="rect">
                <a:avLst/>
              </a:prstGeom>
              <a:blipFill>
                <a:blip r:embed="rId5"/>
                <a:stretch>
                  <a:fillRect l="-1367" b="-28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38607" y="6572185"/>
                <a:ext cx="16052512" cy="2751715"/>
              </a:xfrm>
              <a:prstGeom prst="rect">
                <a:avLst/>
              </a:prstGeom>
              <a:noFill/>
            </p:spPr>
            <p:txBody>
              <a:bodyPr wrap="square" rtlCol="0">
                <a:spAutoFit/>
              </a:bodyPr>
              <a:lstStyle/>
              <a:p>
                <a:pPr lvl="0" algn="just">
                  <a:lnSpc>
                    <a:spcPct val="150000"/>
                  </a:lnSpc>
                  <a:defRPr/>
                </a:pPr>
                <a:r>
                  <a:rPr lang="en-US" sz="4000" dirty="0" smtClean="0">
                    <a:solidFill>
                      <a:prstClr val="black"/>
                    </a:solidFill>
                    <a:latin typeface="Times New Roman" panose="02020603050405020304" pitchFamily="18" charset="0"/>
                    <a:cs typeface="Times New Roman" panose="02020603050405020304" pitchFamily="18" charset="0"/>
                  </a:rPr>
                  <a:t>Vậy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thoả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a:t>
                </a:r>
              </a:p>
              <a:p>
                <a:pPr lvl="0" algn="just">
                  <a:lnSpc>
                    <a:spcPct val="150000"/>
                  </a:lnSpc>
                  <a:defRPr/>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𝑥𝑦</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𝑦</m:t>
                      </m:r>
                      <m:r>
                        <a:rPr lang="en-US" sz="4000" b="0" i="1" smtClean="0">
                          <a:solidFill>
                            <a:prstClr val="black"/>
                          </a:solidFill>
                          <a:latin typeface="Cambria Math" panose="02040503050406030204" pitchFamily="18" charset="0"/>
                          <a:cs typeface="Arial" panose="020B0604020202020204" pitchFamily="34" charset="0"/>
                        </a:rPr>
                        <m:t>+1</m:t>
                      </m:r>
                    </m:oMath>
                  </m:oMathPara>
                </a14:m>
                <a:endParaRPr lang="en-US" sz="4000" dirty="0" smtClean="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en-US" sz="4000" dirty="0" err="1" smtClean="0">
                    <a:solidFill>
                      <a:prstClr val="black"/>
                    </a:solidFill>
                    <a:latin typeface="Times New Roman" panose="02020603050405020304" pitchFamily="18" charset="0"/>
                    <a:cs typeface="Times New Roman" panose="02020603050405020304" pitchFamily="18" charset="0"/>
                  </a:rPr>
                  <a:t>Đa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rPr>
                  <a:t>6 </a:t>
                </a:r>
                <a:r>
                  <a:rPr lang="en-US" sz="4000" dirty="0" err="1" smtClean="0">
                    <a:solidFill>
                      <a:prstClr val="black"/>
                    </a:solidFill>
                    <a:latin typeface="Times New Roman" panose="02020603050405020304" pitchFamily="18" charset="0"/>
                    <a:cs typeface="Times New Roman" panose="02020603050405020304" pitchFamily="18" charset="0"/>
                  </a:rPr>
                  <a:t>hạng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Vậy</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smtClean="0">
                    <a:solidFill>
                      <a:prstClr val="black"/>
                    </a:solidFill>
                    <a:latin typeface="Times New Roman" panose="02020603050405020304" pitchFamily="18" charset="0"/>
                    <a:cs typeface="Times New Roman" panose="02020603050405020304" pitchFamily="18" charset="0"/>
                  </a:rPr>
                  <a:t>kiến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bạn</a:t>
                </a:r>
                <a:r>
                  <a:rPr lang="en-US" sz="4000" dirty="0">
                    <a:solidFill>
                      <a:prstClr val="black"/>
                    </a:solidFill>
                    <a:latin typeface="Times New Roman" panose="02020603050405020304" pitchFamily="18" charset="0"/>
                    <a:cs typeface="Times New Roman" panose="02020603050405020304" pitchFamily="18" charset="0"/>
                  </a:rPr>
                  <a:t> Chung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nhất</a:t>
                </a:r>
                <a:r>
                  <a:rPr lang="en-US" sz="4000" dirty="0" smtClean="0">
                    <a:solidFill>
                      <a:prstClr val="black"/>
                    </a:solidFill>
                    <a:latin typeface="Times New Roman" panose="02020603050405020304" pitchFamily="18" charset="0"/>
                    <a:cs typeface="Times New Roman" panose="02020603050405020304" pitchFamily="18" charset="0"/>
                  </a:rPr>
                  <a:t>.</a:t>
                </a:r>
              </a:p>
            </p:txBody>
          </p:sp>
        </mc:Choice>
        <mc:Fallback xmlns="">
          <p:sp>
            <p:nvSpPr>
              <p:cNvPr id="7" name="TextBox 6"/>
              <p:cNvSpPr txBox="1">
                <a:spLocks noRot="1" noChangeAspect="1" noMove="1" noResize="1" noEditPoints="1" noAdjustHandles="1" noChangeArrowheads="1" noChangeShapeType="1" noTextEdit="1"/>
              </p:cNvSpPr>
              <p:nvPr/>
            </p:nvSpPr>
            <p:spPr>
              <a:xfrm>
                <a:off x="938607" y="6572185"/>
                <a:ext cx="16052512" cy="2751715"/>
              </a:xfrm>
              <a:prstGeom prst="rect">
                <a:avLst/>
              </a:prstGeom>
              <a:blipFill>
                <a:blip r:embed="rId6"/>
                <a:stretch>
                  <a:fillRect l="-1367" b="-8628"/>
                </a:stretch>
              </a:blipFill>
            </p:spPr>
            <p:txBody>
              <a:bodyPr/>
              <a:lstStyle/>
              <a:p>
                <a:r>
                  <a:rPr lang="en-US">
                    <a:noFill/>
                  </a:rPr>
                  <a:t> </a:t>
                </a:r>
              </a:p>
            </p:txBody>
          </p:sp>
        </mc:Fallback>
      </mc:AlternateContent>
      <p:sp>
        <p:nvSpPr>
          <p:cNvPr id="14" name="Rectangle 13"/>
          <p:cNvSpPr/>
          <p:nvPr/>
        </p:nvSpPr>
        <p:spPr>
          <a:xfrm>
            <a:off x="4343400" y="190500"/>
            <a:ext cx="9448800" cy="1295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324600" y="419100"/>
            <a:ext cx="5410200" cy="923330"/>
          </a:xfrm>
          <a:prstGeom prst="rect">
            <a:avLst/>
          </a:prstGeom>
          <a:noFill/>
        </p:spPr>
        <p:txBody>
          <a:bodyPr wrap="square" rtlCol="0">
            <a:spAutoFit/>
          </a:bodyPr>
          <a:lstStyle/>
          <a:p>
            <a:r>
              <a:rPr lang="en-US" sz="5400" b="1" dirty="0" err="1" smtClean="0">
                <a:solidFill>
                  <a:schemeClr val="bg1"/>
                </a:solidFill>
                <a:latin typeface="Times New Roman" panose="02020603050405020304" pitchFamily="18" charset="0"/>
                <a:cs typeface="Times New Roman" panose="02020603050405020304" pitchFamily="18" charset="0"/>
              </a:rPr>
              <a:t>TRANH</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LUẬN</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stretch>
            <a:fillRect/>
          </a:stretch>
        </p:blipFill>
        <p:spPr>
          <a:xfrm>
            <a:off x="12653127" y="2768651"/>
            <a:ext cx="4580427" cy="3505429"/>
          </a:xfrm>
          <a:prstGeom prst="rect">
            <a:avLst/>
          </a:prstGeom>
        </p:spPr>
      </p:pic>
    </p:spTree>
    <p:extLst>
      <p:ext uri="{BB962C8B-B14F-4D97-AF65-F5344CB8AC3E}">
        <p14:creationId xmlns:p14="http://schemas.microsoft.com/office/powerpoint/2010/main" val="12505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38607" y="1661172"/>
            <a:ext cx="16329581" cy="7634835"/>
            <a:chOff x="1136669" y="917904"/>
            <a:chExt cx="15550978" cy="7483994"/>
          </a:xfrm>
        </p:grpSpPr>
        <p:sp>
          <p:nvSpPr>
            <p:cNvPr id="12" name="TextBox 11"/>
            <p:cNvSpPr txBox="1"/>
            <p:nvPr/>
          </p:nvSpPr>
          <p:spPr>
            <a:xfrm>
              <a:off x="1400529" y="917904"/>
              <a:ext cx="15287118" cy="1703953"/>
            </a:xfrm>
            <a:prstGeom prst="rect">
              <a:avLst/>
            </a:prstGeom>
            <a:noFill/>
          </p:spPr>
          <p:txBody>
            <a:bodyPr wrap="square" rtlCol="0">
              <a:spAutoFit/>
            </a:bodyPr>
            <a:lstStyle/>
            <a:p>
              <a:pPr lvl="0" algn="just">
                <a:lnSpc>
                  <a:spcPct val="150000"/>
                </a:lnSpc>
                <a:defRPr/>
              </a:pPr>
              <a:r>
                <a:rPr lang="en-US" sz="3800" dirty="0" err="1" smtClean="0">
                  <a:solidFill>
                    <a:prstClr val="black"/>
                  </a:solidFill>
                  <a:latin typeface="Arial" panose="020B0604020202020204" pitchFamily="34" charset="0"/>
                  <a:cs typeface="Arial" panose="020B0604020202020204" pitchFamily="34" charset="0"/>
                </a:rPr>
                <a:t>Đa</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cần</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tìm</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thể</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smtClean="0">
                  <a:solidFill>
                    <a:prstClr val="black"/>
                  </a:solidFill>
                  <a:latin typeface="Arial" panose="020B0604020202020204" pitchFamily="34" charset="0"/>
                  <a:cs typeface="Arial" panose="020B0604020202020204" pitchFamily="34" charset="0"/>
                </a:rPr>
                <a:t>:</a:t>
              </a:r>
            </a:p>
            <a:p>
              <a:pPr lvl="0" algn="just">
                <a:lnSpc>
                  <a:spcPct val="150000"/>
                </a:lnSpc>
                <a:defRPr/>
              </a:pPr>
              <a:r>
                <a:rPr lang="en-US" sz="3800" dirty="0" smtClean="0">
                  <a:solidFill>
                    <a:prstClr val="black"/>
                  </a:solidFill>
                  <a:latin typeface="Arial" panose="020B0604020202020204" pitchFamily="34" charset="0"/>
                  <a:cs typeface="Arial" panose="020B0604020202020204" pitchFamily="34" charset="0"/>
                </a:rPr>
                <a:t>1)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bậc</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hai</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hai</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biến</a:t>
              </a:r>
              <a:r>
                <a:rPr lang="en-US" sz="3800" dirty="0">
                  <a:solidFill>
                    <a:prstClr val="black"/>
                  </a:solidFill>
                  <a:latin typeface="Arial" panose="020B0604020202020204" pitchFamily="34" charset="0"/>
                  <a:cs typeface="Arial" panose="020B0604020202020204" pitchFamily="34" charset="0"/>
                </a:rPr>
                <a:t> x, y </a:t>
              </a:r>
              <a:r>
                <a:rPr lang="en-US" sz="3800" dirty="0" err="1" smtClean="0">
                  <a:solidFill>
                    <a:prstClr val="black"/>
                  </a:solidFill>
                  <a:latin typeface="Arial" panose="020B0604020202020204" pitchFamily="34" charset="0"/>
                  <a:cs typeface="Arial" panose="020B0604020202020204" pitchFamily="34" charset="0"/>
                </a:rPr>
                <a:t>là</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xy</a:t>
              </a:r>
              <a:endParaRPr lang="en-US" sz="3800" dirty="0" smtClean="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367545" y="2636779"/>
                  <a:ext cx="15287120" cy="703847"/>
                </a:xfrm>
                <a:prstGeom prst="rect">
                  <a:avLst/>
                </a:prstGeom>
                <a:noFill/>
              </p:spPr>
              <p:txBody>
                <a:bodyPr wrap="square" rtlCol="0">
                  <a:spAutoFit/>
                </a:bodyPr>
                <a:lstStyle/>
                <a:p>
                  <a:pPr lvl="0" algn="just">
                    <a:lnSpc>
                      <a:spcPct val="150000"/>
                    </a:lnSpc>
                    <a:defRPr/>
                  </a:pPr>
                  <a:r>
                    <a:rPr lang="en-US" sz="3800" dirty="0" smtClean="0">
                      <a:solidFill>
                        <a:prstClr val="black"/>
                      </a:solidFill>
                      <a:latin typeface="Arial" panose="020B0604020202020204" pitchFamily="34" charset="0"/>
                      <a:cs typeface="Arial" panose="020B0604020202020204" pitchFamily="34" charset="0"/>
                    </a:rPr>
                    <a:t>2)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bậc</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hai</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smtClean="0">
                      <a:solidFill>
                        <a:prstClr val="black"/>
                      </a:solidFill>
                      <a:latin typeface="Arial" panose="020B0604020202020204" pitchFamily="34" charset="0"/>
                      <a:cs typeface="Arial" panose="020B0604020202020204" pitchFamily="34" charset="0"/>
                    </a:rPr>
                    <a:t> 1 </a:t>
                  </a:r>
                  <a:r>
                    <a:rPr lang="en-US" sz="3800" dirty="0" err="1" smtClean="0">
                      <a:solidFill>
                        <a:prstClr val="black"/>
                      </a:solidFill>
                      <a:latin typeface="Arial" panose="020B0604020202020204" pitchFamily="34" charset="0"/>
                      <a:cs typeface="Arial" panose="020B0604020202020204" pitchFamily="34" charset="0"/>
                    </a:rPr>
                    <a:t>biến</a:t>
                  </a:r>
                  <a:r>
                    <a:rPr lang="en-US" sz="3800" dirty="0">
                      <a:solidFill>
                        <a:prstClr val="black"/>
                      </a:solidFill>
                      <a:latin typeface="Arial" panose="020B0604020202020204" pitchFamily="34" charset="0"/>
                      <a:cs typeface="Arial" panose="020B0604020202020204" pitchFamily="34" charset="0"/>
                    </a:rPr>
                    <a:t> </a:t>
                  </a:r>
                  <a:r>
                    <a:rPr lang="en-US" sz="3800" dirty="0" smtClean="0">
                      <a:solidFill>
                        <a:prstClr val="black"/>
                      </a:solidFill>
                      <a:latin typeface="Arial" panose="020B0604020202020204" pitchFamily="34" charset="0"/>
                      <a:cs typeface="Arial" panose="020B0604020202020204" pitchFamily="34" charset="0"/>
                    </a:rPr>
                    <a:t>x </a:t>
                  </a:r>
                  <a:r>
                    <a:rPr lang="en-US" sz="3800" dirty="0" err="1" smtClean="0">
                      <a:solidFill>
                        <a:prstClr val="black"/>
                      </a:solidFill>
                      <a:latin typeface="Arial" panose="020B0604020202020204" pitchFamily="34" charset="0"/>
                      <a:cs typeface="Arial" panose="020B0604020202020204" pitchFamily="34" charset="0"/>
                    </a:rPr>
                    <a:t>là</a:t>
                  </a:r>
                  <a:r>
                    <a:rPr lang="en-US" sz="3800"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2</m:t>
                          </m:r>
                        </m:sup>
                      </m:sSup>
                    </m:oMath>
                  </a14:m>
                  <a:endParaRPr lang="en-US" sz="3800" dirty="0" smtClean="0">
                    <a:solidFill>
                      <a:prstClr val="black"/>
                    </a:solidFill>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67545" y="2636779"/>
                  <a:ext cx="15287120" cy="703847"/>
                </a:xfrm>
                <a:prstGeom prst="rect">
                  <a:avLst/>
                </a:prstGeom>
                <a:blipFill>
                  <a:blip r:embed="rId2"/>
                  <a:stretch>
                    <a:fillRect l="-1253" b="-5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367545" y="3439801"/>
                  <a:ext cx="15287119" cy="792594"/>
                </a:xfrm>
                <a:prstGeom prst="rect">
                  <a:avLst/>
                </a:prstGeom>
                <a:noFill/>
              </p:spPr>
              <p:txBody>
                <a:bodyPr wrap="square" rtlCol="0">
                  <a:spAutoFit/>
                </a:bodyPr>
                <a:lstStyle/>
                <a:p>
                  <a:pPr lvl="0" algn="just">
                    <a:lnSpc>
                      <a:spcPct val="150000"/>
                    </a:lnSpc>
                    <a:defRPr/>
                  </a:pPr>
                  <a:r>
                    <a:rPr lang="en-US" sz="3800" dirty="0" smtClean="0">
                      <a:solidFill>
                        <a:prstClr val="black"/>
                      </a:solidFill>
                      <a:latin typeface="Arial" panose="020B0604020202020204" pitchFamily="34" charset="0"/>
                      <a:cs typeface="Arial" panose="020B0604020202020204" pitchFamily="34" charset="0"/>
                    </a:rPr>
                    <a:t>3)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bậc</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hai</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smtClean="0">
                      <a:solidFill>
                        <a:prstClr val="black"/>
                      </a:solidFill>
                      <a:latin typeface="Arial" panose="020B0604020202020204" pitchFamily="34" charset="0"/>
                      <a:cs typeface="Arial" panose="020B0604020202020204" pitchFamily="34" charset="0"/>
                    </a:rPr>
                    <a:t> 1 </a:t>
                  </a:r>
                  <a:r>
                    <a:rPr lang="en-US" sz="3800" dirty="0" err="1" smtClean="0">
                      <a:solidFill>
                        <a:prstClr val="black"/>
                      </a:solidFill>
                      <a:latin typeface="Arial" panose="020B0604020202020204" pitchFamily="34" charset="0"/>
                      <a:cs typeface="Arial" panose="020B0604020202020204" pitchFamily="34" charset="0"/>
                    </a:rPr>
                    <a:t>biến</a:t>
                  </a:r>
                  <a:r>
                    <a:rPr lang="en-US" sz="3800" dirty="0">
                      <a:solidFill>
                        <a:prstClr val="black"/>
                      </a:solidFill>
                      <a:latin typeface="Arial" panose="020B0604020202020204" pitchFamily="34" charset="0"/>
                      <a:cs typeface="Arial" panose="020B0604020202020204" pitchFamily="34" charset="0"/>
                    </a:rPr>
                    <a:t> </a:t>
                  </a:r>
                  <a:r>
                    <a:rPr lang="en-US" sz="3800" dirty="0" smtClean="0">
                      <a:solidFill>
                        <a:prstClr val="black"/>
                      </a:solidFill>
                      <a:latin typeface="Arial" panose="020B0604020202020204" pitchFamily="34" charset="0"/>
                      <a:cs typeface="Arial" panose="020B0604020202020204" pitchFamily="34" charset="0"/>
                    </a:rPr>
                    <a:t>y </a:t>
                  </a:r>
                  <a:r>
                    <a:rPr lang="en-US" sz="3800" dirty="0" err="1" smtClean="0">
                      <a:solidFill>
                        <a:prstClr val="black"/>
                      </a:solidFill>
                      <a:latin typeface="Arial" panose="020B0604020202020204" pitchFamily="34" charset="0"/>
                      <a:cs typeface="Arial" panose="020B0604020202020204" pitchFamily="34" charset="0"/>
                    </a:rPr>
                    <a:t>là</a:t>
                  </a:r>
                  <a:r>
                    <a:rPr lang="en-US" sz="3800"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𝑦</m:t>
                          </m:r>
                        </m:e>
                        <m:sup>
                          <m:r>
                            <a:rPr lang="en-US" sz="3800" b="0" i="1" smtClean="0">
                              <a:solidFill>
                                <a:prstClr val="black"/>
                              </a:solidFill>
                              <a:latin typeface="Cambria Math" panose="02040503050406030204" pitchFamily="18" charset="0"/>
                              <a:cs typeface="Arial" panose="020B0604020202020204" pitchFamily="34" charset="0"/>
                            </a:rPr>
                            <m:t>2</m:t>
                          </m:r>
                        </m:sup>
                      </m:sSup>
                    </m:oMath>
                  </a14:m>
                  <a:endParaRPr lang="en-US" sz="3800" dirty="0" smtClean="0">
                    <a:solidFill>
                      <a:prstClr val="black"/>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367545" y="3439801"/>
                  <a:ext cx="15287119" cy="792594"/>
                </a:xfrm>
                <a:prstGeom prst="rect">
                  <a:avLst/>
                </a:prstGeom>
                <a:blipFill>
                  <a:blip r:embed="rId3"/>
                  <a:stretch>
                    <a:fillRect l="-1253"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367545" y="4151864"/>
                  <a:ext cx="15287119" cy="704004"/>
                </a:xfrm>
                <a:prstGeom prst="rect">
                  <a:avLst/>
                </a:prstGeom>
                <a:noFill/>
              </p:spPr>
              <p:txBody>
                <a:bodyPr wrap="square" rtlCol="0">
                  <a:spAutoFit/>
                </a:bodyPr>
                <a:lstStyle/>
                <a:p>
                  <a:pPr lvl="0" algn="just">
                    <a:lnSpc>
                      <a:spcPct val="150000"/>
                    </a:lnSpc>
                    <a:defRPr/>
                  </a:pPr>
                  <a:r>
                    <a:rPr lang="en-US" sz="3800" dirty="0" smtClean="0">
                      <a:solidFill>
                        <a:prstClr val="black"/>
                      </a:solidFill>
                      <a:latin typeface="Arial" panose="020B0604020202020204" pitchFamily="34" charset="0"/>
                      <a:cs typeface="Arial" panose="020B0604020202020204" pitchFamily="34" charset="0"/>
                    </a:rPr>
                    <a:t>4)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bậc</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một</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là</a:t>
                  </a:r>
                  <a:r>
                    <a:rPr lang="en-US" sz="3800"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𝑣</m:t>
                      </m:r>
                      <m:r>
                        <a:rPr lang="en-US" sz="3800" i="1">
                          <a:solidFill>
                            <a:prstClr val="black"/>
                          </a:solidFill>
                          <a:latin typeface="Cambria Math" panose="02040503050406030204" pitchFamily="18" charset="0"/>
                          <a:cs typeface="Arial" panose="020B0604020202020204" pitchFamily="34" charset="0"/>
                        </a:rPr>
                        <m:t>à</m:t>
                      </m:r>
                    </m:oMath>
                  </a14:m>
                  <a:r>
                    <a:rPr lang="en-US" sz="3800" dirty="0" smtClean="0">
                      <a:solidFill>
                        <a:prstClr val="black"/>
                      </a:solidFill>
                      <a:latin typeface="Arial" panose="020B0604020202020204" pitchFamily="34" charset="0"/>
                      <a:cs typeface="Arial" panose="020B0604020202020204" pitchFamily="34" charset="0"/>
                    </a:rPr>
                    <a:t> y</a:t>
                  </a:r>
                </a:p>
              </p:txBody>
            </p:sp>
          </mc:Choice>
          <mc:Fallback xmlns="">
            <p:sp>
              <p:nvSpPr>
                <p:cNvPr id="17" name="TextBox 16"/>
                <p:cNvSpPr txBox="1">
                  <a:spLocks noRot="1" noChangeAspect="1" noMove="1" noResize="1" noEditPoints="1" noAdjustHandles="1" noChangeArrowheads="1" noChangeShapeType="1" noTextEdit="1"/>
                </p:cNvSpPr>
                <p:nvPr/>
              </p:nvSpPr>
              <p:spPr>
                <a:xfrm>
                  <a:off x="1367545" y="4151864"/>
                  <a:ext cx="15287119" cy="704004"/>
                </a:xfrm>
                <a:prstGeom prst="rect">
                  <a:avLst/>
                </a:prstGeom>
                <a:blipFill>
                  <a:blip r:embed="rId4"/>
                  <a:stretch>
                    <a:fillRect l="-1253" b="-52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367545" y="4927298"/>
                  <a:ext cx="15287119" cy="704004"/>
                </a:xfrm>
                <a:prstGeom prst="rect">
                  <a:avLst/>
                </a:prstGeom>
                <a:noFill/>
              </p:spPr>
              <p:txBody>
                <a:bodyPr wrap="square" rtlCol="0">
                  <a:spAutoFit/>
                </a:bodyPr>
                <a:lstStyle/>
                <a:p>
                  <a:pPr lvl="0" algn="just">
                    <a:lnSpc>
                      <a:spcPct val="150000"/>
                    </a:lnSpc>
                    <a:defRPr/>
                  </a:pPr>
                  <a:r>
                    <a:rPr lang="en-US" sz="3800" dirty="0" smtClean="0">
                      <a:solidFill>
                        <a:prstClr val="black"/>
                      </a:solidFill>
                      <a:latin typeface="Arial" panose="020B0604020202020204" pitchFamily="34" charset="0"/>
                      <a:cs typeface="Arial" panose="020B0604020202020204" pitchFamily="34" charset="0"/>
                    </a:rPr>
                    <a:t>5)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bậc</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không</a:t>
                  </a:r>
                  <a:r>
                    <a:rPr lang="en-US" sz="3800" dirty="0" smtClean="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là</a:t>
                  </a:r>
                  <a:r>
                    <a:rPr lang="en-US" sz="3800"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b="0" i="1" smtClean="0">
                          <a:solidFill>
                            <a:prstClr val="black"/>
                          </a:solidFill>
                          <a:latin typeface="Cambria Math" panose="02040503050406030204" pitchFamily="18" charset="0"/>
                          <a:cs typeface="Arial" panose="020B0604020202020204" pitchFamily="34" charset="0"/>
                        </a:rPr>
                        <m:t>1</m:t>
                      </m:r>
                    </m:oMath>
                  </a14:m>
                  <a:endParaRPr lang="en-US" sz="3800" dirty="0" smtClean="0">
                    <a:solidFill>
                      <a:prstClr val="black"/>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67545" y="4927298"/>
                  <a:ext cx="15287119" cy="704004"/>
                </a:xfrm>
                <a:prstGeom prst="rect">
                  <a:avLst/>
                </a:prstGeom>
                <a:blipFill>
                  <a:blip r:embed="rId5"/>
                  <a:stretch>
                    <a:fillRect l="-1253" b="-5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136669" y="5731890"/>
                  <a:ext cx="15287119" cy="2670008"/>
                </a:xfrm>
                <a:prstGeom prst="rect">
                  <a:avLst/>
                </a:prstGeom>
                <a:noFill/>
              </p:spPr>
              <p:txBody>
                <a:bodyPr wrap="square" rtlCol="0">
                  <a:spAutoFit/>
                </a:bodyPr>
                <a:lstStyle/>
                <a:p>
                  <a:pPr lvl="0" algn="just">
                    <a:lnSpc>
                      <a:spcPct val="150000"/>
                    </a:lnSpc>
                    <a:defRPr/>
                  </a:pPr>
                  <a:r>
                    <a:rPr lang="en-US" sz="3800" dirty="0" smtClean="0">
                      <a:solidFill>
                        <a:prstClr val="black"/>
                      </a:solidFill>
                      <a:latin typeface="Arial" panose="020B0604020202020204" pitchFamily="34" charset="0"/>
                      <a:cs typeface="Arial" panose="020B0604020202020204" pitchFamily="34" charset="0"/>
                    </a:rPr>
                    <a:t>Vậy</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đa</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số</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nhiều</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nhất</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thoả</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mãn</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đề</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bài</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là</a:t>
                  </a:r>
                  <a:r>
                    <a:rPr lang="en-US" sz="3800" dirty="0" smtClean="0">
                      <a:solidFill>
                        <a:prstClr val="black"/>
                      </a:solidFill>
                      <a:latin typeface="Arial" panose="020B0604020202020204" pitchFamily="34" charset="0"/>
                      <a:cs typeface="Arial" panose="020B0604020202020204" pitchFamily="34" charset="0"/>
                    </a:rPr>
                    <a:t>:</a:t>
                  </a:r>
                </a:p>
                <a:p>
                  <a:pPr lvl="0" algn="just">
                    <a:lnSpc>
                      <a:spcPct val="150000"/>
                    </a:lnSpc>
                    <a:defRPr/>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cs typeface="Arial" panose="020B0604020202020204" pitchFamily="34" charset="0"/>
                          </a:rPr>
                          <m:t>𝑥𝑦</m:t>
                        </m:r>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𝑦</m:t>
                            </m:r>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𝑥</m:t>
                        </m:r>
                        <m:r>
                          <a:rPr lang="en-US" sz="3800" b="0" i="1" smtClean="0">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𝑦</m:t>
                        </m:r>
                        <m:r>
                          <a:rPr lang="en-US" sz="3800" b="0" i="1" smtClean="0">
                            <a:solidFill>
                              <a:prstClr val="black"/>
                            </a:solidFill>
                            <a:latin typeface="Cambria Math" panose="02040503050406030204" pitchFamily="18" charset="0"/>
                            <a:cs typeface="Arial" panose="020B0604020202020204" pitchFamily="34" charset="0"/>
                          </a:rPr>
                          <m:t>+1</m:t>
                        </m:r>
                      </m:oMath>
                    </m:oMathPara>
                  </a14:m>
                  <a:endParaRPr lang="en-US" sz="3800" dirty="0" smtClean="0">
                    <a:solidFill>
                      <a:prstClr val="black"/>
                    </a:solidFill>
                    <a:latin typeface="Arial" panose="020B0604020202020204" pitchFamily="34" charset="0"/>
                    <a:cs typeface="Arial" panose="020B0604020202020204" pitchFamily="34" charset="0"/>
                  </a:endParaRPr>
                </a:p>
                <a:p>
                  <a:pPr lvl="0" algn="just">
                    <a:lnSpc>
                      <a:spcPct val="150000"/>
                    </a:lnSpc>
                    <a:defRPr/>
                  </a:pPr>
                  <a:r>
                    <a:rPr lang="en-US" sz="3800" dirty="0" err="1" smtClean="0">
                      <a:solidFill>
                        <a:prstClr val="black"/>
                      </a:solidFill>
                      <a:latin typeface="Arial" panose="020B0604020202020204" pitchFamily="34" charset="0"/>
                      <a:cs typeface="Arial" panose="020B0604020202020204" pitchFamily="34" charset="0"/>
                    </a:rPr>
                    <a:t>Đa</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đó</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có</a:t>
                  </a:r>
                  <a:r>
                    <a:rPr lang="en-US" sz="3800" dirty="0" smtClean="0">
                      <a:solidFill>
                        <a:prstClr val="black"/>
                      </a:solidFill>
                      <a:latin typeface="Arial" panose="020B0604020202020204" pitchFamily="34" charset="0"/>
                      <a:cs typeface="Arial" panose="020B0604020202020204" pitchFamily="34" charset="0"/>
                    </a:rPr>
                    <a:t> </a:t>
                  </a:r>
                  <a:r>
                    <a:rPr lang="en-US" sz="3800" dirty="0">
                      <a:solidFill>
                        <a:prstClr val="black"/>
                      </a:solidFill>
                      <a:latin typeface="Arial" panose="020B0604020202020204" pitchFamily="34" charset="0"/>
                      <a:cs typeface="Arial" panose="020B0604020202020204" pitchFamily="34" charset="0"/>
                    </a:rPr>
                    <a:t>6 </a:t>
                  </a:r>
                  <a:r>
                    <a:rPr lang="en-US" sz="3800" dirty="0" err="1" smtClean="0">
                      <a:solidFill>
                        <a:prstClr val="black"/>
                      </a:solidFill>
                      <a:latin typeface="Arial" panose="020B0604020202020204" pitchFamily="34" charset="0"/>
                      <a:cs typeface="Arial" panose="020B0604020202020204" pitchFamily="34" charset="0"/>
                    </a:rPr>
                    <a:t>hạng</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tử</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Vậy</a:t>
                  </a:r>
                  <a:r>
                    <a:rPr lang="en-US" sz="3800" dirty="0">
                      <a:solidFill>
                        <a:prstClr val="black"/>
                      </a:solidFill>
                      <a:latin typeface="Arial" panose="020B0604020202020204" pitchFamily="34" charset="0"/>
                      <a:cs typeface="Arial" panose="020B0604020202020204" pitchFamily="34" charset="0"/>
                    </a:rPr>
                    <a:t> ý </a:t>
                  </a:r>
                  <a:r>
                    <a:rPr lang="en-US" sz="3800" dirty="0" err="1" smtClean="0">
                      <a:solidFill>
                        <a:prstClr val="black"/>
                      </a:solidFill>
                      <a:latin typeface="Arial" panose="020B0604020202020204" pitchFamily="34" charset="0"/>
                      <a:cs typeface="Arial" panose="020B0604020202020204" pitchFamily="34" charset="0"/>
                    </a:rPr>
                    <a:t>kiến</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của</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bạn</a:t>
                  </a:r>
                  <a:r>
                    <a:rPr lang="en-US" sz="3800" dirty="0">
                      <a:solidFill>
                        <a:prstClr val="black"/>
                      </a:solidFill>
                      <a:latin typeface="Arial" panose="020B0604020202020204" pitchFamily="34" charset="0"/>
                      <a:cs typeface="Arial" panose="020B0604020202020204" pitchFamily="34" charset="0"/>
                    </a:rPr>
                    <a:t> Chung </a:t>
                  </a:r>
                  <a:r>
                    <a:rPr lang="en-US" sz="3800" dirty="0" err="1" smtClean="0">
                      <a:solidFill>
                        <a:prstClr val="black"/>
                      </a:solidFill>
                      <a:latin typeface="Arial" panose="020B0604020202020204" pitchFamily="34" charset="0"/>
                      <a:cs typeface="Arial" panose="020B0604020202020204" pitchFamily="34" charset="0"/>
                    </a:rPr>
                    <a:t>là</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chính</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xác</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nhất</a:t>
                  </a:r>
                  <a:r>
                    <a:rPr lang="en-US" sz="3800" dirty="0" smtClean="0">
                      <a:solidFill>
                        <a:prstClr val="black"/>
                      </a:solidFill>
                      <a:latin typeface="Arial" panose="020B0604020202020204" pitchFamily="34" charset="0"/>
                      <a:cs typeface="Arial" panose="020B0604020202020204" pitchFamily="34" charset="0"/>
                    </a:rPr>
                    <a:t>.</a:t>
                  </a:r>
                </a:p>
              </p:txBody>
            </p:sp>
          </mc:Choice>
          <mc:Fallback xmlns="">
            <p:sp>
              <p:nvSpPr>
                <p:cNvPr id="19" name="TextBox 18"/>
                <p:cNvSpPr txBox="1">
                  <a:spLocks noRot="1" noChangeAspect="1" noMove="1" noResize="1" noEditPoints="1" noAdjustHandles="1" noChangeArrowheads="1" noChangeShapeType="1" noTextEdit="1"/>
                </p:cNvSpPr>
                <p:nvPr/>
              </p:nvSpPr>
              <p:spPr>
                <a:xfrm>
                  <a:off x="1136669" y="5731890"/>
                  <a:ext cx="15287119" cy="2670008"/>
                </a:xfrm>
                <a:prstGeom prst="rect">
                  <a:avLst/>
                </a:prstGeom>
                <a:blipFill>
                  <a:blip r:embed="rId6"/>
                  <a:stretch>
                    <a:fillRect l="-1253" b="-4251"/>
                  </a:stretch>
                </a:blipFill>
              </p:spPr>
              <p:txBody>
                <a:bodyPr/>
                <a:lstStyle/>
                <a:p>
                  <a:r>
                    <a:rPr lang="en-US">
                      <a:noFill/>
                    </a:rPr>
                    <a:t> </a:t>
                  </a:r>
                </a:p>
              </p:txBody>
            </p:sp>
          </mc:Fallback>
        </mc:AlternateContent>
      </p:grpSp>
      <p:pic>
        <p:nvPicPr>
          <p:cNvPr id="13" name="Picture 12"/>
          <p:cNvPicPr>
            <a:picLocks noChangeAspect="1"/>
          </p:cNvPicPr>
          <p:nvPr/>
        </p:nvPicPr>
        <p:blipFill>
          <a:blip r:embed="rId7"/>
          <a:stretch>
            <a:fillRect/>
          </a:stretch>
        </p:blipFill>
        <p:spPr>
          <a:xfrm>
            <a:off x="15852470" y="8181528"/>
            <a:ext cx="1978332" cy="1743308"/>
          </a:xfrm>
          <a:prstGeom prst="rect">
            <a:avLst/>
          </a:prstGeom>
        </p:spPr>
      </p:pic>
      <p:grpSp>
        <p:nvGrpSpPr>
          <p:cNvPr id="3" name="Group 2"/>
          <p:cNvGrpSpPr/>
          <p:nvPr/>
        </p:nvGrpSpPr>
        <p:grpSpPr>
          <a:xfrm>
            <a:off x="5410200" y="0"/>
            <a:ext cx="6019800" cy="2980178"/>
            <a:chOff x="5943600" y="288505"/>
            <a:chExt cx="6019800" cy="2980178"/>
          </a:xfrm>
        </p:grpSpPr>
        <p:grpSp>
          <p:nvGrpSpPr>
            <p:cNvPr id="4" name="Group 2"/>
            <p:cNvGrpSpPr/>
            <p:nvPr/>
          </p:nvGrpSpPr>
          <p:grpSpPr>
            <a:xfrm>
              <a:off x="5943600" y="288505"/>
              <a:ext cx="6019800" cy="2980178"/>
              <a:chOff x="0" y="-28575"/>
              <a:chExt cx="2246854" cy="841375"/>
            </a:xfrm>
          </p:grpSpPr>
          <p:sp>
            <p:nvSpPr>
              <p:cNvPr id="6"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7"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p:cNvPicPr>
            <a:picLocks noChangeAspect="1"/>
          </p:cNvPicPr>
          <p:nvPr/>
        </p:nvPicPr>
        <p:blipFill>
          <a:blip r:embed="rId8"/>
          <a:stretch>
            <a:fillRect/>
          </a:stretch>
        </p:blipFill>
        <p:spPr>
          <a:xfrm>
            <a:off x="304800" y="340222"/>
            <a:ext cx="2286175" cy="1749624"/>
          </a:xfrm>
          <a:prstGeom prst="rect">
            <a:avLst/>
          </a:prstGeom>
        </p:spPr>
      </p:pic>
    </p:spTree>
    <p:extLst>
      <p:ext uri="{BB962C8B-B14F-4D97-AF65-F5344CB8AC3E}">
        <p14:creationId xmlns:p14="http://schemas.microsoft.com/office/powerpoint/2010/main" val="23858715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2" name="Group 11"/>
          <p:cNvGrpSpPr/>
          <p:nvPr/>
        </p:nvGrpSpPr>
        <p:grpSpPr>
          <a:xfrm>
            <a:off x="457200" y="3167064"/>
            <a:ext cx="5423158" cy="3727508"/>
            <a:chOff x="917497" y="3568797"/>
            <a:chExt cx="5423158" cy="4239966"/>
          </a:xfrm>
          <a:solidFill>
            <a:srgbClr val="799276"/>
          </a:solidFill>
        </p:grpSpPr>
        <p:grpSp>
          <p:nvGrpSpPr>
            <p:cNvPr id="13" name="Group 3"/>
            <p:cNvGrpSpPr/>
            <p:nvPr/>
          </p:nvGrpSpPr>
          <p:grpSpPr>
            <a:xfrm>
              <a:off x="917497" y="3568797"/>
              <a:ext cx="5423158" cy="4239966"/>
              <a:chOff x="-4360" y="0"/>
              <a:chExt cx="3190093" cy="3100688"/>
            </a:xfrm>
            <a:grpFill/>
          </p:grpSpPr>
          <p:sp>
            <p:nvSpPr>
              <p:cNvPr id="17" name="Freeform 4"/>
              <p:cNvSpPr/>
              <p:nvPr/>
            </p:nvSpPr>
            <p:spPr>
              <a:xfrm>
                <a:off x="-43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14" name="Rectangle 13"/>
            <p:cNvSpPr/>
            <p:nvPr/>
          </p:nvSpPr>
          <p:spPr>
            <a:xfrm>
              <a:off x="1226667" y="4449679"/>
              <a:ext cx="4796230" cy="2205565"/>
            </a:xfrm>
            <a:prstGeom prst="rect">
              <a:avLst/>
            </a:prstGeom>
            <a:grpFill/>
          </p:spPr>
          <p:txBody>
            <a:bodyPr wrap="square">
              <a:spAutoFit/>
            </a:bodyPr>
            <a:lstStyle/>
            <a:p>
              <a:pPr algn="ctr">
                <a:lnSpc>
                  <a:spcPct val="150000"/>
                </a:lnSpc>
                <a:buClr>
                  <a:srgbClr val="000000"/>
                </a:buClr>
                <a:buFont typeface="Arial"/>
                <a:buNone/>
              </a:pPr>
              <a:r>
                <a:rPr lang="pt-BR" sz="4000" kern="0">
                  <a:solidFill>
                    <a:schemeClr val="bg1"/>
                  </a:solidFill>
                  <a:latin typeface="Arial"/>
                  <a:ea typeface="Calibri" panose="020F0502020204030204" pitchFamily="34" charset="0"/>
                  <a:cs typeface="Times New Roman" panose="02020603050405020304" pitchFamily="18" charset="0"/>
                  <a:sym typeface="Arial"/>
                </a:rPr>
                <a:t>Ghi </a:t>
              </a:r>
              <a:r>
                <a:rPr lang="pt-BR" sz="4000" kern="0" dirty="0">
                  <a:solidFill>
                    <a:schemeClr val="bg1"/>
                  </a:solidFill>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solidFill>
                    <a:schemeClr val="bg1"/>
                  </a:solidFill>
                  <a:latin typeface="Arial"/>
                  <a:ea typeface="Calibri" panose="020F0502020204030204" pitchFamily="34" charset="0"/>
                  <a:cs typeface="Times New Roman" panose="02020603050405020304" pitchFamily="18" charset="0"/>
                  <a:sym typeface="Arial"/>
                </a:rPr>
                <a:t>kiến thức trong bài. </a:t>
              </a:r>
            </a:p>
          </p:txBody>
        </p:sp>
      </p:grpSp>
      <p:grpSp>
        <p:nvGrpSpPr>
          <p:cNvPr id="21" name="Group 20"/>
          <p:cNvGrpSpPr/>
          <p:nvPr/>
        </p:nvGrpSpPr>
        <p:grpSpPr>
          <a:xfrm>
            <a:off x="6413415" y="3109306"/>
            <a:ext cx="5422223" cy="3786794"/>
            <a:chOff x="6840639" y="3553166"/>
            <a:chExt cx="5422223" cy="5001862"/>
          </a:xfrm>
          <a:solidFill>
            <a:srgbClr val="799276"/>
          </a:solidFill>
        </p:grpSpPr>
        <p:grpSp>
          <p:nvGrpSpPr>
            <p:cNvPr id="22" name="Group 3"/>
            <p:cNvGrpSpPr/>
            <p:nvPr/>
          </p:nvGrpSpPr>
          <p:grpSpPr>
            <a:xfrm>
              <a:off x="6840639" y="3553166"/>
              <a:ext cx="5422223" cy="5001862"/>
              <a:chOff x="-3810" y="-1"/>
              <a:chExt cx="3189543" cy="3657863"/>
            </a:xfrm>
            <a:grpFill/>
          </p:grpSpPr>
          <p:sp>
            <p:nvSpPr>
              <p:cNvPr id="26"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27"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4" name="Rectangle 23"/>
            <p:cNvSpPr/>
            <p:nvPr/>
          </p:nvSpPr>
          <p:spPr>
            <a:xfrm>
              <a:off x="7344615" y="4717099"/>
              <a:ext cx="4360209" cy="3630085"/>
            </a:xfrm>
            <a:prstGeom prst="rect">
              <a:avLst/>
            </a:prstGeom>
            <a:grpFill/>
          </p:spPr>
          <p:txBody>
            <a:bodyPr wrap="square">
              <a:spAutoFit/>
            </a:bodyPr>
            <a:lstStyle/>
            <a:p>
              <a:pPr algn="ctr">
                <a:lnSpc>
                  <a:spcPct val="150000"/>
                </a:lnSpc>
                <a:spcBef>
                  <a:spcPts val="600"/>
                </a:spcBef>
                <a:spcAft>
                  <a:spcPts val="600"/>
                </a:spcAft>
                <a:buClr>
                  <a:srgbClr val="000000"/>
                </a:buClr>
                <a:buFont typeface="Arial"/>
                <a:buNone/>
              </a:pPr>
              <a:r>
                <a:rPr lang="pt-BR" sz="4000" kern="0" dirty="0">
                  <a:solidFill>
                    <a:schemeClr val="bg1"/>
                  </a:solidFill>
                  <a:latin typeface="Arial"/>
                  <a:ea typeface="Calibri" panose="020F0502020204030204" pitchFamily="34" charset="0"/>
                  <a:cs typeface="Times New Roman" panose="02020603050405020304" pitchFamily="18" charset="0"/>
                  <a:sym typeface="Arial"/>
                </a:rPr>
                <a:t>Hoàn thành các bài tập </a:t>
              </a:r>
              <a:r>
                <a:rPr lang="pt-BR" sz="4000" kern="0">
                  <a:solidFill>
                    <a:schemeClr val="bg1"/>
                  </a:solidFill>
                  <a:latin typeface="Arial"/>
                  <a:ea typeface="Calibri" panose="020F0502020204030204" pitchFamily="34" charset="0"/>
                  <a:cs typeface="Times New Roman" panose="02020603050405020304" pitchFamily="18" charset="0"/>
                  <a:sym typeface="Arial"/>
                </a:rPr>
                <a:t>trong </a:t>
              </a:r>
              <a:r>
                <a:rPr lang="pt-BR" sz="4000" kern="0" smtClean="0">
                  <a:solidFill>
                    <a:schemeClr val="bg1"/>
                  </a:solidFill>
                  <a:latin typeface="Arial"/>
                  <a:ea typeface="Calibri" panose="020F0502020204030204" pitchFamily="34" charset="0"/>
                  <a:cs typeface="Times New Roman" panose="02020603050405020304" pitchFamily="18" charset="0"/>
                  <a:sym typeface="Arial"/>
                </a:rPr>
                <a:t>SGK. </a:t>
              </a:r>
              <a:endParaRPr lang="pt-BR" sz="4000" kern="0" dirty="0">
                <a:solidFill>
                  <a:schemeClr val="bg1"/>
                </a:solidFill>
                <a:latin typeface="Arial"/>
                <a:ea typeface="Calibri" panose="020F0502020204030204" pitchFamily="34" charset="0"/>
                <a:cs typeface="Times New Roman" panose="02020603050405020304" pitchFamily="18" charset="0"/>
                <a:sym typeface="Arial"/>
              </a:endParaRPr>
            </a:p>
          </p:txBody>
        </p:sp>
      </p:grpSp>
      <p:grpSp>
        <p:nvGrpSpPr>
          <p:cNvPr id="29" name="Group 28"/>
          <p:cNvGrpSpPr/>
          <p:nvPr/>
        </p:nvGrpSpPr>
        <p:grpSpPr>
          <a:xfrm>
            <a:off x="12421737" y="3148493"/>
            <a:ext cx="5422223" cy="3747607"/>
            <a:chOff x="12644694" y="3479846"/>
            <a:chExt cx="5422223" cy="4709752"/>
          </a:xfrm>
          <a:solidFill>
            <a:srgbClr val="799276"/>
          </a:solidFill>
        </p:grpSpPr>
        <p:grpSp>
          <p:nvGrpSpPr>
            <p:cNvPr id="31" name="Group 3"/>
            <p:cNvGrpSpPr/>
            <p:nvPr/>
          </p:nvGrpSpPr>
          <p:grpSpPr>
            <a:xfrm>
              <a:off x="12644694" y="3479846"/>
              <a:ext cx="5422223" cy="4709752"/>
              <a:chOff x="-3810" y="0"/>
              <a:chExt cx="3189543" cy="3444242"/>
            </a:xfrm>
            <a:grpFill/>
          </p:grpSpPr>
          <p:sp>
            <p:nvSpPr>
              <p:cNvPr id="3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2" name="Rectangle 31"/>
            <p:cNvSpPr/>
            <p:nvPr/>
          </p:nvSpPr>
          <p:spPr>
            <a:xfrm>
              <a:off x="12756290" y="3976014"/>
              <a:ext cx="5196871" cy="3597183"/>
            </a:xfrm>
            <a:prstGeom prst="rect">
              <a:avLst/>
            </a:prstGeom>
            <a:grpFill/>
          </p:spPr>
          <p:txBody>
            <a:bodyPr wrap="square">
              <a:spAutoFit/>
            </a:bodyPr>
            <a:lstStyle/>
            <a:p>
              <a:pPr algn="ctr">
                <a:lnSpc>
                  <a:spcPct val="150000"/>
                </a:lnSpc>
                <a:buClr>
                  <a:srgbClr val="000000"/>
                </a:buClr>
                <a:buFont typeface="Arial"/>
                <a:buNone/>
              </a:pPr>
              <a:r>
                <a:rPr lang="vi-VN" sz="4000" kern="0">
                  <a:solidFill>
                    <a:schemeClr val="bg1"/>
                  </a:solidFill>
                  <a:latin typeface="Arial"/>
                  <a:ea typeface="Calibri" panose="020F0502020204030204" pitchFamily="34" charset="0"/>
                  <a:cs typeface="Times New Roman" panose="02020603050405020304" pitchFamily="18" charset="0"/>
                  <a:sym typeface="Arial"/>
                </a:rPr>
                <a:t>Chuẩn </a:t>
              </a:r>
              <a:r>
                <a:rPr lang="vi-VN" sz="4000" kern="0" dirty="0">
                  <a:solidFill>
                    <a:schemeClr val="bg1"/>
                  </a:solidFill>
                  <a:latin typeface="Arial"/>
                  <a:ea typeface="Calibri" panose="020F0502020204030204" pitchFamily="34" charset="0"/>
                  <a:cs typeface="Times New Roman" panose="02020603050405020304" pitchFamily="18" charset="0"/>
                  <a:sym typeface="Arial"/>
                </a:rPr>
                <a:t>bị trước </a:t>
              </a:r>
              <a:endParaRPr lang="en-US" sz="4000" kern="0" dirty="0">
                <a:solidFill>
                  <a:schemeClr val="bg1"/>
                </a:solidFill>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solidFill>
                    <a:schemeClr val="bg1"/>
                  </a:solidFill>
                  <a:latin typeface="Arial"/>
                  <a:ea typeface="Calibri" panose="020F0502020204030204" pitchFamily="34" charset="0"/>
                  <a:cs typeface="Times New Roman" panose="02020603050405020304" pitchFamily="18" charset="0"/>
                  <a:sym typeface="Arial"/>
                </a:rPr>
                <a:t>Bài 3. Phép cộng và phép trừ đa </a:t>
              </a:r>
              <a:r>
                <a:rPr lang="vi-VN" sz="4000" b="1" kern="0" smtClean="0">
                  <a:solidFill>
                    <a:schemeClr val="bg1"/>
                  </a:solidFill>
                  <a:latin typeface="Arial"/>
                  <a:ea typeface="Calibri" panose="020F0502020204030204" pitchFamily="34" charset="0"/>
                  <a:cs typeface="Times New Roman" panose="02020603050405020304" pitchFamily="18" charset="0"/>
                  <a:sym typeface="Arial"/>
                </a:rPr>
                <a:t>thức</a:t>
              </a:r>
              <a:r>
                <a:rPr lang="en-US" sz="4000" b="1" kern="0" smtClean="0">
                  <a:solidFill>
                    <a:schemeClr val="bg1"/>
                  </a:solidFill>
                  <a:latin typeface="Arial"/>
                  <a:ea typeface="Calibri" panose="020F0502020204030204" pitchFamily="34" charset="0"/>
                  <a:cs typeface="Times New Roman" panose="02020603050405020304" pitchFamily="18" charset="0"/>
                  <a:sym typeface="Arial"/>
                </a:rPr>
                <a:t>.</a:t>
              </a:r>
              <a:endParaRPr lang="pt-BR" sz="4000" b="1" kern="0" dirty="0">
                <a:solidFill>
                  <a:schemeClr val="bg1"/>
                </a:solidFill>
                <a:latin typeface="Arial"/>
                <a:ea typeface="Calibri" panose="020F0502020204030204" pitchFamily="34" charset="0"/>
                <a:cs typeface="Times New Roman" panose="02020603050405020304" pitchFamily="18" charset="0"/>
                <a:sym typeface="Arial"/>
              </a:endParaRPr>
            </a:p>
          </p:txBody>
        </p:sp>
      </p:grpSp>
      <p:grpSp>
        <p:nvGrpSpPr>
          <p:cNvPr id="38" name="Group 37"/>
          <p:cNvGrpSpPr/>
          <p:nvPr/>
        </p:nvGrpSpPr>
        <p:grpSpPr>
          <a:xfrm>
            <a:off x="3987447" y="583711"/>
            <a:ext cx="10272000" cy="3873989"/>
            <a:chOff x="4129800" y="287531"/>
            <a:chExt cx="10272000" cy="3873989"/>
          </a:xfrm>
        </p:grpSpPr>
        <p:grpSp>
          <p:nvGrpSpPr>
            <p:cNvPr id="39" name="Group 2"/>
            <p:cNvGrpSpPr/>
            <p:nvPr/>
          </p:nvGrpSpPr>
          <p:grpSpPr>
            <a:xfrm>
              <a:off x="4794227" y="287531"/>
              <a:ext cx="8889548" cy="3873989"/>
              <a:chOff x="-347408" y="-28575"/>
              <a:chExt cx="3354033" cy="841375"/>
            </a:xfrm>
          </p:grpSpPr>
          <p:sp>
            <p:nvSpPr>
              <p:cNvPr id="41" name="Freeform 3"/>
              <p:cNvSpPr/>
              <p:nvPr/>
            </p:nvSpPr>
            <p:spPr>
              <a:xfrm>
                <a:off x="-347408" y="29859"/>
                <a:ext cx="33540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6">
                  <a:lumMod val="75000"/>
                </a:schemeClr>
              </a:solidFill>
            </p:spPr>
          </p:sp>
          <p:sp>
            <p:nvSpPr>
              <p:cNvPr id="4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40"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a:solidFill>
                    <a:schemeClr val="bg1"/>
                  </a:solidFill>
                  <a:latin typeface="Arial" panose="020B0604020202020204" pitchFamily="34" charset="0"/>
                </a:rPr>
                <a:t>HƯỚNG DẪN VỀ NHÀ</a:t>
              </a:r>
              <a:endParaRPr lang="vi-VN" sz="5800" b="1" kern="0" dirty="0">
                <a:solidFill>
                  <a:schemeClr val="bg1"/>
                </a:solidFill>
                <a:latin typeface="Arial" panose="020B0604020202020204" pitchFamily="34" charset="0"/>
              </a:endParaRPr>
            </a:p>
          </p:txBody>
        </p:sp>
      </p:grpSp>
      <p:pic>
        <p:nvPicPr>
          <p:cNvPr id="2" name="Picture 1"/>
          <p:cNvPicPr>
            <a:picLocks noChangeAspect="1"/>
          </p:cNvPicPr>
          <p:nvPr/>
        </p:nvPicPr>
        <p:blipFill>
          <a:blip r:embed="rId2"/>
          <a:stretch>
            <a:fillRect/>
          </a:stretch>
        </p:blipFill>
        <p:spPr>
          <a:xfrm>
            <a:off x="449705" y="8572500"/>
            <a:ext cx="1018120" cy="1304657"/>
          </a:xfrm>
          <a:prstGeom prst="rect">
            <a:avLst/>
          </a:prstGeom>
        </p:spPr>
      </p:pic>
      <p:pic>
        <p:nvPicPr>
          <p:cNvPr id="5" name="Picture 4"/>
          <p:cNvPicPr>
            <a:picLocks noChangeAspect="1"/>
          </p:cNvPicPr>
          <p:nvPr/>
        </p:nvPicPr>
        <p:blipFill>
          <a:blip r:embed="rId3"/>
          <a:stretch>
            <a:fillRect/>
          </a:stretch>
        </p:blipFill>
        <p:spPr>
          <a:xfrm>
            <a:off x="14838372" y="8593872"/>
            <a:ext cx="3005588" cy="1298561"/>
          </a:xfrm>
          <a:prstGeom prst="rect">
            <a:avLst/>
          </a:prstGeom>
        </p:spPr>
      </p:pic>
      <p:pic>
        <p:nvPicPr>
          <p:cNvPr id="6" name="Picture 5"/>
          <p:cNvPicPr>
            <a:picLocks noChangeAspect="1"/>
          </p:cNvPicPr>
          <p:nvPr/>
        </p:nvPicPr>
        <p:blipFill>
          <a:blip r:embed="rId4"/>
          <a:stretch>
            <a:fillRect/>
          </a:stretch>
        </p:blipFill>
        <p:spPr>
          <a:xfrm rot="16687452">
            <a:off x="16828887" y="-412468"/>
            <a:ext cx="2030144" cy="2249619"/>
          </a:xfrm>
          <a:prstGeom prst="rect">
            <a:avLst/>
          </a:prstGeom>
        </p:spPr>
      </p:pic>
    </p:spTree>
    <p:extLst>
      <p:ext uri="{BB962C8B-B14F-4D97-AF65-F5344CB8AC3E}">
        <p14:creationId xmlns:p14="http://schemas.microsoft.com/office/powerpoint/2010/main" val="35921198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3" name="Freeform 3"/>
          <p:cNvSpPr/>
          <p:nvPr/>
        </p:nvSpPr>
        <p:spPr>
          <a:xfrm rot="4134520">
            <a:off x="-837442" y="-1391434"/>
            <a:ext cx="2707954" cy="3534034"/>
          </a:xfrm>
          <a:custGeom>
            <a:avLst/>
            <a:gdLst/>
            <a:ahLst/>
            <a:cxnLst/>
            <a:rect l="l" t="t" r="r" b="b"/>
            <a:pathLst>
              <a:path w="2707954" h="3534034">
                <a:moveTo>
                  <a:pt x="0" y="0"/>
                </a:moveTo>
                <a:lnTo>
                  <a:pt x="2707954" y="0"/>
                </a:lnTo>
                <a:lnTo>
                  <a:pt x="2707954" y="3534034"/>
                </a:lnTo>
                <a:lnTo>
                  <a:pt x="0" y="3534034"/>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19" name="Group 18"/>
          <p:cNvGrpSpPr/>
          <p:nvPr/>
        </p:nvGrpSpPr>
        <p:grpSpPr>
          <a:xfrm>
            <a:off x="1789410" y="1408105"/>
            <a:ext cx="14861580" cy="6993918"/>
            <a:chOff x="1789410" y="1028700"/>
            <a:chExt cx="14861580" cy="6993918"/>
          </a:xfrm>
        </p:grpSpPr>
        <p:sp>
          <p:nvSpPr>
            <p:cNvPr id="4" name="Freeform 4"/>
            <p:cNvSpPr/>
            <p:nvPr/>
          </p:nvSpPr>
          <p:spPr>
            <a:xfrm>
              <a:off x="1789410" y="1028700"/>
              <a:ext cx="14861580" cy="6993918"/>
            </a:xfrm>
            <a:custGeom>
              <a:avLst/>
              <a:gdLst/>
              <a:ahLst/>
              <a:cxnLst/>
              <a:rect l="l" t="t" r="r" b="b"/>
              <a:pathLst>
                <a:path w="14861580" h="8229600">
                  <a:moveTo>
                    <a:pt x="0" y="0"/>
                  </a:moveTo>
                  <a:lnTo>
                    <a:pt x="14861580" y="0"/>
                  </a:lnTo>
                  <a:lnTo>
                    <a:pt x="14861580" y="8229600"/>
                  </a:lnTo>
                  <a:lnTo>
                    <a:pt x="0" y="8229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138045" y="1221757"/>
              <a:ext cx="14164311" cy="6207744"/>
            </a:xfrm>
            <a:custGeom>
              <a:avLst/>
              <a:gdLst/>
              <a:ahLst/>
              <a:cxnLst/>
              <a:rect l="l" t="t" r="r" b="b"/>
              <a:pathLst>
                <a:path w="14164311" h="7843487">
                  <a:moveTo>
                    <a:pt x="0" y="0"/>
                  </a:moveTo>
                  <a:lnTo>
                    <a:pt x="14164310" y="0"/>
                  </a:lnTo>
                  <a:lnTo>
                    <a:pt x="14164310" y="7843488"/>
                  </a:lnTo>
                  <a:lnTo>
                    <a:pt x="0" y="78434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6" name="TextBox 6"/>
          <p:cNvSpPr txBox="1"/>
          <p:nvPr/>
        </p:nvSpPr>
        <p:spPr>
          <a:xfrm>
            <a:off x="2504421" y="3238500"/>
            <a:ext cx="13431558" cy="1141338"/>
          </a:xfrm>
          <a:prstGeom prst="rect">
            <a:avLst/>
          </a:prstGeom>
        </p:spPr>
        <p:txBody>
          <a:bodyPr lIns="0" tIns="0" rIns="0" bIns="0" rtlCol="0" anchor="t">
            <a:spAutoFit/>
          </a:bodyPr>
          <a:lstStyle/>
          <a:p>
            <a:pPr lvl="0" algn="ctr">
              <a:lnSpc>
                <a:spcPts val="8918"/>
              </a:lnSpc>
              <a:spcBef>
                <a:spcPct val="0"/>
              </a:spcBef>
            </a:pPr>
            <a:r>
              <a:rPr lang="vi-VN" sz="8200" b="1" spc="517">
                <a:solidFill>
                  <a:srgbClr val="5B96A9"/>
                </a:solidFill>
              </a:rPr>
              <a:t>CHƯƠNG I. ĐA THỨC</a:t>
            </a:r>
          </a:p>
        </p:txBody>
      </p:sp>
      <p:sp>
        <p:nvSpPr>
          <p:cNvPr id="7" name="Freeform 7"/>
          <p:cNvSpPr/>
          <p:nvPr/>
        </p:nvSpPr>
        <p:spPr>
          <a:xfrm rot="-1674719">
            <a:off x="1527418" y="1296961"/>
            <a:ext cx="2794438" cy="1392535"/>
          </a:xfrm>
          <a:custGeom>
            <a:avLst/>
            <a:gdLst/>
            <a:ahLst/>
            <a:cxnLst/>
            <a:rect l="l" t="t" r="r" b="b"/>
            <a:pathLst>
              <a:path w="2794438" h="1392535">
                <a:moveTo>
                  <a:pt x="0" y="0"/>
                </a:moveTo>
                <a:lnTo>
                  <a:pt x="2794438" y="0"/>
                </a:lnTo>
                <a:lnTo>
                  <a:pt x="2794438" y="1392536"/>
                </a:lnTo>
                <a:lnTo>
                  <a:pt x="0" y="13925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56650" y="7032168"/>
            <a:ext cx="1181446" cy="1042626"/>
          </a:xfrm>
          <a:custGeom>
            <a:avLst/>
            <a:gdLst/>
            <a:ahLst/>
            <a:cxnLst/>
            <a:rect l="l" t="t" r="r" b="b"/>
            <a:pathLst>
              <a:path w="1181446" h="1042626">
                <a:moveTo>
                  <a:pt x="0" y="0"/>
                </a:moveTo>
                <a:lnTo>
                  <a:pt x="1181446" y="0"/>
                </a:lnTo>
                <a:lnTo>
                  <a:pt x="1181446" y="1042626"/>
                </a:lnTo>
                <a:lnTo>
                  <a:pt x="0" y="1042626"/>
                </a:lnTo>
                <a:lnTo>
                  <a:pt x="0" y="0"/>
                </a:lnTo>
                <a:close/>
              </a:path>
            </a:pathLst>
          </a:custGeom>
          <a:blipFill>
            <a:blip r:embed="rId12">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17140542" y="8229600"/>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5" name="Freeform 15"/>
          <p:cNvSpPr/>
          <p:nvPr/>
        </p:nvSpPr>
        <p:spPr>
          <a:xfrm>
            <a:off x="-1453610" y="9168865"/>
            <a:ext cx="3485162" cy="2443970"/>
          </a:xfrm>
          <a:custGeom>
            <a:avLst/>
            <a:gdLst/>
            <a:ahLst/>
            <a:cxnLst/>
            <a:rect l="l" t="t" r="r" b="b"/>
            <a:pathLst>
              <a:path w="3485162" h="2443970">
                <a:moveTo>
                  <a:pt x="0" y="0"/>
                </a:moveTo>
                <a:lnTo>
                  <a:pt x="3485162" y="0"/>
                </a:lnTo>
                <a:lnTo>
                  <a:pt x="3485162" y="2443970"/>
                </a:lnTo>
                <a:lnTo>
                  <a:pt x="0" y="244397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Rectangle 17"/>
          <p:cNvSpPr/>
          <p:nvPr/>
        </p:nvSpPr>
        <p:spPr>
          <a:xfrm>
            <a:off x="2476500" y="4973023"/>
            <a:ext cx="13487400" cy="1650132"/>
          </a:xfrm>
          <a:prstGeom prst="rect">
            <a:avLst/>
          </a:prstGeom>
        </p:spPr>
        <p:txBody>
          <a:bodyPr wrap="square">
            <a:spAutoFit/>
          </a:bodyPr>
          <a:lstStyle/>
          <a:p>
            <a:pPr lvl="0" algn="ctr">
              <a:lnSpc>
                <a:spcPct val="150000"/>
              </a:lnSpc>
              <a:defRPr/>
            </a:pPr>
            <a:r>
              <a:rPr lang="vi-VN" sz="7700" b="1" kern="0">
                <a:solidFill>
                  <a:schemeClr val="accent6">
                    <a:lumMod val="75000"/>
                  </a:schemeClr>
                </a:solidFill>
                <a:ea typeface="Calibri" panose="020F0502020204030204" pitchFamily="34" charset="0"/>
                <a:cs typeface="Arial" panose="020B0604020202020204" pitchFamily="34" charset="0"/>
              </a:rPr>
              <a:t>BÀI 2. ĐA THỨC </a:t>
            </a:r>
            <a:endParaRPr kumimoji="0" lang="en-US" sz="7700" b="1" i="0" u="none" strike="noStrike" kern="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4"/>
          <a:stretch>
            <a:fillRect/>
          </a:stretch>
        </p:blipFill>
        <p:spPr>
          <a:xfrm>
            <a:off x="13283840" y="667331"/>
            <a:ext cx="3263292" cy="1777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8346728"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562445" y="1131805"/>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4" name="Freeform 4"/>
          <p:cNvSpPr/>
          <p:nvPr/>
        </p:nvSpPr>
        <p:spPr>
          <a:xfrm>
            <a:off x="8346728"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028700"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400000" flipV="1">
            <a:off x="-2698268" y="4926745"/>
            <a:ext cx="7773430" cy="349804"/>
          </a:xfrm>
          <a:custGeom>
            <a:avLst/>
            <a:gdLst/>
            <a:ahLst/>
            <a:cxnLst/>
            <a:rect l="l" t="t" r="r" b="b"/>
            <a:pathLst>
              <a:path w="7773430" h="349804">
                <a:moveTo>
                  <a:pt x="0" y="349804"/>
                </a:moveTo>
                <a:lnTo>
                  <a:pt x="7773429" y="349804"/>
                </a:lnTo>
                <a:lnTo>
                  <a:pt x="7773429" y="0"/>
                </a:lnTo>
                <a:lnTo>
                  <a:pt x="0" y="0"/>
                </a:lnTo>
                <a:lnTo>
                  <a:pt x="0" y="349804"/>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5562445" y="5449268"/>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10" name="Freeform 10"/>
          <p:cNvSpPr/>
          <p:nvPr/>
        </p:nvSpPr>
        <p:spPr>
          <a:xfrm>
            <a:off x="1028700"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grpSp>
        <p:nvGrpSpPr>
          <p:cNvPr id="27" name="Group 26"/>
          <p:cNvGrpSpPr/>
          <p:nvPr/>
        </p:nvGrpSpPr>
        <p:grpSpPr>
          <a:xfrm rot="211480">
            <a:off x="3082516" y="1669596"/>
            <a:ext cx="12750639" cy="5885122"/>
            <a:chOff x="3729738" y="1468178"/>
            <a:chExt cx="10980924" cy="4851572"/>
          </a:xfrm>
        </p:grpSpPr>
        <p:sp>
          <p:nvSpPr>
            <p:cNvPr id="11" name="Freeform 11"/>
            <p:cNvSpPr/>
            <p:nvPr/>
          </p:nvSpPr>
          <p:spPr>
            <a:xfrm>
              <a:off x="3729738" y="1468178"/>
              <a:ext cx="10980924" cy="4851572"/>
            </a:xfrm>
            <a:custGeom>
              <a:avLst/>
              <a:gdLst/>
              <a:ahLst/>
              <a:cxnLst/>
              <a:rect l="l" t="t" r="r" b="b"/>
              <a:pathLst>
                <a:path w="10980924" h="4851572">
                  <a:moveTo>
                    <a:pt x="0" y="0"/>
                  </a:moveTo>
                  <a:lnTo>
                    <a:pt x="10980924" y="0"/>
                  </a:lnTo>
                  <a:lnTo>
                    <a:pt x="10980924" y="4851572"/>
                  </a:lnTo>
                  <a:lnTo>
                    <a:pt x="0" y="48515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3969467" y="1574095"/>
              <a:ext cx="10501466" cy="4639739"/>
            </a:xfrm>
            <a:custGeom>
              <a:avLst/>
              <a:gdLst/>
              <a:ahLst/>
              <a:cxnLst/>
              <a:rect l="l" t="t" r="r" b="b"/>
              <a:pathLst>
                <a:path w="10501466" h="4639739">
                  <a:moveTo>
                    <a:pt x="0" y="0"/>
                  </a:moveTo>
                  <a:lnTo>
                    <a:pt x="10501466" y="0"/>
                  </a:lnTo>
                  <a:lnTo>
                    <a:pt x="10501466" y="4639738"/>
                  </a:lnTo>
                  <a:lnTo>
                    <a:pt x="0" y="46397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0" name="Freeform 20"/>
          <p:cNvSpPr/>
          <p:nvPr/>
        </p:nvSpPr>
        <p:spPr>
          <a:xfrm rot="-1443064">
            <a:off x="16328569" y="716327"/>
            <a:ext cx="791514" cy="1545674"/>
          </a:xfrm>
          <a:custGeom>
            <a:avLst/>
            <a:gdLst/>
            <a:ahLst/>
            <a:cxnLst/>
            <a:rect l="l" t="t" r="r" b="b"/>
            <a:pathLst>
              <a:path w="791514" h="1545674">
                <a:moveTo>
                  <a:pt x="0" y="0"/>
                </a:moveTo>
                <a:lnTo>
                  <a:pt x="791514" y="0"/>
                </a:lnTo>
                <a:lnTo>
                  <a:pt x="791514" y="1545674"/>
                </a:lnTo>
                <a:lnTo>
                  <a:pt x="0" y="1545674"/>
                </a:lnTo>
                <a:lnTo>
                  <a:pt x="0" y="0"/>
                </a:lnTo>
                <a:close/>
              </a:path>
            </a:pathLst>
          </a:custGeom>
          <a:blipFill>
            <a:blip r:embed="rId1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1443064">
            <a:off x="16696978" y="652868"/>
            <a:ext cx="610958" cy="1193084"/>
          </a:xfrm>
          <a:custGeom>
            <a:avLst/>
            <a:gdLst/>
            <a:ahLst/>
            <a:cxnLst/>
            <a:rect l="l" t="t" r="r" b="b"/>
            <a:pathLst>
              <a:path w="610958" h="1193084">
                <a:moveTo>
                  <a:pt x="0" y="0"/>
                </a:moveTo>
                <a:lnTo>
                  <a:pt x="610958" y="0"/>
                </a:lnTo>
                <a:lnTo>
                  <a:pt x="610958" y="1193084"/>
                </a:lnTo>
                <a:lnTo>
                  <a:pt x="0" y="119308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Freeform 22"/>
          <p:cNvSpPr/>
          <p:nvPr/>
        </p:nvSpPr>
        <p:spPr>
          <a:xfrm rot="7588689" flipV="1">
            <a:off x="15369174" y="7969979"/>
            <a:ext cx="2041001" cy="1005657"/>
          </a:xfrm>
          <a:custGeom>
            <a:avLst/>
            <a:gdLst/>
            <a:ahLst/>
            <a:cxnLst/>
            <a:rect l="l" t="t" r="r" b="b"/>
            <a:pathLst>
              <a:path w="2041001" h="1005657">
                <a:moveTo>
                  <a:pt x="0" y="1005656"/>
                </a:moveTo>
                <a:lnTo>
                  <a:pt x="2041001" y="1005656"/>
                </a:lnTo>
                <a:lnTo>
                  <a:pt x="2041001" y="0"/>
                </a:lnTo>
                <a:lnTo>
                  <a:pt x="0" y="0"/>
                </a:lnTo>
                <a:lnTo>
                  <a:pt x="0" y="1005656"/>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rot="-7277178">
            <a:off x="1573910" y="7203071"/>
            <a:ext cx="1968287" cy="975943"/>
          </a:xfrm>
          <a:custGeom>
            <a:avLst/>
            <a:gdLst/>
            <a:ahLst/>
            <a:cxnLst/>
            <a:rect l="l" t="t" r="r" b="b"/>
            <a:pathLst>
              <a:path w="1968287" h="975943">
                <a:moveTo>
                  <a:pt x="0" y="0"/>
                </a:moveTo>
                <a:lnTo>
                  <a:pt x="1968287" y="0"/>
                </a:lnTo>
                <a:lnTo>
                  <a:pt x="1968287" y="975942"/>
                </a:lnTo>
                <a:lnTo>
                  <a:pt x="0" y="97594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rot="-4505717" flipV="1">
            <a:off x="580545" y="766638"/>
            <a:ext cx="1500845" cy="965544"/>
          </a:xfrm>
          <a:custGeom>
            <a:avLst/>
            <a:gdLst/>
            <a:ahLst/>
            <a:cxnLst/>
            <a:rect l="l" t="t" r="r" b="b"/>
            <a:pathLst>
              <a:path w="1500845" h="965544">
                <a:moveTo>
                  <a:pt x="0" y="965544"/>
                </a:moveTo>
                <a:lnTo>
                  <a:pt x="1500846" y="965544"/>
                </a:lnTo>
                <a:lnTo>
                  <a:pt x="1500846" y="0"/>
                </a:lnTo>
                <a:lnTo>
                  <a:pt x="0" y="0"/>
                </a:lnTo>
                <a:lnTo>
                  <a:pt x="0" y="965544"/>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5" name="Freeform 25"/>
          <p:cNvSpPr/>
          <p:nvPr/>
        </p:nvSpPr>
        <p:spPr>
          <a:xfrm rot="5400000">
            <a:off x="8215049" y="8032962"/>
            <a:ext cx="646545" cy="3097220"/>
          </a:xfrm>
          <a:custGeom>
            <a:avLst/>
            <a:gdLst/>
            <a:ahLst/>
            <a:cxnLst/>
            <a:rect l="l" t="t" r="r" b="b"/>
            <a:pathLst>
              <a:path w="646545" h="3097220">
                <a:moveTo>
                  <a:pt x="0" y="0"/>
                </a:moveTo>
                <a:lnTo>
                  <a:pt x="646545" y="0"/>
                </a:lnTo>
                <a:lnTo>
                  <a:pt x="646545" y="3097220"/>
                </a:lnTo>
                <a:lnTo>
                  <a:pt x="0" y="309722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Google Shape;7484;p29"/>
          <p:cNvSpPr txBox="1">
            <a:spLocks/>
          </p:cNvSpPr>
          <p:nvPr/>
        </p:nvSpPr>
        <p:spPr>
          <a:xfrm>
            <a:off x="2106124" y="2721385"/>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lvl="0">
              <a:lnSpc>
                <a:spcPct val="150000"/>
              </a:lnSpc>
              <a:buClr>
                <a:srgbClr val="04596F"/>
              </a:buClr>
              <a:defRPr/>
            </a:pPr>
            <a:r>
              <a:rPr lang="vi-VN" sz="7500" b="1" kern="0">
                <a:ln w="0"/>
                <a:solidFill>
                  <a:srgbClr val="C00000"/>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lvl="0">
              <a:lnSpc>
                <a:spcPct val="150000"/>
              </a:lnSpc>
              <a:buClr>
                <a:srgbClr val="04596F"/>
              </a:buClr>
              <a:defRPr/>
            </a:pPr>
            <a:r>
              <a:rPr lang="vi-VN" sz="7500" b="1" kern="0">
                <a:ln w="0"/>
                <a:solidFill>
                  <a:srgbClr val="C00000"/>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500" b="1" kern="0" smtClean="0">
                <a:ln w="0"/>
                <a:solidFill>
                  <a:srgbClr val="C00000"/>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LẮNG NGHE </a:t>
            </a:r>
            <a:r>
              <a:rPr lang="vi-VN" sz="7500" b="1" kern="0" smtClean="0">
                <a:ln w="0"/>
                <a:solidFill>
                  <a:srgbClr val="C00000"/>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BÀI!</a:t>
            </a:r>
            <a:endParaRPr lang="vi-VN" sz="7500" b="1" kern="0" dirty="0">
              <a:ln w="0"/>
              <a:solidFill>
                <a:srgbClr val="C00000"/>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5" name="Group 14"/>
          <p:cNvGrpSpPr/>
          <p:nvPr/>
        </p:nvGrpSpPr>
        <p:grpSpPr>
          <a:xfrm>
            <a:off x="4282200" y="736111"/>
            <a:ext cx="10272000" cy="3873989"/>
            <a:chOff x="4033548" y="287531"/>
            <a:chExt cx="10272000" cy="3873989"/>
          </a:xfrm>
        </p:grpSpPr>
        <p:grpSp>
          <p:nvGrpSpPr>
            <p:cNvPr id="16" name="Group 2"/>
            <p:cNvGrpSpPr/>
            <p:nvPr/>
          </p:nvGrpSpPr>
          <p:grpSpPr>
            <a:xfrm>
              <a:off x="5289364" y="287531"/>
              <a:ext cx="7772401" cy="3873989"/>
              <a:chOff x="-160593" y="-28575"/>
              <a:chExt cx="2932533" cy="841375"/>
            </a:xfrm>
          </p:grpSpPr>
          <p:sp>
            <p:nvSpPr>
              <p:cNvPr id="18"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6">
                  <a:lumMod val="75000"/>
                </a:schemeClr>
              </a:solidFill>
            </p:spPr>
          </p:sp>
          <p:sp>
            <p:nvSpPr>
              <p:cNvPr id="1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Google Shape;7771;p33"/>
            <p:cNvSpPr txBox="1">
              <a:spLocks/>
            </p:cNvSpPr>
            <p:nvPr/>
          </p:nvSpPr>
          <p:spPr>
            <a:xfrm>
              <a:off x="4033548"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5800" b="1" i="0" u="none" strike="noStrike" kern="0" cap="none" spc="0" normalizeH="0" baseline="0" noProof="0" dirty="0">
                  <a:ln>
                    <a:noFill/>
                  </a:ln>
                  <a:solidFill>
                    <a:schemeClr val="bg1"/>
                  </a:solidFill>
                  <a:effectLst/>
                  <a:uLnTx/>
                  <a:uFillTx/>
                  <a:latin typeface="Arial" panose="020B0604020202020204" pitchFamily="34" charset="0"/>
                  <a:sym typeface="Kavoon"/>
                </a:rPr>
                <a:t>NỘI DUNG BÀI HỌC</a:t>
              </a:r>
              <a:endParaRPr kumimoji="0" lang="vi-VN" sz="5800" b="1" i="0" u="none" strike="noStrike" kern="0" cap="none" spc="0" normalizeH="0" baseline="0" noProof="0" dirty="0">
                <a:ln>
                  <a:noFill/>
                </a:ln>
                <a:solidFill>
                  <a:schemeClr val="bg1"/>
                </a:solidFill>
                <a:effectLst/>
                <a:uLnTx/>
                <a:uFillTx/>
                <a:latin typeface="Arial" panose="020B0604020202020204" pitchFamily="34" charset="0"/>
                <a:sym typeface="Kavoon"/>
              </a:endParaRPr>
            </a:p>
          </p:txBody>
        </p:sp>
      </p:grpSp>
      <p:grpSp>
        <p:nvGrpSpPr>
          <p:cNvPr id="20" name="Group 19"/>
          <p:cNvGrpSpPr/>
          <p:nvPr/>
        </p:nvGrpSpPr>
        <p:grpSpPr>
          <a:xfrm>
            <a:off x="5852998" y="3485273"/>
            <a:ext cx="1236936" cy="1155973"/>
            <a:chOff x="2315060" y="3149849"/>
            <a:chExt cx="1236936" cy="1155973"/>
          </a:xfrm>
          <a:scene3d>
            <a:camera prst="orthographicFront">
              <a:rot lat="0" lon="0" rev="0"/>
            </a:camera>
            <a:lightRig rig="glow" dir="t">
              <a:rot lat="0" lon="0" rev="4800000"/>
            </a:lightRig>
          </a:scene3d>
        </p:grpSpPr>
        <p:pic>
          <p:nvPicPr>
            <p:cNvPr id="21" name="Picture 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a:ln>
              <a:noFill/>
            </a:ln>
            <a:effectLst>
              <a:outerShdw blurRad="190500" dist="228600" dir="2700000" algn="ctr">
                <a:srgbClr val="000000">
                  <a:alpha val="30000"/>
                </a:srgbClr>
              </a:outerShdw>
            </a:effectLst>
            <a:sp3d prstMaterial="matte">
              <a:bevelT w="127000" h="63500"/>
            </a:sp3d>
          </p:spPr>
        </p:pic>
        <p:sp>
          <p:nvSpPr>
            <p:cNvPr id="22" name="TextBox 15"/>
            <p:cNvSpPr txBox="1"/>
            <p:nvPr/>
          </p:nvSpPr>
          <p:spPr>
            <a:xfrm>
              <a:off x="2411833" y="3543300"/>
              <a:ext cx="1043391" cy="574966"/>
            </a:xfrm>
            <a:prstGeom prst="rect">
              <a:avLst/>
            </a:prstGeom>
            <a:ln>
              <a:noFill/>
            </a:ln>
            <a:effectLst>
              <a:outerShdw blurRad="190500" dist="228600" dir="2700000" algn="ctr">
                <a:srgbClr val="000000">
                  <a:alpha val="30000"/>
                </a:srgbClr>
              </a:outerShdw>
            </a:effectLst>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grpSp>
      <p:sp>
        <p:nvSpPr>
          <p:cNvPr id="23" name="Rectangle 22"/>
          <p:cNvSpPr/>
          <p:nvPr/>
        </p:nvSpPr>
        <p:spPr>
          <a:xfrm>
            <a:off x="7376998" y="3467100"/>
            <a:ext cx="9553994" cy="1043234"/>
          </a:xfrm>
          <a:prstGeom prst="rect">
            <a:avLst/>
          </a:prstGeom>
        </p:spPr>
        <p:txBody>
          <a:bodyPr wrap="square">
            <a:spAutoFit/>
          </a:bodyPr>
          <a:lstStyle/>
          <a:p>
            <a:pPr lvl="0" algn="just">
              <a:lnSpc>
                <a:spcPct val="150000"/>
              </a:lnSpc>
              <a:tabLst>
                <a:tab pos="360045" algn="l"/>
                <a:tab pos="720090" algn="l"/>
              </a:tabLst>
            </a:pPr>
            <a:r>
              <a:rPr lang="en-US" sz="4700" b="1">
                <a:solidFill>
                  <a:prstClr val="black"/>
                </a:solidFill>
                <a:latin typeface="Arial" panose="020B0604020202020204" pitchFamily="34" charset="0"/>
                <a:ea typeface="Calibri" panose="020F0502020204030204" pitchFamily="34" charset="0"/>
                <a:cs typeface="Arial" panose="020B0604020202020204" pitchFamily="34" charset="0"/>
              </a:rPr>
              <a:t>Khái niệm đa thức </a:t>
            </a:r>
            <a:endParaRPr kumimoji="0" lang="vi-VN" sz="47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5847348" y="5999873"/>
            <a:ext cx="1236936" cy="1155973"/>
            <a:chOff x="2315060" y="3149849"/>
            <a:chExt cx="1236936" cy="1155973"/>
          </a:xfrm>
          <a:scene3d>
            <a:camera prst="orthographicFront">
              <a:rot lat="0" lon="0" rev="0"/>
            </a:camera>
            <a:lightRig rig="glow" dir="t">
              <a:rot lat="0" lon="0" rev="4800000"/>
            </a:lightRig>
          </a:scene3d>
        </p:grpSpPr>
        <p:pic>
          <p:nvPicPr>
            <p:cNvPr id="25" name="Picture 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a:ln>
              <a:noFill/>
            </a:ln>
            <a:effectLst>
              <a:outerShdw blurRad="190500" dist="228600" dir="2700000" algn="ctr">
                <a:srgbClr val="000000">
                  <a:alpha val="30000"/>
                </a:srgbClr>
              </a:outerShdw>
            </a:effectLst>
            <a:sp3d prstMaterial="matte">
              <a:bevelT w="127000" h="63500"/>
            </a:sp3d>
          </p:spPr>
        </p:pic>
        <p:sp>
          <p:nvSpPr>
            <p:cNvPr id="26" name="TextBox 15"/>
            <p:cNvSpPr txBox="1"/>
            <p:nvPr/>
          </p:nvSpPr>
          <p:spPr>
            <a:xfrm>
              <a:off x="2411833" y="3543300"/>
              <a:ext cx="1043391" cy="574966"/>
            </a:xfrm>
            <a:prstGeom prst="rect">
              <a:avLst/>
            </a:prstGeom>
            <a:ln>
              <a:noFill/>
            </a:ln>
            <a:effectLst>
              <a:outerShdw blurRad="190500" dist="228600" dir="2700000" algn="ctr">
                <a:srgbClr val="000000">
                  <a:alpha val="30000"/>
                </a:srgbClr>
              </a:outerShdw>
            </a:effectLst>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grpSp>
      <p:sp>
        <p:nvSpPr>
          <p:cNvPr id="27" name="Rectangle 26"/>
          <p:cNvSpPr/>
          <p:nvPr/>
        </p:nvSpPr>
        <p:spPr>
          <a:xfrm>
            <a:off x="7371348" y="5981700"/>
            <a:ext cx="9553994" cy="1043234"/>
          </a:xfrm>
          <a:prstGeom prst="rect">
            <a:avLst/>
          </a:prstGeom>
        </p:spPr>
        <p:txBody>
          <a:bodyPr wrap="square">
            <a:spAutoFit/>
          </a:bodyPr>
          <a:lstStyle/>
          <a:p>
            <a:pPr lvl="0" algn="just">
              <a:lnSpc>
                <a:spcPct val="150000"/>
              </a:lnSpc>
              <a:tabLst>
                <a:tab pos="360045" algn="l"/>
                <a:tab pos="720090" algn="l"/>
              </a:tabLst>
            </a:pPr>
            <a:r>
              <a:rPr lang="en-US" sz="4700" b="1">
                <a:solidFill>
                  <a:prstClr val="black"/>
                </a:solidFill>
                <a:latin typeface="Arial" panose="020B0604020202020204" pitchFamily="34" charset="0"/>
                <a:ea typeface="Calibri" panose="020F0502020204030204" pitchFamily="34" charset="0"/>
                <a:cs typeface="Arial" panose="020B0604020202020204" pitchFamily="34" charset="0"/>
              </a:rPr>
              <a:t>Đa thức thu gọn</a:t>
            </a:r>
            <a:endParaRPr kumimoji="0" lang="vi-VN" sz="47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Freeform 8"/>
          <p:cNvSpPr/>
          <p:nvPr/>
        </p:nvSpPr>
        <p:spPr>
          <a:xfrm rot="-4410574">
            <a:off x="8914177" y="8032292"/>
            <a:ext cx="668920" cy="2404294"/>
          </a:xfrm>
          <a:custGeom>
            <a:avLst/>
            <a:gdLst/>
            <a:ahLst/>
            <a:cxnLst/>
            <a:rect l="l" t="t" r="r" b="b"/>
            <a:pathLst>
              <a:path w="1231199" h="2404294">
                <a:moveTo>
                  <a:pt x="0" y="0"/>
                </a:moveTo>
                <a:lnTo>
                  <a:pt x="1231198" y="0"/>
                </a:lnTo>
                <a:lnTo>
                  <a:pt x="1231198" y="2404294"/>
                </a:lnTo>
                <a:lnTo>
                  <a:pt x="0" y="2404294"/>
                </a:lnTo>
                <a:lnTo>
                  <a:pt x="0" y="0"/>
                </a:lnTo>
                <a:close/>
              </a:path>
            </a:pathLst>
          </a:custGeom>
          <a:blipFill>
            <a:blip r:embed="rId4">
              <a:extLst>
                <a:ext uri="{96DAC541-7B7A-43D3-8B79-37D633B846F1}">
                  <asvg:svgBlip xmlns:asvg="http://schemas.microsoft.com/office/drawing/2016/SVG/main" xmlns="" r:embed="rId13"/>
                </a:ext>
              </a:extLst>
            </a:blip>
            <a:stretch>
              <a:fillRect/>
            </a:stretch>
          </a:blipFill>
        </p:spPr>
      </p:sp>
      <p:pic>
        <p:nvPicPr>
          <p:cNvPr id="33" name="Picture 32"/>
          <p:cNvPicPr>
            <a:picLocks noChangeAspect="1"/>
          </p:cNvPicPr>
          <p:nvPr/>
        </p:nvPicPr>
        <p:blipFill>
          <a:blip r:embed="rId14"/>
          <a:stretch>
            <a:fillRect/>
          </a:stretch>
        </p:blipFill>
        <p:spPr>
          <a:xfrm flipH="1">
            <a:off x="15335331" y="5453160"/>
            <a:ext cx="2658207" cy="4596920"/>
          </a:xfrm>
          <a:prstGeom prst="rect">
            <a:avLst/>
          </a:prstGeom>
        </p:spPr>
      </p:pic>
      <p:pic>
        <p:nvPicPr>
          <p:cNvPr id="35" name="Picture 34"/>
          <p:cNvPicPr>
            <a:picLocks noChangeAspect="1"/>
          </p:cNvPicPr>
          <p:nvPr/>
        </p:nvPicPr>
        <p:blipFill>
          <a:blip r:embed="rId15"/>
          <a:stretch>
            <a:fillRect/>
          </a:stretch>
        </p:blipFill>
        <p:spPr>
          <a:xfrm>
            <a:off x="83379" y="-118785"/>
            <a:ext cx="3389670" cy="3694496"/>
          </a:xfrm>
          <a:prstGeom prst="rect">
            <a:avLst/>
          </a:prstGeom>
        </p:spPr>
      </p:pic>
      <p:pic>
        <p:nvPicPr>
          <p:cNvPr id="36" name="Picture 35"/>
          <p:cNvPicPr>
            <a:picLocks noChangeAspect="1"/>
          </p:cNvPicPr>
          <p:nvPr/>
        </p:nvPicPr>
        <p:blipFill>
          <a:blip r:embed="rId16"/>
          <a:stretch>
            <a:fillRect/>
          </a:stretch>
        </p:blipFill>
        <p:spPr>
          <a:xfrm>
            <a:off x="15926815" y="-1544691"/>
            <a:ext cx="4133446" cy="4115157"/>
          </a:xfrm>
          <a:prstGeom prst="rect">
            <a:avLst/>
          </a:prstGeom>
        </p:spPr>
      </p:pic>
      <p:pic>
        <p:nvPicPr>
          <p:cNvPr id="38" name="Picture 37"/>
          <p:cNvPicPr>
            <a:picLocks noChangeAspect="1"/>
          </p:cNvPicPr>
          <p:nvPr/>
        </p:nvPicPr>
        <p:blipFill>
          <a:blip r:embed="rId17"/>
          <a:stretch>
            <a:fillRect/>
          </a:stretch>
        </p:blipFill>
        <p:spPr>
          <a:xfrm>
            <a:off x="228600" y="7467123"/>
            <a:ext cx="2736021" cy="2582957"/>
          </a:xfrm>
          <a:prstGeom prst="rect">
            <a:avLst/>
          </a:prstGeom>
        </p:spPr>
      </p:pic>
    </p:spTree>
    <p:extLst>
      <p:ext uri="{BB962C8B-B14F-4D97-AF65-F5344CB8AC3E}">
        <p14:creationId xmlns:p14="http://schemas.microsoft.com/office/powerpoint/2010/main" val="4060060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028700"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346728"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562445" y="1131805"/>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8" name="Freeform 8"/>
          <p:cNvSpPr/>
          <p:nvPr/>
        </p:nvSpPr>
        <p:spPr>
          <a:xfrm>
            <a:off x="8346728"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028700"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400000" flipV="1">
            <a:off x="-2698268" y="4926745"/>
            <a:ext cx="7773430" cy="349804"/>
          </a:xfrm>
          <a:custGeom>
            <a:avLst/>
            <a:gdLst/>
            <a:ahLst/>
            <a:cxnLst/>
            <a:rect l="l" t="t" r="r" b="b"/>
            <a:pathLst>
              <a:path w="7773430" h="349804">
                <a:moveTo>
                  <a:pt x="0" y="349804"/>
                </a:moveTo>
                <a:lnTo>
                  <a:pt x="7773429" y="349804"/>
                </a:lnTo>
                <a:lnTo>
                  <a:pt x="7773429" y="0"/>
                </a:lnTo>
                <a:lnTo>
                  <a:pt x="0" y="0"/>
                </a:lnTo>
                <a:lnTo>
                  <a:pt x="0" y="349804"/>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2" name="Freeform 12"/>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5562445" y="5449268"/>
            <a:ext cx="1696855" cy="3705926"/>
          </a:xfrm>
          <a:custGeom>
            <a:avLst/>
            <a:gdLst/>
            <a:ahLst/>
            <a:cxnLst/>
            <a:rect l="l" t="t" r="r" b="b"/>
            <a:pathLst>
              <a:path w="1696855" h="3705926">
                <a:moveTo>
                  <a:pt x="0" y="0"/>
                </a:moveTo>
                <a:lnTo>
                  <a:pt x="1696855" y="0"/>
                </a:lnTo>
                <a:lnTo>
                  <a:pt x="1696855"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r="-299069"/>
            </a:stretch>
          </a:blipFill>
        </p:spPr>
      </p:sp>
      <p:sp>
        <p:nvSpPr>
          <p:cNvPr id="15" name="Freeform 15"/>
          <p:cNvSpPr/>
          <p:nvPr/>
        </p:nvSpPr>
        <p:spPr>
          <a:xfrm rot="-2774507" flipH="1">
            <a:off x="2866543" y="2020931"/>
            <a:ext cx="2807679" cy="1285683"/>
          </a:xfrm>
          <a:custGeom>
            <a:avLst/>
            <a:gdLst/>
            <a:ahLst/>
            <a:cxnLst/>
            <a:rect l="l" t="t" r="r" b="b"/>
            <a:pathLst>
              <a:path w="2807679" h="1285683">
                <a:moveTo>
                  <a:pt x="2807678" y="0"/>
                </a:moveTo>
                <a:lnTo>
                  <a:pt x="0" y="0"/>
                </a:lnTo>
                <a:lnTo>
                  <a:pt x="0" y="1285683"/>
                </a:lnTo>
                <a:lnTo>
                  <a:pt x="2807678" y="1285683"/>
                </a:lnTo>
                <a:lnTo>
                  <a:pt x="2807678"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687817" y="8354905"/>
            <a:ext cx="1001258" cy="1441602"/>
          </a:xfrm>
          <a:custGeom>
            <a:avLst/>
            <a:gdLst/>
            <a:ahLst/>
            <a:cxnLst/>
            <a:rect l="l" t="t" r="r" b="b"/>
            <a:pathLst>
              <a:path w="1001258" h="1441602">
                <a:moveTo>
                  <a:pt x="0" y="0"/>
                </a:moveTo>
                <a:lnTo>
                  <a:pt x="1001258" y="0"/>
                </a:lnTo>
                <a:lnTo>
                  <a:pt x="1001258" y="1441602"/>
                </a:lnTo>
                <a:lnTo>
                  <a:pt x="0" y="1441602"/>
                </a:lnTo>
                <a:lnTo>
                  <a:pt x="0" y="0"/>
                </a:lnTo>
                <a:close/>
              </a:path>
            </a:pathLst>
          </a:custGeom>
          <a:blipFill>
            <a:blip r:embed="rId12">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3741713" flipV="1">
            <a:off x="16309758" y="8094121"/>
            <a:ext cx="1474332" cy="1169698"/>
          </a:xfrm>
          <a:custGeom>
            <a:avLst/>
            <a:gdLst/>
            <a:ahLst/>
            <a:cxnLst/>
            <a:rect l="l" t="t" r="r" b="b"/>
            <a:pathLst>
              <a:path w="1474332" h="1063362">
                <a:moveTo>
                  <a:pt x="0" y="1063362"/>
                </a:moveTo>
                <a:lnTo>
                  <a:pt x="1474331" y="1063362"/>
                </a:lnTo>
                <a:lnTo>
                  <a:pt x="1474331" y="0"/>
                </a:lnTo>
                <a:lnTo>
                  <a:pt x="0" y="0"/>
                </a:lnTo>
                <a:lnTo>
                  <a:pt x="0" y="1063362"/>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Freeform 22"/>
          <p:cNvSpPr/>
          <p:nvPr/>
        </p:nvSpPr>
        <p:spPr>
          <a:xfrm rot="-5400000">
            <a:off x="8647843" y="7097795"/>
            <a:ext cx="858964" cy="4114800"/>
          </a:xfrm>
          <a:custGeom>
            <a:avLst/>
            <a:gdLst/>
            <a:ahLst/>
            <a:cxnLst/>
            <a:rect l="l" t="t" r="r" b="b"/>
            <a:pathLst>
              <a:path w="858964" h="4114800">
                <a:moveTo>
                  <a:pt x="0" y="0"/>
                </a:moveTo>
                <a:lnTo>
                  <a:pt x="858964" y="0"/>
                </a:lnTo>
                <a:lnTo>
                  <a:pt x="858964"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rot="8387412" flipV="1">
            <a:off x="346728" y="498611"/>
            <a:ext cx="2041001" cy="1005657"/>
          </a:xfrm>
          <a:custGeom>
            <a:avLst/>
            <a:gdLst/>
            <a:ahLst/>
            <a:cxnLst/>
            <a:rect l="l" t="t" r="r" b="b"/>
            <a:pathLst>
              <a:path w="2041001" h="1005657">
                <a:moveTo>
                  <a:pt x="0" y="1005657"/>
                </a:moveTo>
                <a:lnTo>
                  <a:pt x="2041000" y="1005657"/>
                </a:lnTo>
                <a:lnTo>
                  <a:pt x="2041000" y="0"/>
                </a:lnTo>
                <a:lnTo>
                  <a:pt x="0" y="0"/>
                </a:lnTo>
                <a:lnTo>
                  <a:pt x="0" y="1005657"/>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a:off x="16796868" y="595185"/>
            <a:ext cx="791514" cy="1545674"/>
          </a:xfrm>
          <a:custGeom>
            <a:avLst/>
            <a:gdLst/>
            <a:ahLst/>
            <a:cxnLst/>
            <a:rect l="l" t="t" r="r" b="b"/>
            <a:pathLst>
              <a:path w="791514" h="1545674">
                <a:moveTo>
                  <a:pt x="0" y="0"/>
                </a:moveTo>
                <a:lnTo>
                  <a:pt x="791514" y="0"/>
                </a:lnTo>
                <a:lnTo>
                  <a:pt x="791514" y="1545674"/>
                </a:lnTo>
                <a:lnTo>
                  <a:pt x="0" y="154567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nvGrpSpPr>
          <p:cNvPr id="27" name="Group 26"/>
          <p:cNvGrpSpPr/>
          <p:nvPr/>
        </p:nvGrpSpPr>
        <p:grpSpPr>
          <a:xfrm>
            <a:off x="4128355" y="2287418"/>
            <a:ext cx="10806845" cy="4913482"/>
            <a:chOff x="4354085" y="1526225"/>
            <a:chExt cx="9446480" cy="4173627"/>
          </a:xfrm>
        </p:grpSpPr>
        <p:sp>
          <p:nvSpPr>
            <p:cNvPr id="28" name="Freeform 5"/>
            <p:cNvSpPr/>
            <p:nvPr/>
          </p:nvSpPr>
          <p:spPr>
            <a:xfrm>
              <a:off x="4354085" y="1526225"/>
              <a:ext cx="9446480" cy="4173627"/>
            </a:xfrm>
            <a:custGeom>
              <a:avLst/>
              <a:gdLst/>
              <a:ahLst/>
              <a:cxnLst/>
              <a:rect l="l" t="t" r="r" b="b"/>
              <a:pathLst>
                <a:path w="9446480" h="4173627">
                  <a:moveTo>
                    <a:pt x="0" y="0"/>
                  </a:moveTo>
                  <a:lnTo>
                    <a:pt x="9446480" y="0"/>
                  </a:lnTo>
                  <a:lnTo>
                    <a:pt x="9446480" y="4173627"/>
                  </a:lnTo>
                  <a:lnTo>
                    <a:pt x="0" y="4173627"/>
                  </a:lnTo>
                  <a:lnTo>
                    <a:pt x="0" y="0"/>
                  </a:lnTo>
                  <a:close/>
                </a:path>
              </a:pathLst>
            </a:custGeom>
            <a:blipFill>
              <a:blip r:embed="rId30">
                <a:extLst>
                  <a:ext uri="{96DAC541-7B7A-43D3-8B79-37D633B846F1}">
                    <asvg:svgBlip xmlns:asvg="http://schemas.microsoft.com/office/drawing/2016/SVG/main" xmlns="" r:embed="rId5"/>
                  </a:ext>
                </a:extLst>
              </a:blip>
              <a:stretch>
                <a:fillRect/>
              </a:stretch>
            </a:blipFill>
          </p:spPr>
        </p:sp>
        <p:sp>
          <p:nvSpPr>
            <p:cNvPr id="29" name="Freeform 6"/>
            <p:cNvSpPr/>
            <p:nvPr/>
          </p:nvSpPr>
          <p:spPr>
            <a:xfrm>
              <a:off x="4560315" y="1617341"/>
              <a:ext cx="9034021" cy="3882321"/>
            </a:xfrm>
            <a:custGeom>
              <a:avLst/>
              <a:gdLst/>
              <a:ahLst/>
              <a:cxnLst/>
              <a:rect l="l" t="t" r="r" b="b"/>
              <a:pathLst>
                <a:path w="9034021" h="3991395">
                  <a:moveTo>
                    <a:pt x="0" y="0"/>
                  </a:moveTo>
                  <a:lnTo>
                    <a:pt x="9034020" y="0"/>
                  </a:lnTo>
                  <a:lnTo>
                    <a:pt x="9034020" y="3991395"/>
                  </a:lnTo>
                  <a:lnTo>
                    <a:pt x="0" y="3991395"/>
                  </a:lnTo>
                  <a:lnTo>
                    <a:pt x="0" y="0"/>
                  </a:lnTo>
                  <a:close/>
                </a:path>
              </a:pathLst>
            </a:custGeom>
            <a:blipFill>
              <a:blip r:embed="rId31">
                <a:extLst>
                  <a:ext uri="{96DAC541-7B7A-43D3-8B79-37D633B846F1}">
                    <asvg:svgBlip xmlns:asvg="http://schemas.microsoft.com/office/drawing/2016/SVG/main" xmlns="" r:embed="rId7"/>
                  </a:ext>
                </a:extLst>
              </a:blip>
              <a:stretch>
                <a:fillRect/>
              </a:stretch>
            </a:blipFill>
          </p:spPr>
        </p:sp>
      </p:grpSp>
      <p:sp>
        <p:nvSpPr>
          <p:cNvPr id="31" name="Rectangle 30"/>
          <p:cNvSpPr/>
          <p:nvPr/>
        </p:nvSpPr>
        <p:spPr>
          <a:xfrm>
            <a:off x="4896964" y="2993858"/>
            <a:ext cx="9144000" cy="2907784"/>
          </a:xfrm>
          <a:prstGeom prst="rect">
            <a:avLst/>
          </a:prstGeom>
        </p:spPr>
        <p:txBody>
          <a:bodyPr>
            <a:spAutoFit/>
          </a:bodyPr>
          <a:lstStyle/>
          <a:p>
            <a:pPr lvl="0" algn="ctr">
              <a:lnSpc>
                <a:spcPct val="150000"/>
              </a:lnSpc>
            </a:pPr>
            <a:r>
              <a:rPr lang="en-US" sz="6500" b="1">
                <a:solidFill>
                  <a:srgbClr val="5B96A9"/>
                </a:solidFill>
                <a:latin typeface="Arial" panose="020B0604020202020204" pitchFamily="34" charset="0"/>
                <a:cs typeface="Arial" panose="020B0604020202020204" pitchFamily="34" charset="0"/>
              </a:rPr>
              <a:t>1. </a:t>
            </a:r>
          </a:p>
          <a:p>
            <a:pPr lvl="0" algn="ctr">
              <a:lnSpc>
                <a:spcPct val="150000"/>
              </a:lnSpc>
            </a:pPr>
            <a:r>
              <a:rPr lang="en-US" sz="6500" b="1">
                <a:solidFill>
                  <a:srgbClr val="5B96A9"/>
                </a:solidFill>
                <a:latin typeface="Arial" panose="020B0604020202020204" pitchFamily="34" charset="0"/>
                <a:cs typeface="Arial" panose="020B0604020202020204" pitchFamily="34" charset="0"/>
              </a:rPr>
              <a:t>KHÁI NIỆM ĐA THỨC</a:t>
            </a:r>
          </a:p>
        </p:txBody>
      </p:sp>
    </p:spTree>
    <p:extLst>
      <p:ext uri="{BB962C8B-B14F-4D97-AF65-F5344CB8AC3E}">
        <p14:creationId xmlns:p14="http://schemas.microsoft.com/office/powerpoint/2010/main" val="231985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5" name="Group 14"/>
          <p:cNvGrpSpPr/>
          <p:nvPr/>
        </p:nvGrpSpPr>
        <p:grpSpPr>
          <a:xfrm>
            <a:off x="3551946" y="189981"/>
            <a:ext cx="9906001" cy="2833722"/>
            <a:chOff x="4495800" y="288505"/>
            <a:chExt cx="9906001" cy="2980178"/>
          </a:xfrm>
        </p:grpSpPr>
        <p:grpSp>
          <p:nvGrpSpPr>
            <p:cNvPr id="16" name="Group 2"/>
            <p:cNvGrpSpPr/>
            <p:nvPr/>
          </p:nvGrpSpPr>
          <p:grpSpPr>
            <a:xfrm>
              <a:off x="4495800" y="288505"/>
              <a:ext cx="9906001" cy="2980178"/>
              <a:chOff x="-540382" y="-28575"/>
              <a:chExt cx="3697354" cy="841375"/>
            </a:xfrm>
          </p:grpSpPr>
          <p:sp>
            <p:nvSpPr>
              <p:cNvPr id="18" name="Freeform 3"/>
              <p:cNvSpPr/>
              <p:nvPr/>
            </p:nvSpPr>
            <p:spPr>
              <a:xfrm>
                <a:off x="-540382" y="0"/>
                <a:ext cx="369735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4844941" y="440391"/>
              <a:ext cx="937147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Đa thức và các hạng tử của đa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605" y="2109303"/>
            <a:ext cx="979790" cy="914400"/>
          </a:xfrm>
          <a:prstGeom prst="rect">
            <a:avLst/>
          </a:prstGeom>
        </p:spPr>
      </p:pic>
      <p:sp>
        <p:nvSpPr>
          <p:cNvPr id="21" name="TextBox 20"/>
          <p:cNvSpPr txBox="1"/>
          <p:nvPr/>
        </p:nvSpPr>
        <p:spPr>
          <a:xfrm>
            <a:off x="1439526" y="223760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6"/>
          <a:stretch>
            <a:fillRect/>
          </a:stretch>
        </p:blipFill>
        <p:spPr>
          <a:xfrm>
            <a:off x="16285527" y="1007774"/>
            <a:ext cx="1347333" cy="725487"/>
          </a:xfrm>
          <a:prstGeom prst="rect">
            <a:avLst/>
          </a:prstGeom>
        </p:spPr>
      </p:pic>
      <p:sp>
        <p:nvSpPr>
          <p:cNvPr id="26" name="TextBox 25"/>
          <p:cNvSpPr txBox="1"/>
          <p:nvPr/>
        </p:nvSpPr>
        <p:spPr>
          <a:xfrm>
            <a:off x="309808" y="2907178"/>
            <a:ext cx="8100344" cy="6555641"/>
          </a:xfrm>
          <a:prstGeom prst="rect">
            <a:avLst/>
          </a:prstGeom>
          <a:solidFill>
            <a:schemeClr val="accent4">
              <a:lumMod val="20000"/>
              <a:lumOff val="80000"/>
            </a:schemeClr>
          </a:solidFill>
        </p:spPr>
        <p:txBody>
          <a:bodyPr wrap="square" rtlCol="0">
            <a:spAutoFit/>
          </a:bodyPr>
          <a:lstStyle/>
          <a:p>
            <a:pPr lvl="0" algn="just">
              <a:lnSpc>
                <a:spcPct val="150000"/>
              </a:lnSpc>
            </a:pPr>
            <a:r>
              <a:rPr lang="vi-VN" sz="4000" dirty="0">
                <a:solidFill>
                  <a:prstClr val="black"/>
                </a:solidFill>
                <a:cs typeface="Arial" panose="020B0604020202020204" pitchFamily="34" charset="0"/>
              </a:rPr>
              <a:t>Em hãy viết ra hai đơn thức tùy ý (không chứa biến, hoặc chứa từ một đến ba biến trong các biến x, y, z) rồi trao đổi với bạn ngồi cạnh để kiểm tra lại xem đã viết đúng chưa. Nếu chưa đúng, hãy cùng bạn sửa lại cho đúng.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3" name="Group 32"/>
          <p:cNvGrpSpPr/>
          <p:nvPr/>
        </p:nvGrpSpPr>
        <p:grpSpPr>
          <a:xfrm>
            <a:off x="1076779" y="9424503"/>
            <a:ext cx="16163925" cy="288988"/>
            <a:chOff x="1028700" y="8893111"/>
            <a:chExt cx="16163925" cy="365188"/>
          </a:xfrm>
        </p:grpSpPr>
        <p:sp>
          <p:nvSpPr>
            <p:cNvPr id="34" name="Freeform 12"/>
            <p:cNvSpPr/>
            <p:nvPr/>
          </p:nvSpPr>
          <p:spPr>
            <a:xfrm flipV="1">
              <a:off x="1028700" y="8893111"/>
              <a:ext cx="8115300" cy="365188"/>
            </a:xfrm>
            <a:custGeom>
              <a:avLst/>
              <a:gdLst/>
              <a:ahLst/>
              <a:cxnLst/>
              <a:rect l="l" t="t" r="r" b="b"/>
              <a:pathLst>
                <a:path w="8115300" h="365188">
                  <a:moveTo>
                    <a:pt x="0" y="365189"/>
                  </a:moveTo>
                  <a:lnTo>
                    <a:pt x="8115300" y="365189"/>
                  </a:lnTo>
                  <a:lnTo>
                    <a:pt x="8115300" y="0"/>
                  </a:lnTo>
                  <a:lnTo>
                    <a:pt x="0" y="0"/>
                  </a:lnTo>
                  <a:lnTo>
                    <a:pt x="0" y="365189"/>
                  </a:lnTo>
                  <a:close/>
                </a:path>
              </a:pathLst>
            </a:custGeom>
            <a:blipFill>
              <a:blip r:embed="rId7">
                <a:extLst>
                  <a:ext uri="{96DAC541-7B7A-43D3-8B79-37D633B846F1}">
                    <asvg:svgBlip xmlns:asvg="http://schemas.microsoft.com/office/drawing/2016/SVG/main" xmlns="" r:embed="rId9"/>
                  </a:ext>
                </a:extLst>
              </a:blip>
              <a:stretch>
                <a:fillRect/>
              </a:stretch>
            </a:blipFill>
          </p:spPr>
        </p:sp>
        <p:sp>
          <p:nvSpPr>
            <p:cNvPr id="35" name="Freeform 14"/>
            <p:cNvSpPr/>
            <p:nvPr/>
          </p:nvSpPr>
          <p:spPr>
            <a:xfrm flipH="1" flipV="1">
              <a:off x="9077325" y="8893111"/>
              <a:ext cx="8115300" cy="365188"/>
            </a:xfrm>
            <a:custGeom>
              <a:avLst/>
              <a:gdLst/>
              <a:ahLst/>
              <a:cxnLst/>
              <a:rect l="l" t="t" r="r" b="b"/>
              <a:pathLst>
                <a:path w="8115300" h="365188">
                  <a:moveTo>
                    <a:pt x="8115300" y="365189"/>
                  </a:moveTo>
                  <a:lnTo>
                    <a:pt x="0" y="365189"/>
                  </a:lnTo>
                  <a:lnTo>
                    <a:pt x="0" y="0"/>
                  </a:lnTo>
                  <a:lnTo>
                    <a:pt x="8115300" y="0"/>
                  </a:lnTo>
                  <a:lnTo>
                    <a:pt x="8115300" y="365189"/>
                  </a:lnTo>
                  <a:close/>
                </a:path>
              </a:pathLst>
            </a:custGeom>
            <a:blipFill>
              <a:blip r:embed="rId7">
                <a:extLst>
                  <a:ext uri="{96DAC541-7B7A-43D3-8B79-37D633B846F1}">
                    <asvg:svgBlip xmlns:asvg="http://schemas.microsoft.com/office/drawing/2016/SVG/main" xmlns="" r:embed="rId9"/>
                  </a:ext>
                </a:extLst>
              </a:blip>
              <a:stretch>
                <a:fillRect/>
              </a:stretch>
            </a:blipFill>
          </p:spPr>
        </p:sp>
      </p:grpSp>
      <p:pic>
        <p:nvPicPr>
          <p:cNvPr id="36" name="Picture 35"/>
          <p:cNvPicPr>
            <a:picLocks noChangeAspect="1"/>
          </p:cNvPicPr>
          <p:nvPr/>
        </p:nvPicPr>
        <p:blipFill>
          <a:blip r:embed="rId10"/>
          <a:stretch>
            <a:fillRect/>
          </a:stretch>
        </p:blipFill>
        <p:spPr>
          <a:xfrm rot="3211349">
            <a:off x="301809" y="-63562"/>
            <a:ext cx="810532" cy="1405766"/>
          </a:xfrm>
          <a:prstGeom prst="rect">
            <a:avLst/>
          </a:prstGeom>
        </p:spPr>
      </p:pic>
      <p:pic>
        <p:nvPicPr>
          <p:cNvPr id="39" name="Picture 38"/>
          <p:cNvPicPr>
            <a:picLocks noChangeAspect="1"/>
          </p:cNvPicPr>
          <p:nvPr/>
        </p:nvPicPr>
        <p:blipFill>
          <a:blip r:embed="rId11"/>
          <a:stretch>
            <a:fillRect/>
          </a:stretch>
        </p:blipFill>
        <p:spPr>
          <a:xfrm>
            <a:off x="491661" y="9111607"/>
            <a:ext cx="873677" cy="770096"/>
          </a:xfrm>
          <a:prstGeom prst="rect">
            <a:avLst/>
          </a:prstGeom>
        </p:spPr>
      </p:pic>
      <p:sp>
        <p:nvSpPr>
          <p:cNvPr id="23" name="Oval Callout 22"/>
          <p:cNvSpPr/>
          <p:nvPr/>
        </p:nvSpPr>
        <p:spPr>
          <a:xfrm>
            <a:off x="9658805" y="6949523"/>
            <a:ext cx="5001854" cy="1941580"/>
          </a:xfrm>
          <a:prstGeom prst="wedgeEllipseCallout">
            <a:avLst>
              <a:gd name="adj1" fmla="val 55293"/>
              <a:gd name="adj2" fmla="val 28406"/>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defRPr/>
            </a:pPr>
            <a:r>
              <a:rPr lang="en-US" sz="4000" b="1" dirty="0" err="1" smtClean="0">
                <a:solidFill>
                  <a:schemeClr val="bg1"/>
                </a:solidFill>
                <a:latin typeface="Arial" panose="020B0604020202020204" pitchFamily="34" charset="0"/>
              </a:rPr>
              <a:t>Hoạt</a:t>
            </a:r>
            <a:r>
              <a:rPr lang="en-US" sz="4000" b="1" dirty="0">
                <a:solidFill>
                  <a:schemeClr val="bg1"/>
                </a:solidFill>
                <a:latin typeface="Arial" panose="020B0604020202020204" pitchFamily="34" charset="0"/>
              </a:rPr>
              <a:t> </a:t>
            </a:r>
            <a:r>
              <a:rPr lang="en-US" sz="4000" b="1" dirty="0" err="1" smtClean="0">
                <a:solidFill>
                  <a:schemeClr val="bg1"/>
                </a:solidFill>
                <a:latin typeface="Arial" panose="020B0604020202020204" pitchFamily="34" charset="0"/>
              </a:rPr>
              <a:t>động</a:t>
            </a:r>
            <a:r>
              <a:rPr lang="en-US" sz="4000" b="1" dirty="0">
                <a:solidFill>
                  <a:schemeClr val="bg1"/>
                </a:solidFill>
                <a:latin typeface="Arial" panose="020B0604020202020204" pitchFamily="34" charset="0"/>
              </a:rPr>
              <a:t> </a:t>
            </a:r>
            <a:r>
              <a:rPr lang="en-US" sz="4000" b="1" dirty="0" err="1" smtClean="0">
                <a:solidFill>
                  <a:schemeClr val="bg1"/>
                </a:solidFill>
                <a:latin typeface="Arial" panose="020B0604020202020204" pitchFamily="34" charset="0"/>
              </a:rPr>
              <a:t>nhóm</a:t>
            </a:r>
            <a:r>
              <a:rPr lang="en-US" sz="4000" b="1" dirty="0">
                <a:solidFill>
                  <a:schemeClr val="bg1"/>
                </a:solidFill>
                <a:latin typeface="Arial" panose="020B0604020202020204" pitchFamily="34" charset="0"/>
              </a:rPr>
              <a:t> </a:t>
            </a:r>
            <a:r>
              <a:rPr lang="en-US" sz="4000" b="1" dirty="0" err="1" smtClean="0">
                <a:solidFill>
                  <a:schemeClr val="bg1"/>
                </a:solidFill>
                <a:latin typeface="Arial" panose="020B0604020202020204" pitchFamily="34" charset="0"/>
              </a:rPr>
              <a:t>cặp</a:t>
            </a:r>
            <a:r>
              <a:rPr lang="en-US" sz="4000" b="1" dirty="0">
                <a:solidFill>
                  <a:schemeClr val="bg1"/>
                </a:solidFill>
                <a:latin typeface="Arial" panose="020B0604020202020204" pitchFamily="34" charset="0"/>
              </a:rPr>
              <a:t> </a:t>
            </a:r>
            <a:r>
              <a:rPr lang="en-US" sz="4000" b="1" dirty="0" err="1" smtClean="0">
                <a:solidFill>
                  <a:schemeClr val="bg1"/>
                </a:solidFill>
                <a:latin typeface="Arial" panose="020B0604020202020204" pitchFamily="34" charset="0"/>
              </a:rPr>
              <a:t>đôi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4" name="Picture 3"/>
          <p:cNvPicPr>
            <a:picLocks noChangeAspect="1"/>
          </p:cNvPicPr>
          <p:nvPr/>
        </p:nvPicPr>
        <p:blipFill>
          <a:blip r:embed="rId12"/>
          <a:stretch>
            <a:fillRect/>
          </a:stretch>
        </p:blipFill>
        <p:spPr>
          <a:xfrm>
            <a:off x="14987861" y="7748103"/>
            <a:ext cx="2900544" cy="2149642"/>
          </a:xfrm>
          <a:prstGeom prst="rect">
            <a:avLst/>
          </a:prstGeom>
        </p:spPr>
      </p:pic>
      <p:sp>
        <p:nvSpPr>
          <p:cNvPr id="22" name="TextBox 21"/>
          <p:cNvSpPr txBox="1"/>
          <p:nvPr/>
        </p:nvSpPr>
        <p:spPr>
          <a:xfrm>
            <a:off x="10134600" y="2315817"/>
            <a:ext cx="1783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9375728" y="3047621"/>
            <a:ext cx="8538617" cy="1938992"/>
          </a:xfrm>
          <a:prstGeom prst="rect">
            <a:avLst/>
          </a:prstGeom>
          <a:solidFill>
            <a:schemeClr val="accent6">
              <a:lumMod val="40000"/>
              <a:lumOff val="60000"/>
            </a:schemeClr>
          </a:solidFill>
        </p:spPr>
        <p:txBody>
          <a:bodyPr wrap="square" rtlCol="0">
            <a:spAutoFit/>
          </a:bodyPr>
          <a:lstStyle/>
          <a:p>
            <a:pPr lvl="0" algn="just">
              <a:lnSpc>
                <a:spcPct val="150000"/>
              </a:lnSpc>
            </a:pPr>
            <a:r>
              <a:rPr lang="vi-VN" sz="4000" dirty="0">
                <a:solidFill>
                  <a:prstClr val="black"/>
                </a:solidFill>
                <a:cs typeface="Arial" panose="020B0604020202020204" pitchFamily="34" charset="0"/>
              </a:rPr>
              <a:t>Viết tổng của bốn đơn thức mà em và bạn ngồi cạnh đã viết.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1 minute timer -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2785" y="102281"/>
            <a:ext cx="3213185" cy="1807417"/>
          </a:xfrm>
          <a:prstGeom prst="rect">
            <a:avLst/>
          </a:prstGeom>
        </p:spPr>
      </p:pic>
    </p:spTree>
    <p:extLst>
      <p:ext uri="{BB962C8B-B14F-4D97-AF65-F5344CB8AC3E}">
        <p14:creationId xmlns:p14="http://schemas.microsoft.com/office/powerpoint/2010/main" val="11668494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866900"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866900" y="5449268"/>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184928" y="1131805"/>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7" name="Freeform 4"/>
          <p:cNvSpPr/>
          <p:nvPr/>
        </p:nvSpPr>
        <p:spPr>
          <a:xfrm>
            <a:off x="9230374" y="5448300"/>
            <a:ext cx="6771626" cy="3705926"/>
          </a:xfrm>
          <a:custGeom>
            <a:avLst/>
            <a:gdLst/>
            <a:ahLst/>
            <a:cxnLst/>
            <a:rect l="l" t="t" r="r" b="b"/>
            <a:pathLst>
              <a:path w="6771626" h="3705926">
                <a:moveTo>
                  <a:pt x="0" y="0"/>
                </a:moveTo>
                <a:lnTo>
                  <a:pt x="6771626" y="0"/>
                </a:lnTo>
                <a:lnTo>
                  <a:pt x="6771626" y="3705927"/>
                </a:lnTo>
                <a:lnTo>
                  <a:pt x="0" y="3705927"/>
                </a:lnTo>
                <a:lnTo>
                  <a:pt x="0" y="0"/>
                </a:lnTo>
                <a:close/>
              </a:path>
            </a:pathLst>
          </a:custGeom>
          <a:blipFill>
            <a:blip r:embed="rId2">
              <a:alphaModFix amt="27000"/>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7192795" y="10798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42" name="Group 41"/>
          <p:cNvGrpSpPr/>
          <p:nvPr/>
        </p:nvGrpSpPr>
        <p:grpSpPr>
          <a:xfrm>
            <a:off x="2362199" y="2478437"/>
            <a:ext cx="12877800" cy="3960463"/>
            <a:chOff x="2368476" y="3400523"/>
            <a:chExt cx="12877800" cy="3960463"/>
          </a:xfrm>
        </p:grpSpPr>
        <p:pic>
          <p:nvPicPr>
            <p:cNvPr id="38" name="Picture 37"/>
            <p:cNvPicPr>
              <a:picLocks noChangeAspect="1"/>
            </p:cNvPicPr>
            <p:nvPr/>
          </p:nvPicPr>
          <p:blipFill>
            <a:blip r:embed="rId4"/>
            <a:stretch>
              <a:fillRect/>
            </a:stretch>
          </p:blipFill>
          <p:spPr>
            <a:xfrm>
              <a:off x="2368476" y="3400523"/>
              <a:ext cx="12877800" cy="3960463"/>
            </a:xfrm>
            <a:prstGeom prst="rect">
              <a:avLst/>
            </a:prstGeom>
          </p:spPr>
        </p:pic>
        <p:sp>
          <p:nvSpPr>
            <p:cNvPr id="41" name="Rectangle 40"/>
            <p:cNvSpPr/>
            <p:nvPr/>
          </p:nvSpPr>
          <p:spPr>
            <a:xfrm>
              <a:off x="3443333" y="3844014"/>
              <a:ext cx="10812344" cy="2947410"/>
            </a:xfrm>
            <a:prstGeom prst="rect">
              <a:avLst/>
            </a:prstGeom>
          </p:spPr>
          <p:txBody>
            <a:bodyPr wrap="square">
              <a:spAutoFit/>
            </a:bodyPr>
            <a:lstStyle/>
            <a:p>
              <a:pPr lvl="0" algn="just">
                <a:lnSpc>
                  <a:spcPct val="150000"/>
                </a:lnSpc>
                <a:defRPr/>
              </a:pPr>
              <a:r>
                <a:rPr lang="vi-VN" sz="4300" b="1">
                  <a:solidFill>
                    <a:prstClr val="black"/>
                  </a:solidFill>
                  <a:ea typeface="Times New Roman" panose="02020603050405020304" pitchFamily="18" charset="0"/>
                  <a:cs typeface="Arial" panose="020B0604020202020204" pitchFamily="34" charset="0"/>
                </a:rPr>
                <a:t>Đa thức là tổng của những đơn thức; mỗi đơn thức trong tổng gọi là một hạng tử của đa thức đó.</a:t>
              </a:r>
              <a:endParaRPr lang="vi-VN" sz="4300" dirty="0">
                <a:solidFill>
                  <a:prstClr val="black"/>
                </a:solidFill>
                <a:ea typeface="Times New Roman" panose="02020603050405020304" pitchFamily="18" charset="0"/>
                <a:cs typeface="Arial" panose="020B0604020202020204" pitchFamily="34" charset="0"/>
              </a:endParaRPr>
            </a:p>
          </p:txBody>
        </p:sp>
      </p:grpSp>
      <p:pic>
        <p:nvPicPr>
          <p:cNvPr id="43" name="Picture 42"/>
          <p:cNvPicPr>
            <a:picLocks noChangeAspect="1"/>
          </p:cNvPicPr>
          <p:nvPr/>
        </p:nvPicPr>
        <p:blipFill>
          <a:blip r:embed="rId5"/>
          <a:stretch>
            <a:fillRect/>
          </a:stretch>
        </p:blipFill>
        <p:spPr>
          <a:xfrm>
            <a:off x="13378081" y="5618924"/>
            <a:ext cx="1463167" cy="743776"/>
          </a:xfrm>
          <a:prstGeom prst="rect">
            <a:avLst/>
          </a:prstGeom>
        </p:spPr>
      </p:pic>
      <p:pic>
        <p:nvPicPr>
          <p:cNvPr id="44" name="Picture 43"/>
          <p:cNvPicPr>
            <a:picLocks noChangeAspect="1"/>
          </p:cNvPicPr>
          <p:nvPr/>
        </p:nvPicPr>
        <p:blipFill>
          <a:blip r:embed="rId6"/>
          <a:stretch>
            <a:fillRect/>
          </a:stretch>
        </p:blipFill>
        <p:spPr>
          <a:xfrm>
            <a:off x="521875" y="698188"/>
            <a:ext cx="1097375" cy="8279086"/>
          </a:xfrm>
          <a:prstGeom prst="rect">
            <a:avLst/>
          </a:prstGeom>
        </p:spPr>
      </p:pic>
      <p:pic>
        <p:nvPicPr>
          <p:cNvPr id="45" name="Picture 44"/>
          <p:cNvPicPr>
            <a:picLocks noChangeAspect="1"/>
          </p:cNvPicPr>
          <p:nvPr/>
        </p:nvPicPr>
        <p:blipFill>
          <a:blip r:embed="rId7"/>
          <a:stretch>
            <a:fillRect/>
          </a:stretch>
        </p:blipFill>
        <p:spPr>
          <a:xfrm>
            <a:off x="16502956" y="372787"/>
            <a:ext cx="1261981" cy="1518036"/>
          </a:xfrm>
          <a:prstGeom prst="rect">
            <a:avLst/>
          </a:prstGeom>
        </p:spPr>
      </p:pic>
      <p:pic>
        <p:nvPicPr>
          <p:cNvPr id="46" name="Picture 45"/>
          <p:cNvPicPr>
            <a:picLocks noChangeAspect="1"/>
          </p:cNvPicPr>
          <p:nvPr/>
        </p:nvPicPr>
        <p:blipFill>
          <a:blip r:embed="rId8"/>
          <a:stretch>
            <a:fillRect/>
          </a:stretch>
        </p:blipFill>
        <p:spPr>
          <a:xfrm>
            <a:off x="7291503" y="8420100"/>
            <a:ext cx="3019191" cy="1676545"/>
          </a:xfrm>
          <a:prstGeom prst="rect">
            <a:avLst/>
          </a:prstGeom>
        </p:spPr>
      </p:pic>
    </p:spTree>
    <p:extLst>
      <p:ext uri="{BB962C8B-B14F-4D97-AF65-F5344CB8AC3E}">
        <p14:creationId xmlns:p14="http://schemas.microsoft.com/office/powerpoint/2010/main" val="24417164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99276"/>
        </a:solidFill>
        <a:effectLst/>
      </p:bgPr>
    </p:bg>
    <p:spTree>
      <p:nvGrpSpPr>
        <p:cNvPr id="1" name=""/>
        <p:cNvGrpSpPr/>
        <p:nvPr/>
      </p:nvGrpSpPr>
      <p:grpSpPr>
        <a:xfrm>
          <a:off x="0" y="0"/>
          <a:ext cx="0" cy="0"/>
          <a:chOff x="0" y="0"/>
          <a:chExt cx="0" cy="0"/>
        </a:xfrm>
      </p:grpSpPr>
      <p:grpSp>
        <p:nvGrpSpPr>
          <p:cNvPr id="15" name="Group 14"/>
          <p:cNvGrpSpPr/>
          <p:nvPr/>
        </p:nvGrpSpPr>
        <p:grpSpPr>
          <a:xfrm>
            <a:off x="6749745" y="1167478"/>
            <a:ext cx="4876800" cy="1524000"/>
            <a:chOff x="1524000" y="322848"/>
            <a:chExt cx="4876800" cy="1524000"/>
          </a:xfrm>
        </p:grpSpPr>
        <p:sp>
          <p:nvSpPr>
            <p:cNvPr id="16" name="Flowchart: Terminator 15"/>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99779" y="559390"/>
              <a:ext cx="3925242" cy="1002710"/>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1</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7"/>
          <p:cNvPicPr>
            <a:picLocks noChangeAspect="1"/>
          </p:cNvPicPr>
          <p:nvPr/>
        </p:nvPicPr>
        <p:blipFill>
          <a:blip r:embed="rId4"/>
          <a:stretch>
            <a:fillRect/>
          </a:stretch>
        </p:blipFill>
        <p:spPr>
          <a:xfrm>
            <a:off x="539445" y="1018862"/>
            <a:ext cx="2036240" cy="1682642"/>
          </a:xfrm>
          <a:prstGeom prst="rect">
            <a:avLst/>
          </a:prstGeom>
        </p:spPr>
      </p:pic>
      <p:sp>
        <p:nvSpPr>
          <p:cNvPr id="20" name="Rectangle 19"/>
          <p:cNvSpPr/>
          <p:nvPr/>
        </p:nvSpPr>
        <p:spPr>
          <a:xfrm>
            <a:off x="228600" y="2857500"/>
            <a:ext cx="18059400" cy="1015663"/>
          </a:xfrm>
          <a:prstGeom prst="rect">
            <a:avLst/>
          </a:prstGeom>
        </p:spPr>
        <p:txBody>
          <a:bodyPr wrap="square">
            <a:spAutoFit/>
          </a:bodyPr>
          <a:lstStyle/>
          <a:p>
            <a:pPr lvl="0" algn="just">
              <a:lnSpc>
                <a:spcPct val="150000"/>
              </a:lnSpc>
              <a:spcAft>
                <a:spcPts val="1200"/>
              </a:spcAft>
              <a:defRPr/>
            </a:pPr>
            <a:r>
              <a:rPr lang="vi-VN" sz="4000" dirty="0">
                <a:solidFill>
                  <a:schemeClr val="bg1"/>
                </a:solidFill>
                <a:ea typeface="Times New Roman" panose="02020603050405020304" pitchFamily="18" charset="0"/>
              </a:rPr>
              <a:t>Biểu thức nào dưới đây là đa thức? Hãy chỉ rõ các hạng tử của mỗi đa thức ấy.</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angle 21"/>
              <p:cNvSpPr/>
              <p:nvPr/>
            </p:nvSpPr>
            <p:spPr>
              <a:xfrm>
                <a:off x="2127557" y="5809245"/>
                <a:ext cx="13956687" cy="4645118"/>
              </a:xfrm>
              <a:prstGeom prst="rect">
                <a:avLst/>
              </a:prstGeom>
            </p:spPr>
            <p:txBody>
              <a:bodyPr wrap="square">
                <a:spAutoFit/>
              </a:bodyPr>
              <a:lstStyle/>
              <a:p>
                <a:pPr marL="571500" indent="-571500" algn="just" fontAlgn="base">
                  <a:lnSpc>
                    <a:spcPct val="150000"/>
                  </a:lnSpc>
                  <a:spcBef>
                    <a:spcPts val="1200"/>
                  </a:spcBef>
                  <a:spcAft>
                    <a:spcPts val="800"/>
                  </a:spcAft>
                  <a:buFont typeface="Arial" panose="020B0604020202020204" pitchFamily="34" charset="0"/>
                  <a:buChar char="•"/>
                </a:pPr>
                <a:r>
                  <a:rPr lang="en-US" sz="40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Đa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fontAlgn="base">
                  <a:lnSpc>
                    <a:spcPct val="150000"/>
                  </a:lnSpc>
                  <a:spcBef>
                    <a:spcPts val="1200"/>
                  </a:spcBef>
                  <a:spcAft>
                    <a:spcPts val="800"/>
                  </a:spcAft>
                  <a:buFont typeface="Arial" panose="020B0604020202020204" pitchFamily="34" charset="0"/>
                  <a:buChar char="•"/>
                </a:pPr>
                <a:r>
                  <a:rPr lang="en-US" sz="40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Đa</a:t>
                </a:r>
                <a:r>
                  <a:rPr lang="en-US" sz="40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fontAlgn="base">
                  <a:lnSpc>
                    <a:spcPct val="150000"/>
                  </a:lnSpc>
                  <a:spcBef>
                    <a:spcPts val="1200"/>
                  </a:spcBef>
                  <a:spcAft>
                    <a:spcPts val="800"/>
                  </a:spcAft>
                  <a:buFont typeface="Arial" panose="020B0604020202020204" pitchFamily="34" charset="0"/>
                  <a:buChar char="•"/>
                </a:pP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Đa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thức</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ea typeface="Arial" panose="020B0604020202020204" pitchFamily="34" charset="0"/>
                    <a:cs typeface="Arial" panose="020B0604020202020204" pitchFamily="34" charset="0"/>
                  </a:rPr>
                  <a:t>xyz </a:t>
                </a: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4000" dirty="0" smtClean="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1 </a:t>
                </a: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hạng</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000" dirty="0" smtClean="0">
                    <a:solidFill>
                      <a:schemeClr val="bg1"/>
                    </a:solidFill>
                    <a:latin typeface="Arial" panose="020B0604020202020204" pitchFamily="34" charset="0"/>
                    <a:ea typeface="Arial" panose="020B0604020202020204" pitchFamily="34" charset="0"/>
                    <a:cs typeface="Arial" panose="020B0604020202020204" pitchFamily="34" charset="0"/>
                  </a:rPr>
                  <a:t>: xyz.</a:t>
                </a:r>
              </a:p>
              <a:p>
                <a:pPr marL="571500" indent="-571500" algn="just" fontAlgn="base">
                  <a:lnSpc>
                    <a:spcPct val="150000"/>
                  </a:lnSpc>
                  <a:spcBef>
                    <a:spcPts val="1200"/>
                  </a:spcBef>
                  <a:spcAft>
                    <a:spcPts val="800"/>
                  </a:spcAft>
                  <a:buFont typeface="Arial" panose="020B0604020202020204" pitchFamily="34" charset="0"/>
                  <a:buChar char="•"/>
                </a:pP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+1 </m:t>
                    </m:r>
                  </m:oMath>
                </a14:m>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có 3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t</a:t>
                </a:r>
                <a:r>
                  <a:rPr lang="vi-VN" sz="4000" dirty="0">
                    <a:solidFill>
                      <a:schemeClr val="bg1"/>
                    </a:solidFill>
                    <a:latin typeface="Arial" panose="020B0604020202020204" pitchFamily="34" charset="0"/>
                    <a:ea typeface="Times New Roman" panose="02020603050405020304" pitchFamily="18" charset="0"/>
                    <a:cs typeface="Arial" panose="020B0604020202020204" pitchFamily="34" charset="0"/>
                  </a:rPr>
                  <a:t>ử</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 ; 3</m:t>
                    </m:r>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v</m:t>
                    </m:r>
                    <m:r>
                      <a:rPr lang="en-US" sz="4000">
                        <a:solidFill>
                          <a:schemeClr val="bg1"/>
                        </a:solidFill>
                        <a:latin typeface="Cambria Math" panose="02040503050406030204" pitchFamily="18" charset="0"/>
                        <a:ea typeface="Times New Roman" panose="02020603050405020304" pitchFamily="18" charset="0"/>
                        <a:cs typeface="Arial" panose="020B0604020202020204" pitchFamily="34" charset="0"/>
                      </a:rPr>
                      <m:t>à 1 </m:t>
                    </m:r>
                  </m:oMath>
                </a14:m>
                <a:endPar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127557" y="5809245"/>
                <a:ext cx="13956687" cy="4645118"/>
              </a:xfrm>
              <a:prstGeom prst="rect">
                <a:avLst/>
              </a:prstGeom>
              <a:blipFill>
                <a:blip r:embed="rId5"/>
                <a:stretch>
                  <a:fillRect l="-1398" b="-2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920445" y="4203132"/>
                <a:ext cx="1481258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b="0" i="1" smtClean="0">
                              <a:solidFill>
                                <a:prstClr val="white"/>
                              </a:solidFill>
                              <a:latin typeface="Cambria Math" panose="02040503050406030204" pitchFamily="18" charset="0"/>
                              <a:cs typeface="Times New Roman" panose="02020603050405020304" pitchFamily="18" charset="0"/>
                            </a:rPr>
                          </m:ctrlPr>
                        </m:fPr>
                        <m:num>
                          <m:r>
                            <a:rPr lang="en-US" sz="4000" b="0" i="1" smtClean="0">
                              <a:solidFill>
                                <a:prstClr val="white"/>
                              </a:solidFill>
                              <a:latin typeface="Cambria Math" panose="02040503050406030204" pitchFamily="18" charset="0"/>
                              <a:cs typeface="Times New Roman" panose="02020603050405020304" pitchFamily="18" charset="0"/>
                            </a:rPr>
                            <m:t>1</m:t>
                          </m:r>
                        </m:num>
                        <m:den>
                          <m:r>
                            <m:rPr>
                              <m:sty m:val="p"/>
                            </m:rPr>
                            <a:rPr lang="en-US" sz="4000" b="0" i="0" smtClean="0">
                              <a:solidFill>
                                <a:prstClr val="white"/>
                              </a:solidFill>
                              <a:latin typeface="Cambria Math" panose="02040503050406030204" pitchFamily="18" charset="0"/>
                              <a:cs typeface="Times New Roman" panose="02020603050405020304" pitchFamily="18" charset="0"/>
                            </a:rPr>
                            <m:t>x</m:t>
                          </m:r>
                        </m:den>
                      </m:f>
                      <m:r>
                        <a:rPr lang="en-US" sz="4000" b="0" i="1" smtClean="0">
                          <a:solidFill>
                            <a:prstClr val="white"/>
                          </a:solidFill>
                          <a:latin typeface="Cambria Math" panose="02040503050406030204" pitchFamily="18" charset="0"/>
                          <a:cs typeface="Times New Roman" panose="02020603050405020304" pitchFamily="18" charset="0"/>
                        </a:rPr>
                        <m:t>;   </m:t>
                      </m:r>
                      <m:rad>
                        <m:radPr>
                          <m:degHide m:val="on"/>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rad>
                      <m:r>
                        <m:rPr>
                          <m:sty m:val="p"/>
                        </m:rP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r>
                        <m:rPr>
                          <m:sty m:val="p"/>
                        </m:rPr>
                        <a:rPr lang="en-US" sz="40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m:rPr>
                              <m:sty m:val="p"/>
                            </m:rP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xy</m:t>
                          </m:r>
                        </m:e>
                      </m:rad>
                      <m: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000" b="0" i="0"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b="0" i="1" smtClean="0">
                              <a:solidFill>
                                <a:prstClr val="white"/>
                              </a:solidFill>
                              <a:latin typeface="Cambria Math" panose="02040503050406030204" pitchFamily="18" charset="0"/>
                            </a:rPr>
                          </m:ctrlPr>
                        </m:sSupPr>
                        <m:e>
                          <m:r>
                            <a:rPr lang="en-US" sz="4000" b="0" i="0" smtClean="0">
                              <a:solidFill>
                                <a:prstClr val="white"/>
                              </a:solidFill>
                              <a:latin typeface="Cambria Math" panose="02040503050406030204" pitchFamily="18" charset="0"/>
                            </a:rPr>
                            <m:t>𝑥</m:t>
                          </m:r>
                        </m:e>
                        <m:sup>
                          <m:r>
                            <a:rPr lang="en-US" sz="4000" b="0" i="0" smtClean="0">
                              <a:solidFill>
                                <a:prstClr val="white"/>
                              </a:solidFill>
                              <a:latin typeface="Cambria Math" panose="02040503050406030204" pitchFamily="18" charset="0"/>
                            </a:rPr>
                            <m:t>2</m:t>
                          </m:r>
                        </m:sup>
                      </m:sSup>
                      <m:r>
                        <a:rPr lang="en-US" sz="4000" b="0" i="0" smtClean="0">
                          <a:solidFill>
                            <a:prstClr val="white"/>
                          </a:solidFill>
                          <a:latin typeface="Cambria Math" panose="02040503050406030204" pitchFamily="18" charset="0"/>
                        </a:rPr>
                        <m:t>+3</m:t>
                      </m:r>
                      <m:r>
                        <a:rPr lang="en-US" sz="4000" b="0" i="0" smtClean="0">
                          <a:solidFill>
                            <a:prstClr val="white"/>
                          </a:solidFill>
                          <a:latin typeface="Cambria Math" panose="02040503050406030204" pitchFamily="18" charset="0"/>
                        </a:rPr>
                        <m:t>𝑥</m:t>
                      </m:r>
                      <m:r>
                        <a:rPr lang="en-US" sz="4000" b="0" i="0" smtClean="0">
                          <a:solidFill>
                            <a:prstClr val="white"/>
                          </a:solidFill>
                          <a:latin typeface="Cambria Math" panose="02040503050406030204" pitchFamily="18" charset="0"/>
                        </a:rPr>
                        <m:t>+1  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920445" y="4203132"/>
                <a:ext cx="14812581" cy="1244828"/>
              </a:xfrm>
              <a:prstGeom prst="rect">
                <a:avLst/>
              </a:prstGeom>
              <a:blipFill>
                <a:blip r:embed="rId6"/>
                <a:stretch>
                  <a:fillRect/>
                </a:stretch>
              </a:blipFill>
            </p:spPr>
            <p:txBody>
              <a:bodyPr/>
              <a:lstStyle/>
              <a:p>
                <a:r>
                  <a:rPr lang="en-US">
                    <a:noFill/>
                  </a:rPr>
                  <a:t> </a:t>
                </a:r>
              </a:p>
            </p:txBody>
          </p:sp>
        </mc:Fallback>
      </mc:AlternateContent>
      <p:sp>
        <p:nvSpPr>
          <p:cNvPr id="24" name="Oval 23"/>
          <p:cNvSpPr/>
          <p:nvPr/>
        </p:nvSpPr>
        <p:spPr>
          <a:xfrm>
            <a:off x="1016697" y="4037110"/>
            <a:ext cx="2667000" cy="15840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273871" y="4037110"/>
            <a:ext cx="2933700" cy="15840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7"/>
          <a:stretch>
            <a:fillRect/>
          </a:stretch>
        </p:blipFill>
        <p:spPr>
          <a:xfrm>
            <a:off x="920445" y="6577237"/>
            <a:ext cx="1207113" cy="755970"/>
          </a:xfrm>
          <a:prstGeom prst="rect">
            <a:avLst/>
          </a:prstGeom>
        </p:spPr>
      </p:pic>
      <p:pic>
        <p:nvPicPr>
          <p:cNvPr id="30" name="Picture 29"/>
          <p:cNvPicPr>
            <a:picLocks noChangeAspect="1"/>
          </p:cNvPicPr>
          <p:nvPr/>
        </p:nvPicPr>
        <p:blipFill>
          <a:blip r:embed="rId8"/>
          <a:stretch>
            <a:fillRect/>
          </a:stretch>
        </p:blipFill>
        <p:spPr>
          <a:xfrm>
            <a:off x="15398445" y="6071882"/>
            <a:ext cx="2014721" cy="3276957"/>
          </a:xfrm>
          <a:prstGeom prst="rect">
            <a:avLst/>
          </a:prstGeom>
        </p:spPr>
      </p:pic>
      <p:sp>
        <p:nvSpPr>
          <p:cNvPr id="13" name="Oval 12"/>
          <p:cNvSpPr/>
          <p:nvPr/>
        </p:nvSpPr>
        <p:spPr>
          <a:xfrm>
            <a:off x="12344400" y="4033510"/>
            <a:ext cx="3561645" cy="158766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066505" y="4100807"/>
            <a:ext cx="1125496" cy="134715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66196" y="-13266"/>
            <a:ext cx="13565859" cy="1084912"/>
          </a:xfrm>
          <a:prstGeom prst="rect">
            <a:avLst/>
          </a:prstGeom>
          <a:solidFill>
            <a:srgbClr val="FBF6EB"/>
          </a:solidFill>
        </p:spPr>
        <p:txBody>
          <a:bodyPr wrap="square">
            <a:spAutoFit/>
          </a:bodyPr>
          <a:lstStyle/>
          <a:p>
            <a:pPr algn="just" fontAlgn="base">
              <a:lnSpc>
                <a:spcPct val="150000"/>
              </a:lnSpc>
              <a:spcAft>
                <a:spcPts val="800"/>
              </a:spcAft>
            </a:pPr>
            <a:r>
              <a:rPr lang="nl-NL" sz="4300" b="1" i="1" u="sng" dirty="0">
                <a:solidFill>
                  <a:schemeClr val="tx2"/>
                </a:solidFill>
                <a:latin typeface="Arial" panose="020B0604020202020204" pitchFamily="34" charset="0"/>
                <a:ea typeface="Times New Roman" panose="02020603050405020304" pitchFamily="18" charset="0"/>
                <a:cs typeface="Arial" panose="020B0604020202020204" pitchFamily="34" charset="0"/>
              </a:rPr>
              <a:t>Nhận </a:t>
            </a:r>
            <a:r>
              <a:rPr lang="nl-NL" sz="4300" b="1" i="1" u="sng"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xét:</a:t>
            </a:r>
            <a:r>
              <a:rPr lang="nl-NL" sz="4300" b="1" i="1"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nl-NL" sz="43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Mỗi </a:t>
            </a: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đơn thức cũng được coi là một đa thức.</a:t>
            </a:r>
            <a:endParaRPr lang="en-US" sz="4300" dirty="0">
              <a:effectLst/>
              <a:latin typeface="Arial" panose="020B0604020202020204" pitchFamily="34" charset="0"/>
              <a:ea typeface="Arial" panose="020B0604020202020204" pitchFamily="34" charset="0"/>
              <a:cs typeface="Arial" panose="020B0604020202020204" pitchFamily="34" charset="0"/>
            </a:endParaRPr>
          </a:p>
        </p:txBody>
      </p:sp>
      <p:pic>
        <p:nvPicPr>
          <p:cNvPr id="2" name="2 Minutes Countdown 4k Giant Clock -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25840" y="1320725"/>
            <a:ext cx="2327344" cy="1309131"/>
          </a:xfrm>
          <a:prstGeom prst="rect">
            <a:avLst/>
          </a:prstGeom>
        </p:spPr>
      </p:pic>
    </p:spTree>
    <p:extLst>
      <p:ext uri="{BB962C8B-B14F-4D97-AF65-F5344CB8AC3E}">
        <p14:creationId xmlns:p14="http://schemas.microsoft.com/office/powerpoint/2010/main" val="1748583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cTn>
                              </p:par>
                              <p:par>
                                <p:cTn id="56" presetID="22" presetClass="entr" presetSubtype="4" fill="hold"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wipe(down)">
                                      <p:cBhvr>
                                        <p:cTn id="58" dur="500"/>
                                        <p:tgtEl>
                                          <p:spTgt spid="22">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22">
                                            <p:txEl>
                                              <p:pRg st="1" end="1"/>
                                            </p:txEl>
                                          </p:spTgt>
                                        </p:tgtEl>
                                        <p:attrNameLst>
                                          <p:attrName>style.visibility</p:attrName>
                                        </p:attrNameLst>
                                      </p:cBhvr>
                                      <p:to>
                                        <p:strVal val="visible"/>
                                      </p:to>
                                    </p:set>
                                    <p:animEffect transition="in" filter="wipe(down)">
                                      <p:cBhvr>
                                        <p:cTn id="61" dur="500"/>
                                        <p:tgtEl>
                                          <p:spTgt spid="22">
                                            <p:txEl>
                                              <p:pRg st="1" end="1"/>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22">
                                            <p:txEl>
                                              <p:pRg st="2" end="2"/>
                                            </p:txEl>
                                          </p:spTgt>
                                        </p:tgtEl>
                                        <p:attrNameLst>
                                          <p:attrName>style.visibility</p:attrName>
                                        </p:attrNameLst>
                                      </p:cBhvr>
                                      <p:to>
                                        <p:strVal val="visible"/>
                                      </p:to>
                                    </p:set>
                                    <p:animEffect transition="in" filter="wipe(down)">
                                      <p:cBhvr>
                                        <p:cTn id="64" dur="500"/>
                                        <p:tgtEl>
                                          <p:spTgt spid="22">
                                            <p:txEl>
                                              <p:pRg st="2" end="2"/>
                                            </p:txEl>
                                          </p:spTgt>
                                        </p:tgtEl>
                                      </p:cBhvr>
                                    </p:animEffect>
                                  </p:childTnLst>
                                </p:cTn>
                              </p:par>
                              <p:par>
                                <p:cTn id="65" presetID="22" presetClass="entr" presetSubtype="4" fill="hold" nodeType="withEffect">
                                  <p:stCondLst>
                                    <p:cond delay="0"/>
                                  </p:stCondLst>
                                  <p:childTnLst>
                                    <p:set>
                                      <p:cBhvr>
                                        <p:cTn id="66" dur="1" fill="hold">
                                          <p:stCondLst>
                                            <p:cond delay="0"/>
                                          </p:stCondLst>
                                        </p:cTn>
                                        <p:tgtEl>
                                          <p:spTgt spid="22">
                                            <p:txEl>
                                              <p:pRg st="3" end="3"/>
                                            </p:txEl>
                                          </p:spTgt>
                                        </p:tgtEl>
                                        <p:attrNameLst>
                                          <p:attrName>style.visibility</p:attrName>
                                        </p:attrNameLst>
                                      </p:cBhvr>
                                      <p:to>
                                        <p:strVal val="visible"/>
                                      </p:to>
                                    </p:set>
                                    <p:animEffect transition="in" filter="wipe(down)">
                                      <p:cBhvr>
                                        <p:cTn id="67" dur="500"/>
                                        <p:tgtEl>
                                          <p:spTgt spid="2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2"/>
                </p:tgtEl>
              </p:cMediaNode>
            </p:video>
          </p:childTnLst>
        </p:cTn>
      </p:par>
    </p:tnLst>
    <p:bldLst>
      <p:bldP spid="20" grpId="0"/>
      <p:bldP spid="23" grpId="0"/>
      <p:bldP spid="24" grpId="0" animBg="1"/>
      <p:bldP spid="25" grpId="0" animBg="1"/>
      <p:bldP spid="13" grpId="0" animBg="1"/>
      <p:bldP spid="14"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6" name="Group 35"/>
          <p:cNvGrpSpPr/>
          <p:nvPr/>
        </p:nvGrpSpPr>
        <p:grpSpPr>
          <a:xfrm>
            <a:off x="5638800" y="791722"/>
            <a:ext cx="6019800" cy="2980178"/>
            <a:chOff x="5943600" y="288505"/>
            <a:chExt cx="6019800" cy="2980178"/>
          </a:xfrm>
        </p:grpSpPr>
        <p:grpSp>
          <p:nvGrpSpPr>
            <p:cNvPr id="37" name="Group 2"/>
            <p:cNvGrpSpPr/>
            <p:nvPr/>
          </p:nvGrpSpPr>
          <p:grpSpPr>
            <a:xfrm>
              <a:off x="5943600" y="288505"/>
              <a:ext cx="6019800" cy="2980178"/>
              <a:chOff x="0" y="-28575"/>
              <a:chExt cx="2246854" cy="841375"/>
            </a:xfrm>
          </p:grpSpPr>
          <p:sp>
            <p:nvSpPr>
              <p:cNvPr id="39"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4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Rectangle 37"/>
            <p:cNvSpPr/>
            <p:nvPr/>
          </p:nvSpPr>
          <p:spPr>
            <a:xfrm>
              <a:off x="7972926" y="373083"/>
              <a:ext cx="326243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1" name="Rectangle 40"/>
          <p:cNvSpPr/>
          <p:nvPr/>
        </p:nvSpPr>
        <p:spPr>
          <a:xfrm>
            <a:off x="685800" y="2594826"/>
            <a:ext cx="16840200" cy="5749074"/>
          </a:xfrm>
          <a:prstGeom prst="rect">
            <a:avLst/>
          </a:prstGeom>
        </p:spPr>
        <p:txBody>
          <a:bodyPr wrap="square">
            <a:spAutoFit/>
          </a:bodyPr>
          <a:lstStyle/>
          <a:p>
            <a:pPr marL="0" marR="0" lvl="0" indent="0" algn="just" defTabSz="914400" rtl="0" eaLnBrk="1" fontAlgn="base" latinLnBrk="0" hangingPunct="1">
              <a:lnSpc>
                <a:spcPct val="150000"/>
              </a:lnSpc>
              <a:spcBef>
                <a:spcPts val="60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Mỗi quyển vở giá x đồng. Mỗi cái bút giá y đồng. Viết biểu thức biểu thị số tiền phải trả để mua</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0" lang="en-US" sz="4000" b="0" i="0" u="none" strike="noStrike" kern="1200" cap="none" spc="0" normalizeH="0" baseline="0" noProof="0" smtClean="0">
              <a:ln>
                <a:noFill/>
              </a:ln>
              <a:solidFill>
                <a:srgbClr val="000000"/>
              </a:solidFill>
              <a:effectLst/>
              <a:uLnTx/>
              <a:uFillTx/>
              <a:latin typeface="Calibri"/>
              <a:ea typeface="+mn-ea"/>
              <a:cs typeface="+mn-cs"/>
            </a:endParaRPr>
          </a:p>
          <a:p>
            <a:pPr marL="0" marR="0" lvl="0" indent="0" algn="just" defTabSz="914400" rtl="0" eaLnBrk="1" fontAlgn="base" latinLnBrk="0" hangingPunct="1">
              <a:lnSpc>
                <a:spcPct val="150000"/>
              </a:lnSpc>
              <a:spcBef>
                <a:spcPts val="600"/>
              </a:spcBef>
              <a:spcAft>
                <a:spcPts val="0"/>
              </a:spcAft>
              <a:buClrTx/>
              <a:buSzTx/>
              <a:buFontTx/>
              <a:buNone/>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 8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quyển vở và 7 cái bút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0" lang="en-US" sz="4000" b="0" i="0" u="none" strike="noStrike" kern="1200" cap="none" spc="0" normalizeH="0" baseline="0" noProof="0" smtClean="0">
              <a:ln>
                <a:noFill/>
              </a:ln>
              <a:solidFill>
                <a:srgbClr val="000000"/>
              </a:solidFill>
              <a:effectLst/>
              <a:uLnTx/>
              <a:uFillTx/>
              <a:latin typeface="Calibri"/>
              <a:ea typeface="+mn-ea"/>
              <a:cs typeface="+mn-cs"/>
            </a:endParaRPr>
          </a:p>
          <a:p>
            <a:pPr marL="0" marR="0" lvl="0" indent="0" algn="just" defTabSz="914400" rtl="0" eaLnBrk="1" fontAlgn="base" latinLnBrk="0" hangingPunct="1">
              <a:lnSpc>
                <a:spcPct val="150000"/>
              </a:lnSpc>
              <a:spcBef>
                <a:spcPts val="60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3 xấp vở và 2 hộp bút, biết rằng mỗi xấp vở có 10 quyển, mỗi hộp bút có 12 chiếc</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0" lang="en-US" sz="4000" b="0" i="0" u="none" strike="noStrike" kern="1200" cap="none" spc="0" normalizeH="0" baseline="0" noProof="0" smtClean="0">
              <a:ln>
                <a:noFill/>
              </a:ln>
              <a:solidFill>
                <a:srgbClr val="000000"/>
              </a:solidFill>
              <a:effectLst/>
              <a:uLnTx/>
              <a:uFillTx/>
              <a:latin typeface="Calibri"/>
              <a:ea typeface="+mn-ea"/>
              <a:cs typeface="+mn-cs"/>
            </a:endParaRPr>
          </a:p>
          <a:p>
            <a:pPr marL="0" marR="0" lvl="0" indent="0" algn="just" defTabSz="914400" rtl="0" eaLnBrk="1" fontAlgn="base" latinLnBrk="0" hangingPunct="1">
              <a:lnSpc>
                <a:spcPct val="150000"/>
              </a:lnSpc>
              <a:spcBef>
                <a:spcPts val="60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 Mỗi biểu thức tìm được ở hai câu trên có phải là đa thức không</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5" name="Picture 44"/>
          <p:cNvPicPr>
            <a:picLocks noChangeAspect="1"/>
          </p:cNvPicPr>
          <p:nvPr/>
        </p:nvPicPr>
        <p:blipFill>
          <a:blip r:embed="rId4"/>
          <a:stretch>
            <a:fillRect/>
          </a:stretch>
        </p:blipFill>
        <p:spPr>
          <a:xfrm>
            <a:off x="15555366" y="590485"/>
            <a:ext cx="2275434" cy="1657415"/>
          </a:xfrm>
          <a:prstGeom prst="rect">
            <a:avLst/>
          </a:prstGeom>
        </p:spPr>
      </p:pic>
      <p:sp>
        <p:nvSpPr>
          <p:cNvPr id="46" name="Freeform 21"/>
          <p:cNvSpPr/>
          <p:nvPr/>
        </p:nvSpPr>
        <p:spPr>
          <a:xfrm rot="10344784" flipV="1">
            <a:off x="223165" y="8970692"/>
            <a:ext cx="1474332" cy="1169698"/>
          </a:xfrm>
          <a:custGeom>
            <a:avLst/>
            <a:gdLst/>
            <a:ahLst/>
            <a:cxnLst/>
            <a:rect l="l" t="t" r="r" b="b"/>
            <a:pathLst>
              <a:path w="1474332" h="1063362">
                <a:moveTo>
                  <a:pt x="0" y="1063362"/>
                </a:moveTo>
                <a:lnTo>
                  <a:pt x="1474331" y="1063362"/>
                </a:lnTo>
                <a:lnTo>
                  <a:pt x="1474331" y="0"/>
                </a:lnTo>
                <a:lnTo>
                  <a:pt x="0" y="0"/>
                </a:lnTo>
                <a:lnTo>
                  <a:pt x="0" y="1063362"/>
                </a:lnTo>
                <a:close/>
              </a:path>
            </a:pathLst>
          </a:custGeom>
          <a:blipFill>
            <a:blip r:embed="rId5">
              <a:extLst>
                <a:ext uri="{96DAC541-7B7A-43D3-8B79-37D633B846F1}">
                  <asvg:svgBlip xmlns:asvg="http://schemas.microsoft.com/office/drawing/2016/SVG/main" xmlns="" r:embed="rId23"/>
                </a:ext>
              </a:extLst>
            </a:blip>
            <a:stretch>
              <a:fillRect/>
            </a:stretch>
          </a:blipFill>
        </p:spPr>
      </p:sp>
      <p:sp>
        <p:nvSpPr>
          <p:cNvPr id="11" name="Freeform 13"/>
          <p:cNvSpPr/>
          <p:nvPr/>
        </p:nvSpPr>
        <p:spPr>
          <a:xfrm rot="6313390">
            <a:off x="15852814" y="8431642"/>
            <a:ext cx="4135477" cy="4114800"/>
          </a:xfrm>
          <a:custGeom>
            <a:avLst/>
            <a:gdLst/>
            <a:ahLst/>
            <a:cxnLst/>
            <a:rect l="l" t="t" r="r" b="b"/>
            <a:pathLst>
              <a:path w="4135477" h="4114800">
                <a:moveTo>
                  <a:pt x="0" y="0"/>
                </a:moveTo>
                <a:lnTo>
                  <a:pt x="4135478" y="0"/>
                </a:lnTo>
                <a:lnTo>
                  <a:pt x="4135478"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2" name="Freeform 14"/>
          <p:cNvSpPr/>
          <p:nvPr/>
        </p:nvSpPr>
        <p:spPr>
          <a:xfrm rot="15007607">
            <a:off x="16517973" y="8247863"/>
            <a:ext cx="918912" cy="2292916"/>
          </a:xfrm>
          <a:custGeom>
            <a:avLst/>
            <a:gdLst/>
            <a:ahLst/>
            <a:cxnLst/>
            <a:rect l="l" t="t" r="r" b="b"/>
            <a:pathLst>
              <a:path w="2824388" h="2347772">
                <a:moveTo>
                  <a:pt x="0" y="0"/>
                </a:moveTo>
                <a:lnTo>
                  <a:pt x="2824388" y="0"/>
                </a:lnTo>
                <a:lnTo>
                  <a:pt x="2824388" y="2347772"/>
                </a:lnTo>
                <a:lnTo>
                  <a:pt x="0" y="234777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pic>
        <p:nvPicPr>
          <p:cNvPr id="3"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3043318" y="590485"/>
            <a:ext cx="2777067" cy="1562100"/>
          </a:xfrm>
          <a:prstGeom prst="rect">
            <a:avLst/>
          </a:prstGeom>
        </p:spPr>
      </p:pic>
    </p:spTree>
    <p:extLst>
      <p:ext uri="{BB962C8B-B14F-4D97-AF65-F5344CB8AC3E}">
        <p14:creationId xmlns:p14="http://schemas.microsoft.com/office/powerpoint/2010/main" val="5424290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7661</TotalTime>
  <Words>1508</Words>
  <Application>Microsoft Office PowerPoint</Application>
  <PresentationFormat>Custom</PresentationFormat>
  <Paragraphs>181</Paragraphs>
  <Slides>30</Slides>
  <Notes>3</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Times New Roman</vt:lpstr>
      <vt:lpstr>Calibri Light</vt:lpstr>
      <vt:lpstr>Open Sans</vt:lpstr>
      <vt:lpstr>Calibri</vt:lpstr>
      <vt:lpstr>Kavoon</vt:lpstr>
      <vt:lpstr>Dotum</vt:lpstr>
      <vt:lpstr>Arial</vt:lpstr>
      <vt:lpstr>Cambria Math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Pink Cute Beauty Makeup Tutorial Presentation</dc:title>
  <cp:lastModifiedBy>Admin</cp:lastModifiedBy>
  <cp:revision>131</cp:revision>
  <dcterms:created xsi:type="dcterms:W3CDTF">2006-08-16T00:00:00Z</dcterms:created>
  <dcterms:modified xsi:type="dcterms:W3CDTF">2023-09-23T08:01:41Z</dcterms:modified>
  <dc:identifier>DAFmgXVejE8</dc:identifier>
</cp:coreProperties>
</file>