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3" r:id="rId2"/>
    <p:sldId id="387" r:id="rId3"/>
    <p:sldId id="334" r:id="rId4"/>
    <p:sldId id="358" r:id="rId5"/>
    <p:sldId id="359" r:id="rId6"/>
    <p:sldId id="361" r:id="rId7"/>
    <p:sldId id="360" r:id="rId8"/>
    <p:sldId id="362" r:id="rId9"/>
    <p:sldId id="364" r:id="rId10"/>
    <p:sldId id="365" r:id="rId11"/>
    <p:sldId id="366" r:id="rId12"/>
    <p:sldId id="367" r:id="rId13"/>
    <p:sldId id="368" r:id="rId14"/>
    <p:sldId id="370" r:id="rId15"/>
    <p:sldId id="372" r:id="rId16"/>
    <p:sldId id="373" r:id="rId17"/>
    <p:sldId id="374" r:id="rId18"/>
    <p:sldId id="375" r:id="rId19"/>
    <p:sldId id="376" r:id="rId20"/>
    <p:sldId id="377" r:id="rId21"/>
    <p:sldId id="378" r:id="rId22"/>
    <p:sldId id="369" r:id="rId23"/>
    <p:sldId id="379" r:id="rId24"/>
    <p:sldId id="380" r:id="rId25"/>
    <p:sldId id="381" r:id="rId26"/>
    <p:sldId id="382" r:id="rId27"/>
    <p:sldId id="3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0099"/>
    <a:srgbClr val="FF0000"/>
    <a:srgbClr val="FF00FF"/>
    <a:srgbClr val="0066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2" d="100"/>
          <a:sy n="82" d="100"/>
        </p:scale>
        <p:origin x="12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21/10/2023</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21/10/2023</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WordArt 14"/>
          <p:cNvSpPr>
            <a:spLocks noChangeArrowheads="1" noChangeShapeType="1" noTextEdit="1"/>
          </p:cNvSpPr>
          <p:nvPr/>
        </p:nvSpPr>
        <p:spPr bwMode="auto">
          <a:xfrm>
            <a:off x="2868023" y="797361"/>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0" name="TextBox 9"/>
          <p:cNvSpPr txBox="1"/>
          <p:nvPr/>
        </p:nvSpPr>
        <p:spPr>
          <a:xfrm>
            <a:off x="0" y="2005854"/>
            <a:ext cx="12192000" cy="2585323"/>
          </a:xfrm>
          <a:prstGeom prst="rect">
            <a:avLst/>
          </a:prstGeom>
          <a:noFill/>
        </p:spPr>
        <p:txBody>
          <a:bodyPr wrap="square" rtlCol="0">
            <a:spAutoFit/>
          </a:bodyPr>
          <a:lstStyle/>
          <a:p>
            <a:pPr algn="ctr">
              <a:lnSpc>
                <a:spcPct val="150000"/>
              </a:lnSpc>
            </a:pPr>
            <a:r>
              <a:rPr lang="en-US" sz="3600" b="1" dirty="0" smtClean="0">
                <a:solidFill>
                  <a:srgbClr val="0000FF"/>
                </a:solidFill>
                <a:latin typeface="Times New Roman" pitchFamily="18" charset="0"/>
                <a:cs typeface="Times New Roman" pitchFamily="18" charset="0"/>
              </a:rPr>
              <a:t>TIẾT 1, 2, 3: BÀI MỞ ĐẦU</a:t>
            </a:r>
          </a:p>
          <a:p>
            <a:pPr algn="ctr">
              <a:lnSpc>
                <a:spcPct val="150000"/>
              </a:lnSpc>
            </a:pPr>
            <a:r>
              <a:rPr lang="en-US" sz="3600" b="1" dirty="0" err="1" smtClean="0">
                <a:solidFill>
                  <a:srgbClr val="0000FF"/>
                </a:solidFill>
                <a:latin typeface="Times New Roman" pitchFamily="18" charset="0"/>
                <a:cs typeface="Times New Roman" pitchFamily="18" charset="0"/>
              </a:rPr>
              <a:t>LÀM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QUEN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VỚI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BỘ</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CỤ</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THIẾT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BỊ</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THỰC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HÀNH</a:t>
            </a:r>
            <a:endParaRPr lang="en-US" sz="3600" b="1" dirty="0" smtClean="0">
              <a:solidFill>
                <a:srgbClr val="0000FF"/>
              </a:solidFill>
              <a:latin typeface="Times New Roman" pitchFamily="18" charset="0"/>
              <a:cs typeface="Times New Roman" pitchFamily="18" charset="0"/>
            </a:endParaRPr>
          </a:p>
          <a:p>
            <a:pPr algn="ctr">
              <a:lnSpc>
                <a:spcPct val="150000"/>
              </a:lnSpc>
            </a:pPr>
            <a:r>
              <a:rPr lang="en-US" sz="3600" b="1" dirty="0" err="1" smtClean="0">
                <a:solidFill>
                  <a:srgbClr val="0000FF"/>
                </a:solidFill>
                <a:latin typeface="Times New Roman" pitchFamily="18" charset="0"/>
                <a:cs typeface="Times New Roman" pitchFamily="18" charset="0"/>
              </a:rPr>
              <a:t>MÔN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KHOA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HỌC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TỰ</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NHIÊN</a:t>
            </a:r>
            <a:r>
              <a:rPr lang="en-US" sz="3600" b="1" dirty="0" smtClean="0">
                <a:solidFill>
                  <a:srgbClr val="0000FF"/>
                </a:solidFill>
                <a:latin typeface="Times New Roman" pitchFamily="18" charset="0"/>
                <a:cs typeface="Times New Roman" pitchFamily="18" charset="0"/>
              </a:rPr>
              <a:t> 8</a:t>
            </a:r>
            <a:endParaRPr lang="en-US" sz="4000"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7236335" cy="2133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242629" y="0"/>
            <a:ext cx="4949371" cy="399070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335414" y="3991430"/>
            <a:ext cx="4856586" cy="2866570"/>
          </a:xfrm>
          <a:prstGeom prst="rect">
            <a:avLst/>
          </a:prstGeom>
          <a:noFill/>
          <a:ln w="9525">
            <a:noFill/>
            <a:miter lim="800000"/>
            <a:headEnd/>
            <a:tailEnd/>
          </a:ln>
          <a:effectLst/>
        </p:spPr>
      </p:pic>
      <p:sp>
        <p:nvSpPr>
          <p:cNvPr id="6" name="Rectangle 5"/>
          <p:cNvSpPr/>
          <p:nvPr/>
        </p:nvSpPr>
        <p:spPr>
          <a:xfrm>
            <a:off x="294694" y="3044063"/>
            <a:ext cx="6560456"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Khi hơ ống nghiệm, do nhiệt độ tăng lên nên ống nghiệm bị giãn nở vì nhiệt</a:t>
            </a:r>
            <a:r>
              <a:rPr lang="en-US"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Nếu hơ một chỗ, sự giãn nở không đều sẽ làm ống nghiệm bị vỡ.</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Việc hơ nóng đều ống nghiệm giúp nhiệt toả đều, tránh làm nứt, vỡ ống nghiệm khi lửa tụ nhiệt tại một điểm.</a:t>
            </a:r>
            <a:endParaRPr lang="en-US" sz="2800" dirty="0">
              <a:solidFill>
                <a:srgbClr val="FF00FF"/>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5"/>
          <a:srcRect/>
          <a:stretch>
            <a:fillRect/>
          </a:stretch>
        </p:blipFill>
        <p:spPr bwMode="auto">
          <a:xfrm>
            <a:off x="0" y="1094909"/>
            <a:ext cx="12192000" cy="411209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Scale>
                                      <p:cBhvr>
                                        <p:cTn id="12" dur="1000" decel="50000" fill="hold">
                                          <p:stCondLst>
                                            <p:cond delay="0"/>
                                          </p:stCondLst>
                                        </p:cTn>
                                        <p:tgtEl>
                                          <p:spTgt spid="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9"/>
                                        </p:tgtEl>
                                        <p:attrNameLst>
                                          <p:attrName>ppt_x</p:attrName>
                                          <p:attrName>ppt_y</p:attrName>
                                        </p:attrNameLst>
                                      </p:cBhvr>
                                    </p:animMotion>
                                    <p:animEffect transition="in" filter="fade">
                                      <p:cBhvr>
                                        <p:cTn id="14" dur="1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770" decel="100000"/>
                                        <p:tgtEl>
                                          <p:spTgt spid="4100"/>
                                        </p:tgtEl>
                                      </p:cBhvr>
                                    </p:animEffect>
                                    <p:animScale>
                                      <p:cBhvr>
                                        <p:cTn id="20" dur="770" decel="100000"/>
                                        <p:tgtEl>
                                          <p:spTgt spid="4100"/>
                                        </p:tgtEl>
                                      </p:cBhvr>
                                      <p:from x="10000" y="10000"/>
                                      <p:to x="200000" y="450000"/>
                                    </p:animScale>
                                    <p:animScale>
                                      <p:cBhvr>
                                        <p:cTn id="21" dur="1230" accel="100000" fill="hold">
                                          <p:stCondLst>
                                            <p:cond delay="770"/>
                                          </p:stCondLst>
                                        </p:cTn>
                                        <p:tgtEl>
                                          <p:spTgt spid="4100"/>
                                        </p:tgtEl>
                                      </p:cBhvr>
                                      <p:from x="200000" y="450000"/>
                                      <p:to x="100000" y="100000"/>
                                    </p:animScale>
                                    <p:set>
                                      <p:cBhvr>
                                        <p:cTn id="22" dur="770" fill="hold"/>
                                        <p:tgtEl>
                                          <p:spTgt spid="4100"/>
                                        </p:tgtEl>
                                        <p:attrNameLst>
                                          <p:attrName>ppt_x</p:attrName>
                                        </p:attrNameLst>
                                      </p:cBhvr>
                                      <p:to>
                                        <p:strVal val="(0.5)"/>
                                      </p:to>
                                    </p:set>
                                    <p:anim from="(0.5)" to="(#ppt_x)" calcmode="lin" valueType="num">
                                      <p:cBhvr>
                                        <p:cTn id="23" dur="1230" accel="100000" fill="hold">
                                          <p:stCondLst>
                                            <p:cond delay="770"/>
                                          </p:stCondLst>
                                        </p:cTn>
                                        <p:tgtEl>
                                          <p:spTgt spid="4100"/>
                                        </p:tgtEl>
                                        <p:attrNameLst>
                                          <p:attrName>ppt_x</p:attrName>
                                        </p:attrNameLst>
                                      </p:cBhvr>
                                    </p:anim>
                                    <p:set>
                                      <p:cBhvr>
                                        <p:cTn id="24" dur="770" fill="hold"/>
                                        <p:tgtEl>
                                          <p:spTgt spid="4100"/>
                                        </p:tgtEl>
                                        <p:attrNameLst>
                                          <p:attrName>ppt_y</p:attrName>
                                        </p:attrNameLst>
                                      </p:cBhvr>
                                      <p:to>
                                        <p:strVal val="(#ppt_y+0.4)"/>
                                      </p:to>
                                    </p:set>
                                    <p:anim from="(#ppt_y+0.4)" to="(#ppt_y)" calcmode="lin" valueType="num">
                                      <p:cBhvr>
                                        <p:cTn id="25" dur="1230" accel="100000" fill="hold">
                                          <p:stCondLst>
                                            <p:cond delay="770"/>
                                          </p:stCondLst>
                                        </p:cTn>
                                        <p:tgtEl>
                                          <p:spTgt spid="4100"/>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nodeType="clickEffect">
                                  <p:stCondLst>
                                    <p:cond delay="0"/>
                                  </p:stCondLst>
                                  <p:childTnLst>
                                    <p:anim calcmode="lin" valueType="num">
                                      <p:cBhvr>
                                        <p:cTn id="34" dur="500"/>
                                        <p:tgtEl>
                                          <p:spTgt spid="4098"/>
                                        </p:tgtEl>
                                        <p:attrNameLst>
                                          <p:attrName>ppt_w</p:attrName>
                                        </p:attrNameLst>
                                      </p:cBhvr>
                                      <p:tavLst>
                                        <p:tav tm="0">
                                          <p:val>
                                            <p:strVal val="ppt_w"/>
                                          </p:val>
                                        </p:tav>
                                        <p:tav tm="100000">
                                          <p:val>
                                            <p:fltVal val="0"/>
                                          </p:val>
                                        </p:tav>
                                      </p:tavLst>
                                    </p:anim>
                                    <p:anim calcmode="lin" valueType="num">
                                      <p:cBhvr>
                                        <p:cTn id="35" dur="500"/>
                                        <p:tgtEl>
                                          <p:spTgt spid="4098"/>
                                        </p:tgtEl>
                                        <p:attrNameLst>
                                          <p:attrName>ppt_h</p:attrName>
                                        </p:attrNameLst>
                                      </p:cBhvr>
                                      <p:tavLst>
                                        <p:tav tm="0">
                                          <p:val>
                                            <p:strVal val="ppt_h"/>
                                          </p:val>
                                        </p:tav>
                                        <p:tav tm="100000">
                                          <p:val>
                                            <p:fltVal val="0"/>
                                          </p:val>
                                        </p:tav>
                                      </p:tavLst>
                                    </p:anim>
                                    <p:animEffect transition="out" filter="fade">
                                      <p:cBhvr>
                                        <p:cTn id="36" dur="500"/>
                                        <p:tgtEl>
                                          <p:spTgt spid="4098"/>
                                        </p:tgtEl>
                                      </p:cBhvr>
                                    </p:animEffect>
                                    <p:set>
                                      <p:cBhvr>
                                        <p:cTn id="37" dur="1" fill="hold">
                                          <p:stCondLst>
                                            <p:cond delay="499"/>
                                          </p:stCondLst>
                                        </p:cTn>
                                        <p:tgtEl>
                                          <p:spTgt spid="4098"/>
                                        </p:tgtEl>
                                        <p:attrNameLst>
                                          <p:attrName>style.visibility</p:attrName>
                                        </p:attrNameLst>
                                      </p:cBhvr>
                                      <p:to>
                                        <p:strVal val="hidden"/>
                                      </p:to>
                                    </p:set>
                                  </p:childTnLst>
                                </p:cTn>
                              </p:par>
                              <p:par>
                                <p:cTn id="38" presetID="53" presetClass="exit" presetSubtype="0" fill="hold" nodeType="withEffect">
                                  <p:stCondLst>
                                    <p:cond delay="0"/>
                                  </p:stCondLst>
                                  <p:childTnLst>
                                    <p:anim calcmode="lin" valueType="num">
                                      <p:cBhvr>
                                        <p:cTn id="39" dur="500"/>
                                        <p:tgtEl>
                                          <p:spTgt spid="4099"/>
                                        </p:tgtEl>
                                        <p:attrNameLst>
                                          <p:attrName>ppt_w</p:attrName>
                                        </p:attrNameLst>
                                      </p:cBhvr>
                                      <p:tavLst>
                                        <p:tav tm="0">
                                          <p:val>
                                            <p:strVal val="ppt_w"/>
                                          </p:val>
                                        </p:tav>
                                        <p:tav tm="100000">
                                          <p:val>
                                            <p:fltVal val="0"/>
                                          </p:val>
                                        </p:tav>
                                      </p:tavLst>
                                    </p:anim>
                                    <p:anim calcmode="lin" valueType="num">
                                      <p:cBhvr>
                                        <p:cTn id="40" dur="500"/>
                                        <p:tgtEl>
                                          <p:spTgt spid="4099"/>
                                        </p:tgtEl>
                                        <p:attrNameLst>
                                          <p:attrName>ppt_h</p:attrName>
                                        </p:attrNameLst>
                                      </p:cBhvr>
                                      <p:tavLst>
                                        <p:tav tm="0">
                                          <p:val>
                                            <p:strVal val="ppt_h"/>
                                          </p:val>
                                        </p:tav>
                                        <p:tav tm="100000">
                                          <p:val>
                                            <p:fltVal val="0"/>
                                          </p:val>
                                        </p:tav>
                                      </p:tavLst>
                                    </p:anim>
                                    <p:animEffect transition="out" filter="fade">
                                      <p:cBhvr>
                                        <p:cTn id="41" dur="500"/>
                                        <p:tgtEl>
                                          <p:spTgt spid="4099"/>
                                        </p:tgtEl>
                                      </p:cBhvr>
                                    </p:animEffect>
                                    <p:set>
                                      <p:cBhvr>
                                        <p:cTn id="42" dur="1" fill="hold">
                                          <p:stCondLst>
                                            <p:cond delay="499"/>
                                          </p:stCondLst>
                                        </p:cTn>
                                        <p:tgtEl>
                                          <p:spTgt spid="4099"/>
                                        </p:tgtEl>
                                        <p:attrNameLst>
                                          <p:attrName>style.visibility</p:attrName>
                                        </p:attrNameLst>
                                      </p:cBhvr>
                                      <p:to>
                                        <p:strVal val="hidden"/>
                                      </p:to>
                                    </p:set>
                                  </p:childTnLst>
                                </p:cTn>
                              </p:par>
                              <p:par>
                                <p:cTn id="43" presetID="53" presetClass="exit" presetSubtype="0" fill="hold" nodeType="withEffect">
                                  <p:stCondLst>
                                    <p:cond delay="0"/>
                                  </p:stCondLst>
                                  <p:childTnLst>
                                    <p:anim calcmode="lin" valueType="num">
                                      <p:cBhvr>
                                        <p:cTn id="44" dur="500"/>
                                        <p:tgtEl>
                                          <p:spTgt spid="4100"/>
                                        </p:tgtEl>
                                        <p:attrNameLst>
                                          <p:attrName>ppt_w</p:attrName>
                                        </p:attrNameLst>
                                      </p:cBhvr>
                                      <p:tavLst>
                                        <p:tav tm="0">
                                          <p:val>
                                            <p:strVal val="ppt_w"/>
                                          </p:val>
                                        </p:tav>
                                        <p:tav tm="100000">
                                          <p:val>
                                            <p:fltVal val="0"/>
                                          </p:val>
                                        </p:tav>
                                      </p:tavLst>
                                    </p:anim>
                                    <p:anim calcmode="lin" valueType="num">
                                      <p:cBhvr>
                                        <p:cTn id="45" dur="500"/>
                                        <p:tgtEl>
                                          <p:spTgt spid="4100"/>
                                        </p:tgtEl>
                                        <p:attrNameLst>
                                          <p:attrName>ppt_h</p:attrName>
                                        </p:attrNameLst>
                                      </p:cBhvr>
                                      <p:tavLst>
                                        <p:tav tm="0">
                                          <p:val>
                                            <p:strVal val="ppt_h"/>
                                          </p:val>
                                        </p:tav>
                                        <p:tav tm="100000">
                                          <p:val>
                                            <p:fltVal val="0"/>
                                          </p:val>
                                        </p:tav>
                                      </p:tavLst>
                                    </p:anim>
                                    <p:animEffect transition="out" filter="fade">
                                      <p:cBhvr>
                                        <p:cTn id="46" dur="500"/>
                                        <p:tgtEl>
                                          <p:spTgt spid="4100"/>
                                        </p:tgtEl>
                                      </p:cBhvr>
                                    </p:animEffect>
                                    <p:set>
                                      <p:cBhvr>
                                        <p:cTn id="47" dur="1" fill="hold">
                                          <p:stCondLst>
                                            <p:cond delay="499"/>
                                          </p:stCondLst>
                                        </p:cTn>
                                        <p:tgtEl>
                                          <p:spTgt spid="4100"/>
                                        </p:tgtEl>
                                        <p:attrNameLst>
                                          <p:attrName>style.visibility</p:attrName>
                                        </p:attrNameLst>
                                      </p:cBhvr>
                                      <p:to>
                                        <p:strVal val="hidden"/>
                                      </p:to>
                                    </p:set>
                                  </p:childTnLst>
                                </p:cTn>
                              </p:par>
                              <p:par>
                                <p:cTn id="48" presetID="53" presetClass="exit" presetSubtype="0" fill="hold" grpId="1" nodeType="with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8" presetClass="entr" presetSubtype="12" fill="hold" nodeType="withEffect">
                                  <p:stCondLst>
                                    <p:cond delay="0"/>
                                  </p:stCondLst>
                                  <p:childTnLst>
                                    <p:set>
                                      <p:cBhvr>
                                        <p:cTn id="54" dur="1" fill="hold">
                                          <p:stCondLst>
                                            <p:cond delay="0"/>
                                          </p:stCondLst>
                                        </p:cTn>
                                        <p:tgtEl>
                                          <p:spTgt spid="4101"/>
                                        </p:tgtEl>
                                        <p:attrNameLst>
                                          <p:attrName>style.visibility</p:attrName>
                                        </p:attrNameLst>
                                      </p:cBhvr>
                                      <p:to>
                                        <p:strVal val="visible"/>
                                      </p:to>
                                    </p:set>
                                    <p:animEffect transition="in" filter="strips(downLeft)">
                                      <p:cBhvr>
                                        <p:cTn id="5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102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14194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
        <p:nvSpPr>
          <p:cNvPr id="10" name="TextBox 9"/>
          <p:cNvSpPr txBox="1"/>
          <p:nvPr/>
        </p:nvSpPr>
        <p:spPr>
          <a:xfrm>
            <a:off x="0" y="3631990"/>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566" y="5"/>
            <a:ext cx="12074433" cy="892552"/>
          </a:xfrm>
          <a:prstGeom prst="rect">
            <a:avLst/>
          </a:prstGeom>
          <a:noFill/>
        </p:spPr>
        <p:txBody>
          <a:bodyPr wrap="square" rtlCol="0">
            <a:spAutoFit/>
          </a:bodyPr>
          <a:lstStyle/>
          <a:p>
            <a:pPr algn="just"/>
            <a:r>
              <a:rPr lang="en-US" sz="2600" dirty="0" err="1" smtClean="0">
                <a:solidFill>
                  <a:srgbClr val="FF0000"/>
                </a:solidFill>
                <a:latin typeface="Times New Roman" pitchFamily="18" charset="0"/>
                <a:cs typeface="Times New Roman" pitchFamily="18" charset="0"/>
              </a:rPr>
              <a:t>Đọc</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thông</a:t>
            </a:r>
            <a:r>
              <a:rPr lang="en-US" sz="2600" dirty="0" smtClean="0">
                <a:solidFill>
                  <a:srgbClr val="FF0000"/>
                </a:solidFill>
                <a:latin typeface="Times New Roman" pitchFamily="18" charset="0"/>
                <a:cs typeface="Times New Roman" pitchFamily="18" charset="0"/>
              </a:rPr>
              <a:t> tin </a:t>
            </a:r>
            <a:r>
              <a:rPr lang="en-US" sz="2600" dirty="0" err="1" smtClean="0">
                <a:solidFill>
                  <a:srgbClr val="FF0000"/>
                </a:solidFill>
                <a:latin typeface="Times New Roman" pitchFamily="18" charset="0"/>
                <a:cs typeface="Times New Roman" pitchFamily="18" charset="0"/>
              </a:rPr>
              <a:t>trong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vòng</a:t>
            </a:r>
            <a:r>
              <a:rPr lang="en-US" sz="2600" dirty="0" smtClean="0">
                <a:solidFill>
                  <a:srgbClr val="FF0000"/>
                </a:solidFill>
                <a:latin typeface="Times New Roman" pitchFamily="18" charset="0"/>
                <a:cs typeface="Times New Roman" pitchFamily="18" charset="0"/>
              </a:rPr>
              <a:t> 3 </a:t>
            </a:r>
            <a:r>
              <a:rPr lang="en-US" sz="2600" dirty="0" err="1" smtClean="0">
                <a:solidFill>
                  <a:srgbClr val="FF0000"/>
                </a:solidFill>
                <a:latin typeface="Times New Roman" pitchFamily="18" charset="0"/>
                <a:cs typeface="Times New Roman" pitchFamily="18" charset="0"/>
              </a:rPr>
              <a:t>phút</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ghi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nhớ</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Điền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các</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câu</a:t>
            </a:r>
            <a:r>
              <a:rPr lang="en-US" sz="2600" dirty="0" smtClean="0">
                <a:solidFill>
                  <a:srgbClr val="FF0000"/>
                </a:solidFill>
                <a:latin typeface="Times New Roman" pitchFamily="18" charset="0"/>
                <a:cs typeface="Times New Roman" pitchFamily="18" charset="0"/>
              </a:rPr>
              <a:t> 1,2,3…</a:t>
            </a:r>
            <a:r>
              <a:rPr lang="en-US" sz="2600" dirty="0" err="1" smtClean="0">
                <a:solidFill>
                  <a:srgbClr val="FF0000"/>
                </a:solidFill>
                <a:latin typeface="Times New Roman" pitchFamily="18" charset="0"/>
                <a:cs typeface="Times New Roman" pitchFamily="18" charset="0"/>
              </a:rPr>
              <a:t>vào</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bảng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cho</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phù</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hợp</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làm</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nhanh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lấy</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điểm</a:t>
            </a:r>
            <a:r>
              <a:rPr lang="en-US" sz="2600" dirty="0" smtClean="0">
                <a:solidFill>
                  <a:srgbClr val="FF0000"/>
                </a:solidFill>
                <a:latin typeface="Times New Roman" pitchFamily="18" charset="0"/>
                <a:cs typeface="Times New Roman" pitchFamily="18" charset="0"/>
              </a:rPr>
              <a:t>).</a:t>
            </a:r>
            <a:endParaRPr lang="en-US" sz="2600" dirty="0">
              <a:solidFill>
                <a:srgbClr val="FF0000"/>
              </a:solidFill>
              <a:latin typeface="Times New Roman" pitchFamily="18" charset="0"/>
              <a:cs typeface="Times New Roman" pitchFamily="18" charset="0"/>
            </a:endParaRPr>
          </a:p>
        </p:txBody>
      </p:sp>
      <p:sp>
        <p:nvSpPr>
          <p:cNvPr id="9" name="Rectangle 8"/>
          <p:cNvSpPr/>
          <p:nvPr/>
        </p:nvSpPr>
        <p:spPr>
          <a:xfrm>
            <a:off x="6212114" y="2756279"/>
            <a:ext cx="5979886"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11.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mờ</a:t>
            </a:r>
            <a:r>
              <a:rPr lang="en-US" sz="2400" dirty="0" smtClean="0">
                <a:latin typeface="Times New Roman" pitchFamily="18" charset="0"/>
                <a:cs typeface="Times New Roman" pitchFamily="18" charset="0"/>
              </a:rPr>
              <a:t>.</a:t>
            </a:r>
          </a:p>
        </p:txBody>
      </p:sp>
      <p:sp>
        <p:nvSpPr>
          <p:cNvPr id="10" name="Rectangle 9"/>
          <p:cNvSpPr/>
          <p:nvPr/>
        </p:nvSpPr>
        <p:spPr>
          <a:xfrm>
            <a:off x="6226629" y="3555997"/>
            <a:ext cx="5965371" cy="461665"/>
          </a:xfrm>
          <a:prstGeom prst="rect">
            <a:avLst/>
          </a:prstGeom>
        </p:spPr>
        <p:txBody>
          <a:bodyPr wrap="square">
            <a:spAutoFit/>
          </a:bodyPr>
          <a:lstStyle/>
          <a:p>
            <a:r>
              <a:rPr lang="en-US" sz="2400" dirty="0" smtClean="0">
                <a:latin typeface="Times New Roman" pitchFamily="18" charset="0"/>
                <a:cs typeface="Times New Roman" pitchFamily="18" charset="0"/>
              </a:rPr>
              <a:t>12. </a:t>
            </a:r>
            <a:r>
              <a:rPr lang="vi-VN" sz="2400" dirty="0" smtClean="0">
                <a:latin typeface="Times New Roman" pitchFamily="18" charset="0"/>
                <a:cs typeface="Times New Roman" pitchFamily="18" charset="0"/>
              </a:rPr>
              <a:t>Ngửi, nếm các hoá chất.</a:t>
            </a:r>
          </a:p>
        </p:txBody>
      </p:sp>
      <p:sp>
        <p:nvSpPr>
          <p:cNvPr id="11" name="Rectangle 10"/>
          <p:cNvSpPr/>
          <p:nvPr/>
        </p:nvSpPr>
        <p:spPr>
          <a:xfrm>
            <a:off x="6270171" y="3980155"/>
            <a:ext cx="5921829" cy="461665"/>
          </a:xfrm>
          <a:prstGeom prst="rect">
            <a:avLst/>
          </a:prstGeom>
        </p:spPr>
        <p:txBody>
          <a:bodyPr wrap="square">
            <a:spAutoFit/>
          </a:bodyPr>
          <a:lstStyle/>
          <a:p>
            <a:pPr algn="just"/>
            <a:r>
              <a:rPr lang="en-US" sz="2400" dirty="0" smtClean="0">
                <a:latin typeface="Times New Roman" pitchFamily="18" charset="0"/>
                <a:cs typeface="Times New Roman" pitchFamily="18" charset="0"/>
              </a:rPr>
              <a:t>13. </a:t>
            </a:r>
            <a:r>
              <a:rPr lang="vi-VN" sz="2400" dirty="0" smtClean="0">
                <a:latin typeface="Times New Roman" pitchFamily="18" charset="0"/>
                <a:cs typeface="Times New Roman" pitchFamily="18" charset="0"/>
              </a:rPr>
              <a:t>Tự tiện sử dụng hoá chất.</a:t>
            </a:r>
          </a:p>
        </p:txBody>
      </p:sp>
      <p:sp>
        <p:nvSpPr>
          <p:cNvPr id="12" name="Rectangle 11"/>
          <p:cNvSpPr/>
          <p:nvPr/>
        </p:nvSpPr>
        <p:spPr>
          <a:xfrm>
            <a:off x="6226630" y="1657870"/>
            <a:ext cx="5965370"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10. </a:t>
            </a:r>
            <a:r>
              <a:rPr lang="vi-VN" sz="2400" dirty="0" smtClean="0">
                <a:latin typeface="Times New Roman" pitchFamily="18" charset="0"/>
                <a:cs typeface="Times New Roman" pitchFamily="18" charset="0"/>
              </a:rPr>
              <a:t>Tuân thủ theo đúng quy định và hướng dẫn của</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thầy, cô giáo khi sử dụng hoá chất để tiến hành thí nghiệm.</a:t>
            </a:r>
          </a:p>
        </p:txBody>
      </p:sp>
      <p:sp>
        <p:nvSpPr>
          <p:cNvPr id="13" name="Rectangle 12"/>
          <p:cNvSpPr/>
          <p:nvPr/>
        </p:nvSpPr>
        <p:spPr>
          <a:xfrm>
            <a:off x="6255654" y="498179"/>
            <a:ext cx="5936343"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8. </a:t>
            </a:r>
            <a:r>
              <a:rPr lang="vi-VN" sz="2400" dirty="0" smtClean="0">
                <a:latin typeface="Times New Roman" pitchFamily="18" charset="0"/>
                <a:cs typeface="Times New Roman" pitchFamily="18" charset="0"/>
              </a:rPr>
              <a:t>Tự ý mang hoá chất ra khỏi vị trí 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endParaRPr lang="vi-VN" sz="2400" dirty="0" smtClean="0">
              <a:latin typeface="Times New Roman" pitchFamily="18" charset="0"/>
              <a:cs typeface="Times New Roman" pitchFamily="18" charset="0"/>
            </a:endParaRPr>
          </a:p>
        </p:txBody>
      </p:sp>
      <p:sp>
        <p:nvSpPr>
          <p:cNvPr id="15" name="Rectangle 14"/>
          <p:cNvSpPr/>
          <p:nvPr/>
        </p:nvSpPr>
        <p:spPr>
          <a:xfrm>
            <a:off x="0" y="1640622"/>
            <a:ext cx="5849257"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2</a:t>
            </a:r>
            <a:r>
              <a:rPr lang="vi-VN" sz="2400" dirty="0" smtClean="0">
                <a:latin typeface="Times New Roman" pitchFamily="18" charset="0"/>
                <a:cs typeface="Times New Roman" pitchFamily="18" charset="0"/>
              </a:rPr>
              <a:t>. Cần lưu ý khi sử dụng hoá chất nguy hiểm như</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sulfuric acid đặc,... và hoá chất dễ cháy như cồn,... </a:t>
            </a:r>
            <a:endParaRPr lang="en-US" sz="2400" dirty="0">
              <a:latin typeface="Times New Roman" pitchFamily="18" charset="0"/>
              <a:cs typeface="Times New Roman" pitchFamily="18" charset="0"/>
            </a:endParaRPr>
          </a:p>
        </p:txBody>
      </p:sp>
      <p:sp>
        <p:nvSpPr>
          <p:cNvPr id="16" name="Rectangle 15"/>
          <p:cNvSpPr/>
          <p:nvPr/>
        </p:nvSpPr>
        <p:spPr>
          <a:xfrm>
            <a:off x="0" y="2758223"/>
            <a:ext cx="5849257"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 Sau khi lấy hoá chất xong cần phải đậy kín các lọ đựng hoá chất.</a:t>
            </a:r>
          </a:p>
        </p:txBody>
      </p:sp>
      <p:sp>
        <p:nvSpPr>
          <p:cNvPr id="17" name="Rectangle 16"/>
          <p:cNvSpPr/>
          <p:nvPr/>
        </p:nvSpPr>
        <p:spPr>
          <a:xfrm>
            <a:off x="0" y="4646024"/>
            <a:ext cx="5834743"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6</a:t>
            </a:r>
            <a:r>
              <a:rPr lang="vi-VN" sz="2400" dirty="0" smtClean="0">
                <a:latin typeface="Times New Roman" pitchFamily="18" charset="0"/>
                <a:cs typeface="Times New Roman" pitchFamily="18" charset="0"/>
              </a:rPr>
              <a:t>. Trong khi làm thí nghiệm, cần thông báo ngay cho thầy, cô giáo nếu gặp sự cố cháy, nổ, đổ hoá. chất, vỡ dụng cụ thí nghiệm,...</a:t>
            </a:r>
          </a:p>
        </p:txBody>
      </p:sp>
      <p:sp>
        <p:nvSpPr>
          <p:cNvPr id="18" name="Rectangle 17"/>
          <p:cNvSpPr/>
          <p:nvPr/>
        </p:nvSpPr>
        <p:spPr>
          <a:xfrm>
            <a:off x="0" y="3505884"/>
            <a:ext cx="5878286" cy="461665"/>
          </a:xfrm>
          <a:prstGeom prst="rect">
            <a:avLst/>
          </a:prstGeom>
        </p:spPr>
        <p:txBody>
          <a:bodyPr wrap="square">
            <a:spAutoFit/>
          </a:bodyPr>
          <a:lstStyle/>
          <a:p>
            <a:r>
              <a:rPr lang="en-US" sz="2400" dirty="0" smtClean="0">
                <a:latin typeface="Times New Roman" pitchFamily="18" charset="0"/>
                <a:cs typeface="Times New Roman" pitchFamily="18" charset="0"/>
              </a:rPr>
              <a:t>4</a:t>
            </a:r>
            <a:r>
              <a:rPr lang="vi-VN" sz="2400" dirty="0" smtClean="0">
                <a:latin typeface="Times New Roman" pitchFamily="18" charset="0"/>
                <a:cs typeface="Times New Roman" pitchFamily="18" charset="0"/>
              </a:rPr>
              <a:t>. Ăn uống trong phòng thực hành.</a:t>
            </a:r>
          </a:p>
        </p:txBody>
      </p:sp>
      <p:sp>
        <p:nvSpPr>
          <p:cNvPr id="19" name="Rectangle 18"/>
          <p:cNvSpPr/>
          <p:nvPr/>
        </p:nvSpPr>
        <p:spPr>
          <a:xfrm>
            <a:off x="0" y="1270684"/>
            <a:ext cx="3918857" cy="461665"/>
          </a:xfrm>
          <a:prstGeom prst="rect">
            <a:avLst/>
          </a:prstGeom>
        </p:spPr>
        <p:txBody>
          <a:bodyPr wrap="square">
            <a:spAutoFit/>
          </a:bodyPr>
          <a:lstStyle/>
          <a:p>
            <a:pPr algn="just"/>
            <a:r>
              <a:rPr lang="en-US" sz="2400" dirty="0" smtClean="0">
                <a:latin typeface="Times New Roman" pitchFamily="18" charset="0"/>
                <a:cs typeface="Times New Roman" pitchFamily="18" charset="0"/>
              </a:rPr>
              <a:t>1</a:t>
            </a:r>
            <a:r>
              <a:rPr lang="vi-VN" sz="2400" dirty="0" smtClean="0">
                <a:latin typeface="Times New Roman" pitchFamily="18" charset="0"/>
                <a:cs typeface="Times New Roman" pitchFamily="18" charset="0"/>
              </a:rPr>
              <a:t>. Chạy, nhảy, làm mất trật tự.</a:t>
            </a:r>
          </a:p>
        </p:txBody>
      </p:sp>
      <p:sp>
        <p:nvSpPr>
          <p:cNvPr id="20" name="Rectangle 19"/>
          <p:cNvSpPr/>
          <p:nvPr/>
        </p:nvSpPr>
        <p:spPr>
          <a:xfrm>
            <a:off x="0" y="5726572"/>
            <a:ext cx="5834743" cy="461665"/>
          </a:xfrm>
          <a:prstGeom prst="rect">
            <a:avLst/>
          </a:prstGeom>
        </p:spPr>
        <p:txBody>
          <a:bodyPr wrap="square">
            <a:spAutoFit/>
          </a:bodyPr>
          <a:lstStyle/>
          <a:p>
            <a:pPr algn="just"/>
            <a:r>
              <a:rPr lang="en-US" sz="2400" dirty="0" smtClean="0">
                <a:latin typeface="Times New Roman" pitchFamily="18" charset="0"/>
                <a:cs typeface="Times New Roman" pitchFamily="18" charset="0"/>
              </a:rPr>
              <a:t>7</a:t>
            </a:r>
            <a:r>
              <a:rPr lang="vi-VN" sz="2400" dirty="0" smtClean="0">
                <a:latin typeface="Times New Roman" pitchFamily="18" charset="0"/>
                <a:cs typeface="Times New Roman" pitchFamily="18" charset="0"/>
              </a:rPr>
              <a:t>. Nghiêng hai đèn cồn vào nhau để lấy lửa. </a:t>
            </a:r>
            <a:endParaRPr lang="en-US" sz="2400" dirty="0">
              <a:latin typeface="Times New Roman" pitchFamily="18" charset="0"/>
              <a:cs typeface="Times New Roman" pitchFamily="18" charset="0"/>
            </a:endParaRPr>
          </a:p>
        </p:txBody>
      </p:sp>
      <p:sp>
        <p:nvSpPr>
          <p:cNvPr id="21" name="Rectangle 20"/>
          <p:cNvSpPr/>
          <p:nvPr/>
        </p:nvSpPr>
        <p:spPr>
          <a:xfrm>
            <a:off x="0" y="3926799"/>
            <a:ext cx="5849257"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5</a:t>
            </a:r>
            <a:r>
              <a:rPr lang="vi-VN" sz="2400" dirty="0" smtClean="0">
                <a:latin typeface="Times New Roman" pitchFamily="18" charset="0"/>
                <a:cs typeface="Times New Roman" pitchFamily="18" charset="0"/>
              </a:rPr>
              <a:t>. Đổ hoá chất trực tiếp vào cống thoát nước hoặc đổ ra môi trường.</a:t>
            </a:r>
          </a:p>
        </p:txBody>
      </p:sp>
      <p:sp>
        <p:nvSpPr>
          <p:cNvPr id="22" name="Rectangle 21"/>
          <p:cNvSpPr/>
          <p:nvPr/>
        </p:nvSpPr>
        <p:spPr>
          <a:xfrm>
            <a:off x="6241143" y="1254735"/>
            <a:ext cx="5950857" cy="461665"/>
          </a:xfrm>
          <a:prstGeom prst="rect">
            <a:avLst/>
          </a:prstGeom>
        </p:spPr>
        <p:txBody>
          <a:bodyPr wrap="square">
            <a:spAutoFit/>
          </a:bodyPr>
          <a:lstStyle/>
          <a:p>
            <a:pPr algn="just"/>
            <a:r>
              <a:rPr lang="en-US" sz="2400" dirty="0" smtClean="0">
                <a:latin typeface="Times New Roman" pitchFamily="18" charset="0"/>
                <a:cs typeface="Times New Roman" pitchFamily="18" charset="0"/>
              </a:rPr>
              <a:t>9</a:t>
            </a:r>
            <a:r>
              <a:rPr lang="vi-VN" sz="2400" dirty="0" smtClean="0">
                <a:latin typeface="Times New Roman" pitchFamily="18" charset="0"/>
                <a:cs typeface="Times New Roman" pitchFamily="18" charset="0"/>
              </a:rPr>
              <a:t>. Sử dụng tay tiếp xúc trực tiếp với hoá chất.</a:t>
            </a:r>
            <a:endParaRPr lang="en-US" sz="2400" dirty="0">
              <a:latin typeface="Times New Roman" pitchFamily="18" charset="0"/>
              <a:cs typeface="Times New Roman" pitchFamily="18" charset="0"/>
            </a:endParaRPr>
          </a:p>
        </p:txBody>
      </p:sp>
      <p:graphicFrame>
        <p:nvGraphicFramePr>
          <p:cNvPr id="23" name="Table 22"/>
          <p:cNvGraphicFramePr>
            <a:graphicFrameLocks noGrp="1"/>
          </p:cNvGraphicFramePr>
          <p:nvPr/>
        </p:nvGraphicFramePr>
        <p:xfrm>
          <a:off x="5936344" y="4551443"/>
          <a:ext cx="6066970" cy="2011680"/>
        </p:xfrm>
        <a:graphic>
          <a:graphicData uri="http://schemas.openxmlformats.org/drawingml/2006/table">
            <a:tbl>
              <a:tblPr firstRow="1" bandRow="1">
                <a:tableStyleId>{5C22544A-7EE6-4342-B048-85BDC9FD1C3A}</a:tableStyleId>
              </a:tblPr>
              <a:tblGrid>
                <a:gridCol w="3033485">
                  <a:extLst>
                    <a:ext uri="{9D8B030D-6E8A-4147-A177-3AD203B41FA5}">
                      <a16:colId xmlns:a16="http://schemas.microsoft.com/office/drawing/2014/main" val="20000"/>
                    </a:ext>
                  </a:extLst>
                </a:gridCol>
                <a:gridCol w="3033485">
                  <a:extLst>
                    <a:ext uri="{9D8B030D-6E8A-4147-A177-3AD203B41FA5}">
                      <a16:colId xmlns:a16="http://schemas.microsoft.com/office/drawing/2014/main" val="20001"/>
                    </a:ext>
                  </a:extLst>
                </a:gridCol>
              </a:tblGrid>
              <a:tr h="370840">
                <a:tc>
                  <a:txBody>
                    <a:bodyPr/>
                    <a:lstStyle/>
                    <a:p>
                      <a:pPr algn="ctr"/>
                      <a:r>
                        <a:rPr lang="en-US" sz="2400" dirty="0" err="1" smtClean="0">
                          <a:solidFill>
                            <a:srgbClr val="FFFF00"/>
                          </a:solidFill>
                          <a:latin typeface="Times New Roman" pitchFamily="18" charset="0"/>
                          <a:cs typeface="Times New Roman" pitchFamily="18" charset="0"/>
                        </a:rPr>
                        <a:t>Những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việc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cần</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làm</a:t>
                      </a:r>
                      <a:endParaRPr lang="en-US" sz="2400" dirty="0">
                        <a:solidFill>
                          <a:srgbClr val="FFFF00"/>
                        </a:solidFill>
                        <a:latin typeface="Times New Roman" pitchFamily="18" charset="0"/>
                        <a:cs typeface="Times New Roman" pitchFamily="18" charset="0"/>
                      </a:endParaRPr>
                    </a:p>
                  </a:txBody>
                  <a:tcPr/>
                </a:tc>
                <a:tc>
                  <a:txBody>
                    <a:bodyPr/>
                    <a:lstStyle/>
                    <a:p>
                      <a:pPr algn="ctr"/>
                      <a:r>
                        <a:rPr lang="en-US" sz="2400" dirty="0" err="1" smtClean="0">
                          <a:solidFill>
                            <a:srgbClr val="FFFF00"/>
                          </a:solidFill>
                          <a:latin typeface="Times New Roman" pitchFamily="18" charset="0"/>
                          <a:cs typeface="Times New Roman" pitchFamily="18" charset="0"/>
                        </a:rPr>
                        <a:t>Những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việc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không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được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làm</a:t>
                      </a:r>
                      <a:endParaRPr lang="en-US" sz="24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txBody>
                  <a:tcPr/>
                </a:tc>
                <a:tc>
                  <a:txBody>
                    <a:bodyPr/>
                    <a:lstStyle/>
                    <a:p>
                      <a:endParaRPr lang="en-US" sz="24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24" name="TextBox 23"/>
          <p:cNvSpPr txBox="1"/>
          <p:nvPr/>
        </p:nvSpPr>
        <p:spPr>
          <a:xfrm>
            <a:off x="5965371" y="5617031"/>
            <a:ext cx="3004458" cy="461665"/>
          </a:xfrm>
          <a:prstGeom prst="rect">
            <a:avLst/>
          </a:prstGeom>
          <a:noFill/>
        </p:spPr>
        <p:txBody>
          <a:bodyPr wrap="square" rtlCol="0">
            <a:spAutoFit/>
          </a:bodyPr>
          <a:lstStyle/>
          <a:p>
            <a:pPr algn="ctr"/>
            <a:r>
              <a:rPr lang="en-US" sz="2400" dirty="0" smtClean="0">
                <a:solidFill>
                  <a:srgbClr val="0000FF"/>
                </a:solidFill>
                <a:latin typeface="Times New Roman" pitchFamily="18" charset="0"/>
                <a:cs typeface="Times New Roman" pitchFamily="18" charset="0"/>
              </a:rPr>
              <a:t>2, 3, 6, 10, 11</a:t>
            </a:r>
            <a:endParaRPr lang="en-US" sz="2400" dirty="0">
              <a:solidFill>
                <a:srgbClr val="0000FF"/>
              </a:solidFill>
              <a:latin typeface="Times New Roman" pitchFamily="18" charset="0"/>
              <a:cs typeface="Times New Roman" pitchFamily="18" charset="0"/>
            </a:endParaRPr>
          </a:p>
        </p:txBody>
      </p:sp>
      <p:sp>
        <p:nvSpPr>
          <p:cNvPr id="25" name="TextBox 24"/>
          <p:cNvSpPr txBox="1"/>
          <p:nvPr/>
        </p:nvSpPr>
        <p:spPr>
          <a:xfrm>
            <a:off x="8933543" y="5609774"/>
            <a:ext cx="3004458" cy="461665"/>
          </a:xfrm>
          <a:prstGeom prst="rect">
            <a:avLst/>
          </a:prstGeom>
          <a:noFill/>
        </p:spPr>
        <p:txBody>
          <a:bodyPr wrap="square" rtlCol="0">
            <a:spAutoFit/>
          </a:bodyPr>
          <a:lstStyle/>
          <a:p>
            <a:pPr algn="ctr"/>
            <a:r>
              <a:rPr lang="en-US" sz="2400" dirty="0" smtClean="0">
                <a:solidFill>
                  <a:srgbClr val="0000FF"/>
                </a:solidFill>
                <a:latin typeface="Times New Roman" pitchFamily="18" charset="0"/>
                <a:cs typeface="Times New Roman" pitchFamily="18" charset="0"/>
              </a:rPr>
              <a:t>1,4,5,7,8,9,12,13</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ox(in)">
                                      <p:cBhvr>
                                        <p:cTn id="45" dur="500"/>
                                        <p:tgtEl>
                                          <p:spTgt spid="9"/>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500"/>
                                        <p:tgtEl>
                                          <p:spTgt spid="10"/>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ox(i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p:cTn id="6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25">
                                            <p:txEl>
                                              <p:pRg st="0" end="0"/>
                                            </p:txEl>
                                          </p:spTgt>
                                        </p:tgtEl>
                                        <p:attrNameLst>
                                          <p:attrName>style.visibility</p:attrName>
                                        </p:attrNameLst>
                                      </p:cBhvr>
                                      <p:to>
                                        <p:strVal val="visible"/>
                                      </p:to>
                                    </p:set>
                                    <p:anim calcmode="lin" valueType="num">
                                      <p:cBhvr>
                                        <p:cTn id="7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604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12921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
        <p:nvSpPr>
          <p:cNvPr id="10" name="TextBox 9"/>
          <p:cNvSpPr txBox="1"/>
          <p:nvPr/>
        </p:nvSpPr>
        <p:spPr>
          <a:xfrm>
            <a:off x="0" y="3592280"/>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398417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rõ</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86228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574423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62331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khoa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nhiên</a:t>
            </a:r>
            <a:r>
              <a:rPr lang="en-US" sz="2800" b="1" dirty="0" smtClean="0">
                <a:solidFill>
                  <a:srgbClr val="0000FF"/>
                </a:solidFill>
                <a:latin typeface="Times New Roman" pitchFamily="18" charset="0"/>
                <a:cs typeface="Times New Roman" pitchFamily="18" charset="0"/>
              </a:rPr>
              <a:t> 8</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
            <a:ext cx="12191999" cy="954107"/>
          </a:xfrm>
          <a:prstGeom prst="rect">
            <a:avLst/>
          </a:prstGeom>
          <a:noFill/>
        </p:spPr>
        <p:txBody>
          <a:bodyPr wrap="square" rtlCol="0">
            <a:spAutoFit/>
          </a:bodyPr>
          <a:lstStyle/>
          <a:p>
            <a:pPr algn="just"/>
            <a:r>
              <a:rPr lang="en-US" sz="2800" b="1" dirty="0" err="1" smtClean="0">
                <a:latin typeface="Times New Roman" pitchFamily="18" charset="0"/>
                <a:cs typeface="Times New Roman" pitchFamily="18" charset="0"/>
              </a:rPr>
              <a:t>Thảo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sát</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sẵn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đặc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điểm</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1350511"/>
            <a:ext cx="5231182" cy="161040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184292"/>
            <a:ext cx="5137331" cy="16054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8438951" y="4789715"/>
            <a:ext cx="3753049" cy="206828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469392" y="1263197"/>
            <a:ext cx="2716665" cy="1827354"/>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168674" y="3091543"/>
            <a:ext cx="3121616" cy="3766457"/>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0" y="4838247"/>
            <a:ext cx="5151142" cy="2008561"/>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8757596" y="1045029"/>
            <a:ext cx="2694176" cy="308844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1000"/>
                                        <p:tgtEl>
                                          <p:spTgt spid="1026"/>
                                        </p:tgtEl>
                                      </p:cBhvr>
                                    </p:animEffect>
                                  </p:childTnLst>
                                </p:cTn>
                              </p:par>
                              <p:par>
                                <p:cTn id="14" presetID="12" presetClass="entr" presetSubtype="4"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slide(fromBottom)">
                                      <p:cBhvr>
                                        <p:cTn id="16" dur="1000"/>
                                        <p:tgtEl>
                                          <p:spTgt spid="1027"/>
                                        </p:tgtEl>
                                      </p:cBhvr>
                                    </p:animEffect>
                                  </p:childTnLst>
                                </p:cTn>
                              </p:par>
                              <p:par>
                                <p:cTn id="17" presetID="12" presetClass="entr" presetSubtype="4"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slide(fromBottom)">
                                      <p:cBhvr>
                                        <p:cTn id="19" dur="1000"/>
                                        <p:tgtEl>
                                          <p:spTgt spid="1031"/>
                                        </p:tgtEl>
                                      </p:cBhvr>
                                    </p:animEffect>
                                  </p:childTnLst>
                                </p:cTn>
                              </p:par>
                              <p:par>
                                <p:cTn id="20" presetID="12" presetClass="entr" presetSubtype="4"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slide(fromBottom)">
                                      <p:cBhvr>
                                        <p:cTn id="22" dur="1000"/>
                                        <p:tgtEl>
                                          <p:spTgt spid="1029"/>
                                        </p:tgtEl>
                                      </p:cBhvr>
                                    </p:animEffect>
                                  </p:childTnLst>
                                </p:cTn>
                              </p:par>
                              <p:par>
                                <p:cTn id="23" presetID="12" presetClass="entr" presetSubtype="4"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slide(fromBottom)">
                                      <p:cBhvr>
                                        <p:cTn id="25" dur="1000"/>
                                        <p:tgtEl>
                                          <p:spTgt spid="1030"/>
                                        </p:tgtEl>
                                      </p:cBhvr>
                                    </p:animEffect>
                                  </p:childTnLst>
                                </p:cTn>
                              </p:par>
                              <p:par>
                                <p:cTn id="26" presetID="12" presetClass="entr" presetSubtype="4" fill="hold" nodeType="with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slide(fromBottom)">
                                      <p:cBhvr>
                                        <p:cTn id="28" dur="1000"/>
                                        <p:tgtEl>
                                          <p:spTgt spid="1032"/>
                                        </p:tgtEl>
                                      </p:cBhvr>
                                    </p:animEffect>
                                  </p:childTnLst>
                                </p:cTn>
                              </p:par>
                              <p:par>
                                <p:cTn id="29" presetID="1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slide(fromBottom)">
                                      <p:cBhvr>
                                        <p:cTn id="3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6270648" cy="1930400"/>
          </a:xfrm>
          <a:prstGeom prst="rect">
            <a:avLst/>
          </a:prstGeom>
          <a:noFill/>
          <a:ln w="9525">
            <a:noFill/>
            <a:miter lim="800000"/>
            <a:headEnd/>
            <a:tailEnd/>
          </a:ln>
          <a:effectLst/>
        </p:spPr>
      </p:pic>
      <p:sp>
        <p:nvSpPr>
          <p:cNvPr id="11" name="Rectangle 10"/>
          <p:cNvSpPr/>
          <p:nvPr/>
        </p:nvSpPr>
        <p:spPr>
          <a:xfrm>
            <a:off x="0" y="1926720"/>
            <a:ext cx="5965370" cy="830997"/>
          </a:xfrm>
          <a:prstGeom prst="rect">
            <a:avLst/>
          </a:prstGeom>
        </p:spPr>
        <p:txBody>
          <a:bodyPr wrap="square">
            <a:spAutoFit/>
          </a:bodyPr>
          <a:lstStyle/>
          <a:p>
            <a:pPr algn="just"/>
            <a:r>
              <a:rPr lang="en-US" sz="2400" dirty="0" err="1" smtClean="0">
                <a:solidFill>
                  <a:srgbClr val="0000FF"/>
                </a:solidFill>
                <a:latin typeface="Times New Roman" pitchFamily="18" charset="0"/>
                <a:cs typeface="Times New Roman" pitchFamily="18" charset="0"/>
              </a:rPr>
              <a:t>Dùng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trong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mạch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để</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điều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chỉnh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dòng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theo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mục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đích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dụng</a:t>
            </a:r>
            <a:r>
              <a:rPr lang="en-US" sz="2400" dirty="0" smtClean="0">
                <a:solidFill>
                  <a:srgbClr val="0000FF"/>
                </a:solidFill>
                <a:latin typeface="Times New Roman" pitchFamily="18" charset="0"/>
                <a:cs typeface="Times New Roman" pitchFamily="18" charset="0"/>
              </a:rPr>
              <a:t>.</a:t>
            </a:r>
            <a:endParaRPr lang="vi-VN" sz="2400" dirty="0" smtClean="0">
              <a:solidFill>
                <a:srgbClr val="0000FF"/>
              </a:solidFill>
              <a:latin typeface="Times New Roman" pitchFamily="18" charset="0"/>
              <a:cs typeface="Times New Roman" pitchFamily="18" charset="0"/>
            </a:endParaRPr>
          </a:p>
        </p:txBody>
      </p:sp>
      <p:pic>
        <p:nvPicPr>
          <p:cNvPr id="12" name="Picture 3"/>
          <p:cNvPicPr>
            <a:picLocks noChangeAspect="1" noChangeArrowheads="1"/>
          </p:cNvPicPr>
          <p:nvPr/>
        </p:nvPicPr>
        <p:blipFill>
          <a:blip r:embed="rId3"/>
          <a:srcRect/>
          <a:stretch>
            <a:fillRect/>
          </a:stretch>
        </p:blipFill>
        <p:spPr bwMode="auto">
          <a:xfrm>
            <a:off x="6618515" y="0"/>
            <a:ext cx="5573485" cy="1741714"/>
          </a:xfrm>
          <a:prstGeom prst="rect">
            <a:avLst/>
          </a:prstGeom>
          <a:noFill/>
          <a:ln w="9525">
            <a:noFill/>
            <a:miter lim="800000"/>
            <a:headEnd/>
            <a:tailEnd/>
          </a:ln>
          <a:effectLst/>
        </p:spPr>
      </p:pic>
      <p:sp>
        <p:nvSpPr>
          <p:cNvPr id="13" name="Rectangle 12"/>
          <p:cNvSpPr/>
          <p:nvPr/>
        </p:nvSpPr>
        <p:spPr>
          <a:xfrm>
            <a:off x="6226630" y="1875920"/>
            <a:ext cx="5965370" cy="461665"/>
          </a:xfrm>
          <a:prstGeom prst="rect">
            <a:avLst/>
          </a:prstGeom>
        </p:spPr>
        <p:txBody>
          <a:bodyPr wrap="square">
            <a:spAutoFit/>
          </a:bodyPr>
          <a:lstStyle/>
          <a:p>
            <a:pPr algn="just"/>
            <a:r>
              <a:rPr lang="en-US" sz="2400" dirty="0" err="1" smtClean="0">
                <a:solidFill>
                  <a:srgbClr val="0000FF"/>
                </a:solidFill>
                <a:latin typeface="Times New Roman" pitchFamily="18" charset="0"/>
                <a:cs typeface="Times New Roman" pitchFamily="18" charset="0"/>
              </a:rPr>
              <a:t>Là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thiết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dòng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a:t>
            </a:r>
            <a:r>
              <a:rPr lang="en-US" sz="2400" dirty="0" smtClean="0">
                <a:solidFill>
                  <a:srgbClr val="0000FF"/>
                </a:solidFill>
                <a:latin typeface="Times New Roman" pitchFamily="18" charset="0"/>
                <a:cs typeface="Times New Roman" pitchFamily="18" charset="0"/>
              </a:rPr>
              <a:t> qua </a:t>
            </a:r>
            <a:r>
              <a:rPr lang="en-US" sz="2400" dirty="0" err="1" smtClean="0">
                <a:solidFill>
                  <a:srgbClr val="0000FF"/>
                </a:solidFill>
                <a:latin typeface="Times New Roman" pitchFamily="18" charset="0"/>
                <a:cs typeface="Times New Roman" pitchFamily="18" charset="0"/>
              </a:rPr>
              <a:t>theo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chiều</a:t>
            </a:r>
            <a:endParaRPr lang="vi-VN" sz="2400" dirty="0" smtClean="0">
              <a:solidFill>
                <a:srgbClr val="0000FF"/>
              </a:solidFill>
              <a:latin typeface="Times New Roman" pitchFamily="18" charset="0"/>
              <a:cs typeface="Times New Roman" pitchFamily="18" charset="0"/>
            </a:endParaRPr>
          </a:p>
        </p:txBody>
      </p:sp>
      <p:pic>
        <p:nvPicPr>
          <p:cNvPr id="14" name="Picture 4"/>
          <p:cNvPicPr>
            <a:picLocks noChangeAspect="1" noChangeArrowheads="1"/>
          </p:cNvPicPr>
          <p:nvPr/>
        </p:nvPicPr>
        <p:blipFill>
          <a:blip r:embed="rId4"/>
          <a:srcRect/>
          <a:stretch>
            <a:fillRect/>
          </a:stretch>
        </p:blipFill>
        <p:spPr bwMode="auto">
          <a:xfrm>
            <a:off x="0" y="2757717"/>
            <a:ext cx="3753049" cy="2068286"/>
          </a:xfrm>
          <a:prstGeom prst="rect">
            <a:avLst/>
          </a:prstGeom>
          <a:noFill/>
          <a:ln w="9525">
            <a:noFill/>
            <a:miter lim="800000"/>
            <a:headEnd/>
            <a:tailEnd/>
          </a:ln>
          <a:effectLst/>
        </p:spPr>
      </p:pic>
      <p:sp>
        <p:nvSpPr>
          <p:cNvPr id="15" name="Rectangle 14"/>
          <p:cNvSpPr/>
          <p:nvPr/>
        </p:nvSpPr>
        <p:spPr>
          <a:xfrm>
            <a:off x="0" y="4814727"/>
            <a:ext cx="5965370" cy="1200329"/>
          </a:xfrm>
          <a:prstGeom prst="rect">
            <a:avLst/>
          </a:prstGeom>
        </p:spPr>
        <p:txBody>
          <a:bodyPr wrap="square">
            <a:spAutoFit/>
          </a:bodyPr>
          <a:lstStyle/>
          <a:p>
            <a:pPr algn="just"/>
            <a:r>
              <a:rPr lang="en-US" sz="2400" dirty="0" err="1" smtClean="0">
                <a:solidFill>
                  <a:srgbClr val="0000FF"/>
                </a:solidFill>
                <a:latin typeface="Times New Roman" pitchFamily="18" charset="0"/>
                <a:cs typeface="Times New Roman" pitchFamily="18" charset="0"/>
              </a:rPr>
              <a:t>Là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thiết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cung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cấp</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dòng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thiết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Mỗi</a:t>
            </a:r>
            <a:r>
              <a:rPr lang="en-US" sz="2400" dirty="0" smtClean="0">
                <a:solidFill>
                  <a:srgbClr val="0000FF"/>
                </a:solidFill>
                <a:latin typeface="Times New Roman" pitchFamily="18" charset="0"/>
                <a:cs typeface="Times New Roman" pitchFamily="18" charset="0"/>
              </a:rPr>
              <a:t> pin </a:t>
            </a:r>
            <a:r>
              <a:rPr lang="en-US" sz="2400" dirty="0" err="1" smtClean="0">
                <a:solidFill>
                  <a:srgbClr val="0000FF"/>
                </a:solidFill>
                <a:latin typeface="Times New Roman" pitchFamily="18" charset="0"/>
                <a:cs typeface="Times New Roman" pitchFamily="18" charset="0"/>
              </a:rPr>
              <a:t>có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dương</a:t>
            </a:r>
            <a:r>
              <a:rPr lang="en-US" sz="2400" dirty="0" smtClean="0">
                <a:solidFill>
                  <a:srgbClr val="0000FF"/>
                </a:solidFill>
                <a:latin typeface="Times New Roman" pitchFamily="18" charset="0"/>
                <a:cs typeface="Times New Roman" pitchFamily="18" charset="0"/>
              </a:rPr>
              <a:t> (+) </a:t>
            </a:r>
            <a:r>
              <a:rPr lang="en-US" sz="2400" dirty="0" err="1" smtClean="0">
                <a:solidFill>
                  <a:srgbClr val="0000FF"/>
                </a:solidFill>
                <a:latin typeface="Times New Roman" pitchFamily="18" charset="0"/>
                <a:cs typeface="Times New Roman" pitchFamily="18" charset="0"/>
              </a:rPr>
              <a:t>và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âm</a:t>
            </a:r>
            <a:r>
              <a:rPr lang="en-US" sz="2400" dirty="0" smtClean="0">
                <a:solidFill>
                  <a:srgbClr val="0000FF"/>
                </a:solidFill>
                <a:latin typeface="Times New Roman" pitchFamily="18" charset="0"/>
                <a:cs typeface="Times New Roman" pitchFamily="18" charset="0"/>
              </a:rPr>
              <a:t> (-)</a:t>
            </a:r>
            <a:endParaRPr lang="vi-VN" sz="2400" dirty="0" smtClean="0">
              <a:solidFill>
                <a:srgbClr val="0000FF"/>
              </a:solidFill>
              <a:latin typeface="Times New Roman" pitchFamily="18" charset="0"/>
              <a:cs typeface="Times New Roman" pitchFamily="18" charset="0"/>
            </a:endParaRPr>
          </a:p>
        </p:txBody>
      </p:sp>
      <p:pic>
        <p:nvPicPr>
          <p:cNvPr id="16" name="Picture 5"/>
          <p:cNvPicPr>
            <a:picLocks noChangeAspect="1" noChangeArrowheads="1"/>
          </p:cNvPicPr>
          <p:nvPr/>
        </p:nvPicPr>
        <p:blipFill>
          <a:blip r:embed="rId5"/>
          <a:srcRect/>
          <a:stretch>
            <a:fillRect/>
          </a:stretch>
        </p:blipFill>
        <p:spPr bwMode="auto">
          <a:xfrm>
            <a:off x="7443332" y="2409825"/>
            <a:ext cx="3355294" cy="2256925"/>
          </a:xfrm>
          <a:prstGeom prst="rect">
            <a:avLst/>
          </a:prstGeom>
          <a:noFill/>
          <a:ln w="9525">
            <a:noFill/>
            <a:miter lim="800000"/>
            <a:headEnd/>
            <a:tailEnd/>
          </a:ln>
          <a:effectLst/>
        </p:spPr>
      </p:pic>
      <p:sp>
        <p:nvSpPr>
          <p:cNvPr id="17" name="Rectangle 16"/>
          <p:cNvSpPr/>
          <p:nvPr/>
        </p:nvSpPr>
        <p:spPr>
          <a:xfrm>
            <a:off x="6226630" y="4720387"/>
            <a:ext cx="5965370" cy="830997"/>
          </a:xfrm>
          <a:prstGeom prst="rect">
            <a:avLst/>
          </a:prstGeom>
        </p:spPr>
        <p:txBody>
          <a:bodyPr wrap="square">
            <a:spAutoFit/>
          </a:bodyPr>
          <a:lstStyle/>
          <a:p>
            <a:pPr algn="just"/>
            <a:r>
              <a:rPr lang="en-US" sz="2400" dirty="0" err="1" smtClean="0">
                <a:solidFill>
                  <a:srgbClr val="0000FF"/>
                </a:solidFill>
                <a:latin typeface="Times New Roman" pitchFamily="18" charset="0"/>
                <a:cs typeface="Times New Roman" pitchFamily="18" charset="0"/>
              </a:rPr>
              <a:t>Là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đồng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hồ</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khả</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năng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tiêu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thụ</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năng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lượng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ở </a:t>
            </a:r>
            <a:r>
              <a:rPr lang="en-US" sz="2400" dirty="0" err="1" smtClean="0">
                <a:solidFill>
                  <a:srgbClr val="0000FF"/>
                </a:solidFill>
                <a:latin typeface="Times New Roman" pitchFamily="18" charset="0"/>
                <a:cs typeface="Times New Roman" pitchFamily="18" charset="0"/>
              </a:rPr>
              <a:t>mạch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a:t>
            </a:r>
            <a:endParaRPr lang="vi-VN" sz="2400"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Bottom)">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Bottom)">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948155"/>
            <a:ext cx="5965370" cy="830997"/>
          </a:xfrm>
          <a:prstGeom prst="rect">
            <a:avLst/>
          </a:prstGeom>
        </p:spPr>
        <p:txBody>
          <a:bodyPr wrap="square">
            <a:spAutoFit/>
          </a:bodyPr>
          <a:lstStyle/>
          <a:p>
            <a:pPr algn="just"/>
            <a:r>
              <a:rPr lang="en-US" sz="2400" dirty="0" err="1" smtClean="0">
                <a:solidFill>
                  <a:srgbClr val="0000FF"/>
                </a:solidFill>
                <a:latin typeface="Times New Roman" pitchFamily="18" charset="0"/>
                <a:cs typeface="Times New Roman" pitchFamily="18" charset="0"/>
              </a:rPr>
              <a:t>Dùng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để</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đóng</a:t>
            </a:r>
            <a:r>
              <a:rPr lang="en-US" sz="2400" dirty="0" smtClean="0">
                <a:solidFill>
                  <a:srgbClr val="0000FF"/>
                </a:solidFill>
                <a:latin typeface="Times New Roman" pitchFamily="18" charset="0"/>
                <a:cs typeface="Times New Roman" pitchFamily="18" charset="0"/>
              </a:rPr>
              <a:t> hay </a:t>
            </a:r>
            <a:r>
              <a:rPr lang="en-US" sz="2400" dirty="0" err="1" smtClean="0">
                <a:solidFill>
                  <a:srgbClr val="0000FF"/>
                </a:solidFill>
                <a:latin typeface="Times New Roman" pitchFamily="18" charset="0"/>
                <a:cs typeface="Times New Roman" pitchFamily="18" charset="0"/>
              </a:rPr>
              <a:t>mở</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dòng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a:t>
            </a:r>
            <a:r>
              <a:rPr lang="en-US" sz="2400" dirty="0" smtClean="0">
                <a:solidFill>
                  <a:srgbClr val="0000FF"/>
                </a:solidFill>
                <a:latin typeface="Times New Roman" pitchFamily="18" charset="0"/>
                <a:cs typeface="Times New Roman" pitchFamily="18" charset="0"/>
              </a:rPr>
              <a:t> qua. </a:t>
            </a:r>
            <a:r>
              <a:rPr lang="en-US" sz="2400" dirty="0" err="1" smtClean="0">
                <a:solidFill>
                  <a:srgbClr val="0000FF"/>
                </a:solidFill>
                <a:latin typeface="Times New Roman" pitchFamily="18" charset="0"/>
                <a:cs typeface="Times New Roman" pitchFamily="18" charset="0"/>
              </a:rPr>
              <a:t>Công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tắc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thường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thanh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gạt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hoặc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nút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bấm</a:t>
            </a:r>
            <a:r>
              <a:rPr lang="en-US" sz="2400" dirty="0" smtClean="0">
                <a:solidFill>
                  <a:srgbClr val="0000FF"/>
                </a:solidFill>
                <a:latin typeface="Times New Roman" pitchFamily="18" charset="0"/>
                <a:cs typeface="Times New Roman" pitchFamily="18" charset="0"/>
              </a:rPr>
              <a:t>.</a:t>
            </a:r>
            <a:endParaRPr lang="vi-VN" sz="2400" dirty="0" smtClean="0">
              <a:solidFill>
                <a:srgbClr val="0000FF"/>
              </a:solidFill>
              <a:latin typeface="Times New Roman" pitchFamily="18" charset="0"/>
              <a:cs typeface="Times New Roman" pitchFamily="18" charset="0"/>
            </a:endParaRPr>
          </a:p>
        </p:txBody>
      </p:sp>
      <p:sp>
        <p:nvSpPr>
          <p:cNvPr id="13" name="Rectangle 12"/>
          <p:cNvSpPr/>
          <p:nvPr/>
        </p:nvSpPr>
        <p:spPr>
          <a:xfrm>
            <a:off x="6226630" y="1897355"/>
            <a:ext cx="5965370" cy="1200329"/>
          </a:xfrm>
          <a:prstGeom prst="rect">
            <a:avLst/>
          </a:prstGeom>
        </p:spPr>
        <p:txBody>
          <a:bodyPr wrap="square">
            <a:spAutoFit/>
          </a:bodyPr>
          <a:lstStyle/>
          <a:p>
            <a:pPr algn="just"/>
            <a:r>
              <a:rPr lang="en-US" sz="2400" dirty="0" err="1" smtClean="0">
                <a:solidFill>
                  <a:srgbClr val="0000FF"/>
                </a:solidFill>
                <a:latin typeface="Times New Roman" pitchFamily="18" charset="0"/>
                <a:cs typeface="Times New Roman" pitchFamily="18" charset="0"/>
              </a:rPr>
              <a:t>Là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thiết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giữ</a:t>
            </a:r>
            <a:r>
              <a:rPr lang="en-US" sz="2400" dirty="0" smtClean="0">
                <a:solidFill>
                  <a:srgbClr val="0000FF"/>
                </a:solidFill>
                <a:latin typeface="Times New Roman" pitchFamily="18" charset="0"/>
                <a:cs typeface="Times New Roman" pitchFamily="18" charset="0"/>
              </a:rPr>
              <a:t> an </a:t>
            </a:r>
            <a:r>
              <a:rPr lang="en-US" sz="2400" dirty="0" err="1" smtClean="0">
                <a:solidFill>
                  <a:srgbClr val="0000FF"/>
                </a:solidFill>
                <a:latin typeface="Times New Roman" pitchFamily="18" charset="0"/>
                <a:cs typeface="Times New Roman" pitchFamily="18" charset="0"/>
              </a:rPr>
              <a:t>toàn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mạch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bằng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tự</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ngắt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dòng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dòng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qua </a:t>
            </a:r>
            <a:r>
              <a:rPr lang="en-US" sz="2400" dirty="0" err="1" smtClean="0">
                <a:solidFill>
                  <a:srgbClr val="0000FF"/>
                </a:solidFill>
                <a:latin typeface="Times New Roman" pitchFamily="18" charset="0"/>
                <a:cs typeface="Times New Roman" pitchFamily="18" charset="0"/>
              </a:rPr>
              <a:t>nó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lớn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tới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nhất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định</a:t>
            </a:r>
            <a:r>
              <a:rPr lang="en-US" sz="2400" dirty="0" smtClean="0">
                <a:solidFill>
                  <a:srgbClr val="0000FF"/>
                </a:solidFill>
                <a:latin typeface="Times New Roman" pitchFamily="18" charset="0"/>
                <a:cs typeface="Times New Roman" pitchFamily="18" charset="0"/>
              </a:rPr>
              <a:t>.</a:t>
            </a:r>
            <a:endParaRPr lang="vi-VN" sz="2400" dirty="0" smtClean="0">
              <a:solidFill>
                <a:srgbClr val="0000FF"/>
              </a:solidFill>
              <a:latin typeface="Times New Roman" pitchFamily="18" charset="0"/>
              <a:cs typeface="Times New Roman" pitchFamily="18" charset="0"/>
            </a:endParaRPr>
          </a:p>
        </p:txBody>
      </p:sp>
      <p:sp>
        <p:nvSpPr>
          <p:cNvPr id="15" name="Rectangle 14"/>
          <p:cNvSpPr/>
          <p:nvPr/>
        </p:nvSpPr>
        <p:spPr>
          <a:xfrm>
            <a:off x="522504" y="5657671"/>
            <a:ext cx="5965370" cy="1200329"/>
          </a:xfrm>
          <a:prstGeom prst="rect">
            <a:avLst/>
          </a:prstGeom>
        </p:spPr>
        <p:txBody>
          <a:bodyPr wrap="square">
            <a:spAutoFit/>
          </a:bodyPr>
          <a:lstStyle/>
          <a:p>
            <a:pPr algn="just"/>
            <a:r>
              <a:rPr lang="en-US" sz="2400" dirty="0" err="1" smtClean="0">
                <a:solidFill>
                  <a:srgbClr val="0000FF"/>
                </a:solidFill>
                <a:latin typeface="Times New Roman" pitchFamily="18" charset="0"/>
                <a:cs typeface="Times New Roman" pitchFamily="18" charset="0"/>
              </a:rPr>
              <a:t>Dùng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để</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đại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lượng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Mỗi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đồng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hồ</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từ</a:t>
            </a:r>
            <a:r>
              <a:rPr lang="en-US" sz="2400" dirty="0" smtClean="0">
                <a:solidFill>
                  <a:srgbClr val="0000FF"/>
                </a:solidFill>
                <a:latin typeface="Times New Roman" pitchFamily="18" charset="0"/>
                <a:cs typeface="Times New Roman" pitchFamily="18" charset="0"/>
              </a:rPr>
              <a:t> 2 </a:t>
            </a:r>
            <a:r>
              <a:rPr lang="en-US" sz="2400" dirty="0" err="1" smtClean="0">
                <a:solidFill>
                  <a:srgbClr val="0000FF"/>
                </a:solidFill>
                <a:latin typeface="Times New Roman" pitchFamily="18" charset="0"/>
                <a:cs typeface="Times New Roman" pitchFamily="18" charset="0"/>
              </a:rPr>
              <a:t>chốt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cắm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trở</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để</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nối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với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dây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dẫn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đại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lượng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tương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ứng</a:t>
            </a:r>
            <a:r>
              <a:rPr lang="en-US" sz="2400" dirty="0" smtClean="0">
                <a:solidFill>
                  <a:srgbClr val="0000FF"/>
                </a:solidFill>
                <a:latin typeface="Times New Roman" pitchFamily="18" charset="0"/>
                <a:cs typeface="Times New Roman" pitchFamily="18" charset="0"/>
              </a:rPr>
              <a:t>.</a:t>
            </a:r>
            <a:endParaRPr lang="vi-VN" sz="2400" dirty="0" smtClean="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669110" y="0"/>
            <a:ext cx="2728720" cy="198452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584829" y="0"/>
            <a:ext cx="3373437" cy="1927678"/>
          </a:xfrm>
          <a:prstGeom prst="rect">
            <a:avLst/>
          </a:prstGeom>
          <a:noFill/>
          <a:ln w="9525">
            <a:noFill/>
            <a:miter lim="800000"/>
            <a:headEnd/>
            <a:tailEnd/>
          </a:ln>
          <a:effectLst/>
        </p:spPr>
      </p:pic>
      <p:pic>
        <p:nvPicPr>
          <p:cNvPr id="18" name="Picture 7"/>
          <p:cNvPicPr>
            <a:picLocks noChangeAspect="1" noChangeArrowheads="1"/>
          </p:cNvPicPr>
          <p:nvPr/>
        </p:nvPicPr>
        <p:blipFill>
          <a:blip r:embed="rId4"/>
          <a:srcRect/>
          <a:stretch>
            <a:fillRect/>
          </a:stretch>
        </p:blipFill>
        <p:spPr bwMode="auto">
          <a:xfrm>
            <a:off x="1306260" y="3531949"/>
            <a:ext cx="5151142" cy="2008561"/>
          </a:xfrm>
          <a:prstGeom prst="rect">
            <a:avLst/>
          </a:prstGeom>
          <a:noFill/>
          <a:ln w="9525">
            <a:noFill/>
            <a:miter lim="800000"/>
            <a:headEnd/>
            <a:tailEnd/>
          </a:ln>
          <a:effectLst/>
        </p:spPr>
      </p:pic>
      <p:pic>
        <p:nvPicPr>
          <p:cNvPr id="19" name="Picture 8"/>
          <p:cNvPicPr>
            <a:picLocks noChangeAspect="1" noChangeArrowheads="1"/>
          </p:cNvPicPr>
          <p:nvPr/>
        </p:nvPicPr>
        <p:blipFill>
          <a:blip r:embed="rId5"/>
          <a:srcRect/>
          <a:stretch>
            <a:fillRect/>
          </a:stretch>
        </p:blipFill>
        <p:spPr bwMode="auto">
          <a:xfrm>
            <a:off x="6435310" y="3164115"/>
            <a:ext cx="2694176" cy="308844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900" decel="100000" fill="hold"/>
                                        <p:tgtEl>
                                          <p:spTgt spid="307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lide(fromBottom)">
                                      <p:cBhvr>
                                        <p:cTn id="32" dur="1000"/>
                                        <p:tgtEl>
                                          <p:spTgt spid="18"/>
                                        </p:tgtEl>
                                      </p:cBhvr>
                                    </p:animEffect>
                                  </p:childTnLst>
                                </p:cTn>
                              </p:par>
                              <p:par>
                                <p:cTn id="33" presetID="1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277231"/>
            <a:ext cx="4586514" cy="3562739"/>
          </a:xfrm>
          <a:prstGeom prst="rect">
            <a:avLst/>
          </a:prstGeom>
          <a:noFill/>
          <a:ln w="9525">
            <a:noFill/>
            <a:miter lim="800000"/>
            <a:headEnd/>
            <a:tailEnd/>
          </a:ln>
          <a:effectLst/>
        </p:spPr>
      </p:pic>
      <p:sp>
        <p:nvSpPr>
          <p:cNvPr id="10" name="Rectangle 9"/>
          <p:cNvSpPr/>
          <p:nvPr/>
        </p:nvSpPr>
        <p:spPr>
          <a:xfrm>
            <a:off x="4586514" y="1287365"/>
            <a:ext cx="7344228" cy="3539430"/>
          </a:xfrm>
          <a:prstGeom prst="rect">
            <a:avLst/>
          </a:prstGeom>
        </p:spPr>
        <p:txBody>
          <a:bodyPr wrap="square">
            <a:spAutoFit/>
          </a:bodyPr>
          <a:lstStyle/>
          <a:p>
            <a:pPr algn="just"/>
            <a:r>
              <a:rPr lang="vi-VN" sz="2800" dirty="0" smtClean="0">
                <a:latin typeface="+mj-lt"/>
              </a:rPr>
              <a:t>- Điện trở, biến trở thường có trong các thiết bị sử dụng điện: quạt điện, bếp điện, ti vi, …</a:t>
            </a:r>
          </a:p>
          <a:p>
            <a:pPr algn="just"/>
            <a:r>
              <a:rPr lang="vi-VN" sz="2800" dirty="0" smtClean="0">
                <a:latin typeface="+mj-lt"/>
              </a:rPr>
              <a:t>- Pin thường có trong các thiết bị điều khiển, đồ chơi trẻ em.</a:t>
            </a:r>
          </a:p>
          <a:p>
            <a:pPr algn="just"/>
            <a:r>
              <a:rPr lang="vi-VN" sz="2800" dirty="0" smtClean="0">
                <a:latin typeface="+mj-lt"/>
              </a:rPr>
              <a:t>- Công tắc, cầu chì, aptômát thường mắc trong mạch điện để bảo vệ các thiết bị sử dụng điện.</a:t>
            </a:r>
          </a:p>
          <a:p>
            <a:pPr algn="just"/>
            <a:r>
              <a:rPr lang="vi-VN" sz="2800" dirty="0" smtClean="0">
                <a:latin typeface="+mj-lt"/>
              </a:rPr>
              <a:t>- Ổ cắm điện, dây nối là các thiết bị điện hỗ trợ khi lắp mạch điện.</a:t>
            </a:r>
            <a:endParaRPr lang="vi-VN" sz="2800" dirty="0">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1627187"/>
            <a:ext cx="4383314" cy="315828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413471" y="11344"/>
            <a:ext cx="6225500" cy="681712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770" decel="100000"/>
                                        <p:tgtEl>
                                          <p:spTgt spid="4099"/>
                                        </p:tgtEl>
                                      </p:cBhvr>
                                    </p:animEffect>
                                    <p:animScale>
                                      <p:cBhvr>
                                        <p:cTn id="8" dur="770" decel="100000"/>
                                        <p:tgtEl>
                                          <p:spTgt spid="4099"/>
                                        </p:tgtEl>
                                      </p:cBhvr>
                                      <p:from x="10000" y="10000"/>
                                      <p:to x="200000" y="450000"/>
                                    </p:animScale>
                                    <p:animScale>
                                      <p:cBhvr>
                                        <p:cTn id="9" dur="1230" accel="100000" fill="hold">
                                          <p:stCondLst>
                                            <p:cond delay="770"/>
                                          </p:stCondLst>
                                        </p:cTn>
                                        <p:tgtEl>
                                          <p:spTgt spid="4099"/>
                                        </p:tgtEl>
                                      </p:cBhvr>
                                      <p:from x="200000" y="450000"/>
                                      <p:to x="100000" y="100000"/>
                                    </p:animScale>
                                    <p:set>
                                      <p:cBhvr>
                                        <p:cTn id="10" dur="770" fill="hold"/>
                                        <p:tgtEl>
                                          <p:spTgt spid="4099"/>
                                        </p:tgtEl>
                                        <p:attrNameLst>
                                          <p:attrName>ppt_x</p:attrName>
                                        </p:attrNameLst>
                                      </p:cBhvr>
                                      <p:to>
                                        <p:strVal val="(0.5)"/>
                                      </p:to>
                                    </p:set>
                                    <p:anim from="(0.5)" to="(#ppt_x)" calcmode="lin" valueType="num">
                                      <p:cBhvr>
                                        <p:cTn id="11" dur="1230" accel="100000" fill="hold">
                                          <p:stCondLst>
                                            <p:cond delay="770"/>
                                          </p:stCondLst>
                                        </p:cTn>
                                        <p:tgtEl>
                                          <p:spTgt spid="4099"/>
                                        </p:tgtEl>
                                        <p:attrNameLst>
                                          <p:attrName>ppt_x</p:attrName>
                                        </p:attrNameLst>
                                      </p:cBhvr>
                                    </p:anim>
                                    <p:set>
                                      <p:cBhvr>
                                        <p:cTn id="12" dur="770" fill="hold"/>
                                        <p:tgtEl>
                                          <p:spTgt spid="4099"/>
                                        </p:tgtEl>
                                        <p:attrNameLst>
                                          <p:attrName>ppt_y</p:attrName>
                                        </p:attrNameLst>
                                      </p:cBhvr>
                                      <p:to>
                                        <p:strVal val="(#ppt_y+0.4)"/>
                                      </p:to>
                                    </p:set>
                                    <p:anim from="(#ppt_y+0.4)" to="(#ppt_y)" calcmode="lin" valueType="num">
                                      <p:cBhvr>
                                        <p:cTn id="13" dur="1230" accel="100000" fill="hold">
                                          <p:stCondLst>
                                            <p:cond delay="770"/>
                                          </p:stCondLst>
                                        </p:cTn>
                                        <p:tgtEl>
                                          <p:spTgt spid="409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strips(downLeft)">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3425371" cy="2135296"/>
          </a:xfrm>
          <a:prstGeom prst="rect">
            <a:avLst/>
          </a:prstGeom>
          <a:noFill/>
          <a:ln w="9525">
            <a:noFill/>
            <a:miter lim="800000"/>
            <a:headEnd/>
            <a:tailEnd/>
          </a:ln>
          <a:effectLst/>
        </p:spPr>
      </p:pic>
      <p:sp>
        <p:nvSpPr>
          <p:cNvPr id="5" name="Rectangle 4"/>
          <p:cNvSpPr/>
          <p:nvPr/>
        </p:nvSpPr>
        <p:spPr>
          <a:xfrm>
            <a:off x="3425370" y="0"/>
            <a:ext cx="8766629" cy="830997"/>
          </a:xfrm>
          <a:prstGeom prst="rect">
            <a:avLst/>
          </a:prstGeom>
        </p:spPr>
        <p:txBody>
          <a:bodyPr wrap="square">
            <a:spAutoFit/>
          </a:bodyPr>
          <a:lstStyle/>
          <a:p>
            <a:pPr algn="just"/>
            <a:r>
              <a:rPr lang="vi-VN" sz="2400" dirty="0" smtClean="0">
                <a:latin typeface="+mj-lt"/>
              </a:rPr>
              <a:t>- Pin tiểu (Pin 2A/ pin con thỏ, pin 3A) thường dùng trong các thiết bị điện tử cẩm tay như đồng hồ treo tường, điều khiển, đồ chơi trẻ em,…</a:t>
            </a:r>
            <a:endParaRPr lang="en-US" sz="2400" dirty="0">
              <a:latin typeface="+mj-lt"/>
            </a:endParaRPr>
          </a:p>
        </p:txBody>
      </p:sp>
      <p:sp>
        <p:nvSpPr>
          <p:cNvPr id="6" name="Rectangle 5"/>
          <p:cNvSpPr/>
          <p:nvPr/>
        </p:nvSpPr>
        <p:spPr>
          <a:xfrm>
            <a:off x="3541486" y="796835"/>
            <a:ext cx="8650514" cy="1569660"/>
          </a:xfrm>
          <a:prstGeom prst="rect">
            <a:avLst/>
          </a:prstGeom>
        </p:spPr>
        <p:txBody>
          <a:bodyPr wrap="square">
            <a:spAutoFit/>
          </a:bodyPr>
          <a:lstStyle/>
          <a:p>
            <a:pPr algn="just"/>
            <a:r>
              <a:rPr lang="vi-VN" sz="2400" dirty="0" smtClean="0">
                <a:latin typeface="+mj-lt"/>
              </a:rPr>
              <a:t>- Pin trung (pin C) có hình trụ tròn, có kích thước 50 × 26mm, có dung lượng trung bình là khoảng 6000mAh và được sử dụng linh hoạt trong các thiết bị thông dụng như mồi lửa bếp ga, đài cát – sét,…</a:t>
            </a:r>
            <a:endParaRPr lang="en-US" sz="2400" dirty="0">
              <a:latin typeface="+mj-lt"/>
            </a:endParaRPr>
          </a:p>
        </p:txBody>
      </p:sp>
      <p:sp>
        <p:nvSpPr>
          <p:cNvPr id="7" name="Rectangle 6"/>
          <p:cNvSpPr/>
          <p:nvPr/>
        </p:nvSpPr>
        <p:spPr>
          <a:xfrm>
            <a:off x="3556000" y="2364381"/>
            <a:ext cx="8636000" cy="1569660"/>
          </a:xfrm>
          <a:prstGeom prst="rect">
            <a:avLst/>
          </a:prstGeom>
        </p:spPr>
        <p:txBody>
          <a:bodyPr wrap="square">
            <a:spAutoFit/>
          </a:bodyPr>
          <a:lstStyle/>
          <a:p>
            <a:pPr algn="just"/>
            <a:r>
              <a:rPr lang="vi-VN" sz="2400" dirty="0" smtClean="0">
                <a:latin typeface="+mj-lt"/>
              </a:rPr>
              <a:t>- Pin đại (pin D, pin LR20) là loại pin có dung lượng lớn nhất trong các loại pin hình trụ, với dung lượng tối đa lên tới 12.000 mAh, kích thước là 60 × 34 mm. Thường được sử dụng trong các mẫu đèn pin cỡ lớn.</a:t>
            </a:r>
            <a:endParaRPr lang="en-US" sz="2400" dirty="0">
              <a:latin typeface="+mj-lt"/>
            </a:endParaRPr>
          </a:p>
        </p:txBody>
      </p:sp>
      <p:sp>
        <p:nvSpPr>
          <p:cNvPr id="8" name="Rectangle 7"/>
          <p:cNvSpPr/>
          <p:nvPr/>
        </p:nvSpPr>
        <p:spPr>
          <a:xfrm>
            <a:off x="3628571" y="3916181"/>
            <a:ext cx="8563429" cy="1938992"/>
          </a:xfrm>
          <a:prstGeom prst="rect">
            <a:avLst/>
          </a:prstGeom>
        </p:spPr>
        <p:txBody>
          <a:bodyPr wrap="square">
            <a:spAutoFit/>
          </a:bodyPr>
          <a:lstStyle/>
          <a:p>
            <a:pPr algn="just"/>
            <a:r>
              <a:rPr lang="vi-VN" sz="2400" dirty="0" smtClean="0">
                <a:latin typeface="+mj-lt"/>
              </a:rPr>
              <a:t>- Pin cúc áo (pin điện tử) là loại pin dẹt, có kích thước rất nhỏ với đường kính khoảng 20mm, chiều cao khoảng 2,9 mm đến 3,2 mm tùy thuộc vào kiểu máy và có dung lượng từ 110mAh đến 150mAh. Thường được dùng làm nguồn điện cho các thiết bị, đồ dùng, vật dụng nhỏ như đồng hồ, đồ chơi.</a:t>
            </a:r>
            <a:endParaRPr lang="en-US" sz="2400" dirty="0">
              <a:latin typeface="+mj-lt"/>
            </a:endParaRPr>
          </a:p>
        </p:txBody>
      </p:sp>
      <p:pic>
        <p:nvPicPr>
          <p:cNvPr id="5123" name="Picture 3"/>
          <p:cNvPicPr>
            <a:picLocks noChangeAspect="1" noChangeArrowheads="1"/>
          </p:cNvPicPr>
          <p:nvPr/>
        </p:nvPicPr>
        <p:blipFill>
          <a:blip r:embed="rId3"/>
          <a:srcRect/>
          <a:stretch>
            <a:fillRect/>
          </a:stretch>
        </p:blipFill>
        <p:spPr bwMode="auto">
          <a:xfrm>
            <a:off x="0" y="1943553"/>
            <a:ext cx="3648075" cy="18097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0" y="3696606"/>
            <a:ext cx="3599543" cy="2438029"/>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8548914" y="5455929"/>
            <a:ext cx="3643087" cy="140207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par>
                          <p:cTn id="28" fill="hold">
                            <p:stCondLst>
                              <p:cond delay="2000"/>
                            </p:stCondLst>
                            <p:childTnLst>
                              <p:par>
                                <p:cTn id="29" presetID="6" presetClass="entr" presetSubtype="16"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circle(in)">
                                      <p:cBhvr>
                                        <p:cTn id="31" dur="2000"/>
                                        <p:tgtEl>
                                          <p:spTgt spid="512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par>
                          <p:cTn id="37" fill="hold">
                            <p:stCondLst>
                              <p:cond delay="2000"/>
                            </p:stCondLst>
                            <p:childTnLst>
                              <p:par>
                                <p:cTn id="38" presetID="6" presetClass="entr" presetSubtype="16" fill="hold" nodeType="after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circle(in)">
                                      <p:cBhvr>
                                        <p:cTn id="40"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743200" y="522514"/>
            <a:ext cx="9039498" cy="3827417"/>
          </a:xfrm>
          <a:prstGeom prst="wedgeEllipseCallout">
            <a:avLst>
              <a:gd name="adj1" fmla="val -69904"/>
              <a:gd name="adj2" fmla="val 58455"/>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3200" dirty="0" err="1" smtClean="0">
                <a:solidFill>
                  <a:schemeClr val="tx1"/>
                </a:solidFill>
                <a:latin typeface="Times New Roman" panose="02020603050405020304" pitchFamily="18" charset="0"/>
                <a:cs typeface="Times New Roman" panose="02020603050405020304" pitchFamily="18" charset="0"/>
              </a:rPr>
              <a:t>Hãy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kể</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tên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một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số</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dụng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cụ</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hóa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chất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thiết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bị</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điện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em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biết</a:t>
            </a:r>
            <a:r>
              <a:rPr lang="en-US" sz="3200" dirty="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78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4165600" cy="2684498"/>
          </a:xfrm>
          <a:prstGeom prst="rect">
            <a:avLst/>
          </a:prstGeom>
          <a:noFill/>
          <a:ln w="9525">
            <a:noFill/>
            <a:miter lim="800000"/>
            <a:headEnd/>
            <a:tailEnd/>
          </a:ln>
          <a:effectLst/>
        </p:spPr>
      </p:pic>
      <p:sp>
        <p:nvSpPr>
          <p:cNvPr id="11" name="Rectangle 10"/>
          <p:cNvSpPr/>
          <p:nvPr/>
        </p:nvSpPr>
        <p:spPr>
          <a:xfrm>
            <a:off x="4151086" y="265604"/>
            <a:ext cx="8040914" cy="2308324"/>
          </a:xfrm>
          <a:prstGeom prst="rect">
            <a:avLst/>
          </a:prstGeom>
        </p:spPr>
        <p:txBody>
          <a:bodyPr wrap="square">
            <a:spAutoFit/>
          </a:bodyPr>
          <a:lstStyle/>
          <a:p>
            <a:pPr algn="just"/>
            <a:r>
              <a:rPr lang="vi-VN" sz="2400" dirty="0" smtClean="0">
                <a:latin typeface="+mj-lt"/>
              </a:rPr>
              <a:t>- Công tắc dùng để bật, tắt các thiết bị và thường sử dụng trong các mạch điện chiếu sáng hoặc đi kèm với đồ dùng điện nên trong mạch điện công tắc thường lắp ở vị trí trên dây pha, nối tiếp với dây tải, sau cầu chì.</a:t>
            </a:r>
          </a:p>
          <a:p>
            <a:pPr algn="just"/>
            <a:r>
              <a:rPr lang="vi-VN" sz="2400" dirty="0" smtClean="0">
                <a:latin typeface="+mj-lt"/>
              </a:rPr>
              <a:t>- Ở nhà em thường được lắp ở các vị trí như hai đầu cầu thang, nơi có bóng đèn điện, quạt điện, bếp điện.</a:t>
            </a:r>
            <a:endParaRPr lang="vi-VN" sz="2400" dirty="0">
              <a:latin typeface="+mj-lt"/>
            </a:endParaRPr>
          </a:p>
        </p:txBody>
      </p:sp>
      <p:pic>
        <p:nvPicPr>
          <p:cNvPr id="6147" name="Picture 3"/>
          <p:cNvPicPr>
            <a:picLocks noChangeAspect="1" noChangeArrowheads="1"/>
          </p:cNvPicPr>
          <p:nvPr/>
        </p:nvPicPr>
        <p:blipFill>
          <a:blip r:embed="rId3"/>
          <a:srcRect/>
          <a:stretch>
            <a:fillRect/>
          </a:stretch>
        </p:blipFill>
        <p:spPr bwMode="auto">
          <a:xfrm>
            <a:off x="0" y="3208101"/>
            <a:ext cx="4267200" cy="2782957"/>
          </a:xfrm>
          <a:prstGeom prst="rect">
            <a:avLst/>
          </a:prstGeom>
          <a:noFill/>
          <a:ln w="9525">
            <a:noFill/>
            <a:miter lim="800000"/>
            <a:headEnd/>
            <a:tailEnd/>
          </a:ln>
          <a:effectLst/>
        </p:spPr>
      </p:pic>
      <p:sp>
        <p:nvSpPr>
          <p:cNvPr id="13" name="Rectangle 12"/>
          <p:cNvSpPr/>
          <p:nvPr/>
        </p:nvSpPr>
        <p:spPr>
          <a:xfrm>
            <a:off x="4238172" y="3192920"/>
            <a:ext cx="7953828" cy="830997"/>
          </a:xfrm>
          <a:prstGeom prst="rect">
            <a:avLst/>
          </a:prstGeom>
        </p:spPr>
        <p:txBody>
          <a:bodyPr wrap="square">
            <a:spAutoFit/>
          </a:bodyPr>
          <a:lstStyle/>
          <a:p>
            <a:pPr algn="just"/>
            <a:r>
              <a:rPr lang="vi-VN" sz="2400" dirty="0" smtClean="0">
                <a:latin typeface="+mj-lt"/>
              </a:rPr>
              <a:t>Cầu chì hoặc aptomat thường được mắc sau nguồn điện tổng và ở trước các thiết bị điện trong mạch điện.</a:t>
            </a:r>
            <a:endParaRPr lang="en-US" sz="2400" dirty="0">
              <a:latin typeface="+mj-lt"/>
            </a:endParaRPr>
          </a:p>
        </p:txBody>
      </p:sp>
      <p:pic>
        <p:nvPicPr>
          <p:cNvPr id="6148" name="Picture 4"/>
          <p:cNvPicPr>
            <a:picLocks noChangeAspect="1" noChangeArrowheads="1"/>
          </p:cNvPicPr>
          <p:nvPr/>
        </p:nvPicPr>
        <p:blipFill>
          <a:blip r:embed="rId4"/>
          <a:srcRect/>
          <a:stretch>
            <a:fillRect/>
          </a:stretch>
        </p:blipFill>
        <p:spPr bwMode="auto">
          <a:xfrm>
            <a:off x="5389158" y="3991434"/>
            <a:ext cx="4832202" cy="260531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500" fill="hold"/>
                                        <p:tgtEl>
                                          <p:spTgt spid="6147"/>
                                        </p:tgtEl>
                                        <p:attrNameLst>
                                          <p:attrName>ppt_w</p:attrName>
                                        </p:attrNameLst>
                                      </p:cBhvr>
                                      <p:tavLst>
                                        <p:tav tm="0">
                                          <p:val>
                                            <p:fltVal val="0"/>
                                          </p:val>
                                        </p:tav>
                                        <p:tav tm="100000">
                                          <p:val>
                                            <p:strVal val="#ppt_w"/>
                                          </p:val>
                                        </p:tav>
                                      </p:tavLst>
                                    </p:anim>
                                    <p:anim calcmode="lin" valueType="num">
                                      <p:cBhvr>
                                        <p:cTn id="22" dur="500" fill="hold"/>
                                        <p:tgtEl>
                                          <p:spTgt spid="6147"/>
                                        </p:tgtEl>
                                        <p:attrNameLst>
                                          <p:attrName>ppt_h</p:attrName>
                                        </p:attrNameLst>
                                      </p:cBhvr>
                                      <p:tavLst>
                                        <p:tav tm="0">
                                          <p:val>
                                            <p:fltVal val="0"/>
                                          </p:val>
                                        </p:tav>
                                        <p:tav tm="100000">
                                          <p:val>
                                            <p:strVal val="#ppt_h"/>
                                          </p:val>
                                        </p:tav>
                                      </p:tavLst>
                                    </p:anim>
                                    <p:animEffect transition="in" filter="fade">
                                      <p:cBhvr>
                                        <p:cTn id="23" dur="5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 calcmode="lin" valueType="num">
                                      <p:cBhvr>
                                        <p:cTn id="35" dur="500" fill="hold"/>
                                        <p:tgtEl>
                                          <p:spTgt spid="6148"/>
                                        </p:tgtEl>
                                        <p:attrNameLst>
                                          <p:attrName>ppt_w</p:attrName>
                                        </p:attrNameLst>
                                      </p:cBhvr>
                                      <p:tavLst>
                                        <p:tav tm="0">
                                          <p:val>
                                            <p:fltVal val="0"/>
                                          </p:val>
                                        </p:tav>
                                        <p:tav tm="100000">
                                          <p:val>
                                            <p:strVal val="#ppt_w"/>
                                          </p:val>
                                        </p:tav>
                                      </p:tavLst>
                                    </p:anim>
                                    <p:anim calcmode="lin" valueType="num">
                                      <p:cBhvr>
                                        <p:cTn id="36" dur="500" fill="hold"/>
                                        <p:tgtEl>
                                          <p:spTgt spid="6148"/>
                                        </p:tgtEl>
                                        <p:attrNameLst>
                                          <p:attrName>ppt_h</p:attrName>
                                        </p:attrNameLst>
                                      </p:cBhvr>
                                      <p:tavLst>
                                        <p:tav tm="0">
                                          <p:val>
                                            <p:fltVal val="0"/>
                                          </p:val>
                                        </p:tav>
                                        <p:tav tm="100000">
                                          <p:val>
                                            <p:strVal val="#ppt_h"/>
                                          </p:val>
                                        </p:tav>
                                      </p:tavLst>
                                    </p:anim>
                                    <p:animEffect transition="in" filter="fade">
                                      <p:cBhvr>
                                        <p:cTn id="3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
            <a:ext cx="3249784" cy="2960914"/>
          </a:xfrm>
          <a:prstGeom prst="rect">
            <a:avLst/>
          </a:prstGeom>
          <a:noFill/>
          <a:ln w="9525">
            <a:noFill/>
            <a:miter lim="800000"/>
            <a:headEnd/>
            <a:tailEnd/>
          </a:ln>
          <a:effectLst/>
        </p:spPr>
      </p:pic>
      <p:sp>
        <p:nvSpPr>
          <p:cNvPr id="8" name="Rectangle 7"/>
          <p:cNvSpPr/>
          <p:nvPr/>
        </p:nvSpPr>
        <p:spPr>
          <a:xfrm>
            <a:off x="3135090" y="2612572"/>
            <a:ext cx="3265714" cy="1200329"/>
          </a:xfrm>
          <a:prstGeom prst="rect">
            <a:avLst/>
          </a:prstGeom>
        </p:spPr>
        <p:txBody>
          <a:bodyPr wrap="square">
            <a:spAutoFit/>
          </a:bodyPr>
          <a:lstStyle/>
          <a:p>
            <a:pPr algn="just"/>
            <a:r>
              <a:rPr lang="vi-VN" sz="2400" b="1" dirty="0" smtClean="0">
                <a:solidFill>
                  <a:srgbClr val="0000FF"/>
                </a:solidFill>
                <a:latin typeface="+mj-lt"/>
              </a:rPr>
              <a:t>Ôm kế </a:t>
            </a:r>
            <a:r>
              <a:rPr lang="vi-VN" sz="2400" dirty="0" smtClean="0">
                <a:solidFill>
                  <a:srgbClr val="0000FF"/>
                </a:solidFill>
                <a:latin typeface="+mj-lt"/>
              </a:rPr>
              <a:t>được sử dụng để đo điện trở của mạch điện hay khối vật chất.</a:t>
            </a:r>
            <a:endParaRPr lang="en-US" sz="2400" dirty="0">
              <a:solidFill>
                <a:srgbClr val="0000FF"/>
              </a:solidFill>
              <a:latin typeface="+mj-lt"/>
            </a:endParaRPr>
          </a:p>
        </p:txBody>
      </p:sp>
      <p:sp>
        <p:nvSpPr>
          <p:cNvPr id="9" name="Rectangle 8"/>
          <p:cNvSpPr/>
          <p:nvPr/>
        </p:nvSpPr>
        <p:spPr>
          <a:xfrm>
            <a:off x="2409371" y="6146801"/>
            <a:ext cx="8548915" cy="461665"/>
          </a:xfrm>
          <a:prstGeom prst="rect">
            <a:avLst/>
          </a:prstGeom>
        </p:spPr>
        <p:txBody>
          <a:bodyPr wrap="square">
            <a:spAutoFit/>
          </a:bodyPr>
          <a:lstStyle/>
          <a:p>
            <a:pPr algn="just"/>
            <a:r>
              <a:rPr lang="en-US" sz="2400" b="1" dirty="0" err="1" smtClean="0">
                <a:solidFill>
                  <a:srgbClr val="0000FF"/>
                </a:solidFill>
                <a:latin typeface="Times New Roman" pitchFamily="18" charset="0"/>
                <a:cs typeface="Times New Roman" pitchFamily="18" charset="0"/>
              </a:rPr>
              <a:t>Công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tơ</a:t>
            </a:r>
            <a:r>
              <a:rPr lang="en-US" sz="2400" b="1" dirty="0" smtClean="0">
                <a:solidFill>
                  <a:srgbClr val="0000FF"/>
                </a:solidFill>
                <a:latin typeface="Times New Roman" pitchFamily="18" charset="0"/>
                <a:cs typeface="Times New Roman" pitchFamily="18" charset="0"/>
              </a:rPr>
              <a:t> </a:t>
            </a:r>
            <a:r>
              <a:rPr lang="vi-VN" sz="2400" dirty="0" smtClean="0">
                <a:solidFill>
                  <a:srgbClr val="0000FF"/>
                </a:solidFill>
                <a:latin typeface="+mj-lt"/>
              </a:rPr>
              <a:t>được sử dụng để đo điện </a:t>
            </a:r>
            <a:r>
              <a:rPr lang="en-US" sz="2400" dirty="0" err="1" smtClean="0">
                <a:solidFill>
                  <a:srgbClr val="0000FF"/>
                </a:solidFill>
                <a:latin typeface="Times New Roman" pitchFamily="18" charset="0"/>
                <a:cs typeface="Times New Roman" pitchFamily="18" charset="0"/>
              </a:rPr>
              <a:t>năng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tiêu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thụ</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mạch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endParaRPr lang="en-US" sz="2400" dirty="0">
              <a:solidFill>
                <a:srgbClr val="0000FF"/>
              </a:solidFill>
              <a:latin typeface="Times New Roman" pitchFamily="18" charset="0"/>
              <a:cs typeface="Times New Roman" pitchFamily="18" charset="0"/>
            </a:endParaRPr>
          </a:p>
        </p:txBody>
      </p:sp>
      <p:sp>
        <p:nvSpPr>
          <p:cNvPr id="10" name="Rectangle 9"/>
          <p:cNvSpPr/>
          <p:nvPr/>
        </p:nvSpPr>
        <p:spPr>
          <a:xfrm>
            <a:off x="6995886" y="2837933"/>
            <a:ext cx="4992914" cy="830997"/>
          </a:xfrm>
          <a:prstGeom prst="rect">
            <a:avLst/>
          </a:prstGeom>
        </p:spPr>
        <p:txBody>
          <a:bodyPr wrap="square">
            <a:spAutoFit/>
          </a:bodyPr>
          <a:lstStyle/>
          <a:p>
            <a:pPr algn="just"/>
            <a:r>
              <a:rPr lang="vi-VN" sz="2400" b="1" dirty="0" smtClean="0">
                <a:solidFill>
                  <a:srgbClr val="0000FF"/>
                </a:solidFill>
                <a:latin typeface="Times New Roman" pitchFamily="18" charset="0"/>
                <a:cs typeface="Times New Roman" pitchFamily="18" charset="0"/>
              </a:rPr>
              <a:t>Đồng hồ vạn năng</a:t>
            </a:r>
            <a:r>
              <a:rPr lang="en-US" sz="2400" b="1"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được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dụng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đo</a:t>
            </a:r>
            <a:r>
              <a:rPr lang="en-US" sz="2400" dirty="0" smtClean="0">
                <a:solidFill>
                  <a:srgbClr val="0000FF"/>
                </a:solidFill>
                <a:latin typeface="Times New Roman" pitchFamily="18" charset="0"/>
                <a:cs typeface="Times New Roman" pitchFamily="18" charset="0"/>
              </a:rPr>
              <a:t> đ</a:t>
            </a:r>
            <a:r>
              <a:rPr lang="vi-VN" sz="2400" dirty="0" smtClean="0">
                <a:solidFill>
                  <a:srgbClr val="0000FF"/>
                </a:solidFill>
                <a:latin typeface="Times New Roman" pitchFamily="18" charset="0"/>
                <a:cs typeface="Times New Roman" pitchFamily="18" charset="0"/>
              </a:rPr>
              <a:t>iện áp, dòng điện, điện trở</a:t>
            </a:r>
            <a:endParaRPr lang="en-US" sz="2400" dirty="0">
              <a:solidFill>
                <a:srgbClr val="0000FF"/>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3572782" y="0"/>
            <a:ext cx="2114550" cy="26289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220686" y="3756029"/>
            <a:ext cx="7905750" cy="2390775"/>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6865257" y="0"/>
            <a:ext cx="5326743" cy="272208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strips(downLeft)">
                                      <p:cBhvr>
                                        <p:cTn id="16" dur="500"/>
                                        <p:tgtEl>
                                          <p:spTgt spid="717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strips(downLeft)">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par>
                          <p:cTn id="31" fill="hold">
                            <p:stCondLst>
                              <p:cond delay="500"/>
                            </p:stCondLst>
                            <p:childTnLst>
                              <p:par>
                                <p:cTn id="32" presetID="18" presetClass="entr" presetSubtype="12" fill="hold" nodeType="afterEffect">
                                  <p:stCondLst>
                                    <p:cond delay="0"/>
                                  </p:stCondLst>
                                  <p:childTnLst>
                                    <p:set>
                                      <p:cBhvr>
                                        <p:cTn id="33" dur="1" fill="hold">
                                          <p:stCondLst>
                                            <p:cond delay="0"/>
                                          </p:stCondLst>
                                        </p:cTn>
                                        <p:tgtEl>
                                          <p:spTgt spid="7173"/>
                                        </p:tgtEl>
                                        <p:attrNameLst>
                                          <p:attrName>style.visibility</p:attrName>
                                        </p:attrNameLst>
                                      </p:cBhvr>
                                      <p:to>
                                        <p:strVal val="visible"/>
                                      </p:to>
                                    </p:set>
                                    <p:animEffect transition="in" filter="strips(downLeft)">
                                      <p:cBhvr>
                                        <p:cTn id="3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4362"/>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MỘT SỐ DỤNG CỤ VÀ HÓA CHẤT TRONG MÔN KHOA HỌC TỰ NHIÊN 8</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1042712"/>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
        <p:nvSpPr>
          <p:cNvPr id="16" name="TextBox 15"/>
          <p:cNvSpPr txBox="1"/>
          <p:nvPr/>
        </p:nvSpPr>
        <p:spPr>
          <a:xfrm>
            <a:off x="0" y="15568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20240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khoa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nhiên</a:t>
            </a:r>
            <a:r>
              <a:rPr lang="en-US" sz="2800" b="1" dirty="0" smtClean="0">
                <a:solidFill>
                  <a:srgbClr val="0000FF"/>
                </a:solidFill>
                <a:latin typeface="Times New Roman" pitchFamily="18" charset="0"/>
                <a:cs typeface="Times New Roman" pitchFamily="18" charset="0"/>
              </a:rPr>
              <a:t> 8</a:t>
            </a:r>
            <a:endParaRPr lang="en-US" sz="2800"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48123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quang</a:t>
            </a:r>
            <a:r>
              <a:rPr lang="en-US" sz="2800" dirty="0" smtClean="0">
                <a:solidFill>
                  <a:srgbClr val="0000FF"/>
                </a:solidFill>
                <a:latin typeface="Times New Roman" pitchFamily="18" charset="0"/>
                <a:cs typeface="Times New Roman" pitchFamily="18" charset="0"/>
              </a:rPr>
              <a:t>, pin, </a:t>
            </a:r>
            <a:r>
              <a:rPr lang="en-US" sz="2800" dirty="0" err="1" smtClean="0">
                <a:solidFill>
                  <a:srgbClr val="0000FF"/>
                </a:solidFill>
                <a:latin typeface="Times New Roman" pitchFamily="18" charset="0"/>
                <a:cs typeface="Times New Roman" pitchFamily="18" charset="0"/>
              </a:rPr>
              <a:t>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ampe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336661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lưu</a:t>
            </a:r>
            <a:r>
              <a:rPr lang="en-US" sz="2800" b="1" dirty="0" smtClean="0">
                <a:solidFill>
                  <a:srgbClr val="0000FF"/>
                </a:solidFill>
                <a:latin typeface="Times New Roman" pitchFamily="18" charset="0"/>
                <a:cs typeface="Times New Roman" pitchFamily="18" charset="0"/>
              </a:rPr>
              <a:t> ý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an </a:t>
            </a:r>
            <a:r>
              <a:rPr lang="en-US" sz="2800" b="1" dirty="0" err="1" smtClean="0">
                <a:solidFill>
                  <a:srgbClr val="0000FF"/>
                </a:solidFill>
                <a:latin typeface="Times New Roman" pitchFamily="18" charset="0"/>
                <a:cs typeface="Times New Roman" pitchFamily="18" charset="0"/>
              </a:rPr>
              <a:t>toàn</a:t>
            </a:r>
            <a:endParaRPr lang="en-US" sz="2800"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38528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438986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95592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viên</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phép</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Cháy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nổ</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phòng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thí</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nghiệm</a:t>
            </a:r>
            <a:endParaRPr lang="en-US" sz="2400" b="1" dirty="0">
              <a:solidFill>
                <a:srgbClr val="FF0000"/>
              </a:solidFill>
              <a:latin typeface="Times New Roman" pitchFamily="18" charset="0"/>
              <a:cs typeface="Times New Roman" pitchFamily="18" charset="0"/>
            </a:endParaRPr>
          </a:p>
        </p:txBody>
      </p:sp>
      <p:sp>
        <p:nvSpPr>
          <p:cNvPr id="13" name="Rectangle 12"/>
          <p:cNvSpPr/>
          <p:nvPr/>
        </p:nvSpPr>
        <p:spPr>
          <a:xfrm>
            <a:off x="3222171" y="440623"/>
            <a:ext cx="8969829"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Thường xuyên kiểm tra các loại hóa chất có trong phòng thí nghiệm.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Kiểm tra hệ thống điện, hệ thống vận hành máy móc, thiết bị trong phòng thí nghiệm. Không để các thiết bị bị quá tải, quá công suất.</a:t>
            </a:r>
            <a:endParaRPr lang="en-US" sz="2400" dirty="0">
              <a:latin typeface="Times New Roman" pitchFamily="18" charset="0"/>
              <a:cs typeface="Times New Roman" pitchFamily="18" charset="0"/>
            </a:endParaRPr>
          </a:p>
        </p:txBody>
      </p:sp>
      <p:sp>
        <p:nvSpPr>
          <p:cNvPr id="14" name="Rectangle 13"/>
          <p:cNvSpPr/>
          <p:nvPr/>
        </p:nvSpPr>
        <p:spPr>
          <a:xfrm>
            <a:off x="3186751" y="1575194"/>
            <a:ext cx="1792478" cy="461665"/>
          </a:xfrm>
          <a:prstGeom prst="rect">
            <a:avLst/>
          </a:prstGeom>
        </p:spPr>
        <p:txBody>
          <a:bodyPr wrap="none">
            <a:spAutoFit/>
          </a:bodyPr>
          <a:lstStyle/>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Bỏng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nhiệt</a:t>
            </a:r>
            <a:endParaRPr lang="en-US" sz="2400" b="1" dirty="0">
              <a:solidFill>
                <a:srgbClr val="FF0000"/>
              </a:solidFill>
              <a:latin typeface="Times New Roman" pitchFamily="18" charset="0"/>
              <a:cs typeface="Times New Roman" pitchFamily="18" charset="0"/>
            </a:endParaRPr>
          </a:p>
        </p:txBody>
      </p:sp>
      <p:sp>
        <p:nvSpPr>
          <p:cNvPr id="15" name="Rectangle 14"/>
          <p:cNvSpPr/>
          <p:nvPr/>
        </p:nvSpPr>
        <p:spPr>
          <a:xfrm>
            <a:off x="3033486" y="1964353"/>
            <a:ext cx="9158514" cy="4893647"/>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Nếu bị bỏng do lửa, hãy dùng cát, nước hoặc áo khoác, chăn, mảnh vải lớn,... để dập lửa.</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Tiến hành rửa thật nhẹ vết bỏng bằng nước mát sạch ít nhất 15 phút. Bước sơ cứu này sẽ giúp vết thương dịu đi, tránh sưng đau, đồng thời vết bỏng cũng sẽ không bị hằn sâu hơn. Tuyệt đối không dùng nước đá hoặc túi đá lạnh để chườm lên vết bỏng vì có thể làm vết thương thêm trầm trọng.</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Dùng gạc sạch vô trùng hoặc vải sạch để che vùng bỏng tránh cho bụi vào vết bỏng gây nhiễm trùng.</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Nếu bị bỏng nhẹ thì bạn có thể tự chăm sóc và điều trị tại nhà. Tuy nhiên, nếu bị bỏng diện rộng, vết bỏng nghiêm trọng thì sơ cứu cơ bản hãy nhanh chóng chuyển người bị bỏng đến cơ sở y tế gần nhất để kịp thời chữa trị.</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Bỏng</a:t>
            </a:r>
            <a:r>
              <a:rPr lang="en-US" sz="2400" b="1" dirty="0" smtClean="0">
                <a:solidFill>
                  <a:srgbClr val="FF0000"/>
                </a:solidFill>
                <a:latin typeface="Times New Roman" pitchFamily="18" charset="0"/>
                <a:cs typeface="Times New Roman" pitchFamily="18" charset="0"/>
              </a:rPr>
              <a:t> do </a:t>
            </a:r>
            <a:r>
              <a:rPr lang="en-US" sz="2400" b="1" dirty="0" err="1" smtClean="0">
                <a:solidFill>
                  <a:srgbClr val="FF0000"/>
                </a:solidFill>
                <a:latin typeface="Times New Roman" pitchFamily="18" charset="0"/>
                <a:cs typeface="Times New Roman" pitchFamily="18" charset="0"/>
              </a:rPr>
              <a:t>hoá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chất</a:t>
            </a:r>
            <a:endParaRPr lang="en-US" sz="2400" b="1" dirty="0">
              <a:solidFill>
                <a:srgbClr val="FF0000"/>
              </a:solidFill>
              <a:latin typeface="Times New Roman" pitchFamily="18" charset="0"/>
              <a:cs typeface="Times New Roman" pitchFamily="18" charset="0"/>
            </a:endParaRPr>
          </a:p>
        </p:txBody>
      </p:sp>
      <p:sp>
        <p:nvSpPr>
          <p:cNvPr id="13" name="Rectangle 12"/>
          <p:cNvSpPr/>
          <p:nvPr/>
        </p:nvSpPr>
        <p:spPr>
          <a:xfrm>
            <a:off x="3222171" y="414498"/>
            <a:ext cx="8969829"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Loại bỏ các hóa chất gây bỏng và đưa vết bỏng tới dưới vòi nước mát sạch trong vòng từ 10-20 phút.</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Trong trường hợp bị bỏng ở mắt do tiếp xúc với hóa chất, hãy rửa mắt với nước mát sạch liên tục ít nhất 20 phút trước khi đến cơ sở y tế.</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Quần áo hoặc đồ trang sức bị nhiễm hóa chất cũng cần được cởi bỏ. Sau đó dùng vải sạch hoặc băng khô đã được khử trùng để đắp lên vùng bị thương. Cuối cùng, đến ngay cơ sở y tế gần nhất để được tiến hành cấp cứu chữ</a:t>
            </a:r>
            <a:r>
              <a:rPr lang="en-US" sz="2400" dirty="0" smtClean="0">
                <a:latin typeface="Times New Roman" pitchFamily="18" charset="0"/>
                <a:cs typeface="Times New Roman" pitchFamily="18" charset="0"/>
              </a:rPr>
              <a:t>a</a:t>
            </a:r>
            <a:r>
              <a:rPr lang="vi-VN" sz="2400" dirty="0" smtClean="0">
                <a:latin typeface="Times New Roman" pitchFamily="18" charset="0"/>
                <a:cs typeface="Times New Roman" pitchFamily="18" charset="0"/>
              </a:rPr>
              <a:t> trị trước khi tình trạng bỏng trở nên nghiêm trọng hơn.</a:t>
            </a:r>
            <a:endParaRPr lang="vi-VN" sz="2400" dirty="0">
              <a:latin typeface="Times New Roman" pitchFamily="18" charset="0"/>
              <a:cs typeface="Times New Roman" pitchFamily="18" charset="0"/>
            </a:endParaRPr>
          </a:p>
        </p:txBody>
      </p:sp>
      <p:sp>
        <p:nvSpPr>
          <p:cNvPr id="7" name="Rectangle 6"/>
          <p:cNvSpPr/>
          <p:nvPr/>
        </p:nvSpPr>
        <p:spPr>
          <a:xfrm>
            <a:off x="3213912" y="3476565"/>
            <a:ext cx="4067973"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Vết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cắt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từ</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dụng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cụ</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thủy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tinh</a:t>
            </a:r>
            <a:endParaRPr lang="en-US" sz="2400" b="1" dirty="0">
              <a:solidFill>
                <a:srgbClr val="FF0000"/>
              </a:solidFill>
              <a:latin typeface="Times New Roman" pitchFamily="18" charset="0"/>
              <a:cs typeface="Times New Roman" pitchFamily="18" charset="0"/>
            </a:endParaRPr>
          </a:p>
        </p:txBody>
      </p:sp>
      <p:sp>
        <p:nvSpPr>
          <p:cNvPr id="8" name="Rectangle 7"/>
          <p:cNvSpPr/>
          <p:nvPr/>
        </p:nvSpPr>
        <p:spPr>
          <a:xfrm>
            <a:off x="3193142" y="3937339"/>
            <a:ext cx="8998857"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vết cắt nhỏ, rửa vết thương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vòi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một cách nhanh chóng. </a:t>
            </a:r>
            <a:r>
              <a:rPr lang="en-US" sz="2400" dirty="0" smtClean="0">
                <a:latin typeface="Times New Roman" pitchFamily="18" charset="0"/>
                <a:cs typeface="Times New Roman" pitchFamily="18" charset="0"/>
              </a:rPr>
              <a:t>C</a:t>
            </a:r>
            <a:r>
              <a:rPr lang="vi-VN" sz="2400" dirty="0" smtClean="0">
                <a:latin typeface="Times New Roman" pitchFamily="18" charset="0"/>
                <a:cs typeface="Times New Roman" pitchFamily="18" charset="0"/>
              </a:rPr>
              <a:t>ó thể dùng nhíp để loại bỏ bụi bẩn hay mảnh vụn thủy tinh còn sót lại trên da hoặc dính vào vết thương. </a:t>
            </a:r>
            <a:r>
              <a:rPr lang="en-US" sz="2400" dirty="0" err="1" smtClean="0">
                <a:latin typeface="Times New Roman" pitchFamily="18" charset="0"/>
                <a:cs typeface="Times New Roman" pitchFamily="18" charset="0"/>
              </a:rPr>
              <a:t>Rồi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vi-VN" sz="2400" dirty="0" smtClean="0">
                <a:latin typeface="Times New Roman" pitchFamily="18" charset="0"/>
                <a:cs typeface="Times New Roman" pitchFamily="18" charset="0"/>
              </a:rPr>
              <a:t> vết cắt khá lớn, máu chảy ra liên tục, ngay lập tức dùng tay, một miếng vải hoặc băng sạch ép chặt khu vực bị thương nhằm hạn chế mất 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rồi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y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696672"/>
            <a:ext cx="9114971" cy="461665"/>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điện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giật</a:t>
            </a:r>
            <a:endParaRPr lang="en-US" sz="2400" b="1" dirty="0">
              <a:solidFill>
                <a:srgbClr val="FF0000"/>
              </a:solidFill>
              <a:latin typeface="Times New Roman" pitchFamily="18" charset="0"/>
              <a:cs typeface="Times New Roman" pitchFamily="18" charset="0"/>
            </a:endParaRPr>
          </a:p>
        </p:txBody>
      </p:sp>
      <p:sp>
        <p:nvSpPr>
          <p:cNvPr id="13" name="Rectangle 12"/>
          <p:cNvSpPr/>
          <p:nvPr/>
        </p:nvSpPr>
        <p:spPr>
          <a:xfrm>
            <a:off x="3222171" y="1137295"/>
            <a:ext cx="8969829" cy="4524315"/>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Ngắt nguồn điện ngay lập tức.</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Đặt nạn nhân trong tư thế thoải mái, đầu thấp, ở nơi thoáng khí, rộng rãi, thuận tiện cho việc sơ cứu. Đồng thời, chú trọng việc giữ ấm cho nạn nhân, không để nạn nhân bị lạnh. </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Kiểm tra nạn nhân còn thở hay không. Trường hợp nạn nhân còn thở và bị bỏng nhẹ thì có thể rửa sạch vết bỏng dưới vòi nước mát. Nếu bị chảy máu thì cầm máu bằng miếng gạc (hoặc vải) sạch. </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Nếu nạn nhân bị tổn thương nặng ở phần đốt sống cổ thì chuyển họ đến bệnh viện ngay lập tức để được cấp cứu kịp thời, tránh bị liệt về sau.</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Trường hợp nạn nhân bất tỉnh và có dấu hiệu ngưng thở, cần thực hiện sơ cứu bằng cách hô hấp nhân tạo hoặc ép tim ngoài lồng ngực. </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1119082"/>
            <a:ext cx="9114971" cy="830997"/>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mj-lt"/>
              </a:rPr>
              <a:t>Thiết bị điện như bóng đèn có thể bị cháy do nguồn điện cung cấp quá lớn.</a:t>
            </a:r>
            <a:endParaRPr lang="en-US" sz="2400" b="1" dirty="0">
              <a:solidFill>
                <a:srgbClr val="FF0000"/>
              </a:solidFill>
              <a:latin typeface="+mj-lt"/>
              <a:cs typeface="Times New Roman" pitchFamily="18" charset="0"/>
            </a:endParaRPr>
          </a:p>
        </p:txBody>
      </p:sp>
      <p:sp>
        <p:nvSpPr>
          <p:cNvPr id="13" name="Rectangle 12"/>
          <p:cNvSpPr/>
          <p:nvPr/>
        </p:nvSpPr>
        <p:spPr>
          <a:xfrm>
            <a:off x="3222171" y="1950079"/>
            <a:ext cx="8969829" cy="1569660"/>
          </a:xfrm>
          <a:prstGeom prst="rect">
            <a:avLst/>
          </a:prstGeom>
        </p:spPr>
        <p:txBody>
          <a:bodyPr wrap="square">
            <a:spAutoFit/>
          </a:bodyPr>
          <a:lstStyle/>
          <a:p>
            <a:pPr algn="just"/>
            <a:r>
              <a:rPr lang="en-US" sz="2400" dirty="0" smtClean="0">
                <a:latin typeface="Times New Roman" pitchFamily="18" charset="0"/>
                <a:cs typeface="Times New Roman" pitchFamily="18" charset="0"/>
              </a:rPr>
              <a:t>+ N</a:t>
            </a:r>
            <a:r>
              <a:rPr lang="vi-VN" sz="2400" dirty="0" smtClean="0">
                <a:latin typeface="Times New Roman" pitchFamily="18" charset="0"/>
                <a:cs typeface="Times New Roman" pitchFamily="18" charset="0"/>
              </a:rPr>
              <a:t>gắt ngay nguồn điện cung cấp</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L</a:t>
            </a:r>
            <a:r>
              <a:rPr lang="vi-VN" sz="2400" dirty="0" smtClean="0">
                <a:latin typeface="Times New Roman" pitchFamily="18" charset="0"/>
                <a:cs typeface="Times New Roman" pitchFamily="18" charset="0"/>
              </a:rPr>
              <a:t>ắp cầu chì trong mạch tránh cho thiết bị điện thí nghiệm sau bị cháy</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C</a:t>
            </a:r>
            <a:r>
              <a:rPr lang="vi-VN" sz="2400" dirty="0" smtClean="0">
                <a:latin typeface="Times New Roman" pitchFamily="18" charset="0"/>
                <a:cs typeface="Times New Roman" pitchFamily="18" charset="0"/>
              </a:rPr>
              <a:t>ần đọc kĩ thông số thiết bị điện và sử dụng nguồn điện cung cấp hợp lí.</a:t>
            </a:r>
            <a:endParaRPr lang="vi-VN" sz="2400" dirty="0">
              <a:latin typeface="Times New Roman" pitchFamily="18" charset="0"/>
              <a:cs typeface="Times New Roman" pitchFamily="18" charset="0"/>
            </a:endParaRPr>
          </a:p>
        </p:txBody>
      </p:sp>
      <p:sp>
        <p:nvSpPr>
          <p:cNvPr id="5" name="Rectangle 4"/>
          <p:cNvSpPr/>
          <p:nvPr/>
        </p:nvSpPr>
        <p:spPr>
          <a:xfrm>
            <a:off x="3257929" y="3534604"/>
            <a:ext cx="8934071" cy="461665"/>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Mắc ampe kế không đúng cách gây hỏng thiết bị.</a:t>
            </a:r>
            <a:endParaRPr lang="en-US" sz="2400" b="1" dirty="0">
              <a:solidFill>
                <a:srgbClr val="FF0000"/>
              </a:solidFill>
              <a:latin typeface="Times New Roman" pitchFamily="18" charset="0"/>
              <a:cs typeface="Times New Roman" pitchFamily="18" charset="0"/>
            </a:endParaRPr>
          </a:p>
        </p:txBody>
      </p:sp>
      <p:sp>
        <p:nvSpPr>
          <p:cNvPr id="6" name="Rectangle 5"/>
          <p:cNvSpPr/>
          <p:nvPr/>
        </p:nvSpPr>
        <p:spPr>
          <a:xfrm>
            <a:off x="3207658" y="4078276"/>
            <a:ext cx="8984342" cy="830997"/>
          </a:xfrm>
          <a:prstGeom prst="rect">
            <a:avLst/>
          </a:prstGeom>
        </p:spPr>
        <p:txBody>
          <a:bodyPr wrap="square">
            <a:spAutoFit/>
          </a:bodyPr>
          <a:lstStyle/>
          <a:p>
            <a:pPr algn="just"/>
            <a:r>
              <a:rPr lang="vi-VN" sz="2400" dirty="0" smtClean="0">
                <a:latin typeface="Times New Roman" pitchFamily="18" charset="0"/>
                <a:cs typeface="Times New Roman" pitchFamily="18" charset="0"/>
              </a:rPr>
              <a:t>GV cần nhắc nhở kĩ lưỡng tới HS cách mắc ampe kế tránh mắc sai gây hỏng thiết bị, chập mạch điện.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78962"/>
            <a:ext cx="12192000" cy="580793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6530"/>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85725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1999" cy="1384995"/>
          </a:xfrm>
          <a:prstGeom prst="rect">
            <a:avLst/>
          </a:prstGeom>
          <a:noFill/>
        </p:spPr>
        <p:txBody>
          <a:bodyPr wrap="square" rtlCol="0">
            <a:spAutoFit/>
          </a:bodyPr>
          <a:lstStyle/>
          <a:p>
            <a:pPr algn="just">
              <a:lnSpc>
                <a:spcPct val="150000"/>
              </a:lnSpc>
            </a:pPr>
            <a:r>
              <a:rPr lang="en-US" sz="2800" b="1" dirty="0" err="1" smtClean="0">
                <a:latin typeface="Times New Roman" pitchFamily="18" charset="0"/>
                <a:cs typeface="Times New Roman" pitchFamily="18" charset="0"/>
              </a:rPr>
              <a:t>Thảo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sẵn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
        <p:nvSpPr>
          <p:cNvPr id="6" name="TextBox 5"/>
          <p:cNvSpPr txBox="1"/>
          <p:nvPr/>
        </p:nvSpPr>
        <p:spPr>
          <a:xfrm>
            <a:off x="70338" y="1396917"/>
            <a:ext cx="12192000" cy="523220"/>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D</a:t>
            </a:r>
            <a:r>
              <a:rPr lang="en-US" sz="2800" b="1" dirty="0" err="1" smtClean="0">
                <a:latin typeface="Times New Roman" pitchFamily="18" charset="0"/>
                <a:cs typeface="Times New Roman" pitchFamily="18" charset="0"/>
              </a:rPr>
              <a:t>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7" name="TextBox 6"/>
          <p:cNvSpPr txBox="1"/>
          <p:nvPr/>
        </p:nvSpPr>
        <p:spPr>
          <a:xfrm>
            <a:off x="70338" y="1990033"/>
            <a:ext cx="12192000" cy="523220"/>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đựng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chất</a:t>
            </a:r>
            <a:endParaRPr lang="en-US" sz="2800" b="1" dirty="0">
              <a:latin typeface="Times New Roman" pitchFamily="18" charset="0"/>
              <a:cs typeface="Times New Roman" pitchFamily="18" charset="0"/>
            </a:endParaRPr>
          </a:p>
        </p:txBody>
      </p:sp>
      <p:sp>
        <p:nvSpPr>
          <p:cNvPr id="8" name="TextBox 7"/>
          <p:cNvSpPr txBox="1"/>
          <p:nvPr/>
        </p:nvSpPr>
        <p:spPr>
          <a:xfrm>
            <a:off x="70338" y="2567250"/>
            <a:ext cx="12192000" cy="523220"/>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đun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nóng</a:t>
            </a:r>
            <a:endParaRPr lang="en-US" sz="2800" b="1" dirty="0">
              <a:latin typeface="Times New Roman" pitchFamily="18" charset="0"/>
              <a:cs typeface="Times New Roman" pitchFamily="18" charset="0"/>
            </a:endParaRPr>
          </a:p>
        </p:txBody>
      </p:sp>
      <p:sp>
        <p:nvSpPr>
          <p:cNvPr id="9" name="TextBox 8"/>
          <p:cNvSpPr txBox="1"/>
          <p:nvPr/>
        </p:nvSpPr>
        <p:spPr>
          <a:xfrm>
            <a:off x="70338" y="3050682"/>
            <a:ext cx="12192000" cy="1307537"/>
          </a:xfrm>
          <a:prstGeom prst="rect">
            <a:avLst/>
          </a:prstGeom>
          <a:noFill/>
        </p:spPr>
        <p:txBody>
          <a:bodyPr wrap="square" rtlCol="0">
            <a:spAutoFit/>
          </a:bodyPr>
          <a:lstStyle/>
          <a:p>
            <a:pPr algn="just">
              <a:lnSpc>
                <a:spcPct val="150000"/>
              </a:lnSpc>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lấy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khuấy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trộn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p>
            <a:pPr algn="just">
              <a:lnSpc>
                <a:spcPct val="150000"/>
              </a:lnSpc>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17779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vạch</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2336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lọ</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2844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kiềng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a:t>
            </a:r>
          </a:p>
        </p:txBody>
      </p:sp>
      <p:sp>
        <p:nvSpPr>
          <p:cNvPr id="12" name="TextBox 11"/>
          <p:cNvSpPr txBox="1"/>
          <p:nvPr/>
        </p:nvSpPr>
        <p:spPr>
          <a:xfrm>
            <a:off x="0" y="336731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trộn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pipette,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muỗng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3325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upRigh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up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280" y="0"/>
            <a:ext cx="11596914" cy="6865920"/>
          </a:xfrm>
          <a:prstGeom prst="rect">
            <a:avLst/>
          </a:prstGeom>
          <a:noFill/>
          <a:ln w="9525">
            <a:noFill/>
            <a:miter lim="800000"/>
            <a:headEnd/>
            <a:tailEnd/>
          </a:ln>
          <a:effectLst/>
        </p:spPr>
      </p:pic>
      <p:cxnSp>
        <p:nvCxnSpPr>
          <p:cNvPr id="5" name="Straight Arrow Connector 4"/>
          <p:cNvCxnSpPr/>
          <p:nvPr/>
        </p:nvCxnSpPr>
        <p:spPr>
          <a:xfrm rot="10800000">
            <a:off x="5109031" y="3033487"/>
            <a:ext cx="1727198" cy="5805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252686" y="3643087"/>
            <a:ext cx="2576286" cy="1240973"/>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601030" y="4209144"/>
            <a:ext cx="2155371" cy="19376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425371" y="4201886"/>
            <a:ext cx="3360060" cy="1386113"/>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659087" y="3069773"/>
            <a:ext cx="2111829" cy="183605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715657" y="5537201"/>
            <a:ext cx="3055258" cy="616855"/>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17779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vạch</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2336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lọ</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2844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kiềng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a:t>
            </a:r>
          </a:p>
        </p:txBody>
      </p:sp>
      <p:sp>
        <p:nvSpPr>
          <p:cNvPr id="12" name="TextBox 11"/>
          <p:cNvSpPr txBox="1"/>
          <p:nvPr/>
        </p:nvSpPr>
        <p:spPr>
          <a:xfrm>
            <a:off x="0" y="336731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trộn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pipette,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muỗng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3325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88405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12192000" cy="1307537"/>
          </a:xfrm>
          <a:prstGeom prst="rect">
            <a:avLst/>
          </a:prstGeom>
          <a:noFill/>
        </p:spPr>
        <p:txBody>
          <a:bodyPr wrap="square" rtlCol="0">
            <a:spAutoFit/>
          </a:bodyPr>
          <a:lstStyle/>
          <a:p>
            <a:pPr algn="just">
              <a:lnSpc>
                <a:spcPct val="150000"/>
              </a:lnSpc>
            </a:pPr>
            <a:r>
              <a:rPr lang="en-US" sz="2800" b="1" dirty="0" err="1" smtClean="0">
                <a:latin typeface="Times New Roman" pitchFamily="18" charset="0"/>
                <a:cs typeface="Times New Roman" pitchFamily="18" charset="0"/>
              </a:rPr>
              <a:t>Thảo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sẵn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459894"/>
          <a:ext cx="12192000" cy="3278964"/>
        </p:xfrm>
        <a:graphic>
          <a:graphicData uri="http://schemas.openxmlformats.org/drawingml/2006/table">
            <a:tbl>
              <a:tblPr firstRow="1" bandRow="1">
                <a:tableStyleId>{5C22544A-7EE6-4342-B048-85BDC9FD1C3A}</a:tableStyleId>
              </a:tblPr>
              <a:tblGrid>
                <a:gridCol w="2801257">
                  <a:extLst>
                    <a:ext uri="{9D8B030D-6E8A-4147-A177-3AD203B41FA5}">
                      <a16:colId xmlns:a16="http://schemas.microsoft.com/office/drawing/2014/main" val="20000"/>
                    </a:ext>
                  </a:extLst>
                </a:gridCol>
                <a:gridCol w="5109029">
                  <a:extLst>
                    <a:ext uri="{9D8B030D-6E8A-4147-A177-3AD203B41FA5}">
                      <a16:colId xmlns:a16="http://schemas.microsoft.com/office/drawing/2014/main" val="20001"/>
                    </a:ext>
                  </a:extLst>
                </a:gridCol>
                <a:gridCol w="4281714">
                  <a:extLst>
                    <a:ext uri="{9D8B030D-6E8A-4147-A177-3AD203B41FA5}">
                      <a16:colId xmlns:a16="http://schemas.microsoft.com/office/drawing/2014/main" val="20002"/>
                    </a:ext>
                  </a:extLst>
                </a:gridCol>
              </a:tblGrid>
              <a:tr h="778027">
                <a:tc>
                  <a:txBody>
                    <a:bodyPr/>
                    <a:lstStyle/>
                    <a:p>
                      <a:pPr algn="ctr"/>
                      <a:r>
                        <a:rPr lang="en-US" sz="2800" dirty="0" err="1" smtClean="0">
                          <a:latin typeface="Times New Roman" pitchFamily="18" charset="0"/>
                          <a:cs typeface="Times New Roman" pitchFamily="18" charset="0"/>
                        </a:rPr>
                        <a:t>Nhóm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r>
                        <a:rPr lang="en-US" sz="2800" baseline="0" dirty="0" smtClean="0">
                          <a:latin typeface="Times New Roman" pitchFamily="18" charset="0"/>
                          <a:cs typeface="Times New Roman" pitchFamily="18" charset="0"/>
                        </a:rPr>
                        <a:t> </a:t>
                      </a: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công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học</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lấy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89014">
                <a:tc rowSpan="2">
                  <a:txBody>
                    <a:bodyPr/>
                    <a:lstStyle/>
                    <a:p>
                      <a:endParaRPr lang="en-US" dirty="0" smtClean="0"/>
                    </a:p>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extLst>
                  <a:ext uri="{0D108BD9-81ED-4DB2-BD59-A6C34878D82A}">
                    <a16:rowId xmlns:a16="http://schemas.microsoft.com/office/drawing/2014/main" val="10001"/>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2"/>
                  </a:ext>
                </a:extLst>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extLst>
                  <a:ext uri="{0D108BD9-81ED-4DB2-BD59-A6C34878D82A}">
                    <a16:rowId xmlns:a16="http://schemas.microsoft.com/office/drawing/2014/main" val="10003"/>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4"/>
                  </a:ext>
                </a:extLst>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extLst>
                  <a:ext uri="{0D108BD9-81ED-4DB2-BD59-A6C34878D82A}">
                    <a16:rowId xmlns:a16="http://schemas.microsoft.com/office/drawing/2014/main" val="10005"/>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1" y="2429694"/>
            <a:ext cx="2801257"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rắn</a:t>
            </a:r>
            <a:endParaRPr lang="en-US" sz="2800" dirty="0">
              <a:latin typeface="Times New Roman" pitchFamily="18" charset="0"/>
              <a:cs typeface="Times New Roman" pitchFamily="18" charset="0"/>
            </a:endParaRPr>
          </a:p>
        </p:txBody>
      </p:sp>
      <p:sp>
        <p:nvSpPr>
          <p:cNvPr id="7" name="TextBox 6"/>
          <p:cNvSpPr txBox="1"/>
          <p:nvPr/>
        </p:nvSpPr>
        <p:spPr>
          <a:xfrm>
            <a:off x="0" y="3235236"/>
            <a:ext cx="2801257"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lỏng</a:t>
            </a:r>
            <a:endParaRPr lang="en-US" sz="2800" dirty="0">
              <a:latin typeface="Times New Roman" pitchFamily="18" charset="0"/>
              <a:cs typeface="Times New Roman" pitchFamily="18" charset="0"/>
            </a:endParaRPr>
          </a:p>
        </p:txBody>
      </p:sp>
      <p:sp>
        <p:nvSpPr>
          <p:cNvPr id="8" name="TextBox 7"/>
          <p:cNvSpPr txBox="1"/>
          <p:nvPr/>
        </p:nvSpPr>
        <p:spPr>
          <a:xfrm>
            <a:off x="0" y="3989980"/>
            <a:ext cx="2801257"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endParaRPr lang="en-US" sz="2800" dirty="0">
              <a:latin typeface="Times New Roman" pitchFamily="18" charset="0"/>
              <a:cs typeface="Times New Roman" pitchFamily="18" charset="0"/>
            </a:endParaRPr>
          </a:p>
        </p:txBody>
      </p:sp>
      <p:sp>
        <p:nvSpPr>
          <p:cNvPr id="15" name="TextBox 14"/>
          <p:cNvSpPr txBox="1"/>
          <p:nvPr/>
        </p:nvSpPr>
        <p:spPr>
          <a:xfrm>
            <a:off x="7932055" y="2518229"/>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kẹp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gắp</a:t>
            </a:r>
            <a:endParaRPr lang="en-US" sz="2800" dirty="0">
              <a:latin typeface="Times New Roman" pitchFamily="18" charset="0"/>
              <a:cs typeface="Times New Roman" pitchFamily="18" charset="0"/>
            </a:endParaRPr>
          </a:p>
        </p:txBody>
      </p:sp>
      <p:sp>
        <p:nvSpPr>
          <p:cNvPr id="16" name="TextBox 15"/>
          <p:cNvSpPr txBox="1"/>
          <p:nvPr/>
        </p:nvSpPr>
        <p:spPr>
          <a:xfrm>
            <a:off x="7932055" y="3323772"/>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pipette</a:t>
            </a:r>
            <a:endParaRPr lang="en-US" sz="2800" dirty="0">
              <a:latin typeface="Times New Roman" pitchFamily="18" charset="0"/>
              <a:cs typeface="Times New Roman" pitchFamily="18" charset="0"/>
            </a:endParaRPr>
          </a:p>
        </p:txBody>
      </p:sp>
      <p:sp>
        <p:nvSpPr>
          <p:cNvPr id="17" name="TextBox 16"/>
          <p:cNvSpPr txBox="1"/>
          <p:nvPr/>
        </p:nvSpPr>
        <p:spPr>
          <a:xfrm>
            <a:off x="7932055" y="4093029"/>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endParaRPr lang="en-US" sz="2800" dirty="0">
              <a:latin typeface="Times New Roman" pitchFamily="18" charset="0"/>
              <a:cs typeface="Times New Roman" pitchFamily="18" charset="0"/>
            </a:endParaRPr>
          </a:p>
        </p:txBody>
      </p:sp>
      <p:sp>
        <p:nvSpPr>
          <p:cNvPr id="24" name="TextBox 23"/>
          <p:cNvSpPr txBox="1"/>
          <p:nvPr/>
        </p:nvSpPr>
        <p:spPr>
          <a:xfrm>
            <a:off x="2786743" y="3493346"/>
            <a:ext cx="5080000" cy="461665"/>
          </a:xfrm>
          <a:prstGeom prst="rect">
            <a:avLst/>
          </a:prstGeom>
          <a:noFill/>
        </p:spPr>
        <p:txBody>
          <a:bodyPr wrap="square" rtlCol="0">
            <a:spAutoFit/>
          </a:bodyPr>
          <a:lstStyle/>
          <a:p>
            <a:pPr algn="ctr"/>
            <a:r>
              <a:rPr lang="en-US" sz="2400" b="1" dirty="0" err="1" smtClean="0">
                <a:solidFill>
                  <a:srgbClr val="0000CC"/>
                </a:solidFill>
                <a:latin typeface="Times New Roman" pitchFamily="18" charset="0"/>
                <a:cs typeface="Times New Roman" pitchFamily="18" charset="0"/>
              </a:rPr>
              <a:t>Cồn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a:t>
            </a:r>
            <a:r>
              <a:rPr lang="en-US" sz="2400" b="1" baseline="-25000" dirty="0" err="1" smtClean="0">
                <a:solidFill>
                  <a:srgbClr val="0000CC"/>
                </a:solidFill>
                <a:latin typeface="Times New Roman" pitchFamily="18" charset="0"/>
                <a:cs typeface="Times New Roman" pitchFamily="18" charset="0"/>
              </a:rPr>
              <a:t>2</a:t>
            </a:r>
            <a:r>
              <a:rPr lang="en-US" sz="2400" b="1" dirty="0" err="1" smtClean="0">
                <a:solidFill>
                  <a:srgbClr val="0000CC"/>
                </a:solidFill>
                <a:latin typeface="Times New Roman" pitchFamily="18" charset="0"/>
                <a:cs typeface="Times New Roman" pitchFamily="18" charset="0"/>
              </a:rPr>
              <a:t>H</a:t>
            </a:r>
            <a:r>
              <a:rPr lang="en-US" sz="2400" b="1" baseline="-25000" dirty="0" err="1" smtClean="0">
                <a:solidFill>
                  <a:srgbClr val="0000CC"/>
                </a:solidFill>
                <a:latin typeface="Times New Roman" pitchFamily="18" charset="0"/>
                <a:cs typeface="Times New Roman" pitchFamily="18" charset="0"/>
              </a:rPr>
              <a:t>5</a:t>
            </a:r>
            <a:r>
              <a:rPr lang="en-US" sz="2400" b="1" dirty="0" err="1" smtClean="0">
                <a:solidFill>
                  <a:srgbClr val="0000CC"/>
                </a:solidFill>
                <a:latin typeface="Times New Roman" pitchFamily="18" charset="0"/>
                <a:cs typeface="Times New Roman" pitchFamily="18" charset="0"/>
              </a:rPr>
              <a:t>OH</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
        <p:nvSpPr>
          <p:cNvPr id="25" name="TextBox 24"/>
          <p:cNvSpPr txBox="1"/>
          <p:nvPr/>
        </p:nvSpPr>
        <p:spPr>
          <a:xfrm>
            <a:off x="2801258" y="2315827"/>
            <a:ext cx="5094514" cy="461665"/>
          </a:xfrm>
          <a:prstGeom prst="rect">
            <a:avLst/>
          </a:prstGeom>
          <a:noFill/>
        </p:spPr>
        <p:txBody>
          <a:bodyPr wrap="square" rtlCol="0">
            <a:spAutoFit/>
          </a:bodyPr>
          <a:lstStyle/>
          <a:p>
            <a:pPr algn="ctr"/>
            <a:r>
              <a:rPr lang="en-US" sz="2400" b="1" dirty="0" err="1" smtClean="0">
                <a:solidFill>
                  <a:srgbClr val="0000CC"/>
                </a:solidFill>
                <a:latin typeface="Times New Roman" pitchFamily="18" charset="0"/>
                <a:cs typeface="Times New Roman" pitchFamily="18" charset="0"/>
              </a:rPr>
              <a:t>Muối</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ăn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NaCl</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
        <p:nvSpPr>
          <p:cNvPr id="26" name="TextBox 25"/>
          <p:cNvSpPr txBox="1"/>
          <p:nvPr/>
        </p:nvSpPr>
        <p:spPr>
          <a:xfrm>
            <a:off x="2801258" y="3130488"/>
            <a:ext cx="5079999" cy="461665"/>
          </a:xfrm>
          <a:prstGeom prst="rect">
            <a:avLst/>
          </a:prstGeom>
          <a:noFill/>
        </p:spPr>
        <p:txBody>
          <a:bodyPr wrap="square" rtlCol="0">
            <a:spAutoFit/>
          </a:bodyPr>
          <a:lstStyle/>
          <a:p>
            <a:pPr algn="ctr"/>
            <a:r>
              <a:rPr lang="en-US" sz="2400" b="1" dirty="0" smtClean="0">
                <a:solidFill>
                  <a:srgbClr val="0000CC"/>
                </a:solidFill>
                <a:latin typeface="Times New Roman" pitchFamily="18" charset="0"/>
                <a:cs typeface="Times New Roman" pitchFamily="18" charset="0"/>
              </a:rPr>
              <a:t>Hydrochloric acid (</a:t>
            </a:r>
            <a:r>
              <a:rPr lang="en-US" sz="2400" b="1" dirty="0" err="1" smtClean="0">
                <a:solidFill>
                  <a:srgbClr val="0000CC"/>
                </a:solidFill>
                <a:latin typeface="Times New Roman" pitchFamily="18" charset="0"/>
                <a:cs typeface="Times New Roman" pitchFamily="18" charset="0"/>
              </a:rPr>
              <a:t>HCl</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
        <p:nvSpPr>
          <p:cNvPr id="27" name="TextBox 26"/>
          <p:cNvSpPr txBox="1"/>
          <p:nvPr/>
        </p:nvSpPr>
        <p:spPr>
          <a:xfrm>
            <a:off x="2793998" y="4317775"/>
            <a:ext cx="5130802" cy="461665"/>
          </a:xfrm>
          <a:prstGeom prst="rect">
            <a:avLst/>
          </a:prstGeom>
          <a:noFill/>
        </p:spPr>
        <p:txBody>
          <a:bodyPr wrap="square" rtlCol="0">
            <a:spAutoFit/>
          </a:bodyPr>
          <a:lstStyle/>
          <a:p>
            <a:pPr algn="ctr"/>
            <a:r>
              <a:rPr lang="en-US" sz="2400" b="1" dirty="0" smtClean="0">
                <a:solidFill>
                  <a:srgbClr val="0000CC"/>
                </a:solidFill>
                <a:latin typeface="Times New Roman" pitchFamily="18" charset="0"/>
                <a:cs typeface="Times New Roman" pitchFamily="18" charset="0"/>
              </a:rPr>
              <a:t>Hydrogen (</a:t>
            </a:r>
            <a:r>
              <a:rPr lang="en-US" sz="2400" b="1" dirty="0" err="1" smtClean="0">
                <a:solidFill>
                  <a:srgbClr val="0000CC"/>
                </a:solidFill>
                <a:latin typeface="Times New Roman" pitchFamily="18" charset="0"/>
                <a:cs typeface="Times New Roman" pitchFamily="18" charset="0"/>
              </a:rPr>
              <a:t>H</a:t>
            </a:r>
            <a:r>
              <a:rPr lang="en-US" sz="2400" b="1" baseline="-25000" dirty="0" err="1" smtClean="0">
                <a:solidFill>
                  <a:srgbClr val="0000CC"/>
                </a:solidFill>
                <a:latin typeface="Times New Roman" pitchFamily="18" charset="0"/>
                <a:cs typeface="Times New Roman" pitchFamily="18" charset="0"/>
              </a:rPr>
              <a:t>2</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
        <p:nvSpPr>
          <p:cNvPr id="28" name="TextBox 27"/>
          <p:cNvSpPr txBox="1"/>
          <p:nvPr/>
        </p:nvSpPr>
        <p:spPr>
          <a:xfrm>
            <a:off x="2793999" y="3907005"/>
            <a:ext cx="5145315" cy="461665"/>
          </a:xfrm>
          <a:prstGeom prst="rect">
            <a:avLst/>
          </a:prstGeom>
          <a:noFill/>
        </p:spPr>
        <p:txBody>
          <a:bodyPr wrap="square" rtlCol="0">
            <a:spAutoFit/>
          </a:bodyPr>
          <a:lstStyle/>
          <a:p>
            <a:pPr algn="ctr"/>
            <a:r>
              <a:rPr lang="en-US" sz="2400" b="1" dirty="0" smtClean="0">
                <a:solidFill>
                  <a:srgbClr val="0000CC"/>
                </a:solidFill>
                <a:latin typeface="Times New Roman" pitchFamily="18" charset="0"/>
                <a:cs typeface="Times New Roman" pitchFamily="18" charset="0"/>
              </a:rPr>
              <a:t>Oxygen (</a:t>
            </a:r>
            <a:r>
              <a:rPr lang="en-US" sz="2400" b="1" dirty="0" err="1" smtClean="0">
                <a:solidFill>
                  <a:srgbClr val="0000CC"/>
                </a:solidFill>
                <a:latin typeface="Times New Roman" pitchFamily="18" charset="0"/>
                <a:cs typeface="Times New Roman" pitchFamily="18" charset="0"/>
              </a:rPr>
              <a:t>O</a:t>
            </a:r>
            <a:r>
              <a:rPr lang="en-US" sz="2400" b="1" baseline="-25000" dirty="0" err="1" smtClean="0">
                <a:solidFill>
                  <a:srgbClr val="0000CC"/>
                </a:solidFill>
                <a:latin typeface="Times New Roman" pitchFamily="18" charset="0"/>
                <a:cs typeface="Times New Roman" pitchFamily="18" charset="0"/>
              </a:rPr>
              <a:t>2</a:t>
            </a:r>
            <a:r>
              <a:rPr lang="en-US" sz="2400" b="1" dirty="0" smtClean="0">
                <a:solidFill>
                  <a:srgbClr val="0000CC"/>
                </a:solidFill>
                <a:latin typeface="Times New Roman" pitchFamily="18" charset="0"/>
                <a:cs typeface="Times New Roman" pitchFamily="18" charset="0"/>
              </a:rPr>
              <a:t>) </a:t>
            </a:r>
            <a:endParaRPr lang="en-US" sz="2400" b="1" dirty="0">
              <a:solidFill>
                <a:srgbClr val="0000CC"/>
              </a:solidFill>
              <a:latin typeface="Times New Roman" pitchFamily="18" charset="0"/>
              <a:cs typeface="Times New Roman" pitchFamily="18" charset="0"/>
            </a:endParaRPr>
          </a:p>
        </p:txBody>
      </p:sp>
      <p:sp>
        <p:nvSpPr>
          <p:cNvPr id="29" name="TextBox 28"/>
          <p:cNvSpPr txBox="1"/>
          <p:nvPr/>
        </p:nvSpPr>
        <p:spPr>
          <a:xfrm>
            <a:off x="2801255" y="2738140"/>
            <a:ext cx="5130802" cy="461665"/>
          </a:xfrm>
          <a:prstGeom prst="rect">
            <a:avLst/>
          </a:prstGeom>
          <a:noFill/>
        </p:spPr>
        <p:txBody>
          <a:bodyPr wrap="square" rtlCol="0">
            <a:spAutoFit/>
          </a:bodyPr>
          <a:lstStyle/>
          <a:p>
            <a:pPr algn="ctr"/>
            <a:r>
              <a:rPr lang="en-US" sz="2400" b="1" dirty="0" err="1" smtClean="0">
                <a:solidFill>
                  <a:srgbClr val="0000CC"/>
                </a:solidFill>
                <a:latin typeface="Times New Roman" pitchFamily="18" charset="0"/>
                <a:cs typeface="Times New Roman" pitchFamily="18" charset="0"/>
              </a:rPr>
              <a:t>Sulfu</a:t>
            </a:r>
            <a:r>
              <a:rPr lang="en-US" sz="2400" b="1" dirty="0" smtClean="0">
                <a:solidFill>
                  <a:srgbClr val="0000CC"/>
                </a:solidFill>
                <a:latin typeface="Times New Roman" pitchFamily="18" charset="0"/>
                <a:cs typeface="Times New Roman" pitchFamily="18" charset="0"/>
              </a:rPr>
              <a:t> (S)</a:t>
            </a:r>
            <a:endParaRPr lang="en-US" sz="2400" b="1" dirty="0">
              <a:solidFill>
                <a:srgbClr val="0000CC"/>
              </a:solidFill>
              <a:latin typeface="Times New Roman" pitchFamily="18" charset="0"/>
              <a:cs typeface="Times New Roman" pitchFamily="18" charset="0"/>
            </a:endParaRPr>
          </a:p>
        </p:txBody>
      </p:sp>
      <p:sp>
        <p:nvSpPr>
          <p:cNvPr id="2" name="TextBox 1"/>
          <p:cNvSpPr txBox="1"/>
          <p:nvPr/>
        </p:nvSpPr>
        <p:spPr>
          <a:xfrm>
            <a:off x="175847" y="4799727"/>
            <a:ext cx="11863753" cy="1938992"/>
          </a:xfrm>
          <a:prstGeom prst="rect">
            <a:avLst/>
          </a:prstGeom>
          <a:noFill/>
        </p:spPr>
        <p:txBody>
          <a:bodyPr wrap="square" rtlCol="0">
            <a:spAutoFit/>
          </a:bodyPr>
          <a:lstStyle/>
          <a:p>
            <a:pPr>
              <a:lnSpc>
                <a:spcPct val="150000"/>
              </a:lnSpc>
            </a:pPr>
            <a:r>
              <a:rPr lang="en-US" sz="2600" b="1" dirty="0" err="1" smtClean="0">
                <a:solidFill>
                  <a:srgbClr val="FF0000"/>
                </a:solidFill>
                <a:latin typeface="Times New Roman" panose="02020603050405020304" pitchFamily="18" charset="0"/>
                <a:cs typeface="Times New Roman" panose="02020603050405020304" pitchFamily="18" charset="0"/>
              </a:rPr>
              <a:t>Chú</a:t>
            </a:r>
            <a:r>
              <a:rPr lang="en-US" sz="2600" b="1" dirty="0" smtClean="0">
                <a:solidFill>
                  <a:srgbClr val="FF0000"/>
                </a:solidFill>
                <a:latin typeface="Times New Roman" panose="02020603050405020304" pitchFamily="18" charset="0"/>
                <a:cs typeface="Times New Roman" panose="02020603050405020304" pitchFamily="18" charset="0"/>
              </a:rPr>
              <a:t> ý: </a:t>
            </a:r>
          </a:p>
          <a:p>
            <a:pPr>
              <a:lnSpc>
                <a:spcPct val="150000"/>
              </a:lnSpc>
            </a:pP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Hóa</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chất</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nguy</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hiểm</a:t>
            </a:r>
            <a:r>
              <a:rPr lang="en-US" sz="2600" b="1" i="1" dirty="0" smtClean="0">
                <a:solidFill>
                  <a:srgbClr val="FF0000"/>
                </a:solidFill>
                <a:latin typeface="Times New Roman" panose="02020603050405020304" pitchFamily="18" charset="0"/>
                <a:cs typeface="Times New Roman" panose="02020603050405020304" pitchFamily="18" charset="0"/>
              </a:rPr>
              <a:t>:</a:t>
            </a:r>
            <a:r>
              <a:rPr lang="en-US" sz="2800" b="1" i="1" dirty="0" smtClean="0">
                <a:solidFill>
                  <a:srgbClr val="0000CC"/>
                </a:solidFill>
                <a:latin typeface="Times New Roman" pitchFamily="18" charset="0"/>
                <a:cs typeface="Times New Roman" pitchFamily="18" charset="0"/>
              </a:rPr>
              <a:t> hydrochloric </a:t>
            </a:r>
            <a:r>
              <a:rPr lang="en-US" sz="2800" b="1" i="1" dirty="0">
                <a:solidFill>
                  <a:srgbClr val="0000CC"/>
                </a:solidFill>
                <a:latin typeface="Times New Roman" pitchFamily="18" charset="0"/>
                <a:cs typeface="Times New Roman" pitchFamily="18" charset="0"/>
              </a:rPr>
              <a:t>acid (</a:t>
            </a:r>
            <a:r>
              <a:rPr lang="en-US" sz="2800" b="1" i="1" dirty="0" err="1">
                <a:solidFill>
                  <a:srgbClr val="0000CC"/>
                </a:solidFill>
                <a:latin typeface="Times New Roman" pitchFamily="18" charset="0"/>
                <a:cs typeface="Times New Roman" pitchFamily="18" charset="0"/>
              </a:rPr>
              <a:t>HCl</a:t>
            </a:r>
            <a:r>
              <a:rPr lang="en-US" sz="2800" b="1" i="1" dirty="0" smtClean="0">
                <a:solidFill>
                  <a:srgbClr val="0000CC"/>
                </a:solidFill>
                <a:latin typeface="Times New Roman" pitchFamily="18" charset="0"/>
                <a:cs typeface="Times New Roman" pitchFamily="18" charset="0"/>
              </a:rPr>
              <a:t>); sulfuric acid (H</a:t>
            </a:r>
            <a:r>
              <a:rPr lang="en-US" sz="2800" b="1" i="1" baseline="-25000" dirty="0" smtClean="0">
                <a:solidFill>
                  <a:srgbClr val="0000CC"/>
                </a:solidFill>
                <a:latin typeface="Times New Roman" pitchFamily="18" charset="0"/>
                <a:cs typeface="Times New Roman" pitchFamily="18" charset="0"/>
              </a:rPr>
              <a:t>2</a:t>
            </a:r>
            <a:r>
              <a:rPr lang="en-US" sz="2800" b="1" i="1" dirty="0" smtClean="0">
                <a:solidFill>
                  <a:srgbClr val="0000CC"/>
                </a:solidFill>
                <a:latin typeface="Times New Roman" pitchFamily="18" charset="0"/>
                <a:cs typeface="Times New Roman" pitchFamily="18" charset="0"/>
              </a:rPr>
              <a:t>SO</a:t>
            </a:r>
            <a:r>
              <a:rPr lang="en-US" sz="2800" b="1" i="1" baseline="-25000" dirty="0" smtClean="0">
                <a:solidFill>
                  <a:srgbClr val="0000CC"/>
                </a:solidFill>
                <a:latin typeface="Times New Roman" pitchFamily="18" charset="0"/>
                <a:cs typeface="Times New Roman" pitchFamily="18" charset="0"/>
              </a:rPr>
              <a:t>4</a:t>
            </a:r>
            <a:r>
              <a:rPr lang="en-US" sz="2800" b="1" i="1" dirty="0" smtClean="0">
                <a:solidFill>
                  <a:srgbClr val="0000CC"/>
                </a:solidFill>
                <a:latin typeface="Times New Roman" pitchFamily="18" charset="0"/>
                <a:cs typeface="Times New Roman" pitchFamily="18" charset="0"/>
              </a:rPr>
              <a:t>)…  </a:t>
            </a:r>
            <a:endParaRPr lang="en-US" sz="2800" b="1" i="1" dirty="0">
              <a:solidFill>
                <a:srgbClr val="0000CC"/>
              </a:solidFill>
              <a:latin typeface="Times New Roman" pitchFamily="18" charset="0"/>
              <a:cs typeface="Times New Roman" pitchFamily="18" charset="0"/>
            </a:endParaRPr>
          </a:p>
          <a:p>
            <a:pPr>
              <a:lnSpc>
                <a:spcPct val="150000"/>
              </a:lnSpc>
            </a:pP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Hóa</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chất</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dễ</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cháy</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nổ</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0000CC"/>
                </a:solidFill>
                <a:latin typeface="Times New Roman" panose="02020603050405020304" pitchFamily="18" charset="0"/>
                <a:cs typeface="Times New Roman" panose="02020603050405020304" pitchFamily="18" charset="0"/>
              </a:rPr>
              <a:t>cồn</a:t>
            </a:r>
            <a:r>
              <a:rPr lang="en-US" sz="2600" b="1" i="1" dirty="0" smtClean="0">
                <a:solidFill>
                  <a:srgbClr val="0000CC"/>
                </a:solidFill>
                <a:latin typeface="Times New Roman" panose="02020603050405020304" pitchFamily="18" charset="0"/>
                <a:cs typeface="Times New Roman" panose="02020603050405020304" pitchFamily="18" charset="0"/>
              </a:rPr>
              <a:t> (C</a:t>
            </a:r>
            <a:r>
              <a:rPr lang="en-US" sz="2600" b="1" i="1" baseline="-25000" dirty="0" smtClean="0">
                <a:solidFill>
                  <a:srgbClr val="0000CC"/>
                </a:solidFill>
                <a:latin typeface="Times New Roman" panose="02020603050405020304" pitchFamily="18" charset="0"/>
                <a:cs typeface="Times New Roman" panose="02020603050405020304" pitchFamily="18" charset="0"/>
              </a:rPr>
              <a:t>2</a:t>
            </a:r>
            <a:r>
              <a:rPr lang="en-US" sz="2600" b="1" i="1" dirty="0" smtClean="0">
                <a:solidFill>
                  <a:srgbClr val="0000CC"/>
                </a:solidFill>
                <a:latin typeface="Times New Roman" panose="02020603050405020304" pitchFamily="18" charset="0"/>
                <a:cs typeface="Times New Roman" panose="02020603050405020304" pitchFamily="18" charset="0"/>
              </a:rPr>
              <a:t>H</a:t>
            </a:r>
            <a:r>
              <a:rPr lang="en-US" sz="2600" b="1" i="1" baseline="-25000" dirty="0" smtClean="0">
                <a:solidFill>
                  <a:srgbClr val="0000CC"/>
                </a:solidFill>
                <a:latin typeface="Times New Roman" panose="02020603050405020304" pitchFamily="18" charset="0"/>
                <a:cs typeface="Times New Roman" panose="02020603050405020304" pitchFamily="18" charset="0"/>
              </a:rPr>
              <a:t>5</a:t>
            </a:r>
            <a:r>
              <a:rPr lang="en-US" sz="2600" b="1" i="1" dirty="0" smtClean="0">
                <a:solidFill>
                  <a:srgbClr val="0000CC"/>
                </a:solidFill>
                <a:latin typeface="Times New Roman" panose="02020603050405020304" pitchFamily="18" charset="0"/>
                <a:cs typeface="Times New Roman" panose="02020603050405020304" pitchFamily="18" charset="0"/>
              </a:rPr>
              <a:t>OH), hydrogen (</a:t>
            </a:r>
            <a:r>
              <a:rPr lang="en-US" sz="2600" b="1" i="1" dirty="0" err="1" smtClean="0">
                <a:solidFill>
                  <a:srgbClr val="0000CC"/>
                </a:solidFill>
                <a:latin typeface="Times New Roman" panose="02020603050405020304" pitchFamily="18" charset="0"/>
                <a:cs typeface="Times New Roman" panose="02020603050405020304" pitchFamily="18" charset="0"/>
              </a:rPr>
              <a:t>H</a:t>
            </a:r>
            <a:r>
              <a:rPr lang="en-US" sz="2600" b="1" i="1" baseline="-25000" dirty="0" err="1" smtClean="0">
                <a:solidFill>
                  <a:srgbClr val="0000CC"/>
                </a:solidFill>
                <a:latin typeface="Times New Roman" panose="02020603050405020304" pitchFamily="18" charset="0"/>
                <a:cs typeface="Times New Roman" panose="02020603050405020304" pitchFamily="18" charset="0"/>
              </a:rPr>
              <a:t>2</a:t>
            </a:r>
            <a:r>
              <a:rPr lang="en-US" sz="2600" b="1" i="1" dirty="0" smtClean="0">
                <a:solidFill>
                  <a:srgbClr val="0000CC"/>
                </a:solidFill>
                <a:latin typeface="Times New Roman" panose="02020603050405020304" pitchFamily="18" charset="0"/>
                <a:cs typeface="Times New Roman" panose="02020603050405020304" pitchFamily="18" charset="0"/>
              </a:rPr>
              <a:t>)…</a:t>
            </a:r>
            <a:r>
              <a:rPr lang="en-US" sz="2600" b="1" i="1" dirty="0" smtClean="0">
                <a:solidFill>
                  <a:srgbClr val="FF0000"/>
                </a:solidFill>
                <a:latin typeface="Times New Roman" panose="02020603050405020304" pitchFamily="18" charset="0"/>
                <a:cs typeface="Times New Roman" panose="02020603050405020304" pitchFamily="18" charset="0"/>
              </a:rPr>
              <a:t> </a:t>
            </a:r>
            <a:endParaRPr lang="en-US" sz="2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5" grpId="0"/>
      <p:bldP spid="16" grpId="0"/>
      <p:bldP spid="17" grpId="0"/>
      <p:bldP spid="24" grpId="0"/>
      <p:bldP spid="25" grpId="0"/>
      <p:bldP spid="26" grpId="0"/>
      <p:bldP spid="27" grpId="0"/>
      <p:bldP spid="28" grpId="0"/>
      <p:bldP spid="2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87441"/>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147121"/>
            <a:ext cx="12192000" cy="696406"/>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20326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6556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1364</TotalTime>
  <Words>2594</Words>
  <Application>Microsoft Office PowerPoint</Application>
  <PresentationFormat>Widescreen</PresentationFormat>
  <Paragraphs>149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218</cp:revision>
  <dcterms:created xsi:type="dcterms:W3CDTF">2022-07-11T10:05:56Z</dcterms:created>
  <dcterms:modified xsi:type="dcterms:W3CDTF">2023-10-21T11:05:51Z</dcterms:modified>
</cp:coreProperties>
</file>