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85" r:id="rId3"/>
    <p:sldId id="288" r:id="rId4"/>
    <p:sldId id="281" r:id="rId5"/>
    <p:sldId id="258" r:id="rId6"/>
    <p:sldId id="282" r:id="rId7"/>
    <p:sldId id="260" r:id="rId8"/>
    <p:sldId id="261" r:id="rId9"/>
    <p:sldId id="283" r:id="rId10"/>
    <p:sldId id="262" r:id="rId11"/>
    <p:sldId id="289" r:id="rId12"/>
    <p:sldId id="292" r:id="rId13"/>
    <p:sldId id="290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E"/>
    <a:srgbClr val="9DC3E6"/>
    <a:srgbClr val="0088EE"/>
    <a:srgbClr val="A3E7FF"/>
    <a:srgbClr val="75DBFF"/>
    <a:srgbClr val="F16649"/>
    <a:srgbClr val="0FB7BD"/>
    <a:srgbClr val="008000"/>
    <a:srgbClr val="F47A69"/>
    <a:srgbClr val="EDE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56" y="7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AA73-9444-4E81-BC9F-B8C97BF55F5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FF7E2-06C1-45ED-A0C2-BFF5706F4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D48426-FEAD-41DE-94CF-B00F53177E9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195F-C0C5-4615-A8A2-2E82FAC76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7"/>
    </mc:Choice>
    <mc:Fallback xmlns="">
      <p:transition spd="slow" advTm="62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school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would you like to go to? Why or Why not? Complete the table.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62175"/>
              </p:ext>
            </p:extLst>
          </p:nvPr>
        </p:nvGraphicFramePr>
        <p:xfrm>
          <a:off x="289611" y="1397000"/>
          <a:ext cx="8564778" cy="17047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11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Name</a:t>
                      </a:r>
                      <a:r>
                        <a:rPr lang="en-US" sz="2400" baseline="0"/>
                        <a:t> of school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Reasons you like it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Reason you don’t like it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971" y="336368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Then discuss your choice with a friend.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175649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203" y="4637314"/>
            <a:ext cx="5579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Which school would you like to go to?</a:t>
            </a:r>
          </a:p>
          <a:p>
            <a:r>
              <a:rPr lang="en-US" sz="2400" b="1" i="1"/>
              <a:t>B: </a:t>
            </a:r>
            <a:r>
              <a:rPr lang="en-US" sz="2400"/>
              <a:t> I’d like to go to Dream School.</a:t>
            </a:r>
          </a:p>
          <a:p>
            <a:r>
              <a:rPr lang="en-US" sz="2400" b="1" i="1"/>
              <a:t>A: </a:t>
            </a:r>
            <a:r>
              <a:rPr lang="en-US" sz="2400"/>
              <a:t>Why?</a:t>
            </a:r>
          </a:p>
          <a:p>
            <a:r>
              <a:rPr lang="en-US" sz="2400" b="1" i="1"/>
              <a:t>B: </a:t>
            </a:r>
            <a:r>
              <a:rPr lang="en-US" sz="2400"/>
              <a:t>Because I’d like to paint in the art club.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65"/>
    </mc:Choice>
    <mc:Fallback xmlns="">
      <p:transition spd="slow" advTm="11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480946"/>
              </p:ext>
            </p:extLst>
          </p:nvPr>
        </p:nvGraphicFramePr>
        <p:xfrm>
          <a:off x="38131" y="16628"/>
          <a:ext cx="9039368" cy="6896100"/>
        </p:xfrm>
        <a:graphic>
          <a:graphicData uri="http://schemas.openxmlformats.org/drawingml/2006/table">
            <a:tbl>
              <a:tblPr/>
              <a:tblGrid>
                <a:gridCol w="283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371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school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Reasons you like it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Reasons you don't like it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Sunrise</a:t>
                      </a:r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is a boarding school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Not have school</a:t>
                      </a:r>
                      <a:r>
                        <a:rPr lang="en-GB" sz="32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garden</a:t>
                      </a:r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466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GB" sz="32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Son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has school garden. It has mountains and green fields.</a:t>
                      </a:r>
                    </a:p>
                    <a:p>
                      <a:pPr algn="ctr" fontAlgn="t"/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It's small</a:t>
                      </a:r>
                    </a:p>
                    <a:p>
                      <a:pPr algn="ctr" fontAlgn="t"/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49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Dream</a:t>
                      </a:r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GB" sz="32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 and</a:t>
                      </a:r>
                      <a:r>
                        <a:rPr lang="en-GB" sz="32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 has many interesting clubs</a:t>
                      </a:r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It is expensive</a:t>
                      </a:r>
                      <a:endParaRPr lang="en-GB" sz="3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9"/>
    </mc:Choice>
    <mc:Fallback xmlns="">
      <p:transition spd="slow" advTm="6329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1297" y="-5936"/>
            <a:ext cx="347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PHẦN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VIẾT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BÀI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16" y="275046"/>
            <a:ext cx="8648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1/</a:t>
            </a:r>
            <a:r>
              <a:rPr lang="en-US" sz="2800" b="1" dirty="0" err="1">
                <a:solidFill>
                  <a:srgbClr val="002060"/>
                </a:solidFill>
              </a:rPr>
              <a:t>P12</a:t>
            </a:r>
            <a:r>
              <a:rPr lang="en-US" sz="2800" b="1" dirty="0">
                <a:solidFill>
                  <a:srgbClr val="002060"/>
                </a:solidFill>
              </a:rPr>
              <a:t> Look at …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 1. C     2. A     3. B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2/</a:t>
            </a:r>
            <a:r>
              <a:rPr lang="en-US" sz="2800" b="1" dirty="0" err="1">
                <a:solidFill>
                  <a:srgbClr val="002060"/>
                </a:solidFill>
              </a:rPr>
              <a:t>P12</a:t>
            </a:r>
            <a:r>
              <a:rPr lang="en-US" sz="2800" b="1" dirty="0">
                <a:solidFill>
                  <a:srgbClr val="002060"/>
                </a:solidFill>
              </a:rPr>
              <a:t> Read the passage ….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1. boarding  2. Sydney   3. mountain and green fields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 4. Dream school  5. English-speaking teachers.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3/</a:t>
            </a:r>
            <a:r>
              <a:rPr lang="en-US" sz="2800" b="1" dirty="0" err="1">
                <a:solidFill>
                  <a:srgbClr val="002060"/>
                </a:solidFill>
              </a:rPr>
              <a:t>P12</a:t>
            </a:r>
            <a:r>
              <a:rPr lang="en-US" sz="2800" b="1" dirty="0">
                <a:solidFill>
                  <a:srgbClr val="002060"/>
                </a:solidFill>
              </a:rPr>
              <a:t> Answer the questions: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1. Sunrise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2. It is in </a:t>
            </a:r>
            <a:r>
              <a:rPr lang="en-US" sz="2800" b="1" dirty="0" err="1">
                <a:solidFill>
                  <a:srgbClr val="002060"/>
                </a:solidFill>
              </a:rPr>
              <a:t>Bac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Giang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3. Yes. There is. 4. They join many interesting clubs.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11674" y="4235647"/>
            <a:ext cx="6862492" cy="2549368"/>
            <a:chOff x="52025" y="2020652"/>
            <a:chExt cx="5604509" cy="3814420"/>
          </a:xfrm>
        </p:grpSpPr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4006850" y="4868863"/>
              <a:ext cx="336550" cy="78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025" y="2020652"/>
              <a:ext cx="2034631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a green field: </a:t>
              </a:r>
              <a:endPara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27885" y="2020652"/>
              <a:ext cx="1236102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đồng lúa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6103" y="2507430"/>
              <a:ext cx="1922097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a mountain: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64855" y="2511022"/>
              <a:ext cx="1253120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ngọn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9352" y="2998695"/>
              <a:ext cx="4214047" cy="782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A computer room: </a:t>
              </a:r>
              <a:endPara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30209" y="2960471"/>
              <a:ext cx="2126325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3069" y="3487255"/>
              <a:ext cx="1497932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(to) join: </a:t>
              </a:r>
              <a:endPara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83219" y="3473807"/>
              <a:ext cx="1251812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6802" y="3945046"/>
              <a:ext cx="2572745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International (a): </a:t>
              </a:r>
              <a:endPara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91524" y="3928327"/>
              <a:ext cx="1055438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3230" y="4437634"/>
              <a:ext cx="1912462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An art club: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24512" y="4443044"/>
              <a:ext cx="2547872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GB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2DE41D-FF94-4C57-AC60-C845FC6C5C3B}"/>
                </a:ext>
              </a:extLst>
            </p:cNvPr>
            <p:cNvSpPr/>
            <p:nvPr/>
          </p:nvSpPr>
          <p:spPr>
            <a:xfrm>
              <a:off x="250243" y="5052219"/>
              <a:ext cx="2193405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A playground: 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4968DDE-FEBF-44E5-84E6-FE6F436C74A1}"/>
                </a:ext>
              </a:extLst>
            </p:cNvPr>
            <p:cNvSpPr/>
            <p:nvPr/>
          </p:nvSpPr>
          <p:spPr>
            <a:xfrm>
              <a:off x="3016766" y="5052219"/>
              <a:ext cx="1331670" cy="782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GB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884088" y="2554473"/>
              <a:ext cx="140465" cy="228600"/>
            </a:xfrm>
            <a:prstGeom prst="parallelogram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1292459" y="3041566"/>
              <a:ext cx="140465" cy="228600"/>
            </a:xfrm>
            <a:prstGeom prst="parallelogram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1185317" y="4014550"/>
              <a:ext cx="140465" cy="228600"/>
            </a:xfrm>
            <a:prstGeom prst="parallelogram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1058522" y="5101573"/>
              <a:ext cx="140465" cy="228600"/>
            </a:xfrm>
            <a:prstGeom prst="parallelogram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8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3"/>
    </mc:Choice>
    <mc:Fallback xmlns="">
      <p:transition spd="slow" advTm="333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8E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3555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00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  <a:cs typeface="Arial" pitchFamily="34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  <a:cs typeface="Arial" pitchFamily="34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388" y="188913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3559" name="WordArt 9"/>
          <p:cNvSpPr>
            <a:spLocks noChangeArrowheads="1" noChangeShapeType="1" noTextEdit="1"/>
          </p:cNvSpPr>
          <p:nvPr/>
        </p:nvSpPr>
        <p:spPr bwMode="auto">
          <a:xfrm>
            <a:off x="2843213" y="617538"/>
            <a:ext cx="49879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HOMEWORK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395288" y="2229025"/>
            <a:ext cx="8640762" cy="3016210"/>
          </a:xfrm>
          <a:prstGeom prst="rect">
            <a:avLst/>
          </a:prstGeom>
          <a:noFill/>
          <a:ln w="9525">
            <a:solidFill>
              <a:schemeClr val="tx1">
                <a:alpha val="33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Learn the new words by heart.</a:t>
            </a:r>
          </a:p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4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the passages again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Prepare for the next lesson.</a:t>
            </a:r>
          </a:p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40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               (Unit 1-Skills 2)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5"/>
    </mc:Choice>
    <mc:Fallback xmlns="">
      <p:transition spd="slow" advTm="20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"/>
    </mc:Choice>
    <mc:Fallback xmlns="">
      <p:transition spd="slow" advTm="4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456" y="1366724"/>
            <a:ext cx="259228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</a:rPr>
              <a:t>Unit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614754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</a:rPr>
              <a:t>MY NEW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488524"/>
            <a:ext cx="76655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SKILL 1</a:t>
            </a:r>
            <a:endParaRPr lang="en-US" sz="54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810" y="345430"/>
            <a:ext cx="543250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5400" spc="610" dirty="0">
                <a:ln w="28575"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ENGLISH 6</a:t>
            </a:r>
          </a:p>
        </p:txBody>
      </p:sp>
    </p:spTree>
    <p:extLst>
      <p:ext uri="{BB962C8B-B14F-4D97-AF65-F5344CB8AC3E}">
        <p14:creationId xmlns:p14="http://schemas.microsoft.com/office/powerpoint/2010/main" val="21404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7"/>
    </mc:Choice>
    <mc:Fallback xmlns="">
      <p:transition spd="slow" advTm="75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06850" y="4868863"/>
            <a:ext cx="336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3200"/>
          </a:p>
        </p:txBody>
      </p:sp>
      <p:sp>
        <p:nvSpPr>
          <p:cNvPr id="3" name="Rounded Rectangle 2"/>
          <p:cNvSpPr/>
          <p:nvPr/>
        </p:nvSpPr>
        <p:spPr>
          <a:xfrm>
            <a:off x="517525" y="1183341"/>
            <a:ext cx="3669276" cy="5782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4000" b="1" dirty="0">
                <a:solidFill>
                  <a:srgbClr val="CC3300"/>
                </a:solidFill>
              </a:rPr>
              <a:t>* </a:t>
            </a:r>
            <a:r>
              <a:rPr lang="en-US" sz="4000" b="1" u="sng" dirty="0">
                <a:solidFill>
                  <a:srgbClr val="CC3300"/>
                </a:solidFill>
              </a:rPr>
              <a:t>Vocabulary</a:t>
            </a:r>
            <a:r>
              <a:rPr lang="en-US" sz="4000" b="1" dirty="0">
                <a:solidFill>
                  <a:srgbClr val="CC33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98" y="34770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I. </a:t>
            </a:r>
            <a:r>
              <a:rPr lang="en-US" sz="4000" b="1" u="sng" dirty="0">
                <a:solidFill>
                  <a:srgbClr val="0084B1"/>
                </a:solidFill>
              </a:rPr>
              <a:t>Reading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8" y="597193"/>
            <a:ext cx="3282203" cy="214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82" y="971037"/>
            <a:ext cx="3443566" cy="230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8" y="759191"/>
            <a:ext cx="3738283" cy="24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58" y="2104192"/>
            <a:ext cx="4649321" cy="2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4" y="3213374"/>
            <a:ext cx="4540066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25" y="2020652"/>
            <a:ext cx="2820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a green field: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885" y="2020652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đồng lúa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03" y="2507430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- a mountain: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4855" y="2511023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352" y="2998695"/>
            <a:ext cx="4214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A computer room: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0209" y="2960471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069" y="3487254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(to) join: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219" y="3473807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802" y="3945047"/>
            <a:ext cx="393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International (adj):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044" y="3928747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230" y="4437634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- An art club: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4512" y="444304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2DE41D-FF94-4C57-AC60-C845FC6C5C3B}"/>
              </a:ext>
            </a:extLst>
          </p:cNvPr>
          <p:cNvSpPr/>
          <p:nvPr/>
        </p:nvSpPr>
        <p:spPr>
          <a:xfrm>
            <a:off x="250243" y="5052219"/>
            <a:ext cx="303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- A playground: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968DDE-FEBF-44E5-84E6-FE6F436C74A1}"/>
              </a:ext>
            </a:extLst>
          </p:cNvPr>
          <p:cNvSpPr/>
          <p:nvPr/>
        </p:nvSpPr>
        <p:spPr>
          <a:xfrm>
            <a:off x="3016766" y="5052219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Parallelogram 24"/>
          <p:cNvSpPr/>
          <p:nvPr/>
        </p:nvSpPr>
        <p:spPr>
          <a:xfrm>
            <a:off x="1196365" y="2479848"/>
            <a:ext cx="140465" cy="2286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Parallelogram 25"/>
          <p:cNvSpPr/>
          <p:nvPr/>
        </p:nvSpPr>
        <p:spPr>
          <a:xfrm>
            <a:off x="1781246" y="2966942"/>
            <a:ext cx="140465" cy="2286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Parallelogram 26"/>
          <p:cNvSpPr/>
          <p:nvPr/>
        </p:nvSpPr>
        <p:spPr>
          <a:xfrm>
            <a:off x="1660525" y="3915051"/>
            <a:ext cx="140465" cy="2286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Parallelogram 27"/>
          <p:cNvSpPr/>
          <p:nvPr/>
        </p:nvSpPr>
        <p:spPr>
          <a:xfrm>
            <a:off x="1411532" y="5026949"/>
            <a:ext cx="140465" cy="2286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980282"/>
      </p:ext>
    </p:extLst>
  </p:cSld>
  <p:clrMapOvr>
    <a:masterClrMapping/>
  </p:clrMapOvr>
  <p:transition advTm="113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3"/>
    </mc:Choice>
    <mc:Fallback xmlns="">
      <p:transition spd="slow" advTm="54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5900"/>
            <a:ext cx="80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quickly read the passages. Match 1-3 with A-C.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250371" y="1175657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7" y="1175657"/>
            <a:ext cx="2846430" cy="1796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66" y="1412008"/>
            <a:ext cx="588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1. Sunrise</a:t>
            </a:r>
            <a:r>
              <a:rPr lang="en-US" sz="2000" dirty="0"/>
              <a:t> is a boarding school in Sydney. Students study and live there. About 1,200 boys and girls go to Sunrise. It has students from all over Australia. They study subjects like </a:t>
            </a:r>
            <a:r>
              <a:rPr lang="en-US" sz="2000" dirty="0" err="1"/>
              <a:t>maths</a:t>
            </a:r>
            <a:r>
              <a:rPr lang="en-US" sz="2000" dirty="0"/>
              <a:t>, science and English.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82487" y="3113311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2" y="3064536"/>
            <a:ext cx="2740269" cy="1796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58969" y="3349662"/>
            <a:ext cx="58850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2. An Son </a:t>
            </a:r>
            <a:r>
              <a:rPr lang="en-US" sz="2000" dirty="0"/>
              <a:t>is a lower secondary school in </a:t>
            </a:r>
            <a:r>
              <a:rPr lang="en-US" sz="2000" dirty="0" err="1"/>
              <a:t>Bac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. It has only 8 classes. There are mountains and green fields around the school. There is a computer room and a library. There is also a school garden and a playground.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250371" y="5002190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95" y="5002190"/>
            <a:ext cx="2758633" cy="1796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0012" y="5124034"/>
            <a:ext cx="5094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3. Dream </a:t>
            </a:r>
            <a:r>
              <a:rPr lang="en-US" sz="2000" dirty="0"/>
              <a:t>is an international school. Here students learn English with English-speaking teachers. In the afternoon, they join many interesting clubs. They play sports and games. Some students do paintings in the art club.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454151" y="1410852"/>
            <a:ext cx="8758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325202" y="2020452"/>
            <a:ext cx="206953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1670146" y="227824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491719" y="3349662"/>
            <a:ext cx="91402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4625965" y="3349662"/>
            <a:ext cx="290536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646863" y="5116281"/>
            <a:ext cx="88266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1898746" y="6341133"/>
            <a:ext cx="142645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54"/>
    </mc:Choice>
    <mc:Fallback xmlns="">
      <p:transition spd="slow" advTm="69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77104"/>
              </p:ext>
            </p:extLst>
          </p:nvPr>
        </p:nvGraphicFramePr>
        <p:xfrm>
          <a:off x="3948544" y="1439053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school in Bac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0897CE-55C7-4F72-8107-275264082212}"/>
              </a:ext>
            </a:extLst>
          </p:cNvPr>
          <p:cNvSpPr/>
          <p:nvPr/>
        </p:nvSpPr>
        <p:spPr>
          <a:xfrm>
            <a:off x="540328" y="1439053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1.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Sunrise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82E8C-DB2E-4F0B-B62C-BB1D968BF7BE}"/>
              </a:ext>
            </a:extLst>
          </p:cNvPr>
          <p:cNvSpPr/>
          <p:nvPr/>
        </p:nvSpPr>
        <p:spPr>
          <a:xfrm>
            <a:off x="540328" y="2948820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An 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4B324-D034-435E-BD47-896409BD987A}"/>
              </a:ext>
            </a:extLst>
          </p:cNvPr>
          <p:cNvSpPr/>
          <p:nvPr/>
        </p:nvSpPr>
        <p:spPr>
          <a:xfrm>
            <a:off x="540328" y="4463363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3.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Dream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6ADE2B-C430-438B-B4B0-8B958D624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19757"/>
              </p:ext>
            </p:extLst>
          </p:nvPr>
        </p:nvGraphicFramePr>
        <p:xfrm>
          <a:off x="3948545" y="2948819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 international school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68DF2F-338E-4ED2-9F15-2AD9EE6F9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64473"/>
              </p:ext>
            </p:extLst>
          </p:nvPr>
        </p:nvGraphicFramePr>
        <p:xfrm>
          <a:off x="3948545" y="4463363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boarding school in Sydney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49AFD-0AF4-42C8-9486-F20246CF4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64850"/>
              </p:ext>
            </p:extLst>
          </p:nvPr>
        </p:nvGraphicFramePr>
        <p:xfrm>
          <a:off x="3948544" y="2953597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school in Bac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9C2FA7-A52D-4F50-AD18-D77D9B0B0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89709"/>
              </p:ext>
            </p:extLst>
          </p:nvPr>
        </p:nvGraphicFramePr>
        <p:xfrm>
          <a:off x="3948545" y="4463363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 international school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7A656AF-4A8E-47B5-958B-753C0341B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57893"/>
              </p:ext>
            </p:extLst>
          </p:nvPr>
        </p:nvGraphicFramePr>
        <p:xfrm>
          <a:off x="3948544" y="1439054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boarding school in Sydney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B1132D-9F05-40AF-95CA-F2C7CAE4D39D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015674" y="1960962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9EB45A-AEF3-4B00-99E7-F5CC41DD3A74}"/>
              </a:ext>
            </a:extLst>
          </p:cNvPr>
          <p:cNvCxnSpPr/>
          <p:nvPr/>
        </p:nvCxnSpPr>
        <p:spPr>
          <a:xfrm>
            <a:off x="3015674" y="3470728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0F8A73-237A-4D0A-8869-53BE2FE136E1}"/>
              </a:ext>
            </a:extLst>
          </p:cNvPr>
          <p:cNvCxnSpPr/>
          <p:nvPr/>
        </p:nvCxnSpPr>
        <p:spPr>
          <a:xfrm>
            <a:off x="3015674" y="4953027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83125"/>
            <a:ext cx="9144000" cy="1175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4" y="157964"/>
            <a:ext cx="627229" cy="6815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7063" y="159025"/>
            <a:ext cx="80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quickly read the passages. Match 1-3 with A-C.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34"/>
    </mc:Choice>
    <mc:Fallback xmlns="">
      <p:transition spd="slow" advTm="41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17 -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1.66667E-6 0.22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3.33333E-6 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556" y="34483"/>
            <a:ext cx="6788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passages again and complete these sentences.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2859" y="16125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7689" y="1560314"/>
            <a:ext cx="732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live and study in a                     school. They only go home at weekends.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572000" y="1906048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2859" y="24400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7689" y="2409620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Sunrise is a school in                 .</a:t>
            </a: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3735991" y="275713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2859" y="30988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690" y="3090177"/>
            <a:ext cx="144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411794" y="343734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2859" y="41581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35777" y="4137375"/>
            <a:ext cx="216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 an art club.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2859" y="48621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7689" y="486215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Dream School, students learn English with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6760213" y="520931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38497" y="44587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FADD1F-BEC9-46AC-9DF2-52566326376F}"/>
              </a:ext>
            </a:extLst>
          </p:cNvPr>
          <p:cNvSpPr txBox="1"/>
          <p:nvPr/>
        </p:nvSpPr>
        <p:spPr>
          <a:xfrm>
            <a:off x="4612730" y="1562271"/>
            <a:ext cx="129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boarding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D346B-154D-46B1-BBC8-DC1607C08AB2}"/>
              </a:ext>
            </a:extLst>
          </p:cNvPr>
          <p:cNvSpPr txBox="1"/>
          <p:nvPr/>
        </p:nvSpPr>
        <p:spPr>
          <a:xfrm>
            <a:off x="3790366" y="2421413"/>
            <a:ext cx="107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Sydney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B48F9-E623-45ED-9A6C-81D25CA0EF62}"/>
              </a:ext>
            </a:extLst>
          </p:cNvPr>
          <p:cNvSpPr txBox="1"/>
          <p:nvPr/>
        </p:nvSpPr>
        <p:spPr>
          <a:xfrm>
            <a:off x="2339016" y="3089377"/>
            <a:ext cx="347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mountain and green fields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BD7E-EDC2-46F5-8DF3-B7D9FC022EB6}"/>
              </a:ext>
            </a:extLst>
          </p:cNvPr>
          <p:cNvSpPr txBox="1"/>
          <p:nvPr/>
        </p:nvSpPr>
        <p:spPr>
          <a:xfrm>
            <a:off x="1138673" y="4137375"/>
            <a:ext cx="189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Dream school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5414C-B950-444D-A92A-0181D8CDE2CB}"/>
              </a:ext>
            </a:extLst>
          </p:cNvPr>
          <p:cNvSpPr txBox="1"/>
          <p:nvPr/>
        </p:nvSpPr>
        <p:spPr>
          <a:xfrm>
            <a:off x="6674115" y="4862152"/>
            <a:ext cx="242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English-speaking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2ABF7-6F84-47E1-A524-3440B4720580}"/>
              </a:ext>
            </a:extLst>
          </p:cNvPr>
          <p:cNvSpPr txBox="1"/>
          <p:nvPr/>
        </p:nvSpPr>
        <p:spPr>
          <a:xfrm>
            <a:off x="3509074" y="3102208"/>
            <a:ext cx="302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around An Son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A4276-1F78-4928-8C78-718BFC6882E0}"/>
              </a:ext>
            </a:extLst>
          </p:cNvPr>
          <p:cNvSpPr txBox="1"/>
          <p:nvPr/>
        </p:nvSpPr>
        <p:spPr>
          <a:xfrm>
            <a:off x="5669687" y="3095381"/>
            <a:ext cx="302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around An Son School.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775F2E-9098-4162-B6E9-33896573C5A5}"/>
              </a:ext>
            </a:extLst>
          </p:cNvPr>
          <p:cNvSpPr txBox="1"/>
          <p:nvPr/>
        </p:nvSpPr>
        <p:spPr>
          <a:xfrm>
            <a:off x="1065176" y="5323817"/>
            <a:ext cx="147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teachers</a:t>
            </a:r>
            <a:r>
              <a:rPr lang="en-US" sz="24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B2B0F6-EDA2-4422-9825-CAA15E0C1E3B}"/>
              </a:ext>
            </a:extLst>
          </p:cNvPr>
          <p:cNvSpPr txBox="1"/>
          <p:nvPr/>
        </p:nvSpPr>
        <p:spPr>
          <a:xfrm>
            <a:off x="7804416" y="4903716"/>
            <a:ext cx="25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5C2D93-15CF-4C20-9A07-0BBD255B4395}"/>
              </a:ext>
            </a:extLst>
          </p:cNvPr>
          <p:cNvSpPr txBox="1"/>
          <p:nvPr/>
        </p:nvSpPr>
        <p:spPr>
          <a:xfrm>
            <a:off x="2929723" y="4137375"/>
            <a:ext cx="216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 an art club.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272180" y="1612511"/>
            <a:ext cx="80490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2183194" y="1961459"/>
            <a:ext cx="183025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1127838" y="2444510"/>
            <a:ext cx="96035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2928197" y="4134621"/>
            <a:ext cx="151328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4419336" y="4866617"/>
            <a:ext cx="838464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72"/>
    </mc:Choice>
    <mc:Fallback xmlns="">
      <p:transition spd="slow" advTm="65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" grpId="0"/>
      <p:bldP spid="21" grpId="0"/>
      <p:bldP spid="22" grpId="0"/>
      <p:bldP spid="23" grpId="0"/>
      <p:bldP spid="24" grpId="0"/>
      <p:bldP spid="26" grpId="0"/>
      <p:bldP spid="27" grpId="0"/>
      <p:bldP spid="29" grpId="0"/>
      <p:bldP spid="31" grpId="0"/>
      <p:bldP spid="32" grpId="0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83125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4" y="187904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7947" y="267885"/>
            <a:ext cx="766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197" y="1435609"/>
            <a:ext cx="47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3027" y="1383412"/>
            <a:ext cx="732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Which school is a boarding school?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948197" y="2582681"/>
            <a:ext cx="47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3027" y="2552256"/>
            <a:ext cx="650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Where is An Son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197" y="3785642"/>
            <a:ext cx="474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3027" y="3776989"/>
            <a:ext cx="797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Is there a school garden in An Son School?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948197" y="5240610"/>
            <a:ext cx="47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3027" y="5231957"/>
            <a:ext cx="797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Dream School students do</a:t>
            </a:r>
          </a:p>
          <a:p>
            <a:r>
              <a:rPr lang="en-US" sz="3600" dirty="0"/>
              <a:t> in the afternoon?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4C03A-86F6-4BAB-82E7-B123582EEF97}"/>
              </a:ext>
            </a:extLst>
          </p:cNvPr>
          <p:cNvSpPr txBox="1"/>
          <p:nvPr/>
        </p:nvSpPr>
        <p:spPr>
          <a:xfrm>
            <a:off x="1423027" y="1926226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Sunrise.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90473C-1577-4654-B5EE-DF0D1E638A82}"/>
              </a:ext>
            </a:extLst>
          </p:cNvPr>
          <p:cNvSpPr txBox="1"/>
          <p:nvPr/>
        </p:nvSpPr>
        <p:spPr>
          <a:xfrm>
            <a:off x="1423027" y="3142030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It is in Bac </a:t>
            </a:r>
            <a:r>
              <a:rPr lang="en-US" sz="3600" dirty="0" err="1">
                <a:solidFill>
                  <a:srgbClr val="00B050"/>
                </a:solidFill>
              </a:rPr>
              <a:t>Giang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D0F641-2208-4262-8D09-0EFA846F6F93}"/>
              </a:ext>
            </a:extLst>
          </p:cNvPr>
          <p:cNvSpPr txBox="1"/>
          <p:nvPr/>
        </p:nvSpPr>
        <p:spPr>
          <a:xfrm>
            <a:off x="1423027" y="4799810"/>
            <a:ext cx="2594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Yes. There is.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B1F83A-2806-457E-9B13-1C57681BBAE9}"/>
              </a:ext>
            </a:extLst>
          </p:cNvPr>
          <p:cNvSpPr txBox="1"/>
          <p:nvPr/>
        </p:nvSpPr>
        <p:spPr>
          <a:xfrm>
            <a:off x="1423027" y="6246660"/>
            <a:ext cx="631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They join many interesting clubs.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60"/>
    </mc:Choice>
    <mc:Fallback xmlns="">
      <p:transition spd="slow" advTm="11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"/>
    </mc:Choice>
    <mc:Fallback xmlns="">
      <p:transition spd="slow" advTm="650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7|7.1|3.5|6.4|3.7|4.5|9.2|4.8|4.6|8.2|3.6|13.5|2.8|2.7|13.5|3.8|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4.1|6.3|8.2|4.3|6.5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5.7|7.9|6.4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|5.2|10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</TotalTime>
  <Words>726</Words>
  <Application>Microsoft Office PowerPoint</Application>
  <PresentationFormat>On-screen Show (4:3)</PresentationFormat>
  <Paragraphs>125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.VnTifani HeavyH</vt:lpstr>
      <vt:lpstr>Arial</vt:lpstr>
      <vt:lpstr>Calibri</vt:lpstr>
      <vt:lpstr>Calibri Light</vt:lpstr>
      <vt:lpstr>Comic Sans MS</vt:lpstr>
      <vt:lpstr>Impact</vt:lpstr>
      <vt:lpstr>Times New Roman</vt:lpstr>
      <vt:lpstr>Verdana</vt:lpstr>
      <vt:lpstr>VNI-Revue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 nguyen</cp:lastModifiedBy>
  <cp:revision>138</cp:revision>
  <dcterms:created xsi:type="dcterms:W3CDTF">2020-12-09T02:04:09Z</dcterms:created>
  <dcterms:modified xsi:type="dcterms:W3CDTF">2022-09-26T14:33:54Z</dcterms:modified>
</cp:coreProperties>
</file>