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31a4bd720a314fb6"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264" r:id="rId2"/>
    <p:sldId id="268" r:id="rId3"/>
    <p:sldId id="267" r:id="rId4"/>
    <p:sldId id="283" r:id="rId5"/>
    <p:sldId id="284" r:id="rId6"/>
    <p:sldId id="282" r:id="rId7"/>
    <p:sldId id="281" r:id="rId8"/>
    <p:sldId id="290" r:id="rId9"/>
    <p:sldId id="285" r:id="rId10"/>
    <p:sldId id="280" r:id="rId11"/>
    <p:sldId id="291" r:id="rId12"/>
    <p:sldId id="287" r:id="rId13"/>
    <p:sldId id="288" r:id="rId14"/>
    <p:sldId id="289"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560" autoAdjust="0"/>
  </p:normalViewPr>
  <p:slideViewPr>
    <p:cSldViewPr>
      <p:cViewPr varScale="1">
        <p:scale>
          <a:sx n="64" d="100"/>
          <a:sy n="64" d="100"/>
        </p:scale>
        <p:origin x="680" y="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A7C66-79DC-41E9-953C-A30CD0FC9B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B37A5C29-D29E-48C4-968B-357F9307E0A6}">
      <dgm:prSet phldrT="[Text]"/>
      <dgm:spPr/>
      <dgm:t>
        <a:bodyPr/>
        <a:lstStyle/>
        <a:p>
          <a:r>
            <a:rPr lang="en-US" smtClean="0"/>
            <a:t>+ Tổng ba góc trong một tam giác bằng </a:t>
          </a:r>
          <a:endParaRPr lang="en-US"/>
        </a:p>
      </dgm:t>
    </dgm:pt>
    <dgm:pt modelId="{60643446-5599-4DCB-B66E-68AA21415B01}" type="parTrans" cxnId="{6BCEFD4B-66C1-4090-86E1-0F19A9BCD7B6}">
      <dgm:prSet/>
      <dgm:spPr/>
      <dgm:t>
        <a:bodyPr/>
        <a:lstStyle/>
        <a:p>
          <a:endParaRPr lang="en-US"/>
        </a:p>
      </dgm:t>
    </dgm:pt>
    <dgm:pt modelId="{E44A4776-B516-482F-98DA-8E060472C560}" type="sibTrans" cxnId="{6BCEFD4B-66C1-4090-86E1-0F19A9BCD7B6}">
      <dgm:prSet/>
      <dgm:spPr/>
      <dgm:t>
        <a:bodyPr/>
        <a:lstStyle/>
        <a:p>
          <a:endParaRPr lang="en-US"/>
        </a:p>
      </dgm:t>
    </dgm:pt>
    <dgm:pt modelId="{AE55DB6D-393B-4845-A4CA-9089F39CF1EA}">
      <dgm:prSet phldrT="[Text]"/>
      <dgm:spPr/>
      <dgm:t>
        <a:bodyPr/>
        <a:lstStyle/>
        <a:p>
          <a:r>
            <a:rPr lang="en-US" smtClean="0"/>
            <a:t>+ Tam giác nhọn, tam giác tù, tam giác vuông</a:t>
          </a:r>
          <a:endParaRPr lang="en-US"/>
        </a:p>
      </dgm:t>
    </dgm:pt>
    <dgm:pt modelId="{987D9DD8-5623-4F93-97E1-0D68B4402BCD}" type="parTrans" cxnId="{C632D8E8-BC41-473F-AFEC-CA9A58A09F45}">
      <dgm:prSet/>
      <dgm:spPr/>
      <dgm:t>
        <a:bodyPr/>
        <a:lstStyle/>
        <a:p>
          <a:endParaRPr lang="en-US"/>
        </a:p>
      </dgm:t>
    </dgm:pt>
    <dgm:pt modelId="{DC068AB3-F5B7-4051-A79B-D15DF4ED73B0}" type="sibTrans" cxnId="{C632D8E8-BC41-473F-AFEC-CA9A58A09F45}">
      <dgm:prSet/>
      <dgm:spPr/>
      <dgm:t>
        <a:bodyPr/>
        <a:lstStyle/>
        <a:p>
          <a:endParaRPr lang="en-US"/>
        </a:p>
      </dgm:t>
    </dgm:pt>
    <dgm:pt modelId="{E6411715-BBB1-4740-A261-3BA2D70679DD}">
      <dgm:prSet phldrT="[Text]"/>
      <dgm:spPr/>
      <dgm:t>
        <a:bodyPr/>
        <a:lstStyle/>
        <a:p>
          <a:r>
            <a:rPr lang="en-US" smtClean="0"/>
            <a:t>+ Góc ngoài của một tam giác</a:t>
          </a:r>
          <a:endParaRPr lang="en-US"/>
        </a:p>
      </dgm:t>
    </dgm:pt>
    <dgm:pt modelId="{3DDAB6A7-A777-47E3-BDF8-91F3934699E7}" type="parTrans" cxnId="{F6C66EA6-8199-48C1-9583-C28741D663F9}">
      <dgm:prSet/>
      <dgm:spPr/>
      <dgm:t>
        <a:bodyPr/>
        <a:lstStyle/>
        <a:p>
          <a:endParaRPr lang="en-US"/>
        </a:p>
      </dgm:t>
    </dgm:pt>
    <dgm:pt modelId="{AD693A1C-A7E8-4DA6-BF51-5AB111CD7DFB}" type="sibTrans" cxnId="{F6C66EA6-8199-48C1-9583-C28741D663F9}">
      <dgm:prSet/>
      <dgm:spPr/>
      <dgm:t>
        <a:bodyPr/>
        <a:lstStyle/>
        <a:p>
          <a:endParaRPr lang="en-US"/>
        </a:p>
      </dgm:t>
    </dgm:pt>
    <dgm:pt modelId="{20180774-2FD6-4009-A9F4-AEAF5F7BEA81}" type="pres">
      <dgm:prSet presAssocID="{025A7C66-79DC-41E9-953C-A30CD0FC9B95}" presName="linear" presStyleCnt="0">
        <dgm:presLayoutVars>
          <dgm:dir/>
          <dgm:animLvl val="lvl"/>
          <dgm:resizeHandles val="exact"/>
        </dgm:presLayoutVars>
      </dgm:prSet>
      <dgm:spPr/>
      <dgm:t>
        <a:bodyPr/>
        <a:lstStyle/>
        <a:p>
          <a:endParaRPr lang="en-US"/>
        </a:p>
      </dgm:t>
    </dgm:pt>
    <dgm:pt modelId="{05BB82C8-1F5A-4C96-BCB1-F5B9FEE53CE6}" type="pres">
      <dgm:prSet presAssocID="{B37A5C29-D29E-48C4-968B-357F9307E0A6}" presName="parentLin" presStyleCnt="0"/>
      <dgm:spPr/>
    </dgm:pt>
    <dgm:pt modelId="{B26AD62B-F111-401D-9ECB-E8B94CE78300}" type="pres">
      <dgm:prSet presAssocID="{B37A5C29-D29E-48C4-968B-357F9307E0A6}" presName="parentLeftMargin" presStyleLbl="node1" presStyleIdx="0" presStyleCnt="3"/>
      <dgm:spPr/>
      <dgm:t>
        <a:bodyPr/>
        <a:lstStyle/>
        <a:p>
          <a:endParaRPr lang="en-US"/>
        </a:p>
      </dgm:t>
    </dgm:pt>
    <dgm:pt modelId="{C55FE70A-D1FB-4282-B75B-98091021392C}" type="pres">
      <dgm:prSet presAssocID="{B37A5C29-D29E-48C4-968B-357F9307E0A6}" presName="parentText" presStyleLbl="node1" presStyleIdx="0" presStyleCnt="3">
        <dgm:presLayoutVars>
          <dgm:chMax val="0"/>
          <dgm:bulletEnabled val="1"/>
        </dgm:presLayoutVars>
      </dgm:prSet>
      <dgm:spPr/>
      <dgm:t>
        <a:bodyPr/>
        <a:lstStyle/>
        <a:p>
          <a:endParaRPr lang="en-US"/>
        </a:p>
      </dgm:t>
    </dgm:pt>
    <dgm:pt modelId="{20A75C5A-CB4A-4798-AD64-210D632511A3}" type="pres">
      <dgm:prSet presAssocID="{B37A5C29-D29E-48C4-968B-357F9307E0A6}" presName="negativeSpace" presStyleCnt="0"/>
      <dgm:spPr/>
    </dgm:pt>
    <dgm:pt modelId="{C54527A8-1FA1-44F4-AB3F-5131E4DEFD89}" type="pres">
      <dgm:prSet presAssocID="{B37A5C29-D29E-48C4-968B-357F9307E0A6}" presName="childText" presStyleLbl="conFgAcc1" presStyleIdx="0" presStyleCnt="3">
        <dgm:presLayoutVars>
          <dgm:bulletEnabled val="1"/>
        </dgm:presLayoutVars>
      </dgm:prSet>
      <dgm:spPr/>
    </dgm:pt>
    <dgm:pt modelId="{6F101FB0-878A-4961-B15C-2C3116672897}" type="pres">
      <dgm:prSet presAssocID="{E44A4776-B516-482F-98DA-8E060472C560}" presName="spaceBetweenRectangles" presStyleCnt="0"/>
      <dgm:spPr/>
    </dgm:pt>
    <dgm:pt modelId="{975E46E4-3590-47D6-94DC-57EF13332ED8}" type="pres">
      <dgm:prSet presAssocID="{AE55DB6D-393B-4845-A4CA-9089F39CF1EA}" presName="parentLin" presStyleCnt="0"/>
      <dgm:spPr/>
    </dgm:pt>
    <dgm:pt modelId="{E0877443-7EBE-46CD-A97B-D3DD67CC0244}" type="pres">
      <dgm:prSet presAssocID="{AE55DB6D-393B-4845-A4CA-9089F39CF1EA}" presName="parentLeftMargin" presStyleLbl="node1" presStyleIdx="0" presStyleCnt="3"/>
      <dgm:spPr/>
      <dgm:t>
        <a:bodyPr/>
        <a:lstStyle/>
        <a:p>
          <a:endParaRPr lang="en-US"/>
        </a:p>
      </dgm:t>
    </dgm:pt>
    <dgm:pt modelId="{F4DE49B0-14BF-4FD1-A8EA-28C5CCDD5C6B}" type="pres">
      <dgm:prSet presAssocID="{AE55DB6D-393B-4845-A4CA-9089F39CF1EA}" presName="parentText" presStyleLbl="node1" presStyleIdx="1" presStyleCnt="3">
        <dgm:presLayoutVars>
          <dgm:chMax val="0"/>
          <dgm:bulletEnabled val="1"/>
        </dgm:presLayoutVars>
      </dgm:prSet>
      <dgm:spPr/>
      <dgm:t>
        <a:bodyPr/>
        <a:lstStyle/>
        <a:p>
          <a:endParaRPr lang="en-US"/>
        </a:p>
      </dgm:t>
    </dgm:pt>
    <dgm:pt modelId="{081BD647-485C-49B2-A9FC-488AB3C015D5}" type="pres">
      <dgm:prSet presAssocID="{AE55DB6D-393B-4845-A4CA-9089F39CF1EA}" presName="negativeSpace" presStyleCnt="0"/>
      <dgm:spPr/>
    </dgm:pt>
    <dgm:pt modelId="{9D54CC5E-7C79-4E8E-B8FA-A08F16391437}" type="pres">
      <dgm:prSet presAssocID="{AE55DB6D-393B-4845-A4CA-9089F39CF1EA}" presName="childText" presStyleLbl="conFgAcc1" presStyleIdx="1" presStyleCnt="3">
        <dgm:presLayoutVars>
          <dgm:bulletEnabled val="1"/>
        </dgm:presLayoutVars>
      </dgm:prSet>
      <dgm:spPr/>
    </dgm:pt>
    <dgm:pt modelId="{7ABE0465-36D6-4EAD-B046-BBF2D521E63A}" type="pres">
      <dgm:prSet presAssocID="{DC068AB3-F5B7-4051-A79B-D15DF4ED73B0}" presName="spaceBetweenRectangles" presStyleCnt="0"/>
      <dgm:spPr/>
    </dgm:pt>
    <dgm:pt modelId="{F00187F5-7C4A-4C74-BD26-7E2F6D677439}" type="pres">
      <dgm:prSet presAssocID="{E6411715-BBB1-4740-A261-3BA2D70679DD}" presName="parentLin" presStyleCnt="0"/>
      <dgm:spPr/>
    </dgm:pt>
    <dgm:pt modelId="{816A5D95-7F7D-4B56-9366-0F088382C341}" type="pres">
      <dgm:prSet presAssocID="{E6411715-BBB1-4740-A261-3BA2D70679DD}" presName="parentLeftMargin" presStyleLbl="node1" presStyleIdx="1" presStyleCnt="3"/>
      <dgm:spPr/>
      <dgm:t>
        <a:bodyPr/>
        <a:lstStyle/>
        <a:p>
          <a:endParaRPr lang="en-US"/>
        </a:p>
      </dgm:t>
    </dgm:pt>
    <dgm:pt modelId="{383ECFAD-5536-4DE1-BEB1-3FF98B9C9E27}" type="pres">
      <dgm:prSet presAssocID="{E6411715-BBB1-4740-A261-3BA2D70679DD}" presName="parentText" presStyleLbl="node1" presStyleIdx="2" presStyleCnt="3" custScaleY="88162" custLinFactNeighborX="-7337" custLinFactNeighborY="1464">
        <dgm:presLayoutVars>
          <dgm:chMax val="0"/>
          <dgm:bulletEnabled val="1"/>
        </dgm:presLayoutVars>
      </dgm:prSet>
      <dgm:spPr/>
      <dgm:t>
        <a:bodyPr/>
        <a:lstStyle/>
        <a:p>
          <a:endParaRPr lang="en-US"/>
        </a:p>
      </dgm:t>
    </dgm:pt>
    <dgm:pt modelId="{E2D5C20D-41AA-4523-A724-B7DD44E6991D}" type="pres">
      <dgm:prSet presAssocID="{E6411715-BBB1-4740-A261-3BA2D70679DD}" presName="negativeSpace" presStyleCnt="0"/>
      <dgm:spPr/>
    </dgm:pt>
    <dgm:pt modelId="{70AEC45C-A7D3-458F-84FC-737B49D71BE0}" type="pres">
      <dgm:prSet presAssocID="{E6411715-BBB1-4740-A261-3BA2D70679DD}" presName="childText" presStyleLbl="conFgAcc1" presStyleIdx="2" presStyleCnt="3">
        <dgm:presLayoutVars>
          <dgm:bulletEnabled val="1"/>
        </dgm:presLayoutVars>
      </dgm:prSet>
      <dgm:spPr/>
    </dgm:pt>
  </dgm:ptLst>
  <dgm:cxnLst>
    <dgm:cxn modelId="{0D7B7467-2A96-4F9D-9080-034F66EB36E0}" type="presOf" srcId="{B37A5C29-D29E-48C4-968B-357F9307E0A6}" destId="{C55FE70A-D1FB-4282-B75B-98091021392C}" srcOrd="1" destOrd="0" presId="urn:microsoft.com/office/officeart/2005/8/layout/list1"/>
    <dgm:cxn modelId="{BEEEAF3F-22A7-4AF6-B553-920BEAFA860B}" type="presOf" srcId="{025A7C66-79DC-41E9-953C-A30CD0FC9B95}" destId="{20180774-2FD6-4009-A9F4-AEAF5F7BEA81}" srcOrd="0" destOrd="0" presId="urn:microsoft.com/office/officeart/2005/8/layout/list1"/>
    <dgm:cxn modelId="{C632D8E8-BC41-473F-AFEC-CA9A58A09F45}" srcId="{025A7C66-79DC-41E9-953C-A30CD0FC9B95}" destId="{AE55DB6D-393B-4845-A4CA-9089F39CF1EA}" srcOrd="1" destOrd="0" parTransId="{987D9DD8-5623-4F93-97E1-0D68B4402BCD}" sibTransId="{DC068AB3-F5B7-4051-A79B-D15DF4ED73B0}"/>
    <dgm:cxn modelId="{6BCEFD4B-66C1-4090-86E1-0F19A9BCD7B6}" srcId="{025A7C66-79DC-41E9-953C-A30CD0FC9B95}" destId="{B37A5C29-D29E-48C4-968B-357F9307E0A6}" srcOrd="0" destOrd="0" parTransId="{60643446-5599-4DCB-B66E-68AA21415B01}" sibTransId="{E44A4776-B516-482F-98DA-8E060472C560}"/>
    <dgm:cxn modelId="{61747EBD-B926-4FBB-AF99-4D6278D78084}" type="presOf" srcId="{E6411715-BBB1-4740-A261-3BA2D70679DD}" destId="{816A5D95-7F7D-4B56-9366-0F088382C341}" srcOrd="0" destOrd="0" presId="urn:microsoft.com/office/officeart/2005/8/layout/list1"/>
    <dgm:cxn modelId="{D9FB5EF6-9CEA-4221-9528-A43CCD204087}" type="presOf" srcId="{AE55DB6D-393B-4845-A4CA-9089F39CF1EA}" destId="{F4DE49B0-14BF-4FD1-A8EA-28C5CCDD5C6B}" srcOrd="1" destOrd="0" presId="urn:microsoft.com/office/officeart/2005/8/layout/list1"/>
    <dgm:cxn modelId="{F6C66EA6-8199-48C1-9583-C28741D663F9}" srcId="{025A7C66-79DC-41E9-953C-A30CD0FC9B95}" destId="{E6411715-BBB1-4740-A261-3BA2D70679DD}" srcOrd="2" destOrd="0" parTransId="{3DDAB6A7-A777-47E3-BDF8-91F3934699E7}" sibTransId="{AD693A1C-A7E8-4DA6-BF51-5AB111CD7DFB}"/>
    <dgm:cxn modelId="{FD113C1E-5A89-447F-87E9-9257575DEA52}" type="presOf" srcId="{E6411715-BBB1-4740-A261-3BA2D70679DD}" destId="{383ECFAD-5536-4DE1-BEB1-3FF98B9C9E27}" srcOrd="1" destOrd="0" presId="urn:microsoft.com/office/officeart/2005/8/layout/list1"/>
    <dgm:cxn modelId="{B73A6CF2-A381-465F-BCD4-33380CB447AC}" type="presOf" srcId="{B37A5C29-D29E-48C4-968B-357F9307E0A6}" destId="{B26AD62B-F111-401D-9ECB-E8B94CE78300}" srcOrd="0" destOrd="0" presId="urn:microsoft.com/office/officeart/2005/8/layout/list1"/>
    <dgm:cxn modelId="{0179DE60-4B80-4D56-97DD-CBDA524334C0}" type="presOf" srcId="{AE55DB6D-393B-4845-A4CA-9089F39CF1EA}" destId="{E0877443-7EBE-46CD-A97B-D3DD67CC0244}" srcOrd="0" destOrd="0" presId="urn:microsoft.com/office/officeart/2005/8/layout/list1"/>
    <dgm:cxn modelId="{D9E56141-7788-45BB-9187-1B0B426AB202}" type="presParOf" srcId="{20180774-2FD6-4009-A9F4-AEAF5F7BEA81}" destId="{05BB82C8-1F5A-4C96-BCB1-F5B9FEE53CE6}" srcOrd="0" destOrd="0" presId="urn:microsoft.com/office/officeart/2005/8/layout/list1"/>
    <dgm:cxn modelId="{1037560D-CE6E-4BFA-BB08-C276BD17E3CA}" type="presParOf" srcId="{05BB82C8-1F5A-4C96-BCB1-F5B9FEE53CE6}" destId="{B26AD62B-F111-401D-9ECB-E8B94CE78300}" srcOrd="0" destOrd="0" presId="urn:microsoft.com/office/officeart/2005/8/layout/list1"/>
    <dgm:cxn modelId="{F035A843-A983-40F3-B04D-A6732BE143F0}" type="presParOf" srcId="{05BB82C8-1F5A-4C96-BCB1-F5B9FEE53CE6}" destId="{C55FE70A-D1FB-4282-B75B-98091021392C}" srcOrd="1" destOrd="0" presId="urn:microsoft.com/office/officeart/2005/8/layout/list1"/>
    <dgm:cxn modelId="{9A9B57BA-03D6-42BC-A312-06241FD58F32}" type="presParOf" srcId="{20180774-2FD6-4009-A9F4-AEAF5F7BEA81}" destId="{20A75C5A-CB4A-4798-AD64-210D632511A3}" srcOrd="1" destOrd="0" presId="urn:microsoft.com/office/officeart/2005/8/layout/list1"/>
    <dgm:cxn modelId="{6D240D33-DDE1-4F1D-8798-2C2CC14CE973}" type="presParOf" srcId="{20180774-2FD6-4009-A9F4-AEAF5F7BEA81}" destId="{C54527A8-1FA1-44F4-AB3F-5131E4DEFD89}" srcOrd="2" destOrd="0" presId="urn:microsoft.com/office/officeart/2005/8/layout/list1"/>
    <dgm:cxn modelId="{4457CD72-8430-4F91-B385-3B5C82887FA6}" type="presParOf" srcId="{20180774-2FD6-4009-A9F4-AEAF5F7BEA81}" destId="{6F101FB0-878A-4961-B15C-2C3116672897}" srcOrd="3" destOrd="0" presId="urn:microsoft.com/office/officeart/2005/8/layout/list1"/>
    <dgm:cxn modelId="{ADC6061F-F780-4884-B782-B40B6BC14852}" type="presParOf" srcId="{20180774-2FD6-4009-A9F4-AEAF5F7BEA81}" destId="{975E46E4-3590-47D6-94DC-57EF13332ED8}" srcOrd="4" destOrd="0" presId="urn:microsoft.com/office/officeart/2005/8/layout/list1"/>
    <dgm:cxn modelId="{E6C3A441-646E-489E-A2D2-B2F51CEC2985}" type="presParOf" srcId="{975E46E4-3590-47D6-94DC-57EF13332ED8}" destId="{E0877443-7EBE-46CD-A97B-D3DD67CC0244}" srcOrd="0" destOrd="0" presId="urn:microsoft.com/office/officeart/2005/8/layout/list1"/>
    <dgm:cxn modelId="{2C2D0A59-DECD-4DFC-8D6D-086BC8C26C80}" type="presParOf" srcId="{975E46E4-3590-47D6-94DC-57EF13332ED8}" destId="{F4DE49B0-14BF-4FD1-A8EA-28C5CCDD5C6B}" srcOrd="1" destOrd="0" presId="urn:microsoft.com/office/officeart/2005/8/layout/list1"/>
    <dgm:cxn modelId="{ABF44329-1179-4E7B-A5E1-FE23B0B3B8C4}" type="presParOf" srcId="{20180774-2FD6-4009-A9F4-AEAF5F7BEA81}" destId="{081BD647-485C-49B2-A9FC-488AB3C015D5}" srcOrd="5" destOrd="0" presId="urn:microsoft.com/office/officeart/2005/8/layout/list1"/>
    <dgm:cxn modelId="{E5566582-FC2E-485A-B040-3BEC0075887A}" type="presParOf" srcId="{20180774-2FD6-4009-A9F4-AEAF5F7BEA81}" destId="{9D54CC5E-7C79-4E8E-B8FA-A08F16391437}" srcOrd="6" destOrd="0" presId="urn:microsoft.com/office/officeart/2005/8/layout/list1"/>
    <dgm:cxn modelId="{0AC1C83E-7757-4D51-B990-4C7399F21A3D}" type="presParOf" srcId="{20180774-2FD6-4009-A9F4-AEAF5F7BEA81}" destId="{7ABE0465-36D6-4EAD-B046-BBF2D521E63A}" srcOrd="7" destOrd="0" presId="urn:microsoft.com/office/officeart/2005/8/layout/list1"/>
    <dgm:cxn modelId="{81B98252-CC90-4EF7-BBA7-C3459E114566}" type="presParOf" srcId="{20180774-2FD6-4009-A9F4-AEAF5F7BEA81}" destId="{F00187F5-7C4A-4C74-BD26-7E2F6D677439}" srcOrd="8" destOrd="0" presId="urn:microsoft.com/office/officeart/2005/8/layout/list1"/>
    <dgm:cxn modelId="{2048779C-5BF8-4202-8631-C15B5C8ACD92}" type="presParOf" srcId="{F00187F5-7C4A-4C74-BD26-7E2F6D677439}" destId="{816A5D95-7F7D-4B56-9366-0F088382C341}" srcOrd="0" destOrd="0" presId="urn:microsoft.com/office/officeart/2005/8/layout/list1"/>
    <dgm:cxn modelId="{34A553B2-D51E-49BD-AB5B-9A410D5DAE6C}" type="presParOf" srcId="{F00187F5-7C4A-4C74-BD26-7E2F6D677439}" destId="{383ECFAD-5536-4DE1-BEB1-3FF98B9C9E27}" srcOrd="1" destOrd="0" presId="urn:microsoft.com/office/officeart/2005/8/layout/list1"/>
    <dgm:cxn modelId="{C0665748-7C00-4E05-8FFC-9FF366FC54FF}" type="presParOf" srcId="{20180774-2FD6-4009-A9F4-AEAF5F7BEA81}" destId="{E2D5C20D-41AA-4523-A724-B7DD44E6991D}" srcOrd="9" destOrd="0" presId="urn:microsoft.com/office/officeart/2005/8/layout/list1"/>
    <dgm:cxn modelId="{8492CD12-7EEA-46BC-B454-9970CD046C85}" type="presParOf" srcId="{20180774-2FD6-4009-A9F4-AEAF5F7BEA81}" destId="{70AEC45C-A7D3-458F-84FC-737B49D71BE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527A8-1FA1-44F4-AB3F-5131E4DEFD89}">
      <dsp:nvSpPr>
        <dsp:cNvPr id="0" name=""/>
        <dsp:cNvSpPr/>
      </dsp:nvSpPr>
      <dsp:spPr>
        <a:xfrm>
          <a:off x="0" y="2173932"/>
          <a:ext cx="10922000" cy="6048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FE70A-D1FB-4282-B75B-98091021392C}">
      <dsp:nvSpPr>
        <dsp:cNvPr id="0" name=""/>
        <dsp:cNvSpPr/>
      </dsp:nvSpPr>
      <dsp:spPr>
        <a:xfrm>
          <a:off x="546100" y="1819692"/>
          <a:ext cx="7645400" cy="70848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978" tIns="0" rIns="288978" bIns="0" numCol="1" spcCol="1270" anchor="ctr" anchorCtr="0">
          <a:noAutofit/>
        </a:bodyPr>
        <a:lstStyle/>
        <a:p>
          <a:pPr lvl="0" algn="l" defTabSz="1066800">
            <a:lnSpc>
              <a:spcPct val="90000"/>
            </a:lnSpc>
            <a:spcBef>
              <a:spcPct val="0"/>
            </a:spcBef>
            <a:spcAft>
              <a:spcPct val="35000"/>
            </a:spcAft>
          </a:pPr>
          <a:r>
            <a:rPr lang="en-US" sz="2400" kern="1200" smtClean="0"/>
            <a:t>+ Tổng ba góc trong một tam giác bằng </a:t>
          </a:r>
          <a:endParaRPr lang="en-US" sz="2400" kern="1200"/>
        </a:p>
      </dsp:txBody>
      <dsp:txXfrm>
        <a:off x="580685" y="1854277"/>
        <a:ext cx="7576230" cy="639310"/>
      </dsp:txXfrm>
    </dsp:sp>
    <dsp:sp modelId="{9D54CC5E-7C79-4E8E-B8FA-A08F16391437}">
      <dsp:nvSpPr>
        <dsp:cNvPr id="0" name=""/>
        <dsp:cNvSpPr/>
      </dsp:nvSpPr>
      <dsp:spPr>
        <a:xfrm>
          <a:off x="0" y="3262572"/>
          <a:ext cx="10922000" cy="604800"/>
        </a:xfrm>
        <a:prstGeom prst="rect">
          <a:avLst/>
        </a:prstGeom>
        <a:solidFill>
          <a:schemeClr val="lt1">
            <a:alpha val="90000"/>
            <a:hueOff val="0"/>
            <a:satOff val="0"/>
            <a:lumOff val="0"/>
            <a:alphaOff val="0"/>
          </a:schemeClr>
        </a:solidFill>
        <a:ln w="15875" cap="rnd" cmpd="sng" algn="ctr">
          <a:solidFill>
            <a:schemeClr val="accent3">
              <a:hueOff val="1655123"/>
              <a:satOff val="-311"/>
              <a:lumOff val="8333"/>
              <a:alphaOff val="0"/>
            </a:schemeClr>
          </a:solidFill>
          <a:prstDash val="solid"/>
        </a:ln>
        <a:effectLst/>
      </dsp:spPr>
      <dsp:style>
        <a:lnRef idx="2">
          <a:scrgbClr r="0" g="0" b="0"/>
        </a:lnRef>
        <a:fillRef idx="1">
          <a:scrgbClr r="0" g="0" b="0"/>
        </a:fillRef>
        <a:effectRef idx="0">
          <a:scrgbClr r="0" g="0" b="0"/>
        </a:effectRef>
        <a:fontRef idx="minor"/>
      </dsp:style>
    </dsp:sp>
    <dsp:sp modelId="{F4DE49B0-14BF-4FD1-A8EA-28C5CCDD5C6B}">
      <dsp:nvSpPr>
        <dsp:cNvPr id="0" name=""/>
        <dsp:cNvSpPr/>
      </dsp:nvSpPr>
      <dsp:spPr>
        <a:xfrm>
          <a:off x="546100" y="2908332"/>
          <a:ext cx="7645400" cy="708480"/>
        </a:xfrm>
        <a:prstGeom prst="roundRect">
          <a:avLst/>
        </a:prstGeom>
        <a:solidFill>
          <a:schemeClr val="accent3">
            <a:hueOff val="1655123"/>
            <a:satOff val="-311"/>
            <a:lumOff val="8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978" tIns="0" rIns="288978" bIns="0" numCol="1" spcCol="1270" anchor="ctr" anchorCtr="0">
          <a:noAutofit/>
        </a:bodyPr>
        <a:lstStyle/>
        <a:p>
          <a:pPr lvl="0" algn="l" defTabSz="1066800">
            <a:lnSpc>
              <a:spcPct val="90000"/>
            </a:lnSpc>
            <a:spcBef>
              <a:spcPct val="0"/>
            </a:spcBef>
            <a:spcAft>
              <a:spcPct val="35000"/>
            </a:spcAft>
          </a:pPr>
          <a:r>
            <a:rPr lang="en-US" sz="2400" kern="1200" smtClean="0"/>
            <a:t>+ Tam giác nhọn, tam giác tù, tam giác vuông</a:t>
          </a:r>
          <a:endParaRPr lang="en-US" sz="2400" kern="1200"/>
        </a:p>
      </dsp:txBody>
      <dsp:txXfrm>
        <a:off x="580685" y="2942917"/>
        <a:ext cx="7576230" cy="639310"/>
      </dsp:txXfrm>
    </dsp:sp>
    <dsp:sp modelId="{70AEC45C-A7D3-458F-84FC-737B49D71BE0}">
      <dsp:nvSpPr>
        <dsp:cNvPr id="0" name=""/>
        <dsp:cNvSpPr/>
      </dsp:nvSpPr>
      <dsp:spPr>
        <a:xfrm>
          <a:off x="0" y="4267343"/>
          <a:ext cx="10922000" cy="604800"/>
        </a:xfrm>
        <a:prstGeom prst="rect">
          <a:avLst/>
        </a:prstGeom>
        <a:solidFill>
          <a:schemeClr val="lt1">
            <a:alpha val="90000"/>
            <a:hueOff val="0"/>
            <a:satOff val="0"/>
            <a:lumOff val="0"/>
            <a:alphaOff val="0"/>
          </a:schemeClr>
        </a:solidFill>
        <a:ln w="15875" cap="rnd" cmpd="sng" algn="ctr">
          <a:solidFill>
            <a:schemeClr val="accent3">
              <a:hueOff val="3310247"/>
              <a:satOff val="-621"/>
              <a:lumOff val="16667"/>
              <a:alphaOff val="0"/>
            </a:schemeClr>
          </a:solidFill>
          <a:prstDash val="solid"/>
        </a:ln>
        <a:effectLst/>
      </dsp:spPr>
      <dsp:style>
        <a:lnRef idx="2">
          <a:scrgbClr r="0" g="0" b="0"/>
        </a:lnRef>
        <a:fillRef idx="1">
          <a:scrgbClr r="0" g="0" b="0"/>
        </a:fillRef>
        <a:effectRef idx="0">
          <a:scrgbClr r="0" g="0" b="0"/>
        </a:effectRef>
        <a:fontRef idx="minor"/>
      </dsp:style>
    </dsp:sp>
    <dsp:sp modelId="{383ECFAD-5536-4DE1-BEB1-3FF98B9C9E27}">
      <dsp:nvSpPr>
        <dsp:cNvPr id="0" name=""/>
        <dsp:cNvSpPr/>
      </dsp:nvSpPr>
      <dsp:spPr>
        <a:xfrm>
          <a:off x="506032" y="4007345"/>
          <a:ext cx="7645400" cy="624610"/>
        </a:xfrm>
        <a:prstGeom prst="roundRect">
          <a:avLst/>
        </a:prstGeom>
        <a:solidFill>
          <a:schemeClr val="accent3">
            <a:hueOff val="3310247"/>
            <a:satOff val="-621"/>
            <a:lumOff val="1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978" tIns="0" rIns="288978" bIns="0" numCol="1" spcCol="1270" anchor="ctr" anchorCtr="0">
          <a:noAutofit/>
        </a:bodyPr>
        <a:lstStyle/>
        <a:p>
          <a:pPr lvl="0" algn="l" defTabSz="1066800">
            <a:lnSpc>
              <a:spcPct val="90000"/>
            </a:lnSpc>
            <a:spcBef>
              <a:spcPct val="0"/>
            </a:spcBef>
            <a:spcAft>
              <a:spcPct val="35000"/>
            </a:spcAft>
          </a:pPr>
          <a:r>
            <a:rPr lang="en-US" sz="2400" kern="1200" smtClean="0"/>
            <a:t>+ Góc ngoài của một tam giác</a:t>
          </a:r>
          <a:endParaRPr lang="en-US" sz="2400" kern="1200"/>
        </a:p>
      </dsp:txBody>
      <dsp:txXfrm>
        <a:off x="536523" y="4037836"/>
        <a:ext cx="7584418" cy="5636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e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19.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1.wmf"/><Relationship Id="rId7" Type="http://schemas.openxmlformats.org/officeDocument/2006/relationships/image" Target="../media/image44.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18.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44BFA-7B14-4D4A-969D-C9C06B354C79}"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A236B-9768-40B2-9544-E67C181C8B19}" type="slidenum">
              <a:rPr lang="en-US" smtClean="0"/>
              <a:t>‹#›</a:t>
            </a:fld>
            <a:endParaRPr lang="en-US"/>
          </a:p>
        </p:txBody>
      </p:sp>
    </p:spTree>
    <p:extLst>
      <p:ext uri="{BB962C8B-B14F-4D97-AF65-F5344CB8AC3E}">
        <p14:creationId xmlns:p14="http://schemas.microsoft.com/office/powerpoint/2010/main" val="17646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7A236B-9768-40B2-9544-E67C181C8B19}" type="slidenum">
              <a:rPr lang="en-US" smtClean="0"/>
              <a:t>4</a:t>
            </a:fld>
            <a:endParaRPr lang="en-US"/>
          </a:p>
        </p:txBody>
      </p:sp>
    </p:spTree>
    <p:extLst>
      <p:ext uri="{BB962C8B-B14F-4D97-AF65-F5344CB8AC3E}">
        <p14:creationId xmlns:p14="http://schemas.microsoft.com/office/powerpoint/2010/main" val="297249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7A236B-9768-40B2-9544-E67C181C8B19}" type="slidenum">
              <a:rPr lang="en-US" smtClean="0"/>
              <a:t>5</a:t>
            </a:fld>
            <a:endParaRPr lang="en-US"/>
          </a:p>
        </p:txBody>
      </p:sp>
    </p:spTree>
    <p:extLst>
      <p:ext uri="{BB962C8B-B14F-4D97-AF65-F5344CB8AC3E}">
        <p14:creationId xmlns:p14="http://schemas.microsoft.com/office/powerpoint/2010/main" val="287240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7A236B-9768-40B2-9544-E67C181C8B1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1240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212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029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8541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564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350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827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8358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503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801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025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249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2/10/2023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379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2/10/2023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648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61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82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4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2/10/2023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
        <p:nvSpPr>
          <p:cNvPr id="36" name="9Slide.vn - 2019">
            <a:extLst>
              <a:ext uri="{FF2B5EF4-FFF2-40B4-BE49-F238E27FC236}">
                <a16:creationId xmlns:a16="http://schemas.microsoft.com/office/drawing/2014/main" id="{EF978AAE-1930-185F-DC8E-28C8AB3E820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6966117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43.wmf"/><Relationship Id="rId18" Type="http://schemas.openxmlformats.org/officeDocument/2006/relationships/oleObject" Target="../embeddings/oleObject31.bin"/><Relationship Id="rId3" Type="http://schemas.openxmlformats.org/officeDocument/2006/relationships/image" Target="../media/image47.emf"/><Relationship Id="rId21" Type="http://schemas.openxmlformats.org/officeDocument/2006/relationships/image" Target="../media/image46.wmf"/><Relationship Id="rId7" Type="http://schemas.openxmlformats.org/officeDocument/2006/relationships/image" Target="../media/image40.wmf"/><Relationship Id="rId12" Type="http://schemas.openxmlformats.org/officeDocument/2006/relationships/oleObject" Target="../embeddings/oleObject29.bin"/><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18.wmf"/><Relationship Id="rId10" Type="http://schemas.openxmlformats.org/officeDocument/2006/relationships/oleObject" Target="../embeddings/oleObject28.bin"/><Relationship Id="rId19" Type="http://schemas.openxmlformats.org/officeDocument/2006/relationships/image" Target="../media/image45.wmf"/><Relationship Id="rId4" Type="http://schemas.openxmlformats.org/officeDocument/2006/relationships/oleObject" Target="../embeddings/oleObject25.bin"/><Relationship Id="rId9" Type="http://schemas.openxmlformats.org/officeDocument/2006/relationships/image" Target="../media/image41.wmf"/><Relationship Id="rId14" Type="http://schemas.openxmlformats.org/officeDocument/2006/relationships/oleObject" Target="../embeddings/oleObject11.bin"/><Relationship Id="rId22" Type="http://schemas.openxmlformats.org/officeDocument/2006/relationships/hyperlink" Target="1%20Minute%20timer%20(&#272;&#7891;ng%20h&#7891;%20&#273;&#7871;m%20ng&#432;&#7907;c%201%20ph&#250;t).mp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37.bin"/><Relationship Id="rId18" Type="http://schemas.openxmlformats.org/officeDocument/2006/relationships/image" Target="../media/image54.wmf"/><Relationship Id="rId3" Type="http://schemas.openxmlformats.org/officeDocument/2006/relationships/oleObject" Target="../embeddings/oleObject33.bin"/><Relationship Id="rId7" Type="http://schemas.openxmlformats.org/officeDocument/2006/relationships/image" Target="../media/image55.jpeg"/><Relationship Id="rId12" Type="http://schemas.openxmlformats.org/officeDocument/2006/relationships/image" Target="../media/image51.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53.wmf"/><Relationship Id="rId1" Type="http://schemas.openxmlformats.org/officeDocument/2006/relationships/vmlDrawing" Target="../drawings/vmlDrawing7.vml"/><Relationship Id="rId6" Type="http://schemas.openxmlformats.org/officeDocument/2006/relationships/image" Target="../media/image49.wmf"/><Relationship Id="rId11" Type="http://schemas.openxmlformats.org/officeDocument/2006/relationships/oleObject" Target="../embeddings/oleObject36.bin"/><Relationship Id="rId5" Type="http://schemas.openxmlformats.org/officeDocument/2006/relationships/oleObject" Target="../embeddings/oleObject34.bin"/><Relationship Id="rId15" Type="http://schemas.openxmlformats.org/officeDocument/2006/relationships/oleObject" Target="../embeddings/oleObject38.bin"/><Relationship Id="rId10" Type="http://schemas.openxmlformats.org/officeDocument/2006/relationships/image" Target="../media/image50.wmf"/><Relationship Id="rId4" Type="http://schemas.openxmlformats.org/officeDocument/2006/relationships/image" Target="../media/image48.wmf"/><Relationship Id="rId9" Type="http://schemas.openxmlformats.org/officeDocument/2006/relationships/oleObject" Target="../embeddings/oleObject35.bin"/><Relationship Id="rId14" Type="http://schemas.openxmlformats.org/officeDocument/2006/relationships/image" Target="../media/image5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61.wmf"/><Relationship Id="rId3" Type="http://schemas.openxmlformats.org/officeDocument/2006/relationships/image" Target="../media/image63.jpeg"/><Relationship Id="rId7" Type="http://schemas.openxmlformats.org/officeDocument/2006/relationships/image" Target="../media/image58.wmf"/><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1.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9.wmf"/><Relationship Id="rId14" Type="http://schemas.openxmlformats.org/officeDocument/2006/relationships/oleObject" Target="../embeddings/oleObject45.bin"/></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latmanhghep.ppt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hyperlink" Target="1%20Minute%20timer%20(&#272;&#7891;ng%20h&#7891;%20&#273;&#7871;m%20ng&#432;&#7907;c%201%20ph&#250;t).mp4" TargetMode="External"/><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10" Type="http://schemas.openxmlformats.org/officeDocument/2006/relationships/image" Target="../media/image8.jpeg"/><Relationship Id="rId4" Type="http://schemas.openxmlformats.org/officeDocument/2006/relationships/oleObject" Target="../embeddings/oleObject1.bin"/><Relationship Id="rId9" Type="http://schemas.openxmlformats.org/officeDocument/2006/relationships/hyperlink" Target="Tong%20ba%20goc%20trong%20tam%20gac.gs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o&#7841;t%20&#273;&#7897;ng%202.g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7.emf"/><Relationship Id="rId18" Type="http://schemas.openxmlformats.org/officeDocument/2006/relationships/oleObject" Target="../embeddings/oleObject10.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3.wmf"/><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14.emf"/><Relationship Id="rId10" Type="http://schemas.openxmlformats.org/officeDocument/2006/relationships/image" Target="../media/image12.wmf"/><Relationship Id="rId19" Type="http://schemas.openxmlformats.org/officeDocument/2006/relationships/image" Target="../media/image16.wmf"/><Relationship Id="rId4" Type="http://schemas.openxmlformats.org/officeDocument/2006/relationships/image" Target="../media/image9.wmf"/><Relationship Id="rId9" Type="http://schemas.openxmlformats.org/officeDocument/2006/relationships/oleObject" Target="../embeddings/oleObject6.bin"/><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5.bin"/><Relationship Id="rId18" Type="http://schemas.openxmlformats.org/officeDocument/2006/relationships/image" Target="../media/image24.wmf"/><Relationship Id="rId3" Type="http://schemas.openxmlformats.org/officeDocument/2006/relationships/image" Target="../media/image25.png"/><Relationship Id="rId7" Type="http://schemas.openxmlformats.org/officeDocument/2006/relationships/oleObject" Target="../embeddings/oleObject12.bin"/><Relationship Id="rId12" Type="http://schemas.openxmlformats.org/officeDocument/2006/relationships/image" Target="../media/image21.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3.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0.wmf"/><Relationship Id="rId4" Type="http://schemas.openxmlformats.org/officeDocument/2006/relationships/image" Target="../media/image26.emf"/><Relationship Id="rId9" Type="http://schemas.openxmlformats.org/officeDocument/2006/relationships/oleObject" Target="../embeddings/oleObject13.bin"/><Relationship Id="rId14"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1.bin"/><Relationship Id="rId18" Type="http://schemas.openxmlformats.org/officeDocument/2006/relationships/image" Target="../media/image32.wmf"/><Relationship Id="rId3" Type="http://schemas.openxmlformats.org/officeDocument/2006/relationships/image" Target="../media/image34.emf"/><Relationship Id="rId21" Type="http://schemas.openxmlformats.org/officeDocument/2006/relationships/hyperlink" Target="&#272;&#7891;ng%20h&#7891;%20&#273;&#7871;m%20ng&#432;&#7907;c%203%20ph&#250;t%20g&#226;y%20s&#7889;c%203%20Minutes.mp4" TargetMode="External"/><Relationship Id="rId7" Type="http://schemas.openxmlformats.org/officeDocument/2006/relationships/oleObject" Target="../embeddings/oleObject18.bin"/><Relationship Id="rId12" Type="http://schemas.openxmlformats.org/officeDocument/2006/relationships/image" Target="../media/image29.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oleObject" Target="../embeddings/oleObject24.bin"/><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20.bin"/><Relationship Id="rId5" Type="http://schemas.openxmlformats.org/officeDocument/2006/relationships/oleObject" Target="../embeddings/oleObject12.bin"/><Relationship Id="rId15" Type="http://schemas.openxmlformats.org/officeDocument/2006/relationships/oleObject" Target="../embeddings/oleObject22.bin"/><Relationship Id="rId23" Type="http://schemas.openxmlformats.org/officeDocument/2006/relationships/hyperlink" Target="2%20Minutes%20timer%20(&#272;&#7891;ng%20h&#7891;%20&#273;&#7871;m%20ng&#432;&#7907;c%202%20ph&#250;t).webm" TargetMode="External"/><Relationship Id="rId10" Type="http://schemas.openxmlformats.org/officeDocument/2006/relationships/image" Target="../media/image28.wmf"/><Relationship Id="rId19" Type="http://schemas.openxmlformats.org/officeDocument/2006/relationships/hyperlink" Target="Dong%20ho%20dem%20nguoc%203%20phut.pptx" TargetMode="External"/><Relationship Id="rId4" Type="http://schemas.openxmlformats.org/officeDocument/2006/relationships/image" Target="../media/image35.emf"/><Relationship Id="rId9" Type="http://schemas.openxmlformats.org/officeDocument/2006/relationships/oleObject" Target="../embeddings/oleObject19.bin"/><Relationship Id="rId14" Type="http://schemas.openxmlformats.org/officeDocument/2006/relationships/image" Target="../media/image30.wmf"/><Relationship Id="rId22" Type="http://schemas.openxmlformats.org/officeDocument/2006/relationships/image" Target="../media/image33.wmf"/></Relationships>
</file>

<file path=ppt/slides/_rels/slide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hyperlink" Target="&#272;&#7891;ng%20h&#7891;%20&#273;&#7871;m%20ng&#432;&#7907;c%203%20ph&#250;t%20g&#226;y%20s&#7889;c%203%20Minutes.mp4" TargetMode="Externa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emf"/><Relationship Id="rId5" Type="http://schemas.openxmlformats.org/officeDocument/2006/relationships/image" Target="../media/image33.wmf"/><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extBox 3" descr="OPL20U25GSXzBJYl68kk8uQGfFKzs7yb1M4KJWUiLk6ZEvGF+qCIPSnY57AbBFCvTWID13 2022 KNTT STT 73+K4lPs7H94VUqPe2XwIsfPRnrXQE//QTEXxb8/8N4CNc6FpgZahzpTjFhMzSA7T/nHJa11DE8Ng2TP3iAmRczFlmslSuUNOgUeb6yRvs0="/>
          <p:cNvSpPr txBox="1"/>
          <p:nvPr/>
        </p:nvSpPr>
        <p:spPr>
          <a:xfrm>
            <a:off x="2667000" y="1868546"/>
            <a:ext cx="7010400" cy="523220"/>
          </a:xfrm>
          <a:prstGeom prst="rect">
            <a:avLst/>
          </a:prstGeom>
          <a:noFill/>
        </p:spPr>
        <p:txBody>
          <a:bodyPr wrap="square" rtlCol="0">
            <a:spAutoFit/>
          </a:bodyPr>
          <a:lstStyle/>
          <a:p>
            <a:pPr algn="ctr"/>
            <a:r>
              <a:rPr lang="en-US" sz="2800" b="1" noProof="1" smtClean="0">
                <a:latin typeface="Times New Roman" panose="02020603050405020304" pitchFamily="18" charset="0"/>
                <a:cs typeface="Times New Roman" panose="02020603050405020304" pitchFamily="18" charset="0"/>
              </a:rPr>
              <a:t>Hội thi giáo viên giỏi cấp Quận </a:t>
            </a:r>
            <a:endParaRPr lang="vi-VN" sz="2800" b="1" noProof="1">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ID13 2022 KNTT STT 73+K4lPs7H94VUqPe2XwIsfPRnrXQE//QTEXxb8/8N4CNc6FpgZahzpTjFhMzSA7T/nHJa11DE8Ng2TP3iAmRczFlmslSuUNOgUeb6yRvs0=">
            <a:extLst>
              <a:ext uri="{FF2B5EF4-FFF2-40B4-BE49-F238E27FC236}">
                <a16:creationId xmlns:a16="http://schemas.microsoft.com/office/drawing/2014/main" id="{D4AE58C6-D625-4980-9A85-3C00E887279A}"/>
              </a:ext>
            </a:extLst>
          </p:cNvPr>
          <p:cNvSpPr/>
          <p:nvPr/>
        </p:nvSpPr>
        <p:spPr>
          <a:xfrm>
            <a:off x="2324100" y="2819400"/>
            <a:ext cx="7543800" cy="175432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5400" b="1" noProof="1">
                <a:solidFill>
                  <a:srgbClr val="00B050"/>
                </a:solidFill>
                <a:latin typeface="Times New Roman" panose="02020603050405020304" pitchFamily="18" charset="0"/>
                <a:cs typeface="Times New Roman" panose="02020603050405020304" pitchFamily="18" charset="0"/>
              </a:rPr>
              <a:t>Chào mừng các thầy cô </a:t>
            </a:r>
          </a:p>
          <a:p>
            <a:pPr algn="ctr"/>
            <a:r>
              <a:rPr lang="vi-VN" sz="5400" b="1" noProof="1">
                <a:solidFill>
                  <a:srgbClr val="00B050"/>
                </a:solidFill>
                <a:latin typeface="Times New Roman" panose="02020603050405020304" pitchFamily="18" charset="0"/>
                <a:cs typeface="Times New Roman" panose="02020603050405020304" pitchFamily="18" charset="0"/>
              </a:rPr>
              <a:t>về dự giờ </a:t>
            </a:r>
            <a:r>
              <a:rPr lang="en-US" sz="5400" b="1" noProof="1" smtClean="0">
                <a:solidFill>
                  <a:srgbClr val="00B050"/>
                </a:solidFill>
                <a:latin typeface="Times New Roman" panose="02020603050405020304" pitchFamily="18" charset="0"/>
                <a:cs typeface="Times New Roman" panose="02020603050405020304" pitchFamily="18" charset="0"/>
              </a:rPr>
              <a:t>môn Toán </a:t>
            </a:r>
            <a:endParaRPr lang="vi-VN" sz="5400" b="1" noProof="1">
              <a:solidFill>
                <a:srgbClr val="00B050"/>
              </a:solidFill>
              <a:latin typeface="Times New Roman" panose="02020603050405020304" pitchFamily="18" charset="0"/>
              <a:cs typeface="Times New Roman" panose="02020603050405020304" pitchFamily="18" charset="0"/>
            </a:endParaRPr>
          </a:p>
        </p:txBody>
      </p:sp>
      <p:sp>
        <p:nvSpPr>
          <p:cNvPr id="6" name="TextBox 5" descr="OPL20U25GSXzBJYl68kk8uQGfFKzs7yb1M4KJWUiLk6ZEvGF+qCIPSnY57AbBFCvTWID13 2022 KNTT STT 73+K4lPs7H94VUqPe2XwIsfPRnrXQE//QTEXxb8/8N4CNc6FpgZahzpTjFhMzSA7T/nHJa11DE8Ng2TP3iAmRczFlmslSuUNOgUeb6yRvs0="/>
          <p:cNvSpPr txBox="1"/>
          <p:nvPr/>
        </p:nvSpPr>
        <p:spPr>
          <a:xfrm>
            <a:off x="4445493" y="4595004"/>
            <a:ext cx="335280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viên</a:t>
            </a:r>
            <a:r>
              <a:rPr lang="en-US" sz="2400" b="1" smtClean="0">
                <a:latin typeface="Times New Roman" panose="02020603050405020304" pitchFamily="18" charset="0"/>
                <a:cs typeface="Times New Roman" panose="02020603050405020304" pitchFamily="18" charset="0"/>
              </a:rPr>
              <a:t>: Bùi Như Yến</a:t>
            </a:r>
            <a:endParaRPr lang="en-US" sz="2400" b="1" dirty="0">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ID13 2022 KNTT STT 73+K4lPs7H94VUqPe2XwIsfPRnrXQE//QTEXxb8/8N4CNc6FpgZahzpTjFhMzSA7T/nHJa11DE8Ng2TP3iAmRczFlmslSuUNOgUeb6yRvs0="/>
          <p:cNvSpPr txBox="1"/>
          <p:nvPr/>
        </p:nvSpPr>
        <p:spPr>
          <a:xfrm>
            <a:off x="5181600" y="5022638"/>
            <a:ext cx="33528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Lớp</a:t>
            </a:r>
            <a:r>
              <a:rPr lang="en-US" sz="2400" b="1"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7B</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693504" y="628535"/>
            <a:ext cx="6580648" cy="1138773"/>
          </a:xfrm>
          <a:prstGeom prst="rect">
            <a:avLst/>
          </a:prstGeom>
          <a:noFill/>
        </p:spPr>
        <p:txBody>
          <a:bodyPr wrap="none" lIns="91440" tIns="45720" rIns="91440" bIns="45720">
            <a:spAutoFit/>
          </a:bodyPr>
          <a:lstStyle/>
          <a:p>
            <a:pPr algn="ctr"/>
            <a:r>
              <a:rPr lang="en-US" sz="4000" b="1"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UBND QUẬN HỒNG BÀNG</a:t>
            </a:r>
          </a:p>
          <a:p>
            <a:pPr algn="ctr"/>
            <a:r>
              <a:rPr lang="en-US" sz="2800" b="1" cap="none" spc="0"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Trường THCS Bạch Đằng</a:t>
            </a:r>
            <a:endParaRPr lang="en-US" sz="2800" b="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9668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descr="OPL20U25GSXzBJYl68kk8uQGfFKzs7yb1M4KJWUiLk6ZEvGF+qCIPSnY57AbBFCvTWID13 2022 KNTT STT 73+K4lPs7H94VUqPe2XwIsfPRnrXQE//QTEXxb8/8N4CNc6FpgZahzpTjFhMzSA7T/nHJa11DE8Ng2TP3iAmRczFlmslSuUNOgUeb6yRvs0="/>
          <p:cNvSpPr txBox="1"/>
          <p:nvPr/>
        </p:nvSpPr>
        <p:spPr>
          <a:xfrm>
            <a:off x="3200400" y="2057400"/>
            <a:ext cx="5486400" cy="1107996"/>
          </a:xfrm>
          <a:prstGeom prst="rect">
            <a:avLst/>
          </a:prstGeom>
          <a:solidFill>
            <a:schemeClr val="accent6">
              <a:lumMod val="60000"/>
              <a:lumOff val="40000"/>
            </a:schemeClr>
          </a:solidFill>
        </p:spPr>
        <p:txBody>
          <a:bodyPr wrap="square" rtlCol="0">
            <a:spAutoFit/>
          </a:bodyPr>
          <a:lstStyle/>
          <a:p>
            <a:pPr algn="ctr"/>
            <a:r>
              <a:rPr lang="en-US" sz="6600" b="1" noProof="1">
                <a:solidFill>
                  <a:prstClr val="black"/>
                </a:solidFill>
                <a:latin typeface="Times New Roman" panose="02020603050405020304" pitchFamily="18" charset="0"/>
                <a:cs typeface="Times New Roman" panose="02020603050405020304" pitchFamily="18" charset="0"/>
              </a:rPr>
              <a:t>Luyện tập</a:t>
            </a:r>
            <a:endParaRPr lang="vi-VN" sz="6600" b="1" noProof="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993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77192" y="663714"/>
            <a:ext cx="3076483" cy="707886"/>
          </a:xfrm>
          <a:prstGeom prst="rect">
            <a:avLst/>
          </a:prstGeom>
        </p:spPr>
        <p:txBody>
          <a:bodyPr wrap="none">
            <a:spAutoFit/>
          </a:bodyPr>
          <a:lstStyle/>
          <a:p>
            <a:r>
              <a:rPr lang="en-US" sz="4000" b="1" i="1" smtClean="0">
                <a:latin typeface="Times New Roman" panose="02020603050405020304" pitchFamily="18" charset="0"/>
                <a:cs typeface="Times New Roman" panose="02020603050405020304" pitchFamily="18" charset="0"/>
              </a:rPr>
              <a:t>2. Luyện tập  </a:t>
            </a:r>
            <a:endParaRPr lang="en-US" sz="4000" b="1"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95201"/>
              </p:ext>
            </p:extLst>
          </p:nvPr>
        </p:nvGraphicFramePr>
        <p:xfrm>
          <a:off x="762000" y="2914021"/>
          <a:ext cx="11277600" cy="3618903"/>
        </p:xfrm>
        <a:graphic>
          <a:graphicData uri="http://schemas.openxmlformats.org/drawingml/2006/table">
            <a:tbl>
              <a:tblPr firstRow="1" bandRow="1">
                <a:tableStyleId>{8A107856-5554-42FB-B03E-39F5DBC370BA}</a:tableStyleId>
              </a:tblPr>
              <a:tblGrid>
                <a:gridCol w="5715000">
                  <a:extLst>
                    <a:ext uri="{9D8B030D-6E8A-4147-A177-3AD203B41FA5}">
                      <a16:colId xmlns:a16="http://schemas.microsoft.com/office/drawing/2014/main" val="1824469261"/>
                    </a:ext>
                  </a:extLst>
                </a:gridCol>
                <a:gridCol w="5562600">
                  <a:extLst>
                    <a:ext uri="{9D8B030D-6E8A-4147-A177-3AD203B41FA5}">
                      <a16:colId xmlns:a16="http://schemas.microsoft.com/office/drawing/2014/main" val="2526667181"/>
                    </a:ext>
                  </a:extLst>
                </a:gridCol>
              </a:tblGrid>
              <a:tr h="1206301">
                <a:tc>
                  <a:txBody>
                    <a:bodyPr/>
                    <a:lstStyle/>
                    <a:p>
                      <a:r>
                        <a:rPr lang="en-US" sz="3200" b="0" smtClean="0">
                          <a:latin typeface="Times New Roman" panose="02020603050405020304" pitchFamily="18" charset="0"/>
                          <a:cs typeface="Times New Roman" panose="02020603050405020304" pitchFamily="18" charset="0"/>
                        </a:rPr>
                        <a:t>a) </a:t>
                      </a:r>
                      <a:endParaRPr lang="en-US" sz="3200" b="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909953902"/>
                  </a:ext>
                </a:extLst>
              </a:tr>
              <a:tr h="1206301">
                <a:tc>
                  <a:txBody>
                    <a:bodyPr/>
                    <a:lstStyle/>
                    <a:p>
                      <a:r>
                        <a:rPr lang="en-US" sz="3600" smtClean="0">
                          <a:latin typeface="Times New Roman" panose="02020603050405020304" pitchFamily="18" charset="0"/>
                          <a:cs typeface="Times New Roman" panose="02020603050405020304" pitchFamily="18" charset="0"/>
                        </a:rPr>
                        <a:t>b) </a:t>
                      </a:r>
                      <a:r>
                        <a:rPr lang="en-US" sz="3200" smtClean="0">
                          <a:latin typeface="Times New Roman" panose="02020603050405020304" pitchFamily="18" charset="0"/>
                          <a:cs typeface="Times New Roman" panose="02020603050405020304" pitchFamily="18" charset="0"/>
                        </a:rPr>
                        <a:t>Hai góc           </a:t>
                      </a:r>
                      <a:r>
                        <a:rPr lang="en-US" sz="3200" baseline="0" smtClean="0">
                          <a:latin typeface="Times New Roman" panose="02020603050405020304" pitchFamily="18" charset="0"/>
                          <a:cs typeface="Times New Roman" panose="02020603050405020304" pitchFamily="18" charset="0"/>
                        </a:rPr>
                        <a:t>bù nhau</a:t>
                      </a:r>
                      <a:endParaRPr lang="en-US" sz="360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770335013"/>
                  </a:ext>
                </a:extLst>
              </a:tr>
              <a:tr h="1206301">
                <a:tc>
                  <a:txBody>
                    <a:bodyPr/>
                    <a:lstStyle/>
                    <a:p>
                      <a:r>
                        <a:rPr lang="en-US" sz="3600" smtClean="0">
                          <a:latin typeface="Times New Roman" panose="02020603050405020304" pitchFamily="18" charset="0"/>
                          <a:cs typeface="Times New Roman" panose="02020603050405020304" pitchFamily="18" charset="0"/>
                        </a:rPr>
                        <a:t>c) </a:t>
                      </a:r>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908351681"/>
                  </a:ext>
                </a:extLst>
              </a:tr>
            </a:tbl>
          </a:graphicData>
        </a:graphic>
      </p:graphicFrame>
      <p:sp>
        <p:nvSpPr>
          <p:cNvPr id="6"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pic>
        <p:nvPicPr>
          <p:cNvPr id="3" name="Picture 2"/>
          <p:cNvPicPr>
            <a:picLocks noChangeAspect="1"/>
          </p:cNvPicPr>
          <p:nvPr/>
        </p:nvPicPr>
        <p:blipFill>
          <a:blip r:embed="rId3"/>
          <a:stretch>
            <a:fillRect/>
          </a:stretch>
        </p:blipFill>
        <p:spPr>
          <a:xfrm>
            <a:off x="5997657" y="578633"/>
            <a:ext cx="5792684" cy="2697225"/>
          </a:xfrm>
          <a:prstGeom prst="rect">
            <a:avLst/>
          </a:prstGeom>
        </p:spPr>
      </p:pic>
      <p:sp>
        <p:nvSpPr>
          <p:cNvPr id="4" name="TextBox 3"/>
          <p:cNvSpPr txBox="1"/>
          <p:nvPr/>
        </p:nvSpPr>
        <p:spPr>
          <a:xfrm>
            <a:off x="533400" y="1371600"/>
            <a:ext cx="5029200" cy="1077218"/>
          </a:xfrm>
          <a:prstGeom prst="rect">
            <a:avLst/>
          </a:prstGeom>
          <a:noFill/>
        </p:spPr>
        <p:txBody>
          <a:bodyPr wrap="square" rtlCol="0">
            <a:spAutoFit/>
          </a:bodyPr>
          <a:lstStyle/>
          <a:p>
            <a:r>
              <a:rPr lang="en-US" sz="3200" i="1" smtClean="0">
                <a:latin typeface="Times New Roman" panose="02020603050405020304" pitchFamily="18" charset="0"/>
                <a:cs typeface="Times New Roman" panose="02020603050405020304" pitchFamily="18" charset="0"/>
              </a:rPr>
              <a:t>Quan sát hình 1, xét khẳng định sau là </a:t>
            </a:r>
            <a:r>
              <a:rPr lang="en-US" sz="3200" b="1" i="1" smtClean="0">
                <a:latin typeface="Times New Roman" panose="02020603050405020304" pitchFamily="18" charset="0"/>
                <a:cs typeface="Times New Roman" panose="02020603050405020304" pitchFamily="18" charset="0"/>
              </a:rPr>
              <a:t>đúng</a:t>
            </a:r>
            <a:r>
              <a:rPr lang="en-US" sz="3200" i="1" smtClean="0">
                <a:latin typeface="Times New Roman" panose="02020603050405020304" pitchFamily="18" charset="0"/>
                <a:cs typeface="Times New Roman" panose="02020603050405020304" pitchFamily="18" charset="0"/>
              </a:rPr>
              <a:t> hay </a:t>
            </a:r>
            <a:r>
              <a:rPr lang="en-US" sz="3200" b="1" i="1" smtClean="0">
                <a:latin typeface="Times New Roman" panose="02020603050405020304" pitchFamily="18" charset="0"/>
                <a:cs typeface="Times New Roman" panose="02020603050405020304" pitchFamily="18" charset="0"/>
              </a:rPr>
              <a:t>sai</a:t>
            </a:r>
            <a:r>
              <a:rPr lang="en-US" sz="3200" i="1" smtClean="0">
                <a:latin typeface="Times New Roman" panose="02020603050405020304" pitchFamily="18" charset="0"/>
                <a:cs typeface="Times New Roman" panose="02020603050405020304" pitchFamily="18" charset="0"/>
              </a:rPr>
              <a:t>?</a:t>
            </a:r>
            <a:endParaRPr lang="en-US" sz="3200" i="1">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56443843"/>
              </p:ext>
            </p:extLst>
          </p:nvPr>
        </p:nvGraphicFramePr>
        <p:xfrm>
          <a:off x="2819400" y="4415001"/>
          <a:ext cx="900351" cy="660258"/>
        </p:xfrm>
        <a:graphic>
          <a:graphicData uri="http://schemas.openxmlformats.org/presentationml/2006/ole">
            <mc:AlternateContent xmlns:mc="http://schemas.openxmlformats.org/markup-compatibility/2006">
              <mc:Choice xmlns:v="urn:schemas-microsoft-com:vml" Requires="v">
                <p:oleObj spid="_x0000_s12415" name="Equation" r:id="rId4" imgW="380880" imgH="279360" progId="Equation.DSMT4">
                  <p:embed/>
                </p:oleObj>
              </mc:Choice>
              <mc:Fallback>
                <p:oleObj name="Equation" r:id="rId4" imgW="380880" imgH="279360" progId="Equation.DSMT4">
                  <p:embed/>
                  <p:pic>
                    <p:nvPicPr>
                      <p:cNvPr id="5" name="Object 4"/>
                      <p:cNvPicPr/>
                      <p:nvPr/>
                    </p:nvPicPr>
                    <p:blipFill>
                      <a:blip r:embed="rId5"/>
                      <a:stretch>
                        <a:fillRect/>
                      </a:stretch>
                    </p:blipFill>
                    <p:spPr>
                      <a:xfrm>
                        <a:off x="2819400" y="4415001"/>
                        <a:ext cx="900351" cy="660258"/>
                      </a:xfrm>
                      <a:prstGeom prst="rect">
                        <a:avLst/>
                      </a:prstGeom>
                    </p:spPr>
                  </p:pic>
                </p:oleObj>
              </mc:Fallback>
            </mc:AlternateContent>
          </a:graphicData>
        </a:graphic>
      </p:graphicFrame>
      <p:sp>
        <p:nvSpPr>
          <p:cNvPr id="7" name="TextBox 6"/>
          <p:cNvSpPr txBox="1"/>
          <p:nvPr/>
        </p:nvSpPr>
        <p:spPr>
          <a:xfrm>
            <a:off x="6573837" y="2955553"/>
            <a:ext cx="1752600" cy="584775"/>
          </a:xfrm>
          <a:prstGeom prst="rect">
            <a:avLst/>
          </a:prstGeom>
          <a:noFill/>
        </p:spPr>
        <p:txBody>
          <a:bodyPr wrap="square" rtlCol="0">
            <a:spAutoFit/>
          </a:bodyPr>
          <a:lstStyle/>
          <a:p>
            <a:r>
              <a:rPr lang="en-US" sz="3200" b="1" i="1" smtClean="0">
                <a:solidFill>
                  <a:schemeClr val="tx1">
                    <a:lumMod val="95000"/>
                    <a:lumOff val="5000"/>
                  </a:schemeClr>
                </a:solidFill>
                <a:latin typeface="Times New Roman" panose="02020603050405020304" pitchFamily="18" charset="0"/>
                <a:cs typeface="Times New Roman" panose="02020603050405020304" pitchFamily="18" charset="0"/>
              </a:rPr>
              <a:t>Đúng</a:t>
            </a:r>
            <a:endParaRPr lang="en-US" sz="3200" b="1" i="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594475" y="4219373"/>
            <a:ext cx="1752600" cy="584775"/>
          </a:xfrm>
          <a:prstGeom prst="rect">
            <a:avLst/>
          </a:prstGeom>
          <a:noFill/>
        </p:spPr>
        <p:txBody>
          <a:bodyPr wrap="square" rtlCol="0">
            <a:spAutoFit/>
          </a:bodyPr>
          <a:lstStyle/>
          <a:p>
            <a:r>
              <a:rPr lang="en-US" sz="3200" b="1" i="1" smtClean="0">
                <a:solidFill>
                  <a:schemeClr val="tx1">
                    <a:lumMod val="95000"/>
                    <a:lumOff val="5000"/>
                  </a:schemeClr>
                </a:solidFill>
                <a:latin typeface="Times New Roman" panose="02020603050405020304" pitchFamily="18" charset="0"/>
                <a:cs typeface="Times New Roman" panose="02020603050405020304" pitchFamily="18" charset="0"/>
              </a:rPr>
              <a:t>Sai</a:t>
            </a:r>
            <a:endParaRPr lang="en-US" sz="3200" b="1" i="1">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25639980"/>
              </p:ext>
            </p:extLst>
          </p:nvPr>
        </p:nvGraphicFramePr>
        <p:xfrm>
          <a:off x="8356254" y="4205661"/>
          <a:ext cx="1793875" cy="598487"/>
        </p:xfrm>
        <a:graphic>
          <a:graphicData uri="http://schemas.openxmlformats.org/presentationml/2006/ole">
            <mc:AlternateContent xmlns:mc="http://schemas.openxmlformats.org/markup-compatibility/2006">
              <mc:Choice xmlns:v="urn:schemas-microsoft-com:vml" Requires="v">
                <p:oleObj spid="_x0000_s12416" name="Equation" r:id="rId6" imgW="838080" imgH="279360" progId="Equation.DSMT4">
                  <p:embed/>
                </p:oleObj>
              </mc:Choice>
              <mc:Fallback>
                <p:oleObj name="Equation" r:id="rId6" imgW="838080" imgH="279360" progId="Equation.DSMT4">
                  <p:embed/>
                  <p:pic>
                    <p:nvPicPr>
                      <p:cNvPr id="10" name="Object 9"/>
                      <p:cNvPicPr/>
                      <p:nvPr/>
                    </p:nvPicPr>
                    <p:blipFill>
                      <a:blip r:embed="rId7"/>
                      <a:stretch>
                        <a:fillRect/>
                      </a:stretch>
                    </p:blipFill>
                    <p:spPr>
                      <a:xfrm>
                        <a:off x="8356254" y="4205661"/>
                        <a:ext cx="1793875" cy="598487"/>
                      </a:xfrm>
                      <a:prstGeom prst="rect">
                        <a:avLst/>
                      </a:prstGeom>
                    </p:spPr>
                  </p:pic>
                </p:oleObj>
              </mc:Fallback>
            </mc:AlternateContent>
          </a:graphicData>
        </a:graphic>
      </p:graphicFrame>
      <p:sp>
        <p:nvSpPr>
          <p:cNvPr id="16" name="TextBox 15"/>
          <p:cNvSpPr txBox="1"/>
          <p:nvPr/>
        </p:nvSpPr>
        <p:spPr>
          <a:xfrm>
            <a:off x="7696200" y="4184863"/>
            <a:ext cx="5164137" cy="1077218"/>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Vì                                          =&gt; Hai góc         phụ nhau</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22" name="Arc 21"/>
          <p:cNvSpPr/>
          <p:nvPr/>
        </p:nvSpPr>
        <p:spPr>
          <a:xfrm rot="11924225">
            <a:off x="9368809" y="2327276"/>
            <a:ext cx="402975" cy="517308"/>
          </a:xfrm>
          <a:prstGeom prst="arc">
            <a:avLst>
              <a:gd name="adj1" fmla="val 18184451"/>
              <a:gd name="adj2" fmla="val 10645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9029700" y="854117"/>
            <a:ext cx="1790700" cy="485832"/>
          </a:xfrm>
          <a:prstGeom prst="rect">
            <a:avLst/>
          </a:prstGeom>
          <a:noFill/>
        </p:spPr>
        <p:txBody>
          <a:bodyPr wrap="square" rtlCol="0">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401439452"/>
              </p:ext>
            </p:extLst>
          </p:nvPr>
        </p:nvGraphicFramePr>
        <p:xfrm>
          <a:off x="1392273" y="3182746"/>
          <a:ext cx="1527850" cy="715164"/>
        </p:xfrm>
        <a:graphic>
          <a:graphicData uri="http://schemas.openxmlformats.org/presentationml/2006/ole">
            <mc:AlternateContent xmlns:mc="http://schemas.openxmlformats.org/markup-compatibility/2006">
              <mc:Choice xmlns:v="urn:schemas-microsoft-com:vml" Requires="v">
                <p:oleObj spid="_x0000_s12417" name="Equation" r:id="rId8" imgW="596880" imgH="279360" progId="Equation.DSMT4">
                  <p:embed/>
                </p:oleObj>
              </mc:Choice>
              <mc:Fallback>
                <p:oleObj name="Equation" r:id="rId8" imgW="596880" imgH="279360" progId="Equation.DSMT4">
                  <p:embed/>
                  <p:pic>
                    <p:nvPicPr>
                      <p:cNvPr id="0" name=""/>
                      <p:cNvPicPr/>
                      <p:nvPr/>
                    </p:nvPicPr>
                    <p:blipFill>
                      <a:blip r:embed="rId9"/>
                      <a:stretch>
                        <a:fillRect/>
                      </a:stretch>
                    </p:blipFill>
                    <p:spPr>
                      <a:xfrm>
                        <a:off x="1392273" y="3182746"/>
                        <a:ext cx="1527850" cy="71516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82137216"/>
              </p:ext>
            </p:extLst>
          </p:nvPr>
        </p:nvGraphicFramePr>
        <p:xfrm>
          <a:off x="9677400" y="4669566"/>
          <a:ext cx="792904" cy="581463"/>
        </p:xfrm>
        <a:graphic>
          <a:graphicData uri="http://schemas.openxmlformats.org/presentationml/2006/ole">
            <mc:AlternateContent xmlns:mc="http://schemas.openxmlformats.org/markup-compatibility/2006">
              <mc:Choice xmlns:v="urn:schemas-microsoft-com:vml" Requires="v">
                <p:oleObj spid="_x0000_s12418" name="Equation" r:id="rId10" imgW="380880" imgH="279360" progId="Equation.DSMT4">
                  <p:embed/>
                </p:oleObj>
              </mc:Choice>
              <mc:Fallback>
                <p:oleObj name="Equation" r:id="rId10" imgW="380880" imgH="279360" progId="Equation.DSMT4">
                  <p:embed/>
                  <p:pic>
                    <p:nvPicPr>
                      <p:cNvPr id="0" name=""/>
                      <p:cNvPicPr/>
                      <p:nvPr/>
                    </p:nvPicPr>
                    <p:blipFill>
                      <a:blip r:embed="rId11"/>
                      <a:stretch>
                        <a:fillRect/>
                      </a:stretch>
                    </p:blipFill>
                    <p:spPr>
                      <a:xfrm>
                        <a:off x="9677400" y="4669566"/>
                        <a:ext cx="792904" cy="5814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874019624"/>
              </p:ext>
            </p:extLst>
          </p:nvPr>
        </p:nvGraphicFramePr>
        <p:xfrm>
          <a:off x="1431660" y="5340481"/>
          <a:ext cx="3232680" cy="658509"/>
        </p:xfrm>
        <a:graphic>
          <a:graphicData uri="http://schemas.openxmlformats.org/presentationml/2006/ole">
            <mc:AlternateContent xmlns:mc="http://schemas.openxmlformats.org/markup-compatibility/2006">
              <mc:Choice xmlns:v="urn:schemas-microsoft-com:vml" Requires="v">
                <p:oleObj spid="_x0000_s12419" name="Equation" r:id="rId12" imgW="1371600" imgH="279360" progId="Equation.DSMT4">
                  <p:embed/>
                </p:oleObj>
              </mc:Choice>
              <mc:Fallback>
                <p:oleObj name="Equation" r:id="rId12" imgW="1371600" imgH="279360" progId="Equation.DSMT4">
                  <p:embed/>
                  <p:pic>
                    <p:nvPicPr>
                      <p:cNvPr id="0" name=""/>
                      <p:cNvPicPr/>
                      <p:nvPr/>
                    </p:nvPicPr>
                    <p:blipFill>
                      <a:blip r:embed="rId13"/>
                      <a:stretch>
                        <a:fillRect/>
                      </a:stretch>
                    </p:blipFill>
                    <p:spPr>
                      <a:xfrm>
                        <a:off x="1431660" y="5340481"/>
                        <a:ext cx="3232680" cy="658509"/>
                      </a:xfrm>
                      <a:prstGeom prst="rect">
                        <a:avLst/>
                      </a:prstGeom>
                    </p:spPr>
                  </p:pic>
                </p:oleObj>
              </mc:Fallback>
            </mc:AlternateContent>
          </a:graphicData>
        </a:graphic>
      </p:graphicFrame>
      <p:sp>
        <p:nvSpPr>
          <p:cNvPr id="19" name="TextBox 18"/>
          <p:cNvSpPr txBox="1"/>
          <p:nvPr/>
        </p:nvSpPr>
        <p:spPr>
          <a:xfrm>
            <a:off x="6573837" y="5414215"/>
            <a:ext cx="1752600" cy="584775"/>
          </a:xfrm>
          <a:prstGeom prst="rect">
            <a:avLst/>
          </a:prstGeom>
          <a:noFill/>
        </p:spPr>
        <p:txBody>
          <a:bodyPr wrap="square" rtlCol="0">
            <a:spAutoFit/>
          </a:bodyPr>
          <a:lstStyle/>
          <a:p>
            <a:r>
              <a:rPr lang="en-US" sz="3200" b="1" i="1" smtClean="0">
                <a:solidFill>
                  <a:schemeClr val="tx1">
                    <a:lumMod val="95000"/>
                    <a:lumOff val="5000"/>
                  </a:schemeClr>
                </a:solidFill>
                <a:latin typeface="Times New Roman" panose="02020603050405020304" pitchFamily="18" charset="0"/>
                <a:cs typeface="Times New Roman" panose="02020603050405020304" pitchFamily="18" charset="0"/>
              </a:rPr>
              <a:t>Đúng</a:t>
            </a:r>
            <a:endParaRPr lang="en-US" sz="3200" b="1" i="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a:off x="2036" y="809776"/>
            <a:ext cx="5467443" cy="3633603"/>
          </a:xfrm>
          <a:prstGeom prst="wedgeRoundRect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14400" y="631280"/>
            <a:ext cx="2362200" cy="553998"/>
          </a:xfrm>
          <a:prstGeom prst="rect">
            <a:avLst/>
          </a:prstGeom>
          <a:noFill/>
        </p:spPr>
        <p:txBody>
          <a:bodyPr wrap="square" rtlCol="0">
            <a:spAutoFit/>
          </a:bodyPr>
          <a:lstStyle/>
          <a:p>
            <a:r>
              <a:rPr lang="en-US" sz="3000" b="1" i="1" smtClean="0">
                <a:latin typeface="Times New Roman" panose="02020603050405020304" pitchFamily="18" charset="0"/>
                <a:cs typeface="Times New Roman" panose="02020603050405020304" pitchFamily="18" charset="0"/>
              </a:rPr>
              <a:t>Nhận xét:</a:t>
            </a:r>
            <a:endParaRPr lang="en-US" sz="3000" b="1" i="1">
              <a:latin typeface="Times New Roman" panose="02020603050405020304" pitchFamily="18" charset="0"/>
              <a:cs typeface="Times New Roman" panose="02020603050405020304" pitchFamily="18" charset="0"/>
            </a:endParaRPr>
          </a:p>
        </p:txBody>
      </p:sp>
      <p:sp>
        <p:nvSpPr>
          <p:cNvPr id="23" name="TextBox 22"/>
          <p:cNvSpPr txBox="1"/>
          <p:nvPr/>
        </p:nvSpPr>
        <p:spPr>
          <a:xfrm>
            <a:off x="104970" y="1052555"/>
            <a:ext cx="5305230" cy="2062103"/>
          </a:xfrm>
          <a:prstGeom prst="rect">
            <a:avLst/>
          </a:prstGeom>
          <a:noFill/>
        </p:spPr>
        <p:txBody>
          <a:bodyPr wrap="square" rtlCol="0">
            <a:spAutoFit/>
          </a:bodyPr>
          <a:lstStyle/>
          <a:p>
            <a:pPr marL="514350" indent="-514350">
              <a:buAutoNum type="arabicParenR"/>
            </a:pPr>
            <a:r>
              <a:rPr lang="en-US" sz="3200" smtClean="0">
                <a:latin typeface="Times New Roman" panose="02020603050405020304" pitchFamily="18" charset="0"/>
                <a:cs typeface="Times New Roman" panose="02020603050405020304" pitchFamily="18" charset="0"/>
              </a:rPr>
              <a:t>Hai góc có tổng bằng      là </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a:t>
            </a:r>
          </a:p>
          <a:p>
            <a:r>
              <a:rPr lang="en-US" sz="3200" smtClean="0">
                <a:latin typeface="Times New Roman" panose="02020603050405020304" pitchFamily="18" charset="0"/>
                <a:cs typeface="Times New Roman" panose="02020603050405020304" pitchFamily="18" charset="0"/>
              </a:rPr>
              <a:t>Vậy trong tam giác vuông, </a:t>
            </a:r>
          </a:p>
          <a:p>
            <a:r>
              <a:rPr lang="en-US" sz="3200" smtClean="0">
                <a:latin typeface="Times New Roman" panose="02020603050405020304" pitchFamily="18" charset="0"/>
                <a:cs typeface="Times New Roman" panose="02020603050405020304" pitchFamily="18" charset="0"/>
              </a:rPr>
              <a:t>hai góc nhọn ………….</a:t>
            </a:r>
            <a:endParaRPr lang="en-US" sz="3200">
              <a:latin typeface="Times New Roman" panose="02020603050405020304" pitchFamily="18" charset="0"/>
              <a:cs typeface="Times New Roman" panose="02020603050405020304" pitchFamily="18" charset="0"/>
            </a:endParaRPr>
          </a:p>
        </p:txBody>
      </p:sp>
      <p:sp>
        <p:nvSpPr>
          <p:cNvPr id="25" name="TextBox 24"/>
          <p:cNvSpPr txBox="1"/>
          <p:nvPr/>
        </p:nvSpPr>
        <p:spPr>
          <a:xfrm>
            <a:off x="101440" y="1502339"/>
            <a:ext cx="3363420"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hai góc phụ nhau</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362200" y="2484030"/>
            <a:ext cx="2530557"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phụ </a:t>
            </a:r>
            <a:r>
              <a:rPr lang="en-US" sz="3200" smtClean="0">
                <a:solidFill>
                  <a:srgbClr val="FF0000"/>
                </a:solidFill>
                <a:latin typeface="Times New Roman" panose="02020603050405020304" pitchFamily="18" charset="0"/>
                <a:cs typeface="Times New Roman" panose="02020603050405020304" pitchFamily="18" charset="0"/>
              </a:rPr>
              <a:t>nhau</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0183" y="3089051"/>
            <a:ext cx="9296400" cy="1015663"/>
          </a:xfrm>
          <a:prstGeom prst="rect">
            <a:avLst/>
          </a:prstGeom>
          <a:noFill/>
        </p:spPr>
        <p:txBody>
          <a:bodyPr wrap="square" rtlCol="0">
            <a:spAutoFit/>
          </a:bodyPr>
          <a:lstStyle/>
          <a:p>
            <a:r>
              <a:rPr lang="en-US" sz="3000" smtClean="0">
                <a:latin typeface="Times New Roman" panose="02020603050405020304" pitchFamily="18" charset="0"/>
                <a:cs typeface="Times New Roman" panose="02020603050405020304" pitchFamily="18" charset="0"/>
              </a:rPr>
              <a:t>2) Góc ACx là góc ngoài tại C </a:t>
            </a:r>
          </a:p>
          <a:p>
            <a:r>
              <a:rPr lang="en-US" sz="3000" smtClean="0">
                <a:latin typeface="Times New Roman" panose="02020603050405020304" pitchFamily="18" charset="0"/>
                <a:cs typeface="Times New Roman" panose="02020603050405020304" pitchFamily="18" charset="0"/>
              </a:rPr>
              <a:t>của </a:t>
            </a:r>
            <a:endParaRPr lang="en-US" sz="3000">
              <a:latin typeface="Times New Roman" panose="02020603050405020304" pitchFamily="18" charset="0"/>
              <a:cs typeface="Times New Roman" panose="02020603050405020304"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4208783046"/>
              </p:ext>
            </p:extLst>
          </p:nvPr>
        </p:nvGraphicFramePr>
        <p:xfrm>
          <a:off x="762000" y="3636388"/>
          <a:ext cx="1109141" cy="419675"/>
        </p:xfrm>
        <a:graphic>
          <a:graphicData uri="http://schemas.openxmlformats.org/presentationml/2006/ole">
            <mc:AlternateContent xmlns:mc="http://schemas.openxmlformats.org/markup-compatibility/2006">
              <mc:Choice xmlns:v="urn:schemas-microsoft-com:vml" Requires="v">
                <p:oleObj spid="_x0000_s12420" name="Equation" r:id="rId14" imgW="469696" imgH="177723" progId="Equation.DSMT4">
                  <p:embed/>
                </p:oleObj>
              </mc:Choice>
              <mc:Fallback>
                <p:oleObj name="Equation" r:id="rId14" imgW="469696" imgH="177723" progId="Equation.DSMT4">
                  <p:embed/>
                  <p:pic>
                    <p:nvPicPr>
                      <p:cNvPr id="2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3636388"/>
                        <a:ext cx="1109141" cy="41967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26206092"/>
              </p:ext>
            </p:extLst>
          </p:nvPr>
        </p:nvGraphicFramePr>
        <p:xfrm>
          <a:off x="2141602" y="5808864"/>
          <a:ext cx="1812796" cy="664692"/>
        </p:xfrm>
        <a:graphic>
          <a:graphicData uri="http://schemas.openxmlformats.org/presentationml/2006/ole">
            <mc:AlternateContent xmlns:mc="http://schemas.openxmlformats.org/markup-compatibility/2006">
              <mc:Choice xmlns:v="urn:schemas-microsoft-com:vml" Requires="v">
                <p:oleObj spid="_x0000_s12421" name="Equation" r:id="rId16" imgW="761760" imgH="279360" progId="Equation.DSMT4">
                  <p:embed/>
                </p:oleObj>
              </mc:Choice>
              <mc:Fallback>
                <p:oleObj name="Equation" r:id="rId16" imgW="761760" imgH="279360" progId="Equation.DSMT4">
                  <p:embed/>
                  <p:pic>
                    <p:nvPicPr>
                      <p:cNvPr id="0" name=""/>
                      <p:cNvPicPr/>
                      <p:nvPr/>
                    </p:nvPicPr>
                    <p:blipFill>
                      <a:blip r:embed="rId17"/>
                      <a:stretch>
                        <a:fillRect/>
                      </a:stretch>
                    </p:blipFill>
                    <p:spPr>
                      <a:xfrm>
                        <a:off x="2141602" y="5808864"/>
                        <a:ext cx="1812796" cy="66469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46273231"/>
              </p:ext>
            </p:extLst>
          </p:nvPr>
        </p:nvGraphicFramePr>
        <p:xfrm>
          <a:off x="1937953" y="3570161"/>
          <a:ext cx="1911424" cy="560684"/>
        </p:xfrm>
        <a:graphic>
          <a:graphicData uri="http://schemas.openxmlformats.org/presentationml/2006/ole">
            <mc:AlternateContent xmlns:mc="http://schemas.openxmlformats.org/markup-compatibility/2006">
              <mc:Choice xmlns:v="urn:schemas-microsoft-com:vml" Requires="v">
                <p:oleObj spid="_x0000_s12422" name="Equation" r:id="rId18" imgW="952200" imgH="279360" progId="Equation.DSMT4">
                  <p:embed/>
                </p:oleObj>
              </mc:Choice>
              <mc:Fallback>
                <p:oleObj name="Equation" r:id="rId18" imgW="952200" imgH="279360" progId="Equation.DSMT4">
                  <p:embed/>
                  <p:pic>
                    <p:nvPicPr>
                      <p:cNvPr id="0" name=""/>
                      <p:cNvPicPr/>
                      <p:nvPr/>
                    </p:nvPicPr>
                    <p:blipFill>
                      <a:blip r:embed="rId19"/>
                      <a:stretch>
                        <a:fillRect/>
                      </a:stretch>
                    </p:blipFill>
                    <p:spPr>
                      <a:xfrm>
                        <a:off x="1937953" y="3570161"/>
                        <a:ext cx="1911424" cy="560684"/>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523035477"/>
              </p:ext>
            </p:extLst>
          </p:nvPr>
        </p:nvGraphicFramePr>
        <p:xfrm>
          <a:off x="4243636" y="1064675"/>
          <a:ext cx="609305" cy="493247"/>
        </p:xfrm>
        <a:graphic>
          <a:graphicData uri="http://schemas.openxmlformats.org/presentationml/2006/ole">
            <mc:AlternateContent xmlns:mc="http://schemas.openxmlformats.org/markup-compatibility/2006">
              <mc:Choice xmlns:v="urn:schemas-microsoft-com:vml" Requires="v">
                <p:oleObj spid="_x0000_s12423" name="Equation" r:id="rId20" imgW="266400" imgH="215640" progId="Equation.DSMT4">
                  <p:embed/>
                </p:oleObj>
              </mc:Choice>
              <mc:Fallback>
                <p:oleObj name="Equation" r:id="rId20" imgW="266400" imgH="215640" progId="Equation.DSMT4">
                  <p:embed/>
                  <p:pic>
                    <p:nvPicPr>
                      <p:cNvPr id="21" name="Object 20"/>
                      <p:cNvPicPr/>
                      <p:nvPr/>
                    </p:nvPicPr>
                    <p:blipFill>
                      <a:blip r:embed="rId21"/>
                      <a:stretch>
                        <a:fillRect/>
                      </a:stretch>
                    </p:blipFill>
                    <p:spPr>
                      <a:xfrm>
                        <a:off x="4243636" y="1064675"/>
                        <a:ext cx="609305" cy="493247"/>
                      </a:xfrm>
                      <a:prstGeom prst="rect">
                        <a:avLst/>
                      </a:prstGeom>
                    </p:spPr>
                  </p:pic>
                </p:oleObj>
              </mc:Fallback>
            </mc:AlternateContent>
          </a:graphicData>
        </a:graphic>
      </p:graphicFrame>
      <p:sp>
        <p:nvSpPr>
          <p:cNvPr id="8" name="TextBox 7">
            <a:hlinkClick r:id="rId22" action="ppaction://hlinkfile"/>
          </p:cNvPr>
          <p:cNvSpPr txBox="1"/>
          <p:nvPr/>
        </p:nvSpPr>
        <p:spPr>
          <a:xfrm>
            <a:off x="9677400" y="1052555"/>
            <a:ext cx="99060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Hình 1</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2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22" grpId="0" animBg="1"/>
      <p:bldP spid="19" grpId="0"/>
      <p:bldP spid="20" grpId="0" animBg="1"/>
      <p:bldP spid="21" grpId="0"/>
      <p:bldP spid="23"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sp>
        <p:nvSpPr>
          <p:cNvPr id="12" name="Rectangle 11" descr="OPL20U25GSXzBJYl68kk8uQGfFKzs7yb1M4KJWUiLk6ZEvGF+qCIPSnY57AbBFCvTWID13 2022 KNTT STT 73+K4lPs7H94VUqPe2XwIsfPRnrXQE//QTEXxb8/8N4CNc6FpgZahzpTjFhMzSA7T/nHJa11DE8Ng2TP3iAmRczFlmslSuUNOgUeb6yRvs0="/>
          <p:cNvSpPr/>
          <p:nvPr/>
        </p:nvSpPr>
        <p:spPr>
          <a:xfrm>
            <a:off x="184730" y="1135919"/>
            <a:ext cx="11702469" cy="1077218"/>
          </a:xfrm>
          <a:prstGeom prst="rect">
            <a:avLst/>
          </a:prstGeom>
        </p:spPr>
        <p:txBody>
          <a:bodyPr wrap="square" lIns="91440" tIns="45720" rIns="91440" bIns="4572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Bài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Tháp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nghiêng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Pi-</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I-ta-li-a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nghiêng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thẳng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vẽ</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số</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đo</a:t>
            </a:r>
            <a:r>
              <a:rPr lang="en-US" sz="3200" noProof="0">
                <a:solidFill>
                  <a:prstClr val="black"/>
                </a:solidFill>
                <a:latin typeface="Times New Roman" pitchFamily="18" charset="0"/>
                <a:cs typeface="Times New Roman" pitchFamily="18" charset="0"/>
              </a:rPr>
              <a:t> </a:t>
            </a:r>
            <a:r>
              <a:rPr lang="en-US" sz="3200" noProof="0" smtClean="0">
                <a:solidFill>
                  <a:prstClr val="black"/>
                </a:solidFill>
                <a:latin typeface="Times New Roman" pitchFamily="18" charset="0"/>
                <a:cs typeface="Times New Roman" pitchFamily="18" charset="0"/>
              </a:rPr>
              <a:t>góc nghiêng của tháp so với mặt đất</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3" name="Table 12" descr="OPL20U25GSXzBJYl68kk8uQGfFKzs7yb1M4KJWUiLk6ZEvGF+qCIPSnY57AbBFCvTWID13 2022 KNTT STT 73+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1618144939"/>
              </p:ext>
            </p:extLst>
          </p:nvPr>
        </p:nvGraphicFramePr>
        <p:xfrm>
          <a:off x="990600" y="2286000"/>
          <a:ext cx="3962400" cy="1524000"/>
        </p:xfrm>
        <a:graphic>
          <a:graphicData uri="http://schemas.openxmlformats.org/drawingml/2006/table">
            <a:tbl>
              <a:tblPr firstRow="1" firstCol="1" bandRow="1">
                <a:tableStyleId>{2D5ABB26-0587-4C30-8999-92F81FD0307C}</a:tableStyleId>
              </a:tblPr>
              <a:tblGrid>
                <a:gridCol w="955080">
                  <a:extLst>
                    <a:ext uri="{9D8B030D-6E8A-4147-A177-3AD203B41FA5}">
                      <a16:colId xmlns:a16="http://schemas.microsoft.com/office/drawing/2014/main" val="20000"/>
                    </a:ext>
                  </a:extLst>
                </a:gridCol>
                <a:gridCol w="3007320">
                  <a:extLst>
                    <a:ext uri="{9D8B030D-6E8A-4147-A177-3AD203B41FA5}">
                      <a16:colId xmlns:a16="http://schemas.microsoft.com/office/drawing/2014/main" val="20001"/>
                    </a:ext>
                  </a:extLst>
                </a:gridCol>
              </a:tblGrid>
              <a:tr h="803924">
                <a:tc>
                  <a:txBody>
                    <a:bodyPr/>
                    <a:lstStyle/>
                    <a:p>
                      <a:pPr algn="just">
                        <a:spcBef>
                          <a:spcPts val="300"/>
                        </a:spcBef>
                        <a:spcAft>
                          <a:spcPts val="300"/>
                        </a:spcAft>
                      </a:pPr>
                      <a:r>
                        <a:rPr lang="en-US" sz="2800" dirty="0">
                          <a:effectLst/>
                          <a:latin typeface="Times New Roman" panose="02020603050405020304" pitchFamily="18" charset="0"/>
                          <a:cs typeface="Times New Roman" panose="02020603050405020304" pitchFamily="18" charset="0"/>
                        </a:rPr>
                        <a:t>GT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0076">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KL</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Bef>
                          <a:spcPts val="300"/>
                        </a:spcBef>
                        <a:spcAft>
                          <a:spcPts val="300"/>
                        </a:spcAft>
                      </a:pP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14" name="Object 13" descr="OPL20U25GSXzBJYl68kk8uQGfFKzs7yb1M4KJWUiLk6ZEvGF+qCIPSnY57AbBFCvTWID13 2022 KNTT STT 7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989022648"/>
              </p:ext>
            </p:extLst>
          </p:nvPr>
        </p:nvGraphicFramePr>
        <p:xfrm>
          <a:off x="2072747" y="2431607"/>
          <a:ext cx="2066925" cy="488950"/>
        </p:xfrm>
        <a:graphic>
          <a:graphicData uri="http://schemas.openxmlformats.org/presentationml/2006/ole">
            <mc:AlternateContent xmlns:mc="http://schemas.openxmlformats.org/markup-compatibility/2006">
              <mc:Choice xmlns:v="urn:schemas-microsoft-com:vml" Requires="v">
                <p:oleObj spid="_x0000_s7393" name="Equation" r:id="rId3" imgW="2082600" imgH="507960" progId="Equation.DSMT4">
                  <p:embed/>
                </p:oleObj>
              </mc:Choice>
              <mc:Fallback>
                <p:oleObj name="Equation" r:id="rId3" imgW="2082600" imgH="507960" progId="Equation.DSMT4">
                  <p:embed/>
                  <p:pic>
                    <p:nvPicPr>
                      <p:cNvPr id="5" name="Object 4" descr="OPL20U25GSXzBJYl68kk8uQGfFKzs7yb1M4KJWUiLk6ZEvGF+qCIPSnY57AbBFCvTWID13 2022 KNTT STT 73+K4lPs7H94VUqPe2XwIsfPRnrXQE//QTEXxb8/8N4CNc6FpgZahzpTjFhMzSA7T/nHJa11DE8Ng2TP3iAmRczFlmslSuUNOgUeb6yRvs0="/>
                      <p:cNvPicPr>
                        <a:picLocks noChangeAspect="1" noChangeArrowheads="1"/>
                      </p:cNvPicPr>
                      <p:nvPr/>
                    </p:nvPicPr>
                    <p:blipFill>
                      <a:blip r:embed="rId4"/>
                      <a:srcRect/>
                      <a:stretch>
                        <a:fillRect/>
                      </a:stretch>
                    </p:blipFill>
                    <p:spPr bwMode="auto">
                      <a:xfrm>
                        <a:off x="2072747" y="2431607"/>
                        <a:ext cx="2066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descr="OPL20U25GSXzBJYl68kk8uQGfFKzs7yb1M4KJWUiLk6ZEvGF+qCIPSnY57AbBFCvTWID13 2022 KNTT STT 73+K4lPs7H94VUqPe2XwIsfPRnrXQE//QTEXxb8/8N4CNc6FpgZahzpTjFhMzSA7T/nHJa11DE8Ng2TP3iAmRczFlmslSuUNOgUeb6yRvs0="/>
          <p:cNvSpPr/>
          <p:nvPr/>
        </p:nvSpPr>
        <p:spPr>
          <a:xfrm>
            <a:off x="3102839" y="3693997"/>
            <a:ext cx="841897" cy="523220"/>
          </a:xfrm>
          <a:prstGeom prst="rect">
            <a:avLst/>
          </a:prstGeom>
        </p:spPr>
        <p:txBody>
          <a:bodyPr wrap="none" lIns="91440" tIns="45720" rIns="91440" bIns="4572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Giải</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Rectangle 30"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35"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37"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38"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1692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0"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53944808"/>
              </p:ext>
            </p:extLst>
          </p:nvPr>
        </p:nvGraphicFramePr>
        <p:xfrm>
          <a:off x="1992312" y="4682914"/>
          <a:ext cx="2720340" cy="457200"/>
        </p:xfrm>
        <a:graphic>
          <a:graphicData uri="http://schemas.openxmlformats.org/presentationml/2006/ole">
            <mc:AlternateContent xmlns:mc="http://schemas.openxmlformats.org/markup-compatibility/2006">
              <mc:Choice xmlns:v="urn:schemas-microsoft-com:vml" Requires="v">
                <p:oleObj spid="_x0000_s7394" name="Equation" r:id="rId5" imgW="2628720" imgH="431640" progId="Equation.DSMT4">
                  <p:embed/>
                </p:oleObj>
              </mc:Choice>
              <mc:Fallback>
                <p:oleObj name="Equation" r:id="rId5" imgW="2628720" imgH="431640" progId="Equation.DSMT4">
                  <p:embed/>
                  <p:pic>
                    <p:nvPicPr>
                      <p:cNvPr id="53259" name="Object 53258"/>
                      <p:cNvPicPr>
                        <a:picLocks noChangeAspect="1" noChangeArrowheads="1"/>
                      </p:cNvPicPr>
                      <p:nvPr/>
                    </p:nvPicPr>
                    <p:blipFill>
                      <a:blip r:embed="rId6"/>
                      <a:srcRect/>
                      <a:stretch>
                        <a:fillRect/>
                      </a:stretch>
                    </p:blipFill>
                    <p:spPr bwMode="auto">
                      <a:xfrm>
                        <a:off x="1992312" y="4682914"/>
                        <a:ext cx="272034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41"/>
          <p:cNvSpPr>
            <a:spLocks noChangeArrowheads="1"/>
          </p:cNvSpPr>
          <p:nvPr/>
        </p:nvSpPr>
        <p:spPr bwMode="auto">
          <a:xfrm>
            <a:off x="0" y="29304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22"/>
          <p:cNvSpPr/>
          <p:nvPr/>
        </p:nvSpPr>
        <p:spPr>
          <a:xfrm>
            <a:off x="711200" y="4038600"/>
            <a:ext cx="9956800" cy="523220"/>
          </a:xfrm>
          <a:prstGeom prst="rect">
            <a:avLst/>
          </a:prstGeom>
        </p:spPr>
        <p:txBody>
          <a:bodyPr wrap="square" lIns="91440" tIns="45720" rIns="91440" bIns="4572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Vì</a:t>
            </a:r>
            <a:r>
              <a:rPr kumimoji="0" lang="fr-FR"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fr-FR"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vuông</a:t>
            </a:r>
            <a:r>
              <a:rPr kumimoji="0" lang="fr-FR"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fr-FR"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tại</a:t>
            </a:r>
            <a:r>
              <a:rPr kumimoji="0" lang="fr-FR"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C </a:t>
            </a:r>
            <a:r>
              <a:rPr kumimoji="0" lang="fr-FR"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nên</a:t>
            </a:r>
            <a:r>
              <a:rPr kumimoji="0" lang="fr-FR"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4" name="Picture 23" descr="Leaning_Tower_of_Pis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2226" y="2142912"/>
            <a:ext cx="2966574" cy="4345097"/>
          </a:xfrm>
          <a:prstGeom prst="rect">
            <a:avLst/>
          </a:prstGeom>
          <a:noFill/>
          <a:ln>
            <a:noFill/>
          </a:ln>
        </p:spPr>
      </p:pic>
      <p:pic>
        <p:nvPicPr>
          <p:cNvPr id="25" name="Picture 2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0788" y="2142912"/>
            <a:ext cx="1672808" cy="4645143"/>
          </a:xfrm>
          <a:prstGeom prst="rect">
            <a:avLst/>
          </a:prstGeom>
          <a:noFill/>
          <a:ln>
            <a:noFill/>
          </a:ln>
        </p:spPr>
      </p:pic>
      <p:graphicFrame>
        <p:nvGraphicFramePr>
          <p:cNvPr id="26" name="Object 25"/>
          <p:cNvGraphicFramePr>
            <a:graphicFrameLocks noChangeAspect="1"/>
          </p:cNvGraphicFramePr>
          <p:nvPr>
            <p:extLst>
              <p:ext uri="{D42A27DB-BD31-4B8C-83A1-F6EECF244321}">
                <p14:modId xmlns:p14="http://schemas.microsoft.com/office/powerpoint/2010/main" val="3250510265"/>
              </p:ext>
            </p:extLst>
          </p:nvPr>
        </p:nvGraphicFramePr>
        <p:xfrm>
          <a:off x="8153400" y="1262399"/>
          <a:ext cx="402459" cy="325112"/>
        </p:xfrm>
        <a:graphic>
          <a:graphicData uri="http://schemas.openxmlformats.org/presentationml/2006/ole">
            <mc:AlternateContent xmlns:mc="http://schemas.openxmlformats.org/markup-compatibility/2006">
              <mc:Choice xmlns:v="urn:schemas-microsoft-com:vml" Requires="v">
                <p:oleObj spid="_x0000_s7395" name="Equation" r:id="rId9" imgW="342720" imgH="304560" progId="Equation.DSMT4">
                  <p:embed/>
                </p:oleObj>
              </mc:Choice>
              <mc:Fallback>
                <p:oleObj name="Equation" r:id="rId9" imgW="342720" imgH="304560" progId="Equation.DSMT4">
                  <p:embed/>
                  <p:pic>
                    <p:nvPicPr>
                      <p:cNvPr id="9" name="Object 8"/>
                      <p:cNvPicPr>
                        <a:picLocks noChangeAspect="1" noChangeArrowheads="1"/>
                      </p:cNvPicPr>
                      <p:nvPr/>
                    </p:nvPicPr>
                    <p:blipFill>
                      <a:blip r:embed="rId10"/>
                      <a:srcRect/>
                      <a:stretch>
                        <a:fillRect/>
                      </a:stretch>
                    </p:blipFill>
                    <p:spPr bwMode="auto">
                      <a:xfrm>
                        <a:off x="8153400" y="1262399"/>
                        <a:ext cx="402459" cy="325112"/>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nvGraphicFramePr>
        <p:xfrm>
          <a:off x="2092407" y="3204634"/>
          <a:ext cx="1263649" cy="448733"/>
        </p:xfrm>
        <a:graphic>
          <a:graphicData uri="http://schemas.openxmlformats.org/presentationml/2006/ole">
            <mc:AlternateContent xmlns:mc="http://schemas.openxmlformats.org/markup-compatibility/2006">
              <mc:Choice xmlns:v="urn:schemas-microsoft-com:vml" Requires="v">
                <p:oleObj spid="_x0000_s7396" name="Equation" r:id="rId11" imgW="1257120" imgH="431640" progId="Equation.DSMT4">
                  <p:embed/>
                </p:oleObj>
              </mc:Choice>
              <mc:Fallback>
                <p:oleObj name="Equation" r:id="rId11" imgW="1257120" imgH="431640" progId="Equation.DSMT4">
                  <p:embed/>
                  <p:pic>
                    <p:nvPicPr>
                      <p:cNvPr id="10" name="Object 9"/>
                      <p:cNvPicPr>
                        <a:picLocks noChangeAspect="1" noChangeArrowheads="1"/>
                      </p:cNvPicPr>
                      <p:nvPr/>
                    </p:nvPicPr>
                    <p:blipFill>
                      <a:blip r:embed="rId12"/>
                      <a:srcRect/>
                      <a:stretch>
                        <a:fillRect/>
                      </a:stretch>
                    </p:blipFill>
                    <p:spPr bwMode="auto">
                      <a:xfrm>
                        <a:off x="2092407" y="3204634"/>
                        <a:ext cx="1263649" cy="44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268218122"/>
              </p:ext>
            </p:extLst>
          </p:nvPr>
        </p:nvGraphicFramePr>
        <p:xfrm>
          <a:off x="1320800" y="4164159"/>
          <a:ext cx="931333" cy="304800"/>
        </p:xfrm>
        <a:graphic>
          <a:graphicData uri="http://schemas.openxmlformats.org/presentationml/2006/ole">
            <mc:AlternateContent xmlns:mc="http://schemas.openxmlformats.org/markup-compatibility/2006">
              <mc:Choice xmlns:v="urn:schemas-microsoft-com:vml" Requires="v">
                <p:oleObj spid="_x0000_s7397" name="Equation" r:id="rId13" imgW="939600" imgH="317160" progId="Equation.DSMT4">
                  <p:embed/>
                </p:oleObj>
              </mc:Choice>
              <mc:Fallback>
                <p:oleObj name="Equation" r:id="rId13" imgW="939600" imgH="317160" progId="Equation.DSMT4">
                  <p:embed/>
                  <p:pic>
                    <p:nvPicPr>
                      <p:cNvPr id="12" name="Object 11"/>
                      <p:cNvPicPr>
                        <a:picLocks noChangeAspect="1" noChangeArrowheads="1"/>
                      </p:cNvPicPr>
                      <p:nvPr/>
                    </p:nvPicPr>
                    <p:blipFill>
                      <a:blip r:embed="rId14"/>
                      <a:srcRect/>
                      <a:stretch>
                        <a:fillRect/>
                      </a:stretch>
                    </p:blipFill>
                    <p:spPr bwMode="auto">
                      <a:xfrm>
                        <a:off x="1320800" y="4164159"/>
                        <a:ext cx="9313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703241933"/>
              </p:ext>
            </p:extLst>
          </p:nvPr>
        </p:nvGraphicFramePr>
        <p:xfrm>
          <a:off x="1508084" y="5354323"/>
          <a:ext cx="3688795" cy="457200"/>
        </p:xfrm>
        <a:graphic>
          <a:graphicData uri="http://schemas.openxmlformats.org/presentationml/2006/ole">
            <mc:AlternateContent xmlns:mc="http://schemas.openxmlformats.org/markup-compatibility/2006">
              <mc:Choice xmlns:v="urn:schemas-microsoft-com:vml" Requires="v">
                <p:oleObj spid="_x0000_s7398" name="Equation" r:id="rId15" imgW="2984400" imgH="380880" progId="Equation.DSMT4">
                  <p:embed/>
                </p:oleObj>
              </mc:Choice>
              <mc:Fallback>
                <p:oleObj name="Equation" r:id="rId15" imgW="2984400" imgH="380880" progId="Equation.DSMT4">
                  <p:embed/>
                  <p:pic>
                    <p:nvPicPr>
                      <p:cNvPr id="4" name="Object 3"/>
                      <p:cNvPicPr/>
                      <p:nvPr/>
                    </p:nvPicPr>
                    <p:blipFill>
                      <a:blip r:embed="rId16"/>
                      <a:stretch>
                        <a:fillRect/>
                      </a:stretch>
                    </p:blipFill>
                    <p:spPr>
                      <a:xfrm>
                        <a:off x="1508084" y="5354323"/>
                        <a:ext cx="3688795" cy="457200"/>
                      </a:xfrm>
                      <a:prstGeom prst="rect">
                        <a:avLst/>
                      </a:prstGeom>
                    </p:spPr>
                  </p:pic>
                </p:oleObj>
              </mc:Fallback>
            </mc:AlternateContent>
          </a:graphicData>
        </a:graphic>
      </p:graphicFrame>
      <p:sp>
        <p:nvSpPr>
          <p:cNvPr id="31" name="Rectangle 30"/>
          <p:cNvSpPr/>
          <p:nvPr/>
        </p:nvSpPr>
        <p:spPr>
          <a:xfrm>
            <a:off x="1580026" y="602987"/>
            <a:ext cx="4979248" cy="707886"/>
          </a:xfrm>
          <a:prstGeom prst="rect">
            <a:avLst/>
          </a:prstGeom>
        </p:spPr>
        <p:txBody>
          <a:bodyPr wrap="none">
            <a:spAutoFit/>
          </a:bodyPr>
          <a:lstStyle/>
          <a:p>
            <a:r>
              <a:rPr lang="en-US" sz="4000" b="1" i="1">
                <a:latin typeface="Times New Roman" panose="02020603050405020304" pitchFamily="18" charset="0"/>
                <a:cs typeface="Times New Roman" panose="02020603050405020304" pitchFamily="18" charset="0"/>
              </a:rPr>
              <a:t>3</a:t>
            </a:r>
            <a:r>
              <a:rPr lang="en-US" sz="4000" b="1" i="1" smtClean="0">
                <a:latin typeface="Times New Roman" panose="02020603050405020304" pitchFamily="18" charset="0"/>
                <a:cs typeface="Times New Roman" panose="02020603050405020304" pitchFamily="18" charset="0"/>
              </a:rPr>
              <a:t>. Vận dụng, mở rộng </a:t>
            </a:r>
            <a:endParaRPr lang="en-US" sz="4000" b="1" i="1">
              <a:latin typeface="Times New Roman" panose="02020603050405020304" pitchFamily="18" charset="0"/>
              <a:cs typeface="Times New Roman" panose="02020603050405020304" pitchFamily="18" charset="0"/>
            </a:endParaRPr>
          </a:p>
        </p:txBody>
      </p:sp>
      <p:sp>
        <p:nvSpPr>
          <p:cNvPr id="3" name="Rectangle 2"/>
          <p:cNvSpPr/>
          <p:nvPr/>
        </p:nvSpPr>
        <p:spPr>
          <a:xfrm>
            <a:off x="1263487" y="5833948"/>
            <a:ext cx="5093535" cy="954107"/>
          </a:xfrm>
          <a:prstGeom prst="rect">
            <a:avLst/>
          </a:prstGeom>
        </p:spPr>
        <p:txBody>
          <a:bodyPr wrap="square">
            <a:spAutoFit/>
          </a:bodyPr>
          <a:lstStyle/>
          <a:p>
            <a:r>
              <a:rPr lang="fr-FR" sz="2800" smtClean="0">
                <a:solidFill>
                  <a:srgbClr val="0000FF"/>
                </a:solidFill>
                <a:latin typeface="Times New Roman" pitchFamily="18" charset="0"/>
                <a:cs typeface="Times New Roman" pitchFamily="18" charset="0"/>
              </a:rPr>
              <a:t>Vậy góc nghiêng của tháp so với mặt đất là </a:t>
            </a:r>
            <a:r>
              <a:rPr lang="fr-FR" sz="2800">
                <a:solidFill>
                  <a:srgbClr val="0000FF"/>
                </a:solidFill>
                <a:latin typeface="Times New Roman" pitchFamily="18" charset="0"/>
                <a:cs typeface="Times New Roman" pitchFamily="18" charset="0"/>
              </a:rPr>
              <a:t>tại </a:t>
            </a:r>
            <a:endParaRPr lang="en-US" sz="2800"/>
          </a:p>
        </p:txBody>
      </p:sp>
      <p:graphicFrame>
        <p:nvGraphicFramePr>
          <p:cNvPr id="4" name="Object 3"/>
          <p:cNvGraphicFramePr>
            <a:graphicFrameLocks noChangeAspect="1"/>
          </p:cNvGraphicFramePr>
          <p:nvPr>
            <p:extLst>
              <p:ext uri="{D42A27DB-BD31-4B8C-83A1-F6EECF244321}">
                <p14:modId xmlns:p14="http://schemas.microsoft.com/office/powerpoint/2010/main" val="2537530739"/>
              </p:ext>
            </p:extLst>
          </p:nvPr>
        </p:nvGraphicFramePr>
        <p:xfrm>
          <a:off x="3291563" y="6360629"/>
          <a:ext cx="518437" cy="325875"/>
        </p:xfrm>
        <a:graphic>
          <a:graphicData uri="http://schemas.openxmlformats.org/presentationml/2006/ole">
            <mc:AlternateContent xmlns:mc="http://schemas.openxmlformats.org/markup-compatibility/2006">
              <mc:Choice xmlns:v="urn:schemas-microsoft-com:vml" Requires="v">
                <p:oleObj spid="_x0000_s7399" name="Equation" r:id="rId17" imgW="444240" imgH="279360" progId="Equation.DSMT4">
                  <p:embed/>
                </p:oleObj>
              </mc:Choice>
              <mc:Fallback>
                <p:oleObj name="Equation" r:id="rId17" imgW="444240" imgH="279360" progId="Equation.DSMT4">
                  <p:embed/>
                  <p:pic>
                    <p:nvPicPr>
                      <p:cNvPr id="0" name=""/>
                      <p:cNvPicPr/>
                      <p:nvPr/>
                    </p:nvPicPr>
                    <p:blipFill>
                      <a:blip r:embed="rId18"/>
                      <a:stretch>
                        <a:fillRect/>
                      </a:stretch>
                    </p:blipFill>
                    <p:spPr>
                      <a:xfrm>
                        <a:off x="3291563" y="6360629"/>
                        <a:ext cx="518437" cy="325875"/>
                      </a:xfrm>
                      <a:prstGeom prst="rect">
                        <a:avLst/>
                      </a:prstGeom>
                    </p:spPr>
                  </p:pic>
                </p:oleObj>
              </mc:Fallback>
            </mc:AlternateContent>
          </a:graphicData>
        </a:graphic>
      </p:graphicFrame>
    </p:spTree>
    <p:extLst>
      <p:ext uri="{BB962C8B-B14F-4D97-AF65-F5344CB8AC3E}">
        <p14:creationId xmlns:p14="http://schemas.microsoft.com/office/powerpoint/2010/main" val="15531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path" presetSubtype="0" accel="50000" decel="50000" fill="hold" nodeType="clickEffect">
                                  <p:stCondLst>
                                    <p:cond delay="0"/>
                                  </p:stCondLst>
                                  <p:childTnLst>
                                    <p:animMotion origin="layout" path="M -3.75E-6 2.59259E-6 L 0.04675 0.01389 C 0.05651 0.0169 0.07123 0.01875 0.08659 0.01875 C 0.10404 0.01875 0.1181 0.0169 0.12787 0.01389 L 0.17474 2.59259E-6 " pathEditMode="relative" rAng="0" ptsTypes="AAAAA">
                                      <p:cBhvr>
                                        <p:cTn id="47" dur="2000" fill="hold"/>
                                        <p:tgtEl>
                                          <p:spTgt spid="25"/>
                                        </p:tgtEl>
                                        <p:attrNameLst>
                                          <p:attrName>ppt_x</p:attrName>
                                          <p:attrName>ppt_y</p:attrName>
                                        </p:attrNameLst>
                                      </p:cBhvr>
                                      <p:rCtr x="8737" y="926"/>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anim calcmode="lin" valueType="num">
                                      <p:cBhvr>
                                        <p:cTn id="85" dur="1000" fill="hold"/>
                                        <p:tgtEl>
                                          <p:spTgt spid="4"/>
                                        </p:tgtEl>
                                        <p:attrNameLst>
                                          <p:attrName>ppt_x</p:attrName>
                                        </p:attrNameLst>
                                      </p:cBhvr>
                                      <p:tavLst>
                                        <p:tav tm="0">
                                          <p:val>
                                            <p:strVal val="#ppt_x"/>
                                          </p:val>
                                        </p:tav>
                                        <p:tav tm="100000">
                                          <p:val>
                                            <p:strVal val="#ppt_x"/>
                                          </p:val>
                                        </p:tav>
                                      </p:tavLst>
                                    </p:anim>
                                    <p:anim calcmode="lin" valueType="num">
                                      <p:cBhvr>
                                        <p:cTn id="8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dirty="0" err="1">
                <a:ln>
                  <a:noFill/>
                </a:ln>
                <a:solidFill>
                  <a:srgbClr val="FFFFFF"/>
                </a:solidFill>
                <a:effectLst/>
                <a:uLnTx/>
                <a:uFillTx/>
                <a:latin typeface="Times New Roman" pitchFamily="18" charset="0"/>
                <a:ea typeface="SimSun" panose="02010600030101010101" pitchFamily="2" charset="-122"/>
                <a:cs typeface="Times New Roman" panose="02020603050405020304" pitchFamily="18" charset="0"/>
              </a:rPr>
              <a:t>Tiết</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 BÀI 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sp>
        <p:nvSpPr>
          <p:cNvPr id="7" name="Rectangle 30"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35"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37"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38"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1692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40"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41" descr="OPL20U25GSXzBJYl68kk8uQGfFKzs7yb1M4KJWUiLk6ZEvGF+qCIPSnY57AbBFCvTWID13 2022 KNTT STT 73+K4lPs7H94VUqPe2XwIsfPRnrXQE//QTEXxb8/8N4CNc6FpgZahzpTjFhMzSA7T/nHJa11DE8Ng2TP3iAmRczFlmslSuUNOgUeb6yRvs0="/>
          <p:cNvSpPr>
            <a:spLocks noChangeArrowheads="1"/>
          </p:cNvSpPr>
          <p:nvPr/>
        </p:nvSpPr>
        <p:spPr bwMode="auto">
          <a:xfrm>
            <a:off x="0" y="29304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OPL20U25GSXzBJYl68kk8uQGfFKzs7yb1M4KJWUiLk6ZEvGF+qCIPSnY57AbBFCvTWID13 2022 KNTT STT 73+K4lPs7H94VUqPe2XwIsfPRnrXQE//QTEXxb8/8N4CNc6FpgZahzpTjFhMzSA7T/nHJa11DE8Ng2TP3iAmRczFlmslSuUNOgUeb6yRvs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4776" y="690808"/>
            <a:ext cx="3487224" cy="5786192"/>
          </a:xfrm>
          <a:prstGeom prst="rect">
            <a:avLst/>
          </a:prstGeom>
          <a:noFill/>
          <a:ln>
            <a:noFill/>
          </a:ln>
        </p:spPr>
      </p:pic>
      <p:sp>
        <p:nvSpPr>
          <p:cNvPr id="14" name="TextBox 13" descr="OPL20U25GSXzBJYl68kk8uQGfFKzs7yb1M4KJWUiLk6ZEvGF+qCIPSnY57AbBFCvTWID13 2022 KNTT STT 73+K4lPs7H94VUqPe2XwIsfPRnrXQE//QTEXxb8/8N4CNc6FpgZahzpTjFhMzSA7T/nHJa11DE8Ng2TP3iAmRczFlmslSuUNOgUeb6yRvs0="/>
          <p:cNvSpPr txBox="1"/>
          <p:nvPr/>
        </p:nvSpPr>
        <p:spPr>
          <a:xfrm>
            <a:off x="101600" y="647781"/>
            <a:ext cx="8603176" cy="6001643"/>
          </a:xfrm>
          <a:prstGeom prst="rect">
            <a:avLst/>
          </a:prstGeom>
          <a:noFill/>
        </p:spPr>
        <p:txBody>
          <a:bodyPr wrap="square" rtlCol="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Tháp </a:t>
            </a: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nghiêng </a:t>
            </a:r>
            <a:r>
              <a:rPr kumimoji="0" lang="vi-VN" sz="3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Pisa</a:t>
            </a:r>
            <a:r>
              <a:rPr kumimoji="0" lang="vi-VN"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là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một tòa tháp chuông tại thành phố Pisa (Ý) được xây dựng năm 1173. Toà tháp cao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từ mặt đất ở phía thấp nhất và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ở phía cao nhất. Chiều rộng những bức tường móng là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và ở trên đỉnh là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Ước tính trọng lượng của nó khoảng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tấn. Tháp có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bậc. </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1219072"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Ngay trong khi xây dựng, người ta đã phát hiện toà tháp bị nghiêng. Hiện nay các biện pháp kĩ thuật đang được tiến hành nhằm đảm bảo độ ổn định cho tháp. Vẻ đẹp của tòa tháp cùng với độ nghiêng của nó cuốn hút khách du lịch hàng năm tới Pisa.</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5" name="Object 14" descr="OPL20U25GSXzBJYl68kk8uQGfFKzs7yb1M4KJWUiLk6ZEvGF+qCIPSnY57AbBFCvTWID13 2022 KNTT STT 7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42340041"/>
              </p:ext>
            </p:extLst>
          </p:nvPr>
        </p:nvGraphicFramePr>
        <p:xfrm>
          <a:off x="5168900" y="2209801"/>
          <a:ext cx="1322917" cy="446617"/>
        </p:xfrm>
        <a:graphic>
          <a:graphicData uri="http://schemas.openxmlformats.org/presentationml/2006/ole">
            <mc:AlternateContent xmlns:mc="http://schemas.openxmlformats.org/markup-compatibility/2006">
              <mc:Choice xmlns:v="urn:schemas-microsoft-com:vml" Requires="v">
                <p:oleObj spid="_x0000_s8380" name="Equation" r:id="rId4" imgW="1117440" imgH="368280" progId="Equation.DSMT4">
                  <p:embed/>
                </p:oleObj>
              </mc:Choice>
              <mc:Fallback>
                <p:oleObj name="Equation" r:id="rId4" imgW="1117440" imgH="368280" progId="Equation.DSMT4">
                  <p:embed/>
                  <p:pic>
                    <p:nvPicPr>
                      <p:cNvPr id="27" name="Object 26" descr="OPL20U25GSXzBJYl68kk8uQGfFKzs7yb1M4KJWUiLk6ZEvGF+qCIPSnY57AbBFCvTWID13 2022 KNTT STT 73+K4lPs7H94VUqPe2XwIsfPRnrXQE//QTEXxb8/8N4CNc6FpgZahzpTjFhMzSA7T/nHJa11DE8Ng2TP3iAmRczFlmslSuUNOgUeb6yRvs0="/>
                      <p:cNvPicPr>
                        <a:picLocks noChangeAspect="1" noChangeArrowheads="1"/>
                      </p:cNvPicPr>
                      <p:nvPr/>
                    </p:nvPicPr>
                    <p:blipFill>
                      <a:blip r:embed="rId5"/>
                      <a:srcRect/>
                      <a:stretch>
                        <a:fillRect/>
                      </a:stretch>
                    </p:blipFill>
                    <p:spPr bwMode="auto">
                      <a:xfrm>
                        <a:off x="5168900" y="2209801"/>
                        <a:ext cx="1322917" cy="446617"/>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nvGraphicFramePr>
        <p:xfrm>
          <a:off x="2946401" y="3185584"/>
          <a:ext cx="1128183" cy="446616"/>
        </p:xfrm>
        <a:graphic>
          <a:graphicData uri="http://schemas.openxmlformats.org/presentationml/2006/ole">
            <mc:AlternateContent xmlns:mc="http://schemas.openxmlformats.org/markup-compatibility/2006">
              <mc:Choice xmlns:v="urn:schemas-microsoft-com:vml" Requires="v">
                <p:oleObj spid="_x0000_s8381" name="Equation" r:id="rId6" imgW="952200" imgH="368280" progId="Equation.DSMT4">
                  <p:embed/>
                </p:oleObj>
              </mc:Choice>
              <mc:Fallback>
                <p:oleObj name="Equation" r:id="rId6" imgW="952200" imgH="368280" progId="Equation.DSMT4">
                  <p:embed/>
                  <p:pic>
                    <p:nvPicPr>
                      <p:cNvPr id="28" name="Object 27"/>
                      <p:cNvPicPr>
                        <a:picLocks noChangeAspect="1" noChangeArrowheads="1"/>
                      </p:cNvPicPr>
                      <p:nvPr/>
                    </p:nvPicPr>
                    <p:blipFill>
                      <a:blip r:embed="rId7"/>
                      <a:srcRect/>
                      <a:stretch>
                        <a:fillRect/>
                      </a:stretch>
                    </p:blipFill>
                    <p:spPr bwMode="auto">
                      <a:xfrm>
                        <a:off x="2946401" y="3185584"/>
                        <a:ext cx="112818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315201" y="2717800"/>
          <a:ext cx="1128183" cy="446616"/>
        </p:xfrm>
        <a:graphic>
          <a:graphicData uri="http://schemas.openxmlformats.org/presentationml/2006/ole">
            <mc:AlternateContent xmlns:mc="http://schemas.openxmlformats.org/markup-compatibility/2006">
              <mc:Choice xmlns:v="urn:schemas-microsoft-com:vml" Requires="v">
                <p:oleObj spid="_x0000_s8382" name="Equation" r:id="rId8" imgW="952200" imgH="368280" progId="Equation.DSMT4">
                  <p:embed/>
                </p:oleObj>
              </mc:Choice>
              <mc:Fallback>
                <p:oleObj name="Equation" r:id="rId8" imgW="952200" imgH="368280" progId="Equation.DSMT4">
                  <p:embed/>
                  <p:pic>
                    <p:nvPicPr>
                      <p:cNvPr id="29" name="Object 28"/>
                      <p:cNvPicPr>
                        <a:picLocks noChangeAspect="1" noChangeArrowheads="1"/>
                      </p:cNvPicPr>
                      <p:nvPr/>
                    </p:nvPicPr>
                    <p:blipFill>
                      <a:blip r:embed="rId9"/>
                      <a:srcRect/>
                      <a:stretch>
                        <a:fillRect/>
                      </a:stretch>
                    </p:blipFill>
                    <p:spPr bwMode="auto">
                      <a:xfrm>
                        <a:off x="7315201" y="2717800"/>
                        <a:ext cx="112818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1894416" y="3698696"/>
          <a:ext cx="1051984" cy="385233"/>
        </p:xfrm>
        <a:graphic>
          <a:graphicData uri="http://schemas.openxmlformats.org/presentationml/2006/ole">
            <mc:AlternateContent xmlns:mc="http://schemas.openxmlformats.org/markup-compatibility/2006">
              <mc:Choice xmlns:v="urn:schemas-microsoft-com:vml" Requires="v">
                <p:oleObj spid="_x0000_s8383" name="Equation" r:id="rId10" imgW="888840" imgH="317160" progId="Equation.DSMT4">
                  <p:embed/>
                </p:oleObj>
              </mc:Choice>
              <mc:Fallback>
                <p:oleObj name="Equation" r:id="rId10" imgW="888840" imgH="317160" progId="Equation.DSMT4">
                  <p:embed/>
                  <p:pic>
                    <p:nvPicPr>
                      <p:cNvPr id="30" name="Object 29"/>
                      <p:cNvPicPr>
                        <a:picLocks noChangeAspect="1" noChangeArrowheads="1"/>
                      </p:cNvPicPr>
                      <p:nvPr/>
                    </p:nvPicPr>
                    <p:blipFill>
                      <a:blip r:embed="rId11"/>
                      <a:srcRect/>
                      <a:stretch>
                        <a:fillRect/>
                      </a:stretch>
                    </p:blipFill>
                    <p:spPr bwMode="auto">
                      <a:xfrm>
                        <a:off x="1894416" y="3698696"/>
                        <a:ext cx="1051984"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21382819"/>
              </p:ext>
            </p:extLst>
          </p:nvPr>
        </p:nvGraphicFramePr>
        <p:xfrm>
          <a:off x="5168900" y="3698695"/>
          <a:ext cx="677333" cy="385233"/>
        </p:xfrm>
        <a:graphic>
          <a:graphicData uri="http://schemas.openxmlformats.org/presentationml/2006/ole">
            <mc:AlternateContent xmlns:mc="http://schemas.openxmlformats.org/markup-compatibility/2006">
              <mc:Choice xmlns:v="urn:schemas-microsoft-com:vml" Requires="v">
                <p:oleObj spid="_x0000_s8384" name="Equation" r:id="rId12" imgW="571320" imgH="317160" progId="Equation.DSMT4">
                  <p:embed/>
                </p:oleObj>
              </mc:Choice>
              <mc:Fallback>
                <p:oleObj name="Equation" r:id="rId12" imgW="571320" imgH="317160" progId="Equation.DSMT4">
                  <p:embed/>
                  <p:pic>
                    <p:nvPicPr>
                      <p:cNvPr id="31" name="Object 30"/>
                      <p:cNvPicPr>
                        <a:picLocks noChangeAspect="1" noChangeArrowheads="1"/>
                      </p:cNvPicPr>
                      <p:nvPr/>
                    </p:nvPicPr>
                    <p:blipFill>
                      <a:blip r:embed="rId13"/>
                      <a:srcRect/>
                      <a:stretch>
                        <a:fillRect/>
                      </a:stretch>
                    </p:blipFill>
                    <p:spPr bwMode="auto">
                      <a:xfrm>
                        <a:off x="5168900" y="3698695"/>
                        <a:ext cx="677333"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6720417" y="1763184"/>
          <a:ext cx="1293283" cy="446616"/>
        </p:xfrm>
        <a:graphic>
          <a:graphicData uri="http://schemas.openxmlformats.org/presentationml/2006/ole">
            <mc:AlternateContent xmlns:mc="http://schemas.openxmlformats.org/markup-compatibility/2006">
              <mc:Choice xmlns:v="urn:schemas-microsoft-com:vml" Requires="v">
                <p:oleObj spid="_x0000_s8385" name="Equation" r:id="rId14" imgW="1091880" imgH="368280" progId="Equation.DSMT4">
                  <p:embed/>
                </p:oleObj>
              </mc:Choice>
              <mc:Fallback>
                <p:oleObj name="Equation" r:id="rId14" imgW="1091880" imgH="368280" progId="Equation.DSMT4">
                  <p:embed/>
                  <p:pic>
                    <p:nvPicPr>
                      <p:cNvPr id="32" name="Object 31"/>
                      <p:cNvPicPr>
                        <a:picLocks noChangeAspect="1" noChangeArrowheads="1"/>
                      </p:cNvPicPr>
                      <p:nvPr/>
                    </p:nvPicPr>
                    <p:blipFill>
                      <a:blip r:embed="rId15"/>
                      <a:srcRect/>
                      <a:stretch>
                        <a:fillRect/>
                      </a:stretch>
                    </p:blipFill>
                    <p:spPr bwMode="auto">
                      <a:xfrm>
                        <a:off x="6720417" y="1763184"/>
                        <a:ext cx="129328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319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034" y="-27709"/>
            <a:ext cx="12247034" cy="6888957"/>
          </a:xfrm>
          <a:prstGeom prst="rect">
            <a:avLst/>
          </a:prstGeom>
        </p:spPr>
      </p:pic>
      <p:graphicFrame>
        <p:nvGraphicFramePr>
          <p:cNvPr id="2" name="Diagram 1"/>
          <p:cNvGraphicFramePr/>
          <p:nvPr>
            <p:extLst>
              <p:ext uri="{D42A27DB-BD31-4B8C-83A1-F6EECF244321}">
                <p14:modId xmlns:p14="http://schemas.microsoft.com/office/powerpoint/2010/main" val="165516980"/>
              </p:ext>
            </p:extLst>
          </p:nvPr>
        </p:nvGraphicFramePr>
        <p:xfrm>
          <a:off x="1727200" y="1524000"/>
          <a:ext cx="10922000" cy="669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416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OPL20U25GSXzBJYl68kk8uQGfFKzs7yb1M4KJWUiLk6ZEvGF+qCIPSnY57AbBFCvTWID13 2022 KNTT STT 73+K4lPs7H94VUqPe2XwIsfPRnrXQE//QTEXxb8/8N4CNc6FpgZahzpTjFhMzSA7T/nHJa11DE8Ng2TP3iAmRczFlmslSuUNOgUeb6yRvs0=">
            <a:extLst>
              <a:ext uri="{FF2B5EF4-FFF2-40B4-BE49-F238E27FC236}">
                <a16:creationId xmlns:a16="http://schemas.microsoft.com/office/drawing/2014/main" id="{31245190-D761-48EF-834A-DD3D5B9149EA}"/>
              </a:ext>
            </a:extLst>
          </p:cNvPr>
          <p:cNvSpPr txBox="1">
            <a:spLocks/>
          </p:cNvSpPr>
          <p:nvPr/>
        </p:nvSpPr>
        <p:spPr>
          <a:xfrm>
            <a:off x="3149138" y="1685945"/>
            <a:ext cx="6976995" cy="3798043"/>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p:txBody>
      </p:sp>
      <p:pic>
        <p:nvPicPr>
          <p:cNvPr id="3" name="Picture 2"/>
          <p:cNvPicPr>
            <a:picLocks noChangeAspect="1"/>
          </p:cNvPicPr>
          <p:nvPr/>
        </p:nvPicPr>
        <p:blipFill>
          <a:blip r:embed="rId2"/>
          <a:stretch>
            <a:fillRect/>
          </a:stretch>
        </p:blipFill>
        <p:spPr>
          <a:xfrm>
            <a:off x="0" y="-2569"/>
            <a:ext cx="12573000" cy="7072313"/>
          </a:xfrm>
          <a:prstGeom prst="rect">
            <a:avLst/>
          </a:prstGeom>
        </p:spPr>
      </p:pic>
    </p:spTree>
    <p:extLst>
      <p:ext uri="{BB962C8B-B14F-4D97-AF65-F5344CB8AC3E}">
        <p14:creationId xmlns:p14="http://schemas.microsoft.com/office/powerpoint/2010/main" val="25966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descr="OPL20U25GSXzBJYl68kk8uQGfFKzs7yb1M4KJWUiLk6ZEvGF+qCIPSnY57AbBFCvTWID13 2022 KNTT STT 73+K4lPs7H94VUqPe2XwIsfPRnrXQE//QTEXxb8/8N4CNc6FpgZahzpTjFhMzSA7T/nHJa11DE8Ng2TP3iAmRczFlmslSuUNOgUeb6yRvs0="/>
          <p:cNvSpPr txBox="1"/>
          <p:nvPr/>
        </p:nvSpPr>
        <p:spPr>
          <a:xfrm>
            <a:off x="3200400" y="1828800"/>
            <a:ext cx="5562600" cy="1323439"/>
          </a:xfrm>
          <a:prstGeom prst="rect">
            <a:avLst/>
          </a:prstGeom>
          <a:solidFill>
            <a:schemeClr val="accent6">
              <a:lumMod val="60000"/>
              <a:lumOff val="40000"/>
            </a:schemeClr>
          </a:solidFill>
        </p:spPr>
        <p:txBody>
          <a:bodyPr wrap="square" rtlCol="0">
            <a:spAutoFit/>
          </a:bodyPr>
          <a:lstStyle/>
          <a:p>
            <a:pPr algn="ctr"/>
            <a:r>
              <a:rPr lang="en-US" sz="8000" b="1" smtClean="0">
                <a:solidFill>
                  <a:prstClr val="black"/>
                </a:solidFill>
                <a:latin typeface="Times New Roman" panose="02020603050405020304" pitchFamily="18" charset="0"/>
                <a:cs typeface="Times New Roman" panose="02020603050405020304" pitchFamily="18" charset="0"/>
                <a:hlinkClick r:id="rId3" action="ppaction://hlinkpres?slideindex=1&amp;slidetitle="/>
              </a:rPr>
              <a:t>Mở đầu</a:t>
            </a:r>
            <a:endParaRPr lang="en-US" sz="8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17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descr="OPL20U25GSXzBJYl68kk8uQGfFKzs7yb1M4KJWUiLk6ZEvGF+qCIPSnY57AbBFCvTWID13 2022 KNTT STT 73+K4lPs7H94VUqPe2XwIsfPRnrXQE//QTEXxb8/8N4CNc6FpgZahzpTjFhMzSA7T/nHJa11DE8Ng2TP3iAmRczFlmslSuUNOgUeb6yRvs0="/>
          <p:cNvSpPr/>
          <p:nvPr/>
        </p:nvSpPr>
        <p:spPr>
          <a:xfrm>
            <a:off x="952500" y="2228671"/>
            <a:ext cx="10287000" cy="1323439"/>
          </a:xfrm>
          <a:prstGeom prst="rect">
            <a:avLst/>
          </a:prstGeom>
        </p:spPr>
        <p:txBody>
          <a:bodyPr wrap="square">
            <a:spAutoFit/>
          </a:bodyPr>
          <a:lstStyle/>
          <a:p>
            <a:pPr algn="ctr"/>
            <a:r>
              <a:rPr lang="en-US" sz="4000" b="1" smtClean="0">
                <a:solidFill>
                  <a:schemeClr val="bg1"/>
                </a:solidFill>
                <a:latin typeface="Times New Roman" panose="02020603050405020304" pitchFamily="18" charset="0"/>
                <a:ea typeface="Arial" panose="020B0604020202020204" pitchFamily="34" charset="0"/>
              </a:rPr>
              <a:t>TIẾT 14 </a:t>
            </a:r>
            <a:r>
              <a:rPr lang="en-US" sz="4000" b="1" dirty="0">
                <a:solidFill>
                  <a:schemeClr val="bg1"/>
                </a:solidFill>
                <a:latin typeface="Times New Roman" panose="02020603050405020304" pitchFamily="18" charset="0"/>
                <a:ea typeface="Arial" panose="020B0604020202020204" pitchFamily="34" charset="0"/>
              </a:rPr>
              <a:t>- </a:t>
            </a:r>
            <a:r>
              <a:rPr lang="vi-VN" sz="4000" b="1">
                <a:solidFill>
                  <a:schemeClr val="bg1"/>
                </a:solidFill>
                <a:latin typeface="Times New Roman" panose="02020603050405020304" pitchFamily="18" charset="0"/>
                <a:ea typeface="Arial" panose="020B0604020202020204" pitchFamily="34" charset="0"/>
              </a:rPr>
              <a:t>BÀI </a:t>
            </a:r>
            <a:r>
              <a:rPr lang="vi-VN" sz="4000" b="1" smtClean="0">
                <a:solidFill>
                  <a:schemeClr val="bg1"/>
                </a:solidFill>
                <a:latin typeface="Times New Roman" panose="02020603050405020304" pitchFamily="18" charset="0"/>
                <a:ea typeface="Arial" panose="020B0604020202020204" pitchFamily="34" charset="0"/>
              </a:rPr>
              <a:t>1</a:t>
            </a:r>
            <a:r>
              <a:rPr lang="en-US" sz="4000" b="1" smtClean="0">
                <a:solidFill>
                  <a:schemeClr val="bg1"/>
                </a:solidFill>
                <a:latin typeface="Times New Roman" panose="02020603050405020304" pitchFamily="18" charset="0"/>
                <a:ea typeface="Arial" panose="020B0604020202020204" pitchFamily="34" charset="0"/>
              </a:rPr>
              <a:t>2</a:t>
            </a:r>
            <a:endParaRPr lang="en-US" sz="4000" b="1" dirty="0">
              <a:solidFill>
                <a:schemeClr val="bg1"/>
              </a:solidFill>
              <a:latin typeface="Times New Roman" panose="02020603050405020304" pitchFamily="18" charset="0"/>
              <a:ea typeface="Arial" panose="020B0604020202020204" pitchFamily="34" charset="0"/>
            </a:endParaRPr>
          </a:p>
          <a:p>
            <a:pPr algn="ctr"/>
            <a:r>
              <a:rPr lang="en-US" sz="4000" b="1" smtClean="0">
                <a:solidFill>
                  <a:schemeClr val="bg1"/>
                </a:solidFill>
                <a:latin typeface="Times New Roman" panose="02020603050405020304" pitchFamily="18" charset="0"/>
                <a:ea typeface="Arial" panose="020B0604020202020204" pitchFamily="34" charset="0"/>
              </a:rPr>
              <a:t>TỔNG CÁC GÓC TRONG MỘT TAM GIÁC</a:t>
            </a:r>
            <a:endParaRPr lang="en-US" sz="4000" b="1" dirty="0">
              <a:solidFill>
                <a:schemeClr val="bg1"/>
              </a:solidFill>
              <a:latin typeface="Times New Roman" panose="02020603050405020304" pitchFamily="18" charset="0"/>
              <a:ea typeface="Arial" panose="020B0604020202020204" pitchFamily="34" charset="0"/>
            </a:endParaRPr>
          </a:p>
        </p:txBody>
      </p:sp>
      <p:sp>
        <p:nvSpPr>
          <p:cNvPr id="2" name="Rectangle 1"/>
          <p:cNvSpPr/>
          <p:nvPr/>
        </p:nvSpPr>
        <p:spPr>
          <a:xfrm>
            <a:off x="2389887" y="1600200"/>
            <a:ext cx="8430513" cy="646331"/>
          </a:xfrm>
          <a:prstGeom prst="rect">
            <a:avLst/>
          </a:prstGeom>
        </p:spPr>
        <p:txBody>
          <a:bodyPr wrap="none">
            <a:spAutoFit/>
          </a:bodyPr>
          <a:lstStyle/>
          <a:p>
            <a:pPr algn="ctr"/>
            <a:r>
              <a:rPr lang="en-US" sz="3600" b="1">
                <a:solidFill>
                  <a:srgbClr val="FF0000"/>
                </a:solidFill>
                <a:latin typeface="Times New Roman" panose="02020603050405020304" pitchFamily="18" charset="0"/>
                <a:ea typeface="Arial" panose="020B0604020202020204" pitchFamily="34" charset="0"/>
              </a:rPr>
              <a:t>CHƯƠNG IV: TAM GIÁC BẰNG NHAU</a:t>
            </a:r>
          </a:p>
        </p:txBody>
      </p:sp>
      <p:pic>
        <p:nvPicPr>
          <p:cNvPr id="6" name="Picture 5"/>
          <p:cNvPicPr>
            <a:picLocks noChangeAspect="1"/>
          </p:cNvPicPr>
          <p:nvPr/>
        </p:nvPicPr>
        <p:blipFill>
          <a:blip r:embed="rId3"/>
          <a:stretch>
            <a:fillRect/>
          </a:stretch>
        </p:blipFill>
        <p:spPr>
          <a:xfrm>
            <a:off x="3200400" y="3527696"/>
            <a:ext cx="3720591" cy="2313465"/>
          </a:xfrm>
          <a:prstGeom prst="rect">
            <a:avLst/>
          </a:prstGeom>
        </p:spPr>
      </p:pic>
      <p:pic>
        <p:nvPicPr>
          <p:cNvPr id="12" name="Picture 11"/>
          <p:cNvPicPr>
            <a:picLocks noChangeAspect="1"/>
          </p:cNvPicPr>
          <p:nvPr/>
        </p:nvPicPr>
        <p:blipFill>
          <a:blip r:embed="rId4"/>
          <a:stretch>
            <a:fillRect/>
          </a:stretch>
        </p:blipFill>
        <p:spPr>
          <a:xfrm>
            <a:off x="6581952" y="4259351"/>
            <a:ext cx="2286000" cy="939871"/>
          </a:xfrm>
          <a:prstGeom prst="rect">
            <a:avLst/>
          </a:prstGeom>
        </p:spPr>
      </p:pic>
    </p:spTree>
    <p:extLst>
      <p:ext uri="{BB962C8B-B14F-4D97-AF65-F5344CB8AC3E}">
        <p14:creationId xmlns:p14="http://schemas.microsoft.com/office/powerpoint/2010/main" val="272935705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09600"/>
            <a:ext cx="5867400" cy="707886"/>
          </a:xfrm>
          <a:prstGeom prst="rect">
            <a:avLst/>
          </a:prstGeom>
          <a:noFill/>
        </p:spPr>
        <p:txBody>
          <a:bodyPr wrap="square" rtlCol="0">
            <a:spAutoFit/>
          </a:bodyPr>
          <a:lstStyle/>
          <a:p>
            <a:r>
              <a:rPr lang="en-US" sz="4000" b="1" i="1" smtClean="0">
                <a:latin typeface="Times New Roman" panose="02020603050405020304" pitchFamily="18" charset="0"/>
                <a:cs typeface="Times New Roman" panose="02020603050405020304" pitchFamily="18" charset="0"/>
              </a:rPr>
              <a:t>Hoạt động 1: </a:t>
            </a:r>
            <a:endParaRPr lang="en-US" sz="4000" b="1" i="1">
              <a:latin typeface="Times New Roman" panose="02020603050405020304" pitchFamily="18" charset="0"/>
              <a:cs typeface="Times New Roman" panose="02020603050405020304" pitchFamily="18" charset="0"/>
            </a:endParaRPr>
          </a:p>
        </p:txBody>
      </p:sp>
      <p:sp>
        <p:nvSpPr>
          <p:cNvPr id="4" name="Rectangle 27" descr="OPL20U25GSXzBJYl68kk8uQGfFKzs7yb1M4KJWUiLk6ZEvGF+qCIPSnY57AbBFCvTWID13 2022 KNTT STT 73+K4lPs7H94VUqPe2XwIsfPRnrXQE//QTEXxb8/8N4CNc6FpgZahzpTjFhMzSA7T/nHJa11DE8Ng2TP3iAmRczFlmslSuUNOgUeb6yRvs0=">
            <a:extLst>
              <a:ext uri="{FF2B5EF4-FFF2-40B4-BE49-F238E27FC236}">
                <a16:creationId xmlns:a16="http://schemas.microsoft.com/office/drawing/2014/main" id="{49FFD481-9F07-4FB5-98B9-EB540B7BE582}"/>
              </a:ext>
            </a:extLst>
          </p:cNvPr>
          <p:cNvSpPr>
            <a:spLocks noChangeArrowheads="1"/>
          </p:cNvSpPr>
          <p:nvPr/>
        </p:nvSpPr>
        <p:spPr bwMode="auto">
          <a:xfrm>
            <a:off x="1029854" y="1838332"/>
            <a:ext cx="11404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marL="0" marR="0" lvl="0" indent="0" algn="just" defTabSz="1219170" rtl="0" eaLnBrk="0" fontAlgn="base" latinLnBrk="0" hangingPunct="0">
              <a:lnSpc>
                <a:spcPct val="100000"/>
              </a:lnSpc>
              <a:spcBef>
                <a:spcPct val="0"/>
              </a:spcBef>
              <a:spcAft>
                <a:spcPct val="0"/>
              </a:spcAft>
              <a:buClrTx/>
              <a:buSzTx/>
              <a:buFontTx/>
              <a:buNone/>
              <a:tabLst/>
              <a:defRPr/>
            </a:pPr>
            <a:r>
              <a:rPr lang="en-US" altLang="en-US" sz="40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0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altLang="en-US" sz="4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5" name="Object 4" descr="OPL20U25GSXzBJYl68kk8uQGfFKzs7yb1M4KJWUiLk6ZEvGF+qCIPSnY57AbBFCvTWID13 2022 KNTT STT 73+K4lPs7H94VUqPe2XwIsfPRnrXQE//QTEXxb8/8N4CNc6FpgZahzpTjFhMzSA7T/nHJa11DE8Ng2TP3iAmRczFlmslSuUNOgUeb6yRvs0=">
            <a:extLst>
              <a:ext uri="{FF2B5EF4-FFF2-40B4-BE49-F238E27FC236}">
                <a16:creationId xmlns:a16="http://schemas.microsoft.com/office/drawing/2014/main" id="{1DC3FB09-3C08-4619-945B-250F04F7AF8A}"/>
              </a:ext>
            </a:extLst>
          </p:cNvPr>
          <p:cNvGraphicFramePr>
            <a:graphicFrameLocks noChangeAspect="1"/>
          </p:cNvGraphicFramePr>
          <p:nvPr>
            <p:extLst>
              <p:ext uri="{D42A27DB-BD31-4B8C-83A1-F6EECF244321}">
                <p14:modId xmlns:p14="http://schemas.microsoft.com/office/powerpoint/2010/main" val="3335035566"/>
              </p:ext>
            </p:extLst>
          </p:nvPr>
        </p:nvGraphicFramePr>
        <p:xfrm>
          <a:off x="2427287" y="1929057"/>
          <a:ext cx="1393825" cy="557213"/>
        </p:xfrm>
        <a:graphic>
          <a:graphicData uri="http://schemas.openxmlformats.org/presentationml/2006/ole">
            <mc:AlternateContent xmlns:mc="http://schemas.openxmlformats.org/markup-compatibility/2006">
              <mc:Choice xmlns:v="urn:schemas-microsoft-com:vml" Requires="v">
                <p:oleObj spid="_x0000_s3223" name="Equation" r:id="rId4" imgW="431640" imgH="177480" progId="Equation.DSMT4">
                  <p:embed/>
                </p:oleObj>
              </mc:Choice>
              <mc:Fallback>
                <p:oleObj name="Equation" r:id="rId4" imgW="431640" imgH="177480" progId="Equation.DSMT4">
                  <p:embed/>
                  <p:pic>
                    <p:nvPicPr>
                      <p:cNvPr id="1026" name="Object 1025" descr="OPL20U25GSXzBJYl68kk8uQGfFKzs7yb1M4KJWUiLk6ZEvGF+qCIPSnY57AbBFCvTWID13 2022 KNTT STT 73+K4lPs7H94VUqPe2XwIsfPRnrXQE//QTEXxb8/8N4CNc6FpgZahzpTjFhMzSA7T/nHJa11DE8Ng2TP3iAmRczFlmslSuUNOgUeb6yRvs0=">
                        <a:extLst>
                          <a:ext uri="{FF2B5EF4-FFF2-40B4-BE49-F238E27FC236}">
                            <a16:creationId xmlns:a16="http://schemas.microsoft.com/office/drawing/2014/main" id="{1DC3FB09-3C08-4619-945B-250F04F7AF8A}"/>
                          </a:ext>
                        </a:extLst>
                      </p:cNvPr>
                      <p:cNvPicPr>
                        <a:picLocks noChangeAspect="1" noChangeArrowheads="1"/>
                      </p:cNvPicPr>
                      <p:nvPr/>
                    </p:nvPicPr>
                    <p:blipFill>
                      <a:blip r:embed="rId5"/>
                      <a:srcRect/>
                      <a:stretch>
                        <a:fillRect/>
                      </a:stretch>
                    </p:blipFill>
                    <p:spPr bwMode="auto">
                      <a:xfrm>
                        <a:off x="2427287" y="1929057"/>
                        <a:ext cx="1393825" cy="557213"/>
                      </a:xfrm>
                      <a:prstGeom prst="rect">
                        <a:avLst/>
                      </a:prstGeom>
                      <a:noFill/>
                    </p:spPr>
                  </p:pic>
                </p:oleObj>
              </mc:Fallback>
            </mc:AlternateContent>
          </a:graphicData>
        </a:graphic>
      </p:graphicFrame>
      <p:sp>
        <p:nvSpPr>
          <p:cNvPr id="14" name="Cloud Callout 13"/>
          <p:cNvSpPr/>
          <p:nvPr/>
        </p:nvSpPr>
        <p:spPr>
          <a:xfrm>
            <a:off x="1907517" y="3627364"/>
            <a:ext cx="10526937" cy="3002036"/>
          </a:xfrm>
          <a:prstGeom prst="cloudCallout">
            <a:avLst>
              <a:gd name="adj1" fmla="val -55935"/>
              <a:gd name="adj2" fmla="val 4735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24200" y="4267200"/>
            <a:ext cx="7696200" cy="1384995"/>
          </a:xfrm>
          <a:prstGeom prst="rect">
            <a:avLst/>
          </a:prstGeom>
          <a:noFill/>
        </p:spPr>
        <p:txBody>
          <a:bodyPr wrap="square" rtlCol="0">
            <a:spAutoFit/>
          </a:bodyPr>
          <a:lstStyle/>
          <a:p>
            <a:r>
              <a:rPr lang="en-US" sz="4200" smtClean="0">
                <a:solidFill>
                  <a:srgbClr val="FF0000"/>
                </a:solidFill>
                <a:latin typeface="Times New Roman" panose="02020603050405020304" pitchFamily="18" charset="0"/>
                <a:cs typeface="Times New Roman" panose="02020603050405020304" pitchFamily="18" charset="0"/>
              </a:rPr>
              <a:t>Thông qua đo góc: Tổng ba góc trong một tam giác bất kì bằng </a:t>
            </a:r>
            <a:endParaRPr lang="en-US" sz="4200">
              <a:solidFill>
                <a:srgbClr val="FF0000"/>
              </a:solidFill>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264711351"/>
              </p:ext>
            </p:extLst>
          </p:nvPr>
        </p:nvGraphicFramePr>
        <p:xfrm>
          <a:off x="9906000" y="5053672"/>
          <a:ext cx="1087457" cy="598523"/>
        </p:xfrm>
        <a:graphic>
          <a:graphicData uri="http://schemas.openxmlformats.org/presentationml/2006/ole">
            <mc:AlternateContent xmlns:mc="http://schemas.openxmlformats.org/markup-compatibility/2006">
              <mc:Choice xmlns:v="urn:schemas-microsoft-com:vml" Requires="v">
                <p:oleObj spid="_x0000_s3224" name="Equation" r:id="rId6" imgW="819113" imgH="450894" progId="Equation.DSMT4">
                  <p:embed/>
                </p:oleObj>
              </mc:Choice>
              <mc:Fallback>
                <p:oleObj name="Equation" r:id="rId6" imgW="819113" imgH="450894" progId="Equation.DSMT4">
                  <p:embed/>
                  <p:pic>
                    <p:nvPicPr>
                      <p:cNvPr id="0" name=""/>
                      <p:cNvPicPr/>
                      <p:nvPr/>
                    </p:nvPicPr>
                    <p:blipFill>
                      <a:blip r:embed="rId7"/>
                      <a:stretch>
                        <a:fillRect/>
                      </a:stretch>
                    </p:blipFill>
                    <p:spPr>
                      <a:xfrm>
                        <a:off x="9906000" y="5053672"/>
                        <a:ext cx="1087457" cy="598523"/>
                      </a:xfrm>
                      <a:prstGeom prst="rect">
                        <a:avLst/>
                      </a:prstGeom>
                    </p:spPr>
                  </p:pic>
                </p:oleObj>
              </mc:Fallback>
            </mc:AlternateContent>
          </a:graphicData>
        </a:graphic>
      </p:graphicFrame>
      <p:sp>
        <p:nvSpPr>
          <p:cNvPr id="17"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sp>
        <p:nvSpPr>
          <p:cNvPr id="10" name="Oval 9">
            <a:hlinkClick r:id="rId8" action="ppaction://hlinkfile"/>
          </p:cNvPr>
          <p:cNvSpPr/>
          <p:nvPr/>
        </p:nvSpPr>
        <p:spPr>
          <a:xfrm>
            <a:off x="10544149" y="1032197"/>
            <a:ext cx="449308" cy="570578"/>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3" name="Picture 2">
            <a:hlinkClick r:id="rId9" action="ppaction://hlinkfi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 y="4959697"/>
            <a:ext cx="1804328" cy="1804328"/>
          </a:xfrm>
          <a:prstGeom prst="rect">
            <a:avLst/>
          </a:prstGeom>
        </p:spPr>
      </p:pic>
    </p:spTree>
    <p:extLst>
      <p:ext uri="{BB962C8B-B14F-4D97-AF65-F5344CB8AC3E}">
        <p14:creationId xmlns:p14="http://schemas.microsoft.com/office/powerpoint/2010/main" val="10201559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0488" y="651357"/>
            <a:ext cx="5867400" cy="707886"/>
          </a:xfrm>
          <a:prstGeom prst="rect">
            <a:avLst/>
          </a:prstGeom>
          <a:noFill/>
        </p:spPr>
        <p:txBody>
          <a:bodyPr wrap="square" rtlCol="0">
            <a:spAutoFit/>
          </a:bodyPr>
          <a:lstStyle/>
          <a:p>
            <a:r>
              <a:rPr lang="en-US" sz="4000" b="1" i="1" smtClean="0">
                <a:latin typeface="Times New Roman" panose="02020603050405020304" pitchFamily="18" charset="0"/>
                <a:cs typeface="Times New Roman" panose="02020603050405020304" pitchFamily="18" charset="0"/>
                <a:hlinkClick r:id="rId3" action="ppaction://hlinkfile"/>
              </a:rPr>
              <a:t>Hoạt động 2: </a:t>
            </a:r>
            <a:endParaRPr lang="en-US" sz="4000" b="1" i="1">
              <a:latin typeface="Times New Roman" panose="02020603050405020304" pitchFamily="18" charset="0"/>
              <a:cs typeface="Times New Roman" panose="02020603050405020304" pitchFamily="18" charset="0"/>
            </a:endParaRPr>
          </a:p>
        </p:txBody>
      </p:sp>
      <p:sp>
        <p:nvSpPr>
          <p:cNvPr id="34"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spTree>
    <p:extLst>
      <p:ext uri="{BB962C8B-B14F-4D97-AF65-F5344CB8AC3E}">
        <p14:creationId xmlns:p14="http://schemas.microsoft.com/office/powerpoint/2010/main" val="359490596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FB1FE84-0A1B-4AD8-A43C-3318F25C8C83}"/>
              </a:ext>
            </a:extLst>
          </p:cNvPr>
          <p:cNvCxnSpPr/>
          <p:nvPr/>
        </p:nvCxnSpPr>
        <p:spPr>
          <a:xfrm>
            <a:off x="693593" y="3160227"/>
            <a:ext cx="42357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Object 4">
            <a:extLst>
              <a:ext uri="{FF2B5EF4-FFF2-40B4-BE49-F238E27FC236}">
                <a16:creationId xmlns:a16="http://schemas.microsoft.com/office/drawing/2014/main" id="{A5D33AFA-7F18-4F94-BD41-7FA2D8A47280}"/>
              </a:ext>
            </a:extLst>
          </p:cNvPr>
          <p:cNvGraphicFramePr>
            <a:graphicFrameLocks noChangeAspect="1"/>
          </p:cNvGraphicFramePr>
          <p:nvPr>
            <p:extLst>
              <p:ext uri="{D42A27DB-BD31-4B8C-83A1-F6EECF244321}">
                <p14:modId xmlns:p14="http://schemas.microsoft.com/office/powerpoint/2010/main" val="3488255713"/>
              </p:ext>
            </p:extLst>
          </p:nvPr>
        </p:nvGraphicFramePr>
        <p:xfrm>
          <a:off x="1681122" y="2516394"/>
          <a:ext cx="1396342" cy="491588"/>
        </p:xfrm>
        <a:graphic>
          <a:graphicData uri="http://schemas.openxmlformats.org/presentationml/2006/ole">
            <mc:AlternateContent xmlns:mc="http://schemas.openxmlformats.org/markup-compatibility/2006">
              <mc:Choice xmlns:v="urn:schemas-microsoft-com:vml" Requires="v">
                <p:oleObj spid="_x0000_s5401" name="Equation" r:id="rId3" imgW="444240" imgH="177480" progId="Equation.DSMT4">
                  <p:embed/>
                </p:oleObj>
              </mc:Choice>
              <mc:Fallback>
                <p:oleObj name="Equation" r:id="rId3" imgW="444240" imgH="177480" progId="Equation.DSMT4">
                  <p:embed/>
                  <p:pic>
                    <p:nvPicPr>
                      <p:cNvPr id="23" name="Object 22">
                        <a:extLst>
                          <a:ext uri="{FF2B5EF4-FFF2-40B4-BE49-F238E27FC236}">
                            <a16:creationId xmlns:a16="http://schemas.microsoft.com/office/drawing/2014/main" id="{A5D33AFA-7F18-4F94-BD41-7FA2D8A47280}"/>
                          </a:ext>
                        </a:extLst>
                      </p:cNvPr>
                      <p:cNvPicPr>
                        <a:picLocks noChangeAspect="1" noChangeArrowheads="1"/>
                      </p:cNvPicPr>
                      <p:nvPr/>
                    </p:nvPicPr>
                    <p:blipFill>
                      <a:blip r:embed="rId4"/>
                      <a:srcRect/>
                      <a:stretch>
                        <a:fillRect/>
                      </a:stretch>
                    </p:blipFill>
                    <p:spPr bwMode="auto">
                      <a:xfrm>
                        <a:off x="1681122" y="2516394"/>
                        <a:ext cx="1396342" cy="491588"/>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68DB0067-0C78-4EB7-8E2A-7D60C07ED3A9}"/>
              </a:ext>
            </a:extLst>
          </p:cNvPr>
          <p:cNvGraphicFramePr>
            <a:graphicFrameLocks noChangeAspect="1"/>
          </p:cNvGraphicFramePr>
          <p:nvPr>
            <p:extLst>
              <p:ext uri="{D42A27DB-BD31-4B8C-83A1-F6EECF244321}">
                <p14:modId xmlns:p14="http://schemas.microsoft.com/office/powerpoint/2010/main" val="366050101"/>
              </p:ext>
            </p:extLst>
          </p:nvPr>
        </p:nvGraphicFramePr>
        <p:xfrm>
          <a:off x="1666565" y="3351205"/>
          <a:ext cx="3304595" cy="633405"/>
        </p:xfrm>
        <a:graphic>
          <a:graphicData uri="http://schemas.openxmlformats.org/presentationml/2006/ole">
            <mc:AlternateContent xmlns:mc="http://schemas.openxmlformats.org/markup-compatibility/2006">
              <mc:Choice xmlns:v="urn:schemas-microsoft-com:vml" Requires="v">
                <p:oleObj spid="_x0000_s5402" name="Equation" r:id="rId5" imgW="1054080" imgH="228600" progId="Equation.DSMT4">
                  <p:embed/>
                </p:oleObj>
              </mc:Choice>
              <mc:Fallback>
                <p:oleObj name="Equation" r:id="rId5" imgW="1054080" imgH="228600" progId="Equation.DSMT4">
                  <p:embed/>
                  <p:pic>
                    <p:nvPicPr>
                      <p:cNvPr id="24" name="Object 23">
                        <a:extLst>
                          <a:ext uri="{FF2B5EF4-FFF2-40B4-BE49-F238E27FC236}">
                            <a16:creationId xmlns:a16="http://schemas.microsoft.com/office/drawing/2014/main" id="{68DB0067-0C78-4EB7-8E2A-7D60C07ED3A9}"/>
                          </a:ext>
                        </a:extLst>
                      </p:cNvPr>
                      <p:cNvPicPr>
                        <a:picLocks noChangeAspect="1" noChangeArrowheads="1"/>
                      </p:cNvPicPr>
                      <p:nvPr/>
                    </p:nvPicPr>
                    <p:blipFill>
                      <a:blip r:embed="rId6"/>
                      <a:srcRect/>
                      <a:stretch>
                        <a:fillRect/>
                      </a:stretch>
                    </p:blipFill>
                    <p:spPr bwMode="auto">
                      <a:xfrm>
                        <a:off x="1666565" y="3351205"/>
                        <a:ext cx="3304595" cy="633405"/>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5CDC161F-5D80-4C12-9226-A37D463E84D5}"/>
              </a:ext>
            </a:extLst>
          </p:cNvPr>
          <p:cNvSpPr txBox="1"/>
          <p:nvPr/>
        </p:nvSpPr>
        <p:spPr>
          <a:xfrm>
            <a:off x="533400" y="3410649"/>
            <a:ext cx="8745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KL</a:t>
            </a:r>
          </a:p>
        </p:txBody>
      </p:sp>
      <p:cxnSp>
        <p:nvCxnSpPr>
          <p:cNvPr id="8" name="Straight Connector 7">
            <a:extLst>
              <a:ext uri="{FF2B5EF4-FFF2-40B4-BE49-F238E27FC236}">
                <a16:creationId xmlns:a16="http://schemas.microsoft.com/office/drawing/2014/main" id="{E4DA5DE7-752F-44EA-BC26-EECE24FB6DFB}"/>
              </a:ext>
            </a:extLst>
          </p:cNvPr>
          <p:cNvCxnSpPr/>
          <p:nvPr/>
        </p:nvCxnSpPr>
        <p:spPr>
          <a:xfrm>
            <a:off x="1485587" y="2387611"/>
            <a:ext cx="0" cy="15747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E90D10-919C-459E-A1E0-FA7CABC9256D}"/>
              </a:ext>
            </a:extLst>
          </p:cNvPr>
          <p:cNvSpPr txBox="1"/>
          <p:nvPr/>
        </p:nvSpPr>
        <p:spPr>
          <a:xfrm>
            <a:off x="610354" y="2438400"/>
            <a:ext cx="8937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a:t>
            </a:r>
          </a:p>
        </p:txBody>
      </p:sp>
      <p:sp>
        <p:nvSpPr>
          <p:cNvPr id="10" name="TextBox 9">
            <a:extLst>
              <a:ext uri="{FF2B5EF4-FFF2-40B4-BE49-F238E27FC236}">
                <a16:creationId xmlns:a16="http://schemas.microsoft.com/office/drawing/2014/main" id="{F6190587-98B9-43B5-A53D-91FC42923118}"/>
              </a:ext>
            </a:extLst>
          </p:cNvPr>
          <p:cNvSpPr txBox="1"/>
          <p:nvPr/>
        </p:nvSpPr>
        <p:spPr>
          <a:xfrm>
            <a:off x="1504060" y="731851"/>
            <a:ext cx="10268840" cy="553998"/>
          </a:xfrm>
          <a:prstGeom prst="rect">
            <a:avLst/>
          </a:prstGeom>
          <a:noFill/>
        </p:spPr>
        <p:txBody>
          <a:bodyPr wrap="square" lIns="91440" tIns="45720" rIns="91440" bIns="45720" rtlCol="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lang="en-US" sz="3000" b="1" noProof="0" smtClean="0">
                <a:solidFill>
                  <a:srgbClr val="FF0000"/>
                </a:solidFill>
                <a:latin typeface="Times New Roman" pitchFamily="18" charset="0"/>
                <a:cs typeface="Times New Roman" pitchFamily="18" charset="0"/>
              </a:rPr>
              <a:t>1) Định </a:t>
            </a:r>
            <a:r>
              <a:rPr lang="en-US" sz="3000" b="1" noProof="0" dirty="0" err="1">
                <a:solidFill>
                  <a:srgbClr val="FF0000"/>
                </a:solidFill>
                <a:latin typeface="Times New Roman" pitchFamily="18" charset="0"/>
                <a:cs typeface="Times New Roman" pitchFamily="18" charset="0"/>
              </a:rPr>
              <a:t>lí</a:t>
            </a:r>
            <a:r>
              <a:rPr kumimoji="0" lang="en-US" sz="3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Tổng</a:t>
            </a:r>
            <a:r>
              <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số</a:t>
            </a:r>
            <a:r>
              <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đo</a:t>
            </a:r>
            <a:r>
              <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ba</a:t>
            </a:r>
            <a:r>
              <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góc</a:t>
            </a:r>
            <a:r>
              <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một</a:t>
            </a:r>
            <a:r>
              <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tam </a:t>
            </a:r>
            <a:r>
              <a:rPr kumimoji="0" lang="en-US" sz="3000" b="0" i="0" u="none" strike="noStrike" kern="1200" cap="none" spc="0" normalizeH="0" baseline="0" noProof="0" err="1">
                <a:ln>
                  <a:noFill/>
                </a:ln>
                <a:solidFill>
                  <a:srgbClr val="FF0000"/>
                </a:solidFill>
                <a:effectLst/>
                <a:uLnTx/>
                <a:uFillTx/>
                <a:latin typeface="Times New Roman" pitchFamily="18" charset="0"/>
                <a:cs typeface="Times New Roman" pitchFamily="18" charset="0"/>
              </a:rPr>
              <a:t>giác</a:t>
            </a:r>
            <a:r>
              <a:rPr kumimoji="0" lang="en-US" sz="30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kumimoji="0" lang="en-US" sz="3000" b="0"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bằng        . </a:t>
            </a:r>
            <a:endParaRPr kumimoji="0" lang="en-US" sz="3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1" name="Rectangle 10" descr="OPL20U25GSXzBJYl68kk8uQGfFKzs7yb1M4KJWUiLk6ZEvGF+qCIPSnY57AbBFCvTWID13 2022 KNTT STT 73+K4lPs7H94VUqPe2XwIsfPRnrXQE//QTEXxb8/8N4CNc6FpgZahzpTjFhMzSA7T/nHJa11DE8Ng2TP3iAmRczFlmslSuUNOgUeb6yRvs0="/>
          <p:cNvSpPr/>
          <p:nvPr/>
        </p:nvSpPr>
        <p:spPr>
          <a:xfrm>
            <a:off x="1974369" y="4002500"/>
            <a:ext cx="2129109" cy="523220"/>
          </a:xfrm>
          <a:prstGeom prst="rect">
            <a:avLst/>
          </a:prstGeom>
        </p:spPr>
        <p:txBody>
          <a:bodyPr wrap="none" lIns="91440" tIns="45720" rIns="91440" bIns="4572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Chứng</a:t>
            </a:r>
            <a:r>
              <a:rPr kumimoji="0" lang="fr-FR"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descr="OPL20U25GSXzBJYl68kk8uQGfFKzs7yb1M4KJWUiLk6ZEvGF+qCIPSnY57AbBFCvTWID13 2022 KNTT STT 73+K4lPs7H94VUqPe2XwIsfPRnrXQE//QTEXxb8/8N4CNc6FpgZahzpTjFhMzSA7T/nHJa11DE8Ng2TP3iAmRczFlmslSuUNOgUeb6yRvs0="/>
          <p:cNvSpPr txBox="1"/>
          <p:nvPr/>
        </p:nvSpPr>
        <p:spPr>
          <a:xfrm>
            <a:off x="750586" y="4503391"/>
            <a:ext cx="10134600" cy="523220"/>
          </a:xfrm>
          <a:prstGeom prst="rect">
            <a:avLst/>
          </a:prstGeom>
          <a:noFill/>
        </p:spPr>
        <p:txBody>
          <a:bodyPr wrap="square" lIns="91440" tIns="45720" rIns="91440" bIns="45720" rtlCol="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Qua </a:t>
            </a:r>
            <a:r>
              <a:rPr kumimoji="0" lang="vi-VN" sz="2800" b="0" i="1"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A </a:t>
            </a:r>
            <a:r>
              <a:rPr kumimoji="0" lang="fr-FR" sz="2800" b="0"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kẻ đường thẳng song song với</a:t>
            </a:r>
            <a:r>
              <a:rPr kumimoji="0" lang="vi-VN" sz="2800" b="0"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 </a:t>
            </a:r>
            <a:r>
              <a:rPr kumimoji="0" lang="vi-VN" sz="2800" b="0" i="1"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BC</a:t>
            </a:r>
            <a:r>
              <a:rPr kumimoji="0" lang="fr-FR" sz="2800" b="0"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3" name="TextBox 12" descr="OPL20U25GSXzBJYl68kk8uQGfFKzs7yb1M4KJWUiLk6ZEvGF+qCIPSnY57AbBFCvTWID13 2022 KNTT STT 73+K4lPs7H94VUqPe2XwIsfPRnrXQE//QTEXxb8/8N4CNc6FpgZahzpTjFhMzSA7T/nHJa11DE8Ng2TP3iAmRczFlmslSuUNOgUeb6yRvs0="/>
          <p:cNvSpPr txBox="1"/>
          <p:nvPr/>
        </p:nvSpPr>
        <p:spPr>
          <a:xfrm>
            <a:off x="864704" y="5252805"/>
            <a:ext cx="10972800" cy="892552"/>
          </a:xfrm>
          <a:prstGeom prst="rect">
            <a:avLst/>
          </a:prstGeom>
          <a:noFill/>
        </p:spPr>
        <p:txBody>
          <a:bodyPr wrap="square" lIns="91440" tIns="45720" rIns="91440" bIns="45720" rtlCol="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Vì</a:t>
            </a:r>
            <a:endPar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12190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FF"/>
              </a:solidFill>
              <a:effectLst/>
              <a:uLnTx/>
              <a:uFillTx/>
              <a:latin typeface="Calibri"/>
              <a:ea typeface="+mn-ea"/>
              <a:cs typeface="+mn-cs"/>
            </a:endParaRPr>
          </a:p>
        </p:txBody>
      </p:sp>
      <p:graphicFrame>
        <p:nvGraphicFramePr>
          <p:cNvPr id="14" name="Object 13" descr="OPL20U25GSXzBJYl68kk8uQGfFKzs7yb1M4KJWUiLk6ZEvGF+qCIPSnY57AbBFCvTWID13 2022 KNTT STT 7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221102090"/>
              </p:ext>
            </p:extLst>
          </p:nvPr>
        </p:nvGraphicFramePr>
        <p:xfrm>
          <a:off x="2470647" y="4963558"/>
          <a:ext cx="2006600" cy="1208088"/>
        </p:xfrm>
        <a:graphic>
          <a:graphicData uri="http://schemas.openxmlformats.org/presentationml/2006/ole">
            <mc:AlternateContent xmlns:mc="http://schemas.openxmlformats.org/markup-compatibility/2006">
              <mc:Choice xmlns:v="urn:schemas-microsoft-com:vml" Requires="v">
                <p:oleObj spid="_x0000_s5403" name="Equation" r:id="rId7" imgW="2006280" imgH="1193760" progId="Equation.DSMT4">
                  <p:embed/>
                </p:oleObj>
              </mc:Choice>
              <mc:Fallback>
                <p:oleObj name="Equation" r:id="rId7" imgW="2006280" imgH="1193760" progId="Equation.DSMT4">
                  <p:embed/>
                  <p:pic>
                    <p:nvPicPr>
                      <p:cNvPr id="53254" name="Object 53253" descr="OPL20U25GSXzBJYl68kk8uQGfFKzs7yb1M4KJWUiLk6ZEvGF+qCIPSnY57AbBFCvTWID13 2022 KNTT STT 73+K4lPs7H94VUqPe2XwIsfPRnrXQE//QTEXxb8/8N4CNc6FpgZahzpTjFhMzSA7T/nHJa11DE8Ng2TP3iAmRczFlmslSuUNOgUeb6yRvs0="/>
                      <p:cNvPicPr>
                        <a:picLocks noChangeAspect="1" noChangeArrowheads="1"/>
                      </p:cNvPicPr>
                      <p:nvPr/>
                    </p:nvPicPr>
                    <p:blipFill>
                      <a:blip r:embed="rId8"/>
                      <a:srcRect/>
                      <a:stretch>
                        <a:fillRect/>
                      </a:stretch>
                    </p:blipFill>
                    <p:spPr bwMode="auto">
                      <a:xfrm>
                        <a:off x="2470647" y="4963558"/>
                        <a:ext cx="2006600"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descr="OPL20U25GSXzBJYl68kk8uQGfFKzs7yb1M4KJWUiLk6ZEvGF+qCIPSnY57AbBFCvTWID13 2022 KNTT STT 7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165570253"/>
              </p:ext>
            </p:extLst>
          </p:nvPr>
        </p:nvGraphicFramePr>
        <p:xfrm>
          <a:off x="1403847" y="5361008"/>
          <a:ext cx="1066800" cy="400051"/>
        </p:xfrm>
        <a:graphic>
          <a:graphicData uri="http://schemas.openxmlformats.org/presentationml/2006/ole">
            <mc:AlternateContent xmlns:mc="http://schemas.openxmlformats.org/markup-compatibility/2006">
              <mc:Choice xmlns:v="urn:schemas-microsoft-com:vml" Requires="v">
                <p:oleObj spid="_x0000_s5404" name="Equation" r:id="rId9" imgW="1066680" imgH="393480" progId="Equation.DSMT4">
                  <p:embed/>
                </p:oleObj>
              </mc:Choice>
              <mc:Fallback>
                <p:oleObj name="Equation" r:id="rId9" imgW="1066680" imgH="393480" progId="Equation.DSMT4">
                  <p:embed/>
                  <p:pic>
                    <p:nvPicPr>
                      <p:cNvPr id="53256" name="Object 53255" descr="OPL20U25GSXzBJYl68kk8uQGfFKzs7yb1M4KJWUiLk6ZEvGF+qCIPSnY57AbBFCvTWID13 2022 KNTT STT 73+K4lPs7H94VUqPe2XwIsfPRnrXQE//QTEXxb8/8N4CNc6FpgZahzpTjFhMzSA7T/nHJa11DE8Ng2TP3iAmRczFlmslSuUNOgUeb6yRvs0="/>
                      <p:cNvPicPr>
                        <a:picLocks noChangeAspect="1" noChangeArrowheads="1"/>
                      </p:cNvPicPr>
                      <p:nvPr/>
                    </p:nvPicPr>
                    <p:blipFill>
                      <a:blip r:embed="rId10"/>
                      <a:srcRect/>
                      <a:stretch>
                        <a:fillRect/>
                      </a:stretch>
                    </p:blipFill>
                    <p:spPr bwMode="auto">
                      <a:xfrm>
                        <a:off x="1403847" y="5361008"/>
                        <a:ext cx="1066800" cy="400051"/>
                      </a:xfrm>
                      <a:prstGeom prst="rect">
                        <a:avLst/>
                      </a:prstGeom>
                      <a:noFill/>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155537421"/>
              </p:ext>
            </p:extLst>
          </p:nvPr>
        </p:nvGraphicFramePr>
        <p:xfrm>
          <a:off x="3345366" y="6185725"/>
          <a:ext cx="1700213" cy="446088"/>
        </p:xfrm>
        <a:graphic>
          <a:graphicData uri="http://schemas.openxmlformats.org/presentationml/2006/ole">
            <mc:AlternateContent xmlns:mc="http://schemas.openxmlformats.org/markup-compatibility/2006">
              <mc:Choice xmlns:v="urn:schemas-microsoft-com:vml" Requires="v">
                <p:oleObj spid="_x0000_s5405" name="Equation" r:id="rId11" imgW="1688760" imgH="431640" progId="Equation.DSMT4">
                  <p:embed/>
                </p:oleObj>
              </mc:Choice>
              <mc:Fallback>
                <p:oleObj name="Equation" r:id="rId11" imgW="1688760" imgH="431640" progId="Equation.DSMT4">
                  <p:embed/>
                  <p:pic>
                    <p:nvPicPr>
                      <p:cNvPr id="53259" name="Object 53258"/>
                      <p:cNvPicPr>
                        <a:picLocks noChangeAspect="1" noChangeArrowheads="1"/>
                      </p:cNvPicPr>
                      <p:nvPr/>
                    </p:nvPicPr>
                    <p:blipFill>
                      <a:blip r:embed="rId12"/>
                      <a:srcRect/>
                      <a:stretch>
                        <a:fillRect/>
                      </a:stretch>
                    </p:blipFill>
                    <p:spPr bwMode="auto">
                      <a:xfrm>
                        <a:off x="3345366" y="6185725"/>
                        <a:ext cx="1700213"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381000" y="6189385"/>
            <a:ext cx="3262432" cy="523220"/>
          </a:xfrm>
          <a:prstGeom prst="rect">
            <a:avLst/>
          </a:prstGeom>
        </p:spPr>
        <p:txBody>
          <a:bodyPr wrap="none" lIns="91440" tIns="45720" rIns="91440" bIns="45720">
            <a:spAutoFit/>
          </a:bodyPr>
          <a:lstStyle/>
          <a:p>
            <a:pPr marL="0" marR="0" lvl="0" indent="0" algn="l" defTabSz="1219072" rtl="0" eaLnBrk="1" fontAlgn="auto" latinLnBrk="0" hangingPunct="1">
              <a:lnSpc>
                <a:spcPct val="100000"/>
              </a:lnSpc>
              <a:spcBef>
                <a:spcPts val="0"/>
              </a:spcBef>
              <a:spcAft>
                <a:spcPts val="0"/>
              </a:spcAft>
              <a:buClrTx/>
              <a:buSzTx/>
              <a:buFontTx/>
              <a:buNone/>
              <a:tabLst/>
              <a:defRPr/>
            </a:pPr>
            <a:r>
              <a:rPr lang="fr-FR" sz="2800" smtClean="0">
                <a:solidFill>
                  <a:srgbClr val="0000FF"/>
                </a:solidFill>
                <a:latin typeface="Times New Roman" pitchFamily="18" charset="0"/>
                <a:cs typeface="Times New Roman" pitchFamily="18" charset="0"/>
              </a:rPr>
              <a:t>Xét tam giác </a:t>
            </a:r>
            <a:r>
              <a:rPr lang="fr-FR" sz="2800" i="1" smtClean="0">
                <a:solidFill>
                  <a:srgbClr val="0000FF"/>
                </a:solidFill>
                <a:latin typeface="Times New Roman" pitchFamily="18" charset="0"/>
                <a:cs typeface="Times New Roman" pitchFamily="18" charset="0"/>
              </a:rPr>
              <a:t>ABC:  </a:t>
            </a:r>
            <a:r>
              <a:rPr kumimoji="0" lang="fr-FR"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22860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pic>
        <p:nvPicPr>
          <p:cNvPr id="20" name="Picture 19"/>
          <p:cNvPicPr>
            <a:picLocks noChangeAspect="1"/>
          </p:cNvPicPr>
          <p:nvPr/>
        </p:nvPicPr>
        <p:blipFill>
          <a:blip r:embed="rId13"/>
          <a:stretch>
            <a:fillRect/>
          </a:stretch>
        </p:blipFill>
        <p:spPr>
          <a:xfrm>
            <a:off x="5655547" y="1196175"/>
            <a:ext cx="6655441" cy="3395852"/>
          </a:xfrm>
          <a:prstGeom prst="rect">
            <a:avLst/>
          </a:prstGeom>
        </p:spPr>
      </p:pic>
      <p:cxnSp>
        <p:nvCxnSpPr>
          <p:cNvPr id="22" name="Straight Connector 21"/>
          <p:cNvCxnSpPr/>
          <p:nvPr/>
        </p:nvCxnSpPr>
        <p:spPr>
          <a:xfrm>
            <a:off x="5779463" y="1828800"/>
            <a:ext cx="60382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a:off x="6248400" y="3886200"/>
            <a:ext cx="457200" cy="523220"/>
          </a:xfrm>
          <a:prstGeom prst="arc">
            <a:avLst>
              <a:gd name="adj1" fmla="val 16711538"/>
              <a:gd name="adj2" fmla="val 180284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rot="11828339">
            <a:off x="7437667" y="1409282"/>
            <a:ext cx="1304082" cy="1186198"/>
          </a:xfrm>
          <a:prstGeom prst="arc">
            <a:avLst>
              <a:gd name="adj1" fmla="val 19317552"/>
              <a:gd name="adj2" fmla="val 2138311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1362872" y="1232618"/>
            <a:ext cx="304800" cy="523220"/>
          </a:xfrm>
          <a:prstGeom prst="rect">
            <a:avLst/>
          </a:prstGeom>
          <a:noFill/>
        </p:spPr>
        <p:txBody>
          <a:bodyPr wrap="square" rtlCol="0">
            <a:spAutoFit/>
          </a:bodyPr>
          <a:lstStyle/>
          <a:p>
            <a:r>
              <a:rPr lang="en-US" sz="2800" i="1" smtClean="0">
                <a:latin typeface="Times New Roman" panose="02020603050405020304" pitchFamily="18" charset="0"/>
                <a:cs typeface="Times New Roman" panose="02020603050405020304" pitchFamily="18" charset="0"/>
              </a:rPr>
              <a:t>y</a:t>
            </a:r>
            <a:endParaRPr lang="en-US" sz="2800" i="1">
              <a:latin typeface="Times New Roman" panose="02020603050405020304" pitchFamily="18" charset="0"/>
              <a:cs typeface="Times New Roman" panose="02020603050405020304" pitchFamily="18" charset="0"/>
            </a:endParaRPr>
          </a:p>
        </p:txBody>
      </p:sp>
      <p:sp>
        <p:nvSpPr>
          <p:cNvPr id="35" name="Arc 34"/>
          <p:cNvSpPr/>
          <p:nvPr/>
        </p:nvSpPr>
        <p:spPr>
          <a:xfrm rot="14708366">
            <a:off x="10955835" y="3704916"/>
            <a:ext cx="782078" cy="798110"/>
          </a:xfrm>
          <a:prstGeom prst="arc">
            <a:avLst>
              <a:gd name="adj1" fmla="val 16778508"/>
              <a:gd name="adj2" fmla="val 1938668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2445070">
            <a:off x="7477819" y="1627388"/>
            <a:ext cx="647219" cy="738622"/>
          </a:xfrm>
          <a:prstGeom prst="arc">
            <a:avLst>
              <a:gd name="adj1" fmla="val 17799245"/>
              <a:gd name="adj2" fmla="val 195375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2846379">
            <a:off x="11128247" y="3749237"/>
            <a:ext cx="536921" cy="684846"/>
          </a:xfrm>
          <a:prstGeom prst="arc">
            <a:avLst>
              <a:gd name="adj1" fmla="val 18069191"/>
              <a:gd name="adj2" fmla="val 2059065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2445070">
            <a:off x="7572162" y="1643021"/>
            <a:ext cx="647219" cy="738622"/>
          </a:xfrm>
          <a:prstGeom prst="arc">
            <a:avLst>
              <a:gd name="adj1" fmla="val 17612369"/>
              <a:gd name="adj2" fmla="val 2032828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5982298" y="1192142"/>
            <a:ext cx="3048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x</a:t>
            </a:r>
          </a:p>
        </p:txBody>
      </p:sp>
      <p:graphicFrame>
        <p:nvGraphicFramePr>
          <p:cNvPr id="3" name="Object 2"/>
          <p:cNvGraphicFramePr>
            <a:graphicFrameLocks noChangeAspect="1"/>
          </p:cNvGraphicFramePr>
          <p:nvPr>
            <p:extLst>
              <p:ext uri="{D42A27DB-BD31-4B8C-83A1-F6EECF244321}">
                <p14:modId xmlns:p14="http://schemas.microsoft.com/office/powerpoint/2010/main" val="2800673402"/>
              </p:ext>
            </p:extLst>
          </p:nvPr>
        </p:nvGraphicFramePr>
        <p:xfrm>
          <a:off x="9996478" y="769077"/>
          <a:ext cx="901020" cy="501834"/>
        </p:xfrm>
        <a:graphic>
          <a:graphicData uri="http://schemas.openxmlformats.org/presentationml/2006/ole">
            <mc:AlternateContent xmlns:mc="http://schemas.openxmlformats.org/markup-compatibility/2006">
              <mc:Choice xmlns:v="urn:schemas-microsoft-com:vml" Requires="v">
                <p:oleObj spid="_x0000_s5406" name="Equation" r:id="rId14" imgW="1003374" imgH="558888" progId="Equation.DSMT4">
                  <p:embed/>
                </p:oleObj>
              </mc:Choice>
              <mc:Fallback>
                <p:oleObj name="Equation" r:id="rId14" imgW="1003374" imgH="558888" progId="Equation.DSMT4">
                  <p:embed/>
                  <p:pic>
                    <p:nvPicPr>
                      <p:cNvPr id="0" name=""/>
                      <p:cNvPicPr/>
                      <p:nvPr/>
                    </p:nvPicPr>
                    <p:blipFill>
                      <a:blip r:embed="rId15"/>
                      <a:stretch>
                        <a:fillRect/>
                      </a:stretch>
                    </p:blipFill>
                    <p:spPr>
                      <a:xfrm>
                        <a:off x="9996478" y="769077"/>
                        <a:ext cx="901020" cy="501834"/>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41142637"/>
              </p:ext>
            </p:extLst>
          </p:nvPr>
        </p:nvGraphicFramePr>
        <p:xfrm>
          <a:off x="5103191" y="6185725"/>
          <a:ext cx="2616200" cy="508000"/>
        </p:xfrm>
        <a:graphic>
          <a:graphicData uri="http://schemas.openxmlformats.org/presentationml/2006/ole">
            <mc:AlternateContent xmlns:mc="http://schemas.openxmlformats.org/markup-compatibility/2006">
              <mc:Choice xmlns:v="urn:schemas-microsoft-com:vml" Requires="v">
                <p:oleObj spid="_x0000_s5407" name="Equation" r:id="rId16" imgW="2616120" imgH="507960" progId="Equation.DSMT4">
                  <p:embed/>
                </p:oleObj>
              </mc:Choice>
              <mc:Fallback>
                <p:oleObj name="Equation" r:id="rId16" imgW="2616120" imgH="507960" progId="Equation.DSMT4">
                  <p:embed/>
                  <p:pic>
                    <p:nvPicPr>
                      <p:cNvPr id="0" name=""/>
                      <p:cNvPicPr/>
                      <p:nvPr/>
                    </p:nvPicPr>
                    <p:blipFill>
                      <a:blip r:embed="rId17"/>
                      <a:stretch>
                        <a:fillRect/>
                      </a:stretch>
                    </p:blipFill>
                    <p:spPr>
                      <a:xfrm>
                        <a:off x="5103191" y="6185725"/>
                        <a:ext cx="2616200" cy="5080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95219608"/>
              </p:ext>
            </p:extLst>
          </p:nvPr>
        </p:nvGraphicFramePr>
        <p:xfrm>
          <a:off x="7801428" y="6171646"/>
          <a:ext cx="1841500" cy="508000"/>
        </p:xfrm>
        <a:graphic>
          <a:graphicData uri="http://schemas.openxmlformats.org/presentationml/2006/ole">
            <mc:AlternateContent xmlns:mc="http://schemas.openxmlformats.org/markup-compatibility/2006">
              <mc:Choice xmlns:v="urn:schemas-microsoft-com:vml" Requires="v">
                <p:oleObj spid="_x0000_s5408" name="Equation" r:id="rId18" imgW="1841400" imgH="507960" progId="Equation.DSMT4">
                  <p:embed/>
                </p:oleObj>
              </mc:Choice>
              <mc:Fallback>
                <p:oleObj name="Equation" r:id="rId18" imgW="1841400" imgH="507960" progId="Equation.DSMT4">
                  <p:embed/>
                  <p:pic>
                    <p:nvPicPr>
                      <p:cNvPr id="0" name=""/>
                      <p:cNvPicPr/>
                      <p:nvPr/>
                    </p:nvPicPr>
                    <p:blipFill>
                      <a:blip r:embed="rId19"/>
                      <a:stretch>
                        <a:fillRect/>
                      </a:stretch>
                    </p:blipFill>
                    <p:spPr>
                      <a:xfrm>
                        <a:off x="7801428" y="6171646"/>
                        <a:ext cx="1841500" cy="508000"/>
                      </a:xfrm>
                      <a:prstGeom prst="rect">
                        <a:avLst/>
                      </a:prstGeom>
                    </p:spPr>
                  </p:pic>
                </p:oleObj>
              </mc:Fallback>
            </mc:AlternateContent>
          </a:graphicData>
        </a:graphic>
      </p:graphicFrame>
      <p:sp>
        <p:nvSpPr>
          <p:cNvPr id="23" name="Left Brace 22"/>
          <p:cNvSpPr/>
          <p:nvPr/>
        </p:nvSpPr>
        <p:spPr>
          <a:xfrm>
            <a:off x="6553200" y="213931"/>
            <a:ext cx="45719"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6286500" y="1232618"/>
            <a:ext cx="2819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18862" y="1232618"/>
            <a:ext cx="28194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372600" y="1234633"/>
            <a:ext cx="1295400" cy="883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433472" y="5361008"/>
            <a:ext cx="3789820" cy="523220"/>
          </a:xfrm>
          <a:prstGeom prst="rect">
            <a:avLst/>
          </a:prstGeom>
        </p:spPr>
        <p:txBody>
          <a:bodyPr wrap="none">
            <a:spAutoFit/>
          </a:bodyPr>
          <a:lstStyle/>
          <a:p>
            <a:r>
              <a:rPr lang="fr-FR" sz="2800" smtClean="0">
                <a:solidFill>
                  <a:srgbClr val="0000FF"/>
                </a:solidFill>
                <a:latin typeface="Times New Roman" pitchFamily="18" charset="0"/>
                <a:cs typeface="Times New Roman" pitchFamily="18" charset="0"/>
              </a:rPr>
              <a:t>(các cặp góc so le trong).</a:t>
            </a:r>
            <a:endParaRPr lang="en-US" sz="2800"/>
          </a:p>
        </p:txBody>
      </p:sp>
    </p:spTree>
    <p:extLst>
      <p:ext uri="{BB962C8B-B14F-4D97-AF65-F5344CB8AC3E}">
        <p14:creationId xmlns:p14="http://schemas.microsoft.com/office/powerpoint/2010/main" val="215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ppt_x"/>
                                          </p:val>
                                        </p:tav>
                                        <p:tav tm="100000">
                                          <p:val>
                                            <p:strVal val="#ppt_x"/>
                                          </p:val>
                                        </p:tav>
                                      </p:tavLst>
                                    </p:anim>
                                    <p:anim calcmode="lin" valueType="num">
                                      <p:cBhvr additive="base">
                                        <p:cTn id="8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arn(inVertical)">
                                      <p:cBhvr>
                                        <p:cTn id="92" dur="500"/>
                                        <p:tgtEl>
                                          <p:spTgt spid="29"/>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barn(inVertical)">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barn(inVertical)">
                                      <p:cBhvr>
                                        <p:cTn id="100" dur="500"/>
                                        <p:tgtEl>
                                          <p:spTgt spid="37"/>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arn(inVertical)">
                                      <p:cBhvr>
                                        <p:cTn id="103" dur="500"/>
                                        <p:tgtEl>
                                          <p:spTgt spid="35"/>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barn(inVertical)">
                                      <p:cBhvr>
                                        <p:cTn id="106" dur="500"/>
                                        <p:tgtEl>
                                          <p:spTgt spid="38"/>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arn(inVertical)">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3"/>
                                        </p:tgtEl>
                                        <p:attrNameLst>
                                          <p:attrName>style.visibility</p:attrName>
                                        </p:attrNameLst>
                                      </p:cBhvr>
                                      <p:to>
                                        <p:strVal val="visible"/>
                                      </p:to>
                                    </p:set>
                                    <p:animEffect transition="in" filter="fade">
                                      <p:cBhvr>
                                        <p:cTn id="114" dur="500"/>
                                        <p:tgtEl>
                                          <p:spTgt spid="1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par>
                                <p:cTn id="120" presetID="10" presetClass="entr" presetSubtype="0" fill="hold" nodeType="with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1000"/>
                                        <p:tgtEl>
                                          <p:spTgt spid="21"/>
                                        </p:tgtEl>
                                      </p:cBhvr>
                                    </p:animEffect>
                                    <p:anim calcmode="lin" valueType="num">
                                      <p:cBhvr>
                                        <p:cTn id="128" dur="1000" fill="hold"/>
                                        <p:tgtEl>
                                          <p:spTgt spid="21"/>
                                        </p:tgtEl>
                                        <p:attrNameLst>
                                          <p:attrName>ppt_x</p:attrName>
                                        </p:attrNameLst>
                                      </p:cBhvr>
                                      <p:tavLst>
                                        <p:tav tm="0">
                                          <p:val>
                                            <p:strVal val="#ppt_x"/>
                                          </p:val>
                                        </p:tav>
                                        <p:tav tm="100000">
                                          <p:val>
                                            <p:strVal val="#ppt_x"/>
                                          </p:val>
                                        </p:tav>
                                      </p:tavLst>
                                    </p:anim>
                                    <p:anim calcmode="lin" valueType="num">
                                      <p:cBhvr>
                                        <p:cTn id="1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17"/>
                                        </p:tgtEl>
                                        <p:attrNameLst>
                                          <p:attrName>style.visibility</p:attrName>
                                        </p:attrNameLst>
                                      </p:cBhvr>
                                      <p:to>
                                        <p:strVal val="visible"/>
                                      </p:to>
                                    </p:set>
                                    <p:anim calcmode="lin" valueType="num">
                                      <p:cBhvr additive="base">
                                        <p:cTn id="134" dur="500" fill="hold"/>
                                        <p:tgtEl>
                                          <p:spTgt spid="17"/>
                                        </p:tgtEl>
                                        <p:attrNameLst>
                                          <p:attrName>ppt_x</p:attrName>
                                        </p:attrNameLst>
                                      </p:cBhvr>
                                      <p:tavLst>
                                        <p:tav tm="0">
                                          <p:val>
                                            <p:strVal val="#ppt_x"/>
                                          </p:val>
                                        </p:tav>
                                        <p:tav tm="100000">
                                          <p:val>
                                            <p:strVal val="#ppt_x"/>
                                          </p:val>
                                        </p:tav>
                                      </p:tavLst>
                                    </p:anim>
                                    <p:anim calcmode="lin" valueType="num">
                                      <p:cBhvr additive="base">
                                        <p:cTn id="1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6"/>
                                        </p:tgtEl>
                                        <p:attrNameLst>
                                          <p:attrName>style.visibility</p:attrName>
                                        </p:attrNameLst>
                                      </p:cBhvr>
                                      <p:to>
                                        <p:strVal val="visible"/>
                                      </p:to>
                                    </p:set>
                                    <p:anim calcmode="lin" valueType="num">
                                      <p:cBhvr additive="base">
                                        <p:cTn id="140" dur="500" fill="hold"/>
                                        <p:tgtEl>
                                          <p:spTgt spid="16"/>
                                        </p:tgtEl>
                                        <p:attrNameLst>
                                          <p:attrName>ppt_x</p:attrName>
                                        </p:attrNameLst>
                                      </p:cBhvr>
                                      <p:tavLst>
                                        <p:tav tm="0">
                                          <p:val>
                                            <p:strVal val="#ppt_x"/>
                                          </p:val>
                                        </p:tav>
                                        <p:tav tm="100000">
                                          <p:val>
                                            <p:strVal val="#ppt_x"/>
                                          </p:val>
                                        </p:tav>
                                      </p:tavLst>
                                    </p:anim>
                                    <p:anim calcmode="lin" valueType="num">
                                      <p:cBhvr additive="base">
                                        <p:cTn id="1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2"/>
                                        </p:tgtEl>
                                        <p:attrNameLst>
                                          <p:attrName>style.visibility</p:attrName>
                                        </p:attrNameLst>
                                      </p:cBhvr>
                                      <p:to>
                                        <p:strVal val="visible"/>
                                      </p:to>
                                    </p:set>
                                    <p:animEffect transition="in" filter="fade">
                                      <p:cBhvr>
                                        <p:cTn id="146" dur="1000"/>
                                        <p:tgtEl>
                                          <p:spTgt spid="2"/>
                                        </p:tgtEl>
                                      </p:cBhvr>
                                    </p:animEffect>
                                    <p:anim calcmode="lin" valueType="num">
                                      <p:cBhvr>
                                        <p:cTn id="147" dur="1000" fill="hold"/>
                                        <p:tgtEl>
                                          <p:spTgt spid="2"/>
                                        </p:tgtEl>
                                        <p:attrNameLst>
                                          <p:attrName>ppt_x</p:attrName>
                                        </p:attrNameLst>
                                      </p:cBhvr>
                                      <p:tavLst>
                                        <p:tav tm="0">
                                          <p:val>
                                            <p:strVal val="#ppt_x"/>
                                          </p:val>
                                        </p:tav>
                                        <p:tav tm="100000">
                                          <p:val>
                                            <p:strVal val="#ppt_x"/>
                                          </p:val>
                                        </p:tav>
                                      </p:tavLst>
                                    </p:anim>
                                    <p:anim calcmode="lin" valueType="num">
                                      <p:cBhvr>
                                        <p:cTn id="1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fade">
                                      <p:cBhvr>
                                        <p:cTn id="153" dur="1000"/>
                                        <p:tgtEl>
                                          <p:spTgt spid="19"/>
                                        </p:tgtEl>
                                      </p:cBhvr>
                                    </p:animEffect>
                                    <p:anim calcmode="lin" valueType="num">
                                      <p:cBhvr>
                                        <p:cTn id="154" dur="1000" fill="hold"/>
                                        <p:tgtEl>
                                          <p:spTgt spid="19"/>
                                        </p:tgtEl>
                                        <p:attrNameLst>
                                          <p:attrName>ppt_x</p:attrName>
                                        </p:attrNameLst>
                                      </p:cBhvr>
                                      <p:tavLst>
                                        <p:tav tm="0">
                                          <p:val>
                                            <p:strVal val="#ppt_x"/>
                                          </p:val>
                                        </p:tav>
                                        <p:tav tm="100000">
                                          <p:val>
                                            <p:strVal val="#ppt_x"/>
                                          </p:val>
                                        </p:tav>
                                      </p:tavLst>
                                    </p:anim>
                                    <p:anim calcmode="lin" valueType="num">
                                      <p:cBhvr>
                                        <p:cTn id="1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7" grpId="0"/>
      <p:bldP spid="29" grpId="0" animBg="1"/>
      <p:bldP spid="31" grpId="0" animBg="1"/>
      <p:bldP spid="34" grpId="0"/>
      <p:bldP spid="35" grpId="0" animBg="1"/>
      <p:bldP spid="36" grpId="0" animBg="1"/>
      <p:bldP spid="37" grpId="0" animBg="1"/>
      <p:bldP spid="38" grpId="0" animBg="1"/>
      <p:bldP spid="3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0" y="47626"/>
            <a:ext cx="12191999" cy="6858000"/>
          </a:xfrm>
          <a:prstGeom prst="rect">
            <a:avLst/>
          </a:prstGeom>
        </p:spPr>
      </p:pic>
      <p:sp>
        <p:nvSpPr>
          <p:cNvPr id="11" name="Rectangle 10"/>
          <p:cNvSpPr/>
          <p:nvPr/>
        </p:nvSpPr>
        <p:spPr>
          <a:xfrm>
            <a:off x="1752600" y="739914"/>
            <a:ext cx="9024009" cy="707886"/>
          </a:xfrm>
          <a:prstGeom prst="rect">
            <a:avLst/>
          </a:prstGeom>
        </p:spPr>
        <p:txBody>
          <a:bodyPr wrap="none">
            <a:spAutoFit/>
          </a:bodyPr>
          <a:lstStyle/>
          <a:p>
            <a:r>
              <a:rPr lang="en-US" sz="4000" b="1" i="1" smtClean="0">
                <a:latin typeface="Times New Roman" panose="02020603050405020304" pitchFamily="18" charset="0"/>
                <a:cs typeface="Times New Roman" panose="02020603050405020304" pitchFamily="18" charset="0"/>
              </a:rPr>
              <a:t>Ví dụ 1 (SGK/61): Tính số đo góc A, D, P </a:t>
            </a:r>
            <a:endParaRPr lang="en-US" sz="4000" b="1" i="1">
              <a:latin typeface="Times New Roman" panose="02020603050405020304" pitchFamily="18" charset="0"/>
              <a:cs typeface="Times New Roman" panose="02020603050405020304" pitchFamily="18" charset="0"/>
            </a:endParaRPr>
          </a:p>
        </p:txBody>
      </p:sp>
      <p:sp>
        <p:nvSpPr>
          <p:cNvPr id="13"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sp>
        <p:nvSpPr>
          <p:cNvPr id="15" name="TextBox 14"/>
          <p:cNvSpPr txBox="1"/>
          <p:nvPr/>
        </p:nvSpPr>
        <p:spPr>
          <a:xfrm>
            <a:off x="304800" y="1344423"/>
            <a:ext cx="1752600" cy="584775"/>
          </a:xfrm>
          <a:prstGeom prst="rect">
            <a:avLst/>
          </a:prstGeom>
          <a:noFill/>
        </p:spPr>
        <p:txBody>
          <a:bodyPr wrap="square" rtlCol="0">
            <a:spAutoFit/>
          </a:bodyPr>
          <a:lstStyle/>
          <a:p>
            <a:r>
              <a:rPr lang="en-US" sz="3200" b="1" i="1" smtClean="0">
                <a:latin typeface="Times New Roman" panose="02020603050405020304" pitchFamily="18" charset="0"/>
                <a:cs typeface="Times New Roman" panose="02020603050405020304" pitchFamily="18" charset="0"/>
              </a:rPr>
              <a:t>Hình a: </a:t>
            </a:r>
            <a:endParaRPr lang="en-US" sz="3200" b="1" i="1">
              <a:latin typeface="Times New Roman" panose="02020603050405020304" pitchFamily="18" charset="0"/>
              <a:cs typeface="Times New Roman" panose="02020603050405020304" pitchFamily="18" charset="0"/>
            </a:endParaRPr>
          </a:p>
        </p:txBody>
      </p:sp>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81" y="1618288"/>
            <a:ext cx="3948606" cy="2620072"/>
          </a:xfrm>
          <a:prstGeom prst="rect">
            <a:avLst/>
          </a:prstGeom>
          <a:noFill/>
          <a:ln>
            <a:noFill/>
          </a:ln>
        </p:spPr>
      </p:pic>
      <p:graphicFrame>
        <p:nvGraphicFramePr>
          <p:cNvPr id="12" name="Object 11"/>
          <p:cNvGraphicFramePr>
            <a:graphicFrameLocks noChangeAspect="1"/>
          </p:cNvGraphicFramePr>
          <p:nvPr>
            <p:extLst>
              <p:ext uri="{D42A27DB-BD31-4B8C-83A1-F6EECF244321}">
                <p14:modId xmlns:p14="http://schemas.microsoft.com/office/powerpoint/2010/main" val="2317577984"/>
              </p:ext>
            </p:extLst>
          </p:nvPr>
        </p:nvGraphicFramePr>
        <p:xfrm>
          <a:off x="5270848" y="1959072"/>
          <a:ext cx="1109141" cy="419675"/>
        </p:xfrm>
        <a:graphic>
          <a:graphicData uri="http://schemas.openxmlformats.org/presentationml/2006/ole">
            <mc:AlternateContent xmlns:mc="http://schemas.openxmlformats.org/markup-compatibility/2006">
              <mc:Choice xmlns:v="urn:schemas-microsoft-com:vml" Requires="v">
                <p:oleObj spid="_x0000_s9449" name="Equation" r:id="rId5" imgW="469696" imgH="177723" progId="Equation.DSMT4">
                  <p:embed/>
                </p:oleObj>
              </mc:Choice>
              <mc:Fallback>
                <p:oleObj name="Equation" r:id="rId5" imgW="469696" imgH="177723"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848" y="1959072"/>
                        <a:ext cx="1109141" cy="419675"/>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4289748"/>
              </p:ext>
            </p:extLst>
          </p:nvPr>
        </p:nvGraphicFramePr>
        <p:xfrm>
          <a:off x="6289440" y="2565652"/>
          <a:ext cx="1075837" cy="427387"/>
        </p:xfrm>
        <a:graphic>
          <a:graphicData uri="http://schemas.openxmlformats.org/presentationml/2006/ole">
            <mc:AlternateContent xmlns:mc="http://schemas.openxmlformats.org/markup-compatibility/2006">
              <mc:Choice xmlns:v="urn:schemas-microsoft-com:vml" Requires="v">
                <p:oleObj spid="_x0000_s9450" name="Equation" r:id="rId7" imgW="469696" imgH="177723" progId="Equation.DSMT4">
                  <p:embed/>
                </p:oleObj>
              </mc:Choice>
              <mc:Fallback>
                <p:oleObj name="Equation" r:id="rId7" imgW="469696" imgH="177723"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9440" y="2565652"/>
                        <a:ext cx="1075837" cy="427387"/>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217171209"/>
              </p:ext>
            </p:extLst>
          </p:nvPr>
        </p:nvGraphicFramePr>
        <p:xfrm>
          <a:off x="4553126" y="3228584"/>
          <a:ext cx="3653725" cy="1752600"/>
        </p:xfrm>
        <a:graphic>
          <a:graphicData uri="http://schemas.openxmlformats.org/presentationml/2006/ole">
            <mc:AlternateContent xmlns:mc="http://schemas.openxmlformats.org/markup-compatibility/2006">
              <mc:Choice xmlns:v="urn:schemas-microsoft-com:vml" Requires="v">
                <p:oleObj spid="_x0000_s9451" name="Equation" r:id="rId9" imgW="1562100" imgH="762000" progId="Equation.DSMT4">
                  <p:embed/>
                </p:oleObj>
              </mc:Choice>
              <mc:Fallback>
                <p:oleObj name="Equation" r:id="rId9" imgW="1562100" imgH="7620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3126" y="3228584"/>
                        <a:ext cx="3653725" cy="1752600"/>
                      </a:xfrm>
                      <a:prstGeom prst="rect">
                        <a:avLst/>
                      </a:prstGeom>
                      <a:noFill/>
                    </p:spPr>
                  </p:pic>
                </p:oleObj>
              </mc:Fallback>
            </mc:AlternateContent>
          </a:graphicData>
        </a:graphic>
      </p:graphicFrame>
      <p:sp>
        <p:nvSpPr>
          <p:cNvPr id="18" name="Rectangle 11"/>
          <p:cNvSpPr>
            <a:spLocks noChangeArrowheads="1"/>
          </p:cNvSpPr>
          <p:nvPr/>
        </p:nvSpPr>
        <p:spPr bwMode="auto">
          <a:xfrm>
            <a:off x="4535184" y="1839635"/>
            <a:ext cx="2634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kumimoji="0" lang="en-US" altLang="en-US" sz="3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có:</a:t>
            </a:r>
            <a:r>
              <a:rPr kumimoji="0" lang="en-US" altLang="en-US" sz="3200" b="0" i="0" u="none" strike="noStrike" cap="none" normalizeH="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2"/>
          <p:cNvSpPr>
            <a:spLocks noChangeArrowheads="1"/>
          </p:cNvSpPr>
          <p:nvPr/>
        </p:nvSpPr>
        <p:spPr bwMode="auto">
          <a:xfrm>
            <a:off x="4043589" y="2603137"/>
            <a:ext cx="24545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7058349" y="2454430"/>
            <a:ext cx="54784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 l</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tổng ba g</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trong một tam gi</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71509237"/>
              </p:ext>
            </p:extLst>
          </p:nvPr>
        </p:nvGraphicFramePr>
        <p:xfrm>
          <a:off x="4483014" y="2416232"/>
          <a:ext cx="1756281" cy="585427"/>
        </p:xfrm>
        <a:graphic>
          <a:graphicData uri="http://schemas.openxmlformats.org/presentationml/2006/ole">
            <mc:AlternateContent xmlns:mc="http://schemas.openxmlformats.org/markup-compatibility/2006">
              <mc:Choice xmlns:v="urn:schemas-microsoft-com:vml" Requires="v">
                <p:oleObj spid="_x0000_s9452" name="Equation" r:id="rId11" imgW="685800" imgH="228600" progId="Equation.DSMT4">
                  <p:embed/>
                </p:oleObj>
              </mc:Choice>
              <mc:Fallback>
                <p:oleObj name="Equation" r:id="rId11" imgW="685800" imgH="228600" progId="Equation.DSMT4">
                  <p:embed/>
                  <p:pic>
                    <p:nvPicPr>
                      <p:cNvPr id="0" name=""/>
                      <p:cNvPicPr/>
                      <p:nvPr/>
                    </p:nvPicPr>
                    <p:blipFill>
                      <a:blip r:embed="rId12"/>
                      <a:stretch>
                        <a:fillRect/>
                      </a:stretch>
                    </p:blipFill>
                    <p:spPr>
                      <a:xfrm>
                        <a:off x="4483014" y="2416232"/>
                        <a:ext cx="1756281" cy="585427"/>
                      </a:xfrm>
                      <a:prstGeom prst="rect">
                        <a:avLst/>
                      </a:prstGeom>
                    </p:spPr>
                  </p:pic>
                </p:oleObj>
              </mc:Fallback>
            </mc:AlternateContent>
          </a:graphicData>
        </a:graphic>
      </p:graphicFrame>
      <p:cxnSp>
        <p:nvCxnSpPr>
          <p:cNvPr id="25" name="Straight Connector 24"/>
          <p:cNvCxnSpPr/>
          <p:nvPr/>
        </p:nvCxnSpPr>
        <p:spPr>
          <a:xfrm>
            <a:off x="4043587" y="1524000"/>
            <a:ext cx="64071" cy="44958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3600805674"/>
              </p:ext>
            </p:extLst>
          </p:nvPr>
        </p:nvGraphicFramePr>
        <p:xfrm>
          <a:off x="6649390" y="3134281"/>
          <a:ext cx="1099268" cy="632912"/>
        </p:xfrm>
        <a:graphic>
          <a:graphicData uri="http://schemas.openxmlformats.org/presentationml/2006/ole">
            <mc:AlternateContent xmlns:mc="http://schemas.openxmlformats.org/markup-compatibility/2006">
              <mc:Choice xmlns:v="urn:schemas-microsoft-com:vml" Requires="v">
                <p:oleObj spid="_x0000_s9453" name="Equation" r:id="rId13" imgW="419040" imgH="241200" progId="Equation.DSMT4">
                  <p:embed/>
                </p:oleObj>
              </mc:Choice>
              <mc:Fallback>
                <p:oleObj name="Equation" r:id="rId13" imgW="419040" imgH="241200" progId="Equation.DSMT4">
                  <p:embed/>
                  <p:pic>
                    <p:nvPicPr>
                      <p:cNvPr id="0" name=""/>
                      <p:cNvPicPr/>
                      <p:nvPr/>
                    </p:nvPicPr>
                    <p:blipFill>
                      <a:blip r:embed="rId14"/>
                      <a:stretch>
                        <a:fillRect/>
                      </a:stretch>
                    </p:blipFill>
                    <p:spPr>
                      <a:xfrm>
                        <a:off x="6649390" y="3134281"/>
                        <a:ext cx="1099268" cy="63291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42994804"/>
              </p:ext>
            </p:extLst>
          </p:nvPr>
        </p:nvGraphicFramePr>
        <p:xfrm>
          <a:off x="6565805" y="3767193"/>
          <a:ext cx="1584144" cy="538609"/>
        </p:xfrm>
        <a:graphic>
          <a:graphicData uri="http://schemas.openxmlformats.org/presentationml/2006/ole">
            <mc:AlternateContent xmlns:mc="http://schemas.openxmlformats.org/markup-compatibility/2006">
              <mc:Choice xmlns:v="urn:schemas-microsoft-com:vml" Requires="v">
                <p:oleObj spid="_x0000_s9454" name="Equation" r:id="rId15" imgW="634680" imgH="215640" progId="Equation.DSMT4">
                  <p:embed/>
                </p:oleObj>
              </mc:Choice>
              <mc:Fallback>
                <p:oleObj name="Equation" r:id="rId15" imgW="634680" imgH="215640" progId="Equation.DSMT4">
                  <p:embed/>
                  <p:pic>
                    <p:nvPicPr>
                      <p:cNvPr id="0" name=""/>
                      <p:cNvPicPr/>
                      <p:nvPr/>
                    </p:nvPicPr>
                    <p:blipFill>
                      <a:blip r:embed="rId16"/>
                      <a:stretch>
                        <a:fillRect/>
                      </a:stretch>
                    </p:blipFill>
                    <p:spPr>
                      <a:xfrm>
                        <a:off x="6565805" y="3767193"/>
                        <a:ext cx="1584144" cy="538609"/>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23187414"/>
              </p:ext>
            </p:extLst>
          </p:nvPr>
        </p:nvGraphicFramePr>
        <p:xfrm>
          <a:off x="5434537" y="4281694"/>
          <a:ext cx="685800" cy="555171"/>
        </p:xfrm>
        <a:graphic>
          <a:graphicData uri="http://schemas.openxmlformats.org/presentationml/2006/ole">
            <mc:AlternateContent xmlns:mc="http://schemas.openxmlformats.org/markup-compatibility/2006">
              <mc:Choice xmlns:v="urn:schemas-microsoft-com:vml" Requires="v">
                <p:oleObj spid="_x0000_s9455" name="Equation" r:id="rId17" imgW="266400" imgH="215640" progId="Equation.DSMT4">
                  <p:embed/>
                </p:oleObj>
              </mc:Choice>
              <mc:Fallback>
                <p:oleObj name="Equation" r:id="rId17" imgW="266400" imgH="215640" progId="Equation.DSMT4">
                  <p:embed/>
                  <p:pic>
                    <p:nvPicPr>
                      <p:cNvPr id="0" name=""/>
                      <p:cNvPicPr/>
                      <p:nvPr/>
                    </p:nvPicPr>
                    <p:blipFill>
                      <a:blip r:embed="rId18"/>
                      <a:stretch>
                        <a:fillRect/>
                      </a:stretch>
                    </p:blipFill>
                    <p:spPr>
                      <a:xfrm>
                        <a:off x="5434537" y="4281694"/>
                        <a:ext cx="685800" cy="555171"/>
                      </a:xfrm>
                      <a:prstGeom prst="rect">
                        <a:avLst/>
                      </a:prstGeom>
                    </p:spPr>
                  </p:pic>
                </p:oleObj>
              </mc:Fallback>
            </mc:AlternateContent>
          </a:graphicData>
        </a:graphic>
      </p:graphicFrame>
    </p:spTree>
    <p:extLst>
      <p:ext uri="{BB962C8B-B14F-4D97-AF65-F5344CB8AC3E}">
        <p14:creationId xmlns:p14="http://schemas.microsoft.com/office/powerpoint/2010/main" val="28890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80835" y="819894"/>
            <a:ext cx="8445132" cy="707886"/>
          </a:xfrm>
          <a:prstGeom prst="rect">
            <a:avLst/>
          </a:prstGeom>
        </p:spPr>
        <p:txBody>
          <a:bodyPr wrap="none">
            <a:spAutoFit/>
          </a:bodyPr>
          <a:lstStyle/>
          <a:p>
            <a:r>
              <a:rPr lang="en-US" sz="4000" b="1" i="1" smtClean="0">
                <a:latin typeface="Times New Roman" panose="02020603050405020304" pitchFamily="18" charset="0"/>
                <a:cs typeface="Times New Roman" panose="02020603050405020304" pitchFamily="18" charset="0"/>
              </a:rPr>
              <a:t>Ví dụ 1 (SGK/61): Tính số đo góc D, P </a:t>
            </a:r>
            <a:endParaRPr lang="en-US" sz="4000" b="1" i="1">
              <a:latin typeface="Times New Roman" panose="02020603050405020304" pitchFamily="18" charset="0"/>
              <a:cs typeface="Times New Roman" panose="02020603050405020304" pitchFamily="18" charset="0"/>
            </a:endParaRPr>
          </a:p>
        </p:txBody>
      </p:sp>
      <p:sp>
        <p:nvSpPr>
          <p:cNvPr id="13"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sp>
        <p:nvSpPr>
          <p:cNvPr id="15" name="TextBox 14"/>
          <p:cNvSpPr txBox="1"/>
          <p:nvPr/>
        </p:nvSpPr>
        <p:spPr>
          <a:xfrm>
            <a:off x="728395" y="1793844"/>
            <a:ext cx="4419600" cy="1077218"/>
          </a:xfrm>
          <a:prstGeom prst="rect">
            <a:avLst/>
          </a:prstGeom>
          <a:noFill/>
        </p:spPr>
        <p:txBody>
          <a:bodyPr wrap="square" rtlCol="0">
            <a:spAutoFit/>
          </a:bodyPr>
          <a:lstStyle/>
          <a:p>
            <a:r>
              <a:rPr lang="en-US" sz="3200" i="1" smtClean="0">
                <a:latin typeface="Times New Roman" panose="02020603050405020304" pitchFamily="18" charset="0"/>
                <a:cs typeface="Times New Roman" panose="02020603050405020304" pitchFamily="18" charset="0"/>
              </a:rPr>
              <a:t>Hình b: Tính góc D? (</a:t>
            </a:r>
            <a:r>
              <a:rPr lang="en-US" sz="3200" b="1" i="1" smtClean="0">
                <a:latin typeface="Times New Roman" panose="02020603050405020304" pitchFamily="18" charset="0"/>
                <a:cs typeface="Times New Roman" panose="02020603050405020304" pitchFamily="18" charset="0"/>
              </a:rPr>
              <a:t>NHÓM 1+2)</a:t>
            </a:r>
            <a:r>
              <a:rPr lang="en-US" sz="3200" i="1" smtClean="0">
                <a:latin typeface="Times New Roman" panose="02020603050405020304" pitchFamily="18" charset="0"/>
                <a:cs typeface="Times New Roman" panose="02020603050405020304" pitchFamily="18" charset="0"/>
              </a:rPr>
              <a:t> </a:t>
            </a:r>
            <a:endParaRPr lang="en-US" sz="3200" i="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6096000" y="2133600"/>
            <a:ext cx="0" cy="4572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63055" y="1809397"/>
            <a:ext cx="4648200" cy="1077218"/>
          </a:xfrm>
          <a:prstGeom prst="rect">
            <a:avLst/>
          </a:prstGeom>
          <a:noFill/>
        </p:spPr>
        <p:txBody>
          <a:bodyPr wrap="square" rtlCol="0">
            <a:spAutoFit/>
          </a:bodyPr>
          <a:lstStyle/>
          <a:p>
            <a:r>
              <a:rPr lang="en-US" sz="3200" i="1" smtClean="0">
                <a:latin typeface="Times New Roman" panose="02020603050405020304" pitchFamily="18" charset="0"/>
                <a:cs typeface="Times New Roman" panose="02020603050405020304" pitchFamily="18" charset="0"/>
              </a:rPr>
              <a:t>Hình c: Tính góc P?</a:t>
            </a:r>
          </a:p>
          <a:p>
            <a:r>
              <a:rPr lang="en-US" sz="3200" i="1" smtClean="0">
                <a:latin typeface="Times New Roman" panose="02020603050405020304" pitchFamily="18" charset="0"/>
                <a:cs typeface="Times New Roman" panose="02020603050405020304" pitchFamily="18" charset="0"/>
              </a:rPr>
              <a:t>(</a:t>
            </a:r>
            <a:r>
              <a:rPr lang="en-US" sz="3200" b="1" i="1" smtClean="0">
                <a:latin typeface="Times New Roman" panose="02020603050405020304" pitchFamily="18" charset="0"/>
                <a:cs typeface="Times New Roman" panose="02020603050405020304" pitchFamily="18" charset="0"/>
              </a:rPr>
              <a:t>NHÓM 3+4)</a:t>
            </a:r>
            <a:r>
              <a:rPr lang="en-US" sz="3200" i="1" smtClean="0">
                <a:latin typeface="Times New Roman" panose="02020603050405020304" pitchFamily="18" charset="0"/>
                <a:cs typeface="Times New Roman" panose="02020603050405020304" pitchFamily="18" charset="0"/>
              </a:rPr>
              <a:t> </a:t>
            </a:r>
            <a:endParaRPr lang="en-US" sz="3200" i="1">
              <a:latin typeface="Times New Roman" panose="02020603050405020304" pitchFamily="18"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019" y="2616487"/>
            <a:ext cx="4364182" cy="3606225"/>
          </a:xfrm>
          <a:prstGeom prst="rect">
            <a:avLst/>
          </a:prstGeom>
          <a:no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7944" y="2533343"/>
            <a:ext cx="6165849" cy="3014059"/>
          </a:xfrm>
          <a:prstGeom prst="rect">
            <a:avLst/>
          </a:prstGeom>
          <a:noFill/>
          <a:ln>
            <a:noFill/>
          </a:ln>
        </p:spPr>
      </p:pic>
      <p:sp>
        <p:nvSpPr>
          <p:cNvPr id="2" name="Rectangle 1"/>
          <p:cNvSpPr/>
          <p:nvPr/>
        </p:nvSpPr>
        <p:spPr>
          <a:xfrm>
            <a:off x="6028673" y="1979354"/>
            <a:ext cx="6096000" cy="48768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00992447"/>
              </p:ext>
            </p:extLst>
          </p:nvPr>
        </p:nvGraphicFramePr>
        <p:xfrm>
          <a:off x="8078271" y="2918468"/>
          <a:ext cx="1075837" cy="427387"/>
        </p:xfrm>
        <a:graphic>
          <a:graphicData uri="http://schemas.openxmlformats.org/presentationml/2006/ole">
            <mc:AlternateContent xmlns:mc="http://schemas.openxmlformats.org/markup-compatibility/2006">
              <mc:Choice xmlns:v="urn:schemas-microsoft-com:vml" Requires="v">
                <p:oleObj spid="_x0000_s10503" name="Equation" r:id="rId5" imgW="469696" imgH="177723" progId="Equation.DSMT4">
                  <p:embed/>
                </p:oleObj>
              </mc:Choice>
              <mc:Fallback>
                <p:oleObj name="Equation" r:id="rId5" imgW="469696" imgH="177723" progId="Equation.DSMT4">
                  <p:embed/>
                  <p:pic>
                    <p:nvPicPr>
                      <p:cNvPr id="14"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8271" y="2918468"/>
                        <a:ext cx="1075837" cy="427387"/>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75758568"/>
              </p:ext>
            </p:extLst>
          </p:nvPr>
        </p:nvGraphicFramePr>
        <p:xfrm>
          <a:off x="6287943" y="3561225"/>
          <a:ext cx="3236913" cy="1752600"/>
        </p:xfrm>
        <a:graphic>
          <a:graphicData uri="http://schemas.openxmlformats.org/presentationml/2006/ole">
            <mc:AlternateContent xmlns:mc="http://schemas.openxmlformats.org/markup-compatibility/2006">
              <mc:Choice xmlns:v="urn:schemas-microsoft-com:vml" Requires="v">
                <p:oleObj spid="_x0000_s10504" name="Equation" r:id="rId7" imgW="1384200" imgH="761760" progId="Equation.DSMT4">
                  <p:embed/>
                </p:oleObj>
              </mc:Choice>
              <mc:Fallback>
                <p:oleObj name="Equation" r:id="rId7" imgW="1384200" imgH="761760" progId="Equation.DSMT4">
                  <p:embed/>
                  <p:pic>
                    <p:nvPicPr>
                      <p:cNvPr id="17" name="Object 16"/>
                      <p:cNvPicPr>
                        <a:picLocks noChangeAspect="1" noChangeArrowheads="1"/>
                      </p:cNvPicPr>
                      <p:nvPr/>
                    </p:nvPicPr>
                    <p:blipFill>
                      <a:blip r:embed="rId8"/>
                      <a:srcRect/>
                      <a:stretch>
                        <a:fillRect/>
                      </a:stretch>
                    </p:blipFill>
                    <p:spPr bwMode="auto">
                      <a:xfrm>
                        <a:off x="6287943" y="3561225"/>
                        <a:ext cx="3236913" cy="1752600"/>
                      </a:xfrm>
                      <a:prstGeom prst="rect">
                        <a:avLst/>
                      </a:prstGeom>
                      <a:noFill/>
                    </p:spPr>
                  </p:pic>
                </p:oleObj>
              </mc:Fallback>
            </mc:AlternateContent>
          </a:graphicData>
        </a:graphic>
      </p:graphicFrame>
      <p:sp>
        <p:nvSpPr>
          <p:cNvPr id="16" name="Rectangle 11"/>
          <p:cNvSpPr>
            <a:spLocks noChangeArrowheads="1"/>
          </p:cNvSpPr>
          <p:nvPr/>
        </p:nvSpPr>
        <p:spPr bwMode="auto">
          <a:xfrm>
            <a:off x="6400799" y="2204913"/>
            <a:ext cx="2634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kumimoji="0" lang="en-US" altLang="en-US" sz="3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có:</a:t>
            </a:r>
            <a:r>
              <a:rPr kumimoji="0" lang="en-US" altLang="en-US" sz="3200" b="0" i="0" u="none" strike="noStrike" cap="none" normalizeH="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3"/>
          <p:cNvSpPr>
            <a:spLocks noChangeArrowheads="1"/>
          </p:cNvSpPr>
          <p:nvPr/>
        </p:nvSpPr>
        <p:spPr bwMode="auto">
          <a:xfrm>
            <a:off x="9014072" y="2764925"/>
            <a:ext cx="547842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 l</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tổng ba g</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trong một tam gi</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616191657"/>
              </p:ext>
            </p:extLst>
          </p:nvPr>
        </p:nvGraphicFramePr>
        <p:xfrm>
          <a:off x="6240463" y="2768600"/>
          <a:ext cx="1820862" cy="585788"/>
        </p:xfrm>
        <a:graphic>
          <a:graphicData uri="http://schemas.openxmlformats.org/presentationml/2006/ole">
            <mc:AlternateContent xmlns:mc="http://schemas.openxmlformats.org/markup-compatibility/2006">
              <mc:Choice xmlns:v="urn:schemas-microsoft-com:vml" Requires="v">
                <p:oleObj spid="_x0000_s10505" name="Equation" r:id="rId9" imgW="711000" imgH="228600" progId="Equation.DSMT4">
                  <p:embed/>
                </p:oleObj>
              </mc:Choice>
              <mc:Fallback>
                <p:oleObj name="Equation" r:id="rId9" imgW="711000" imgH="228600" progId="Equation.DSMT4">
                  <p:embed/>
                  <p:pic>
                    <p:nvPicPr>
                      <p:cNvPr id="21" name="Object 20"/>
                      <p:cNvPicPr/>
                      <p:nvPr/>
                    </p:nvPicPr>
                    <p:blipFill>
                      <a:blip r:embed="rId10"/>
                      <a:stretch>
                        <a:fillRect/>
                      </a:stretch>
                    </p:blipFill>
                    <p:spPr>
                      <a:xfrm>
                        <a:off x="6240463" y="2768600"/>
                        <a:ext cx="1820862" cy="58578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19881109"/>
              </p:ext>
            </p:extLst>
          </p:nvPr>
        </p:nvGraphicFramePr>
        <p:xfrm>
          <a:off x="7216850" y="2304536"/>
          <a:ext cx="1139825" cy="387350"/>
        </p:xfrm>
        <a:graphic>
          <a:graphicData uri="http://schemas.openxmlformats.org/presentationml/2006/ole">
            <mc:AlternateContent xmlns:mc="http://schemas.openxmlformats.org/markup-compatibility/2006">
              <mc:Choice xmlns:v="urn:schemas-microsoft-com:vml" Requires="v">
                <p:oleObj spid="_x0000_s10506" name="Equation" r:id="rId11" imgW="482400" imgH="164880" progId="Equation.DSMT4">
                  <p:embed/>
                </p:oleObj>
              </mc:Choice>
              <mc:Fallback>
                <p:oleObj name="Equation" r:id="rId11" imgW="482400" imgH="164880" progId="Equation.DSMT4">
                  <p:embed/>
                  <p:pic>
                    <p:nvPicPr>
                      <p:cNvPr id="12" name="Object 11"/>
                      <p:cNvPicPr>
                        <a:picLocks noChangeAspect="1" noChangeArrowheads="1"/>
                      </p:cNvPicPr>
                      <p:nvPr/>
                    </p:nvPicPr>
                    <p:blipFill>
                      <a:blip r:embed="rId12"/>
                      <a:srcRect/>
                      <a:stretch>
                        <a:fillRect/>
                      </a:stretch>
                    </p:blipFill>
                    <p:spPr bwMode="auto">
                      <a:xfrm>
                        <a:off x="7216850" y="2304536"/>
                        <a:ext cx="1139825" cy="387350"/>
                      </a:xfrm>
                      <a:prstGeom prst="rect">
                        <a:avLst/>
                      </a:prstGeom>
                      <a:noFill/>
                    </p:spPr>
                  </p:pic>
                </p:oleObj>
              </mc:Fallback>
            </mc:AlternateContent>
          </a:graphicData>
        </a:graphic>
      </p:graphicFrame>
      <p:sp>
        <p:nvSpPr>
          <p:cNvPr id="20" name="Rectangle 19"/>
          <p:cNvSpPr/>
          <p:nvPr/>
        </p:nvSpPr>
        <p:spPr>
          <a:xfrm>
            <a:off x="0" y="1981200"/>
            <a:ext cx="6096000" cy="48768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1873607965"/>
              </p:ext>
            </p:extLst>
          </p:nvPr>
        </p:nvGraphicFramePr>
        <p:xfrm>
          <a:off x="1972163" y="2904907"/>
          <a:ext cx="1075837" cy="427387"/>
        </p:xfrm>
        <a:graphic>
          <a:graphicData uri="http://schemas.openxmlformats.org/presentationml/2006/ole">
            <mc:AlternateContent xmlns:mc="http://schemas.openxmlformats.org/markup-compatibility/2006">
              <mc:Choice xmlns:v="urn:schemas-microsoft-com:vml" Requires="v">
                <p:oleObj spid="_x0000_s10507" name="Equation" r:id="rId5" imgW="469696" imgH="177723" progId="Equation.DSMT4">
                  <p:embed/>
                </p:oleObj>
              </mc:Choice>
              <mc:Fallback>
                <p:oleObj name="Equation" r:id="rId5" imgW="469696" imgH="177723" progId="Equation.DSMT4">
                  <p:embed/>
                  <p:pic>
                    <p:nvPicPr>
                      <p:cNvPr id="1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163" y="2904907"/>
                        <a:ext cx="1075837" cy="427387"/>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57740144"/>
              </p:ext>
            </p:extLst>
          </p:nvPr>
        </p:nvGraphicFramePr>
        <p:xfrm>
          <a:off x="430213" y="3567113"/>
          <a:ext cx="3265487" cy="1752600"/>
        </p:xfrm>
        <a:graphic>
          <a:graphicData uri="http://schemas.openxmlformats.org/presentationml/2006/ole">
            <mc:AlternateContent xmlns:mc="http://schemas.openxmlformats.org/markup-compatibility/2006">
              <mc:Choice xmlns:v="urn:schemas-microsoft-com:vml" Requires="v">
                <p:oleObj spid="_x0000_s10508" name="Equation" r:id="rId13" imgW="1396800" imgH="761760" progId="Equation.DSMT4">
                  <p:embed/>
                </p:oleObj>
              </mc:Choice>
              <mc:Fallback>
                <p:oleObj name="Equation" r:id="rId13" imgW="1396800" imgH="761760" progId="Equation.DSMT4">
                  <p:embed/>
                  <p:pic>
                    <p:nvPicPr>
                      <p:cNvPr id="14" name="Object 13"/>
                      <p:cNvPicPr>
                        <a:picLocks noChangeAspect="1" noChangeArrowheads="1"/>
                      </p:cNvPicPr>
                      <p:nvPr/>
                    </p:nvPicPr>
                    <p:blipFill>
                      <a:blip r:embed="rId14"/>
                      <a:srcRect/>
                      <a:stretch>
                        <a:fillRect/>
                      </a:stretch>
                    </p:blipFill>
                    <p:spPr bwMode="auto">
                      <a:xfrm>
                        <a:off x="430213" y="3567113"/>
                        <a:ext cx="3265487" cy="1752600"/>
                      </a:xfrm>
                      <a:prstGeom prst="rect">
                        <a:avLst/>
                      </a:prstGeom>
                      <a:noFill/>
                    </p:spPr>
                  </p:pic>
                </p:oleObj>
              </mc:Fallback>
            </mc:AlternateContent>
          </a:graphicData>
        </a:graphic>
      </p:graphicFrame>
      <p:sp>
        <p:nvSpPr>
          <p:cNvPr id="23" name="Rectangle 11"/>
          <p:cNvSpPr>
            <a:spLocks noChangeArrowheads="1"/>
          </p:cNvSpPr>
          <p:nvPr/>
        </p:nvSpPr>
        <p:spPr bwMode="auto">
          <a:xfrm>
            <a:off x="183510" y="2190167"/>
            <a:ext cx="2634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kumimoji="0" lang="en-US" altLang="en-US" sz="3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có:</a:t>
            </a:r>
            <a:r>
              <a:rPr kumimoji="0" lang="en-US" altLang="en-US" sz="3200" b="0" i="0" u="none" strike="noStrike" cap="none" normalizeH="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3"/>
          <p:cNvSpPr>
            <a:spLocks noChangeArrowheads="1"/>
          </p:cNvSpPr>
          <p:nvPr/>
        </p:nvSpPr>
        <p:spPr bwMode="auto">
          <a:xfrm>
            <a:off x="2907964" y="2751364"/>
            <a:ext cx="547842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 l</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tổng ba g</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trong một tam gi</a:t>
            </a:r>
            <a:r>
              <a:rPr kumimoji="0" lang="en-US" altLang="en-US" sz="2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607136499"/>
              </p:ext>
            </p:extLst>
          </p:nvPr>
        </p:nvGraphicFramePr>
        <p:xfrm>
          <a:off x="69850" y="2738438"/>
          <a:ext cx="1951038" cy="619125"/>
        </p:xfrm>
        <a:graphic>
          <a:graphicData uri="http://schemas.openxmlformats.org/presentationml/2006/ole">
            <mc:AlternateContent xmlns:mc="http://schemas.openxmlformats.org/markup-compatibility/2006">
              <mc:Choice xmlns:v="urn:schemas-microsoft-com:vml" Requires="v">
                <p:oleObj spid="_x0000_s10509" name="Equation" r:id="rId15" imgW="761760" imgH="241200" progId="Equation.DSMT4">
                  <p:embed/>
                </p:oleObj>
              </mc:Choice>
              <mc:Fallback>
                <p:oleObj name="Equation" r:id="rId15" imgW="761760" imgH="241200" progId="Equation.DSMT4">
                  <p:embed/>
                  <p:pic>
                    <p:nvPicPr>
                      <p:cNvPr id="18" name="Object 17"/>
                      <p:cNvPicPr/>
                      <p:nvPr/>
                    </p:nvPicPr>
                    <p:blipFill>
                      <a:blip r:embed="rId16"/>
                      <a:stretch>
                        <a:fillRect/>
                      </a:stretch>
                    </p:blipFill>
                    <p:spPr>
                      <a:xfrm>
                        <a:off x="69850" y="2738438"/>
                        <a:ext cx="1951038" cy="6191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86955084"/>
              </p:ext>
            </p:extLst>
          </p:nvPr>
        </p:nvGraphicFramePr>
        <p:xfrm>
          <a:off x="887205" y="2260601"/>
          <a:ext cx="1226664" cy="440341"/>
        </p:xfrm>
        <a:graphic>
          <a:graphicData uri="http://schemas.openxmlformats.org/presentationml/2006/ole">
            <mc:AlternateContent xmlns:mc="http://schemas.openxmlformats.org/markup-compatibility/2006">
              <mc:Choice xmlns:v="urn:schemas-microsoft-com:vml" Requires="v">
                <p:oleObj spid="_x0000_s10510" name="Equation" r:id="rId17" imgW="495000" imgH="177480" progId="Equation.DSMT4">
                  <p:embed/>
                </p:oleObj>
              </mc:Choice>
              <mc:Fallback>
                <p:oleObj name="Equation" r:id="rId17" imgW="495000" imgH="177480" progId="Equation.DSMT4">
                  <p:embed/>
                  <p:pic>
                    <p:nvPicPr>
                      <p:cNvPr id="0" name=""/>
                      <p:cNvPicPr/>
                      <p:nvPr/>
                    </p:nvPicPr>
                    <p:blipFill>
                      <a:blip r:embed="rId18"/>
                      <a:stretch>
                        <a:fillRect/>
                      </a:stretch>
                    </p:blipFill>
                    <p:spPr>
                      <a:xfrm>
                        <a:off x="887205" y="2260601"/>
                        <a:ext cx="1226664" cy="440341"/>
                      </a:xfrm>
                      <a:prstGeom prst="rect">
                        <a:avLst/>
                      </a:prstGeom>
                    </p:spPr>
                  </p:pic>
                </p:oleObj>
              </mc:Fallback>
            </mc:AlternateContent>
          </a:graphicData>
        </a:graphic>
      </p:graphicFrame>
      <p:graphicFrame>
        <p:nvGraphicFramePr>
          <p:cNvPr id="26" name="Object 25">
            <a:hlinkClick r:id="rId19" action="ppaction://hlinkpres?slideindex=1&amp;slidetitle="/>
          </p:cNvPr>
          <p:cNvGraphicFramePr>
            <a:graphicFrameLocks noChangeAspect="1"/>
          </p:cNvGraphicFramePr>
          <p:nvPr>
            <p:extLst>
              <p:ext uri="{D42A27DB-BD31-4B8C-83A1-F6EECF244321}">
                <p14:modId xmlns:p14="http://schemas.microsoft.com/office/powerpoint/2010/main" val="1464248583"/>
              </p:ext>
            </p:extLst>
          </p:nvPr>
        </p:nvGraphicFramePr>
        <p:xfrm>
          <a:off x="228600" y="487717"/>
          <a:ext cx="1600200" cy="1507223"/>
        </p:xfrm>
        <a:graphic>
          <a:graphicData uri="http://schemas.openxmlformats.org/presentationml/2006/ole">
            <mc:AlternateContent xmlns:mc="http://schemas.openxmlformats.org/markup-compatibility/2006">
              <mc:Choice xmlns:v="urn:schemas-microsoft-com:vml" Requires="v">
                <p:oleObj spid="_x0000_s10511" name="Bitmap Image" r:id="rId20" imgW="4152960" imgH="3911760" progId="PBrush">
                  <p:embed/>
                </p:oleObj>
              </mc:Choice>
              <mc:Fallback>
                <p:oleObj name="Bitmap Image" r:id="rId20" imgW="4152960" imgH="3911760" progId="PBrush">
                  <p:embed/>
                  <p:pic>
                    <p:nvPicPr>
                      <p:cNvPr id="5" name="Object 4">
                        <a:hlinkClick r:id="rId21" action="ppaction://hlinkfile"/>
                      </p:cNvPr>
                      <p:cNvPicPr/>
                      <p:nvPr/>
                    </p:nvPicPr>
                    <p:blipFill>
                      <a:blip r:embed="rId22"/>
                      <a:stretch>
                        <a:fillRect/>
                      </a:stretch>
                    </p:blipFill>
                    <p:spPr>
                      <a:xfrm>
                        <a:off x="228600" y="487717"/>
                        <a:ext cx="1600200" cy="1507223"/>
                      </a:xfrm>
                      <a:prstGeom prst="rect">
                        <a:avLst/>
                      </a:prstGeom>
                    </p:spPr>
                  </p:pic>
                </p:oleObj>
              </mc:Fallback>
            </mc:AlternateContent>
          </a:graphicData>
        </a:graphic>
      </p:graphicFrame>
      <p:sp>
        <p:nvSpPr>
          <p:cNvPr id="5" name="Sun 4">
            <a:hlinkClick r:id="rId23" action="ppaction://hlinkfile"/>
          </p:cNvPr>
          <p:cNvSpPr/>
          <p:nvPr/>
        </p:nvSpPr>
        <p:spPr>
          <a:xfrm>
            <a:off x="10896600" y="819894"/>
            <a:ext cx="814655" cy="780306"/>
          </a:xfrm>
          <a:prstGeom prst="su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89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2"/>
                                        </p:tgtEl>
                                      </p:cBhvr>
                                    </p:animEffect>
                                    <p:anim calcmode="lin" valueType="num">
                                      <p:cBhvr>
                                        <p:cTn id="44" dur="1000"/>
                                        <p:tgtEl>
                                          <p:spTgt spid="2"/>
                                        </p:tgtEl>
                                        <p:attrNameLst>
                                          <p:attrName>ppt_x</p:attrName>
                                        </p:attrNameLst>
                                      </p:cBhvr>
                                      <p:tavLst>
                                        <p:tav tm="0">
                                          <p:val>
                                            <p:strVal val="ppt_x"/>
                                          </p:val>
                                        </p:tav>
                                        <p:tav tm="100000">
                                          <p:val>
                                            <p:strVal val="ppt_x"/>
                                          </p:val>
                                        </p:tav>
                                      </p:tavLst>
                                    </p:anim>
                                    <p:anim calcmode="lin" valueType="num">
                                      <p:cBhvr>
                                        <p:cTn id="45" dur="1000"/>
                                        <p:tgtEl>
                                          <p:spTgt spid="2"/>
                                        </p:tgtEl>
                                        <p:attrNameLst>
                                          <p:attrName>ppt_y</p:attrName>
                                        </p:attrNameLst>
                                      </p:cBhvr>
                                      <p:tavLst>
                                        <p:tav tm="0">
                                          <p:val>
                                            <p:strVal val="ppt_y"/>
                                          </p:val>
                                        </p:tav>
                                        <p:tav tm="100000">
                                          <p:val>
                                            <p:strVal val="ppt_y+.1"/>
                                          </p:val>
                                        </p:tav>
                                      </p:tavLst>
                                    </p:anim>
                                    <p:set>
                                      <p:cBhvr>
                                        <p:cTn id="46" dur="1" fill="hold">
                                          <p:stCondLst>
                                            <p:cond delay="999"/>
                                          </p:stCondLst>
                                        </p:cTn>
                                        <p:tgtEl>
                                          <p:spTgt spid="2"/>
                                        </p:tgtEl>
                                        <p:attrNameLst>
                                          <p:attrName>style.visibility</p:attrName>
                                        </p:attrNameLst>
                                      </p:cBhvr>
                                      <p:to>
                                        <p:strVal val="hidden"/>
                                      </p:to>
                                    </p:set>
                                  </p:childTnLst>
                                </p:cTn>
                              </p:par>
                              <p:par>
                                <p:cTn id="47" presetID="42"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1000"/>
                                        <p:tgtEl>
                                          <p:spTgt spid="16"/>
                                        </p:tgtEl>
                                      </p:cBhvr>
                                    </p:animEffect>
                                    <p:anim calcmode="lin" valueType="num">
                                      <p:cBhvr>
                                        <p:cTn id="54" dur="1000"/>
                                        <p:tgtEl>
                                          <p:spTgt spid="16"/>
                                        </p:tgtEl>
                                        <p:attrNameLst>
                                          <p:attrName>ppt_x</p:attrName>
                                        </p:attrNameLst>
                                      </p:cBhvr>
                                      <p:tavLst>
                                        <p:tav tm="0">
                                          <p:val>
                                            <p:strVal val="ppt_x"/>
                                          </p:val>
                                        </p:tav>
                                        <p:tav tm="100000">
                                          <p:val>
                                            <p:strVal val="ppt_x"/>
                                          </p:val>
                                        </p:tav>
                                      </p:tavLst>
                                    </p:anim>
                                    <p:anim calcmode="lin" valueType="num">
                                      <p:cBhvr>
                                        <p:cTn id="55" dur="1000"/>
                                        <p:tgtEl>
                                          <p:spTgt spid="16"/>
                                        </p:tgtEl>
                                        <p:attrNameLst>
                                          <p:attrName>ppt_y</p:attrName>
                                        </p:attrNameLst>
                                      </p:cBhvr>
                                      <p:tavLst>
                                        <p:tav tm="0">
                                          <p:val>
                                            <p:strVal val="ppt_y"/>
                                          </p:val>
                                        </p:tav>
                                        <p:tav tm="100000">
                                          <p:val>
                                            <p:strVal val="ppt_y+.1"/>
                                          </p:val>
                                        </p:tav>
                                      </p:tavLst>
                                    </p:anim>
                                    <p:set>
                                      <p:cBhvr>
                                        <p:cTn id="56" dur="1" fill="hold">
                                          <p:stCondLst>
                                            <p:cond delay="999"/>
                                          </p:stCondLst>
                                        </p:cTn>
                                        <p:tgtEl>
                                          <p:spTgt spid="16"/>
                                        </p:tgtEl>
                                        <p:attrNameLst>
                                          <p:attrName>style.visibility</p:attrName>
                                        </p:attrNameLst>
                                      </p:cBhvr>
                                      <p:to>
                                        <p:strVal val="hidden"/>
                                      </p:to>
                                    </p:set>
                                  </p:childTnLst>
                                </p:cTn>
                              </p:par>
                              <p:par>
                                <p:cTn id="57" presetID="42" presetClass="exit" presetSubtype="0" fill="hold" nodeType="withEffect">
                                  <p:stCondLst>
                                    <p:cond delay="0"/>
                                  </p:stCondLst>
                                  <p:childTnLst>
                                    <p:animEffect transition="out" filter="fade">
                                      <p:cBhvr>
                                        <p:cTn id="58" dur="1000"/>
                                        <p:tgtEl>
                                          <p:spTgt spid="12"/>
                                        </p:tgtEl>
                                      </p:cBhvr>
                                    </p:animEffect>
                                    <p:anim calcmode="lin" valueType="num">
                                      <p:cBhvr>
                                        <p:cTn id="59" dur="1000"/>
                                        <p:tgtEl>
                                          <p:spTgt spid="12"/>
                                        </p:tgtEl>
                                        <p:attrNameLst>
                                          <p:attrName>ppt_x</p:attrName>
                                        </p:attrNameLst>
                                      </p:cBhvr>
                                      <p:tavLst>
                                        <p:tav tm="0">
                                          <p:val>
                                            <p:strVal val="ppt_x"/>
                                          </p:val>
                                        </p:tav>
                                        <p:tav tm="100000">
                                          <p:val>
                                            <p:strVal val="ppt_x"/>
                                          </p:val>
                                        </p:tav>
                                      </p:tavLst>
                                    </p:anim>
                                    <p:anim calcmode="lin" valueType="num">
                                      <p:cBhvr>
                                        <p:cTn id="60" dur="1000"/>
                                        <p:tgtEl>
                                          <p:spTgt spid="12"/>
                                        </p:tgtEl>
                                        <p:attrNameLst>
                                          <p:attrName>ppt_y</p:attrName>
                                        </p:attrNameLst>
                                      </p:cBhvr>
                                      <p:tavLst>
                                        <p:tav tm="0">
                                          <p:val>
                                            <p:strVal val="ppt_y"/>
                                          </p:val>
                                        </p:tav>
                                        <p:tav tm="100000">
                                          <p:val>
                                            <p:strVal val="ppt_y+.1"/>
                                          </p:val>
                                        </p:tav>
                                      </p:tavLst>
                                    </p:anim>
                                    <p:set>
                                      <p:cBhvr>
                                        <p:cTn id="61" dur="1" fill="hold">
                                          <p:stCondLst>
                                            <p:cond delay="999"/>
                                          </p:stCondLst>
                                        </p:cTn>
                                        <p:tgtEl>
                                          <p:spTgt spid="12"/>
                                        </p:tgtEl>
                                        <p:attrNameLst>
                                          <p:attrName>style.visibility</p:attrName>
                                        </p:attrNameLst>
                                      </p:cBhvr>
                                      <p:to>
                                        <p:strVal val="hidden"/>
                                      </p:to>
                                    </p:set>
                                  </p:childTnLst>
                                </p:cTn>
                              </p:par>
                              <p:par>
                                <p:cTn id="62" presetID="42" presetClass="exit" presetSubtype="0" fill="hold" nodeType="withEffect">
                                  <p:stCondLst>
                                    <p:cond delay="0"/>
                                  </p:stCondLst>
                                  <p:childTnLst>
                                    <p:animEffect transition="out" filter="fade">
                                      <p:cBhvr>
                                        <p:cTn id="63" dur="1000"/>
                                        <p:tgtEl>
                                          <p:spTgt spid="18"/>
                                        </p:tgtEl>
                                      </p:cBhvr>
                                    </p:animEffect>
                                    <p:anim calcmode="lin" valueType="num">
                                      <p:cBhvr>
                                        <p:cTn id="64" dur="1000"/>
                                        <p:tgtEl>
                                          <p:spTgt spid="18"/>
                                        </p:tgtEl>
                                        <p:attrNameLst>
                                          <p:attrName>ppt_x</p:attrName>
                                        </p:attrNameLst>
                                      </p:cBhvr>
                                      <p:tavLst>
                                        <p:tav tm="0">
                                          <p:val>
                                            <p:strVal val="ppt_x"/>
                                          </p:val>
                                        </p:tav>
                                        <p:tav tm="100000">
                                          <p:val>
                                            <p:strVal val="ppt_x"/>
                                          </p:val>
                                        </p:tav>
                                      </p:tavLst>
                                    </p:anim>
                                    <p:anim calcmode="lin" valueType="num">
                                      <p:cBhvr>
                                        <p:cTn id="65" dur="1000"/>
                                        <p:tgtEl>
                                          <p:spTgt spid="18"/>
                                        </p:tgtEl>
                                        <p:attrNameLst>
                                          <p:attrName>ppt_y</p:attrName>
                                        </p:attrNameLst>
                                      </p:cBhvr>
                                      <p:tavLst>
                                        <p:tav tm="0">
                                          <p:val>
                                            <p:strVal val="ppt_y"/>
                                          </p:val>
                                        </p:tav>
                                        <p:tav tm="100000">
                                          <p:val>
                                            <p:strVal val="ppt_y+.1"/>
                                          </p:val>
                                        </p:tav>
                                      </p:tavLst>
                                    </p:anim>
                                    <p:set>
                                      <p:cBhvr>
                                        <p:cTn id="66" dur="1" fill="hold">
                                          <p:stCondLst>
                                            <p:cond delay="999"/>
                                          </p:stCondLst>
                                        </p:cTn>
                                        <p:tgtEl>
                                          <p:spTgt spid="18"/>
                                        </p:tgtEl>
                                        <p:attrNameLst>
                                          <p:attrName>style.visibility</p:attrName>
                                        </p:attrNameLst>
                                      </p:cBhvr>
                                      <p:to>
                                        <p:strVal val="hidden"/>
                                      </p:to>
                                    </p:set>
                                  </p:childTnLst>
                                </p:cTn>
                              </p:par>
                              <p:par>
                                <p:cTn id="67" presetID="42" presetClass="exit" presetSubtype="0" fill="hold" grpId="1" nodeType="withEffect">
                                  <p:stCondLst>
                                    <p:cond delay="0"/>
                                  </p:stCondLst>
                                  <p:childTnLst>
                                    <p:animEffect transition="out" filter="fade">
                                      <p:cBhvr>
                                        <p:cTn id="68" dur="1000"/>
                                        <p:tgtEl>
                                          <p:spTgt spid="17"/>
                                        </p:tgtEl>
                                      </p:cBhvr>
                                    </p:animEffect>
                                    <p:anim calcmode="lin" valueType="num">
                                      <p:cBhvr>
                                        <p:cTn id="69" dur="1000"/>
                                        <p:tgtEl>
                                          <p:spTgt spid="17"/>
                                        </p:tgtEl>
                                        <p:attrNameLst>
                                          <p:attrName>ppt_x</p:attrName>
                                        </p:attrNameLst>
                                      </p:cBhvr>
                                      <p:tavLst>
                                        <p:tav tm="0">
                                          <p:val>
                                            <p:strVal val="ppt_x"/>
                                          </p:val>
                                        </p:tav>
                                        <p:tav tm="100000">
                                          <p:val>
                                            <p:strVal val="ppt_x"/>
                                          </p:val>
                                        </p:tav>
                                      </p:tavLst>
                                    </p:anim>
                                    <p:anim calcmode="lin" valueType="num">
                                      <p:cBhvr>
                                        <p:cTn id="70" dur="1000"/>
                                        <p:tgtEl>
                                          <p:spTgt spid="17"/>
                                        </p:tgtEl>
                                        <p:attrNameLst>
                                          <p:attrName>ppt_y</p:attrName>
                                        </p:attrNameLst>
                                      </p:cBhvr>
                                      <p:tavLst>
                                        <p:tav tm="0">
                                          <p:val>
                                            <p:strVal val="ppt_y"/>
                                          </p:val>
                                        </p:tav>
                                        <p:tav tm="100000">
                                          <p:val>
                                            <p:strVal val="ppt_y+.1"/>
                                          </p:val>
                                        </p:tav>
                                      </p:tavLst>
                                    </p:anim>
                                    <p:set>
                                      <p:cBhvr>
                                        <p:cTn id="71" dur="1" fill="hold">
                                          <p:stCondLst>
                                            <p:cond delay="999"/>
                                          </p:stCondLst>
                                        </p:cTn>
                                        <p:tgtEl>
                                          <p:spTgt spid="17"/>
                                        </p:tgtEl>
                                        <p:attrNameLst>
                                          <p:attrName>style.visibility</p:attrName>
                                        </p:attrNameLst>
                                      </p:cBhvr>
                                      <p:to>
                                        <p:strVal val="hidden"/>
                                      </p:to>
                                    </p:set>
                                  </p:childTnLst>
                                </p:cTn>
                              </p:par>
                              <p:par>
                                <p:cTn id="72" presetID="42" presetClass="exit" presetSubtype="0" fill="hold" nodeType="withEffect">
                                  <p:stCondLst>
                                    <p:cond delay="0"/>
                                  </p:stCondLst>
                                  <p:childTnLst>
                                    <p:animEffect transition="out" filter="fade">
                                      <p:cBhvr>
                                        <p:cTn id="73" dur="1000"/>
                                        <p:tgtEl>
                                          <p:spTgt spid="14"/>
                                        </p:tgtEl>
                                      </p:cBhvr>
                                    </p:animEffect>
                                    <p:anim calcmode="lin" valueType="num">
                                      <p:cBhvr>
                                        <p:cTn id="74" dur="1000"/>
                                        <p:tgtEl>
                                          <p:spTgt spid="14"/>
                                        </p:tgtEl>
                                        <p:attrNameLst>
                                          <p:attrName>ppt_x</p:attrName>
                                        </p:attrNameLst>
                                      </p:cBhvr>
                                      <p:tavLst>
                                        <p:tav tm="0">
                                          <p:val>
                                            <p:strVal val="ppt_x"/>
                                          </p:val>
                                        </p:tav>
                                        <p:tav tm="100000">
                                          <p:val>
                                            <p:strVal val="ppt_x"/>
                                          </p:val>
                                        </p:tav>
                                      </p:tavLst>
                                    </p:anim>
                                    <p:anim calcmode="lin" valueType="num">
                                      <p:cBhvr>
                                        <p:cTn id="75" dur="1000"/>
                                        <p:tgtEl>
                                          <p:spTgt spid="14"/>
                                        </p:tgtEl>
                                        <p:attrNameLst>
                                          <p:attrName>ppt_y</p:attrName>
                                        </p:attrNameLst>
                                      </p:cBhvr>
                                      <p:tavLst>
                                        <p:tav tm="0">
                                          <p:val>
                                            <p:strVal val="ppt_y"/>
                                          </p:val>
                                        </p:tav>
                                        <p:tav tm="100000">
                                          <p:val>
                                            <p:strVal val="ppt_y+.1"/>
                                          </p:val>
                                        </p:tav>
                                      </p:tavLst>
                                    </p:anim>
                                    <p:set>
                                      <p:cBhvr>
                                        <p:cTn id="76" dur="1" fill="hold">
                                          <p:stCondLst>
                                            <p:cond delay="999"/>
                                          </p:stCondLst>
                                        </p:cTn>
                                        <p:tgtEl>
                                          <p:spTgt spid="1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1000"/>
                                        <p:tgtEl>
                                          <p:spTgt spid="4"/>
                                        </p:tgtEl>
                                      </p:cBhvr>
                                    </p:animEffect>
                                    <p:anim calcmode="lin" valueType="num">
                                      <p:cBhvr>
                                        <p:cTn id="87" dur="1000" fill="hold"/>
                                        <p:tgtEl>
                                          <p:spTgt spid="4"/>
                                        </p:tgtEl>
                                        <p:attrNameLst>
                                          <p:attrName>ppt_x</p:attrName>
                                        </p:attrNameLst>
                                      </p:cBhvr>
                                      <p:tavLst>
                                        <p:tav tm="0">
                                          <p:val>
                                            <p:strVal val="#ppt_x"/>
                                          </p:val>
                                        </p:tav>
                                        <p:tav tm="100000">
                                          <p:val>
                                            <p:strVal val="#ppt_x"/>
                                          </p:val>
                                        </p:tav>
                                      </p:tavLst>
                                    </p:anim>
                                    <p:anim calcmode="lin" valueType="num">
                                      <p:cBhvr>
                                        <p:cTn id="88" dur="1000" fill="hold"/>
                                        <p:tgtEl>
                                          <p:spTgt spid="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p:bldP spid="16" grpId="1"/>
      <p:bldP spid="17" grpId="0"/>
      <p:bldP spid="17" grpId="1"/>
      <p:bldP spid="20"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hlinkClick r:id="rId3" action="ppaction://hlinkfile"/>
          </p:cNvPr>
          <p:cNvGraphicFramePr>
            <a:graphicFrameLocks noChangeAspect="1"/>
          </p:cNvGraphicFramePr>
          <p:nvPr>
            <p:extLst>
              <p:ext uri="{D42A27DB-BD31-4B8C-83A1-F6EECF244321}">
                <p14:modId xmlns:p14="http://schemas.microsoft.com/office/powerpoint/2010/main" val="565982247"/>
              </p:ext>
            </p:extLst>
          </p:nvPr>
        </p:nvGraphicFramePr>
        <p:xfrm>
          <a:off x="228600" y="487717"/>
          <a:ext cx="1600200" cy="1507223"/>
        </p:xfrm>
        <a:graphic>
          <a:graphicData uri="http://schemas.openxmlformats.org/presentationml/2006/ole">
            <mc:AlternateContent xmlns:mc="http://schemas.openxmlformats.org/markup-compatibility/2006">
              <mc:Choice xmlns:v="urn:schemas-microsoft-com:vml" Requires="v">
                <p:oleObj spid="_x0000_s6188" name="Bitmap Image" r:id="rId4" imgW="4152960" imgH="3911760" progId="PBrush">
                  <p:embed/>
                </p:oleObj>
              </mc:Choice>
              <mc:Fallback>
                <p:oleObj name="Bitmap Image" r:id="rId4" imgW="4152960" imgH="3911760" progId="PBrush">
                  <p:embed/>
                  <p:pic>
                    <p:nvPicPr>
                      <p:cNvPr id="0" name=""/>
                      <p:cNvPicPr/>
                      <p:nvPr/>
                    </p:nvPicPr>
                    <p:blipFill>
                      <a:blip r:embed="rId5"/>
                      <a:stretch>
                        <a:fillRect/>
                      </a:stretch>
                    </p:blipFill>
                    <p:spPr>
                      <a:xfrm>
                        <a:off x="228600" y="487717"/>
                        <a:ext cx="1600200" cy="1507223"/>
                      </a:xfrm>
                      <a:prstGeom prst="rect">
                        <a:avLst/>
                      </a:prstGeom>
                    </p:spPr>
                  </p:pic>
                </p:oleObj>
              </mc:Fallback>
            </mc:AlternateContent>
          </a:graphicData>
        </a:graphic>
      </p:graphicFrame>
      <p:sp>
        <p:nvSpPr>
          <p:cNvPr id="6" name="TextBox 5"/>
          <p:cNvSpPr txBox="1"/>
          <p:nvPr/>
        </p:nvSpPr>
        <p:spPr>
          <a:xfrm>
            <a:off x="3810000" y="584843"/>
            <a:ext cx="5486400" cy="769441"/>
          </a:xfrm>
          <a:prstGeom prst="rect">
            <a:avLst/>
          </a:prstGeom>
          <a:noFill/>
        </p:spPr>
        <p:txBody>
          <a:bodyPr wrap="square" rtlCol="0">
            <a:spAutoFit/>
          </a:bodyPr>
          <a:lstStyle/>
          <a:p>
            <a:r>
              <a:rPr lang="en-US" sz="4400" b="1" smtClean="0">
                <a:ln w="12700" cmpd="sng">
                  <a:solidFill>
                    <a:schemeClr val="accent4"/>
                  </a:solidFill>
                  <a:prstDash val="solid"/>
                </a:ln>
                <a:solidFill>
                  <a:srgbClr val="FF0000"/>
                </a:solidFill>
              </a:rPr>
              <a:t>THỬ THÁCH NHỎ</a:t>
            </a:r>
            <a:endParaRPr lang="en-US" sz="4400" b="1">
              <a:ln w="12700" cmpd="sng">
                <a:solidFill>
                  <a:schemeClr val="accent4"/>
                </a:solidFill>
                <a:prstDash val="solid"/>
              </a:ln>
              <a:solidFill>
                <a:srgbClr val="FF0000"/>
              </a:solidFill>
            </a:endParaRPr>
          </a:p>
        </p:txBody>
      </p:sp>
      <p:sp>
        <p:nvSpPr>
          <p:cNvPr id="7" name="TextBox 6"/>
          <p:cNvSpPr txBox="1"/>
          <p:nvPr/>
        </p:nvSpPr>
        <p:spPr>
          <a:xfrm>
            <a:off x="1447800" y="1219200"/>
            <a:ext cx="12344400" cy="1138773"/>
          </a:xfrm>
          <a:prstGeom prst="rect">
            <a:avLst/>
          </a:prstGeom>
          <a:noFill/>
        </p:spPr>
        <p:txBody>
          <a:bodyPr wrap="square" rtlCol="0">
            <a:spAutoFit/>
          </a:bodyPr>
          <a:lstStyle/>
          <a:p>
            <a:r>
              <a:rPr lang="en-US" sz="3400" smtClean="0">
                <a:latin typeface="Times New Roman" panose="02020603050405020304" pitchFamily="18" charset="0"/>
                <a:cs typeface="Times New Roman" panose="02020603050405020304" pitchFamily="18" charset="0"/>
              </a:rPr>
              <a:t>Nhiệm vụ:  1) Đọc chú ý trong Sách giáo khoa – Trang 62 </a:t>
            </a:r>
          </a:p>
          <a:p>
            <a:r>
              <a:rPr lang="en-US" sz="3400" smtClean="0">
                <a:latin typeface="Times New Roman" panose="02020603050405020304" pitchFamily="18" charset="0"/>
                <a:cs typeface="Times New Roman" panose="02020603050405020304" pitchFamily="18" charset="0"/>
              </a:rPr>
              <a:t>	           2) Hoàn thành nối bảng sau </a:t>
            </a:r>
            <a:endParaRPr lang="en-US" sz="340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16930230"/>
              </p:ext>
            </p:extLst>
          </p:nvPr>
        </p:nvGraphicFramePr>
        <p:xfrm>
          <a:off x="1219200" y="2362201"/>
          <a:ext cx="10706100" cy="4314966"/>
        </p:xfrm>
        <a:graphic>
          <a:graphicData uri="http://schemas.openxmlformats.org/drawingml/2006/table">
            <a:tbl>
              <a:tblPr firstRow="1" bandRow="1">
                <a:tableStyleId>{8A107856-5554-42FB-B03E-39F5DBC370BA}</a:tableStyleId>
              </a:tblPr>
              <a:tblGrid>
                <a:gridCol w="5006188">
                  <a:extLst>
                    <a:ext uri="{9D8B030D-6E8A-4147-A177-3AD203B41FA5}">
                      <a16:colId xmlns:a16="http://schemas.microsoft.com/office/drawing/2014/main" val="2759539319"/>
                    </a:ext>
                  </a:extLst>
                </a:gridCol>
                <a:gridCol w="5699912">
                  <a:extLst>
                    <a:ext uri="{9D8B030D-6E8A-4147-A177-3AD203B41FA5}">
                      <a16:colId xmlns:a16="http://schemas.microsoft.com/office/drawing/2014/main" val="3141516347"/>
                    </a:ext>
                  </a:extLst>
                </a:gridCol>
              </a:tblGrid>
              <a:tr h="1548648">
                <a:tc>
                  <a:txBody>
                    <a:bodyPr/>
                    <a:lstStyle/>
                    <a:p>
                      <a:r>
                        <a:rPr lang="en-US" sz="2800" b="0" smtClean="0">
                          <a:latin typeface="Times New Roman" panose="02020603050405020304" pitchFamily="18" charset="0"/>
                          <a:cs typeface="Times New Roman" panose="02020603050405020304" pitchFamily="18" charset="0"/>
                        </a:rPr>
                        <a:t>1) </a:t>
                      </a:r>
                      <a:endParaRPr lang="en-US" sz="2800" b="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633822118"/>
                  </a:ext>
                </a:extLst>
              </a:tr>
              <a:tr h="1383159">
                <a:tc>
                  <a:txBody>
                    <a:bodyPr/>
                    <a:lstStyle/>
                    <a:p>
                      <a:r>
                        <a:rPr lang="en-US" sz="2800" smtClean="0">
                          <a:latin typeface="Times New Roman" panose="02020603050405020304" pitchFamily="18" charset="0"/>
                          <a:cs typeface="Times New Roman" panose="02020603050405020304" pitchFamily="18" charset="0"/>
                        </a:rPr>
                        <a:t>2) </a:t>
                      </a:r>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153662797"/>
                  </a:ext>
                </a:extLst>
              </a:tr>
              <a:tr h="1383159">
                <a:tc>
                  <a:txBody>
                    <a:bodyPr/>
                    <a:lstStyle/>
                    <a:p>
                      <a:r>
                        <a:rPr lang="en-US" sz="2800" smtClean="0">
                          <a:latin typeface="Times New Roman" panose="02020603050405020304" pitchFamily="18" charset="0"/>
                          <a:cs typeface="Times New Roman" panose="02020603050405020304" pitchFamily="18" charset="0"/>
                        </a:rPr>
                        <a:t>3) </a:t>
                      </a:r>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10274139"/>
                  </a:ext>
                </a:extLst>
              </a:tr>
            </a:tbl>
          </a:graphicData>
        </a:graphic>
      </p:graphicFrame>
      <p:sp>
        <p:nvSpPr>
          <p:cNvPr id="10" name="TextBox 9"/>
          <p:cNvSpPr txBox="1"/>
          <p:nvPr/>
        </p:nvSpPr>
        <p:spPr>
          <a:xfrm>
            <a:off x="6420678" y="2547215"/>
            <a:ext cx="4114800" cy="553998"/>
          </a:xfrm>
          <a:prstGeom prst="rect">
            <a:avLst/>
          </a:prstGeom>
          <a:noFill/>
        </p:spPr>
        <p:txBody>
          <a:bodyPr wrap="square" rtlCol="0">
            <a:spAutoFit/>
          </a:bodyPr>
          <a:lstStyle/>
          <a:p>
            <a:r>
              <a:rPr lang="en-US" sz="3000">
                <a:latin typeface="Times New Roman" panose="02020603050405020304" pitchFamily="18" charset="0"/>
                <a:cs typeface="Times New Roman" panose="02020603050405020304" pitchFamily="18" charset="0"/>
              </a:rPr>
              <a:t>a</a:t>
            </a:r>
            <a:r>
              <a:rPr lang="en-US" sz="3000" smtClean="0">
                <a:latin typeface="Times New Roman" panose="02020603050405020304" pitchFamily="18" charset="0"/>
                <a:cs typeface="Times New Roman" panose="02020603050405020304" pitchFamily="18" charset="0"/>
              </a:rPr>
              <a:t>) Tam giác tù</a:t>
            </a:r>
            <a:endParaRPr lang="en-US" sz="3000">
              <a:latin typeface="Times New Roman" panose="02020603050405020304" pitchFamily="18" charset="0"/>
              <a:cs typeface="Times New Roman" panose="02020603050405020304" pitchFamily="18" charset="0"/>
            </a:endParaRPr>
          </a:p>
        </p:txBody>
      </p:sp>
      <p:sp>
        <p:nvSpPr>
          <p:cNvPr id="12" name="TextBox 11"/>
          <p:cNvSpPr txBox="1"/>
          <p:nvPr/>
        </p:nvSpPr>
        <p:spPr>
          <a:xfrm>
            <a:off x="6414255" y="4085718"/>
            <a:ext cx="4114800" cy="553998"/>
          </a:xfrm>
          <a:prstGeom prst="rect">
            <a:avLst/>
          </a:prstGeom>
          <a:noFill/>
        </p:spPr>
        <p:txBody>
          <a:bodyPr wrap="square" rtlCol="0">
            <a:spAutoFit/>
          </a:bodyPr>
          <a:lstStyle/>
          <a:p>
            <a:r>
              <a:rPr lang="en-US" sz="3000">
                <a:latin typeface="Times New Roman" panose="02020603050405020304" pitchFamily="18" charset="0"/>
                <a:cs typeface="Times New Roman" panose="02020603050405020304" pitchFamily="18" charset="0"/>
              </a:rPr>
              <a:t>b</a:t>
            </a:r>
            <a:r>
              <a:rPr lang="en-US" sz="3000" smtClean="0">
                <a:latin typeface="Times New Roman" panose="02020603050405020304" pitchFamily="18" charset="0"/>
                <a:cs typeface="Times New Roman" panose="02020603050405020304" pitchFamily="18" charset="0"/>
              </a:rPr>
              <a:t>) Tam giác vuông</a:t>
            </a:r>
            <a:endParaRPr lang="en-US" sz="3000">
              <a:latin typeface="Times New Roman" panose="02020603050405020304" pitchFamily="18" charset="0"/>
              <a:cs typeface="Times New Roman" panose="02020603050405020304" pitchFamily="18" charset="0"/>
            </a:endParaRPr>
          </a:p>
        </p:txBody>
      </p:sp>
      <p:sp>
        <p:nvSpPr>
          <p:cNvPr id="13" name="TextBox 12"/>
          <p:cNvSpPr txBox="1"/>
          <p:nvPr/>
        </p:nvSpPr>
        <p:spPr>
          <a:xfrm>
            <a:off x="6553200" y="5411708"/>
            <a:ext cx="4114800" cy="553998"/>
          </a:xfrm>
          <a:prstGeom prst="rect">
            <a:avLst/>
          </a:prstGeom>
          <a:noFill/>
        </p:spPr>
        <p:txBody>
          <a:bodyPr wrap="square" rtlCol="0">
            <a:spAutoFit/>
          </a:bodyPr>
          <a:lstStyle/>
          <a:p>
            <a:r>
              <a:rPr lang="en-US" sz="3000">
                <a:latin typeface="Times New Roman" panose="02020603050405020304" pitchFamily="18" charset="0"/>
                <a:cs typeface="Times New Roman" panose="02020603050405020304" pitchFamily="18" charset="0"/>
              </a:rPr>
              <a:t>c</a:t>
            </a:r>
            <a:r>
              <a:rPr lang="en-US" sz="3000" smtClean="0">
                <a:latin typeface="Times New Roman" panose="02020603050405020304" pitchFamily="18" charset="0"/>
                <a:cs typeface="Times New Roman" panose="02020603050405020304" pitchFamily="18" charset="0"/>
              </a:rPr>
              <a:t>) Tam giác nhọn</a:t>
            </a:r>
            <a:endParaRPr lang="en-US" sz="3000">
              <a:latin typeface="Times New Roman" panose="02020603050405020304" pitchFamily="18" charset="0"/>
              <a:cs typeface="Times New Roman" panose="02020603050405020304" pitchFamily="18" charset="0"/>
            </a:endParaRPr>
          </a:p>
        </p:txBody>
      </p:sp>
      <p:sp>
        <p:nvSpPr>
          <p:cNvPr id="14" name="Title 41" descr="OPL20U25GSXzBJYl68kk8uQGfFKzs7yb1M4KJWUiLk6ZEvGF+qCIPSnY57AbBFCvTWID13 2022 KNTT STT 73+K4lPs7H94VUqPe2XwIsfPRnrXQE//QTEXxb8/8N4CNc6FpgZahzpTjFhMzSA7T/nHJa11DE8Ng2TP3iAmRczFlmslSuUNOgUeb6yRvs0="/>
          <p:cNvSpPr txBox="1">
            <a:spLocks/>
          </p:cNvSpPr>
          <p:nvPr/>
        </p:nvSpPr>
        <p:spPr bwMode="auto">
          <a:xfrm>
            <a:off x="0" y="47626"/>
            <a:ext cx="12192000" cy="6080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1219072"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smtClean="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TỔNG</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GÓC TRONG MỘT TAM GIÁC</a:t>
            </a:r>
          </a:p>
        </p:txBody>
      </p:sp>
      <p:sp>
        <p:nvSpPr>
          <p:cNvPr id="3" name="TextBox 2"/>
          <p:cNvSpPr txBox="1"/>
          <p:nvPr/>
        </p:nvSpPr>
        <p:spPr>
          <a:xfrm>
            <a:off x="6414255" y="3264833"/>
            <a:ext cx="5105400" cy="553998"/>
          </a:xfrm>
          <a:prstGeom prst="rect">
            <a:avLst/>
          </a:prstGeom>
          <a:noFill/>
        </p:spPr>
        <p:txBody>
          <a:bodyPr wrap="square" rtlCol="0">
            <a:spAutoFit/>
          </a:bodyPr>
          <a:lstStyle/>
          <a:p>
            <a:r>
              <a:rPr lang="en-US" sz="3000">
                <a:latin typeface="Times New Roman" panose="02020603050405020304" pitchFamily="18" charset="0"/>
                <a:cs typeface="Times New Roman" panose="02020603050405020304" pitchFamily="18" charset="0"/>
              </a:rPr>
              <a:t>Có 3 góc đều là góc nhọn</a:t>
            </a:r>
          </a:p>
        </p:txBody>
      </p:sp>
      <p:sp>
        <p:nvSpPr>
          <p:cNvPr id="15" name="TextBox 14"/>
          <p:cNvSpPr txBox="1"/>
          <p:nvPr/>
        </p:nvSpPr>
        <p:spPr>
          <a:xfrm>
            <a:off x="6420678" y="4626248"/>
            <a:ext cx="51054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Có </a:t>
            </a:r>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góc </a:t>
            </a:r>
            <a:r>
              <a:rPr lang="en-US" sz="3200" smtClean="0">
                <a:latin typeface="Times New Roman" panose="02020603050405020304" pitchFamily="18" charset="0"/>
                <a:cs typeface="Times New Roman" panose="02020603050405020304" pitchFamily="18" charset="0"/>
              </a:rPr>
              <a:t>tù</a:t>
            </a:r>
            <a:endParaRPr lang="en-US" sz="3200">
              <a:latin typeface="Times New Roman" panose="02020603050405020304" pitchFamily="18" charset="0"/>
              <a:cs typeface="Times New Roman" panose="02020603050405020304" pitchFamily="18" charset="0"/>
            </a:endParaRPr>
          </a:p>
        </p:txBody>
      </p:sp>
      <p:sp>
        <p:nvSpPr>
          <p:cNvPr id="16" name="TextBox 15"/>
          <p:cNvSpPr txBox="1"/>
          <p:nvPr/>
        </p:nvSpPr>
        <p:spPr>
          <a:xfrm>
            <a:off x="6701459" y="5961656"/>
            <a:ext cx="3019426" cy="553998"/>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Có </a:t>
            </a:r>
            <a:r>
              <a:rPr lang="en-US" sz="3000" smtClean="0">
                <a:solidFill>
                  <a:srgbClr val="FF0000"/>
                </a:solidFill>
                <a:latin typeface="Times New Roman" panose="02020603050405020304" pitchFamily="18" charset="0"/>
                <a:cs typeface="Times New Roman" panose="02020603050405020304" pitchFamily="18" charset="0"/>
              </a:rPr>
              <a:t>1 </a:t>
            </a:r>
            <a:r>
              <a:rPr lang="en-US" sz="3000">
                <a:solidFill>
                  <a:srgbClr val="FF0000"/>
                </a:solidFill>
                <a:latin typeface="Times New Roman" panose="02020603050405020304" pitchFamily="18" charset="0"/>
                <a:cs typeface="Times New Roman" panose="02020603050405020304" pitchFamily="18" charset="0"/>
              </a:rPr>
              <a:t>góc </a:t>
            </a:r>
            <a:r>
              <a:rPr lang="en-US" sz="3000" smtClean="0">
                <a:solidFill>
                  <a:srgbClr val="FF0000"/>
                </a:solidFill>
                <a:latin typeface="Times New Roman" panose="02020603050405020304" pitchFamily="18" charset="0"/>
                <a:cs typeface="Times New Roman" panose="02020603050405020304" pitchFamily="18" charset="0"/>
              </a:rPr>
              <a:t>vuông</a:t>
            </a:r>
            <a:endParaRPr lang="en-US" sz="3000">
              <a:solidFill>
                <a:srgbClr val="FF0000"/>
              </a:solidFill>
              <a:latin typeface="Times New Roman" panose="02020603050405020304" pitchFamily="18" charset="0"/>
              <a:cs typeface="Times New Roman" panose="02020603050405020304" pitchFamily="18" charset="0"/>
            </a:endParaRPr>
          </a:p>
        </p:txBody>
      </p:sp>
      <p:sp>
        <p:nvSpPr>
          <p:cNvPr id="17" name="Right Brace 16"/>
          <p:cNvSpPr/>
          <p:nvPr/>
        </p:nvSpPr>
        <p:spPr>
          <a:xfrm>
            <a:off x="9677400" y="5411708"/>
            <a:ext cx="381000" cy="114149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0210800" y="5486400"/>
            <a:ext cx="1714500" cy="1200329"/>
          </a:xfrm>
          <a:prstGeom prst="rect">
            <a:avLst/>
          </a:prstGeom>
          <a:noFill/>
        </p:spPr>
        <p:txBody>
          <a:bodyPr wrap="square" rtlCol="0">
            <a:spAutoFit/>
          </a:bodyPr>
          <a:lstStyle/>
          <a:p>
            <a:pPr algn="ctr"/>
            <a:r>
              <a:rPr lang="en-US" sz="2400" smtClean="0">
                <a:latin typeface="Times New Roman" panose="02020603050405020304" pitchFamily="18" charset="0"/>
                <a:cs typeface="Times New Roman" panose="02020603050405020304" pitchFamily="18" charset="0"/>
              </a:rPr>
              <a:t>Chứng minh tam giác vuông</a:t>
            </a:r>
            <a:endParaRPr lang="en-US" sz="240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a:stretch>
            <a:fillRect/>
          </a:stretch>
        </p:blipFill>
        <p:spPr>
          <a:xfrm>
            <a:off x="1524093" y="2207809"/>
            <a:ext cx="2653608" cy="1714377"/>
          </a:xfrm>
          <a:prstGeom prst="rect">
            <a:avLst/>
          </a:prstGeom>
        </p:spPr>
      </p:pic>
      <p:pic>
        <p:nvPicPr>
          <p:cNvPr id="22" name="Picture 21"/>
          <p:cNvPicPr>
            <a:picLocks noChangeAspect="1"/>
          </p:cNvPicPr>
          <p:nvPr/>
        </p:nvPicPr>
        <p:blipFill>
          <a:blip r:embed="rId7"/>
          <a:stretch>
            <a:fillRect/>
          </a:stretch>
        </p:blipFill>
        <p:spPr>
          <a:xfrm>
            <a:off x="3239424" y="3814270"/>
            <a:ext cx="2771320" cy="1634784"/>
          </a:xfrm>
          <a:prstGeom prst="rect">
            <a:avLst/>
          </a:prstGeom>
        </p:spPr>
      </p:pic>
      <p:pic>
        <p:nvPicPr>
          <p:cNvPr id="24" name="Picture 23"/>
          <p:cNvPicPr>
            <a:picLocks noChangeAspect="1"/>
          </p:cNvPicPr>
          <p:nvPr/>
        </p:nvPicPr>
        <p:blipFill>
          <a:blip r:embed="rId8"/>
          <a:stretch>
            <a:fillRect/>
          </a:stretch>
        </p:blipFill>
        <p:spPr>
          <a:xfrm>
            <a:off x="1508698" y="5211023"/>
            <a:ext cx="3411041" cy="1470925"/>
          </a:xfrm>
          <a:prstGeom prst="rect">
            <a:avLst/>
          </a:prstGeom>
        </p:spPr>
      </p:pic>
      <p:cxnSp>
        <p:nvCxnSpPr>
          <p:cNvPr id="26" name="Straight Connector 25"/>
          <p:cNvCxnSpPr/>
          <p:nvPr/>
        </p:nvCxnSpPr>
        <p:spPr>
          <a:xfrm>
            <a:off x="2590800" y="5466841"/>
            <a:ext cx="1905000" cy="10795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43568">
            <a:off x="2552489" y="5715653"/>
            <a:ext cx="281940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Cạnh góc vuông</a:t>
            </a:r>
            <a:endParaRPr lang="en-US" sz="2400">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2574438" y="5455509"/>
            <a:ext cx="1921362" cy="1090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897443" y="5446585"/>
            <a:ext cx="667144" cy="11066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27834" y="6530816"/>
            <a:ext cx="2499434" cy="91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76539" y="6078311"/>
            <a:ext cx="281940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Cạnh huyền</a:t>
            </a:r>
            <a:endParaRPr lang="en-US" sz="2400">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flipV="1">
            <a:off x="1896482" y="5446585"/>
            <a:ext cx="667144" cy="11066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11111E-6 L -0.00052 0.18611 " pathEditMode="relative" rAng="0" ptsTypes="AA">
                                      <p:cBhvr>
                                        <p:cTn id="6" dur="2000" fill="hold"/>
                                        <p:tgtEl>
                                          <p:spTgt spid="10"/>
                                        </p:tgtEl>
                                        <p:attrNameLst>
                                          <p:attrName>ppt_x</p:attrName>
                                          <p:attrName>ppt_y</p:attrName>
                                        </p:attrNameLst>
                                      </p:cBhvr>
                                      <p:rCtr x="-313" y="9653"/>
                                    </p:animMotion>
                                  </p:childTnLst>
                                </p:cTn>
                              </p:par>
                              <p:par>
                                <p:cTn id="7" presetID="42" presetClass="path" presetSubtype="0" accel="50000" decel="50000" fill="hold" grpId="0" nodeType="withEffect">
                                  <p:stCondLst>
                                    <p:cond delay="0"/>
                                  </p:stCondLst>
                                  <p:childTnLst>
                                    <p:animMotion origin="layout" path="M 0 1.85185E-6 L -0.00169 -0.37477 " pathEditMode="relative" rAng="0" ptsTypes="AA">
                                      <p:cBhvr>
                                        <p:cTn id="8" dur="2000" fill="hold"/>
                                        <p:tgtEl>
                                          <p:spTgt spid="13"/>
                                        </p:tgtEl>
                                        <p:attrNameLst>
                                          <p:attrName>ppt_x</p:attrName>
                                          <p:attrName>ppt_y</p:attrName>
                                        </p:attrNameLst>
                                      </p:cBhvr>
                                      <p:rCtr x="-91" y="-18750"/>
                                    </p:animMotion>
                                  </p:childTnLst>
                                </p:cTn>
                              </p:par>
                              <p:par>
                                <p:cTn id="9" presetID="42" presetClass="path" presetSubtype="0" accel="50000" decel="50000" fill="hold" grpId="0" nodeType="withEffect">
                                  <p:stCondLst>
                                    <p:cond delay="0"/>
                                  </p:stCondLst>
                                  <p:childTnLst>
                                    <p:animMotion origin="layout" path="M 8.33333E-7 0 L 0.00221 0.18866 " pathEditMode="relative" rAng="0" ptsTypes="AA">
                                      <p:cBhvr>
                                        <p:cTn id="10" dur="2000" fill="hold"/>
                                        <p:tgtEl>
                                          <p:spTgt spid="12"/>
                                        </p:tgtEl>
                                        <p:attrNameLst>
                                          <p:attrName>ppt_x</p:attrName>
                                          <p:attrName>ppt_y</p:attrName>
                                        </p:attrNameLst>
                                      </p:cBhvr>
                                      <p:rCtr x="651" y="8681"/>
                                    </p:animMotion>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par>
                                <p:cTn id="47" presetID="16" presetClass="entr" presetSubtype="2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arn(inVertical)">
                                      <p:cBhvr>
                                        <p:cTn id="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3" grpId="0"/>
      <p:bldP spid="15" grpId="0"/>
      <p:bldP spid="16" grpId="0"/>
      <p:bldP spid="17" grpId="0" animBg="1"/>
      <p:bldP spid="18" grpId="0"/>
      <p:bldP spid="32" grpId="0"/>
      <p:bldP spid="4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
</file>

<file path=docProps/app.xml><?xml version="1.0" encoding="utf-8"?>
<Properties xmlns="http://schemas.openxmlformats.org/officeDocument/2006/extended-properties" xmlns:vt="http://schemas.openxmlformats.org/officeDocument/2006/docPropsVTypes">
  <Template>Wisp</Template>
  <TotalTime>2528</TotalTime>
  <Words>684</Words>
  <Application>Microsoft Office PowerPoint</Application>
  <PresentationFormat>Widescreen</PresentationFormat>
  <Paragraphs>102</Paragraphs>
  <Slides>15</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5" baseType="lpstr">
      <vt:lpstr>SimSun</vt:lpstr>
      <vt:lpstr>Arial</vt:lpstr>
      <vt:lpstr>Calibri</vt:lpstr>
      <vt:lpstr>Century Gothic</vt:lpstr>
      <vt:lpstr>Chu Van An</vt:lpstr>
      <vt:lpstr>Times New Roman</vt:lpstr>
      <vt:lpstr>Wingdings 3</vt:lpstr>
      <vt:lpstr>Wisp</vt:lpstr>
      <vt:lpstr>Equation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PC</dc:creator>
  <dc:description>9Slide.vn</dc:description>
  <cp:lastModifiedBy>Yen Bui</cp:lastModifiedBy>
  <cp:revision>170</cp:revision>
  <dcterms:created xsi:type="dcterms:W3CDTF">2006-08-16T00:00:00Z</dcterms:created>
  <dcterms:modified xsi:type="dcterms:W3CDTF">2023-02-10T05:24:21Z</dcterms:modified>
  <cp:category>9Slide.vn</cp:category>
</cp:coreProperties>
</file>