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e2991bfafa944de6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4"/>
  </p:notesMasterIdLst>
  <p:sldIdLst>
    <p:sldId id="390" r:id="rId12"/>
    <p:sldId id="257" r:id="rId13"/>
    <p:sldId id="462" r:id="rId14"/>
    <p:sldId id="456" r:id="rId15"/>
    <p:sldId id="472" r:id="rId16"/>
    <p:sldId id="473" r:id="rId17"/>
    <p:sldId id="445" r:id="rId18"/>
    <p:sldId id="475" r:id="rId19"/>
    <p:sldId id="476" r:id="rId20"/>
    <p:sldId id="396" r:id="rId21"/>
    <p:sldId id="484" r:id="rId22"/>
    <p:sldId id="485" r:id="rId23"/>
    <p:sldId id="486" r:id="rId24"/>
    <p:sldId id="258" r:id="rId25"/>
    <p:sldId id="402" r:id="rId26"/>
    <p:sldId id="449" r:id="rId27"/>
    <p:sldId id="406" r:id="rId28"/>
    <p:sldId id="487" r:id="rId29"/>
    <p:sldId id="494" r:id="rId30"/>
    <p:sldId id="452" r:id="rId31"/>
    <p:sldId id="479" r:id="rId32"/>
    <p:sldId id="304" r:id="rId33"/>
    <p:sldId id="418" r:id="rId34"/>
    <p:sldId id="489" r:id="rId35"/>
    <p:sldId id="259" r:id="rId36"/>
    <p:sldId id="305" r:id="rId37"/>
    <p:sldId id="491" r:id="rId38"/>
    <p:sldId id="492" r:id="rId39"/>
    <p:sldId id="488" r:id="rId40"/>
    <p:sldId id="465" r:id="rId41"/>
    <p:sldId id="466" r:id="rId42"/>
    <p:sldId id="495" r:id="rId43"/>
  </p:sldIdLst>
  <p:sldSz cx="12192000" cy="6858000"/>
  <p:notesSz cx="6858000" cy="9144000"/>
  <p:embeddedFontLst>
    <p:embeddedFont>
      <p:font typeface="Tahoma" panose="020B0604030504040204" pitchFamily="34" charset="0"/>
      <p:regular r:id="rId45"/>
      <p:bold r:id="rId46"/>
    </p:embeddedFont>
    <p:embeddedFont>
      <p:font typeface="Cambria Math" panose="02040503050406030204" pitchFamily="18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.VnHelvetInsH" panose="020B7200000000000000" pitchFamily="34" charset="0"/>
      <p:regular r:id="rId5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349" autoAdjust="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4T14:18:55.548" idx="1">
    <p:pos x="7270" y="398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711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111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1B8C6D-7EB4-4B9C-BA57-5CE2ED02280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16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1B8C6D-7EB4-4B9C-BA57-5CE2ED02280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122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54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002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8B4F22-969D-4D24-9DEA-CCDB5CE556B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73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675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398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9E61-1AB7-4F2B-A1E9-6F9A88D853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8385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17/06/2023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5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w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slide" Target="slide9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gif"/><Relationship Id="rId5" Type="http://schemas.openxmlformats.org/officeDocument/2006/relationships/image" Target="../media/image24.jpg"/><Relationship Id="rId10" Type="http://schemas.openxmlformats.org/officeDocument/2006/relationships/comments" Target="../comments/comment1.xml"/><Relationship Id="rId4" Type="http://schemas.openxmlformats.org/officeDocument/2006/relationships/notesSlide" Target="../notesSlides/notesSlide1.xml"/><Relationship Id="rId9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548640" y="2381795"/>
            <a:ext cx="1333717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NhiÖt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liÖt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chµo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mõng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c¸c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thÇy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c« </a:t>
            </a:r>
            <a:r>
              <a:rPr lang="en-US" sz="2800" dirty="0" err="1" smtClean="0">
                <a:solidFill>
                  <a:srgbClr val="FF0000"/>
                </a:solidFill>
                <a:latin typeface=".VnHelvetInsH" pitchFamily="34" charset="0"/>
              </a:rPr>
              <a:t>gi¸o</a:t>
            </a:r>
            <a:r>
              <a:rPr lang="en-US" sz="2800" dirty="0" smtClean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vµ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c¸c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häc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vÒ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dù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héi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gi¸o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viªn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d¹y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giái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quËn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hång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HelvetInsH" pitchFamily="34" charset="0"/>
              </a:rPr>
              <a:t>bµng</a:t>
            </a:r>
            <a:r>
              <a:rPr lang="en-US" sz="2800" dirty="0">
                <a:solidFill>
                  <a:srgbClr val="FF0000"/>
                </a:solidFill>
                <a:latin typeface=".VnHelvetInsH" pitchFamily="34" charset="0"/>
              </a:rPr>
              <a:t> 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812585" y="3819884"/>
            <a:ext cx="4176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NĂM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2022 </a:t>
            </a:r>
            <a:r>
              <a:rPr lang="en-US" sz="3200" b="1" dirty="0">
                <a:solidFill>
                  <a:srgbClr val="0000FF"/>
                </a:solidFill>
              </a:rPr>
              <a:t>- </a:t>
            </a:r>
            <a:r>
              <a:rPr lang="en-US" sz="3200" b="1" dirty="0" smtClean="0">
                <a:solidFill>
                  <a:srgbClr val="0000FF"/>
                </a:solidFill>
              </a:rPr>
              <a:t>2023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058" y="4898572"/>
            <a:ext cx="857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THCS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8000"/>
          <a:stretch>
            <a:fillRect/>
          </a:stretch>
        </p:blipFill>
        <p:spPr>
          <a:xfrm>
            <a:off x="0" y="20909"/>
            <a:ext cx="12192000" cy="6858000"/>
          </a:xfrm>
        </p:spPr>
      </p:pic>
      <p:sp>
        <p:nvSpPr>
          <p:cNvPr id="8" name="Rectangle 5" descr="OPL20U25GSXzBJYl68kk8uQGfFKzs7yb1M4KJWUiLk6ZEvGF+qCIPSnY57AbBFCvTWID13 2022 KNTT STT 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775749" y="1516846"/>
            <a:ext cx="8539223" cy="15327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6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object 9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CD1A81-E1E3-4B4C-A676-3601B376606C}"/>
              </a:ext>
            </a:extLst>
          </p:cNvPr>
          <p:cNvSpPr/>
          <p:nvPr/>
        </p:nvSpPr>
        <p:spPr>
          <a:xfrm>
            <a:off x="10314972" y="20909"/>
            <a:ext cx="1789424" cy="1200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  <p:sp>
        <p:nvSpPr>
          <p:cNvPr id="10" name="Text Box 1"/>
          <p:cNvSpPr txBox="1"/>
          <p:nvPr/>
        </p:nvSpPr>
        <p:spPr>
          <a:xfrm>
            <a:off x="2139969" y="3070482"/>
            <a:ext cx="7810781" cy="314605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8606" y="4789165"/>
            <a:ext cx="474569" cy="3501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98607" y="5270984"/>
            <a:ext cx="474569" cy="3501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74017" y="4789165"/>
            <a:ext cx="474569" cy="3501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74018" y="5270984"/>
            <a:ext cx="474569" cy="3501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2264" y="195942"/>
            <a:ext cx="1854925" cy="73152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527" y="1071154"/>
            <a:ext cx="10567850" cy="73152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2" y="2266405"/>
            <a:ext cx="10567850" cy="73152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46670"/>
              </p:ext>
            </p:extLst>
          </p:nvPr>
        </p:nvGraphicFramePr>
        <p:xfrm>
          <a:off x="940526" y="3461656"/>
          <a:ext cx="8817427" cy="16328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6615">
                  <a:extLst>
                    <a:ext uri="{9D8B030D-6E8A-4147-A177-3AD203B41FA5}">
                      <a16:colId xmlns:a16="http://schemas.microsoft.com/office/drawing/2014/main" val="3138776718"/>
                    </a:ext>
                  </a:extLst>
                </a:gridCol>
                <a:gridCol w="1994493">
                  <a:extLst>
                    <a:ext uri="{9D8B030D-6E8A-4147-A177-3AD203B41FA5}">
                      <a16:colId xmlns:a16="http://schemas.microsoft.com/office/drawing/2014/main" val="2165044423"/>
                    </a:ext>
                  </a:extLst>
                </a:gridCol>
                <a:gridCol w="1436915">
                  <a:extLst>
                    <a:ext uri="{9D8B030D-6E8A-4147-A177-3AD203B41FA5}">
                      <a16:colId xmlns:a16="http://schemas.microsoft.com/office/drawing/2014/main" val="1690601365"/>
                    </a:ext>
                  </a:extLst>
                </a:gridCol>
                <a:gridCol w="1553749">
                  <a:extLst>
                    <a:ext uri="{9D8B030D-6E8A-4147-A177-3AD203B41FA5}">
                      <a16:colId xmlns:a16="http://schemas.microsoft.com/office/drawing/2014/main" val="3042206593"/>
                    </a:ext>
                  </a:extLst>
                </a:gridCol>
                <a:gridCol w="1855655">
                  <a:extLst>
                    <a:ext uri="{9D8B030D-6E8A-4147-A177-3AD203B41FA5}">
                      <a16:colId xmlns:a16="http://schemas.microsoft.com/office/drawing/2014/main" val="1323442110"/>
                    </a:ext>
                  </a:extLst>
                </a:gridCol>
              </a:tblGrid>
              <a:tr h="1161717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74644"/>
                  </a:ext>
                </a:extLst>
              </a:tr>
              <a:tr h="471141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655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0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2264" y="195942"/>
            <a:ext cx="1854925" cy="73152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527" y="1071154"/>
            <a:ext cx="10567850" cy="73152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0527" y="2232596"/>
            <a:ext cx="10567850" cy="73152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83342"/>
              </p:ext>
            </p:extLst>
          </p:nvPr>
        </p:nvGraphicFramePr>
        <p:xfrm>
          <a:off x="1058091" y="3427847"/>
          <a:ext cx="8817427" cy="16328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6615">
                  <a:extLst>
                    <a:ext uri="{9D8B030D-6E8A-4147-A177-3AD203B41FA5}">
                      <a16:colId xmlns:a16="http://schemas.microsoft.com/office/drawing/2014/main" val="3138776718"/>
                    </a:ext>
                  </a:extLst>
                </a:gridCol>
                <a:gridCol w="1994493">
                  <a:extLst>
                    <a:ext uri="{9D8B030D-6E8A-4147-A177-3AD203B41FA5}">
                      <a16:colId xmlns:a16="http://schemas.microsoft.com/office/drawing/2014/main" val="2165044423"/>
                    </a:ext>
                  </a:extLst>
                </a:gridCol>
                <a:gridCol w="1436915">
                  <a:extLst>
                    <a:ext uri="{9D8B030D-6E8A-4147-A177-3AD203B41FA5}">
                      <a16:colId xmlns:a16="http://schemas.microsoft.com/office/drawing/2014/main" val="1690601365"/>
                    </a:ext>
                  </a:extLst>
                </a:gridCol>
                <a:gridCol w="1553749">
                  <a:extLst>
                    <a:ext uri="{9D8B030D-6E8A-4147-A177-3AD203B41FA5}">
                      <a16:colId xmlns:a16="http://schemas.microsoft.com/office/drawing/2014/main" val="3042206593"/>
                    </a:ext>
                  </a:extLst>
                </a:gridCol>
                <a:gridCol w="1855655">
                  <a:extLst>
                    <a:ext uri="{9D8B030D-6E8A-4147-A177-3AD203B41FA5}">
                      <a16:colId xmlns:a16="http://schemas.microsoft.com/office/drawing/2014/main" val="1323442110"/>
                    </a:ext>
                  </a:extLst>
                </a:gridCol>
              </a:tblGrid>
              <a:tr h="1161717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74644"/>
                  </a:ext>
                </a:extLst>
              </a:tr>
              <a:tr h="471141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655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5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9714" y="992777"/>
            <a:ext cx="3905795" cy="434993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714" y="1632857"/>
            <a:ext cx="4794069" cy="3278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/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3234" y="1632857"/>
            <a:ext cx="4794069" cy="3278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8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159" y="568991"/>
            <a:ext cx="853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altLang="en-US" sz="5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1695159" y="1515522"/>
            <a:ext cx="83535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17. THU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5400" b="1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54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77340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16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628097"/>
            <a:ext cx="45025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THU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6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BC776E-E98F-46A9-AFA1-13793A2E0B52}"/>
              </a:ext>
            </a:extLst>
          </p:cNvPr>
          <p:cNvSpPr/>
          <p:nvPr/>
        </p:nvSpPr>
        <p:spPr>
          <a:xfrm>
            <a:off x="10579260" y="562698"/>
            <a:ext cx="1555551" cy="1154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  <p:sp>
        <p:nvSpPr>
          <p:cNvPr id="10" name="TextBox 9"/>
          <p:cNvSpPr txBox="1"/>
          <p:nvPr/>
        </p:nvSpPr>
        <p:spPr>
          <a:xfrm>
            <a:off x="979714" y="992777"/>
            <a:ext cx="3905795" cy="434993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714" y="1632857"/>
            <a:ext cx="4794069" cy="3278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/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3234" y="1632857"/>
            <a:ext cx="4794069" cy="3278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577" y="5342709"/>
            <a:ext cx="10881360" cy="10711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59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16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628097"/>
            <a:ext cx="45025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Rectangle 18" descr="OPL20U25GSXzBJYl68kk8uQGfFKzs7yb1M4KJWUiLk6ZEvGF+qCIPSnY57AbBFCvTWID13 2022 KNTT STT 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23847" y="2536220"/>
            <a:ext cx="10944306" cy="23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vấn đề này, đối tượng quan tâm là toàn thể 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nên không thể chỉ lấy ý kiến của các bạn lên thư viện trong một tuần mà phải lấy ý kiến của các bạn học sinh được chọn một cách ngẫu nhiên.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đó cách làm của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cho toàn bộ học sinh trong trường.</a:t>
            </a:r>
          </a:p>
        </p:txBody>
      </p:sp>
      <p:sp>
        <p:nvSpPr>
          <p:cNvPr id="14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THU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8" descr="OPL20U25GSXzBJYl68kk8uQGfFKzs7yb1M4KJWUiLk6ZEvGF+qCIPSnY57AbBFCvTWID13 2022 KNTT STT 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13339" y="1316713"/>
            <a:ext cx="102327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HĐ4:</a:t>
            </a:r>
            <a:endParaRPr lang="en-US" altLang="en-US" sz="2800" dirty="0"/>
          </a:p>
        </p:txBody>
      </p:sp>
      <p:sp>
        <p:nvSpPr>
          <p:cNvPr id="15" name="TextBox 12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825141" y="1901970"/>
            <a:ext cx="20270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9" name="object 16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BC776E-E98F-46A9-AFA1-13793A2E0B52}"/>
              </a:ext>
            </a:extLst>
          </p:cNvPr>
          <p:cNvSpPr/>
          <p:nvPr/>
        </p:nvSpPr>
        <p:spPr>
          <a:xfrm>
            <a:off x="10546065" y="647115"/>
            <a:ext cx="1609230" cy="1228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</p:spTree>
    <p:extLst>
      <p:ext uri="{BB962C8B-B14F-4D97-AF65-F5344CB8AC3E}">
        <p14:creationId xmlns:p14="http://schemas.microsoft.com/office/powerpoint/2010/main" val="397979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 descr="OPL20U25GSXzBJYl68kk8uQGfFKzs7yb1M4KJWUiLk6ZEvGF+qCIPSnY57AbBFCvTWID13 2022 KNTT STT 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92981" y="1345073"/>
            <a:ext cx="10639576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liệu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ight Arrow 5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186201" y="1372853"/>
            <a:ext cx="612775" cy="449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16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628097"/>
            <a:ext cx="45025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THU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 descr="OPL20U25GSXzBJYl68kk8uQGfFKzs7yb1M4KJWUiLk6ZEvGF+qCIPSnY57AbBFCvTWID13 2022 KNTT STT 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98976" y="3048479"/>
            <a:ext cx="106395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   VD: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tâm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nam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hoặc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lạc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Toán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…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chọn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ngẫu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2841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6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628097"/>
            <a:ext cx="45025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THU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32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11B393-DD90-4685-99C9-07C83D99F841}"/>
              </a:ext>
            </a:extLst>
          </p:cNvPr>
          <p:cNvSpPr/>
          <p:nvPr/>
        </p:nvSpPr>
        <p:spPr>
          <a:xfrm>
            <a:off x="10669726" y="540399"/>
            <a:ext cx="1437600" cy="1367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  <p:grpSp>
        <p:nvGrpSpPr>
          <p:cNvPr id="5" name="Group 4" descr="OPL20U25GSXzBJYl68kk8uQGfFKzs7yb1M4KJWUiLk6ZEvGF+qCIPSnY57AbBFCvTWID13 2022 KNTT STT 73+K4lPs7H94VUqPe2XwIsfPRnrXQE//QTEXxb8/8N4CNc6FpgZahzpTjFhMzSA7T/nHJa11DE8Ng2TP3iAmRczFlmslSuUNOgUeb6yRvs0="/>
          <p:cNvGrpSpPr/>
          <p:nvPr/>
        </p:nvGrpSpPr>
        <p:grpSpPr>
          <a:xfrm>
            <a:off x="0" y="1409428"/>
            <a:ext cx="11524129" cy="3539430"/>
            <a:chOff x="378517" y="1145840"/>
            <a:chExt cx="11462383" cy="3539430"/>
          </a:xfrm>
        </p:grpSpPr>
        <p:sp>
          <p:nvSpPr>
            <p:cNvPr id="10" name="Rectangle 18"/>
            <p:cNvSpPr>
              <a:spLocks noChangeArrowheads="1"/>
            </p:cNvSpPr>
            <p:nvPr/>
          </p:nvSpPr>
          <p:spPr bwMode="auto">
            <a:xfrm>
              <a:off x="378517" y="1145840"/>
              <a:ext cx="11462383" cy="353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VD2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: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hãng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hàng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khảo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sát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ý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khách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hàng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trên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chuyến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bay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mức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độ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hài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lòng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chất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phục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vụ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trên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chuyến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bay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spcBef>
                  <a:spcPct val="0"/>
                </a:spcBef>
                <a:buFontTx/>
                <a:buAutoNum type="alphaLcParenR"/>
              </a:pP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đối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tượng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hãng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hàng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này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cần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ý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spcBef>
                  <a:spcPct val="0"/>
                </a:spcBef>
                <a:buFontTx/>
                <a:buAutoNum type="alphaLcParenR"/>
              </a:pP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hai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cách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khảo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sát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cách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hợp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lí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hơn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spcBef>
                  <a:spcPct val="0"/>
                </a:spcBef>
                <a:buNone/>
              </a:pP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Cách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1.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ý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    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khách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khoang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hạng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thương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spcBef>
                  <a:spcPct val="0"/>
                </a:spcBef>
                <a:buNone/>
              </a:pP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Cách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2.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ngẫu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nhiên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     </a:t>
              </a:r>
              <a:r>
                <a:rPr lang="vi-VN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vi-VN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trên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chuyến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bay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xin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ý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khách</a:t>
              </a:r>
              <a:r>
                <a:rPr lang="en-US" altLang="en-US" sz="28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endParaRPr lang="en-US" altLang="en-US" sz="2800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3791768" y="3368161"/>
            <a:ext cx="455613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38" name="Equation" r:id="rId4" imgW="228600" imgH="190440" progId="Equation.DSMT4">
                    <p:embed/>
                  </p:oleObj>
                </mc:Choice>
                <mc:Fallback>
                  <p:oleObj name="Equation" r:id="rId4" imgW="228600" imgH="1904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791768" y="3368161"/>
                          <a:ext cx="455613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4606725" y="3801740"/>
            <a:ext cx="555586" cy="362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39" name="Equation" r:id="rId6" imgW="291960" imgH="190440" progId="Equation.DSMT4">
                    <p:embed/>
                  </p:oleObj>
                </mc:Choice>
                <mc:Fallback>
                  <p:oleObj name="Equation" r:id="rId6" imgW="291960" imgH="19044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606725" y="3801740"/>
                          <a:ext cx="555586" cy="362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560352" y="4213824"/>
            <a:ext cx="2918444" cy="44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0" name="Equation" r:id="rId8" imgW="1320480" imgH="215640" progId="Equation.DSMT4">
                    <p:embed/>
                  </p:oleObj>
                </mc:Choice>
                <mc:Fallback>
                  <p:oleObj name="Equation" r:id="rId8" imgW="1320480" imgH="21564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560352" y="4213824"/>
                          <a:ext cx="2918444" cy="445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4" descr="Sơ đồ ghế ngồi trên máy bay Vietnam Airlines chi tiết">
            <a:extLst>
              <a:ext uri="{FF2B5EF4-FFF2-40B4-BE49-F238E27FC236}">
                <a16:creationId xmlns:a16="http://schemas.microsoft.com/office/drawing/2014/main" id="{00E9810A-085D-C707-3A4F-5E4843E2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14" y="4948858"/>
            <a:ext cx="8153414" cy="18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20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628097"/>
            <a:ext cx="45025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55: BÀI </a:t>
            </a:r>
            <a:r>
              <a:rPr lang="en-US" sz="28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THU THẬP VÀ PHÂN LOẠI DỮ 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32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11B393-DD90-4685-99C9-07C83D99F841}"/>
              </a:ext>
            </a:extLst>
          </p:cNvPr>
          <p:cNvSpPr/>
          <p:nvPr/>
        </p:nvSpPr>
        <p:spPr>
          <a:xfrm>
            <a:off x="10669726" y="540399"/>
            <a:ext cx="1437600" cy="1367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  <p:sp>
        <p:nvSpPr>
          <p:cNvPr id="13" name="Rectangle 12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484760" y="1673671"/>
            <a:ext cx="1090376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VD2:</a:t>
            </a:r>
          </a:p>
          <a:p>
            <a:pPr algn="just">
              <a:spcBef>
                <a:spcPts val="6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án</a:t>
            </a:r>
          </a:p>
          <a:p>
            <a:pPr algn="just">
              <a:spcBef>
                <a:spcPts val="600"/>
              </a:spcBef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a) Hãng hàng không cần lấy ý kiến của tất cả các khách hàng đi trên chuyến bay.</a:t>
            </a:r>
          </a:p>
          <a:p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b) Theo cách 1: hành khách hạng phổ thông không được tham gia khảo sát nên dữ liệu thu thập chưa đảm bảo tính đại diện. Theo cách 2 là hợp lí hơn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1178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5950601" y="1002543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9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628097"/>
            <a:ext cx="45025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27: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17. THU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089" y="3069771"/>
            <a:ext cx="5621642" cy="3735885"/>
          </a:xfrm>
          <a:prstGeom prst="rect">
            <a:avLst/>
          </a:prstGeom>
        </p:spPr>
      </p:pic>
      <p:sp>
        <p:nvSpPr>
          <p:cNvPr id="12" name="object 32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11B393-DD90-4685-99C9-07C83D99F841}"/>
              </a:ext>
            </a:extLst>
          </p:cNvPr>
          <p:cNvSpPr/>
          <p:nvPr/>
        </p:nvSpPr>
        <p:spPr>
          <a:xfrm>
            <a:off x="10754400" y="540399"/>
            <a:ext cx="1437600" cy="1367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115746" y="1224251"/>
            <a:ext cx="10868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VD3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628097"/>
            <a:ext cx="45025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27: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17. THU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32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11B393-DD90-4685-99C9-07C83D99F841}"/>
              </a:ext>
            </a:extLst>
          </p:cNvPr>
          <p:cNvSpPr/>
          <p:nvPr/>
        </p:nvSpPr>
        <p:spPr>
          <a:xfrm>
            <a:off x="10754400" y="540399"/>
            <a:ext cx="1437600" cy="1367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  <p:sp>
        <p:nvSpPr>
          <p:cNvPr id="19" name="Rectangle 18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640465" y="1705298"/>
            <a:ext cx="10482805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VD3:</a:t>
            </a:r>
          </a:p>
          <a:p>
            <a:pPr>
              <a:spcBef>
                <a:spcPts val="3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án</a:t>
            </a:r>
          </a:p>
          <a:p>
            <a:pPr>
              <a:spcBef>
                <a:spcPts val="300"/>
              </a:spcBef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Kết luận như trong quảng cáo là không hợp lí , vì đối tượng của khảo sát chỉ những người trong độ tuổi </a:t>
            </a:r>
            <a:r>
              <a:rPr lang="en-US" altLang="en-US" sz="2800">
                <a:latin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vi-VN" altLang="en-US" sz="2800">
                <a:latin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lang="en-US" altLang="en-US" sz="2800">
                <a:latin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vi-VN" altLang="en-US" sz="2800">
                <a:latin typeface="Times New Roman" panose="02020603050405020304" pitchFamily="18" charset="0"/>
                <a:cs typeface="Calibri" panose="020F0502020204030204" pitchFamily="34" charset="0"/>
              </a:rPr>
              <a:t> 30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không đảm bảo tính đại diện cho toàn bộ người dùng (Ở các độ tuổi).</a:t>
            </a:r>
          </a:p>
          <a:p>
            <a:pPr>
              <a:spcBef>
                <a:spcPts val="300"/>
              </a:spcBef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3997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8" descr="OPL20U25GSXzBJYl68kk8uQGfFKzs7yb1M4KJWUiLk6ZEvGF+qCIPSnY57AbBFCvTWID13 2022 KNTT STT 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83734" y="760946"/>
            <a:ext cx="10979566" cy="516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cho biết cách khảo sát sau có đảm bảo được tính đại diện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vi-VN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mức độ phù hợp của đề thi thử môn Toán, nhà trường đã cho các bạn trong câu lạc bộ Toán học làm bài và xem xét kết </a:t>
            </a:r>
            <a:r>
              <a:rPr lang="vi-VN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alt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5000 </a:t>
            </a:r>
            <a:r>
              <a:rPr lang="en-US" alt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tivi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alt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5000  </a:t>
            </a:r>
            <a:r>
              <a:rPr lang="en-US" alt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1; 11; …; 4991    </a:t>
            </a:r>
            <a:endParaRPr lang="en-US" altLang="en-US" sz="28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</a:t>
            </a:r>
            <a:endParaRPr lang="en-US" alt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233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27: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17. THU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3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CD1A81-E1E3-4B4C-A676-3601B376606C}"/>
              </a:ext>
            </a:extLst>
          </p:cNvPr>
          <p:cNvSpPr/>
          <p:nvPr/>
        </p:nvSpPr>
        <p:spPr>
          <a:xfrm>
            <a:off x="10745822" y="639934"/>
            <a:ext cx="1388990" cy="937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87"/>
          </a:p>
        </p:txBody>
      </p:sp>
    </p:spTree>
    <p:extLst>
      <p:ext uri="{BB962C8B-B14F-4D97-AF65-F5344CB8AC3E}">
        <p14:creationId xmlns:p14="http://schemas.microsoft.com/office/powerpoint/2010/main" val="36526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499672" y="945706"/>
            <a:ext cx="111673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Cách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khảo sát trên không đảm bảo được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tính đại diện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vì chỉ có các bạn trong câu lạc bộ Toán học làm bài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không đại diện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cho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toàn bộ học sinh trong trường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(bao gồm những bạn không thuộc câu lạc bộ Toán học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).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12" descr="OPL20U25GSXzBJYl68kk8uQGfFKzs7yb1M4KJWUiLk6ZEvGF+qCIPSnY57AbBFCvTWID13 2022 KNTT STT 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926137" y="291857"/>
            <a:ext cx="17603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1656034" y="1224401"/>
            <a:ext cx="8311543" cy="1174234"/>
          </a:xfrm>
          <a:prstGeom prst="ellipse">
            <a:avLst/>
          </a:prstGeom>
          <a:solidFill>
            <a:srgbClr val="EEF5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</a:t>
            </a:r>
          </a:p>
          <a:p>
            <a:pPr algn="ctr">
              <a:defRPr/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PHÂN LOẠI DỮ LIỆU</a:t>
            </a:r>
          </a:p>
        </p:txBody>
      </p:sp>
      <p:cxnSp>
        <p:nvCxnSpPr>
          <p:cNvPr id="5" name="Straight Arrow Connector 4" descr="OPL20U25GSXzBJYl68kk8uQGfFKzs7yb1M4KJWUiLk6ZEvGF+qCIPSnY57AbBFCvTWID13 2022 KNTT STT 73+K4lPs7H94VUqPe2XwIsfPRnrXQE//QTEXxb8/8N4CNc6FpgZahzpTjFhMzSA7T/nHJa11DE8Ng2TP3iAmRczFlmslSuUNOgUeb6yRvs0="/>
          <p:cNvCxnSpPr>
            <a:stCxn id="4" idx="4"/>
          </p:cNvCxnSpPr>
          <p:nvPr/>
        </p:nvCxnSpPr>
        <p:spPr>
          <a:xfrm flipH="1">
            <a:off x="4316780" y="2398635"/>
            <a:ext cx="1495026" cy="814271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 descr="OPL20U25GSXzBJYl68kk8uQGfFKzs7yb1M4KJWUiLk6ZEvGF+qCIPSnY57AbBFCvTWID13 2022 KNTT STT 73+K4lPs7H94VUqPe2XwIsfPRnrXQE//QTEXxb8/8N4CNc6FpgZahzpTjFhMzSA7T/nHJa11DE8Ng2TP3iAmRczFlmslSuUNOgUeb6yRvs0="/>
          <p:cNvCxnSpPr>
            <a:stCxn id="4" idx="4"/>
          </p:cNvCxnSpPr>
          <p:nvPr/>
        </p:nvCxnSpPr>
        <p:spPr>
          <a:xfrm>
            <a:off x="5811806" y="2398635"/>
            <a:ext cx="2490589" cy="7166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92580" y="2631920"/>
            <a:ext cx="4408440" cy="1933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ĐẠI DIỆN CỦA DỮ LIỆU</a:t>
            </a:r>
          </a:p>
        </p:txBody>
      </p:sp>
      <p:sp>
        <p:nvSpPr>
          <p:cNvPr id="8" name="Oval 7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8302395" y="2619902"/>
            <a:ext cx="3711869" cy="117234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</a:p>
        </p:txBody>
      </p:sp>
      <p:cxnSp>
        <p:nvCxnSpPr>
          <p:cNvPr id="9" name="Straight Arrow Connector 8" descr="OPL20U25GSXzBJYl68kk8uQGfFKzs7yb1M4KJWUiLk6ZEvGF+qCIPSnY57AbBFCvTWID13 2022 KNTT STT 73+K4lPs7H94VUqPe2XwIsfPRnrXQE//QTEXxb8/8N4CNc6FpgZahzpTjFhMzSA7T/nHJa11DE8Ng2TP3iAmRczFlmslSuUNOgUeb6yRvs0="/>
          <p:cNvCxnSpPr/>
          <p:nvPr/>
        </p:nvCxnSpPr>
        <p:spPr>
          <a:xfrm>
            <a:off x="9959380" y="3841541"/>
            <a:ext cx="1028372" cy="418210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 descr="OPL20U25GSXzBJYl68kk8uQGfFKzs7yb1M4KJWUiLk6ZEvGF+qCIPSnY57AbBFCvTWID13 2022 KNTT STT 73+K4lPs7H94VUqPe2XwIsfPRnrXQE//QTEXxb8/8N4CNc6FpgZahzpTjFhMzSA7T/nHJa11DE8Ng2TP3iAmRczFlmslSuUNOgUeb6yRvs0="/>
          <p:cNvCxnSpPr/>
          <p:nvPr/>
        </p:nvCxnSpPr>
        <p:spPr>
          <a:xfrm flipH="1">
            <a:off x="8151955" y="3846917"/>
            <a:ext cx="1794996" cy="3650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10804582" y="3960161"/>
            <a:ext cx="1362209" cy="200242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SỐ</a:t>
            </a:r>
          </a:p>
        </p:txBody>
      </p:sp>
      <p:sp>
        <p:nvSpPr>
          <p:cNvPr id="12" name="Oval 11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4410277" y="3877283"/>
            <a:ext cx="3892118" cy="118195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</a:p>
          <a:p>
            <a:pPr algn="ctr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LÀ SỐ</a:t>
            </a:r>
          </a:p>
        </p:txBody>
      </p:sp>
      <p:cxnSp>
        <p:nvCxnSpPr>
          <p:cNvPr id="45" name="Straight Arrow Connector 44" descr="OPL20U25GSXzBJYl68kk8uQGfFKzs7yb1M4KJWUiLk6ZEvGF+qCIPSnY57AbBFCvTWID13 2022 KNTT STT 73+K4lPs7H94VUqPe2XwIsfPRnrXQE//QTEXxb8/8N4CNc6FpgZahzpTjFhMzSA7T/nHJa11DE8Ng2TP3iAmRczFlmslSuUNOgUeb6yRvs0="/>
          <p:cNvCxnSpPr/>
          <p:nvPr/>
        </p:nvCxnSpPr>
        <p:spPr>
          <a:xfrm>
            <a:off x="6448117" y="5097208"/>
            <a:ext cx="1410919" cy="539758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58" idx="7"/>
          </p:cNvCxnSpPr>
          <p:nvPr/>
        </p:nvCxnSpPr>
        <p:spPr>
          <a:xfrm flipH="1">
            <a:off x="5241818" y="5093284"/>
            <a:ext cx="1206299" cy="6877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919687" y="5636966"/>
            <a:ext cx="3892118" cy="9836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</a:t>
            </a:r>
          </a:p>
          <a:p>
            <a:pPr algn="ctr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THỨ TỰ</a:t>
            </a:r>
          </a:p>
        </p:txBody>
      </p:sp>
      <p:sp>
        <p:nvSpPr>
          <p:cNvPr id="59" name="Oval 58"/>
          <p:cNvSpPr/>
          <p:nvPr/>
        </p:nvSpPr>
        <p:spPr>
          <a:xfrm>
            <a:off x="6448117" y="5636966"/>
            <a:ext cx="3892118" cy="111428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THỂ</a:t>
            </a:r>
          </a:p>
          <a:p>
            <a:pPr algn="ctr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THỨ TỰ</a:t>
            </a:r>
          </a:p>
        </p:txBody>
      </p:sp>
    </p:spTree>
    <p:extLst>
      <p:ext uri="{BB962C8B-B14F-4D97-AF65-F5344CB8AC3E}">
        <p14:creationId xmlns:p14="http://schemas.microsoft.com/office/powerpoint/2010/main" val="2871204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1" grpId="0" animBg="1"/>
      <p:bldP spid="12" grpId="0" animBg="1"/>
      <p:bldP spid="58" grpId="0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220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950" y="352286"/>
            <a:ext cx="11311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953" y="1517666"/>
            <a:ext cx="1090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951" y="7196369"/>
            <a:ext cx="1090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951" y="2471773"/>
            <a:ext cx="1090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9950" y="3480614"/>
            <a:ext cx="1090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950" y="4502989"/>
            <a:ext cx="10902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 20…90; 100.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09950" y="4517517"/>
            <a:ext cx="465101" cy="4651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8959" y="327013"/>
            <a:ext cx="1090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960" y="1513466"/>
            <a:ext cx="10902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 10, 15…195; 200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951" y="7196369"/>
            <a:ext cx="1090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09950" y="3057512"/>
            <a:ext cx="465101" cy="4651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960" y="3030689"/>
            <a:ext cx="1090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 m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950" y="5206868"/>
            <a:ext cx="1090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800 m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960" y="4133649"/>
            <a:ext cx="1090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 m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90057" y="378823"/>
            <a:ext cx="7654834" cy="7053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7A3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864" cy="6858000"/>
          </a:xfrm>
        </p:spPr>
      </p:pic>
      <p:sp>
        <p:nvSpPr>
          <p:cNvPr id="5" name="Rounded Rectangle 4" descr="OPL20U25GSXzBJYl68kk8uQGfFKzs7yb1M4KJWUiLk6ZEvGF+qCIPSnY57AbBFCvTWID13 2022 KNTT STT 73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2290411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 descr="OPL20U25GSXzBJYl68kk8uQGfFKzs7yb1M4KJWUiLk6ZEvGF+qCIPSnY57AbBFCvTWID13 2022 KNTT STT 73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4034731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 descr="OPL20U25GSXzBJYl68kk8uQGfFKzs7yb1M4KJWUiLk6ZEvGF+qCIPSnY57AbBFCvTWID13 2022 KNTT STT 73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661045" y="393901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145772" y="335346"/>
            <a:ext cx="60565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10" name="Picture 9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1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grpSp>
        <p:nvGrpSpPr>
          <p:cNvPr id="14" name="vong quay"/>
          <p:cNvGrpSpPr/>
          <p:nvPr/>
        </p:nvGrpSpPr>
        <p:grpSpPr>
          <a:xfrm>
            <a:off x="5825984" y="478674"/>
            <a:ext cx="5042125" cy="5036855"/>
            <a:chOff x="5425622" y="292790"/>
            <a:chExt cx="5834378" cy="5828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16" name="TextBox 15">
              <a:hlinkClick r:id="rId11" action="ppaction://hlinksldjump"/>
            </p:cNvPr>
            <p:cNvSpPr txBox="1"/>
            <p:nvPr/>
          </p:nvSpPr>
          <p:spPr>
            <a:xfrm rot="14949661">
              <a:off x="6674685" y="105560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2232592">
              <a:off x="5742637" y="2042417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590276">
              <a:off x="8006075" y="118023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155085">
              <a:off x="8917980" y="197579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vỗ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9501114">
              <a:off x="5697321" y="3310983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800" b="1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r>
                <a:rPr lang="vi-VN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6703311">
              <a:off x="6695951" y="449263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hlinkClick r:id="rId11" action="ppaction://hlinksldjump"/>
            </p:cNvPr>
            <p:cNvSpPr txBox="1"/>
            <p:nvPr/>
          </p:nvSpPr>
          <p:spPr>
            <a:xfrm rot="3829829">
              <a:off x="8019635" y="4286551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321648">
              <a:off x="8940448" y="359178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Isosceles Triangle 23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53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6" y="2397345"/>
            <a:ext cx="1354215" cy="1155064"/>
          </a:xfrm>
          <a:prstGeom prst="rect">
            <a:avLst/>
          </a:prstGeom>
        </p:spPr>
      </p:pic>
      <p:sp>
        <p:nvSpPr>
          <p:cNvPr id="27" name="Isosceles Triangle 26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Isosceles Triangle 27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Isosceles Triangle 28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Isosceles Triangle 29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Heart 46">
            <a:hlinkClick r:id="" action="ppaction://noaction"/>
          </p:cNvPr>
          <p:cNvSpPr/>
          <p:nvPr/>
        </p:nvSpPr>
        <p:spPr>
          <a:xfrm rot="5400000">
            <a:off x="11351621" y="2586573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ight Arrow 47">
            <a:hlinkClick r:id="rId13" action="ppaction://hlinksldjump"/>
          </p:cNvPr>
          <p:cNvSpPr/>
          <p:nvPr/>
        </p:nvSpPr>
        <p:spPr>
          <a:xfrm>
            <a:off x="1762540" y="5540386"/>
            <a:ext cx="2557891" cy="973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LỆ TRÒ CHƠI</a:t>
            </a:r>
          </a:p>
        </p:txBody>
      </p:sp>
      <p:sp>
        <p:nvSpPr>
          <p:cNvPr id="49" name="Arrow: Right 3">
            <a:hlinkClick r:id="rId14" action="ppaction://hlinksldjump"/>
            <a:extLst>
              <a:ext uri="{FF2B5EF4-FFF2-40B4-BE49-F238E27FC236}">
                <a16:creationId xmlns:a16="http://schemas.microsoft.com/office/drawing/2014/main" id="{F7C7FDB0-3065-4377-91D8-DD29F8A41288}"/>
              </a:ext>
            </a:extLst>
          </p:cNvPr>
          <p:cNvSpPr/>
          <p:nvPr/>
        </p:nvSpPr>
        <p:spPr>
          <a:xfrm>
            <a:off x="10409435" y="175815"/>
            <a:ext cx="1582268" cy="605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1249E86E-0858-4F59-B065-1CF5223EEEA2}"/>
              </a:ext>
            </a:extLst>
          </p:cNvPr>
          <p:cNvSpPr/>
          <p:nvPr/>
        </p:nvSpPr>
        <p:spPr>
          <a:xfrm>
            <a:off x="666724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ounded Rectangle 50">
            <a:hlinkClick r:id="rId15" action="ppaction://hlinksldjump"/>
          </p:cNvPr>
          <p:cNvSpPr/>
          <p:nvPr/>
        </p:nvSpPr>
        <p:spPr>
          <a:xfrm>
            <a:off x="3221701" y="3951649"/>
            <a:ext cx="1272109" cy="132505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3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3.33333E-6 L 3.5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4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F82035-27CA-4267-9354-D7F27ACFD8D0}"/>
              </a:ext>
            </a:extLst>
          </p:cNvPr>
          <p:cNvSpPr txBox="1"/>
          <p:nvPr/>
        </p:nvSpPr>
        <p:spPr>
          <a:xfrm>
            <a:off x="1912620" y="946534"/>
            <a:ext cx="8366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ID13 2022 KNTT STT 73+K4lPs7H94VUqPe2XwIsfPRnrXQE//QTEXxb8/8N4CNc6FpgZahzpTjFhMzSA7T/nHJa11DE8Ng2TP3iAmRczFlmslSuUNOgUeb6yRvs0="/>
          <p:cNvSpPr/>
          <p:nvPr/>
        </p:nvSpPr>
        <p:spPr>
          <a:xfrm>
            <a:off x="1686045" y="1974521"/>
            <a:ext cx="8819909" cy="29084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- Học thuộc: Khái niệm dữ liệu, các loại dữ liệu, phân biệt dữ liệu là số, dữ liệu không là số, dữ liệu không hợp lí, các cách thu thập dữ liệu.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- Làm các bài tập  5.5 / SGK trang 92; BT  5.7, 5.8/ SBT trang 90.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giờ sau: Đọc trước bài 18. Biểu đồ hình quạt tròn.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- Sưu tầm các bài toán thực tế, bảng thống kê và biểu đồ quạt liên quan bài 18 theo nhóm.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0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595"/>
          </a:xfrm>
        </p:spPr>
      </p:pic>
    </p:spTree>
    <p:extLst>
      <p:ext uri="{BB962C8B-B14F-4D97-AF65-F5344CB8AC3E}">
        <p14:creationId xmlns:p14="http://schemas.microsoft.com/office/powerpoint/2010/main" val="13707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22514" y="1899284"/>
            <a:ext cx="10750732" cy="3312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107" y="3511369"/>
            <a:ext cx="335147" cy="269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80107" y="4092484"/>
            <a:ext cx="335147" cy="269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0107" y="4673599"/>
            <a:ext cx="335147" cy="269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90057" y="378823"/>
            <a:ext cx="7654834" cy="7053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7A3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ID13 2022 KNTT STT 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63" y="-21769"/>
            <a:ext cx="1040760" cy="1734600"/>
          </a:xfrm>
          <a:prstGeom prst="rect">
            <a:avLst/>
          </a:prstGeom>
        </p:spPr>
      </p:pic>
      <p:pic>
        <p:nvPicPr>
          <p:cNvPr id="17" name="vongquay" descr="OPL20U25GSXzBJYl68kk8uQGfFKzs7yb1M4KJWUiLk6ZEvGF+qCIPSnY57AbBFCvTWID13 2022 KNTT STT 73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8" name="TextBox 17" descr="OPL20U25GSXzBJYl68kk8uQGfFKzs7yb1M4KJWUiLk6ZEvGF+qCIPSnY57AbBFCvTWID13 2022 KNTT STT 73+K4lPs7H94VUqPe2XwIsfPRnrXQE//QTEXxb8/8N4CNc6FpgZahzpTjFhMzSA7T/nHJa11DE8Ng2TP3iAmRczFlmslSuUNOgUeb6yRvs0="/>
          <p:cNvSpPr txBox="1"/>
          <p:nvPr/>
        </p:nvSpPr>
        <p:spPr>
          <a:xfrm>
            <a:off x="2367403" y="466779"/>
            <a:ext cx="7244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LỆ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19" name="TextBox 18" descr="OPL20U25GSXzBJYl68kk8uQGfFKzs7yb1M4KJWUiLk6ZEvGF+qCIPSnY57AbBFCvTWID13 2022 KNTT STT 73+K4lPs7H94VUqPe2XwIsfPRnrXQE//QTEXxb8/8N4CNc6FpgZahzpTjFhMzSA7T/nHJa11DE8Ng2TP3iAmRczFlmslSuUNOgUeb6yRvs0="/>
          <p:cNvSpPr txBox="1"/>
          <p:nvPr/>
        </p:nvSpPr>
        <p:spPr>
          <a:xfrm>
            <a:off x="1032075" y="1305450"/>
            <a:ext cx="101278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ô.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defTabSz="685800">
              <a:lnSpc>
                <a:spcPct val="150000"/>
              </a:lnSpc>
            </a:pP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defTabSz="685800">
              <a:lnSpc>
                <a:spcPct val="150000"/>
              </a:lnSpc>
            </a:pP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</a:pP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 descr="OPL20U25GSXzBJYl68kk8uQGfFKzs7yb1M4KJWUiLk6ZEvGF+qCIPSnY57AbBFCvTWID13 2022 KNTT STT 73+K4lPs7H94VUqPe2XwIsfPRnrXQE//QTEXxb8/8N4CNc6FpgZahzpTjFhMzSA7T/nHJa11DE8Ng2TP3iAmRczFlmslSuUNOgUeb6yRvs0=">
            <a:hlinkClick r:id="rId9" action="ppaction://hlinksldjump"/>
          </p:cNvPr>
          <p:cNvSpPr txBox="1"/>
          <p:nvPr/>
        </p:nvSpPr>
        <p:spPr>
          <a:xfrm>
            <a:off x="2000632" y="6108713"/>
            <a:ext cx="724432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rrow: Left 1" descr="OPL20U25GSXzBJYl68kk8uQGfFKzs7yb1M4KJWUiLk6ZEvGF+qCIPSnY57AbBFCvTWID13 2022 KNTT STT 73+K4lPs7H94VUqPe2XwIsfPRnrXQE//QTEXxb8/8N4CNc6FpgZahzpTjFhMzSA7T/nHJa11DE8Ng2TP3iAmRczFlmslSuUNOgUeb6yRvs0=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6BC0DA8-BC04-4647-B349-3E50417D53CD}"/>
              </a:ext>
            </a:extLst>
          </p:cNvPr>
          <p:cNvSpPr/>
          <p:nvPr/>
        </p:nvSpPr>
        <p:spPr>
          <a:xfrm>
            <a:off x="10323752" y="6321972"/>
            <a:ext cx="1216607" cy="5360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32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510779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5045917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không là số, không thể sắp thứ tự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3814792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không là số, có thể sắp thứ tự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rrow: Pentagon 10" descr="OPL20U25GSXzBJYl68kk8uQGfFKzs7yb1M4KJWUiLk6ZEvGF+qCIPSnY57AbBFCvTWID13 2022 KNTT STT 73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 VỀ</a:t>
            </a:r>
          </a:p>
        </p:txBody>
      </p:sp>
      <p:sp>
        <p:nvSpPr>
          <p:cNvPr id="21" name="Rectangle: Diagonal Corners Snipped 5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914400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89113" y="5159829"/>
            <a:ext cx="721676" cy="679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1554" y="6126480"/>
            <a:ext cx="1815737" cy="73152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0754" y="3429001"/>
            <a:ext cx="2429692" cy="145650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ĐỒNG HỒ ĐẾM NGƯỢC 15s -  MP4 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3628" y="3605348"/>
            <a:ext cx="2275741" cy="12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2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510779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không là số, có thể sắp thứ tự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không là số, không thể sắp thứ tự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rrow: Pentagon 10" descr="OPL20U25GSXzBJYl68kk8uQGfFKzs7yb1M4KJWUiLk6ZEvGF+qCIPSnY57AbBFCvTWID13 2022 KNTT STT 73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 VỀ</a:t>
            </a:r>
          </a:p>
        </p:txBody>
      </p:sp>
      <p:sp>
        <p:nvSpPr>
          <p:cNvPr id="14" name="Rectangle: Diagonal Corners Snipped 5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186146"/>
            <a:ext cx="11502886" cy="2054087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914400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7673" y="3699547"/>
            <a:ext cx="721676" cy="679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300754" y="3429001"/>
            <a:ext cx="2429692" cy="145650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3" name="ĐỒNG HỒ ĐẾM NGƯỢC 15s -  MP4 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3628" y="3605348"/>
            <a:ext cx="2275741" cy="12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1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510779"/>
            <a:ext cx="7601447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Dữ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liệu 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201994"/>
            <a:ext cx="11502886" cy="2054087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914400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Diagonal Corners Snipped 6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601447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Dữ liệu không là số, có thể sắp xếp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Diagonal Corners Snipped 7" descr="OPL20U25GSXzBJYl68kk8uQGfFKzs7yb1M4KJWUiLk6ZEvGF+qCIPSnY57AbBFCvTWID13 2022 KNTT STT 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/>
              <p:nvPr/>
            </p:nvSpPr>
            <p:spPr>
              <a:xfrm>
                <a:off x="689113" y="4637752"/>
                <a:ext cx="7601447" cy="918222"/>
              </a:xfrm>
              <a:prstGeom prst="snip2DiagRect">
                <a:avLst/>
              </a:prstGeom>
              <a:solidFill>
                <a:schemeClr val="bg1">
                  <a:alpha val="75000"/>
                </a:schemeClr>
              </a:solidFill>
              <a:ln w="381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Dữ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liệu không là số, không thể sắp xếp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: Diagonal Corners Snipped 7" descr="OPL20U25GSXzBJYl68kk8uQGfFKzs7yb1M4KJWUiLk6ZEvGF+qCIPSnY57AbBFCvTWID13 2022 KNTT STT 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4637752"/>
                <a:ext cx="7601447" cy="918222"/>
              </a:xfrm>
              <a:prstGeom prst="snip2DiagRect">
                <a:avLst/>
              </a:prstGeom>
              <a:blipFill>
                <a:blip r:embed="rId5"/>
                <a:stretch>
                  <a:fillRect l="-798" b="-1282"/>
                </a:stretch>
              </a:blipFill>
              <a:ln w="38100">
                <a:solidFill>
                  <a:srgbClr val="00B0F0"/>
                </a:solidFill>
                <a:prstDash val="solid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Pentagon 10" descr="OPL20U25GSXzBJYl68kk8uQGfFKzs7yb1M4KJWUiLk6ZEvGF+qCIPSnY57AbBFCvTWID13 2022 KNTT STT 73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4610" y="2630256"/>
            <a:ext cx="721676" cy="679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ĐỒNG HỒ ĐẾM NGƯỢC 15s -  MP4 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23628" y="3605348"/>
            <a:ext cx="2275741" cy="12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510779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thí nghiệm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hỏi hoặc phỏng vấn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rrow: Pentagon 10" descr="OPL20U25GSXzBJYl68kk8uQGfFKzs7yb1M4KJWUiLk6ZEvGF+qCIPSnY57AbBFCvTWID13 2022 KNTT STT 73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 VỀ</a:t>
            </a:r>
          </a:p>
        </p:txBody>
      </p:sp>
      <p:sp>
        <p:nvSpPr>
          <p:cNvPr id="10" name="Rectangle: Diagonal Corners Snipped 5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88171" y="197755"/>
            <a:ext cx="11875624" cy="2054087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1548" y="2703167"/>
            <a:ext cx="721676" cy="679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ĐỒNG HỒ ĐẾM NGƯỢC 15s -  MP4 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3628" y="3605348"/>
            <a:ext cx="2275741" cy="12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510779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5045917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hỏi hoặc phỏng vấn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3814792"/>
            <a:ext cx="8015049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thí nghiệm</a:t>
            </a:r>
          </a:p>
        </p:txBody>
      </p:sp>
      <p:sp>
        <p:nvSpPr>
          <p:cNvPr id="12" name="Arrow: Pentagon 10" descr="OPL20U25GSXzBJYl68kk8uQGfFKzs7yb1M4KJWUiLk6ZEvGF+qCIPSnY57AbBFCvTWID13 2022 KNTT STT 73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 VỀ</a:t>
            </a:r>
          </a:p>
        </p:txBody>
      </p:sp>
      <p:sp>
        <p:nvSpPr>
          <p:cNvPr id="10" name="Rectangle: Diagonal Corners Snipped 5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62046" y="186146"/>
            <a:ext cx="11875624" cy="2054087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914400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689113" y="5159829"/>
            <a:ext cx="721676" cy="679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ĐỒNG HỒ ĐẾM NGƯỢC 15s -  MP4 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3628" y="3605348"/>
            <a:ext cx="2275741" cy="12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2085</Words>
  <Application>Microsoft Office PowerPoint</Application>
  <PresentationFormat>Widescreen</PresentationFormat>
  <Paragraphs>212</Paragraphs>
  <Slides>32</Slides>
  <Notes>9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Tahoma</vt:lpstr>
      <vt:lpstr>Cambria Math</vt:lpstr>
      <vt:lpstr>Calibri</vt:lpstr>
      <vt:lpstr>Calibri Light</vt:lpstr>
      <vt:lpstr>Times New Roman</vt:lpstr>
      <vt:lpstr>.VnHelvetInsH</vt:lpstr>
      <vt:lpstr>Arial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ppt6</dc:title>
  <dc:creator>Vũ Thị Hải</dc:creator>
  <cp:lastModifiedBy>Admin</cp:lastModifiedBy>
  <cp:revision>309</cp:revision>
  <dcterms:created xsi:type="dcterms:W3CDTF">2021-06-22T15:39:08Z</dcterms:created>
  <dcterms:modified xsi:type="dcterms:W3CDTF">2023-06-17T08:53:20Z</dcterms:modified>
</cp:coreProperties>
</file>