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5" r:id="rId1"/>
    <p:sldMasterId id="2147483697" r:id="rId2"/>
  </p:sldMasterIdLst>
  <p:notesMasterIdLst>
    <p:notesMasterId r:id="rId16"/>
  </p:notesMasterIdLst>
  <p:sldIdLst>
    <p:sldId id="558" r:id="rId3"/>
    <p:sldId id="554" r:id="rId4"/>
    <p:sldId id="516" r:id="rId5"/>
    <p:sldId id="445" r:id="rId6"/>
    <p:sldId id="550" r:id="rId7"/>
    <p:sldId id="552" r:id="rId8"/>
    <p:sldId id="511" r:id="rId9"/>
    <p:sldId id="547" r:id="rId10"/>
    <p:sldId id="512" r:id="rId11"/>
    <p:sldId id="555" r:id="rId12"/>
    <p:sldId id="560" r:id="rId13"/>
    <p:sldId id="559" r:id="rId14"/>
    <p:sldId id="515" r:id="rId15"/>
  </p:sldIdLst>
  <p:sldSz cx="12192000" cy="6858000"/>
  <p:notesSz cx="6858000" cy="9144000"/>
  <p:embeddedFontLs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Calibri Light" pitchFamily="34" charset="0"/>
      <p:regular r:id="rId21"/>
      <p: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1" clrIdx="0">
    <p:extLst>
      <p:ext uri="{19B8F6BF-5375-455C-9EA6-DF929625EA0E}">
        <p15:presenceInfo xmlns=""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EFF0"/>
    <a:srgbClr val="FDF7F9"/>
    <a:srgbClr val="BDC2FF"/>
    <a:srgbClr val="D99594"/>
    <a:srgbClr val="DAF9FC"/>
    <a:srgbClr val="DDE2FF"/>
    <a:srgbClr val="8BCFD8"/>
    <a:srgbClr val="8BCED7"/>
    <a:srgbClr val="F6FD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53" autoAdjust="0"/>
    <p:restoredTop sz="94660"/>
  </p:normalViewPr>
  <p:slideViewPr>
    <p:cSldViewPr snapToGrid="0">
      <p:cViewPr varScale="1">
        <p:scale>
          <a:sx n="69" d="100"/>
          <a:sy n="69" d="100"/>
        </p:scale>
        <p:origin x="-8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CE6CC-C979-43A6-B9DF-21787470583F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164DA5-3944-401D-95FC-A65BDC7A9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5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4DA5-3944-401D-95FC-A65BDC7A9A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45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4DA5-3944-401D-95FC-A65BDC7A9AD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66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4DA5-3944-401D-95FC-A65BDC7A9AD4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72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4DA5-3944-401D-95FC-A65BDC7A9AD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140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4DA5-3944-401D-95FC-A65BDC7A9AD4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897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4DA5-3944-401D-95FC-A65BDC7A9AD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140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4DA5-3944-401D-95FC-A65BDC7A9AD4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234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E32574B-35B2-4701-ADC2-3DEB3E98E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63FB405C-8826-403A-8436-620AF2BA6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4AE7113-0F71-49CE-8615-C35DC68EE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DFA01-5CEB-440B-8882-9222DA81B865}" type="datetimeFigureOut">
              <a:rPr lang="en-BZ"/>
              <a:pPr>
                <a:defRPr/>
              </a:pPr>
              <a:t>14/06/2023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0A360AFD-FB3D-4B82-BC9B-8316FE5B1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28CCAC2-52DA-4D63-A280-04707D63A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4BB3B-83F8-4DF2-B1B4-5096CBA9F1E6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52198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47A5D72-0B5E-4B9B-B265-14D28CC69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BD2AEC7D-0F47-448E-AD49-F7C92CBEB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2F52990D-32C0-4B4D-BF0F-DC7354C9D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07E2B-C218-4EEA-8226-20CAF500A13A}" type="datetimeFigureOut">
              <a:rPr lang="en-BZ"/>
              <a:pPr>
                <a:defRPr/>
              </a:pPr>
              <a:t>14/06/2023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5555AEC-400F-44D5-9395-CD88157B7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3792933-53EA-4BD4-BC75-63EF62F49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1B76E-5189-49E2-9D68-3FB972712299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09359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292B06E8-ACC6-4CFB-8F6B-5A8D6FA7DD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341ADBE2-0194-4FCE-8576-09AFB5835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69DA0FC-EC18-47BD-8D0C-40546DBF8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3E51C-443D-49D4-A6CF-600CC1B711C8}" type="datetimeFigureOut">
              <a:rPr lang="en-BZ"/>
              <a:pPr>
                <a:defRPr/>
              </a:pPr>
              <a:t>14/06/2023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CF4DD566-2DF8-40D9-97FE-77A2E567C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D1E2061A-560B-4267-90E8-EA029B436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C6293-681B-4D72-B878-A214B5640F2C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2250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3301E-9F3D-49C1-85F8-5991432C63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83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4B385-BCA3-4921-A1EA-FD266B3E98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439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94D12-B98C-4E52-8E90-80444A8E59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860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5D6EB-66AD-47A8-9598-24888AC4BB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938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2D080-0618-4AFB-BF70-7EBF114ADC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405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4A5BE-D829-49A6-9084-D5BB89FA7E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267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1A13C-B045-4A1F-B67D-9EE023953C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1460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5F691-596B-4B88-B1AF-05AF8EDABA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229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2A0E710-97BB-4E39-A062-25CA5AB3E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AE225200-FFC1-4CED-B6AE-A873C33ED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23266E0-87AE-469E-8CD5-5C228E4B0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D0085-B3D1-420C-909D-A37165E8F8A6}" type="datetimeFigureOut">
              <a:rPr lang="en-BZ"/>
              <a:pPr>
                <a:defRPr/>
              </a:pPr>
              <a:t>14/06/2023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10131918-56DA-46E6-820C-7BB51794F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09CEF63-BB1B-4DF4-BB36-664C59911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CDD05-EA21-4CBB-BDB2-D01FDEF46A60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65328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B706B-0A18-4469-8402-F101EAEFDE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722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E3E67-C778-4F1F-8E40-DE41A2002A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605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8613C-DBFE-4BB5-81E9-57E49B051D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324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F9F85E8-FF81-4245-92E7-5A6CBF12D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D70D6B6E-2CA8-47B4-9319-A4BC710EA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57ED3C9E-8754-420A-A0D5-BFD480031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A303-4B5B-4CB2-BB2B-92AF5317EE4B}" type="datetimeFigureOut">
              <a:rPr lang="en-BZ"/>
              <a:pPr>
                <a:defRPr/>
              </a:pPr>
              <a:t>14/06/2023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A0BAD6A3-206B-4A8B-9591-72BC230C0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96CB826-B0D2-4474-A96A-E4ED83B68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BA7D9-AF73-4254-979F-31C51F0A8553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63775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6EE5BC9-553B-4C16-8A37-839737D9E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9B1F79F3-C754-4610-BA5C-3FD255CA96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9073E7FE-9D82-4C1D-9B07-DC64CFD1C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="" xmlns:a16="http://schemas.microsoft.com/office/drawing/2014/main" id="{8144D41E-95C5-43FA-B8A2-EB6323E96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27731-D99F-407D-A5F7-A9B04536C4D4}" type="datetimeFigureOut">
              <a:rPr lang="en-BZ"/>
              <a:pPr>
                <a:defRPr/>
              </a:pPr>
              <a:t>14/06/2023</a:t>
            </a:fld>
            <a:endParaRPr lang="en-BZ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="" xmlns:a16="http://schemas.microsoft.com/office/drawing/2014/main" id="{B42D1E9C-3EBA-4D44-86FA-768CB0D9B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="" xmlns:a16="http://schemas.microsoft.com/office/drawing/2014/main" id="{E55FE8CD-1295-4FAC-A00E-5C4EE5672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B812D-1585-4AEF-847C-25EC7BCC454E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78202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0299C33-9FE2-4D61-BE9A-82879475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5C10488D-45B5-4B4B-B2BF-FBBEDCBC8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3BAA457C-A1C1-4294-85AB-3B1C5C74F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AF935FFE-614A-4A73-813B-37BF0CF49C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BE0A11D0-058D-47F9-ABD1-C6C01DFA48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3">
            <a:extLst>
              <a:ext uri="{FF2B5EF4-FFF2-40B4-BE49-F238E27FC236}">
                <a16:creationId xmlns="" xmlns:a16="http://schemas.microsoft.com/office/drawing/2014/main" id="{53D946C9-A6D9-4513-8FFA-E7233DED1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BDA56-757E-4913-9256-A346FF1E85D8}" type="datetimeFigureOut">
              <a:rPr lang="en-BZ"/>
              <a:pPr>
                <a:defRPr/>
              </a:pPr>
              <a:t>14/06/2023</a:t>
            </a:fld>
            <a:endParaRPr lang="en-BZ"/>
          </a:p>
        </p:txBody>
      </p:sp>
      <p:sp>
        <p:nvSpPr>
          <p:cNvPr id="8" name="Chỗ dành sẵn cho Chân trang 4">
            <a:extLst>
              <a:ext uri="{FF2B5EF4-FFF2-40B4-BE49-F238E27FC236}">
                <a16:creationId xmlns="" xmlns:a16="http://schemas.microsoft.com/office/drawing/2014/main" id="{851194A5-E075-414D-B76A-2CB0499AD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9" name="Chỗ dành sẵn cho Số hiệu Bản chiếu 5">
            <a:extLst>
              <a:ext uri="{FF2B5EF4-FFF2-40B4-BE49-F238E27FC236}">
                <a16:creationId xmlns="" xmlns:a16="http://schemas.microsoft.com/office/drawing/2014/main" id="{A9DADFC9-873F-448D-8C1F-23B4FAEE8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F9896-130A-40A3-8734-09168E1D2EAC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48794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97F2E13-8CF6-41E1-ACB4-CBB40AC76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3">
            <a:extLst>
              <a:ext uri="{FF2B5EF4-FFF2-40B4-BE49-F238E27FC236}">
                <a16:creationId xmlns="" xmlns:a16="http://schemas.microsoft.com/office/drawing/2014/main" id="{4C75609E-0EDF-4907-B69D-66B6B3C06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3E207-4D14-4CEF-A99D-83FAD958FED8}" type="datetimeFigureOut">
              <a:rPr lang="en-BZ"/>
              <a:pPr>
                <a:defRPr/>
              </a:pPr>
              <a:t>14/06/2023</a:t>
            </a:fld>
            <a:endParaRPr lang="en-BZ"/>
          </a:p>
        </p:txBody>
      </p:sp>
      <p:sp>
        <p:nvSpPr>
          <p:cNvPr id="4" name="Chỗ dành sẵn cho Chân trang 4">
            <a:extLst>
              <a:ext uri="{FF2B5EF4-FFF2-40B4-BE49-F238E27FC236}">
                <a16:creationId xmlns="" xmlns:a16="http://schemas.microsoft.com/office/drawing/2014/main" id="{554D4D44-A1F8-4029-909E-CE4B2242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5" name="Chỗ dành sẵn cho Số hiệu Bản chiếu 5">
            <a:extLst>
              <a:ext uri="{FF2B5EF4-FFF2-40B4-BE49-F238E27FC236}">
                <a16:creationId xmlns="" xmlns:a16="http://schemas.microsoft.com/office/drawing/2014/main" id="{B512D667-57F9-4068-AC28-104132C3F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B21C2-167E-4D8B-85A9-43CF67394189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66126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3">
            <a:extLst>
              <a:ext uri="{FF2B5EF4-FFF2-40B4-BE49-F238E27FC236}">
                <a16:creationId xmlns="" xmlns:a16="http://schemas.microsoft.com/office/drawing/2014/main" id="{23906AFA-85BA-4693-9512-EBA0F8C56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7E330-06E3-4343-A2E6-7BBBFB4480BC}" type="datetimeFigureOut">
              <a:rPr lang="en-BZ"/>
              <a:pPr>
                <a:defRPr/>
              </a:pPr>
              <a:t>14/06/2023</a:t>
            </a:fld>
            <a:endParaRPr lang="en-BZ"/>
          </a:p>
        </p:txBody>
      </p:sp>
      <p:sp>
        <p:nvSpPr>
          <p:cNvPr id="3" name="Chỗ dành sẵn cho Chân trang 4">
            <a:extLst>
              <a:ext uri="{FF2B5EF4-FFF2-40B4-BE49-F238E27FC236}">
                <a16:creationId xmlns="" xmlns:a16="http://schemas.microsoft.com/office/drawing/2014/main" id="{DFD4BF86-D2C6-4B38-8EED-36A7A1916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4" name="Chỗ dành sẵn cho Số hiệu Bản chiếu 5">
            <a:extLst>
              <a:ext uri="{FF2B5EF4-FFF2-40B4-BE49-F238E27FC236}">
                <a16:creationId xmlns="" xmlns:a16="http://schemas.microsoft.com/office/drawing/2014/main" id="{5FDA37B7-945D-4700-AD0E-C140A5FA0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77343-8BB0-4E57-9CE3-AE5008204BBE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67232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E12B1BD-E40F-4C01-9BD7-965888029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5852B517-5E52-4D66-BBE2-ABF2E87BE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F43DABF3-61EC-4381-BD7B-A9D4796DA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="" xmlns:a16="http://schemas.microsoft.com/office/drawing/2014/main" id="{3BFA7164-6ADA-4239-92AE-50F18B415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B927B-055C-44C0-A405-84152022F4D5}" type="datetimeFigureOut">
              <a:rPr lang="en-BZ"/>
              <a:pPr>
                <a:defRPr/>
              </a:pPr>
              <a:t>14/06/2023</a:t>
            </a:fld>
            <a:endParaRPr lang="en-BZ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="" xmlns:a16="http://schemas.microsoft.com/office/drawing/2014/main" id="{8102B6F4-047A-48D3-94C2-EF3BD3B99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="" xmlns:a16="http://schemas.microsoft.com/office/drawing/2014/main" id="{63F1478F-08FF-4EBA-A580-3ADB9F2F5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30B08-1F7B-4093-8196-01DC621587EE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37474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BE1C958-8D9B-4F31-B355-684827621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B5FA7C13-CE2F-4D38-8226-B21438F1B2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BZ" noProof="0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6D766519-E23E-457D-AC40-3B7E69BAB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="" xmlns:a16="http://schemas.microsoft.com/office/drawing/2014/main" id="{B2F6416D-A71A-4B9D-B14D-24354531B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8D70B-D548-4E0C-AA99-9F100C51A8E3}" type="datetimeFigureOut">
              <a:rPr lang="en-BZ"/>
              <a:pPr>
                <a:defRPr/>
              </a:pPr>
              <a:t>14/06/2023</a:t>
            </a:fld>
            <a:endParaRPr lang="en-BZ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="" xmlns:a16="http://schemas.microsoft.com/office/drawing/2014/main" id="{F6FCD0AA-3C0B-4B49-9F3D-C71C8084B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="" xmlns:a16="http://schemas.microsoft.com/office/drawing/2014/main" id="{BFDDA006-BA45-4EC3-A392-59F9E05EF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CD10C-49A9-4AA6-A0BD-0CE6B0B4728B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84749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hỗ dành sẵn cho Tiêu đề 1">
            <a:extLst>
              <a:ext uri="{FF2B5EF4-FFF2-40B4-BE49-F238E27FC236}">
                <a16:creationId xmlns="" xmlns:a16="http://schemas.microsoft.com/office/drawing/2014/main" id="{69B2923D-8656-432B-9021-EAC56751AF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  <a:endParaRPr lang="en-BZ" alt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F05C896A-CE58-4342-8656-28431E959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0AE52DEF-B615-40CD-B03E-486348A94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BC0A5FE-3CC2-4815-BBDA-8EDCFBF96279}" type="datetimeFigureOut">
              <a:rPr lang="en-BZ"/>
              <a:pPr>
                <a:defRPr/>
              </a:pPr>
              <a:t>14/06/2023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E2F27E8A-7A33-4E66-A074-11FEECB2A6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CE7D18D5-4725-4E73-B130-137D1D8FB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128F160-6355-4B22-93B8-4482D36DDCAC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38344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1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1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5CAECA-6E32-4012-9C94-45757D14E5A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9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4B0541-E229-40EF-81D4-F8E921BA7892}" type="slidenum">
              <a:rPr lang="en-US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7" name="Picture 4" descr="SJ0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8656" y="637309"/>
            <a:ext cx="115269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CHÀO MỪNG THẦY CÔ GIÁO </a:t>
            </a:r>
            <a:endParaRPr lang="en-US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     VỀ 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DỰ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GIỜ 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HỘI GIẢNG MÔN NGỮ VĂN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LỚP 6A9 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3164" y="3429000"/>
            <a:ext cx="8285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Thuận</a:t>
            </a:r>
            <a:endParaRPr lang="en-US" sz="3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3200" b="1" i="1" dirty="0" smtClean="0"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  :  THCS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Đằng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917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A80DE62A-13DD-F726-B6FD-C06E534CA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16816"/>
            <a:ext cx="11525250" cy="607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3CBABFEE-FD20-C6F8-5205-FC9746B37889}"/>
              </a:ext>
            </a:extLst>
          </p:cNvPr>
          <p:cNvSpPr/>
          <p:nvPr/>
        </p:nvSpPr>
        <p:spPr>
          <a:xfrm>
            <a:off x="1781666" y="1"/>
            <a:ext cx="2045616" cy="1828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B6DD84B1-A041-3D0C-E72A-CDE4A0A19DD4}"/>
              </a:ext>
            </a:extLst>
          </p:cNvPr>
          <p:cNvSpPr/>
          <p:nvPr/>
        </p:nvSpPr>
        <p:spPr>
          <a:xfrm>
            <a:off x="161827" y="4812384"/>
            <a:ext cx="2045616" cy="1828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C2409C-0912-BE5B-C349-50F707B8BDF0}"/>
              </a:ext>
            </a:extLst>
          </p:cNvPr>
          <p:cNvSpPr/>
          <p:nvPr/>
        </p:nvSpPr>
        <p:spPr>
          <a:xfrm>
            <a:off x="9577632" y="5656082"/>
            <a:ext cx="2121031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EA00118-2C0F-9044-78C8-ECC702F1AEFD}"/>
              </a:ext>
            </a:extLst>
          </p:cNvPr>
          <p:cNvSpPr/>
          <p:nvPr/>
        </p:nvSpPr>
        <p:spPr>
          <a:xfrm>
            <a:off x="5214592" y="6007231"/>
            <a:ext cx="2121031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8DBD612-3A31-AF3B-BF7D-A9DCEC718845}"/>
              </a:ext>
            </a:extLst>
          </p:cNvPr>
          <p:cNvSpPr/>
          <p:nvPr/>
        </p:nvSpPr>
        <p:spPr>
          <a:xfrm>
            <a:off x="5430623" y="5623091"/>
            <a:ext cx="555397" cy="560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0D421B5-F8D6-D8E8-02CC-4E54A907C645}"/>
              </a:ext>
            </a:extLst>
          </p:cNvPr>
          <p:cNvSpPr/>
          <p:nvPr/>
        </p:nvSpPr>
        <p:spPr>
          <a:xfrm>
            <a:off x="7374898" y="-75417"/>
            <a:ext cx="2121031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0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aitapsgk.com/wp-content/uploads/2021/07/Screenshot_3-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2" y="374073"/>
            <a:ext cx="11069782" cy="599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91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oyalty Free Background Stock Photos | rawpixel">
            <a:extLst>
              <a:ext uri="{FF2B5EF4-FFF2-40B4-BE49-F238E27FC236}">
                <a16:creationId xmlns="" xmlns:a16="http://schemas.microsoft.com/office/drawing/2014/main" id="{B2A06A01-D1B4-4019-9F02-AA1F7409D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5B2C842-3CF8-4541-8B3F-7680CB95581A}"/>
              </a:ext>
            </a:extLst>
          </p:cNvPr>
          <p:cNvSpPr/>
          <p:nvPr/>
        </p:nvSpPr>
        <p:spPr>
          <a:xfrm>
            <a:off x="520888" y="1193465"/>
            <a:ext cx="11150221" cy="3507474"/>
          </a:xfrm>
          <a:prstGeom prst="rect">
            <a:avLst/>
          </a:prstGeom>
          <a:solidFill>
            <a:schemeClr val="bg1"/>
          </a:solidFill>
          <a:ln w="57150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3" y="-33764"/>
            <a:ext cx="3341687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3176" y="1131126"/>
            <a:ext cx="912264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b="1" dirty="0"/>
          </a:p>
          <a:p>
            <a:pPr algn="just">
              <a:spcAft>
                <a:spcPts val="0"/>
              </a:spcAft>
            </a:pPr>
            <a:r>
              <a:rPr lang="en-US" b="1" dirty="0" smtClean="0"/>
              <a:t> </a:t>
            </a:r>
            <a:r>
              <a:rPr lang="vi-VN" sz="3200" b="1" dirty="0">
                <a:latin typeface="Times New Roman"/>
                <a:ea typeface="Times New Roman"/>
              </a:rPr>
              <a:t>- BTVN: Trên cơ sở nhận xét, góp ý của bạn, các em hoàn thành bài viết của mình.</a:t>
            </a:r>
            <a:endParaRPr lang="en-US" sz="3200" b="1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vi-VN" sz="3200" b="1" dirty="0">
                <a:latin typeface="Times New Roman"/>
                <a:ea typeface="Times New Roman"/>
              </a:rPr>
              <a:t> </a:t>
            </a:r>
            <a:endParaRPr lang="en-US" sz="3200" b="1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vi-VN" sz="3200" b="1" dirty="0">
                <a:latin typeface="Times New Roman"/>
                <a:ea typeface="Times New Roman"/>
              </a:rPr>
              <a:t>- Chuẩn bị bài: Tiết 41 - Viết bài văn kể về một trải nghiệm của em (Hoàn thành bài viết)</a:t>
            </a:r>
            <a:endParaRPr lang="en-US" sz="3200" b="1" dirty="0">
              <a:latin typeface="Times New Roman"/>
              <a:ea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45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="" xmlns:a16="http://schemas.microsoft.com/office/drawing/2014/main" id="{AC5579CA-CAD0-784C-9ADE-E4ABEA844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397" y="4"/>
            <a:ext cx="1034321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0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Sa pa (1)">
            <a:hlinkClick r:id="" action="ppaction://media"/>
            <a:extLst>
              <a:ext uri="{FF2B5EF4-FFF2-40B4-BE49-F238E27FC236}">
                <a16:creationId xmlns="" xmlns:a16="http://schemas.microsoft.com/office/drawing/2014/main" id="{3502A396-0451-9515-5EB7-07CEC25D46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1002" y="320511"/>
            <a:ext cx="10689996" cy="588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3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oyalty Free Background Stock Photos | rawpixel">
            <a:extLst>
              <a:ext uri="{FF2B5EF4-FFF2-40B4-BE49-F238E27FC236}">
                <a16:creationId xmlns="" xmlns:a16="http://schemas.microsoft.com/office/drawing/2014/main" id="{B2A06A01-D1B4-4019-9F02-AA1F7409D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4827" y="708338"/>
            <a:ext cx="5653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latin typeface="+mj-lt"/>
              </a:rPr>
              <a:t>Tiết 40</a:t>
            </a:r>
            <a:endParaRPr lang="en-US" sz="4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5D680F4-DAF2-BB53-6B31-8337E81ECD7D}"/>
              </a:ext>
            </a:extLst>
          </p:cNvPr>
          <p:cNvSpPr txBox="1"/>
          <p:nvPr/>
        </p:nvSpPr>
        <p:spPr>
          <a:xfrm>
            <a:off x="735292" y="1649690"/>
            <a:ext cx="109068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bài văn </a:t>
            </a:r>
          </a:p>
          <a:p>
            <a:pPr algn="ctr"/>
            <a:r>
              <a:rPr lang="en-US" sz="6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lại một trải nghiệm của em</a:t>
            </a:r>
          </a:p>
        </p:txBody>
      </p:sp>
    </p:spTree>
    <p:extLst>
      <p:ext uri="{BB962C8B-B14F-4D97-AF65-F5344CB8AC3E}">
        <p14:creationId xmlns:p14="http://schemas.microsoft.com/office/powerpoint/2010/main" val="281841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oyalty Free Background Stock Photos | rawpixel">
            <a:extLst>
              <a:ext uri="{FF2B5EF4-FFF2-40B4-BE49-F238E27FC236}">
                <a16:creationId xmlns="" xmlns:a16="http://schemas.microsoft.com/office/drawing/2014/main" id="{B2A06A01-D1B4-4019-9F02-AA1F7409D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5B2C842-3CF8-4541-8B3F-7680CB95581A}"/>
              </a:ext>
            </a:extLst>
          </p:cNvPr>
          <p:cNvSpPr/>
          <p:nvPr/>
        </p:nvSpPr>
        <p:spPr>
          <a:xfrm>
            <a:off x="379877" y="653493"/>
            <a:ext cx="11150221" cy="5909480"/>
          </a:xfrm>
          <a:prstGeom prst="rect">
            <a:avLst/>
          </a:prstGeom>
          <a:solidFill>
            <a:schemeClr val="bg1"/>
          </a:solidFill>
          <a:ln w="57150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vi-VN" sz="2800">
              <a:solidFill>
                <a:prstClr val="white"/>
              </a:solidFill>
            </a:endParaRPr>
          </a:p>
        </p:txBody>
      </p:sp>
      <p:sp>
        <p:nvSpPr>
          <p:cNvPr id="6" name="矩形 23"/>
          <p:cNvSpPr/>
          <p:nvPr/>
        </p:nvSpPr>
        <p:spPr>
          <a:xfrm>
            <a:off x="1838227" y="2227400"/>
            <a:ext cx="8786581" cy="1828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Tiết 1.     </a:t>
            </a:r>
            <a:r>
              <a:rPr lang="vi-VN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Phân tích bài</a:t>
            </a: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viết</a:t>
            </a:r>
            <a:r>
              <a:rPr lang="vi-VN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tham khảo</a:t>
            </a:r>
            <a:endParaRPr lang="en-US" altLang="zh-CN" sz="4000" b="1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Tiết 2+3. </a:t>
            </a:r>
            <a:r>
              <a:rPr lang="vi-VN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Thực hành viết</a:t>
            </a: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theo các bước</a:t>
            </a:r>
          </a:p>
        </p:txBody>
      </p:sp>
      <p:pic>
        <p:nvPicPr>
          <p:cNvPr id="8" name="图片 2">
            <a:extLst>
              <a:ext uri="{FF2B5EF4-FFF2-40B4-BE49-F238E27FC236}">
                <a16:creationId xmlns="" xmlns:a16="http://schemas.microsoft.com/office/drawing/2014/main" id="{0782FCE8-90CE-3049-9A43-229F33519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15" y="477672"/>
            <a:ext cx="2366968" cy="1790857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="" xmlns:a16="http://schemas.microsoft.com/office/drawing/2014/main" id="{A51C8280-92E0-C84D-BC1B-30E6D67539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3953" y="4562993"/>
            <a:ext cx="1416145" cy="14161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9406" y="788133"/>
            <a:ext cx="6234353" cy="167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3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61A59A4-F002-A2B8-A43C-94E43E00327B}"/>
              </a:ext>
            </a:extLst>
          </p:cNvPr>
          <p:cNvSpPr txBox="1"/>
          <p:nvPr/>
        </p:nvSpPr>
        <p:spPr>
          <a:xfrm>
            <a:off x="945823" y="0"/>
            <a:ext cx="10548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260262FD-4890-063A-039D-AB5D3D69A8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047971"/>
              </p:ext>
            </p:extLst>
          </p:nvPr>
        </p:nvGraphicFramePr>
        <p:xfrm>
          <a:off x="172039" y="523220"/>
          <a:ext cx="11847922" cy="615997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84558">
                  <a:extLst>
                    <a:ext uri="{9D8B030D-6E8A-4147-A177-3AD203B41FA5}">
                      <a16:colId xmlns="" xmlns:a16="http://schemas.microsoft.com/office/drawing/2014/main" val="2011104839"/>
                    </a:ext>
                  </a:extLst>
                </a:gridCol>
                <a:gridCol w="4481797">
                  <a:extLst>
                    <a:ext uri="{9D8B030D-6E8A-4147-A177-3AD203B41FA5}">
                      <a16:colId xmlns="" xmlns:a16="http://schemas.microsoft.com/office/drawing/2014/main" val="167065697"/>
                    </a:ext>
                  </a:extLst>
                </a:gridCol>
                <a:gridCol w="6881567">
                  <a:extLst>
                    <a:ext uri="{9D8B030D-6E8A-4147-A177-3AD203B41FA5}">
                      <a16:colId xmlns="" xmlns:a16="http://schemas.microsoft.com/office/drawing/2014/main" val="3552936435"/>
                    </a:ext>
                  </a:extLst>
                </a:gridCol>
              </a:tblGrid>
              <a:tr h="620633">
                <a:tc>
                  <a:txBody>
                    <a:bodyPr/>
                    <a:lstStyle/>
                    <a:p>
                      <a:r>
                        <a:rPr lang="en-US" sz="2000" b="1"/>
                        <a:t>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Bài 1: TÔI VÀ CÁC BẠN</a:t>
                      </a: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err="1"/>
                        <a:t>Bài</a:t>
                      </a:r>
                      <a:r>
                        <a:rPr lang="en-US" sz="2800" b="1"/>
                        <a:t> 3: YÊU THƯƠNG VÀ CHIA SẺ</a:t>
                      </a: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52506733"/>
                  </a:ext>
                </a:extLst>
              </a:tr>
              <a:tr h="7979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-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Được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kể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từ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người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kể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chuyện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ngôi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thứ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nhất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endParaRPr kumimoji="0" lang="en-US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-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Được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kể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từ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người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kể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chuyện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ngôi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thứ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nhất</a:t>
                      </a:r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73666733"/>
                  </a:ext>
                </a:extLst>
              </a:tr>
              <a:tr h="7979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-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Giới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thiệu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được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trải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nghiệm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đáng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nhớ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.</a:t>
                      </a:r>
                      <a:endParaRPr kumimoji="0" lang="en-US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-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Giới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thiệu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được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trải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nghiệm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đáng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nhớ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12139918"/>
                  </a:ext>
                </a:extLst>
              </a:tr>
              <a:tr h="7979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-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Tập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trung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vào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sự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việc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đã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xảy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ra.</a:t>
                      </a:r>
                      <a:endParaRPr kumimoji="0" lang="en-US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S Mincho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-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Tập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trung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vào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sự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việc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đã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xảy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ra.</a:t>
                      </a:r>
                      <a:endParaRPr kumimoji="0" lang="en-US" sz="2400" b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22297984"/>
                  </a:ext>
                </a:extLst>
              </a:tr>
              <a:tr h="8381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-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Thể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hiện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được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cảm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xúc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của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người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viết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trước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sự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việc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được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kể</a:t>
                      </a:r>
                      <a:endParaRPr kumimoji="0" lang="en-US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-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Sắp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xếp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các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sự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việc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, chi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tiết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theo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trình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tự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hợp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lí</a:t>
                      </a:r>
                      <a:endParaRPr kumimoji="0" lang="en-US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S Mincho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40637001"/>
                  </a:ext>
                </a:extLst>
              </a:tr>
              <a:tr h="8317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-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Sử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dụng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các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chi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tiết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miêu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tả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cụ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thể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về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thời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gian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,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không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gian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nhân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vật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và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diễn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biến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câu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chuyện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.</a:t>
                      </a:r>
                      <a:endParaRPr kumimoji="0" lang="en-US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S Mincho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63681981"/>
                  </a:ext>
                </a:extLst>
              </a:tr>
              <a:tr h="14005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-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Thể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hiện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được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cảm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xúc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của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người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viết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trước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sự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việc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được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kể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;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rút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ra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được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ý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nghĩa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,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sự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quan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trọng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của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trải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nghiệm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đối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với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người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viết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.</a:t>
                      </a:r>
                      <a:endParaRPr kumimoji="0" lang="en-US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62904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457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61A59A4-F002-A2B8-A43C-94E43E00327B}"/>
              </a:ext>
            </a:extLst>
          </p:cNvPr>
          <p:cNvSpPr txBox="1"/>
          <p:nvPr/>
        </p:nvSpPr>
        <p:spPr>
          <a:xfrm>
            <a:off x="945823" y="0"/>
            <a:ext cx="10548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260262FD-4890-063A-039D-AB5D3D69A8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609474"/>
              </p:ext>
            </p:extLst>
          </p:nvPr>
        </p:nvGraphicFramePr>
        <p:xfrm>
          <a:off x="172039" y="523220"/>
          <a:ext cx="11847922" cy="615997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84558">
                  <a:extLst>
                    <a:ext uri="{9D8B030D-6E8A-4147-A177-3AD203B41FA5}">
                      <a16:colId xmlns="" xmlns:a16="http://schemas.microsoft.com/office/drawing/2014/main" val="2011104839"/>
                    </a:ext>
                  </a:extLst>
                </a:gridCol>
                <a:gridCol w="4481797">
                  <a:extLst>
                    <a:ext uri="{9D8B030D-6E8A-4147-A177-3AD203B41FA5}">
                      <a16:colId xmlns="" xmlns:a16="http://schemas.microsoft.com/office/drawing/2014/main" val="167065697"/>
                    </a:ext>
                  </a:extLst>
                </a:gridCol>
                <a:gridCol w="6881567">
                  <a:extLst>
                    <a:ext uri="{9D8B030D-6E8A-4147-A177-3AD203B41FA5}">
                      <a16:colId xmlns="" xmlns:a16="http://schemas.microsoft.com/office/drawing/2014/main" val="3552936435"/>
                    </a:ext>
                  </a:extLst>
                </a:gridCol>
              </a:tblGrid>
              <a:tr h="620633">
                <a:tc>
                  <a:txBody>
                    <a:bodyPr/>
                    <a:lstStyle/>
                    <a:p>
                      <a:r>
                        <a:rPr lang="en-US" sz="2000" b="1"/>
                        <a:t>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Bài 1: TÔI VÀ CÁC BẠN</a:t>
                      </a: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err="1"/>
                        <a:t>Bài</a:t>
                      </a:r>
                      <a:r>
                        <a:rPr lang="en-US" sz="2800" b="1"/>
                        <a:t> 3: YÊU THƯƠNG VÀ CHIA SẺ</a:t>
                      </a: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52506733"/>
                  </a:ext>
                </a:extLst>
              </a:tr>
              <a:tr h="7979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-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Được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kể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từ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người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kể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chuyện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ngôi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thứ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nhất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endParaRPr kumimoji="0" lang="en-US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-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Được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kể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từ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người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kể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chuyện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ngôi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thứ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nhất</a:t>
                      </a:r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73666733"/>
                  </a:ext>
                </a:extLst>
              </a:tr>
              <a:tr h="7979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-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Giới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thiệu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được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trải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nghiệm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đáng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nhớ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.</a:t>
                      </a:r>
                      <a:endParaRPr kumimoji="0" lang="en-US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-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Giới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thiệu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được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trải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nghiệm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đáng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nhớ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12139918"/>
                  </a:ext>
                </a:extLst>
              </a:tr>
              <a:tr h="7979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-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Tập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trung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vào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sự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việc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đã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xảy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ra.</a:t>
                      </a:r>
                      <a:endParaRPr kumimoji="0" lang="en-US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S Mincho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-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Tập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trung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vào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sự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việc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đã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xảy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</a:rPr>
                        <a:t>ra.</a:t>
                      </a:r>
                      <a:endParaRPr kumimoji="0" lang="en-US" sz="2400" b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22297984"/>
                  </a:ext>
                </a:extLst>
              </a:tr>
              <a:tr h="8381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-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Thể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hiện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được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cảm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xúc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của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người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viết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trước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sự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việc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được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kể</a:t>
                      </a:r>
                      <a:endParaRPr kumimoji="0" lang="en-US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-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Sắp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xếp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các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sự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việc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, chi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tiết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theo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trình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tự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hợp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lí</a:t>
                      </a:r>
                      <a:endParaRPr kumimoji="0" lang="en-US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S Mincho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40637001"/>
                  </a:ext>
                </a:extLst>
              </a:tr>
              <a:tr h="8317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-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Sử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dụng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các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chi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tiết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miêu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tả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cụ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thể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về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thời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gian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,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không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gian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nhân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vật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và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diễn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biến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câu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chuyện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.</a:t>
                      </a:r>
                      <a:endParaRPr kumimoji="0" lang="en-US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S Mincho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63681981"/>
                  </a:ext>
                </a:extLst>
              </a:tr>
              <a:tr h="14005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Thể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hiện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được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cảm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xúc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của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người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viết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trước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sự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việc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được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kể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;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rút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ra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được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ý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nghĩa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,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sự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quan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trọng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của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trải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nghiệm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đối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với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người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4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viết</a:t>
                      </a:r>
                      <a:r>
                        <a:rPr kumimoji="0" lang="en-US" sz="24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.</a:t>
                      </a:r>
                      <a:endParaRPr kumimoji="0" lang="en-US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62904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20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oyalty Free Background Stock Photos | rawpixel">
            <a:extLst>
              <a:ext uri="{FF2B5EF4-FFF2-40B4-BE49-F238E27FC236}">
                <a16:creationId xmlns="" xmlns:a16="http://schemas.microsoft.com/office/drawing/2014/main" id="{B2A06A01-D1B4-4019-9F02-AA1F7409D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5B2C842-3CF8-4541-8B3F-7680CB95581A}"/>
              </a:ext>
            </a:extLst>
          </p:cNvPr>
          <p:cNvSpPr/>
          <p:nvPr/>
        </p:nvSpPr>
        <p:spPr>
          <a:xfrm>
            <a:off x="545912" y="477672"/>
            <a:ext cx="11150221" cy="5909480"/>
          </a:xfrm>
          <a:prstGeom prst="rect">
            <a:avLst/>
          </a:prstGeom>
          <a:solidFill>
            <a:schemeClr val="bg1"/>
          </a:solidFill>
          <a:ln w="57150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59497" y="1428762"/>
            <a:ext cx="975674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tabLst>
                <a:tab pos="1386840" algn="l"/>
              </a:tabLs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A. 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Mở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bài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: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Giới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thiệu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câu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chuyện</a:t>
            </a:r>
            <a:endParaRPr lang="en-US" sz="2800" b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Arial" charset="0"/>
            </a:endParaRPr>
          </a:p>
          <a:p>
            <a:pPr algn="just" fontAlgn="base">
              <a:spcBef>
                <a:spcPct val="0"/>
              </a:spcBef>
              <a:tabLst>
                <a:tab pos="1386840" algn="l"/>
              </a:tabLs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B. Thân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bài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: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Kể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lại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diễn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biến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của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câu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 chuyện</a:t>
            </a:r>
          </a:p>
          <a:p>
            <a:pPr algn="just" fontAlgn="base">
              <a:spcBef>
                <a:spcPct val="0"/>
              </a:spcBef>
              <a:tabLst>
                <a:tab pos="1386840" algn="l"/>
              </a:tabLst>
            </a:pP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- Giới thiệu thời gian,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không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 gian xảy ra câu chuyện và những nhân vật có liên quan</a:t>
            </a:r>
          </a:p>
          <a:p>
            <a:pPr algn="just" fontAlgn="base">
              <a:spcBef>
                <a:spcPct val="0"/>
              </a:spcBef>
              <a:tabLst>
                <a:tab pos="1386840" algn="l"/>
              </a:tabLst>
            </a:pP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- 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Kể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lại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các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sự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việc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theo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trình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tự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hợp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lí (thời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gian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,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không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gian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,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nguyên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nhân -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kết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quả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,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mức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</a:t>
            </a:r>
            <a:r>
              <a:rPr lang="vi-VN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độ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quan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trọng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của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sự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việc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…) </a:t>
            </a:r>
          </a:p>
          <a:p>
            <a:pPr algn="just" fontAlgn="base">
              <a:spcBef>
                <a:spcPct val="0"/>
              </a:spcBef>
              <a:tabLst>
                <a:tab pos="1386840" algn="l"/>
              </a:tabLst>
            </a:pP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+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Sự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việc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1</a:t>
            </a:r>
          </a:p>
          <a:p>
            <a:pPr algn="just" fontAlgn="base">
              <a:spcBef>
                <a:spcPct val="0"/>
              </a:spcBef>
              <a:tabLst>
                <a:tab pos="1386840" algn="l"/>
              </a:tabLst>
            </a:pP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+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Sự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việc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2</a:t>
            </a:r>
          </a:p>
          <a:p>
            <a:pPr algn="just" fontAlgn="base">
              <a:spcBef>
                <a:spcPct val="0"/>
              </a:spcBef>
              <a:tabLst>
                <a:tab pos="1386840" algn="l"/>
              </a:tabLst>
            </a:pP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…</a:t>
            </a:r>
          </a:p>
          <a:p>
            <a:pPr algn="just" fontAlgn="base">
              <a:spcBef>
                <a:spcPct val="0"/>
              </a:spcBef>
              <a:tabLst>
                <a:tab pos="1386840" algn="l"/>
              </a:tabLs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C. Kết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bài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: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Nêu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cảm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nghĩ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về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câu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 chuyện vừa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kể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,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rút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ra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 ý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nghĩa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,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sự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quan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trọng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của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trải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nghiệm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với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bản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thân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cs typeface="Arial" charset="0"/>
              </a:rPr>
              <a:t>. </a:t>
            </a:r>
            <a:endParaRPr lang="en-US" sz="2800" b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Arial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625671" y="597146"/>
            <a:ext cx="6212264" cy="831616"/>
          </a:xfrm>
          <a:prstGeom prst="rect">
            <a:avLst/>
          </a:prstGeom>
          <a:solidFill>
            <a:srgbClr val="FFEFF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875" tIns="15875" rIns="15875" bIns="15875" numCol="1" spcCol="1270" anchor="ctr" anchorCtr="0">
            <a:noAutofit/>
          </a:bodyPr>
          <a:lstStyle/>
          <a:p>
            <a:pPr algn="ctr" defTabSz="1111250">
              <a:spcBef>
                <a:spcPct val="0"/>
              </a:spcBef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111250">
              <a:spcBef>
                <a:spcPct val="0"/>
              </a:spcBef>
            </a:pP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</a:p>
          <a:p>
            <a:pPr algn="ctr" defTabSz="1111250">
              <a:spcBef>
                <a:spcPct val="0"/>
              </a:spcBef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(Kể lại một trải nghiệm của em) 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111250">
              <a:spcBef>
                <a:spcPct val="0"/>
              </a:spcBef>
            </a:pP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40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oyalty Free Background Stock Photos | rawpixel">
            <a:extLst>
              <a:ext uri="{FF2B5EF4-FFF2-40B4-BE49-F238E27FC236}">
                <a16:creationId xmlns="" xmlns:a16="http://schemas.microsoft.com/office/drawing/2014/main" id="{B2A06A01-D1B4-4019-9F02-AA1F7409D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5B2C842-3CF8-4541-8B3F-7680CB95581A}"/>
              </a:ext>
            </a:extLst>
          </p:cNvPr>
          <p:cNvSpPr/>
          <p:nvPr/>
        </p:nvSpPr>
        <p:spPr>
          <a:xfrm>
            <a:off x="520888" y="1193465"/>
            <a:ext cx="11150221" cy="3507474"/>
          </a:xfrm>
          <a:prstGeom prst="rect">
            <a:avLst/>
          </a:prstGeom>
          <a:solidFill>
            <a:schemeClr val="bg1"/>
          </a:solidFill>
          <a:ln w="57150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3" y="-33764"/>
            <a:ext cx="3341687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91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oyalty Free Background Stock Photos | rawpixel">
            <a:extLst>
              <a:ext uri="{FF2B5EF4-FFF2-40B4-BE49-F238E27FC236}">
                <a16:creationId xmlns="" xmlns:a16="http://schemas.microsoft.com/office/drawing/2014/main" id="{B2A06A01-D1B4-4019-9F02-AA1F7409D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5B2C842-3CF8-4541-8B3F-7680CB95581A}"/>
              </a:ext>
            </a:extLst>
          </p:cNvPr>
          <p:cNvSpPr/>
          <p:nvPr/>
        </p:nvSpPr>
        <p:spPr>
          <a:xfrm>
            <a:off x="545912" y="477672"/>
            <a:ext cx="11150221" cy="5909480"/>
          </a:xfrm>
          <a:prstGeom prst="rect">
            <a:avLst/>
          </a:prstGeom>
          <a:solidFill>
            <a:schemeClr val="bg1"/>
          </a:solidFill>
          <a:ln w="57150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775669"/>
              </p:ext>
            </p:extLst>
          </p:nvPr>
        </p:nvGraphicFramePr>
        <p:xfrm>
          <a:off x="943969" y="1159497"/>
          <a:ext cx="10339915" cy="5083110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7982331">
                  <a:extLst>
                    <a:ext uri="{9D8B030D-6E8A-4147-A177-3AD203B41FA5}">
                      <a16:colId xmlns="" xmlns:a16="http://schemas.microsoft.com/office/drawing/2014/main" val="1020426069"/>
                    </a:ext>
                  </a:extLst>
                </a:gridCol>
                <a:gridCol w="2357584">
                  <a:extLst>
                    <a:ext uri="{9D8B030D-6E8A-4147-A177-3AD203B41FA5}">
                      <a16:colId xmlns="" xmlns:a16="http://schemas.microsoft.com/office/drawing/2014/main" val="1841878433"/>
                    </a:ext>
                  </a:extLst>
                </a:gridCol>
              </a:tblGrid>
              <a:tr h="4901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1" marR="57781" marT="0" marB="0">
                    <a:solidFill>
                      <a:srgbClr val="FFEF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Đạt/chưa đạt</a:t>
                      </a:r>
                    </a:p>
                  </a:txBody>
                  <a:tcPr marL="57781" marR="57781" marT="0" marB="0">
                    <a:solidFill>
                      <a:srgbClr val="FFEF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88095158"/>
                  </a:ext>
                </a:extLst>
              </a:tr>
              <a:tr h="371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1" marR="577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386840" algn="l"/>
                        </a:tabLst>
                      </a:pPr>
                      <a:endParaRPr lang="en-US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1" marR="57781" marT="0" marB="0"/>
                </a:tc>
                <a:extLst>
                  <a:ext uri="{0D108BD9-81ED-4DB2-BD59-A6C34878D82A}">
                    <a16:rowId xmlns="" xmlns:a16="http://schemas.microsoft.com/office/drawing/2014/main" val="3994692314"/>
                  </a:ext>
                </a:extLst>
              </a:tr>
              <a:tr h="371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1" marR="577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386840" algn="l"/>
                        </a:tabLst>
                      </a:pPr>
                      <a:endParaRPr lang="en-US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1" marR="57781" marT="0" marB="0"/>
                </a:tc>
                <a:extLst>
                  <a:ext uri="{0D108BD9-81ED-4DB2-BD59-A6C34878D82A}">
                    <a16:rowId xmlns="" xmlns:a16="http://schemas.microsoft.com/office/drawing/2014/main" val="3823894414"/>
                  </a:ext>
                </a:extLst>
              </a:tr>
              <a:tr h="7761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1" marR="577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386840" algn="l"/>
                        </a:tabLst>
                      </a:pPr>
                      <a:endParaRPr lang="en-US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1" marR="57781" marT="0" marB="0"/>
                </a:tc>
                <a:extLst>
                  <a:ext uri="{0D108BD9-81ED-4DB2-BD59-A6C34878D82A}">
                    <a16:rowId xmlns="" xmlns:a16="http://schemas.microsoft.com/office/drawing/2014/main" val="2003606937"/>
                  </a:ext>
                </a:extLst>
              </a:tr>
              <a:tr h="7761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Săp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1" marR="577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386840" algn="l"/>
                        </a:tabLst>
                      </a:pP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1" marR="57781" marT="0" marB="0"/>
                </a:tc>
                <a:extLst>
                  <a:ext uri="{0D108BD9-81ED-4DB2-BD59-A6C34878D82A}">
                    <a16:rowId xmlns="" xmlns:a16="http://schemas.microsoft.com/office/drawing/2014/main" val="252986914"/>
                  </a:ext>
                </a:extLst>
              </a:tr>
              <a:tr h="371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b="1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miêu tả cụ thể thời gian, </a:t>
                      </a:r>
                      <a:r>
                        <a:rPr lang="en-US" sz="2400" b="1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vật và diễn biến câu chuyện.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1" marR="577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386840" algn="l"/>
                        </a:tabLst>
                      </a:pP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1" marR="57781" marT="0" marB="0"/>
                </a:tc>
                <a:extLst>
                  <a:ext uri="{0D108BD9-81ED-4DB2-BD59-A6C34878D82A}">
                    <a16:rowId xmlns="" xmlns:a16="http://schemas.microsoft.com/office/drawing/2014/main" val="2303459942"/>
                  </a:ext>
                </a:extLst>
              </a:tr>
              <a:tr h="371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1" marR="577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386840" algn="l"/>
                        </a:tabLst>
                      </a:pP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1" marR="57781" marT="0" marB="0"/>
                </a:tc>
                <a:extLst>
                  <a:ext uri="{0D108BD9-81ED-4DB2-BD59-A6C34878D82A}">
                    <a16:rowId xmlns="" xmlns:a16="http://schemas.microsoft.com/office/drawing/2014/main" val="4055593223"/>
                  </a:ext>
                </a:extLst>
              </a:tr>
              <a:tr h="4687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nghĩa, sự </a:t>
                      </a:r>
                      <a:r>
                        <a:rPr lang="en-US" sz="2400" b="1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trọng của trải nghiệm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1" marR="577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386840" algn="l"/>
                        </a:tabLst>
                      </a:pP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1" marR="57781" marT="0" marB="0"/>
                </a:tc>
                <a:extLst>
                  <a:ext uri="{0D108BD9-81ED-4DB2-BD59-A6C34878D82A}">
                    <a16:rowId xmlns="" xmlns:a16="http://schemas.microsoft.com/office/drawing/2014/main" val="573147288"/>
                  </a:ext>
                </a:extLst>
              </a:tr>
              <a:tr h="4687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Bảo đảm yêu cầu về chính tả và diễn đạt</a:t>
                      </a:r>
                    </a:p>
                  </a:txBody>
                  <a:tcPr marL="57781" marR="577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1386840" algn="l"/>
                        </a:tabLst>
                      </a:pP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1" marR="57781" marT="0" marB="0"/>
                </a:tc>
                <a:extLst>
                  <a:ext uri="{0D108BD9-81ED-4DB2-BD59-A6C34878D82A}">
                    <a16:rowId xmlns="" xmlns:a16="http://schemas.microsoft.com/office/drawing/2014/main" val="342271206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44CA054-1B26-B2C6-C2E0-7EF74DB4C753}"/>
              </a:ext>
            </a:extLst>
          </p:cNvPr>
          <p:cNvSpPr txBox="1"/>
          <p:nvPr/>
        </p:nvSpPr>
        <p:spPr>
          <a:xfrm>
            <a:off x="3582186" y="631593"/>
            <a:ext cx="5448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ĐÁNH GIÁ</a:t>
            </a:r>
          </a:p>
        </p:txBody>
      </p:sp>
    </p:spTree>
    <p:extLst>
      <p:ext uri="{BB962C8B-B14F-4D97-AF65-F5344CB8AC3E}">
        <p14:creationId xmlns:p14="http://schemas.microsoft.com/office/powerpoint/2010/main" val="268506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1766</TotalTime>
  <Words>673</Words>
  <Application>Microsoft Office PowerPoint</Application>
  <PresentationFormat>Custom</PresentationFormat>
  <Paragraphs>84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等线</vt:lpstr>
      <vt:lpstr>字魂59号-创粗黑</vt:lpstr>
      <vt:lpstr>Times New Roman</vt:lpstr>
      <vt:lpstr>Calibri Light</vt:lpstr>
      <vt:lpstr>MS Mincho</vt:lpstr>
      <vt:lpstr>3_Office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nguyệt nguyễn</dc:creator>
  <cp:lastModifiedBy>CHITHIENHP</cp:lastModifiedBy>
  <cp:revision>165</cp:revision>
  <dcterms:created xsi:type="dcterms:W3CDTF">2020-02-05T13:45:58Z</dcterms:created>
  <dcterms:modified xsi:type="dcterms:W3CDTF">2023-06-14T03:53:56Z</dcterms:modified>
</cp:coreProperties>
</file>