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27" r:id="rId5"/>
    <p:sldMasterId id="2147483751" r:id="rId6"/>
  </p:sldMasterIdLst>
  <p:notesMasterIdLst>
    <p:notesMasterId r:id="rId34"/>
  </p:notesMasterIdLst>
  <p:sldIdLst>
    <p:sldId id="320" r:id="rId7"/>
    <p:sldId id="332" r:id="rId8"/>
    <p:sldId id="276" r:id="rId9"/>
    <p:sldId id="333" r:id="rId10"/>
    <p:sldId id="324" r:id="rId11"/>
    <p:sldId id="348" r:id="rId12"/>
    <p:sldId id="259" r:id="rId13"/>
    <p:sldId id="336" r:id="rId14"/>
    <p:sldId id="264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261" r:id="rId23"/>
    <p:sldId id="339" r:id="rId24"/>
    <p:sldId id="338" r:id="rId25"/>
    <p:sldId id="263" r:id="rId26"/>
    <p:sldId id="265" r:id="rId27"/>
    <p:sldId id="351" r:id="rId28"/>
    <p:sldId id="279" r:id="rId29"/>
    <p:sldId id="331" r:id="rId30"/>
    <p:sldId id="349" r:id="rId31"/>
    <p:sldId id="260" r:id="rId32"/>
    <p:sldId id="32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C26B1-A664-4925-A168-A113F1CFB8B2}" type="datetimeFigureOut">
              <a:rPr lang="en-US" smtClean="0"/>
              <a:t>17/06/2023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5C1E3-58F1-49D4-8FC1-DC3B114B76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918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01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75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0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4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21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2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49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308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FFC1-A1F7-45F8-941E-44073E0EFB5B}" type="datetimeFigureOut">
              <a:rPr lang="en-US" smtClean="0"/>
              <a:t>17/06/2023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852-E16F-454D-A060-F71FB6CF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580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79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FFC1-A1F7-45F8-941E-44073E0EFB5B}" type="datetimeFigureOut">
              <a:rPr lang="en-US" smtClean="0"/>
              <a:t>17/06/2023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852-E16F-454D-A060-F71FB6CF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21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494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455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011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287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598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203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565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445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639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157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854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8EC7-AF6A-48D3-8284-14BACBEBDD84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8691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303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73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73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BBBFFFC1-A1F7-45F8-941E-44073E0EFB5B}" type="datetimeFigureOut">
              <a:rPr lang="en-US" smtClean="0"/>
              <a:t>17/06/2023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5B401852-E16F-454D-A060-F71FB6CF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8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FFFC1-A1F7-45F8-941E-44073E0EFB5B}" type="datetimeFigureOut">
              <a:rPr lang="en-US" smtClean="0"/>
              <a:t>17/06/2023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01852-E16F-454D-A060-F71FB6CFC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4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04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1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0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17/06/2023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70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gif"/><Relationship Id="rId11" Type="http://schemas.openxmlformats.org/officeDocument/2006/relationships/image" Target="../media/image30.png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microsoft.com/office/2007/relationships/hdphoto" Target="../media/hdphoto3.wdp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5.gi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image" Target="../media/image31.jp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24.gif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2.gif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gif"/><Relationship Id="rId18" Type="http://schemas.openxmlformats.org/officeDocument/2006/relationships/image" Target="../media/image35.png"/><Relationship Id="rId3" Type="http://schemas.microsoft.com/office/2007/relationships/media" Target="../media/media4.mp3"/><Relationship Id="rId21" Type="http://schemas.microsoft.com/office/2007/relationships/hdphoto" Target="../media/hdphoto6.wdp"/><Relationship Id="rId7" Type="http://schemas.microsoft.com/office/2007/relationships/hdphoto" Target="../media/hdphoto5.wdp"/><Relationship Id="rId12" Type="http://schemas.openxmlformats.org/officeDocument/2006/relationships/image" Target="../media/image26.gif"/><Relationship Id="rId17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32.gif"/><Relationship Id="rId19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microsoft.com/office/2007/relationships/hdphoto" Target="../media/hdphoto1.wdp"/><Relationship Id="rId14" Type="http://schemas.openxmlformats.org/officeDocument/2006/relationships/image" Target="../media/image27.png"/><Relationship Id="rId2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microsoft.com/office/2007/relationships/hdphoto" Target="../media/hdphoto3.wdp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5.gi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microsoft.com/office/2007/relationships/hdphoto" Target="../media/hdphoto7.wdp"/><Relationship Id="rId1" Type="http://schemas.microsoft.com/office/2007/relationships/media" Target="../media/media3.mp3"/><Relationship Id="rId6" Type="http://schemas.openxmlformats.org/officeDocument/2006/relationships/image" Target="../media/image39.jp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24.gif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2.gif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microsoft.com/office/2007/relationships/hdphoto" Target="../media/hdphoto3.wdp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5.gi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microsoft.com/office/2007/relationships/hdphoto" Target="../media/hdphoto7.wdp"/><Relationship Id="rId1" Type="http://schemas.microsoft.com/office/2007/relationships/media" Target="../media/media3.mp3"/><Relationship Id="rId6" Type="http://schemas.openxmlformats.org/officeDocument/2006/relationships/image" Target="../media/image39.jp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24.gif"/><Relationship Id="rId19" Type="http://schemas.openxmlformats.org/officeDocument/2006/relationships/image" Target="../media/image40.png"/><Relationship Id="rId4" Type="http://schemas.openxmlformats.org/officeDocument/2006/relationships/audio" Target="../media/media4.mp3"/><Relationship Id="rId9" Type="http://schemas.openxmlformats.org/officeDocument/2006/relationships/image" Target="../media/image32.gif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gif"/><Relationship Id="rId18" Type="http://schemas.openxmlformats.org/officeDocument/2006/relationships/image" Target="../media/image35.png"/><Relationship Id="rId3" Type="http://schemas.microsoft.com/office/2007/relationships/media" Target="../media/media4.mp3"/><Relationship Id="rId21" Type="http://schemas.microsoft.com/office/2007/relationships/hdphoto" Target="../media/hdphoto6.wdp"/><Relationship Id="rId7" Type="http://schemas.microsoft.com/office/2007/relationships/hdphoto" Target="../media/hdphoto5.wdp"/><Relationship Id="rId12" Type="http://schemas.openxmlformats.org/officeDocument/2006/relationships/image" Target="../media/image26.gif"/><Relationship Id="rId17" Type="http://schemas.microsoft.com/office/2007/relationships/hdphoto" Target="../media/hdphoto2.wdp"/><Relationship Id="rId2" Type="http://schemas.openxmlformats.org/officeDocument/2006/relationships/audio" Target="../media/media3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32.gif"/><Relationship Id="rId19" Type="http://schemas.microsoft.com/office/2007/relationships/hdphoto" Target="../media/hdphoto3.wdp"/><Relationship Id="rId4" Type="http://schemas.openxmlformats.org/officeDocument/2006/relationships/audio" Target="../media/media4.mp3"/><Relationship Id="rId9" Type="http://schemas.microsoft.com/office/2007/relationships/hdphoto" Target="../media/hdphoto1.wdp"/><Relationship Id="rId14" Type="http://schemas.openxmlformats.org/officeDocument/2006/relationships/image" Target="../media/image27.png"/><Relationship Id="rId2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18" Type="http://schemas.microsoft.com/office/2007/relationships/hdphoto" Target="../media/hdphoto3.wdp"/><Relationship Id="rId3" Type="http://schemas.microsoft.com/office/2007/relationships/media" Target="../media/media4.mp3"/><Relationship Id="rId21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5.gif"/><Relationship Id="rId17" Type="http://schemas.openxmlformats.org/officeDocument/2006/relationships/image" Target="../media/image35.png"/><Relationship Id="rId2" Type="http://schemas.openxmlformats.org/officeDocument/2006/relationships/audio" Target="../media/media3.mp3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image" Target="../media/image31.jpg"/><Relationship Id="rId11" Type="http://schemas.openxmlformats.org/officeDocument/2006/relationships/image" Target="../media/image26.gif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4.png"/><Relationship Id="rId10" Type="http://schemas.openxmlformats.org/officeDocument/2006/relationships/image" Target="../media/image24.gif"/><Relationship Id="rId19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2.gi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file:///E:\cattaleya\2022%20-%202023\GRADE%209\GVG\v&#242;ng%20quay%20may%20m&#7855;n.pptx" TargetMode="Externa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jpeg"/><Relationship Id="rId12" Type="http://schemas.openxmlformats.org/officeDocument/2006/relationships/image" Target="../media/image4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jpeg"/><Relationship Id="rId11" Type="http://schemas.openxmlformats.org/officeDocument/2006/relationships/image" Target="../media/image44.jpeg"/><Relationship Id="rId5" Type="http://schemas.openxmlformats.org/officeDocument/2006/relationships/image" Target="../media/image10.jpeg"/><Relationship Id="rId10" Type="http://schemas.openxmlformats.org/officeDocument/2006/relationships/image" Target="../media/image43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1.jpeg"/><Relationship Id="rId12" Type="http://schemas.openxmlformats.org/officeDocument/2006/relationships/image" Target="../media/image4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jpeg"/><Relationship Id="rId11" Type="http://schemas.openxmlformats.org/officeDocument/2006/relationships/image" Target="../media/image44.jpeg"/><Relationship Id="rId5" Type="http://schemas.openxmlformats.org/officeDocument/2006/relationships/image" Target="../media/image10.jpeg"/><Relationship Id="rId10" Type="http://schemas.openxmlformats.org/officeDocument/2006/relationships/image" Target="../media/image43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8.gif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3AFA25-36A5-4C8C-84F8-F3FA971CD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2480" y="2157193"/>
            <a:ext cx="1880937" cy="636022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B771E3F-0379-47C9-94CF-523A9EEEB39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450186" y="3147537"/>
            <a:ext cx="7379463" cy="4462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8800" b="1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Warmly </a:t>
            </a:r>
            <a:r>
              <a:rPr lang="en-US" sz="8800" b="1" spc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welcome</a:t>
            </a:r>
            <a:r>
              <a:rPr lang="en-US" sz="8800" b="1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en-US" sz="8800" b="1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8800" b="1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to our class!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A4C615-2377-47A0-AB47-49E2207C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9047"/>
            <a:ext cx="1850572" cy="69396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5855C5-384F-400D-8945-26866BB9E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19047"/>
            <a:ext cx="1850572" cy="693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3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61524" y="-3589652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firebur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8" y="573405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firebur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281" y="615151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672" y="523209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Flam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" y="507550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657" y="-1047750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7767" y="966620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SAVE THE JUNGLE!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86" y="59365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6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59941" y="-362212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00" y="17200"/>
            <a:ext cx="9372287" cy="7029215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137" y="437186"/>
            <a:ext cx="5715000" cy="4286250"/>
          </a:xfrm>
          <a:prstGeom prst="rect">
            <a:avLst/>
          </a:prstGeom>
        </p:spPr>
      </p:pic>
      <p:pic>
        <p:nvPicPr>
          <p:cNvPr id="179" name="Picture 17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" y="602944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59" y="16349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5" y="16349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87" y="2343149"/>
            <a:ext cx="5715000" cy="4286250"/>
          </a:xfrm>
          <a:prstGeom prst="rect">
            <a:avLst/>
          </a:prstGeom>
        </p:spPr>
      </p:pic>
      <p:pic>
        <p:nvPicPr>
          <p:cNvPr id="183" name="Picture 182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935" y="572377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81" y="58939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39" y="509663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8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0" y="496326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8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29" y="491525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54" y="170603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8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49" y="107440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31" y="1085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168" y="143938"/>
            <a:ext cx="5715000" cy="4286250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727" y="-1813796"/>
            <a:ext cx="12596533" cy="4657725"/>
          </a:xfrm>
          <a:prstGeom prst="rect">
            <a:avLst/>
          </a:prstGeom>
        </p:spPr>
      </p:pic>
      <p:pic>
        <p:nvPicPr>
          <p:cNvPr id="19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31" y="58939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04" y="508269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080" y="582627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8" y="-113492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TextBox 196"/>
          <p:cNvSpPr txBox="1"/>
          <p:nvPr/>
        </p:nvSpPr>
        <p:spPr>
          <a:xfrm>
            <a:off x="1920281" y="1130655"/>
            <a:ext cx="792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BREADWINNER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480756" y="3603656"/>
            <a:ext cx="5234244" cy="20413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charset="0"/>
              </a:rPr>
              <a:t>A. a person who makes bread to feed the family.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6018969" y="3609939"/>
            <a:ext cx="5331037" cy="203510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charset="0"/>
              </a:rPr>
              <a:t>B. a person who supports the family with the money he/she earns.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39963" y="683466"/>
            <a:ext cx="90244" cy="76328"/>
            <a:chOff x="2455863" y="2411803"/>
            <a:chExt cx="566738" cy="566738"/>
          </a:xfrm>
        </p:grpSpPr>
        <p:sp>
          <p:nvSpPr>
            <p:cNvPr id="2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68610" y="1001423"/>
            <a:ext cx="90244" cy="76328"/>
            <a:chOff x="2455863" y="2411803"/>
            <a:chExt cx="566738" cy="566738"/>
          </a:xfrm>
        </p:grpSpPr>
        <p:sp>
          <p:nvSpPr>
            <p:cNvPr id="2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1" name="Oval 107"/>
          <p:cNvSpPr>
            <a:spLocks noChangeArrowheads="1"/>
          </p:cNvSpPr>
          <p:nvPr/>
        </p:nvSpPr>
        <p:spPr bwMode="auto">
          <a:xfrm>
            <a:off x="11551200" y="97360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87" y="-6903146"/>
            <a:ext cx="2577977" cy="6858000"/>
          </a:xfrm>
          <a:prstGeom prst="rect">
            <a:avLst/>
          </a:prstGeom>
        </p:spPr>
      </p:pic>
      <p:pic>
        <p:nvPicPr>
          <p:cNvPr id="1026" name="Picture 2" descr="Káº¿t quáº£ hÃ¬nh áº£nh cho cute baby tiger cartoon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12" l="0" r="100000">
                        <a14:foregroundMark x1="6250" y1="7805" x2="55375" y2="59268"/>
                        <a14:foregroundMark x1="11500" y1="19878" x2="23875" y2="55610"/>
                        <a14:foregroundMark x1="44125" y1="15854" x2="48250" y2="43293"/>
                        <a14:foregroundMark x1="7750" y1="26098" x2="11875" y2="44024"/>
                        <a14:foregroundMark x1="76750" y1="27927" x2="63250" y2="39268"/>
                        <a14:foregroundMark x1="16000" y1="91829" x2="46750" y2="94390"/>
                        <a14:foregroundMark x1="54625" y1="94024" x2="70375" y2="90366"/>
                        <a14:foregroundMark x1="21785" y1="18205" x2="38583" y2="66410"/>
                        <a14:foregroundMark x1="56955" y1="25641" x2="39370" y2="58205"/>
                        <a14:foregroundMark x1="62205" y1="34615" x2="51181" y2="49231"/>
                        <a14:foregroundMark x1="40420" y1="23077" x2="34383" y2="50000"/>
                        <a14:foregroundMark x1="7349" y1="42308" x2="36745" y2="60256"/>
                        <a14:foregroundMark x1="45932" y1="90769" x2="19423" y2="88974"/>
                        <a14:foregroundMark x1="20997" y1="86923" x2="15223" y2="89231"/>
                        <a14:foregroundMark x1="64304" y1="84103" x2="56168" y2="92564"/>
                        <a14:foregroundMark x1="17060" y1="30000" x2="36745" y2="54615"/>
                        <a14:foregroundMark x1="5512" y1="35385" x2="23360" y2="56923"/>
                        <a14:foregroundMark x1="49344" y1="18462" x2="40682" y2="47949"/>
                        <a14:foregroundMark x1="54593" y1="23077" x2="42257" y2="38974"/>
                        <a14:foregroundMark x1="53806" y1="20769" x2="38845" y2="37179"/>
                        <a14:foregroundMark x1="14173" y1="24872" x2="27822" y2="35641"/>
                        <a14:foregroundMark x1="7087" y1="31026" x2="6037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04" y="5478851"/>
            <a:ext cx="1450813" cy="14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6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6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6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00586 0.980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8.33333E-7 -0.2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01966 -1.41459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7074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5303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5303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198" grpId="1" animBg="1"/>
      <p:bldP spid="20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861" y="5923611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9" y="21536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846305" y="1169961"/>
            <a:ext cx="802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FACILITATOR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206777" y="3510699"/>
            <a:ext cx="5204253" cy="266044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A. a person who provides facilities like the projector, the interactive whiteboard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5828253" y="3416843"/>
            <a:ext cx="6106267" cy="27112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B. a person who helps somebody to do something more easily by discussing and giving guidance.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5303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5303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86" grpId="1" animBg="1"/>
      <p:bldP spid="8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4053" y="-343906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249" y="620246"/>
            <a:ext cx="5715000" cy="4286250"/>
          </a:xfrm>
          <a:prstGeom prst="rect">
            <a:avLst/>
          </a:prstGeom>
        </p:spPr>
      </p:pic>
      <p:pic>
        <p:nvPicPr>
          <p:cNvPr id="64" name="Picture 63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" y="621250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47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3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38" y="2526209"/>
            <a:ext cx="5715000" cy="4286250"/>
          </a:xfrm>
          <a:prstGeom prst="rect">
            <a:avLst/>
          </a:prstGeom>
        </p:spPr>
      </p:pic>
      <p:pic>
        <p:nvPicPr>
          <p:cNvPr id="68" name="Picture 6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23" y="590683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6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27" y="527969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" y="514632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17" y="509831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42" y="188909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37" y="125746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19" y="126865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280" y="326998"/>
            <a:ext cx="5715000" cy="42862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8" y="200260"/>
            <a:ext cx="9372287" cy="70292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6839" y="-1630736"/>
            <a:ext cx="11801089" cy="4657725"/>
          </a:xfrm>
          <a:prstGeom prst="rect">
            <a:avLst/>
          </a:prstGeom>
        </p:spPr>
      </p:pic>
      <p:pic>
        <p:nvPicPr>
          <p:cNvPr id="7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41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92" y="526575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968" y="600933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8" y="-197939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610197" y="1312493"/>
            <a:ext cx="794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vi-VN" altLang="en-US" sz="3600" b="1" dirty="0">
                <a:solidFill>
                  <a:schemeClr val="bg2"/>
                </a:solidFill>
                <a:latin typeface="Times New Roman" panose="02020603050405020304" charset="0"/>
              </a:rPr>
              <a:t>2. </a:t>
            </a:r>
            <a:r>
              <a:rPr lang="en-US" altLang="en-US" sz="3600" b="1" dirty="0" smtClean="0">
                <a:solidFill>
                  <a:schemeClr val="bg2"/>
                </a:solidFill>
                <a:latin typeface="Times New Roman" panose="02020603050405020304" charset="0"/>
              </a:rPr>
              <a:t>INFORMATION PROVIDER</a:t>
            </a:r>
            <a:endParaRPr lang="vi-VN" altLang="en-US" sz="3600" b="1" dirty="0">
              <a:solidFill>
                <a:schemeClr val="bg2"/>
              </a:solidFill>
              <a:latin typeface="Times New Roman" panose="0202060305040502030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813145" y="3429000"/>
            <a:ext cx="5014095" cy="251346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</a:rPr>
              <a:t>B. a machine which sells newspapers.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86596" y="3492844"/>
            <a:ext cx="4718612" cy="251346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FF"/>
                </a:solidFill>
              </a:rPr>
              <a:t>A. a person who gathers information and uses it to teach others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en-US" sz="3600" b="1" dirty="0">
              <a:solidFill>
                <a:srgbClr val="0000FF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35851" y="866526"/>
            <a:ext cx="90244" cy="76328"/>
            <a:chOff x="2455863" y="2411803"/>
            <a:chExt cx="566738" cy="566738"/>
          </a:xfrm>
        </p:grpSpPr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37197" y="1418825"/>
            <a:ext cx="90244" cy="76328"/>
            <a:chOff x="2455863" y="2411803"/>
            <a:chExt cx="566738" cy="566738"/>
          </a:xfrm>
        </p:grpSpPr>
        <p:sp>
          <p:nvSpPr>
            <p:cNvPr id="10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34232" y="1159545"/>
            <a:ext cx="90244" cy="76328"/>
            <a:chOff x="2455863" y="2411803"/>
            <a:chExt cx="566738" cy="566738"/>
          </a:xfrm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64498" y="1184483"/>
            <a:ext cx="90244" cy="76328"/>
            <a:chOff x="2455863" y="2411803"/>
            <a:chExt cx="566738" cy="566738"/>
          </a:xfrm>
        </p:grpSpPr>
        <p:sp>
          <p:nvSpPr>
            <p:cNvPr id="1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sp>
        <p:nvSpPr>
          <p:cNvPr id="117" name="Oval 107"/>
          <p:cNvSpPr>
            <a:spLocks noChangeArrowheads="1"/>
          </p:cNvSpPr>
          <p:nvPr/>
        </p:nvSpPr>
        <p:spPr bwMode="auto">
          <a:xfrm>
            <a:off x="11547088" y="115666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75" y="-6720086"/>
            <a:ext cx="2577977" cy="6858000"/>
          </a:xfrm>
          <a:prstGeom prst="rect">
            <a:avLst/>
          </a:prstGeom>
        </p:spPr>
      </p:pic>
      <p:pic>
        <p:nvPicPr>
          <p:cNvPr id="120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597">
            <a:off x="6141606" y="5131511"/>
            <a:ext cx="2196792" cy="20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2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00586 0.980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08333E-7 -0.2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01523 -1.2185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609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5303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5303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85" grpId="1" animBg="1"/>
      <p:bldP spid="8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2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64053" y="-343906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249" y="620246"/>
            <a:ext cx="5715000" cy="4286250"/>
          </a:xfrm>
          <a:prstGeom prst="rect">
            <a:avLst/>
          </a:prstGeom>
        </p:spPr>
      </p:pic>
      <p:pic>
        <p:nvPicPr>
          <p:cNvPr id="64" name="Picture 63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3" y="621250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47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3" y="181799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38" y="2526209"/>
            <a:ext cx="5715000" cy="4286250"/>
          </a:xfrm>
          <a:prstGeom prst="rect">
            <a:avLst/>
          </a:prstGeom>
        </p:spPr>
      </p:pic>
      <p:pic>
        <p:nvPicPr>
          <p:cNvPr id="68" name="Picture 67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23" y="590683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6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227" y="527969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8" y="514632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17" y="509831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42" y="188909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737" y="125746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719" y="126865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8280" y="326998"/>
            <a:ext cx="5715000" cy="4286250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288" y="200260"/>
            <a:ext cx="9372287" cy="702921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6839" y="-1630736"/>
            <a:ext cx="11801089" cy="4657725"/>
          </a:xfrm>
          <a:prstGeom prst="rect">
            <a:avLst/>
          </a:prstGeom>
        </p:spPr>
      </p:pic>
      <p:pic>
        <p:nvPicPr>
          <p:cNvPr id="79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419" y="607698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92" y="526575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5968" y="600933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5" y="-244089"/>
            <a:ext cx="10382300" cy="279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666198" y="653809"/>
            <a:ext cx="794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DRASTICALLY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5863980" y="3458124"/>
            <a:ext cx="5671871" cy="190192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00FF"/>
                </a:solidFill>
              </a:rPr>
              <a:t>B. An adverb to the lowest degree.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64430" y="3503451"/>
            <a:ext cx="5350570" cy="185659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FF"/>
                </a:solidFill>
              </a:rPr>
              <a:t>A.  An adverb to the greatest degree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en-US" sz="3600" b="1" dirty="0">
              <a:solidFill>
                <a:srgbClr val="0000FF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35851" y="866526"/>
            <a:ext cx="90244" cy="76328"/>
            <a:chOff x="2455863" y="2411803"/>
            <a:chExt cx="566738" cy="566738"/>
          </a:xfrm>
        </p:grpSpPr>
        <p:sp>
          <p:nvSpPr>
            <p:cNvPr id="9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37197" y="1418825"/>
            <a:ext cx="90244" cy="76328"/>
            <a:chOff x="2455863" y="2411803"/>
            <a:chExt cx="566738" cy="566738"/>
          </a:xfrm>
        </p:grpSpPr>
        <p:sp>
          <p:nvSpPr>
            <p:cNvPr id="10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34232" y="1159545"/>
            <a:ext cx="90244" cy="76328"/>
            <a:chOff x="2455863" y="2411803"/>
            <a:chExt cx="566738" cy="566738"/>
          </a:xfrm>
        </p:grpSpPr>
        <p:sp>
          <p:nvSpPr>
            <p:cNvPr id="10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64498" y="1184483"/>
            <a:ext cx="90244" cy="76328"/>
            <a:chOff x="2455863" y="2411803"/>
            <a:chExt cx="566738" cy="566738"/>
          </a:xfrm>
        </p:grpSpPr>
        <p:sp>
          <p:nvSpPr>
            <p:cNvPr id="11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sp>
        <p:nvSpPr>
          <p:cNvPr id="117" name="Oval 107"/>
          <p:cNvSpPr>
            <a:spLocks noChangeArrowheads="1"/>
          </p:cNvSpPr>
          <p:nvPr/>
        </p:nvSpPr>
        <p:spPr bwMode="auto">
          <a:xfrm>
            <a:off x="11547088" y="115666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75" y="-6720086"/>
            <a:ext cx="2577977" cy="6858000"/>
          </a:xfrm>
          <a:prstGeom prst="rect">
            <a:avLst/>
          </a:prstGeom>
        </p:spPr>
      </p:pic>
      <p:pic>
        <p:nvPicPr>
          <p:cNvPr id="120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4597">
            <a:off x="6141606" y="5131511"/>
            <a:ext cx="2196792" cy="20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2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00586 0.980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08333E-7 -0.2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01523 -1.2185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6092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5303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1"/>
                </p:tgtEl>
              </p:cMediaNode>
            </p:audio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5303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85" grpId="1" animBg="1"/>
      <p:bldP spid="8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2192000" cy="6995160"/>
          </a:xfrm>
          <a:prstGeom prst="rect">
            <a:avLst/>
          </a:prstGeom>
        </p:spPr>
      </p:pic>
      <p:pic>
        <p:nvPicPr>
          <p:cNvPr id="64" name="Picture 8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45160" y="-3524786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356" y="534521"/>
            <a:ext cx="5715000" cy="4286250"/>
          </a:xfrm>
          <a:prstGeom prst="rect">
            <a:avLst/>
          </a:prstGeom>
        </p:spPr>
      </p:pic>
      <p:pic>
        <p:nvPicPr>
          <p:cNvPr id="66" name="Picture 65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6" y="6126776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40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6" y="1732271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70" name="Picture 69" descr="Flam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716" y="5821110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6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20" y="519397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61" y="506059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10" y="5012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5" y="1803373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630" y="1171738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612" y="118292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387" y="241273"/>
            <a:ext cx="5715000" cy="428625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81" y="114535"/>
            <a:ext cx="9372287" cy="702921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7945" y="-1716461"/>
            <a:ext cx="13658420" cy="4657725"/>
          </a:xfrm>
          <a:prstGeom prst="rect">
            <a:avLst/>
          </a:prstGeom>
        </p:spPr>
      </p:pic>
      <p:pic>
        <p:nvPicPr>
          <p:cNvPr id="81" name="Picture 13" descr="firebur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312" y="5991264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1" descr="Flam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885" y="518002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861" y="5923611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29" y="21536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846305" y="1169961"/>
            <a:ext cx="8022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APPLICATION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ounded Rectangle 85"/>
          <p:cNvSpPr/>
          <p:nvPr/>
        </p:nvSpPr>
        <p:spPr>
          <a:xfrm>
            <a:off x="206777" y="3510699"/>
            <a:ext cx="5204253" cy="266044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A. an official request for something</a:t>
            </a:r>
            <a:r>
              <a:rPr lang="en-US" sz="3600" b="1" dirty="0" smtClean="0">
                <a:solidFill>
                  <a:srgbClr val="0000FF"/>
                </a:solidFill>
              </a:rPr>
              <a:t>.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89" name="Rounded Rectangle 88"/>
          <p:cNvSpPr/>
          <p:nvPr/>
        </p:nvSpPr>
        <p:spPr>
          <a:xfrm>
            <a:off x="5828253" y="3416843"/>
            <a:ext cx="6106267" cy="27112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00FF"/>
                </a:solidFill>
              </a:rPr>
              <a:t>B. </a:t>
            </a:r>
            <a:r>
              <a:rPr lang="en-US" sz="3600" b="1" dirty="0">
                <a:solidFill>
                  <a:srgbClr val="0000FF"/>
                </a:solidFill>
              </a:rPr>
              <a:t>a way in which something can be used for a particular purpose.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4744" y="780801"/>
            <a:ext cx="90244" cy="76328"/>
            <a:chOff x="2455863" y="2411803"/>
            <a:chExt cx="566738" cy="566738"/>
          </a:xfrm>
        </p:grpSpPr>
        <p:sp>
          <p:nvSpPr>
            <p:cNvPr id="9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9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56090" y="1333100"/>
            <a:ext cx="90244" cy="76328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853125" y="1073820"/>
            <a:ext cx="90244" cy="76328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391" y="1098758"/>
            <a:ext cx="90244" cy="76328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b="1"/>
            </a:p>
          </p:txBody>
        </p:sp>
      </p:grpSp>
      <p:sp>
        <p:nvSpPr>
          <p:cNvPr id="119" name="Oval 107"/>
          <p:cNvSpPr>
            <a:spLocks noChangeArrowheads="1"/>
          </p:cNvSpPr>
          <p:nvPr/>
        </p:nvSpPr>
        <p:spPr bwMode="auto">
          <a:xfrm>
            <a:off x="11565981" y="107094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/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2530" y1="38012" x2="34940" y2="50877"/>
                        <a14:foregroundMark x1="22892" y1="32164" x2="25301" y2="50877"/>
                        <a14:foregroundMark x1="57831" y1="71930" x2="62651" y2="789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244">
            <a:off x="6301623" y="5605185"/>
            <a:ext cx="1516041" cy="1561705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12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12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0.00468 -1.2645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6324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audio>
              <p:cMediaNode vol="5303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  <p:audio>
              <p:cMediaNode vol="5303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86" grpId="1" animBg="1"/>
      <p:bldP spid="8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76" name="Picture 8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259941" y="-3622121"/>
            <a:ext cx="13157954" cy="121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1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00" y="17200"/>
            <a:ext cx="9372287" cy="7029215"/>
          </a:xfrm>
          <a:prstGeom prst="rect">
            <a:avLst/>
          </a:prstGeom>
        </p:spPr>
      </p:pic>
      <p:pic>
        <p:nvPicPr>
          <p:cNvPr id="178" name="Picture 1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8137" y="437186"/>
            <a:ext cx="5715000" cy="4286250"/>
          </a:xfrm>
          <a:prstGeom prst="rect">
            <a:avLst/>
          </a:prstGeom>
        </p:spPr>
      </p:pic>
      <p:pic>
        <p:nvPicPr>
          <p:cNvPr id="179" name="Picture 17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" y="6029441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7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959" y="16349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180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5" y="1634936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87" y="2343149"/>
            <a:ext cx="5715000" cy="4286250"/>
          </a:xfrm>
          <a:prstGeom prst="rect">
            <a:avLst/>
          </a:prstGeom>
        </p:spPr>
      </p:pic>
      <p:pic>
        <p:nvPicPr>
          <p:cNvPr id="183" name="Picture 182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935" y="5723775"/>
            <a:ext cx="2609850" cy="106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81" y="58939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184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339" y="5096637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185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80" y="496326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186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29" y="491525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54" y="1706038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8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849" y="1074403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18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831" y="1085594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4168" y="143938"/>
            <a:ext cx="5715000" cy="4286250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727" y="-1813796"/>
            <a:ext cx="12596533" cy="4657725"/>
          </a:xfrm>
          <a:prstGeom prst="rect">
            <a:avLst/>
          </a:prstGeom>
        </p:spPr>
      </p:pic>
      <p:pic>
        <p:nvPicPr>
          <p:cNvPr id="193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6531" y="5893929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93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04" y="5082692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080" y="5826276"/>
            <a:ext cx="1339752" cy="8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28" y="-113492"/>
            <a:ext cx="10382300" cy="38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TextBox 196"/>
          <p:cNvSpPr txBox="1"/>
          <p:nvPr/>
        </p:nvSpPr>
        <p:spPr>
          <a:xfrm>
            <a:off x="1920281" y="1130655"/>
            <a:ext cx="7923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EXTERNALLY EMPLOYED</a:t>
            </a:r>
            <a:endParaRPr lang="en-US" sz="36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441299" y="3613177"/>
            <a:ext cx="5234244" cy="204139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charset="0"/>
              </a:rPr>
              <a:t>A. stay at home and do housework</a:t>
            </a:r>
            <a:r>
              <a:rPr lang="en-US" altLang="en-US" sz="3600" b="1" dirty="0" smtClean="0">
                <a:solidFill>
                  <a:srgbClr val="0000CC"/>
                </a:solidFill>
                <a:latin typeface="Times New Roman" panose="02020603050405020304" charset="0"/>
              </a:rPr>
              <a:t>.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charset="0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6018969" y="3609939"/>
            <a:ext cx="5544756" cy="203510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charset="0"/>
              </a:rPr>
              <a:t>B. work outside the home.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539963" y="683466"/>
            <a:ext cx="90244" cy="76328"/>
            <a:chOff x="2455863" y="2411803"/>
            <a:chExt cx="566738" cy="566738"/>
          </a:xfrm>
        </p:grpSpPr>
        <p:sp>
          <p:nvSpPr>
            <p:cNvPr id="2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68610" y="1001423"/>
            <a:ext cx="90244" cy="76328"/>
            <a:chOff x="2455863" y="2411803"/>
            <a:chExt cx="566738" cy="566738"/>
          </a:xfrm>
        </p:grpSpPr>
        <p:sp>
          <p:nvSpPr>
            <p:cNvPr id="2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1" name="Oval 107"/>
          <p:cNvSpPr>
            <a:spLocks noChangeArrowheads="1"/>
          </p:cNvSpPr>
          <p:nvPr/>
        </p:nvSpPr>
        <p:spPr bwMode="auto">
          <a:xfrm>
            <a:off x="11551200" y="97360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87" y="-6903146"/>
            <a:ext cx="2577977" cy="6858000"/>
          </a:xfrm>
          <a:prstGeom prst="rect">
            <a:avLst/>
          </a:prstGeom>
        </p:spPr>
      </p:pic>
      <p:pic>
        <p:nvPicPr>
          <p:cNvPr id="1026" name="Picture 2" descr="Káº¿t quáº£ hÃ¬nh áº£nh cho cute baby tiger cartoons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512" l="0" r="100000">
                        <a14:foregroundMark x1="6250" y1="7805" x2="55375" y2="59268"/>
                        <a14:foregroundMark x1="11500" y1="19878" x2="23875" y2="55610"/>
                        <a14:foregroundMark x1="44125" y1="15854" x2="48250" y2="43293"/>
                        <a14:foregroundMark x1="7750" y1="26098" x2="11875" y2="44024"/>
                        <a14:foregroundMark x1="76750" y1="27927" x2="63250" y2="39268"/>
                        <a14:foregroundMark x1="16000" y1="91829" x2="46750" y2="94390"/>
                        <a14:foregroundMark x1="54625" y1="94024" x2="70375" y2="90366"/>
                        <a14:foregroundMark x1="21785" y1="18205" x2="38583" y2="66410"/>
                        <a14:foregroundMark x1="56955" y1="25641" x2="39370" y2="58205"/>
                        <a14:foregroundMark x1="62205" y1="34615" x2="51181" y2="49231"/>
                        <a14:foregroundMark x1="40420" y1="23077" x2="34383" y2="50000"/>
                        <a14:foregroundMark x1="7349" y1="42308" x2="36745" y2="60256"/>
                        <a14:foregroundMark x1="45932" y1="90769" x2="19423" y2="88974"/>
                        <a14:foregroundMark x1="20997" y1="86923" x2="15223" y2="89231"/>
                        <a14:foregroundMark x1="64304" y1="84103" x2="56168" y2="92564"/>
                        <a14:foregroundMark x1="17060" y1="30000" x2="36745" y2="54615"/>
                        <a14:foregroundMark x1="5512" y1="35385" x2="23360" y2="56923"/>
                        <a14:foregroundMark x1="49344" y1="18462" x2="40682" y2="47949"/>
                        <a14:foregroundMark x1="54593" y1="23077" x2="42257" y2="38974"/>
                        <a14:foregroundMark x1="53806" y1="20769" x2="38845" y2="37179"/>
                        <a14:foregroundMark x1="14173" y1="24872" x2="27822" y2="35641"/>
                        <a14:foregroundMark x1="7087" y1="31026" x2="6037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04" y="5478851"/>
            <a:ext cx="1450813" cy="148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2019066"/>
            <a:ext cx="609600" cy="609600"/>
          </a:xfrm>
          <a:prstGeom prst="rect">
            <a:avLst/>
          </a:prstGeom>
        </p:spPr>
      </p:pic>
      <p:pic>
        <p:nvPicPr>
          <p:cNvPr id="63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6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4607" y="4345015"/>
            <a:ext cx="609600" cy="609600"/>
          </a:xfrm>
          <a:prstGeom prst="rect">
            <a:avLst/>
          </a:prstGeom>
        </p:spPr>
      </p:pic>
      <p:pic>
        <p:nvPicPr>
          <p:cNvPr id="6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79102" y="5130610"/>
            <a:ext cx="609600" cy="609600"/>
          </a:xfrm>
          <a:prstGeom prst="rect">
            <a:avLst/>
          </a:prstGeom>
        </p:spPr>
      </p:pic>
      <p:pic>
        <p:nvPicPr>
          <p:cNvPr id="6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5795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0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00586 0.980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8.33333E-7 -0.25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01966 -1.41459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7074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5303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5303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5303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5303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198" grpId="1" animBg="1"/>
      <p:bldP spid="20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284087507"/>
              </p:ext>
            </p:extLst>
          </p:nvPr>
        </p:nvGraphicFramePr>
        <p:xfrm>
          <a:off x="168166" y="620109"/>
          <a:ext cx="11645462" cy="6237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5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11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89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46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735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Idea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Nguyen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8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will learn from a real workplace.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love seeing themselves as part of the process.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88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teacher will act more  like a facilitator.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5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father will not necessarily be the breadwinner of the family.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375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the in </a:t>
                      </a:r>
                      <a:r>
                        <a:rPr lang="en-US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involvement of fathers in </a:t>
                      </a: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home, they will develop a closer bond with their chidren.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>
            <a:hlinkClick r:id="" action="ppaction://ole?verb=0"/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986088" y="3652838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6" r:id="rId3" imgW="914400" imgH="215900" progId="Equation.KSEE3">
                  <p:embed/>
                </p:oleObj>
              </mc:Choice>
              <mc:Fallback>
                <p:oleObj r:id="rId3" imgW="914400" imgH="215900" progId="Equation.KSEE3">
                  <p:embed/>
                  <p:pic>
                    <p:nvPicPr>
                      <p:cNvPr id="4" name="Content Placeholder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6088" y="3652838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>
            <a:hlinkClick r:id="" action="ppaction://ole?verb=0"/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8278813" y="3652838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r:id="rId5" imgW="914400" imgH="215900" progId="Equation.KSEE3">
                  <p:embed/>
                </p:oleObj>
              </mc:Choice>
              <mc:Fallback>
                <p:oleObj r:id="rId5" imgW="914400" imgH="215900" progId="Equation.KSEE3">
                  <p:embed/>
                  <p:pic>
                    <p:nvPicPr>
                      <p:cNvPr id="5" name="Content Placeholder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8813" y="3652838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"/>
          <p:cNvSpPr txBox="1"/>
          <p:nvPr/>
        </p:nvSpPr>
        <p:spPr>
          <a:xfrm>
            <a:off x="0" y="-2622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Task 2 (Act 1a/ p60):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Tick the person who has this idea.</a:t>
            </a:r>
            <a:endParaRPr lang="en-US" sz="28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939" y="2617076"/>
            <a:ext cx="10353762" cy="970450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 KHOOT!</a:t>
            </a:r>
            <a:endParaRPr lang="en-US" sz="6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4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92692002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5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4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3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8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872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Idea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Nguyen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will learn from a real workplace.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love seeing themselves as part of the process.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teacher will act more  like a facilitator.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father will not necessarily be the breadwinner of the family.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92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800" b="1" dirty="0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the in </a:t>
                      </a:r>
                      <a:r>
                        <a:rPr lang="en-US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involvement of fathers in </a:t>
                      </a:r>
                      <a:r>
                        <a:rPr lang="vi-VN" alt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home, they will develop a closer bond with their chidren.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>
            <a:hlinkClick r:id="" action="ppaction://ole?verb=0"/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2986088" y="3652838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r:id="rId3" imgW="914400" imgH="215900" progId="Equation.KSEE3">
                  <p:embed/>
                </p:oleObj>
              </mc:Choice>
              <mc:Fallback>
                <p:oleObj r:id="rId3" imgW="914400" imgH="215900" progId="Equation.KSEE3">
                  <p:embed/>
                  <p:pic>
                    <p:nvPicPr>
                      <p:cNvPr id="4" name="Content Placeholder 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6088" y="3652838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4">
            <a:hlinkClick r:id="" action="ppaction://ole?verb=0"/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8278813" y="3652838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r:id="rId5" imgW="914400" imgH="215900" progId="Equation.KSEE3">
                  <p:embed/>
                </p:oleObj>
              </mc:Choice>
              <mc:Fallback>
                <p:oleObj r:id="rId5" imgW="914400" imgH="215900" progId="Equation.KSEE3">
                  <p:embed/>
                  <p:pic>
                    <p:nvPicPr>
                      <p:cNvPr id="5" name="Content Placeholder 4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8813" y="3652838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1347146" y="5643516"/>
            <a:ext cx="46679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√</a:t>
            </a:r>
          </a:p>
        </p:txBody>
      </p:sp>
      <p:sp>
        <p:nvSpPr>
          <p:cNvPr id="7" name="Rectangle 6"/>
          <p:cNvSpPr/>
          <p:nvPr/>
        </p:nvSpPr>
        <p:spPr>
          <a:xfrm>
            <a:off x="9846312" y="4325302"/>
            <a:ext cx="46679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√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6239" y="3102410"/>
            <a:ext cx="46679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√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6239" y="913019"/>
            <a:ext cx="46679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√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347146" y="2045672"/>
            <a:ext cx="466794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</a:rPr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40508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42" y="2753711"/>
            <a:ext cx="118451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 or FUTURE ?</a:t>
            </a:r>
            <a:endParaRPr lang="en-US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907229359"/>
              </p:ext>
            </p:extLst>
          </p:nvPr>
        </p:nvGraphicFramePr>
        <p:xfrm>
          <a:off x="0" y="714704"/>
          <a:ext cx="12192000" cy="551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1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7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1" dirty="0">
                        <a:solidFill>
                          <a:srgbClr val="FF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Beyond </a:t>
                      </a:r>
                      <a:r>
                        <a:rPr lang="vi-VN" altLang="en-US" sz="4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r>
                        <a:rPr lang="en-US" altLang="en-US" sz="4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altLang="en-US" sz="4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61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vi-VN" alt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Vision of the future 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3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5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It's work, paid or </a:t>
                      </a:r>
                    </a:p>
                    <a:p>
                      <a:pPr algn="ctr">
                        <a:buNone/>
                      </a:pPr>
                      <a:r>
                        <a:rPr lang="vi-VN" alt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not, isn't it?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5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I love every moment,</a:t>
                      </a:r>
                    </a:p>
                    <a:p>
                      <a:pPr algn="ctr">
                        <a:buNone/>
                      </a:pPr>
                      <a:r>
                        <a:rPr lang="vi-VN" altLang="en-US" sz="4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spend with him.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3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 Box 1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 </a:t>
            </a:r>
            <a:r>
              <a:rPr lang="en-US" sz="28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1c/ p60)</a:t>
            </a:r>
            <a:r>
              <a:rPr lang="en-AU" sz="2800" b="1" dirty="0">
                <a:solidFill>
                  <a:srgbClr val="FFFF00"/>
                </a:solidFill>
                <a:latin typeface="Times New Roman" panose="02020603050405020304" charset="0"/>
              </a:rPr>
              <a:t>:</a:t>
            </a:r>
            <a:r>
              <a:rPr lang="vi-VN" altLang="en-US" sz="2800" b="1" dirty="0" smtClean="0">
                <a:solidFill>
                  <a:srgbClr val="FFFF00"/>
                </a:solidFill>
                <a:latin typeface="Times New Roman" panose="02020603050405020304" charset="0"/>
              </a:rPr>
              <a:t>Find </a:t>
            </a:r>
            <a:r>
              <a:rPr lang="vi-VN" altLang="en-US" sz="2800" b="1" dirty="0">
                <a:solidFill>
                  <a:srgbClr val="FFFF00"/>
                </a:solidFill>
                <a:latin typeface="Times New Roman" panose="02020603050405020304" charset="0"/>
              </a:rPr>
              <a:t>the meaning of the phrases and sentences.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48249" y="1364850"/>
            <a:ext cx="5843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fter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year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2030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48248" y="5216892"/>
            <a:ext cx="5843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love being with my father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8248" y="3545818"/>
            <a:ext cx="58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Both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housework and paid  work are worthy of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respect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48247" y="2175712"/>
            <a:ext cx="58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Ideas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 views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what life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in the  </a:t>
            </a:r>
            <a:r>
              <a:rPr lang="vi-VN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36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64264"/>
            <a:ext cx="1205865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(Act 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1b/ 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p60</a:t>
            </a:r>
            <a:r>
              <a:rPr lang="en-US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Answer </a:t>
            </a: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questions</a:t>
            </a:r>
          </a:p>
          <a:p>
            <a:r>
              <a:rPr lang="en-US" sz="2800" b="1" dirty="0"/>
              <a:t>1. What is the purpose of the </a:t>
            </a:r>
            <a:r>
              <a:rPr lang="en-US" sz="2800" b="1" i="1" dirty="0"/>
              <a:t>Beyond 2030</a:t>
            </a:r>
            <a:r>
              <a:rPr lang="en-US" sz="2800" b="1" dirty="0"/>
              <a:t> forum?</a:t>
            </a:r>
          </a:p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people to share their vision of the future. </a:t>
            </a:r>
            <a:endParaRPr lang="en-US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/>
              <a:t>2</a:t>
            </a:r>
            <a:r>
              <a:rPr lang="en-US" sz="2800" b="1" dirty="0"/>
              <a:t>. Who has been invited to the discussion?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Some students from Oak Tree School in Happy Valley. </a:t>
            </a:r>
          </a:p>
          <a:p>
            <a:r>
              <a:rPr lang="en-US" sz="2800" b="1" dirty="0"/>
              <a:t>3. What does </a:t>
            </a:r>
            <a:r>
              <a:rPr lang="en-US" sz="2800" b="1" dirty="0" err="1"/>
              <a:t>Phong</a:t>
            </a:r>
            <a:r>
              <a:rPr lang="en-US" sz="2800" b="1" dirty="0"/>
              <a:t> think about classes in the future?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He 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thinks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learning will also take place outside school. </a:t>
            </a:r>
          </a:p>
          <a:p>
            <a:r>
              <a:rPr lang="en-US" sz="2800" b="1" dirty="0"/>
              <a:t>4. Why might students like having classes outside school?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It will give them a sense of participation and of being part of the process. </a:t>
            </a:r>
          </a:p>
          <a:p>
            <a:r>
              <a:rPr lang="en-US" sz="2800" b="1" dirty="0"/>
              <a:t>5. Will the father of the future always stay at home?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No, he won't. He may still go to work. </a:t>
            </a:r>
          </a:p>
          <a:p>
            <a:r>
              <a:rPr lang="en-US" sz="2800" b="1" dirty="0"/>
              <a:t>6. Does Nguyen feel negative about a man doing housework?</a:t>
            </a:r>
          </a:p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No, he doesn't. </a:t>
            </a:r>
          </a:p>
        </p:txBody>
      </p:sp>
      <p:sp>
        <p:nvSpPr>
          <p:cNvPr id="2" name="Rectangle 1"/>
          <p:cNvSpPr/>
          <p:nvPr/>
        </p:nvSpPr>
        <p:spPr>
          <a:xfrm>
            <a:off x="283778" y="5691158"/>
            <a:ext cx="10920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E:\cattaleya\2022 - 2023\GRADE 9\GVG\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vòng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 quay may mắn.pptx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9T2SHS/U11-L1-3-1-0ac4052262d6a9e1d645e68cca1471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286602"/>
            <a:ext cx="3829571" cy="18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9T2SHS/U11-L1-3-2-54717069510f3126cbbb578a573406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286602"/>
            <a:ext cx="3747015" cy="20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9T2SHS/U11-L1-3-3-9ec0675f49d381f5b8cb0acd9b0e3f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81" y="286602"/>
            <a:ext cx="3642862" cy="20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TA9T2SHS/U11-L1-3-4-43f6bfa4337933b91b5177fea289d74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" y="2361064"/>
            <a:ext cx="4083012" cy="20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TA9T2SHS/U11-L1-3-5-decb454dc03104c92f464cbc476abb1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97" y="2501477"/>
            <a:ext cx="3618343" cy="19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.sachmem.vn/public/images/TA9T2SHS/U11-L1-3-6-4f7457491ab334af1924dc24b96b2fa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150" y="2501477"/>
            <a:ext cx="3660668" cy="17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taurants Are Busier Than Ever, But We're All Hanging By a Thread | Bon  Appétit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" y="4603159"/>
            <a:ext cx="4008605" cy="22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apan weighs how to reopen schools amid delta's dominance | The Japan Times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76" y="4542537"/>
            <a:ext cx="3720464" cy="23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pace Tourism May Mean One Giant Leap for Researchers - The New York Tim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9" y="4262040"/>
            <a:ext cx="3525409" cy="26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nen-Proud-Of-you-Fiona-F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59669" y="3103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05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7E894D6-4BF9-49DF-ACBA-5EB691A6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GAME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771376-89BD-46ED-940E-F454E78E4F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5"/>
          <a:stretch/>
        </p:blipFill>
        <p:spPr>
          <a:xfrm>
            <a:off x="234734" y="2087714"/>
            <a:ext cx="11841651" cy="3503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4734" y="101936"/>
            <a:ext cx="3442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Task 5:</a:t>
            </a:r>
            <a:endParaRPr lang="en-AU" sz="32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9T2SHS/U11-L1-3-1-0ac4052262d6a9e1d645e68cca1471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3" y="286602"/>
            <a:ext cx="3829571" cy="18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9T2SHS/U11-L1-3-2-54717069510f3126cbbb578a573406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286602"/>
            <a:ext cx="3747015" cy="20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9T2SHS/U11-L1-3-3-9ec0675f49d381f5b8cb0acd9b0e3f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81" y="286602"/>
            <a:ext cx="3642862" cy="20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TA9T2SHS/U11-L1-3-4-43f6bfa4337933b91b5177fea289d74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" y="2361064"/>
            <a:ext cx="4083012" cy="204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TA9T2SHS/U11-L1-3-5-decb454dc03104c92f464cbc476abb1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97" y="2501477"/>
            <a:ext cx="3618343" cy="19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.sachmem.vn/public/images/TA9T2SHS/U11-L1-3-6-4f7457491ab334af1924dc24b96b2fa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150" y="2501477"/>
            <a:ext cx="3660668" cy="17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staurants Are Busier Than Ever, But We're All Hanging By a Thread | Bon  Appétit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" y="4603159"/>
            <a:ext cx="4008605" cy="22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apan weighs how to reopen schools amid delta's dominance | The Japan Times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76" y="4542537"/>
            <a:ext cx="3720464" cy="23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pace Tourism May Mean One Giant Leap for Researchers - The New York Time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779" y="4262040"/>
            <a:ext cx="3525409" cy="260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nen-Proud-Of-you-Fiona-F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59669" y="3103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TODAY YOU’VE LEARNT: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311" y="1453927"/>
            <a:ext cx="11918730" cy="4058750"/>
          </a:xfrm>
        </p:spPr>
        <p:txBody>
          <a:bodyPr>
            <a:noAutofit/>
          </a:bodyPr>
          <a:lstStyle/>
          <a:p>
            <a:r>
              <a:rPr lang="en-US" sz="3200" dirty="0" smtClean="0"/>
              <a:t>VOCABULARY</a:t>
            </a:r>
          </a:p>
          <a:p>
            <a:pPr marL="36900" indent="0">
              <a:buNone/>
            </a:pPr>
            <a:r>
              <a:rPr lang="en-US" sz="3200" dirty="0"/>
              <a:t>The changing roles in society</a:t>
            </a:r>
            <a:r>
              <a:rPr lang="en-US" sz="3200" dirty="0" smtClean="0"/>
              <a:t>.</a:t>
            </a:r>
          </a:p>
          <a:p>
            <a:r>
              <a:rPr lang="en-US" sz="3200" dirty="0"/>
              <a:t>SKILLS</a:t>
            </a:r>
          </a:p>
          <a:p>
            <a:pPr>
              <a:buFontTx/>
              <a:buChar char="-"/>
            </a:pPr>
            <a:r>
              <a:rPr lang="en-US" sz="3200" dirty="0" smtClean="0"/>
              <a:t>Listening and Reading </a:t>
            </a:r>
            <a:r>
              <a:rPr lang="en-US" sz="3200" dirty="0"/>
              <a:t>for specific information about the  changing roles </a:t>
            </a:r>
            <a:r>
              <a:rPr lang="en-US" sz="3200" dirty="0" smtClean="0"/>
              <a:t>of fathers and teachers in the future.</a:t>
            </a:r>
          </a:p>
          <a:p>
            <a:pPr>
              <a:buFontTx/>
              <a:buChar char="-"/>
            </a:pPr>
            <a:r>
              <a:rPr lang="en-US" sz="3200" dirty="0" smtClean="0"/>
              <a:t>Sharing your vision of the life in the future.</a:t>
            </a:r>
          </a:p>
          <a:p>
            <a:pPr marL="3690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195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16A8-F106-496E-B0DC-04D1B92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2" y="2813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HOME ASSIGNMENTS: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74314-7991-4D60-846B-4B17625B5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195513"/>
            <a:ext cx="10515600" cy="384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- Rewrite </a:t>
            </a:r>
            <a:r>
              <a:rPr lang="en-GB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Task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 1c 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into your notebooks.</a:t>
            </a:r>
          </a:p>
          <a:p>
            <a:pPr marL="285750" indent="-285750">
              <a:buFontTx/>
              <a:buChar char="-"/>
            </a:pPr>
            <a:r>
              <a:rPr lang="en-US" sz="4000" dirty="0" smtClean="0">
                <a:latin typeface="Times New Roman" panose="02020603050405020304" pitchFamily="18" charset="0"/>
              </a:rPr>
              <a:t>Talk about your own vision of our life in the future.</a:t>
            </a:r>
            <a:r>
              <a:rPr lang="en-GB" sz="1800" dirty="0">
                <a:latin typeface="Times New Roman" panose="02020603050405020304" pitchFamily="18" charset="0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5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F25018-07A0-4BE3-B809-436DC3599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32" y="1012370"/>
            <a:ext cx="8942054" cy="421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D1B5B5-880C-43D4-ADC0-1371E62CF2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5" y="119743"/>
            <a:ext cx="1583674" cy="66076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D15AE5-2D10-4FB8-9488-BA93A61A9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79" y="119743"/>
            <a:ext cx="10287000" cy="7163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099376-30BF-408B-97E7-85AB09FFF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326" y="125185"/>
            <a:ext cx="1583674" cy="66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1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9T2SHS/U11-L1-3-1-0ac4052262d6a9e1d645e68cca1471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" y="0"/>
            <a:ext cx="3829571" cy="188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sachmem.vn/public/images/TA9T2SHS/U11-L1-3-2-54717069510f3126cbbb578a573406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0"/>
            <a:ext cx="3747015" cy="207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TA9T2SHS/U11-L1-3-4-43f6bfa4337933b91b5177fea289d74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" y="2264585"/>
            <a:ext cx="4006105" cy="20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TA9T2SHS/U11-L1-3-5-decb454dc03104c92f464cbc476abb1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60" y="4744180"/>
            <a:ext cx="3333859" cy="175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s.sachmem.vn/public/images/TA9T2SHS/U11-L1-3-6-4f7457491ab334af1924dc24b96b2fa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84" y="2264585"/>
            <a:ext cx="3923565" cy="18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tting Better at Housework ﻿| Maid in Point Clear 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203" y="2264585"/>
            <a:ext cx="3243383" cy="216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hiện tượng lạ tự nhiên, bí ẩn khoa học: Vì sao lại có một số vùng đất  đai màu mỡ?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18" y="4558226"/>
            <a:ext cx="3489868" cy="23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ỉ còn 2 đôi tàu hỏa chạy tuyến Bắc-Nam"/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91" y="207508"/>
            <a:ext cx="3516583" cy="172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à mặt tiền Lê Chân trung tâm thành phố Nha Tra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91" y="4239363"/>
            <a:ext cx="3491515" cy="26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ac-nen-Rap-IQ-Dance-Rap-IQ-Dance-Rap-I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tting Better at Housework ﻿| Maid in Point Clear 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5" y="3240400"/>
            <a:ext cx="3865766" cy="258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hiện tượng lạ tự nhiên, bí ẩn khoa học: Vì sao lại có một số vùng đất  đai màu mỡ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923" y="3240400"/>
            <a:ext cx="3973005" cy="261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ỉ còn 2 đôi tàu hỏa chạy tuyến Bắc-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377" y="258764"/>
            <a:ext cx="5348858" cy="26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hà mặt tiền Lê Chân trung tâm thành phố Nha Tr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90" y="3241464"/>
            <a:ext cx="3714979" cy="26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nda | Ô tô | Danh sách sản phẩ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71" y="258764"/>
            <a:ext cx="4311322" cy="26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0510" y="588112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4346F-50DF-422B-AA8F-103D11CF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5421"/>
            <a:ext cx="12192000" cy="4524702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66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Unit 11: CHANGING ROLES IN SOCIETY</a:t>
            </a:r>
            <a:b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 the future</a:t>
            </a:r>
            <a:endParaRPr lang="en-US" sz="4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83308" y="0"/>
            <a:ext cx="68086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Wednesday, February 15</a:t>
            </a:r>
            <a:r>
              <a:rPr lang="en-US" sz="3200" b="1" baseline="30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8300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0"/>
            <a:ext cx="10353762" cy="97045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THIS UNIT INCLUDES: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73" y="970451"/>
            <a:ext cx="5858678" cy="4058750"/>
          </a:xfrm>
        </p:spPr>
        <p:txBody>
          <a:bodyPr>
            <a:noAutofit/>
          </a:bodyPr>
          <a:lstStyle/>
          <a:p>
            <a:r>
              <a:rPr lang="en-US" sz="3200" dirty="0" smtClean="0"/>
              <a:t>VOCABULARY</a:t>
            </a:r>
          </a:p>
          <a:p>
            <a:pPr marL="36900" indent="0">
              <a:buNone/>
            </a:pPr>
            <a:r>
              <a:rPr lang="en-US" sz="3200" dirty="0"/>
              <a:t>The changing roles in society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PRONUNCIATION</a:t>
            </a:r>
          </a:p>
          <a:p>
            <a:pPr marL="36900" indent="0">
              <a:buNone/>
            </a:pPr>
            <a:r>
              <a:rPr lang="en-US" sz="3200" dirty="0" smtClean="0"/>
              <a:t>Agreeing and disagreeing tones.</a:t>
            </a:r>
          </a:p>
          <a:p>
            <a:r>
              <a:rPr lang="en-US" sz="3200" dirty="0" smtClean="0"/>
              <a:t>GRAMMAR</a:t>
            </a:r>
          </a:p>
          <a:p>
            <a:pPr marL="36900" indent="0">
              <a:buNone/>
            </a:pPr>
            <a:r>
              <a:rPr lang="en-US" sz="3200" dirty="0" smtClean="0"/>
              <a:t>Future passive review.</a:t>
            </a:r>
          </a:p>
          <a:p>
            <a:pPr marL="36900" indent="0">
              <a:buNone/>
            </a:pPr>
            <a:r>
              <a:rPr lang="en-US" sz="3200" dirty="0" smtClean="0"/>
              <a:t>Non-defining relative clauses.</a:t>
            </a:r>
          </a:p>
          <a:p>
            <a:pPr marL="36900" indent="0">
              <a:buNone/>
            </a:pP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2221" y="970450"/>
            <a:ext cx="6295557" cy="4058751"/>
          </a:xfrm>
        </p:spPr>
        <p:txBody>
          <a:bodyPr>
            <a:noAutofit/>
          </a:bodyPr>
          <a:lstStyle/>
          <a:p>
            <a:r>
              <a:rPr lang="en-US" sz="3200" dirty="0" smtClean="0"/>
              <a:t>SKILLS</a:t>
            </a:r>
          </a:p>
          <a:p>
            <a:pPr>
              <a:buFontTx/>
              <a:buChar char="-"/>
            </a:pPr>
            <a:r>
              <a:rPr lang="en-US" sz="3200" dirty="0" smtClean="0"/>
              <a:t>Reading for specific information about the  changing roles of women in society and its effects.</a:t>
            </a:r>
          </a:p>
          <a:p>
            <a:pPr>
              <a:buFontTx/>
              <a:buChar char="-"/>
            </a:pPr>
            <a:r>
              <a:rPr lang="en-US" sz="3200" dirty="0" smtClean="0"/>
              <a:t>Talking about roles in the future.</a:t>
            </a:r>
          </a:p>
          <a:p>
            <a:pPr>
              <a:buFontTx/>
              <a:buChar char="-"/>
            </a:pPr>
            <a:r>
              <a:rPr lang="en-US" sz="3200" dirty="0" smtClean="0"/>
              <a:t>Listening </a:t>
            </a:r>
            <a:r>
              <a:rPr lang="en-US" sz="3200" dirty="0"/>
              <a:t>for specific information about the  </a:t>
            </a:r>
            <a:r>
              <a:rPr lang="en-US" sz="3200" dirty="0" smtClean="0"/>
              <a:t>changes that women in Kenya are going through.</a:t>
            </a:r>
          </a:p>
          <a:p>
            <a:pPr>
              <a:buFontTx/>
              <a:buChar char="-"/>
            </a:pPr>
            <a:r>
              <a:rPr lang="en-US" sz="3200" dirty="0" smtClean="0"/>
              <a:t>Writing about the roles of teenagers in the future.</a:t>
            </a:r>
          </a:p>
          <a:p>
            <a:r>
              <a:rPr lang="en-US" sz="3200" dirty="0" smtClean="0"/>
              <a:t>COMMUNICATION</a:t>
            </a:r>
          </a:p>
          <a:p>
            <a:pPr marL="36900" indent="0">
              <a:buNone/>
            </a:pPr>
            <a:r>
              <a:rPr lang="en-US" sz="3200" dirty="0" smtClean="0"/>
              <a:t>Describing the changing roles of schools.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16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FCFBBA-8E5F-4B8F-A918-9F4A3AE85CAD}"/>
              </a:ext>
            </a:extLst>
          </p:cNvPr>
          <p:cNvSpPr txBox="1"/>
          <p:nvPr/>
        </p:nvSpPr>
        <p:spPr>
          <a:xfrm>
            <a:off x="3048000" y="2868077"/>
            <a:ext cx="29337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endParaRPr lang="en-US" dirty="0"/>
          </a:p>
        </p:txBody>
      </p:sp>
      <p:pic>
        <p:nvPicPr>
          <p:cNvPr id="5" name="Picture 2" descr="https://s.sachmem.vn/public/images/TA9T2SHS/U11-L1-1-ad0ccb41ce14e2e8442f12388b98741c.jpg">
            <a:extLst>
              <a:ext uri="{FF2B5EF4-FFF2-40B4-BE49-F238E27FC236}">
                <a16:creationId xmlns:a16="http://schemas.microsoft.com/office/drawing/2014/main" id="{284E97A3-ED0D-4981-881A-9FA48BF14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602B2EE-7C5C-4EC5-B2B5-580ACF988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701472"/>
              </p:ext>
            </p:extLst>
          </p:nvPr>
        </p:nvGraphicFramePr>
        <p:xfrm>
          <a:off x="3911163" y="5908920"/>
          <a:ext cx="62103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0300">
                  <a:extLst>
                    <a:ext uri="{9D8B030D-6E8A-4147-A177-3AD203B41FA5}">
                      <a16:colId xmlns:a16="http://schemas.microsoft.com/office/drawing/2014/main" val="30431104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Beyond 2030 forum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0502677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0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1: GETTING STARTED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 the future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6375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36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READ</a:t>
            </a:r>
          </a:p>
          <a:p>
            <a:pPr marL="342900" indent="-342900">
              <a:buAutoNum type="arabicPeriod"/>
            </a:pPr>
            <a:r>
              <a:rPr lang="en-US" sz="3600" b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1 ( Act 2/p60):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Listen and read, underline these following words or phrases. Then tick the correct explanation for each one.</a:t>
            </a:r>
          </a:p>
          <a:p>
            <a:pPr marL="342900" indent="-342900">
              <a:buAutoNum type="arabicPeriod"/>
            </a:pPr>
            <a:endParaRPr lang="en-US" sz="3600" b="1" u="sng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Facilitator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Information provider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Breadwinner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Application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Externally employed</a:t>
            </a:r>
          </a:p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Drastically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19221254"/>
              </p:ext>
            </p:extLst>
          </p:nvPr>
        </p:nvGraphicFramePr>
        <p:xfrm>
          <a:off x="0" y="-94593"/>
          <a:ext cx="12191999" cy="4145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2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9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7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400" b="1" dirty="0">
                          <a:solidFill>
                            <a:srgbClr val="FFFF00"/>
                          </a:solidFill>
                          <a:latin typeface="Times New Roman" panose="02020603050405020304" charset="0"/>
                        </a:rPr>
                        <a:t>Words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400" b="1" dirty="0">
                          <a:solidFill>
                            <a:srgbClr val="FFFF00"/>
                          </a:solidFill>
                          <a:latin typeface="Times New Roman" panose="02020603050405020304" charset="0"/>
                        </a:rPr>
                        <a:t>Explanations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28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400" b="1" dirty="0">
                        <a:solidFill>
                          <a:srgbClr val="FFFF00"/>
                        </a:solidFill>
                        <a:latin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endParaRPr lang="vi-VN" altLang="en-US" sz="2400" b="1" dirty="0">
                        <a:solidFill>
                          <a:srgbClr val="FFFF00"/>
                        </a:solidFill>
                        <a:latin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vi-VN" altLang="en-US" sz="2400" b="1" kern="1200" dirty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1. facilitator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A. a person who provides facilities</a:t>
                      </a:r>
                      <a:r>
                        <a:rPr lang="en-US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 </a:t>
                      </a: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like the projector, the interactive whiteboard.</a:t>
                      </a: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B. a person who helps somebody to do something more easily by discussing and giving guidance.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40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400" b="1" kern="1200" dirty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vi-VN" altLang="en-US" sz="2400" b="1" dirty="0">
                          <a:solidFill>
                            <a:srgbClr val="FFFF00"/>
                          </a:solidFill>
                          <a:latin typeface="Times New Roman" panose="02020603050405020304" charset="0"/>
                        </a:rPr>
                        <a:t>information provider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A. a person who gathers information and uses it to teach others.</a:t>
                      </a: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B. a machine which sells newspapers.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82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vi-VN" altLang="en-US" sz="2400" b="1" kern="1200" dirty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3. breadwinner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A. a person who makes bread to feed the family.</a:t>
                      </a: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B. a person who supports the family with the money he/she earns.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39721"/>
              </p:ext>
            </p:extLst>
          </p:nvPr>
        </p:nvGraphicFramePr>
        <p:xfrm>
          <a:off x="0" y="4109545"/>
          <a:ext cx="12192000" cy="279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2191">
                  <a:extLst>
                    <a:ext uri="{9D8B030D-6E8A-4147-A177-3AD203B41FA5}">
                      <a16:colId xmlns:a16="http://schemas.microsoft.com/office/drawing/2014/main" val="2558522685"/>
                    </a:ext>
                  </a:extLst>
                </a:gridCol>
                <a:gridCol w="9069809">
                  <a:extLst>
                    <a:ext uri="{9D8B030D-6E8A-4147-A177-3AD203B41FA5}">
                      <a16:colId xmlns:a16="http://schemas.microsoft.com/office/drawing/2014/main" val="3325807825"/>
                    </a:ext>
                  </a:extLst>
                </a:gridCol>
              </a:tblGrid>
              <a:tr h="9161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vi-VN" altLang="en-US" sz="2400" b="1" dirty="0">
                        <a:solidFill>
                          <a:srgbClr val="FFFF00"/>
                        </a:solidFill>
                        <a:latin typeface="Times New Roman" panose="020206030504050203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4</a:t>
                      </a:r>
                      <a:r>
                        <a:rPr lang="vi-VN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application</a:t>
                      </a:r>
                      <a:endParaRPr lang="vi-VN" altLang="en-US" sz="2400" b="1" kern="1200" dirty="0">
                        <a:solidFill>
                          <a:srgbClr val="FFFF00"/>
                        </a:solidFill>
                        <a:latin typeface="Times New Roman" panose="02020603050405020304" charset="0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A. </a:t>
                      </a:r>
                      <a:r>
                        <a:rPr lang="en-US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an official</a:t>
                      </a:r>
                      <a:r>
                        <a:rPr lang="en-US" alt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 request for something</a:t>
                      </a:r>
                      <a:r>
                        <a:rPr lang="vi-VN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.</a:t>
                      </a:r>
                      <a:endParaRPr lang="vi-VN" altLang="en-US" sz="2400" b="1" dirty="0">
                        <a:solidFill>
                          <a:schemeClr val="tx1"/>
                        </a:solidFill>
                        <a:latin typeface="Times New Roman" panose="0202060305040502030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B. </a:t>
                      </a:r>
                      <a:r>
                        <a:rPr lang="en-US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</a:t>
                      </a:r>
                      <a:r>
                        <a:rPr lang="en-US" alt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 way in which something can be used for a particular purpose</a:t>
                      </a:r>
                      <a:r>
                        <a:rPr lang="vi-VN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.</a:t>
                      </a:r>
                      <a:endParaRPr lang="vi-VN" altLang="en-US" sz="2400" b="1" dirty="0">
                        <a:solidFill>
                          <a:schemeClr val="tx1"/>
                        </a:solidFill>
                        <a:latin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128886"/>
                  </a:ext>
                </a:extLst>
              </a:tr>
              <a:tr h="9161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vi-VN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altLang="en-US" sz="2400" b="1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</a:rPr>
                        <a:t>externally employed</a:t>
                      </a:r>
                    </a:p>
                    <a:p>
                      <a:pPr algn="ctr">
                        <a:buNone/>
                      </a:pPr>
                      <a:endParaRPr lang="vi-VN" altLang="en-US" sz="2400" b="1" dirty="0">
                        <a:solidFill>
                          <a:srgbClr val="FFFF00"/>
                        </a:solidFill>
                        <a:latin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A. </a:t>
                      </a:r>
                      <a:r>
                        <a:rPr lang="en-US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stay at home and do house</a:t>
                      </a:r>
                      <a:r>
                        <a:rPr lang="en-US" altLang="en-US" sz="2400" b="1" baseline="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work</a:t>
                      </a:r>
                      <a:r>
                        <a:rPr lang="vi-VN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.</a:t>
                      </a:r>
                      <a:endParaRPr lang="vi-VN" altLang="en-US" sz="2400" b="1" dirty="0">
                        <a:solidFill>
                          <a:schemeClr val="tx1"/>
                        </a:solidFill>
                        <a:latin typeface="Times New Roman" panose="0202060305040502030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B. </a:t>
                      </a:r>
                      <a:r>
                        <a:rPr lang="en-US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work outside the home</a:t>
                      </a:r>
                      <a:r>
                        <a:rPr lang="vi-VN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.</a:t>
                      </a:r>
                      <a:endParaRPr lang="vi-VN" altLang="en-US" sz="2400" b="1" dirty="0">
                        <a:solidFill>
                          <a:schemeClr val="tx1"/>
                        </a:solidFill>
                        <a:latin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510514"/>
                  </a:ext>
                </a:extLst>
              </a:tr>
              <a:tr h="9161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en-US" sz="2400" b="1" kern="1200" dirty="0" smtClean="0">
                        <a:solidFill>
                          <a:srgbClr val="FFFF00"/>
                        </a:solidFill>
                        <a:latin typeface="Times New Roman" panose="02020603050405020304" charset="0"/>
                        <a:ea typeface="+mn-ea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6</a:t>
                      </a:r>
                      <a:r>
                        <a:rPr lang="vi-VN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lang="en-US" altLang="en-US" sz="2400" b="1" kern="1200" dirty="0" smtClean="0">
                          <a:solidFill>
                            <a:srgbClr val="FFFF00"/>
                          </a:solidFill>
                          <a:latin typeface="Times New Roman" panose="02020603050405020304" charset="0"/>
                          <a:ea typeface="+mn-ea"/>
                          <a:cs typeface="+mn-cs"/>
                        </a:rPr>
                        <a:t>drastically</a:t>
                      </a:r>
                      <a:endParaRPr lang="vi-VN" altLang="en-US" sz="2400" b="1" kern="1200" dirty="0">
                        <a:solidFill>
                          <a:srgbClr val="FFFF00"/>
                        </a:solidFill>
                        <a:latin typeface="Times New Roman" panose="02020603050405020304" charset="0"/>
                        <a:ea typeface="+mn-ea"/>
                        <a:cs typeface="+mn-cs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A. </a:t>
                      </a:r>
                      <a:r>
                        <a:rPr lang="en-US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 An adverb to the greatest degree</a:t>
                      </a:r>
                      <a:r>
                        <a:rPr lang="vi-VN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.</a:t>
                      </a:r>
                      <a:endParaRPr lang="vi-VN" altLang="en-US" sz="2400" b="1" dirty="0">
                        <a:solidFill>
                          <a:schemeClr val="tx1"/>
                        </a:solidFill>
                        <a:latin typeface="Times New Roman" panose="02020603050405020304" charset="0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buNone/>
                      </a:pPr>
                      <a:r>
                        <a:rPr lang="vi-VN" altLang="en-US" sz="2400" b="1" dirty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B. </a:t>
                      </a:r>
                      <a:r>
                        <a:rPr lang="en-US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An adverb to the lowest degree</a:t>
                      </a:r>
                      <a:r>
                        <a:rPr lang="vi-VN" altLang="en-US" sz="2400" b="1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</a:rPr>
                        <a:t>.</a:t>
                      </a:r>
                      <a:endParaRPr lang="vi-VN" altLang="en-US" sz="2400" b="1" dirty="0">
                        <a:solidFill>
                          <a:schemeClr val="tx1"/>
                        </a:solidFill>
                        <a:latin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16668"/>
                  </a:ext>
                </a:extLst>
              </a:tr>
            </a:tbl>
          </a:graphicData>
        </a:graphic>
      </p:graphicFrame>
      <p:pic>
        <p:nvPicPr>
          <p:cNvPr id="4" name="30 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0027" y="54489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第一PPT，www.1ppt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z3ff43i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A57554DFD9C54480C1773F0488CC53" ma:contentTypeVersion="4" ma:contentTypeDescription="Create a new document." ma:contentTypeScope="" ma:versionID="4b821a7460fee5116b7045a13b6133db">
  <xsd:schema xmlns:xsd="http://www.w3.org/2001/XMLSchema" xmlns:xs="http://www.w3.org/2001/XMLSchema" xmlns:p="http://schemas.microsoft.com/office/2006/metadata/properties" xmlns:ns3="a8bbc1e5-29e7-4511-96ab-a99396c86224" targetNamespace="http://schemas.microsoft.com/office/2006/metadata/properties" ma:root="true" ma:fieldsID="8203d0683e70b93d02ce0fd14739d110" ns3:_="">
    <xsd:import namespace="a8bbc1e5-29e7-4511-96ab-a99396c8622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bbc1e5-29e7-4511-96ab-a99396c862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02D05A-6158-4E50-AFC0-BE71C546E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9A4E28-9AF8-4465-B6C1-301F04CE80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bbc1e5-29e7-4511-96ab-a99396c862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B70DC4-98BA-48DF-BCB2-6EB4B4CA0FF6}">
  <ds:schemaRefs>
    <ds:schemaRef ds:uri="a8bbc1e5-29e7-4511-96ab-a99396c86224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Hoat hinh de thuong - tieu hoc</Template>
  <TotalTime>1212</TotalTime>
  <Words>827</Words>
  <Application>Microsoft Office PowerPoint</Application>
  <PresentationFormat>Widescreen</PresentationFormat>
  <Paragraphs>148</Paragraphs>
  <Slides>27</Slides>
  <Notes>1</Notes>
  <HiddenSlides>0</HiddenSlides>
  <MMClips>34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微软雅黑</vt:lpstr>
      <vt:lpstr>宋体</vt:lpstr>
      <vt:lpstr>Arial</vt:lpstr>
      <vt:lpstr>Calibri</vt:lpstr>
      <vt:lpstr>Calisto MT</vt:lpstr>
      <vt:lpstr>Times New Roman</vt:lpstr>
      <vt:lpstr>Trebuchet MS</vt:lpstr>
      <vt:lpstr>Wingdings 2</vt:lpstr>
      <vt:lpstr>第一PPT，www.1ppt.com</vt:lpstr>
      <vt:lpstr>Office 主题</vt:lpstr>
      <vt:lpstr>Slate</vt:lpstr>
      <vt:lpstr>Equation.KSEE3</vt:lpstr>
      <vt:lpstr>Warmly welcome       to our class!</vt:lpstr>
      <vt:lpstr>PowerPoint Presentation</vt:lpstr>
      <vt:lpstr>PowerPoint Presentation</vt:lpstr>
      <vt:lpstr>PowerPoint Presentation</vt:lpstr>
      <vt:lpstr>Period 66  Unit 11: CHANGING ROLES IN SOCIETY Lesson 1: GETTING STARTED Into the future</vt:lpstr>
      <vt:lpstr>THIS UNIT INCLUDES: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PLAY KHOOT!</vt:lpstr>
      <vt:lpstr>PowerPoint Presentation</vt:lpstr>
      <vt:lpstr>PowerPoint Presentation</vt:lpstr>
      <vt:lpstr>PowerPoint Presentation</vt:lpstr>
      <vt:lpstr>PowerPoint Presentation</vt:lpstr>
      <vt:lpstr>GAME</vt:lpstr>
      <vt:lpstr>PowerPoint Presentation</vt:lpstr>
      <vt:lpstr>TODAY YOU’VE LEARNT:</vt:lpstr>
      <vt:lpstr>HOME ASSIGNMENTS: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Thị Bách</dc:creator>
  <cp:lastModifiedBy>Admin</cp:lastModifiedBy>
  <cp:revision>82</cp:revision>
  <dcterms:created xsi:type="dcterms:W3CDTF">2021-04-11T00:34:19Z</dcterms:created>
  <dcterms:modified xsi:type="dcterms:W3CDTF">2023-06-17T08:44:59Z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0x01010021A57554DFD9C54480C1773F0488CC53</vt:lpwstr>
  </property>
</Properties>
</file>