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5" r:id="rId7"/>
    <p:sldId id="267" r:id="rId8"/>
    <p:sldId id="266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>
      <p:cViewPr varScale="1">
        <p:scale>
          <a:sx n="65" d="100"/>
          <a:sy n="65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FC78-2AAA-47F4-991D-47F80740FD9F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40D0D-15D8-473A-89DB-1FE3B595D7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0F3B-11B1-4033-9EED-F762F71986F3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A110E-046F-4287-BA01-F93BC047EF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image" Target="../media/image19.wmf"/><Relationship Id="rId3" Type="http://schemas.openxmlformats.org/officeDocument/2006/relationships/image" Target="../media/image20.png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oleObject" Target="../embeddings/oleObject18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7.png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21.wmf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2.wmf"/><Relationship Id="rId3" Type="http://schemas.openxmlformats.org/officeDocument/2006/relationships/audio" Target="../media/audio1.wav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 descr="C:\Users\HUONG\Desktop\842_examp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457200" y="2667000"/>
            <a:ext cx="8001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TIẾT 21: LUYỆN TẬP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I.Bài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trắc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nghiệm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267200" y="533400"/>
            <a:ext cx="76200" cy="6324600"/>
          </a:xfrm>
          <a:prstGeom prst="line">
            <a:avLst/>
          </a:prstGeom>
          <a:ln w="349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56"/>
          <p:cNvSpPr txBox="1">
            <a:spLocks noChangeArrowheads="1"/>
          </p:cNvSpPr>
          <p:nvPr/>
        </p:nvSpPr>
        <p:spPr bwMode="auto">
          <a:xfrm>
            <a:off x="0" y="2433935"/>
            <a:ext cx="4648200" cy="1608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……....</a:t>
            </a:r>
          </a:p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….……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</a:t>
            </a:r>
          </a:p>
        </p:txBody>
      </p:sp>
      <p:sp>
        <p:nvSpPr>
          <p:cNvPr id="14" name="Text Box 81"/>
          <p:cNvSpPr txBox="1">
            <a:spLocks noChangeArrowheads="1"/>
          </p:cNvSpPr>
          <p:nvPr/>
        </p:nvSpPr>
        <p:spPr bwMode="auto">
          <a:xfrm>
            <a:off x="1752600" y="5481935"/>
            <a:ext cx="838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NQ</a:t>
            </a:r>
          </a:p>
        </p:txBody>
      </p:sp>
      <p:sp>
        <p:nvSpPr>
          <p:cNvPr id="20" name="Text Box 80"/>
          <p:cNvSpPr txBox="1">
            <a:spLocks noChangeArrowheads="1"/>
          </p:cNvSpPr>
          <p:nvPr/>
        </p:nvSpPr>
        <p:spPr bwMode="auto">
          <a:xfrm>
            <a:off x="1981200" y="4165937"/>
            <a:ext cx="13716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NQM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6858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trống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14400" y="1824335"/>
          <a:ext cx="2314576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028520" imgH="203040" progId="Equation.DSMT4">
                  <p:embed/>
                </p:oleObj>
              </mc:Choice>
              <mc:Fallback>
                <p:oleObj name="Equation" r:id="rId3" imgW="102852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4335"/>
                        <a:ext cx="2314576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3400" y="4191000"/>
          <a:ext cx="2613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015920" imgH="177480" progId="Equation.DSMT4">
                  <p:embed/>
                </p:oleObj>
              </mc:Choice>
              <mc:Fallback>
                <p:oleObj name="Equation" r:id="rId5" imgW="10159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91000"/>
                        <a:ext cx="26130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914400" y="4754880"/>
          <a:ext cx="15557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54880"/>
                        <a:ext cx="15557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62000" y="5593080"/>
          <a:ext cx="1676399" cy="426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9" imgW="698400" imgH="177480" progId="Equation.DSMT4">
                  <p:embed/>
                </p:oleObj>
              </mc:Choice>
              <mc:Fallback>
                <p:oleObj name="Equation" r:id="rId9" imgW="69840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593080"/>
                        <a:ext cx="1676399" cy="4267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28800" y="4724400"/>
          <a:ext cx="46467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1" imgW="203040" imgH="215640" progId="Equation.DSMT4">
                  <p:embed/>
                </p:oleObj>
              </mc:Choice>
              <mc:Fallback>
                <p:oleObj name="Equation" r:id="rId11" imgW="20304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24400"/>
                        <a:ext cx="464672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429000" y="2514600"/>
          <a:ext cx="10668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3" imgW="177480" imgH="406080" progId="Equation.DSMT4">
                  <p:embed/>
                </p:oleObj>
              </mc:Choice>
              <mc:Fallback>
                <p:oleObj name="Equation" r:id="rId13" imgW="1774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14600"/>
                        <a:ext cx="10668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581400" y="2844800"/>
          <a:ext cx="39624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5" imgW="152280" imgH="253800" progId="Equation.DSMT4">
                  <p:embed/>
                </p:oleObj>
              </mc:Choice>
              <mc:Fallback>
                <p:oleObj name="Equation" r:id="rId15" imgW="152280" imgH="253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44800"/>
                        <a:ext cx="39624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09600" y="2895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7" imgW="152280" imgH="228600" progId="Equation.DSMT4">
                  <p:embed/>
                </p:oleObj>
              </mc:Choice>
              <mc:Fallback>
                <p:oleObj name="Equation" r:id="rId17" imgW="15228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95600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581400" y="3581400"/>
          <a:ext cx="6937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9" imgW="291960" imgH="203040" progId="Equation.DSMT4">
                  <p:embed/>
                </p:oleObj>
              </mc:Choice>
              <mc:Fallback>
                <p:oleObj name="Equation" r:id="rId19" imgW="29196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6937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648200" y="6858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10(sgk.111)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4359753" y="1295400"/>
            <a:ext cx="4708047" cy="2624649"/>
            <a:chOff x="4359753" y="1295400"/>
            <a:chExt cx="4708047" cy="2624649"/>
          </a:xfrm>
        </p:grpSpPr>
        <p:grpSp>
          <p:nvGrpSpPr>
            <p:cNvPr id="36" name="Group 92"/>
            <p:cNvGrpSpPr>
              <a:grpSpLocks/>
            </p:cNvGrpSpPr>
            <p:nvPr/>
          </p:nvGrpSpPr>
          <p:grpSpPr bwMode="auto">
            <a:xfrm>
              <a:off x="4359753" y="1371600"/>
              <a:ext cx="2253479" cy="2548449"/>
              <a:chOff x="860" y="1849"/>
              <a:chExt cx="1958" cy="1654"/>
            </a:xfrm>
          </p:grpSpPr>
          <p:sp>
            <p:nvSpPr>
              <p:cNvPr id="37" name="Text Box 51"/>
              <p:cNvSpPr txBox="1">
                <a:spLocks noChangeArrowheads="1"/>
              </p:cNvSpPr>
              <p:nvPr/>
            </p:nvSpPr>
            <p:spPr bwMode="auto">
              <a:xfrm rot="21251064">
                <a:off x="2057" y="2661"/>
                <a:ext cx="432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 b="1" dirty="0">
                    <a:solidFill>
                      <a:srgbClr val="0000FF"/>
                    </a:solidFill>
                    <a:latin typeface="VNI-Times" pitchFamily="2" charset="0"/>
                  </a:rPr>
                  <a:t>30</a:t>
                </a:r>
                <a:r>
                  <a:rPr lang="en-US" sz="2200" b="1" baseline="30000" dirty="0">
                    <a:solidFill>
                      <a:srgbClr val="0000FF"/>
                    </a:solidFill>
                    <a:latin typeface="VNI-Times" pitchFamily="2" charset="0"/>
                  </a:rPr>
                  <a:t>0</a:t>
                </a:r>
                <a:endParaRPr lang="en-US" sz="2200" b="1" dirty="0">
                  <a:solidFill>
                    <a:srgbClr val="0000FF"/>
                  </a:solidFill>
                  <a:latin typeface="VNI-Times" pitchFamily="2" charset="0"/>
                </a:endParaRPr>
              </a:p>
            </p:txBody>
          </p:sp>
          <p:sp>
            <p:nvSpPr>
              <p:cNvPr id="38" name="Text Box 66"/>
              <p:cNvSpPr txBox="1">
                <a:spLocks noChangeArrowheads="1"/>
              </p:cNvSpPr>
              <p:nvPr/>
            </p:nvSpPr>
            <p:spPr bwMode="auto">
              <a:xfrm rot="20274137">
                <a:off x="2578" y="2760"/>
                <a:ext cx="240" cy="3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b="1" dirty="0">
                    <a:latin typeface="VNI-Times" pitchFamily="2" charset="0"/>
                  </a:rPr>
                  <a:t>C</a:t>
                </a:r>
              </a:p>
            </p:txBody>
          </p:sp>
          <p:grpSp>
            <p:nvGrpSpPr>
              <p:cNvPr id="39" name="Group 91"/>
              <p:cNvGrpSpPr>
                <a:grpSpLocks/>
              </p:cNvGrpSpPr>
              <p:nvPr/>
            </p:nvGrpSpPr>
            <p:grpSpPr bwMode="auto">
              <a:xfrm>
                <a:off x="860" y="1849"/>
                <a:ext cx="1797" cy="1654"/>
                <a:chOff x="860" y="1849"/>
                <a:chExt cx="1797" cy="1654"/>
              </a:xfrm>
            </p:grpSpPr>
            <p:sp>
              <p:nvSpPr>
                <p:cNvPr id="40" name="Line 58"/>
                <p:cNvSpPr>
                  <a:spLocks noChangeShapeType="1"/>
                </p:cNvSpPr>
                <p:nvPr/>
              </p:nvSpPr>
              <p:spPr bwMode="auto">
                <a:xfrm rot="-1325863">
                  <a:off x="1104" y="2544"/>
                  <a:ext cx="96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1" name="Group 59"/>
                <p:cNvGrpSpPr>
                  <a:grpSpLocks/>
                </p:cNvGrpSpPr>
                <p:nvPr/>
              </p:nvGrpSpPr>
              <p:grpSpPr bwMode="auto">
                <a:xfrm rot="-1325863">
                  <a:off x="1638" y="2907"/>
                  <a:ext cx="96" cy="144"/>
                  <a:chOff x="1200" y="1104"/>
                  <a:chExt cx="96" cy="144"/>
                </a:xfrm>
              </p:grpSpPr>
              <p:sp>
                <p:nvSpPr>
                  <p:cNvPr id="54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96" cy="14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" name="Line 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0" y="1104"/>
                    <a:ext cx="96" cy="14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" name="Group 62"/>
                <p:cNvGrpSpPr>
                  <a:grpSpLocks/>
                </p:cNvGrpSpPr>
                <p:nvPr/>
              </p:nvGrpSpPr>
              <p:grpSpPr bwMode="auto">
                <a:xfrm rot="-1325863">
                  <a:off x="1776" y="2352"/>
                  <a:ext cx="144" cy="192"/>
                  <a:chOff x="1440" y="528"/>
                  <a:chExt cx="144" cy="192"/>
                </a:xfrm>
              </p:grpSpPr>
              <p:sp>
                <p:nvSpPr>
                  <p:cNvPr id="52" name="Line 6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40" y="528"/>
                    <a:ext cx="96" cy="14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Line 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88" y="576"/>
                    <a:ext cx="96" cy="14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3" name="Group 90"/>
                <p:cNvGrpSpPr>
                  <a:grpSpLocks/>
                </p:cNvGrpSpPr>
                <p:nvPr/>
              </p:nvGrpSpPr>
              <p:grpSpPr bwMode="auto">
                <a:xfrm>
                  <a:off x="860" y="1849"/>
                  <a:ext cx="1797" cy="1654"/>
                  <a:chOff x="860" y="1849"/>
                  <a:chExt cx="1797" cy="1654"/>
                </a:xfrm>
              </p:grpSpPr>
              <p:grpSp>
                <p:nvGrpSpPr>
                  <p:cNvPr id="44" name="Group 83"/>
                  <p:cNvGrpSpPr>
                    <a:grpSpLocks/>
                  </p:cNvGrpSpPr>
                  <p:nvPr/>
                </p:nvGrpSpPr>
                <p:grpSpPr bwMode="auto">
                  <a:xfrm rot="801372">
                    <a:off x="1126" y="2360"/>
                    <a:ext cx="1531" cy="933"/>
                    <a:chOff x="1126" y="2360"/>
                    <a:chExt cx="1531" cy="933"/>
                  </a:xfrm>
                </p:grpSpPr>
                <p:grpSp>
                  <p:nvGrpSpPr>
                    <p:cNvPr id="48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26" y="2360"/>
                      <a:ext cx="1531" cy="933"/>
                      <a:chOff x="1126" y="2360"/>
                      <a:chExt cx="1531" cy="933"/>
                    </a:xfrm>
                  </p:grpSpPr>
                  <p:sp>
                    <p:nvSpPr>
                      <p:cNvPr id="50" name="Line 76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126" y="2360"/>
                        <a:ext cx="9" cy="933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" name="Line 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5" y="2360"/>
                        <a:ext cx="1522" cy="263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9" name="Line 7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126" y="2623"/>
                      <a:ext cx="1531" cy="67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5" name="Text Box 53"/>
                  <p:cNvSpPr txBox="1">
                    <a:spLocks noChangeArrowheads="1"/>
                  </p:cNvSpPr>
                  <p:nvPr/>
                </p:nvSpPr>
                <p:spPr bwMode="auto">
                  <a:xfrm rot="21251064">
                    <a:off x="1263" y="2409"/>
                    <a:ext cx="432" cy="3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200" b="1" dirty="0">
                        <a:solidFill>
                          <a:srgbClr val="0000FF"/>
                        </a:solidFill>
                        <a:latin typeface="VNI-Times" pitchFamily="2" charset="0"/>
                      </a:rPr>
                      <a:t>80</a:t>
                    </a:r>
                    <a:r>
                      <a:rPr lang="en-US" sz="2200" b="1" baseline="30000" dirty="0">
                        <a:solidFill>
                          <a:srgbClr val="0000FF"/>
                        </a:solidFill>
                        <a:latin typeface="VNI-Times" pitchFamily="2" charset="0"/>
                      </a:rPr>
                      <a:t>0</a:t>
                    </a:r>
                    <a:endParaRPr lang="en-US" sz="2200" b="1" dirty="0">
                      <a:solidFill>
                        <a:srgbClr val="0000FF"/>
                      </a:solidFill>
                      <a:latin typeface="VNI-Times" pitchFamily="2" charset="0"/>
                    </a:endParaRPr>
                  </a:p>
                </p:txBody>
              </p:sp>
              <p:sp>
                <p:nvSpPr>
                  <p:cNvPr id="46" name="Text Box 65"/>
                  <p:cNvSpPr txBox="1">
                    <a:spLocks noChangeArrowheads="1"/>
                  </p:cNvSpPr>
                  <p:nvPr/>
                </p:nvSpPr>
                <p:spPr bwMode="auto">
                  <a:xfrm rot="20274137">
                    <a:off x="1056" y="1849"/>
                    <a:ext cx="384" cy="35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600" b="1" dirty="0">
                        <a:latin typeface="VNI-Times" pitchFamily="2" charset="0"/>
                      </a:rPr>
                      <a:t>A</a:t>
                    </a:r>
                  </a:p>
                </p:txBody>
              </p:sp>
              <p:sp>
                <p:nvSpPr>
                  <p:cNvPr id="47" name="Text Box 67"/>
                  <p:cNvSpPr txBox="1">
                    <a:spLocks noChangeArrowheads="1"/>
                  </p:cNvSpPr>
                  <p:nvPr/>
                </p:nvSpPr>
                <p:spPr bwMode="auto">
                  <a:xfrm rot="20274137">
                    <a:off x="860" y="3163"/>
                    <a:ext cx="240" cy="34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 dirty="0">
                        <a:latin typeface="VNI-Times" pitchFamily="2" charset="0"/>
                      </a:rPr>
                      <a:t>B</a:t>
                    </a:r>
                  </a:p>
                </p:txBody>
              </p:sp>
            </p:grpSp>
          </p:grpSp>
        </p:grpSp>
        <p:grpSp>
          <p:nvGrpSpPr>
            <p:cNvPr id="56" name="Group 116"/>
            <p:cNvGrpSpPr>
              <a:grpSpLocks/>
            </p:cNvGrpSpPr>
            <p:nvPr/>
          </p:nvGrpSpPr>
          <p:grpSpPr bwMode="auto">
            <a:xfrm>
              <a:off x="6858581" y="1295400"/>
              <a:ext cx="2209219" cy="2297051"/>
              <a:chOff x="3057" y="720"/>
              <a:chExt cx="2031" cy="1455"/>
            </a:xfrm>
          </p:grpSpPr>
          <p:grpSp>
            <p:nvGrpSpPr>
              <p:cNvPr id="57" name="Group 84"/>
              <p:cNvGrpSpPr>
                <a:grpSpLocks/>
              </p:cNvGrpSpPr>
              <p:nvPr/>
            </p:nvGrpSpPr>
            <p:grpSpPr bwMode="auto">
              <a:xfrm rot="530848" flipV="1">
                <a:off x="3365" y="1084"/>
                <a:ext cx="1539" cy="933"/>
                <a:chOff x="1126" y="2360"/>
                <a:chExt cx="1539" cy="933"/>
              </a:xfrm>
            </p:grpSpPr>
            <p:grpSp>
              <p:nvGrpSpPr>
                <p:cNvPr id="70" name="Group 85"/>
                <p:cNvGrpSpPr>
                  <a:grpSpLocks/>
                </p:cNvGrpSpPr>
                <p:nvPr/>
              </p:nvGrpSpPr>
              <p:grpSpPr bwMode="auto">
                <a:xfrm>
                  <a:off x="1126" y="2360"/>
                  <a:ext cx="1531" cy="933"/>
                  <a:chOff x="1126" y="2360"/>
                  <a:chExt cx="1531" cy="933"/>
                </a:xfrm>
              </p:grpSpPr>
              <p:sp>
                <p:nvSpPr>
                  <p:cNvPr id="72" name="Line 8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26" y="2360"/>
                    <a:ext cx="9" cy="933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135" y="2360"/>
                    <a:ext cx="1522" cy="263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1" name="Line 88"/>
                <p:cNvSpPr>
                  <a:spLocks noChangeShapeType="1"/>
                </p:cNvSpPr>
                <p:nvPr/>
              </p:nvSpPr>
              <p:spPr bwMode="auto">
                <a:xfrm flipH="1">
                  <a:off x="1134" y="2622"/>
                  <a:ext cx="1531" cy="6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8" name="Text Box 93"/>
              <p:cNvSpPr txBox="1">
                <a:spLocks noChangeArrowheads="1"/>
              </p:cNvSpPr>
              <p:nvPr/>
            </p:nvSpPr>
            <p:spPr bwMode="auto">
              <a:xfrm>
                <a:off x="3312" y="720"/>
                <a:ext cx="67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latin typeface="VNI-Times" pitchFamily="2" charset="0"/>
                  </a:rPr>
                  <a:t>M</a:t>
                </a:r>
              </a:p>
            </p:txBody>
          </p:sp>
          <p:sp>
            <p:nvSpPr>
              <p:cNvPr id="59" name="Text Box 96"/>
              <p:cNvSpPr txBox="1">
                <a:spLocks noChangeArrowheads="1"/>
              </p:cNvSpPr>
              <p:nvPr/>
            </p:nvSpPr>
            <p:spPr bwMode="auto">
              <a:xfrm>
                <a:off x="3312" y="1632"/>
                <a:ext cx="67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FF"/>
                    </a:solidFill>
                    <a:latin typeface="VNI-Times" pitchFamily="2" charset="0"/>
                  </a:rPr>
                  <a:t>80</a:t>
                </a:r>
                <a:r>
                  <a:rPr lang="en-US" sz="2400" b="1" baseline="30000" dirty="0">
                    <a:solidFill>
                      <a:srgbClr val="0000FF"/>
                    </a:solidFill>
                    <a:latin typeface="VNI-Times" pitchFamily="2" charset="0"/>
                  </a:rPr>
                  <a:t>0</a:t>
                </a:r>
                <a:endParaRPr lang="en-US" sz="2400" b="1" dirty="0">
                  <a:solidFill>
                    <a:srgbClr val="0000FF"/>
                  </a:solidFill>
                  <a:latin typeface="VNI-Times" pitchFamily="2" charset="0"/>
                </a:endParaRPr>
              </a:p>
            </p:txBody>
          </p:sp>
          <p:sp>
            <p:nvSpPr>
              <p:cNvPr id="60" name="Text Box 97"/>
              <p:cNvSpPr txBox="1">
                <a:spLocks noChangeArrowheads="1"/>
              </p:cNvSpPr>
              <p:nvPr/>
            </p:nvSpPr>
            <p:spPr bwMode="auto">
              <a:xfrm>
                <a:off x="4800" y="1824"/>
                <a:ext cx="288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latin typeface="VNI-Times" pitchFamily="2" charset="0"/>
                  </a:rPr>
                  <a:t>N</a:t>
                </a:r>
              </a:p>
            </p:txBody>
          </p:sp>
          <p:sp>
            <p:nvSpPr>
              <p:cNvPr id="61" name="Text Box 98"/>
              <p:cNvSpPr txBox="1">
                <a:spLocks noChangeArrowheads="1"/>
              </p:cNvSpPr>
              <p:nvPr/>
            </p:nvSpPr>
            <p:spPr bwMode="auto">
              <a:xfrm>
                <a:off x="3057" y="1844"/>
                <a:ext cx="240" cy="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VNI-Times" pitchFamily="2" charset="0"/>
                  </a:rPr>
                  <a:t>I</a:t>
                </a:r>
              </a:p>
            </p:txBody>
          </p:sp>
          <p:sp>
            <p:nvSpPr>
              <p:cNvPr id="62" name="Text Box 99"/>
              <p:cNvSpPr txBox="1">
                <a:spLocks noChangeArrowheads="1"/>
              </p:cNvSpPr>
              <p:nvPr/>
            </p:nvSpPr>
            <p:spPr bwMode="auto">
              <a:xfrm>
                <a:off x="4177" y="1637"/>
                <a:ext cx="536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FF"/>
                    </a:solidFill>
                    <a:latin typeface="VNI-Times" pitchFamily="2" charset="0"/>
                  </a:rPr>
                  <a:t>30</a:t>
                </a:r>
                <a:r>
                  <a:rPr lang="en-US" sz="2400" b="1" baseline="30000" dirty="0">
                    <a:solidFill>
                      <a:srgbClr val="0000FF"/>
                    </a:solidFill>
                    <a:latin typeface="VNI-Times" pitchFamily="2" charset="0"/>
                  </a:rPr>
                  <a:t>0</a:t>
                </a:r>
                <a:endParaRPr lang="en-US" sz="2400" b="1" dirty="0">
                  <a:solidFill>
                    <a:srgbClr val="0000FF"/>
                  </a:solidFill>
                  <a:latin typeface="VNI-Times" pitchFamily="2" charset="0"/>
                </a:endParaRPr>
              </a:p>
            </p:txBody>
          </p:sp>
          <p:sp>
            <p:nvSpPr>
              <p:cNvPr id="63" name="Line 105"/>
              <p:cNvSpPr>
                <a:spLocks noChangeShapeType="1"/>
              </p:cNvSpPr>
              <p:nvPr/>
            </p:nvSpPr>
            <p:spPr bwMode="auto">
              <a:xfrm>
                <a:off x="3291" y="1422"/>
                <a:ext cx="144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4" name="Group 115"/>
              <p:cNvGrpSpPr>
                <a:grpSpLocks/>
              </p:cNvGrpSpPr>
              <p:nvPr/>
            </p:nvGrpSpPr>
            <p:grpSpPr bwMode="auto">
              <a:xfrm>
                <a:off x="4050" y="1296"/>
                <a:ext cx="144" cy="192"/>
                <a:chOff x="4050" y="1296"/>
                <a:chExt cx="144" cy="192"/>
              </a:xfrm>
            </p:grpSpPr>
            <p:sp>
              <p:nvSpPr>
                <p:cNvPr id="68" name="Line 107"/>
                <p:cNvSpPr>
                  <a:spLocks noChangeShapeType="1"/>
                </p:cNvSpPr>
                <p:nvPr/>
              </p:nvSpPr>
              <p:spPr bwMode="auto">
                <a:xfrm>
                  <a:off x="4128" y="1296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rgbClr val="00008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4050" y="1344"/>
                  <a:ext cx="144" cy="9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5" name="Group 109"/>
              <p:cNvGrpSpPr>
                <a:grpSpLocks/>
              </p:cNvGrpSpPr>
              <p:nvPr/>
            </p:nvGrpSpPr>
            <p:grpSpPr bwMode="auto">
              <a:xfrm>
                <a:off x="3888" y="1776"/>
                <a:ext cx="96" cy="192"/>
                <a:chOff x="1440" y="528"/>
                <a:chExt cx="144" cy="192"/>
              </a:xfrm>
            </p:grpSpPr>
            <p:sp>
              <p:nvSpPr>
                <p:cNvPr id="66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1440" y="528"/>
                  <a:ext cx="96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Line 111"/>
                <p:cNvSpPr>
                  <a:spLocks noChangeShapeType="1"/>
                </p:cNvSpPr>
                <p:nvPr/>
              </p:nvSpPr>
              <p:spPr bwMode="auto">
                <a:xfrm flipH="1">
                  <a:off x="1488" y="576"/>
                  <a:ext cx="96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8" name="TextBox 77"/>
          <p:cNvSpPr txBox="1"/>
          <p:nvPr/>
        </p:nvSpPr>
        <p:spPr>
          <a:xfrm>
            <a:off x="4343400" y="3962400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MNI ………....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334000" y="4572000"/>
          <a:ext cx="2400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21" imgW="1066680" imgH="177480" progId="Equation.DSMT4">
                  <p:embed/>
                </p:oleObj>
              </mc:Choice>
              <mc:Fallback>
                <p:oleObj name="Equation" r:id="rId21" imgW="10666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572000"/>
                        <a:ext cx="24003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Text Box 56"/>
          <p:cNvSpPr txBox="1">
            <a:spLocks noChangeArrowheads="1"/>
          </p:cNvSpPr>
          <p:nvPr/>
        </p:nvSpPr>
        <p:spPr bwMode="auto">
          <a:xfrm>
            <a:off x="4495800" y="4953000"/>
            <a:ext cx="4648200" cy="234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……....</a:t>
            </a:r>
          </a:p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……....</a:t>
            </a:r>
          </a:p>
          <a:p>
            <a:pPr eaLnBrk="0" hangingPunct="0">
              <a:spcBef>
                <a:spcPct val="50000"/>
              </a:spcBef>
            </a:pP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……....</a:t>
            </a:r>
          </a:p>
          <a:p>
            <a:pPr eaLnBrk="0" hangingPunct="0">
              <a:spcBef>
                <a:spcPct val="50000"/>
              </a:spcBef>
            </a:pPr>
            <a:endParaRPr lang="en-US" sz="2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696200" y="3957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001000" y="4953000"/>
            <a:ext cx="76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924800" y="5562600"/>
            <a:ext cx="76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001000" y="6172200"/>
            <a:ext cx="76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86" name="Text Box 80"/>
          <p:cNvSpPr txBox="1">
            <a:spLocks noChangeArrowheads="1"/>
          </p:cNvSpPr>
          <p:nvPr/>
        </p:nvSpPr>
        <p:spPr bwMode="auto">
          <a:xfrm>
            <a:off x="6629400" y="4495800"/>
            <a:ext cx="13716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IMN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 Box 53"/>
          <p:cNvSpPr txBox="1">
            <a:spLocks noChangeArrowheads="1"/>
          </p:cNvSpPr>
          <p:nvPr/>
        </p:nvSpPr>
        <p:spPr bwMode="auto">
          <a:xfrm rot="21251064">
            <a:off x="4592551" y="2843479"/>
            <a:ext cx="49719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0000FF"/>
                </a:solidFill>
                <a:latin typeface="VNI-Times" pitchFamily="2" charset="0"/>
              </a:rPr>
              <a:t>70</a:t>
            </a:r>
            <a:r>
              <a:rPr lang="en-US" sz="2200" b="1" baseline="30000" dirty="0">
                <a:solidFill>
                  <a:srgbClr val="0000FF"/>
                </a:solidFill>
                <a:latin typeface="VNI-Times" pitchFamily="2" charset="0"/>
              </a:rPr>
              <a:t>0</a:t>
            </a:r>
            <a:endParaRPr lang="en-US" sz="22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9" name="Text Box 53"/>
          <p:cNvSpPr txBox="1">
            <a:spLocks noChangeArrowheads="1"/>
          </p:cNvSpPr>
          <p:nvPr/>
        </p:nvSpPr>
        <p:spPr bwMode="auto">
          <a:xfrm rot="21251064">
            <a:off x="7259550" y="2059632"/>
            <a:ext cx="49719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0000FF"/>
                </a:solidFill>
                <a:latin typeface="VNI-Times" pitchFamily="2" charset="0"/>
              </a:rPr>
              <a:t>70</a:t>
            </a:r>
            <a:r>
              <a:rPr lang="en-US" sz="2200" b="1" baseline="30000" dirty="0">
                <a:solidFill>
                  <a:srgbClr val="0000FF"/>
                </a:solidFill>
                <a:latin typeface="VNI-Times" pitchFamily="2" charset="0"/>
              </a:rPr>
              <a:t>0</a:t>
            </a:r>
            <a:endParaRPr lang="en-US" sz="2200" b="1" dirty="0">
              <a:solidFill>
                <a:srgbClr val="0000FF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82" grpId="0"/>
      <p:bldP spid="83" grpId="0"/>
      <p:bldP spid="84" grpId="0"/>
      <p:bldP spid="85" grpId="0"/>
      <p:bldP spid="86" grpId="0"/>
      <p:bldP spid="88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762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II.Luyện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tập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6858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1.Dạng 1: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2147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10(sgk.111)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5980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2.Dạng 2: chỉ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2891135"/>
            <a:ext cx="26738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11(sgk.112)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3699808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ứng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90600" y="3699808"/>
          <a:ext cx="2362200" cy="435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965160" imgH="177480" progId="Equation.DSMT4">
                  <p:embed/>
                </p:oleObj>
              </mc:Choice>
              <mc:Fallback>
                <p:oleObj name="Equation" r:id="rId3" imgW="96516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99808"/>
                        <a:ext cx="2362200" cy="4351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3.Dạng 3: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toán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tổng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hợp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133600" y="1905000"/>
            <a:ext cx="6324600" cy="2286000"/>
            <a:chOff x="1447800" y="1447800"/>
            <a:chExt cx="6297930" cy="18288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7800" y="1447800"/>
              <a:ext cx="6297930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3075" name="Object 3"/>
            <p:cNvGraphicFramePr>
              <a:graphicFrameLocks noChangeAspect="1"/>
            </p:cNvGraphicFramePr>
            <p:nvPr/>
          </p:nvGraphicFramePr>
          <p:xfrm>
            <a:off x="2178050" y="2286000"/>
            <a:ext cx="412750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Equation" r:id="rId4" imgW="253800" imgH="203040" progId="Equation.DSMT4">
                    <p:embed/>
                  </p:oleObj>
                </mc:Choice>
                <mc:Fallback>
                  <p:oleObj name="Equation" r:id="rId4" imgW="253800" imgH="20304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8050" y="2286000"/>
                          <a:ext cx="412750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0" y="533400"/>
            <a:ext cx="9144000" cy="1938992"/>
            <a:chOff x="0" y="685800"/>
            <a:chExt cx="9144000" cy="1938992"/>
          </a:xfrm>
        </p:grpSpPr>
        <p:sp>
          <p:nvSpPr>
            <p:cNvPr id="3" name="Rectangle 2"/>
            <p:cNvSpPr/>
            <p:nvPr/>
          </p:nvSpPr>
          <p:spPr>
            <a:xfrm>
              <a:off x="0" y="685800"/>
              <a:ext cx="914400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Bài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tập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12(sgk.112)</a:t>
              </a:r>
            </a:p>
            <a:p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Cho                       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́ AB=2cm,            , BC= 4cm.Em có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thê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̉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suy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sô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́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của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những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cạnh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nào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những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góc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nào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của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giác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HIK?</a:t>
              </a:r>
            </a:p>
            <a:p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76" name="Object 4"/>
            <p:cNvGraphicFramePr>
              <a:graphicFrameLocks noChangeAspect="1"/>
            </p:cNvGraphicFramePr>
            <p:nvPr/>
          </p:nvGraphicFramePr>
          <p:xfrm>
            <a:off x="609600" y="1447800"/>
            <a:ext cx="2005853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Equation" r:id="rId6" imgW="964781" imgH="177723" progId="Equation.DSMT4">
                    <p:embed/>
                  </p:oleObj>
                </mc:Choice>
                <mc:Fallback>
                  <p:oleObj name="Equation" r:id="rId6" imgW="964781" imgH="177723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1447800"/>
                          <a:ext cx="2005853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6"/>
            <p:cNvGraphicFramePr>
              <a:graphicFrameLocks noChangeAspect="1"/>
            </p:cNvGraphicFramePr>
            <p:nvPr/>
          </p:nvGraphicFramePr>
          <p:xfrm>
            <a:off x="4991100" y="1371600"/>
            <a:ext cx="1028700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Equation" r:id="rId8" imgW="508000" imgH="228600" progId="Equation.DSMT4">
                    <p:embed/>
                  </p:oleObj>
                </mc:Choice>
                <mc:Fallback>
                  <p:oleObj name="Equation" r:id="rId8" imgW="508000" imgH="2286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1100" y="1371600"/>
                          <a:ext cx="1028700" cy="476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609600" y="3810000"/>
            <a:ext cx="9144000" cy="3046988"/>
            <a:chOff x="0" y="3886200"/>
            <a:chExt cx="9144000" cy="3046988"/>
          </a:xfrm>
        </p:grpSpPr>
        <p:sp>
          <p:nvSpPr>
            <p:cNvPr id="25" name="TextBox 24"/>
            <p:cNvSpPr txBox="1"/>
            <p:nvPr/>
          </p:nvSpPr>
          <p:spPr>
            <a:xfrm>
              <a:off x="0" y="3886200"/>
              <a:ext cx="91440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Giải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                    </a:t>
              </a: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Định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nghĩa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giác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bằng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Mà AB=2cm,              , BC= 4cm</a:t>
              </a:r>
            </a:p>
            <a:p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                    có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HI=2cm,              , IK= 4cm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93" name="Object 21"/>
            <p:cNvGraphicFramePr>
              <a:graphicFrameLocks noChangeAspect="1"/>
            </p:cNvGraphicFramePr>
            <p:nvPr/>
          </p:nvGraphicFramePr>
          <p:xfrm>
            <a:off x="38100" y="4314825"/>
            <a:ext cx="2667000" cy="461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Equation" r:id="rId10" imgW="1206360" imgH="203040" progId="Equation.DSMT4">
                    <p:embed/>
                  </p:oleObj>
                </mc:Choice>
                <mc:Fallback>
                  <p:oleObj name="Equation" r:id="rId10" imgW="1206360" imgH="203040" progId="Equation.DSMT4">
                    <p:embed/>
                    <p:pic>
                      <p:nvPicPr>
                        <p:cNvPr id="0" name="Picture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" y="4314825"/>
                          <a:ext cx="2667000" cy="4619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5" name="Object 23"/>
            <p:cNvGraphicFramePr>
              <a:graphicFrameLocks noChangeAspect="1"/>
            </p:cNvGraphicFramePr>
            <p:nvPr/>
          </p:nvGraphicFramePr>
          <p:xfrm>
            <a:off x="304800" y="4800600"/>
            <a:ext cx="3581400" cy="527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Equation" r:id="rId12" imgW="1739900" imgH="254000" progId="Equation.DSMT4">
                    <p:embed/>
                  </p:oleObj>
                </mc:Choice>
                <mc:Fallback>
                  <p:oleObj name="Equation" r:id="rId12" imgW="1739900" imgH="254000" progId="Equation.DSMT4">
                    <p:embed/>
                    <p:pic>
                      <p:nvPicPr>
                        <p:cNvPr id="0" name="Picture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" y="4800600"/>
                          <a:ext cx="3581400" cy="5273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7" name="Object 25"/>
            <p:cNvGraphicFramePr>
              <a:graphicFrameLocks noChangeAspect="1"/>
            </p:cNvGraphicFramePr>
            <p:nvPr/>
          </p:nvGraphicFramePr>
          <p:xfrm>
            <a:off x="1752600" y="5695950"/>
            <a:ext cx="1028700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Equation" r:id="rId14" imgW="508000" imgH="228600" progId="Equation.DSMT4">
                    <p:embed/>
                  </p:oleObj>
                </mc:Choice>
                <mc:Fallback>
                  <p:oleObj name="Equation" r:id="rId14" imgW="508000" imgH="228600" progId="Equation.DSMT4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2600" y="5695950"/>
                          <a:ext cx="1028700" cy="476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9" name="Object 27"/>
            <p:cNvGraphicFramePr>
              <a:graphicFrameLocks noChangeAspect="1"/>
            </p:cNvGraphicFramePr>
            <p:nvPr/>
          </p:nvGraphicFramePr>
          <p:xfrm>
            <a:off x="228599" y="6172200"/>
            <a:ext cx="1371601" cy="3619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Equation" r:id="rId15" imgW="596641" imgH="177723" progId="Equation.DSMT4">
                    <p:embed/>
                  </p:oleObj>
                </mc:Choice>
                <mc:Fallback>
                  <p:oleObj name="Equation" r:id="rId15" imgW="596641" imgH="177723" progId="Equation.DSMT4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599" y="6172200"/>
                          <a:ext cx="1371601" cy="3619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01" name="Object 29"/>
            <p:cNvGraphicFramePr>
              <a:graphicFrameLocks noChangeAspect="1"/>
            </p:cNvGraphicFramePr>
            <p:nvPr/>
          </p:nvGraphicFramePr>
          <p:xfrm>
            <a:off x="3276600" y="6076950"/>
            <a:ext cx="952500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Equation" r:id="rId17" imgW="469900" imgH="228600" progId="Equation.DSMT4">
                    <p:embed/>
                  </p:oleObj>
                </mc:Choice>
                <mc:Fallback>
                  <p:oleObj name="Equation" r:id="rId17" imgW="469900" imgH="228600" progId="Equation.DSMT4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6600" y="6076950"/>
                          <a:ext cx="952500" cy="476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3.Dạng 3: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toán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tổng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hợp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609600"/>
            <a:ext cx="9144000" cy="2103060"/>
            <a:chOff x="0" y="609600"/>
            <a:chExt cx="9144000" cy="2103060"/>
          </a:xfrm>
        </p:grpSpPr>
        <p:sp>
          <p:nvSpPr>
            <p:cNvPr id="3" name="TextBox 2"/>
            <p:cNvSpPr txBox="1"/>
            <p:nvPr/>
          </p:nvSpPr>
          <p:spPr>
            <a:xfrm>
              <a:off x="228600" y="609600"/>
              <a:ext cx="3581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Bài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tập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13(sgk.112)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0" y="1143000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Cho                             . Tính chu vi của mỗi tam giác nói trên biết rằng AB=4cm, BC=6cm, DF=5cm. (chu vi của một tam giác là tổng độ dài ba cạnh của tam giác đó)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241" name="Object 1"/>
            <p:cNvGraphicFramePr>
              <a:graphicFrameLocks noChangeAspect="1"/>
            </p:cNvGraphicFramePr>
            <p:nvPr/>
          </p:nvGraphicFramePr>
          <p:xfrm>
            <a:off x="685800" y="1143000"/>
            <a:ext cx="206188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5" name="Equation" r:id="rId3" imgW="990170" imgH="177723" progId="Equation.DSMT4">
                    <p:embed/>
                  </p:oleObj>
                </mc:Choice>
                <mc:Fallback>
                  <p:oleObj name="Equation" r:id="rId3" imgW="990170" imgH="177723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0" y="1143000"/>
                          <a:ext cx="206188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2286000"/>
            <a:ext cx="28194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3124200" y="2421553"/>
            <a:ext cx="9372600" cy="4893647"/>
            <a:chOff x="3048000" y="2287012"/>
            <a:chExt cx="9372600" cy="4893647"/>
          </a:xfrm>
        </p:grpSpPr>
        <p:grpSp>
          <p:nvGrpSpPr>
            <p:cNvPr id="10" name="Group 9"/>
            <p:cNvGrpSpPr/>
            <p:nvPr/>
          </p:nvGrpSpPr>
          <p:grpSpPr>
            <a:xfrm>
              <a:off x="3048000" y="2287012"/>
              <a:ext cx="9372600" cy="4893647"/>
              <a:chOff x="-228600" y="3886200"/>
              <a:chExt cx="9372600" cy="4893647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0" y="3886200"/>
                <a:ext cx="9144000" cy="4893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Giải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                 </a:t>
                </a:r>
              </a:p>
              <a:p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Định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nghĩa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tam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giác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bằng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Mà AB=4cm, BC= 6cm, DF=5cm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=&gt; DE=4cm, EF=6cm, AC=5cm</a:t>
                </a:r>
              </a:p>
              <a:p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Vậy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chu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vi                               là: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   = AB +BC + AC = 4+6+5= 15cm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        </a:t>
                </a: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            = DE +EF +DF = 4+5+6= 15 cm</a:t>
                </a:r>
              </a:p>
              <a:p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nl-NL" sz="2400" dirty="0">
                    <a:latin typeface="Times New Roman" pitchFamily="18" charset="0"/>
                    <a:cs typeface="Times New Roman" pitchFamily="18" charset="0"/>
                  </a:rPr>
                  <a:t>                  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2" name="Object 21"/>
              <p:cNvGraphicFramePr>
                <a:graphicFrameLocks noChangeAspect="1"/>
              </p:cNvGraphicFramePr>
              <p:nvPr/>
            </p:nvGraphicFramePr>
            <p:xfrm>
              <a:off x="-228600" y="4314825"/>
              <a:ext cx="3200400" cy="4619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6" name="Equation" r:id="rId6" imgW="1447560" imgH="203040" progId="Equation.DSMT4">
                      <p:embed/>
                    </p:oleObj>
                  </mc:Choice>
                  <mc:Fallback>
                    <p:oleObj name="Equation" r:id="rId6" imgW="1447560" imgH="203040" progId="Equation.DSMT4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228600" y="4314825"/>
                            <a:ext cx="3200400" cy="46196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Object 23"/>
              <p:cNvGraphicFramePr>
                <a:graphicFrameLocks noChangeAspect="1"/>
              </p:cNvGraphicFramePr>
              <p:nvPr/>
            </p:nvGraphicFramePr>
            <p:xfrm>
              <a:off x="-34925" y="4852988"/>
              <a:ext cx="4262438" cy="420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57" name="Equation" r:id="rId8" imgW="2070000" imgH="203040" progId="Equation.DSMT4">
                      <p:embed/>
                    </p:oleObj>
                  </mc:Choice>
                  <mc:Fallback>
                    <p:oleObj name="Equation" r:id="rId8" imgW="2070000" imgH="203040" progId="Equation.DSMT4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-34925" y="4852988"/>
                            <a:ext cx="4262438" cy="42068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0250" name="Object 10"/>
            <p:cNvGraphicFramePr>
              <a:graphicFrameLocks noChangeAspect="1"/>
            </p:cNvGraphicFramePr>
            <p:nvPr/>
          </p:nvGraphicFramePr>
          <p:xfrm>
            <a:off x="4764087" y="4876800"/>
            <a:ext cx="2246313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8" name="Equation" r:id="rId10" imgW="1079280" imgH="203040" progId="Equation.DSMT4">
                    <p:embed/>
                  </p:oleObj>
                </mc:Choice>
                <mc:Fallback>
                  <p:oleObj name="Equation" r:id="rId10" imgW="1079280" imgH="20304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4087" y="4876800"/>
                          <a:ext cx="2246313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2" name="Object 12"/>
            <p:cNvGraphicFramePr>
              <a:graphicFrameLocks noChangeAspect="1"/>
            </p:cNvGraphicFramePr>
            <p:nvPr/>
          </p:nvGraphicFramePr>
          <p:xfrm>
            <a:off x="3733800" y="5181600"/>
            <a:ext cx="914400" cy="548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9" name="Equation" r:id="rId12" imgW="381000" imgH="228600" progId="Equation.DSMT4">
                    <p:embed/>
                  </p:oleObj>
                </mc:Choice>
                <mc:Fallback>
                  <p:oleObj name="Equation" r:id="rId12" imgW="381000" imgH="228600" progId="Equation.DSMT4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3800" y="5181600"/>
                          <a:ext cx="914400" cy="5486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4" name="Object 14"/>
            <p:cNvGraphicFramePr>
              <a:graphicFrameLocks noChangeAspect="1"/>
            </p:cNvGraphicFramePr>
            <p:nvPr/>
          </p:nvGraphicFramePr>
          <p:xfrm>
            <a:off x="3733800" y="5775325"/>
            <a:ext cx="914400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0" name="Equation" r:id="rId14" imgW="380880" imgH="228600" progId="Equation.DSMT4">
                    <p:embed/>
                  </p:oleObj>
                </mc:Choice>
                <mc:Fallback>
                  <p:oleObj name="Equation" r:id="rId14" imgW="380880" imgH="228600" progId="Equation.DSMT4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3800" y="5775325"/>
                          <a:ext cx="914400" cy="5492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5" name="Straight Connector 24"/>
          <p:cNvCxnSpPr/>
          <p:nvPr/>
        </p:nvCxnSpPr>
        <p:spPr>
          <a:xfrm>
            <a:off x="2971800" y="2438400"/>
            <a:ext cx="76200" cy="4419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31666 0.011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1143000" y="1143000"/>
            <a:ext cx="2672302" cy="2070429"/>
            <a:chOff x="336" y="1180"/>
            <a:chExt cx="2016" cy="1748"/>
          </a:xfrm>
        </p:grpSpPr>
        <p:grpSp>
          <p:nvGrpSpPr>
            <p:cNvPr id="3" name="Group 24"/>
            <p:cNvGrpSpPr>
              <a:grpSpLocks/>
            </p:cNvGrpSpPr>
            <p:nvPr/>
          </p:nvGrpSpPr>
          <p:grpSpPr bwMode="auto">
            <a:xfrm>
              <a:off x="336" y="1180"/>
              <a:ext cx="2016" cy="1748"/>
              <a:chOff x="1008" y="912"/>
              <a:chExt cx="2016" cy="1748"/>
            </a:xfrm>
          </p:grpSpPr>
          <p:grpSp>
            <p:nvGrpSpPr>
              <p:cNvPr id="4" name="Group 23"/>
              <p:cNvGrpSpPr>
                <a:grpSpLocks/>
              </p:cNvGrpSpPr>
              <p:nvPr/>
            </p:nvGrpSpPr>
            <p:grpSpPr bwMode="auto">
              <a:xfrm>
                <a:off x="1248" y="1200"/>
                <a:ext cx="1536" cy="1296"/>
                <a:chOff x="1248" y="1200"/>
                <a:chExt cx="1536" cy="1296"/>
              </a:xfrm>
            </p:grpSpPr>
            <p:sp>
              <p:nvSpPr>
                <p:cNvPr id="28678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248" y="1200"/>
                  <a:ext cx="525" cy="129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79" name="Line 7"/>
                <p:cNvSpPr>
                  <a:spLocks noChangeShapeType="1"/>
                </p:cNvSpPr>
                <p:nvPr/>
              </p:nvSpPr>
              <p:spPr bwMode="auto">
                <a:xfrm>
                  <a:off x="1774" y="1200"/>
                  <a:ext cx="1010" cy="129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80" name="Line 8"/>
                <p:cNvSpPr>
                  <a:spLocks noChangeShapeType="1"/>
                </p:cNvSpPr>
                <p:nvPr/>
              </p:nvSpPr>
              <p:spPr bwMode="auto">
                <a:xfrm>
                  <a:off x="1250" y="2495"/>
                  <a:ext cx="1534" cy="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8688" name="Text Box 16"/>
              <p:cNvSpPr txBox="1">
                <a:spLocks noChangeArrowheads="1"/>
              </p:cNvSpPr>
              <p:nvPr/>
            </p:nvSpPr>
            <p:spPr bwMode="auto">
              <a:xfrm>
                <a:off x="1632" y="912"/>
                <a:ext cx="240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28689" name="Text Box 17"/>
              <p:cNvSpPr txBox="1">
                <a:spLocks noChangeArrowheads="1"/>
              </p:cNvSpPr>
              <p:nvPr/>
            </p:nvSpPr>
            <p:spPr bwMode="auto">
              <a:xfrm>
                <a:off x="2784" y="2352"/>
                <a:ext cx="240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p:txBody>
          </p:sp>
          <p:sp>
            <p:nvSpPr>
              <p:cNvPr id="28690" name="Text Box 18"/>
              <p:cNvSpPr txBox="1">
                <a:spLocks noChangeArrowheads="1"/>
              </p:cNvSpPr>
              <p:nvPr/>
            </p:nvSpPr>
            <p:spPr bwMode="auto">
              <a:xfrm>
                <a:off x="1008" y="2352"/>
                <a:ext cx="240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solidFill>
                      <a:srgbClr val="3333CC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</p:grpSp>
        <p:sp>
          <p:nvSpPr>
            <p:cNvPr id="28692" name="Text Box 20"/>
            <p:cNvSpPr txBox="1">
              <a:spLocks noChangeArrowheads="1"/>
            </p:cNvSpPr>
            <p:nvPr/>
          </p:nvSpPr>
          <p:spPr bwMode="auto">
            <a:xfrm>
              <a:off x="672" y="2495"/>
              <a:ext cx="43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sz="2200" baseline="300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93" name="Text Box 21"/>
            <p:cNvSpPr txBox="1">
              <a:spLocks noChangeArrowheads="1"/>
            </p:cNvSpPr>
            <p:nvPr/>
          </p:nvSpPr>
          <p:spPr bwMode="auto">
            <a:xfrm>
              <a:off x="1584" y="2495"/>
              <a:ext cx="48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sz="2200" baseline="300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1981200" y="1905000"/>
            <a:ext cx="636263" cy="4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2200" baseline="300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200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029200" y="990600"/>
            <a:ext cx="2667000" cy="2514600"/>
            <a:chOff x="3124" y="345"/>
            <a:chExt cx="2012" cy="2123"/>
          </a:xfrm>
        </p:grpSpPr>
        <p:grpSp>
          <p:nvGrpSpPr>
            <p:cNvPr id="6" name="Group 26"/>
            <p:cNvGrpSpPr>
              <a:grpSpLocks/>
            </p:cNvGrpSpPr>
            <p:nvPr/>
          </p:nvGrpSpPr>
          <p:grpSpPr bwMode="auto">
            <a:xfrm rot="1710035">
              <a:off x="3600" y="664"/>
              <a:ext cx="1536" cy="1296"/>
              <a:chOff x="1248" y="1200"/>
              <a:chExt cx="1536" cy="1296"/>
            </a:xfrm>
          </p:grpSpPr>
          <p:sp>
            <p:nvSpPr>
              <p:cNvPr id="28699" name="Line 27"/>
              <p:cNvSpPr>
                <a:spLocks noChangeShapeType="1"/>
              </p:cNvSpPr>
              <p:nvPr/>
            </p:nvSpPr>
            <p:spPr bwMode="auto">
              <a:xfrm flipH="1">
                <a:off x="1248" y="1200"/>
                <a:ext cx="525" cy="129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1774" y="1200"/>
                <a:ext cx="1010" cy="129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1" name="Line 29"/>
              <p:cNvSpPr>
                <a:spLocks noChangeShapeType="1"/>
              </p:cNvSpPr>
              <p:nvPr/>
            </p:nvSpPr>
            <p:spPr bwMode="auto">
              <a:xfrm>
                <a:off x="1250" y="2495"/>
                <a:ext cx="1534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02" name="Text Box 30"/>
            <p:cNvSpPr txBox="1">
              <a:spLocks noChangeArrowheads="1"/>
            </p:cNvSpPr>
            <p:nvPr/>
          </p:nvSpPr>
          <p:spPr bwMode="auto">
            <a:xfrm>
              <a:off x="4359" y="345"/>
              <a:ext cx="24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8703" name="Text Box 31"/>
            <p:cNvSpPr txBox="1">
              <a:spLocks noChangeArrowheads="1"/>
            </p:cNvSpPr>
            <p:nvPr/>
          </p:nvSpPr>
          <p:spPr bwMode="auto">
            <a:xfrm>
              <a:off x="4684" y="2160"/>
              <a:ext cx="24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8704" name="Text Box 32"/>
            <p:cNvSpPr txBox="1">
              <a:spLocks noChangeArrowheads="1"/>
            </p:cNvSpPr>
            <p:nvPr/>
          </p:nvSpPr>
          <p:spPr bwMode="auto">
            <a:xfrm>
              <a:off x="3124" y="1313"/>
              <a:ext cx="24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28705" name="Text Box 33"/>
            <p:cNvSpPr txBox="1">
              <a:spLocks noChangeArrowheads="1"/>
            </p:cNvSpPr>
            <p:nvPr/>
          </p:nvSpPr>
          <p:spPr bwMode="auto">
            <a:xfrm>
              <a:off x="3696" y="1804"/>
              <a:ext cx="24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solidFill>
                    <a:srgbClr val="3333CC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aphicFrame>
        <p:nvGraphicFramePr>
          <p:cNvPr id="28725" name="Object 53"/>
          <p:cNvGraphicFramePr>
            <a:graphicFrameLocks noChangeAspect="1"/>
          </p:cNvGraphicFramePr>
          <p:nvPr/>
        </p:nvGraphicFramePr>
        <p:xfrm>
          <a:off x="6394450" y="1846261"/>
          <a:ext cx="439802" cy="35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4" imgW="368280" imgH="291960" progId="Equation.DSMT4">
                  <p:embed/>
                </p:oleObj>
              </mc:Choice>
              <mc:Fallback>
                <p:oleObj name="Equation" r:id="rId4" imgW="36828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846261"/>
                        <a:ext cx="439802" cy="35970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40"/>
          <p:cNvGrpSpPr/>
          <p:nvPr/>
        </p:nvGrpSpPr>
        <p:grpSpPr>
          <a:xfrm>
            <a:off x="1981200" y="457200"/>
            <a:ext cx="6477000" cy="830997"/>
            <a:chOff x="990600" y="304800"/>
            <a:chExt cx="8153400" cy="830997"/>
          </a:xfrm>
        </p:grpSpPr>
        <p:sp>
          <p:nvSpPr>
            <p:cNvPr id="38" name="TextBox 37"/>
            <p:cNvSpPr txBox="1"/>
            <p:nvPr/>
          </p:nvSpPr>
          <p:spPr>
            <a:xfrm>
              <a:off x="1600200" y="381000"/>
              <a:ext cx="5715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90600" y="304800"/>
              <a:ext cx="8153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Cho                         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hãy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tính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sô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́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góc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D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̀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đô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̣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dài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cạnh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BC </a:t>
              </a:r>
            </a:p>
          </p:txBody>
        </p:sp>
        <p:graphicFrame>
          <p:nvGraphicFramePr>
            <p:cNvPr id="4101" name="Object 5"/>
            <p:cNvGraphicFramePr>
              <a:graphicFrameLocks noChangeAspect="1"/>
            </p:cNvGraphicFramePr>
            <p:nvPr/>
          </p:nvGraphicFramePr>
          <p:xfrm>
            <a:off x="1853901" y="304800"/>
            <a:ext cx="2133600" cy="4321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5" name="Equation" r:id="rId6" imgW="1002960" imgH="203040" progId="Equation.DSMT4">
                    <p:embed/>
                  </p:oleObj>
                </mc:Choice>
                <mc:Fallback>
                  <p:oleObj name="Equation" r:id="rId6" imgW="1002960" imgH="2030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3901" y="304800"/>
                          <a:ext cx="2133600" cy="4321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2" name="Rectangle 41"/>
          <p:cNvSpPr/>
          <p:nvPr/>
        </p:nvSpPr>
        <p:spPr>
          <a:xfrm>
            <a:off x="228600" y="381000"/>
            <a:ext cx="1801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?3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(sgk.111):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2057400" y="3048000"/>
            <a:ext cx="445384" cy="47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0" y="3124200"/>
            <a:ext cx="9144000" cy="3791129"/>
            <a:chOff x="0" y="2990671"/>
            <a:chExt cx="9144000" cy="3791129"/>
          </a:xfrm>
        </p:grpSpPr>
        <p:grpSp>
          <p:nvGrpSpPr>
            <p:cNvPr id="50" name="Group 49"/>
            <p:cNvGrpSpPr/>
            <p:nvPr/>
          </p:nvGrpSpPr>
          <p:grpSpPr>
            <a:xfrm>
              <a:off x="0" y="2990671"/>
              <a:ext cx="9144000" cy="1200329"/>
              <a:chOff x="0" y="4209871"/>
              <a:chExt cx="9144000" cy="1200329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0" y="4209871"/>
                <a:ext cx="9144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dirty="0">
                    <a:latin typeface="Times New Roman" pitchFamily="18" charset="0"/>
                    <a:cs typeface="Times New Roman" pitchFamily="18" charset="0"/>
                  </a:rPr>
                  <a:t>Giải:</a:t>
                </a:r>
              </a:p>
              <a:p>
                <a:r>
                  <a:rPr lang="nl-NL" sz="2400" dirty="0">
                    <a:latin typeface="Times New Roman" pitchFamily="18" charset="0"/>
                    <a:cs typeface="Times New Roman" pitchFamily="18" charset="0"/>
                  </a:rPr>
                  <a:t>Xét        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   có:</a:t>
                </a:r>
              </a:p>
              <a:p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23558" name="Object 6"/>
              <p:cNvGraphicFramePr>
                <a:graphicFrameLocks noChangeAspect="1"/>
              </p:cNvGraphicFramePr>
              <p:nvPr/>
            </p:nvGraphicFramePr>
            <p:xfrm>
              <a:off x="533401" y="4608195"/>
              <a:ext cx="990600" cy="4210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66" name="Equation" r:id="rId8" imgW="431425" imgH="177646" progId="Equation.DSMT4">
                      <p:embed/>
                    </p:oleObj>
                  </mc:Choice>
                  <mc:Fallback>
                    <p:oleObj name="Equation" r:id="rId8" imgW="431425" imgH="177646" progId="Equation.DSMT4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401" y="4608195"/>
                            <a:ext cx="990600" cy="42100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3560" name="Object 8"/>
            <p:cNvGraphicFramePr>
              <a:graphicFrameLocks noChangeAspect="1"/>
            </p:cNvGraphicFramePr>
            <p:nvPr/>
          </p:nvGraphicFramePr>
          <p:xfrm>
            <a:off x="76200" y="3743325"/>
            <a:ext cx="2743200" cy="293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7" name="Equation" r:id="rId10" imgW="1269720" imgH="1523880" progId="Equation.DSMT4">
                    <p:embed/>
                  </p:oleObj>
                </mc:Choice>
                <mc:Fallback>
                  <p:oleObj name="Equation" r:id="rId10" imgW="1269720" imgH="15238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200" y="3743325"/>
                          <a:ext cx="2743200" cy="2933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8" name="Straight Connector 47"/>
            <p:cNvCxnSpPr/>
            <p:nvPr/>
          </p:nvCxnSpPr>
          <p:spPr>
            <a:xfrm>
              <a:off x="4572000" y="3200400"/>
              <a:ext cx="0" cy="3581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0" y="4201924"/>
              <a:ext cx="50292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Đ.l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tổng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góc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một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</a:rPr>
                <a:t>giác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4800600" y="3962400"/>
            <a:ext cx="5029200" cy="2619910"/>
            <a:chOff x="4800600" y="3505200"/>
            <a:chExt cx="5029200" cy="2619910"/>
          </a:xfrm>
        </p:grpSpPr>
        <p:sp>
          <p:nvSpPr>
            <p:cNvPr id="28723" name="Text Box 51"/>
            <p:cNvSpPr txBox="1">
              <a:spLocks noChangeArrowheads="1"/>
            </p:cNvSpPr>
            <p:nvPr/>
          </p:nvSpPr>
          <p:spPr bwMode="auto">
            <a:xfrm>
              <a:off x="4800600" y="4495800"/>
              <a:ext cx="5029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(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Định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nghĩa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hai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tam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giác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bằng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300" dirty="0" err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nhau</a:t>
              </a:r>
              <a:r>
                <a:rPr lang="en-US" sz="2300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)</a:t>
              </a:r>
            </a:p>
          </p:txBody>
        </p:sp>
        <p:graphicFrame>
          <p:nvGraphicFramePr>
            <p:cNvPr id="23562" name="Object 10"/>
            <p:cNvGraphicFramePr>
              <a:graphicFrameLocks noChangeAspect="1"/>
            </p:cNvGraphicFramePr>
            <p:nvPr/>
          </p:nvGraphicFramePr>
          <p:xfrm>
            <a:off x="5029200" y="3505200"/>
            <a:ext cx="2674937" cy="9934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8" name="Equation" r:id="rId12" imgW="1231560" imgH="457200" progId="Equation.DSMT4">
                    <p:embed/>
                  </p:oleObj>
                </mc:Choice>
                <mc:Fallback>
                  <p:oleObj name="Equation" r:id="rId12" imgW="1231560" imgH="45720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9200" y="3505200"/>
                          <a:ext cx="2674937" cy="9934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63" name="Object 11"/>
            <p:cNvGraphicFramePr>
              <a:graphicFrameLocks noChangeAspect="1"/>
            </p:cNvGraphicFramePr>
            <p:nvPr/>
          </p:nvGraphicFramePr>
          <p:xfrm>
            <a:off x="5257800" y="4953000"/>
            <a:ext cx="2819401" cy="11721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9" name="Equation" r:id="rId14" imgW="1257300" imgH="508000" progId="Equation.DSMT4">
                    <p:embed/>
                  </p:oleObj>
                </mc:Choice>
                <mc:Fallback>
                  <p:oleObj name="Equation" r:id="rId14" imgW="1257300" imgH="508000" progId="Equation.DSMT4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4953000"/>
                          <a:ext cx="2819401" cy="11721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TextBox 60"/>
          <p:cNvSpPr txBox="1"/>
          <p:nvPr/>
        </p:nvSpPr>
        <p:spPr>
          <a:xfrm>
            <a:off x="76200" y="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III.Củng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RREC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4" grpId="0" autoUpdateAnimBg="0"/>
      <p:bldP spid="287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006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638" y="3505200"/>
            <a:ext cx="2860675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4caedf8713aa83b3fcb-7ff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72814" y="3231737"/>
            <a:ext cx="2393950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image0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23946">
            <a:off x="2704251" y="761587"/>
            <a:ext cx="2917825" cy="340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age0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566846">
            <a:off x="4601314" y="396462"/>
            <a:ext cx="4932362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00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721146">
            <a:off x="4726105" y="368052"/>
            <a:ext cx="3810000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00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62976" y="3055525"/>
            <a:ext cx="5222875" cy="165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image00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43200" y="3200400"/>
            <a:ext cx="54864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image00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75651" y="3124200"/>
            <a:ext cx="205105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085251" y="304800"/>
            <a:ext cx="6096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200">
              <a:solidFill>
                <a:schemeClr val="tx1"/>
              </a:solidFill>
            </a:endParaRPr>
          </a:p>
        </p:txBody>
      </p:sp>
      <p:pic>
        <p:nvPicPr>
          <p:cNvPr id="11" name="Picture 10" descr="image007.png"/>
          <p:cNvPicPr>
            <a:picLocks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1125" y="3581400"/>
            <a:ext cx="1458913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image008.png"/>
          <p:cNvPicPr>
            <a:picLocks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1125" y="4059238"/>
            <a:ext cx="1458913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image009.png"/>
          <p:cNvPicPr>
            <a:picLocks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4059238"/>
            <a:ext cx="157003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0" presetClass="entr" presetSubtype="1157633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762000"/>
            <a:ext cx="6096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vi-VN" sz="32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3200" b="1" kern="10" spc="720" dirty="0">
              <a:ln w="9525">
                <a:noFill/>
                <a:round/>
                <a:headEnd/>
                <a:tailEnd/>
              </a:ln>
              <a:solidFill>
                <a:srgbClr val="00B0F0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95400" y="1905000"/>
            <a:ext cx="6934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thuyết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endParaRPr lang="en-US" sz="28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trường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en-US" sz="28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c.c.c</a:t>
            </a: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-BTVN: 14 (sgk.t112);   12,23,24(sbt.140)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772&quot;&gt;&lt;/object&gt;&lt;object type=&quot;2&quot; unique_id=&quot;10773&quot;&gt;&lt;object type=&quot;3&quot; unique_id=&quot;10774&quot;&gt;&lt;property id=&quot;20148&quot; value=&quot;5&quot;/&gt;&lt;property id=&quot;20300&quot; value=&quot;Slide 1&quot;/&gt;&lt;property id=&quot;20307&quot; value=&quot;263&quot;/&gt;&lt;/object&gt;&lt;object type=&quot;3&quot; unique_id=&quot;10775&quot;&gt;&lt;property id=&quot;20148&quot; value=&quot;5&quot;/&gt;&lt;property id=&quot;20300&quot; value=&quot;Slide 2&quot;/&gt;&lt;property id=&quot;20307&quot; value=&quot;264&quot;/&gt;&lt;/object&gt;&lt;object type=&quot;3&quot; unique_id=&quot;10776&quot;&gt;&lt;property id=&quot;20148&quot; value=&quot;5&quot;/&gt;&lt;property id=&quot;20300&quot; value=&quot;Slide 3&quot;/&gt;&lt;property id=&quot;20307&quot; value=&quot;257&quot;/&gt;&lt;/object&gt;&lt;object type=&quot;3&quot; unique_id=&quot;10777&quot;&gt;&lt;property id=&quot;20148&quot; value=&quot;5&quot;/&gt;&lt;property id=&quot;20300&quot; value=&quot;Slide 4&quot;/&gt;&lt;property id=&quot;20307&quot; value=&quot;258&quot;/&gt;&lt;/object&gt;&lt;object type=&quot;3&quot; unique_id=&quot;10778&quot;&gt;&lt;property id=&quot;20148&quot; value=&quot;5&quot;/&gt;&lt;property id=&quot;20300&quot; value=&quot;Slide 5&quot;/&gt;&lt;property id=&quot;20307&quot; value=&quot;259&quot;/&gt;&lt;/object&gt;&lt;object type=&quot;3&quot; unique_id=&quot;10779&quot;&gt;&lt;property id=&quot;20148&quot; value=&quot;5&quot;/&gt;&lt;property id=&quot;20300&quot; value=&quot;Slide 6&quot;/&gt;&lt;property id=&quot;20307&quot; value=&quot;260&quot;/&gt;&lt;/object&gt;&lt;object type=&quot;3&quot; unique_id=&quot;11132&quot;&gt;&lt;property id=&quot;20148&quot; value=&quot;5&quot;/&gt;&lt;property id=&quot;20300&quot; value=&quot;Slide 7&quot;/&gt;&lt;property id=&quot;20307&quot; value=&quot;265&quot;/&gt;&lt;/object&gt;&lt;object type=&quot;3&quot; unique_id=&quot;11259&quot;&gt;&lt;property id=&quot;20148&quot; value=&quot;5&quot;/&gt;&lt;property id=&quot;20300&quot; value=&quot;Slide 9&quot;/&gt;&lt;property id=&quot;20307&quot; value=&quot;266&quot;/&gt;&lt;/object&gt;&lt;object type=&quot;3&quot; unique_id=&quot;11291&quot;&gt;&lt;property id=&quot;20148&quot; value=&quot;5&quot;/&gt;&lt;property id=&quot;20300&quot; value=&quot;Slide 8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430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</dc:creator>
  <cp:lastModifiedBy>Admin</cp:lastModifiedBy>
  <cp:revision>44</cp:revision>
  <dcterms:created xsi:type="dcterms:W3CDTF">2014-10-31T09:38:09Z</dcterms:created>
  <dcterms:modified xsi:type="dcterms:W3CDTF">2021-11-11T09:05:31Z</dcterms:modified>
</cp:coreProperties>
</file>