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62" r:id="rId3"/>
    <p:sldId id="304" r:id="rId4"/>
    <p:sldId id="302" r:id="rId5"/>
    <p:sldId id="303" r:id="rId6"/>
    <p:sldId id="274" r:id="rId7"/>
    <p:sldId id="263" r:id="rId8"/>
    <p:sldId id="288" r:id="rId9"/>
    <p:sldId id="321" r:id="rId10"/>
    <p:sldId id="291" r:id="rId11"/>
    <p:sldId id="322" r:id="rId12"/>
    <p:sldId id="266" r:id="rId13"/>
    <p:sldId id="324" r:id="rId14"/>
    <p:sldId id="326" r:id="rId15"/>
    <p:sldId id="293" r:id="rId16"/>
    <p:sldId id="294" r:id="rId17"/>
    <p:sldId id="289" r:id="rId18"/>
    <p:sldId id="272" r:id="rId19"/>
    <p:sldId id="287" r:id="rId20"/>
  </p:sldIdLst>
  <p:sldSz cx="12192000" cy="6858000"/>
  <p:notesSz cx="6858000" cy="9144000"/>
  <p:embeddedFontLst>
    <p:embeddedFont>
      <p:font typeface="黑体" panose="020B0604020202020204" charset="-122"/>
      <p:regular r:id="rId22"/>
    </p:embeddedFont>
    <p:embeddedFont>
      <p:font typeface="Calibri Light" panose="020F0302020204030204" pitchFamily="34" charset="0"/>
      <p:regular r:id="rId23"/>
      <p:italic r:id="rId24"/>
    </p:embeddedFont>
    <p:embeddedFont>
      <p:font typeface="Microsoft YaHei" panose="020B0503020204020204" pitchFamily="34" charset="-122"/>
      <p:regular r:id="rId25"/>
      <p:bold r:id="rId26"/>
    </p:embeddedFont>
    <p:embeddedFont>
      <p:font typeface="Calibri" panose="020F0502020204030204" pitchFamily="34" charset="0"/>
      <p:regular r:id="rId27"/>
      <p:bold r:id="rId28"/>
      <p:italic r:id="rId29"/>
      <p:boldItalic r:id="rId30"/>
    </p:embeddedFont>
    <p:embeddedFont>
      <p:font typeface="楷体_GB2312" panose="020B0604020202020204" charset="-122"/>
      <p:regular r:id="rId31"/>
    </p:embeddedFont>
    <p:embeddedFont>
      <p:font typeface="SimSun" panose="02010600030101010101" pitchFamily="2" charset="-122"/>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00FB92"/>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38" autoAdjust="0"/>
    <p:restoredTop sz="94660" autoAdjust="0"/>
  </p:normalViewPr>
  <p:slideViewPr>
    <p:cSldViewPr snapToGrid="0">
      <p:cViewPr varScale="1">
        <p:scale>
          <a:sx n="115" d="100"/>
          <a:sy n="115" d="100"/>
        </p:scale>
        <p:origin x="756"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E9454-84D1-460C-B0BA-422D8A39580F}" type="datetimeFigureOut">
              <a:rPr lang="en-US" smtClean="0"/>
              <a:t>11/11/2021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9A5E7-2A80-45E5-803A-8EC0212A1D44}" type="slidenum">
              <a:rPr lang="en-US" smtClean="0"/>
              <a:t>‹#›</a:t>
            </a:fld>
            <a:endParaRPr lang="en-US"/>
          </a:p>
        </p:txBody>
      </p:sp>
    </p:spTree>
    <p:extLst>
      <p:ext uri="{BB962C8B-B14F-4D97-AF65-F5344CB8AC3E}">
        <p14:creationId xmlns:p14="http://schemas.microsoft.com/office/powerpoint/2010/main" val="1455049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17</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18</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3EDFB2-CE9E-48F6-B16E-CCD990DB3CFB}"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10" name="组合 9"/>
          <p:cNvGrpSpPr/>
          <p:nvPr userDrawn="1"/>
        </p:nvGrpSpPr>
        <p:grpSpPr>
          <a:xfrm>
            <a:off x="-3" y="0"/>
            <a:ext cx="12192003" cy="6903779"/>
            <a:chOff x="-2" y="0"/>
            <a:chExt cx="9144002" cy="5177834"/>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94800"/>
              <a:ext cx="9144000" cy="1683034"/>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3005268"/>
              <a:ext cx="3022602" cy="2172566"/>
            </a:xfrm>
            <a:prstGeom prst="rect">
              <a:avLst/>
            </a:prstGeom>
          </p:spPr>
        </p:pic>
      </p:grpSp>
      <p:sp>
        <p:nvSpPr>
          <p:cNvPr id="11" name="矩形 10"/>
          <p:cNvSpPr/>
          <p:nvPr userDrawn="1"/>
        </p:nvSpPr>
        <p:spPr>
          <a:xfrm>
            <a:off x="0" y="832152"/>
            <a:ext cx="12192000" cy="5805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文本框 11"/>
          <p:cNvSpPr txBox="1"/>
          <p:nvPr userDrawn="1"/>
        </p:nvSpPr>
        <p:spPr>
          <a:xfrm>
            <a:off x="503162" y="134525"/>
            <a:ext cx="4977645" cy="666786"/>
          </a:xfrm>
          <a:prstGeom prst="rect">
            <a:avLst/>
          </a:prstGeom>
          <a:noFill/>
        </p:spPr>
        <p:txBody>
          <a:bodyPr wrap="none" rtlCol="0">
            <a:spAutoFit/>
          </a:bodyPr>
          <a:lstStyle/>
          <a:p>
            <a:r>
              <a:rPr lang="zh-CN" altLang="en-US" sz="3735" b="1" dirty="0">
                <a:latin typeface="Microsoft YaHei" panose="020B0503020204020204" pitchFamily="34" charset="-122"/>
                <a:ea typeface="Microsoft YaHei" panose="020B0503020204020204" pitchFamily="34" charset="-122"/>
              </a:rPr>
              <a:t>单击此处添加文字标题</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BF42105-BDD7-43F3-896D-0A0754E6D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EA0881C-1CD0-4401-8F3E-9D243E7754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package" Target="../embeddings/Microsoft_PowerPoint_Presentation.pptx"/></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image" Target="../media/image19.png"/><Relationship Id="rId4" Type="http://schemas.openxmlformats.org/officeDocument/2006/relationships/notesSlide" Target="../notesSlides/notesSlide13.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61" y="0"/>
            <a:ext cx="12192000" cy="6858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4592" y="96369"/>
            <a:ext cx="1675640" cy="2024637"/>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659734"/>
            <a:ext cx="12192000" cy="2244045"/>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 y="4007024"/>
            <a:ext cx="4030136" cy="2896755"/>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0849" y="2878667"/>
            <a:ext cx="3700988" cy="4045736"/>
          </a:xfrm>
          <a:prstGeom prst="rect">
            <a:avLst/>
          </a:prstGeom>
        </p:spPr>
      </p:pic>
      <p:sp>
        <p:nvSpPr>
          <p:cNvPr id="9" name="文本框 8"/>
          <p:cNvSpPr txBox="1"/>
          <p:nvPr/>
        </p:nvSpPr>
        <p:spPr>
          <a:xfrm>
            <a:off x="3098362" y="1423303"/>
            <a:ext cx="8611870" cy="768350"/>
          </a:xfrm>
          <a:prstGeom prst="rect">
            <a:avLst/>
          </a:prstGeom>
          <a:noFill/>
        </p:spPr>
        <p:txBody>
          <a:bodyPr wrap="square" rtlCol="0">
            <a:spAutoFit/>
          </a:bodyPr>
          <a:lstStyle/>
          <a:p>
            <a:r>
              <a:rPr lang="vi-VN" altLang="zh-CN" sz="44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THỰC HÀNH TIẾNG VIỆT</a:t>
            </a:r>
          </a:p>
        </p:txBody>
      </p:sp>
      <p:sp>
        <p:nvSpPr>
          <p:cNvPr id="2" name="Text Box 1"/>
          <p:cNvSpPr txBox="1"/>
          <p:nvPr/>
        </p:nvSpPr>
        <p:spPr>
          <a:xfrm>
            <a:off x="365553" y="2655937"/>
            <a:ext cx="9981127" cy="107632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LỰA CHỌN TỪ NGỮ PHÙ HỢP VỚI VIỆC </a:t>
            </a:r>
            <a:endParaRPr lang="en-US" sz="3200" b="1" smtClean="0">
              <a:solidFill>
                <a:srgbClr val="FF0000"/>
              </a:solidFill>
              <a:latin typeface="Times New Roman" panose="02020603050405020304" pitchFamily="18" charset="0"/>
              <a:cs typeface="Times New Roman" panose="02020603050405020304" pitchFamily="18" charset="0"/>
            </a:endParaRPr>
          </a:p>
          <a:p>
            <a:pPr algn="ctr"/>
            <a:r>
              <a:rPr lang="en-US" sz="3200" b="1" smtClean="0">
                <a:solidFill>
                  <a:srgbClr val="FF0000"/>
                </a:solidFill>
                <a:latin typeface="Times New Roman" panose="02020603050405020304" pitchFamily="18" charset="0"/>
                <a:cs typeface="Times New Roman" panose="02020603050405020304" pitchFamily="18" charset="0"/>
              </a:rPr>
              <a:t>THỂ </a:t>
            </a:r>
            <a:r>
              <a:rPr lang="en-US" sz="3200" b="1">
                <a:solidFill>
                  <a:srgbClr val="FF0000"/>
                </a:solidFill>
                <a:latin typeface="Times New Roman" panose="02020603050405020304" pitchFamily="18" charset="0"/>
                <a:cs typeface="Times New Roman" panose="02020603050405020304" pitchFamily="18" charset="0"/>
              </a:rPr>
              <a:t>HIỆN NGHĨA CỦA VĂN BẢN</a:t>
            </a:r>
          </a:p>
        </p:txBody>
      </p:sp>
      <p:graphicFrame>
        <p:nvGraphicFramePr>
          <p:cNvPr id="3" name="Object 2">
            <a:hlinkClick r:id="" action="ppaction://ole?verb=0"/>
          </p:cNvPr>
          <p:cNvGraphicFramePr>
            <a:graphicFrameLocks noChangeAspect="1"/>
          </p:cNvGraphicFramePr>
          <p:nvPr/>
        </p:nvGraphicFramePr>
        <p:xfrm>
          <a:off x="6095365" y="3428365"/>
          <a:ext cx="635" cy="635"/>
        </p:xfrm>
        <a:graphic>
          <a:graphicData uri="http://schemas.openxmlformats.org/presentationml/2006/ole">
            <mc:AlternateContent xmlns:mc="http://schemas.openxmlformats.org/markup-compatibility/2006">
              <mc:Choice xmlns:v="urn:schemas-microsoft-com:vml" Requires="v">
                <p:oleObj spid="_x0000_s1036" r:id="rId9" imgW="0" imgH="0" progId="PowerPoint.Show.12">
                  <p:embed/>
                </p:oleObj>
              </mc:Choice>
              <mc:Fallback>
                <p:oleObj r:id="rId9" imgW="0" imgH="0" progId="PowerPoint.Show.12">
                  <p:embed/>
                  <p:pic>
                    <p:nvPicPr>
                      <p:cNvPr id="0" name="Picture 1024"/>
                      <p:cNvPicPr/>
                      <p:nvPr/>
                    </p:nvPicPr>
                    <p:blipFill>
                      <a:blip/>
                      <a:stretch>
                        <a:fillRect/>
                      </a:stretch>
                    </p:blipFill>
                    <p:spPr>
                      <a:xfrm>
                        <a:off x="6095365" y="3428365"/>
                        <a:ext cx="635" cy="635"/>
                      </a:xfrm>
                      <a:prstGeom prst="rect">
                        <a:avLst/>
                      </a:prstGeom>
                    </p:spPr>
                  </p:pic>
                </p:oleObj>
              </mc:Fallback>
            </mc:AlternateContent>
          </a:graphicData>
        </a:graphic>
      </p:graphicFrame>
      <p:sp>
        <p:nvSpPr>
          <p:cNvPr id="10" name="TextBox 24"/>
          <p:cNvSpPr txBox="1">
            <a:spLocks noChangeArrowheads="1"/>
          </p:cNvSpPr>
          <p:nvPr/>
        </p:nvSpPr>
        <p:spPr bwMode="auto">
          <a:xfrm>
            <a:off x="365553" y="237818"/>
            <a:ext cx="32990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en-US" altLang="zh-CN" sz="4800" b="1" dirty="0" smtClean="0">
              <a:solidFill>
                <a:srgbClr val="FF0000"/>
              </a:solidFill>
            </a:endParaRPr>
          </a:p>
          <a:p>
            <a:pPr eaLnBrk="1" hangingPunct="1"/>
            <a:r>
              <a:rPr lang="en-US" altLang="zh-CN" sz="4800" b="1" dirty="0" err="1" smtClean="0">
                <a:solidFill>
                  <a:srgbClr val="FF0000"/>
                </a:solidFill>
              </a:rPr>
              <a:t>Tiết</a:t>
            </a:r>
            <a:r>
              <a:rPr lang="en-US" altLang="zh-CN" sz="4800" b="1" dirty="0" smtClean="0">
                <a:solidFill>
                  <a:srgbClr val="FF0000"/>
                </a:solidFill>
              </a:rPr>
              <a:t> </a:t>
            </a:r>
            <a:r>
              <a:rPr lang="vi-VN" altLang="zh-CN" sz="4800" b="1" dirty="0" smtClean="0">
                <a:solidFill>
                  <a:srgbClr val="FF0000"/>
                </a:solidFill>
              </a:rPr>
              <a:t>39 </a:t>
            </a:r>
            <a:endParaRPr lang="zh-CN" altLang="en-US" sz="4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ext Box 13"/>
          <p:cNvSpPr txBox="1">
            <a:spLocks noChangeArrowheads="1"/>
          </p:cNvSpPr>
          <p:nvPr/>
        </p:nvSpPr>
        <p:spPr bwMode="auto">
          <a:xfrm>
            <a:off x="0" y="35073"/>
            <a:ext cx="5515909" cy="750732"/>
          </a:xfrm>
          <a:prstGeom prst="rect">
            <a:avLst/>
          </a:prstGeom>
          <a:solidFill>
            <a:schemeClr val="accent2">
              <a:lumMod val="40000"/>
              <a:lumOff val="60000"/>
            </a:schemeClr>
          </a:solid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vi-VN" altLang="zh-CN" sz="3200" b="1" dirty="0">
                <a:latin typeface="Times New Roman" panose="02020603050405020304" pitchFamily="18" charset="0"/>
                <a:cs typeface="Times New Roman" panose="02020603050405020304" pitchFamily="18" charset="0"/>
              </a:rPr>
              <a:t>BÀI 1:</a:t>
            </a:r>
            <a:endParaRPr lang="zh-CN" altLang="en-US" sz="3200" b="1" dirty="0">
              <a:latin typeface="Times New Roman" panose="02020603050405020304" pitchFamily="18" charset="0"/>
              <a:cs typeface="Times New Roman" panose="02020603050405020304" pitchFamily="18" charset="0"/>
            </a:endParaRPr>
          </a:p>
        </p:txBody>
      </p:sp>
      <p:grpSp>
        <p:nvGrpSpPr>
          <p:cNvPr id="14" name="组合 34"/>
          <p:cNvGrpSpPr/>
          <p:nvPr/>
        </p:nvGrpSpPr>
        <p:grpSpPr>
          <a:xfrm>
            <a:off x="3687536" y="1625098"/>
            <a:ext cx="1803901" cy="1803901"/>
            <a:chOff x="1003844" y="1472285"/>
            <a:chExt cx="1352926" cy="1352926"/>
          </a:xfrm>
        </p:grpSpPr>
        <p:sp>
          <p:nvSpPr>
            <p:cNvPr id="15" name="泪滴形 24"/>
            <p:cNvSpPr/>
            <p:nvPr/>
          </p:nvSpPr>
          <p:spPr bwMode="auto">
            <a:xfrm rot="10800000" flipH="1">
              <a:off x="1003844" y="1472285"/>
              <a:ext cx="1352926" cy="1352926"/>
            </a:xfrm>
            <a:custGeom>
              <a:avLst/>
              <a:gdLst>
                <a:gd name="T0" fmla="*/ 679134 w 1680168"/>
                <a:gd name="T1" fmla="*/ 1503514 h 1680168"/>
                <a:gd name="T2" fmla="*/ 176653 w 1680168"/>
                <a:gd name="T3" fmla="*/ 1001034 h 1680168"/>
                <a:gd name="T4" fmla="*/ 679134 w 1680168"/>
                <a:gd name="T5" fmla="*/ 498554 h 1680168"/>
                <a:gd name="T6" fmla="*/ 1181615 w 1680168"/>
                <a:gd name="T7" fmla="*/ 1001034 h 1680168"/>
                <a:gd name="T8" fmla="*/ 679134 w 1680168"/>
                <a:gd name="T9" fmla="*/ 1503514 h 1680168"/>
                <a:gd name="T10" fmla="*/ 840084 w 1680168"/>
                <a:gd name="T11" fmla="*/ 1680168 h 1680168"/>
                <a:gd name="T12" fmla="*/ 1680168 w 1680168"/>
                <a:gd name="T13" fmla="*/ 840084 h 1680168"/>
                <a:gd name="T14" fmla="*/ 1680168 w 1680168"/>
                <a:gd name="T15" fmla="*/ 0 h 1680168"/>
                <a:gd name="T16" fmla="*/ 840084 w 1680168"/>
                <a:gd name="T17" fmla="*/ 0 h 1680168"/>
                <a:gd name="T18" fmla="*/ 0 w 1680168"/>
                <a:gd name="T19" fmla="*/ 840084 h 1680168"/>
                <a:gd name="T20" fmla="*/ 840084 w 1680168"/>
                <a:gd name="T21" fmla="*/ 1680168 h 1680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0168" h="1680168">
                  <a:moveTo>
                    <a:pt x="679134" y="1503514"/>
                  </a:moveTo>
                  <a:cubicBezTo>
                    <a:pt x="401621" y="1503514"/>
                    <a:pt x="176653" y="1278546"/>
                    <a:pt x="176653" y="1001034"/>
                  </a:cubicBezTo>
                  <a:cubicBezTo>
                    <a:pt x="176653" y="723522"/>
                    <a:pt x="401621" y="498554"/>
                    <a:pt x="679134" y="498554"/>
                  </a:cubicBezTo>
                  <a:cubicBezTo>
                    <a:pt x="956647" y="498554"/>
                    <a:pt x="1181615" y="723522"/>
                    <a:pt x="1181615" y="1001034"/>
                  </a:cubicBezTo>
                  <a:cubicBezTo>
                    <a:pt x="1181615" y="1278546"/>
                    <a:pt x="956647" y="1503514"/>
                    <a:pt x="679134" y="1503514"/>
                  </a:cubicBezTo>
                  <a:close/>
                  <a:moveTo>
                    <a:pt x="840084" y="1680168"/>
                  </a:moveTo>
                  <a:cubicBezTo>
                    <a:pt x="1304050" y="1680168"/>
                    <a:pt x="1680168" y="1304050"/>
                    <a:pt x="1680168" y="840084"/>
                  </a:cubicBezTo>
                  <a:lnTo>
                    <a:pt x="1680168" y="0"/>
                  </a:lnTo>
                  <a:lnTo>
                    <a:pt x="840084" y="0"/>
                  </a:lnTo>
                  <a:cubicBezTo>
                    <a:pt x="376118" y="0"/>
                    <a:pt x="0" y="376118"/>
                    <a:pt x="0" y="840084"/>
                  </a:cubicBezTo>
                  <a:cubicBezTo>
                    <a:pt x="0" y="1304050"/>
                    <a:pt x="376118" y="1680168"/>
                    <a:pt x="840084" y="1680168"/>
                  </a:cubicBezTo>
                  <a:close/>
                </a:path>
              </a:pathLst>
            </a:custGeom>
            <a:solidFill>
              <a:srgbClr val="E6325C"/>
            </a:solidFill>
            <a:ln>
              <a:noFill/>
            </a:ln>
          </p:spPr>
          <p:txBody>
            <a:bodyPr anchor="ctr"/>
            <a:lstStyle/>
            <a:p>
              <a:pPr defTabSz="1219200">
                <a:defRPr/>
              </a:pPr>
              <a:endParaRPr lang="zh-CN" altLang="en-US" sz="2400" kern="0">
                <a:solidFill>
                  <a:sysClr val="windowText" lastClr="000000"/>
                </a:solidFill>
                <a:ea typeface="SimSun" panose="02010600030101010101" pitchFamily="2" charset="-122"/>
              </a:endParaRPr>
            </a:p>
          </p:txBody>
        </p:sp>
        <p:sp>
          <p:nvSpPr>
            <p:cNvPr id="16" name="TextBox 47"/>
            <p:cNvSpPr txBox="1"/>
            <p:nvPr/>
          </p:nvSpPr>
          <p:spPr>
            <a:xfrm>
              <a:off x="1309771" y="1666435"/>
              <a:ext cx="370535" cy="588623"/>
            </a:xfrm>
            <a:prstGeom prst="rect">
              <a:avLst/>
            </a:prstGeom>
            <a:noFill/>
          </p:spPr>
          <p:txBody>
            <a:bodyPr wrap="none" rtlCol="0">
              <a:spAutoFit/>
            </a:bodyPr>
            <a:lstStyle/>
            <a:p>
              <a:pPr defTabSz="1219200">
                <a:defRPr/>
              </a:pPr>
              <a:r>
                <a:rPr lang="en-US" altLang="zh-CN" sz="4500" b="1" kern="0" dirty="0">
                  <a:solidFill>
                    <a:sysClr val="windowText" lastClr="000000"/>
                  </a:solidFill>
                  <a:latin typeface="Charlemagne Std" pitchFamily="82" charset="0"/>
                  <a:ea typeface="Microsoft YaHei" panose="020B0503020204020204" pitchFamily="34" charset="-122"/>
                </a:rPr>
                <a:t>d</a:t>
              </a:r>
              <a:endParaRPr lang="zh-CN" altLang="en-US" sz="4500" b="1" kern="0" dirty="0">
                <a:solidFill>
                  <a:sysClr val="windowText" lastClr="000000"/>
                </a:solidFill>
                <a:latin typeface="Charlemagne Std" pitchFamily="82" charset="0"/>
                <a:ea typeface="Microsoft YaHei" panose="020B0503020204020204" pitchFamily="34" charset="-122"/>
              </a:endParaRPr>
            </a:p>
          </p:txBody>
        </p:sp>
      </p:grpSp>
      <p:grpSp>
        <p:nvGrpSpPr>
          <p:cNvPr id="17" name="组合 37"/>
          <p:cNvGrpSpPr/>
          <p:nvPr/>
        </p:nvGrpSpPr>
        <p:grpSpPr>
          <a:xfrm>
            <a:off x="3452523" y="3476353"/>
            <a:ext cx="2016827" cy="2018531"/>
            <a:chOff x="827584" y="2860726"/>
            <a:chExt cx="1512620" cy="1513898"/>
          </a:xfrm>
        </p:grpSpPr>
        <p:sp>
          <p:nvSpPr>
            <p:cNvPr id="18" name="泪滴形 38"/>
            <p:cNvSpPr/>
            <p:nvPr/>
          </p:nvSpPr>
          <p:spPr bwMode="auto">
            <a:xfrm>
              <a:off x="827584" y="2860726"/>
              <a:ext cx="1512620" cy="1513898"/>
            </a:xfrm>
            <a:custGeom>
              <a:avLst/>
              <a:gdLst>
                <a:gd name="T0" fmla="*/ 811275 w 1879944"/>
                <a:gd name="T1" fmla="*/ 455670 h 1880638"/>
                <a:gd name="T2" fmla="*/ 198108 w 1879944"/>
                <a:gd name="T3" fmla="*/ 1069063 h 1880638"/>
                <a:gd name="T4" fmla="*/ 811275 w 1879944"/>
                <a:gd name="T5" fmla="*/ 1682456 h 1880638"/>
                <a:gd name="T6" fmla="*/ 1424442 w 1879944"/>
                <a:gd name="T7" fmla="*/ 1069063 h 1880638"/>
                <a:gd name="T8" fmla="*/ 811275 w 1879944"/>
                <a:gd name="T9" fmla="*/ 455670 h 1880638"/>
                <a:gd name="T10" fmla="*/ 939973 w 1879944"/>
                <a:gd name="T11" fmla="*/ 0 h 1880638"/>
                <a:gd name="T12" fmla="*/ 1879944 w 1879944"/>
                <a:gd name="T13" fmla="*/ 0 h 1880638"/>
                <a:gd name="T14" fmla="*/ 1879944 w 1879944"/>
                <a:gd name="T15" fmla="*/ 940319 h 1880638"/>
                <a:gd name="T16" fmla="*/ 939972 w 1879944"/>
                <a:gd name="T17" fmla="*/ 1880638 h 1880638"/>
                <a:gd name="T18" fmla="*/ 0 w 1879944"/>
                <a:gd name="T19" fmla="*/ 940319 h 1880638"/>
                <a:gd name="T20" fmla="*/ 1 w 1879944"/>
                <a:gd name="T21" fmla="*/ 940319 h 1880638"/>
                <a:gd name="T22" fmla="*/ 939973 w 1879944"/>
                <a:gd name="T23" fmla="*/ 0 h 1880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9944" h="1880638">
                  <a:moveTo>
                    <a:pt x="811275" y="455670"/>
                  </a:moveTo>
                  <a:cubicBezTo>
                    <a:pt x="472632" y="455670"/>
                    <a:pt x="198108" y="730295"/>
                    <a:pt x="198108" y="1069063"/>
                  </a:cubicBezTo>
                  <a:cubicBezTo>
                    <a:pt x="198108" y="1407831"/>
                    <a:pt x="472632" y="1682456"/>
                    <a:pt x="811275" y="1682456"/>
                  </a:cubicBezTo>
                  <a:cubicBezTo>
                    <a:pt x="1149918" y="1682456"/>
                    <a:pt x="1424442" y="1407831"/>
                    <a:pt x="1424442" y="1069063"/>
                  </a:cubicBezTo>
                  <a:cubicBezTo>
                    <a:pt x="1424442" y="730295"/>
                    <a:pt x="1149918" y="455670"/>
                    <a:pt x="811275" y="455670"/>
                  </a:cubicBezTo>
                  <a:close/>
                  <a:moveTo>
                    <a:pt x="939973" y="0"/>
                  </a:moveTo>
                  <a:lnTo>
                    <a:pt x="1879944" y="0"/>
                  </a:lnTo>
                  <a:lnTo>
                    <a:pt x="1879944" y="940319"/>
                  </a:lnTo>
                  <a:cubicBezTo>
                    <a:pt x="1879944" y="1459643"/>
                    <a:pt x="1459104" y="1880638"/>
                    <a:pt x="939972" y="1880638"/>
                  </a:cubicBezTo>
                  <a:cubicBezTo>
                    <a:pt x="420840" y="1880638"/>
                    <a:pt x="0" y="1459643"/>
                    <a:pt x="0" y="940319"/>
                  </a:cubicBezTo>
                  <a:lnTo>
                    <a:pt x="1" y="940319"/>
                  </a:lnTo>
                  <a:cubicBezTo>
                    <a:pt x="1" y="420995"/>
                    <a:pt x="420841" y="0"/>
                    <a:pt x="939973" y="0"/>
                  </a:cubicBezTo>
                  <a:close/>
                </a:path>
              </a:pathLst>
            </a:custGeom>
            <a:solidFill>
              <a:srgbClr val="E4BE33"/>
            </a:solidFill>
            <a:ln>
              <a:noFill/>
            </a:ln>
          </p:spPr>
          <p:txBody>
            <a:bodyPr anchor="ctr"/>
            <a:lstStyle/>
            <a:p>
              <a:pPr defTabSz="1219200">
                <a:defRPr/>
              </a:pPr>
              <a:endParaRPr lang="zh-CN" altLang="en-US" sz="2400" kern="0">
                <a:solidFill>
                  <a:sysClr val="windowText" lastClr="000000"/>
                </a:solidFill>
                <a:ea typeface="SimSun" panose="02010600030101010101" pitchFamily="2" charset="-122"/>
              </a:endParaRPr>
            </a:p>
          </p:txBody>
        </p:sp>
        <p:sp>
          <p:nvSpPr>
            <p:cNvPr id="19" name="TextBox 50"/>
            <p:cNvSpPr txBox="1"/>
            <p:nvPr/>
          </p:nvSpPr>
          <p:spPr>
            <a:xfrm>
              <a:off x="1295773" y="3372042"/>
              <a:ext cx="320040" cy="588622"/>
            </a:xfrm>
            <a:prstGeom prst="rect">
              <a:avLst/>
            </a:prstGeom>
            <a:noFill/>
          </p:spPr>
          <p:txBody>
            <a:bodyPr wrap="none" rtlCol="0">
              <a:spAutoFit/>
            </a:bodyPr>
            <a:lstStyle/>
            <a:p>
              <a:pPr defTabSz="1219200">
                <a:defRPr/>
              </a:pPr>
              <a:r>
                <a:rPr lang="en-US" altLang="zh-CN" sz="4500" b="1" kern="0" dirty="0">
                  <a:solidFill>
                    <a:sysClr val="windowText" lastClr="000000"/>
                  </a:solidFill>
                  <a:latin typeface="Charlemagne Std" pitchFamily="82" charset="0"/>
                  <a:ea typeface="Microsoft YaHei" panose="020B0503020204020204" pitchFamily="34" charset="-122"/>
                </a:rPr>
                <a:t>c</a:t>
              </a:r>
              <a:endParaRPr lang="zh-CN" altLang="en-US" sz="4500" b="1" kern="0" dirty="0">
                <a:solidFill>
                  <a:sysClr val="windowText" lastClr="000000"/>
                </a:solidFill>
                <a:latin typeface="Charlemagne Std" pitchFamily="82" charset="0"/>
                <a:ea typeface="Microsoft YaHei" panose="020B0503020204020204" pitchFamily="34" charset="-122"/>
              </a:endParaRPr>
            </a:p>
          </p:txBody>
        </p:sp>
      </p:grpSp>
      <p:grpSp>
        <p:nvGrpSpPr>
          <p:cNvPr id="20" name="组合 40"/>
          <p:cNvGrpSpPr/>
          <p:nvPr/>
        </p:nvGrpSpPr>
        <p:grpSpPr>
          <a:xfrm>
            <a:off x="5515909" y="1340631"/>
            <a:ext cx="2090073" cy="2088369"/>
            <a:chOff x="2375123" y="1258934"/>
            <a:chExt cx="1567555" cy="1566277"/>
          </a:xfrm>
        </p:grpSpPr>
        <p:sp>
          <p:nvSpPr>
            <p:cNvPr id="21" name="泪滴形 34"/>
            <p:cNvSpPr/>
            <p:nvPr/>
          </p:nvSpPr>
          <p:spPr bwMode="auto">
            <a:xfrm rot="16200000" flipH="1">
              <a:off x="2375762" y="1258295"/>
              <a:ext cx="1566277" cy="1567555"/>
            </a:xfrm>
            <a:custGeom>
              <a:avLst/>
              <a:gdLst>
                <a:gd name="T0" fmla="*/ 205247 w 1947680"/>
                <a:gd name="T1" fmla="*/ 1146936 h 1946960"/>
                <a:gd name="T2" fmla="*/ 800320 w 1947680"/>
                <a:gd name="T3" fmla="*/ 552082 h 1946960"/>
                <a:gd name="T4" fmla="*/ 1395393 w 1947680"/>
                <a:gd name="T5" fmla="*/ 1146936 h 1946960"/>
                <a:gd name="T6" fmla="*/ 800320 w 1947680"/>
                <a:gd name="T7" fmla="*/ 1741790 h 1946960"/>
                <a:gd name="T8" fmla="*/ 205247 w 1947680"/>
                <a:gd name="T9" fmla="*/ 1146936 h 1946960"/>
                <a:gd name="T10" fmla="*/ 0 w 1947680"/>
                <a:gd name="T11" fmla="*/ 973480 h 1946960"/>
                <a:gd name="T12" fmla="*/ 973840 w 1947680"/>
                <a:gd name="T13" fmla="*/ 1946960 h 1946960"/>
                <a:gd name="T14" fmla="*/ 1947680 w 1947680"/>
                <a:gd name="T15" fmla="*/ 973480 h 1946960"/>
                <a:gd name="T16" fmla="*/ 1947680 w 1947680"/>
                <a:gd name="T17" fmla="*/ 0 h 1946960"/>
                <a:gd name="T18" fmla="*/ 973841 w 1947680"/>
                <a:gd name="T19" fmla="*/ 0 h 1946960"/>
                <a:gd name="T20" fmla="*/ 1 w 1947680"/>
                <a:gd name="T21" fmla="*/ 973480 h 1946960"/>
                <a:gd name="T22" fmla="*/ 0 w 1947680"/>
                <a:gd name="T23" fmla="*/ 973480 h 1946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7680" h="1946960">
                  <a:moveTo>
                    <a:pt x="205247" y="1146936"/>
                  </a:moveTo>
                  <a:cubicBezTo>
                    <a:pt x="205247" y="818407"/>
                    <a:pt x="471670" y="552082"/>
                    <a:pt x="800320" y="552082"/>
                  </a:cubicBezTo>
                  <a:cubicBezTo>
                    <a:pt x="1128970" y="552082"/>
                    <a:pt x="1395393" y="818407"/>
                    <a:pt x="1395393" y="1146936"/>
                  </a:cubicBezTo>
                  <a:cubicBezTo>
                    <a:pt x="1395393" y="1475465"/>
                    <a:pt x="1128970" y="1741790"/>
                    <a:pt x="800320" y="1741790"/>
                  </a:cubicBezTo>
                  <a:cubicBezTo>
                    <a:pt x="471670" y="1741790"/>
                    <a:pt x="205247" y="1475465"/>
                    <a:pt x="205247" y="1146936"/>
                  </a:cubicBezTo>
                  <a:close/>
                  <a:moveTo>
                    <a:pt x="0" y="973480"/>
                  </a:moveTo>
                  <a:cubicBezTo>
                    <a:pt x="0" y="1511118"/>
                    <a:pt x="436003" y="1946960"/>
                    <a:pt x="973840" y="1946960"/>
                  </a:cubicBezTo>
                  <a:cubicBezTo>
                    <a:pt x="1511677" y="1946960"/>
                    <a:pt x="1947680" y="1511118"/>
                    <a:pt x="1947680" y="973480"/>
                  </a:cubicBezTo>
                  <a:lnTo>
                    <a:pt x="1947680" y="0"/>
                  </a:lnTo>
                  <a:lnTo>
                    <a:pt x="973841" y="0"/>
                  </a:lnTo>
                  <a:cubicBezTo>
                    <a:pt x="436004" y="0"/>
                    <a:pt x="1" y="435842"/>
                    <a:pt x="1" y="973480"/>
                  </a:cubicBezTo>
                  <a:lnTo>
                    <a:pt x="0" y="973480"/>
                  </a:lnTo>
                  <a:close/>
                </a:path>
              </a:pathLst>
            </a:custGeom>
            <a:solidFill>
              <a:srgbClr val="A3CD39"/>
            </a:solidFill>
            <a:ln>
              <a:noFill/>
            </a:ln>
          </p:spPr>
          <p:txBody>
            <a:bodyPr anchor="ctr"/>
            <a:lstStyle/>
            <a:p>
              <a:pPr defTabSz="1219200">
                <a:defRPr/>
              </a:pPr>
              <a:endParaRPr lang="zh-CN" altLang="en-US" sz="2400" kern="0">
                <a:solidFill>
                  <a:sysClr val="windowText" lastClr="000000"/>
                </a:solidFill>
                <a:ea typeface="SimSun" panose="02010600030101010101" pitchFamily="2" charset="-122"/>
              </a:endParaRPr>
            </a:p>
          </p:txBody>
        </p:sp>
        <p:sp>
          <p:nvSpPr>
            <p:cNvPr id="22" name="TextBox 53"/>
            <p:cNvSpPr txBox="1"/>
            <p:nvPr/>
          </p:nvSpPr>
          <p:spPr>
            <a:xfrm>
              <a:off x="3113663" y="1582218"/>
              <a:ext cx="352500" cy="588623"/>
            </a:xfrm>
            <a:prstGeom prst="rect">
              <a:avLst/>
            </a:prstGeom>
            <a:noFill/>
          </p:spPr>
          <p:txBody>
            <a:bodyPr wrap="none" rtlCol="0">
              <a:spAutoFit/>
            </a:bodyPr>
            <a:lstStyle/>
            <a:p>
              <a:pPr defTabSz="1219200">
                <a:defRPr/>
              </a:pPr>
              <a:r>
                <a:rPr lang="en-US" altLang="zh-CN" sz="4500" b="1" kern="0" dirty="0">
                  <a:solidFill>
                    <a:sysClr val="windowText" lastClr="000000"/>
                  </a:solidFill>
                  <a:latin typeface="Charlemagne Std" pitchFamily="82" charset="0"/>
                  <a:ea typeface="Microsoft YaHei" panose="020B0503020204020204" pitchFamily="34" charset="-122"/>
                </a:rPr>
                <a:t>a</a:t>
              </a:r>
              <a:endParaRPr lang="zh-CN" altLang="en-US" sz="4500" b="1" kern="0" dirty="0">
                <a:solidFill>
                  <a:sysClr val="windowText" lastClr="000000"/>
                </a:solidFill>
                <a:latin typeface="Charlemagne Std" pitchFamily="82" charset="0"/>
                <a:ea typeface="Microsoft YaHei" panose="020B0503020204020204" pitchFamily="34" charset="-122"/>
              </a:endParaRPr>
            </a:p>
          </p:txBody>
        </p:sp>
      </p:grpSp>
      <p:grpSp>
        <p:nvGrpSpPr>
          <p:cNvPr id="23" name="组合 43"/>
          <p:cNvGrpSpPr/>
          <p:nvPr/>
        </p:nvGrpSpPr>
        <p:grpSpPr>
          <a:xfrm>
            <a:off x="5517167" y="3476352"/>
            <a:ext cx="2302997" cy="2302997"/>
            <a:chOff x="2376067" y="2860726"/>
            <a:chExt cx="1727248" cy="1727248"/>
          </a:xfrm>
        </p:grpSpPr>
        <p:sp>
          <p:nvSpPr>
            <p:cNvPr id="24" name="泪滴形 36"/>
            <p:cNvSpPr/>
            <p:nvPr/>
          </p:nvSpPr>
          <p:spPr bwMode="auto">
            <a:xfrm flipH="1">
              <a:off x="2376067" y="2860726"/>
              <a:ext cx="1727248" cy="172724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solidFill>
              <a:srgbClr val="4EC0A5"/>
            </a:solidFill>
            <a:ln>
              <a:noFill/>
            </a:ln>
          </p:spPr>
          <p:txBody>
            <a:bodyPr anchor="ctr"/>
            <a:lstStyle/>
            <a:p>
              <a:pPr defTabSz="1219200">
                <a:defRPr/>
              </a:pPr>
              <a:endParaRPr lang="zh-CN" altLang="en-US" sz="2400" kern="0">
                <a:solidFill>
                  <a:sysClr val="windowText" lastClr="000000"/>
                </a:solidFill>
                <a:ea typeface="SimSun" panose="02010600030101010101" pitchFamily="2" charset="-122"/>
              </a:endParaRPr>
            </a:p>
          </p:txBody>
        </p:sp>
        <p:sp>
          <p:nvSpPr>
            <p:cNvPr id="25" name="TextBox 56"/>
            <p:cNvSpPr txBox="1"/>
            <p:nvPr/>
          </p:nvSpPr>
          <p:spPr>
            <a:xfrm>
              <a:off x="3239691" y="3666354"/>
              <a:ext cx="370535" cy="588623"/>
            </a:xfrm>
            <a:prstGeom prst="rect">
              <a:avLst/>
            </a:prstGeom>
            <a:noFill/>
          </p:spPr>
          <p:txBody>
            <a:bodyPr wrap="none" rtlCol="0">
              <a:spAutoFit/>
            </a:bodyPr>
            <a:lstStyle/>
            <a:p>
              <a:pPr defTabSz="1219200">
                <a:defRPr/>
              </a:pPr>
              <a:r>
                <a:rPr lang="en-US" altLang="zh-CN" sz="4500" b="1" kern="0" dirty="0">
                  <a:solidFill>
                    <a:sysClr val="windowText" lastClr="000000"/>
                  </a:solidFill>
                  <a:latin typeface="Charlemagne Std" pitchFamily="82" charset="0"/>
                  <a:ea typeface="Microsoft YaHei" panose="020B0503020204020204" pitchFamily="34" charset="-122"/>
                </a:rPr>
                <a:t>b</a:t>
              </a:r>
              <a:endParaRPr lang="zh-CN" altLang="en-US" sz="4500" b="1" kern="0" dirty="0">
                <a:solidFill>
                  <a:sysClr val="windowText" lastClr="000000"/>
                </a:solidFill>
                <a:latin typeface="Charlemagne Std" pitchFamily="82" charset="0"/>
                <a:ea typeface="Microsoft YaHei" panose="020B0503020204020204" pitchFamily="34" charset="-122"/>
              </a:endParaRPr>
            </a:p>
          </p:txBody>
        </p:sp>
      </p:grpSp>
      <p:sp>
        <p:nvSpPr>
          <p:cNvPr id="26" name="Text Box 22"/>
          <p:cNvSpPr txBox="1">
            <a:spLocks noChangeArrowheads="1"/>
          </p:cNvSpPr>
          <p:nvPr/>
        </p:nvSpPr>
        <p:spPr bwMode="gray">
          <a:xfrm>
            <a:off x="7605743" y="742757"/>
            <a:ext cx="4277529" cy="341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457200" indent="-457200" fontAlgn="base">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p>
          <a:p>
            <a:pPr marL="457200" indent="-457200" fontAlgn="base">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Phồn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vượng</a:t>
            </a:r>
            <a:r>
              <a:rPr lang="en-US" sz="2400" dirty="0">
                <a:latin typeface="Times New Roman" panose="02020603050405020304" pitchFamily="18" charset="0"/>
                <a:cs typeface="Times New Roman" panose="02020603050405020304" pitchFamily="18" charset="0"/>
              </a:rPr>
              <a:t> </a:t>
            </a:r>
          </a:p>
          <a:p>
            <a:pPr marL="457200" indent="-457200" fontAlgn="base">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=&gt;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xưa</a:t>
            </a:r>
            <a:r>
              <a:rPr lang="en-US" sz="2400" dirty="0">
                <a:latin typeface="Times New Roman" panose="02020603050405020304" pitchFamily="18" charset="0"/>
                <a:cs typeface="Times New Roman" panose="02020603050405020304" pitchFamily="18" charset="0"/>
              </a:rPr>
              <a:t> </a:t>
            </a:r>
            <a:r>
              <a:rPr lang="en-US" sz="2400" u="sng" dirty="0" err="1">
                <a:latin typeface="Times New Roman" panose="02020603050405020304" pitchFamily="18" charset="0"/>
                <a:cs typeface="Times New Roman" panose="02020603050405020304" pitchFamily="18" charset="0"/>
              </a:rPr>
              <a:t>nên</a:t>
            </a:r>
            <a:r>
              <a:rPr lang="en-US" sz="2400" u="sng" dirty="0">
                <a:latin typeface="Times New Roman" panose="02020603050405020304" pitchFamily="18" charset="0"/>
                <a:cs typeface="Times New Roman" panose="02020603050405020304" pitchFamily="18" charset="0"/>
              </a:rPr>
              <a:t> </a:t>
            </a:r>
            <a:r>
              <a:rPr lang="en-US" sz="2400" u="sng" dirty="0" err="1">
                <a:latin typeface="Times New Roman" panose="02020603050405020304" pitchFamily="18" charset="0"/>
                <a:cs typeface="Times New Roman" panose="02020603050405020304" pitchFamily="18" charset="0"/>
              </a:rPr>
              <a:t>dùng</a:t>
            </a:r>
            <a:r>
              <a:rPr lang="en-US" sz="2400" u="sng" dirty="0">
                <a:latin typeface="Times New Roman" panose="02020603050405020304" pitchFamily="18" charset="0"/>
                <a:cs typeface="Times New Roman" panose="02020603050405020304" pitchFamily="18" charset="0"/>
              </a:rPr>
              <a:t> </a:t>
            </a:r>
            <a:r>
              <a:rPr lang="en-US" sz="2400" u="sng" dirty="0" err="1">
                <a:latin typeface="Times New Roman" panose="02020603050405020304" pitchFamily="18" charset="0"/>
                <a:cs typeface="Times New Roman" panose="02020603050405020304" pitchFamily="18" charset="0"/>
              </a:rPr>
              <a:t>từ</a:t>
            </a:r>
            <a:r>
              <a:rPr lang="en-US" sz="2400" u="sng" dirty="0">
                <a:latin typeface="Times New Roman" panose="02020603050405020304" pitchFamily="18" charset="0"/>
                <a:cs typeface="Times New Roman" panose="02020603050405020304" pitchFamily="18" charset="0"/>
              </a:rPr>
              <a:t> “</a:t>
            </a:r>
            <a:r>
              <a:rPr lang="en-US" sz="2400" u="sng" dirty="0" err="1">
                <a:latin typeface="Times New Roman" panose="02020603050405020304" pitchFamily="18" charset="0"/>
                <a:cs typeface="Times New Roman" panose="02020603050405020304" pitchFamily="18" charset="0"/>
              </a:rPr>
              <a:t>phồn</a:t>
            </a:r>
            <a:r>
              <a:rPr lang="en-US" sz="2400" u="sng" dirty="0">
                <a:latin typeface="Times New Roman" panose="02020603050405020304" pitchFamily="18" charset="0"/>
                <a:cs typeface="Times New Roman" panose="02020603050405020304" pitchFamily="18" charset="0"/>
              </a:rPr>
              <a:t> </a:t>
            </a:r>
            <a:r>
              <a:rPr lang="en-US" sz="2400" u="sng" dirty="0" err="1">
                <a:latin typeface="Times New Roman" panose="02020603050405020304" pitchFamily="18" charset="0"/>
                <a:cs typeface="Times New Roman" panose="02020603050405020304" pitchFamily="18" charset="0"/>
              </a:rPr>
              <a:t>hoa</a:t>
            </a:r>
            <a:r>
              <a:rPr lang="en-US" sz="2400" u="sng"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a:t>
            </a:r>
          </a:p>
        </p:txBody>
      </p:sp>
      <p:sp>
        <p:nvSpPr>
          <p:cNvPr id="27" name="Text Box 22"/>
          <p:cNvSpPr txBox="1">
            <a:spLocks noChangeArrowheads="1"/>
          </p:cNvSpPr>
          <p:nvPr/>
        </p:nvSpPr>
        <p:spPr bwMode="gray">
          <a:xfrm>
            <a:off x="7439025" y="4034155"/>
            <a:ext cx="4752975" cy="22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457200" indent="-4572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p>
          <a:p>
            <a:pPr marL="457200" indent="-4572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 =&gt;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miêu tả hấp dẫn, sinh động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a:t>
            </a:r>
          </a:p>
        </p:txBody>
      </p:sp>
      <p:sp>
        <p:nvSpPr>
          <p:cNvPr id="28" name="Text Box 22"/>
          <p:cNvSpPr txBox="1">
            <a:spLocks noChangeArrowheads="1"/>
          </p:cNvSpPr>
          <p:nvPr/>
        </p:nvSpPr>
        <p:spPr bwMode="gray">
          <a:xfrm>
            <a:off x="126365" y="3818255"/>
            <a:ext cx="3968750" cy="22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indent="0" algn="ctr">
              <a:buFont typeface="Arial" panose="020B0604020202020204" pitchFamily="34" charset="0"/>
              <a:buNone/>
            </a:pPr>
            <a:r>
              <a:rPr lang="en-US" sz="2800" dirty="0">
                <a:latin typeface="Times New Roman" panose="02020603050405020304" pitchFamily="18" charset="0"/>
                <a:cs typeface="Times New Roman" panose="02020603050405020304" pitchFamily="18" charset="0"/>
              </a:rPr>
              <a:t>Từ láy: “</a:t>
            </a:r>
            <a:r>
              <a:rPr lang="en-US" sz="2800" dirty="0" err="1">
                <a:latin typeface="Times New Roman" panose="02020603050405020304" pitchFamily="18" charset="0"/>
                <a:cs typeface="Times New Roman" panose="02020603050405020304" pitchFamily="18" charset="0"/>
              </a:rPr>
              <a:t>ngẩn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ngơ</a:t>
            </a:r>
            <a:r>
              <a:rPr lang="en-US" sz="2800" dirty="0">
                <a:latin typeface="Times New Roman" panose="02020603050405020304" pitchFamily="18" charset="0"/>
                <a:cs typeface="Times New Roman" panose="02020603050405020304" pitchFamily="18" charset="0"/>
              </a:rPr>
              <a:t>”</a:t>
            </a:r>
          </a:p>
          <a:p>
            <a:pPr marL="0" indent="0" algn="ctr">
              <a:buFont typeface="Arial" panose="020B0604020202020204" pitchFamily="34" charset="0"/>
              <a:buNone/>
            </a:pPr>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 mê say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phường</a:t>
            </a:r>
            <a:r>
              <a:rPr lang="en-US" sz="2800" dirty="0">
                <a:latin typeface="Times New Roman" panose="02020603050405020304" pitchFamily="18" charset="0"/>
                <a:cs typeface="Times New Roman" panose="02020603050405020304" pitchFamily="18" charset="0"/>
              </a:rPr>
              <a:t>.</a:t>
            </a:r>
          </a:p>
        </p:txBody>
      </p:sp>
      <p:sp>
        <p:nvSpPr>
          <p:cNvPr id="29" name="Text Box 22"/>
          <p:cNvSpPr txBox="1">
            <a:spLocks noChangeArrowheads="1"/>
          </p:cNvSpPr>
          <p:nvPr/>
        </p:nvSpPr>
        <p:spPr bwMode="gray">
          <a:xfrm>
            <a:off x="126365" y="979805"/>
            <a:ext cx="371348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285750" indent="-285750" algn="ct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 tài hoa, phong nhã</a:t>
            </a:r>
            <a:r>
              <a:rPr lang="en-US" sz="2400" dirty="0">
                <a:latin typeface="Times New Roman" panose="02020603050405020304" pitchFamily="18" charset="0"/>
                <a:cs typeface="Times New Roman" panose="02020603050405020304" pitchFamily="18" charset="0"/>
              </a:rPr>
              <a:t> ý chỉ nhà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p>
          <a:p>
            <a:pPr marL="0" indent="0" algn="ctr"/>
            <a:r>
              <a:rPr lang="en-US" sz="2400" dirty="0">
                <a:latin typeface="Times New Roman" panose="02020603050405020304" pitchFamily="18" charset="0"/>
                <a:cs typeface="Times New Roman" panose="02020603050405020304" pitchFamily="18" charset="0"/>
              </a:rPr>
              <a:t>=&gt;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666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300" fill="hold"/>
                                        <p:tgtEl>
                                          <p:spTgt spid="17"/>
                                        </p:tgtEl>
                                        <p:attrNameLst>
                                          <p:attrName>ppt_x</p:attrName>
                                        </p:attrNameLst>
                                      </p:cBhvr>
                                      <p:tavLst>
                                        <p:tav tm="0">
                                          <p:val>
                                            <p:strVal val="0-#ppt_w/2"/>
                                          </p:val>
                                        </p:tav>
                                        <p:tav tm="100000">
                                          <p:val>
                                            <p:strVal val="#ppt_x"/>
                                          </p:val>
                                        </p:tav>
                                      </p:tavLst>
                                    </p:anim>
                                    <p:anim calcmode="lin" valueType="num">
                                      <p:cBhvr additive="base">
                                        <p:cTn id="8" dur="3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decel="6660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300" fill="hold"/>
                                        <p:tgtEl>
                                          <p:spTgt spid="14"/>
                                        </p:tgtEl>
                                        <p:attrNameLst>
                                          <p:attrName>ppt_x</p:attrName>
                                        </p:attrNameLst>
                                      </p:cBhvr>
                                      <p:tavLst>
                                        <p:tav tm="0">
                                          <p:val>
                                            <p:strVal val="0-#ppt_w/2"/>
                                          </p:val>
                                        </p:tav>
                                        <p:tav tm="100000">
                                          <p:val>
                                            <p:strVal val="#ppt_x"/>
                                          </p:val>
                                        </p:tav>
                                      </p:tavLst>
                                    </p:anim>
                                    <p:anim calcmode="lin" valueType="num">
                                      <p:cBhvr additive="base">
                                        <p:cTn id="13" dur="300" fill="hold"/>
                                        <p:tgtEl>
                                          <p:spTgt spid="1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6" decel="6660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300" fill="hold"/>
                                        <p:tgtEl>
                                          <p:spTgt spid="23"/>
                                        </p:tgtEl>
                                        <p:attrNameLst>
                                          <p:attrName>ppt_x</p:attrName>
                                        </p:attrNameLst>
                                      </p:cBhvr>
                                      <p:tavLst>
                                        <p:tav tm="0">
                                          <p:val>
                                            <p:strVal val="1+#ppt_w/2"/>
                                          </p:val>
                                        </p:tav>
                                        <p:tav tm="100000">
                                          <p:val>
                                            <p:strVal val="#ppt_x"/>
                                          </p:val>
                                        </p:tav>
                                      </p:tavLst>
                                    </p:anim>
                                    <p:anim calcmode="lin" valueType="num">
                                      <p:cBhvr additive="base">
                                        <p:cTn id="18" dur="3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dissolve">
                                      <p:cBhvr>
                                        <p:cTn id="33" dur="500"/>
                                        <p:tgtEl>
                                          <p:spTgt spid="2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7">
                                            <p:txEl>
                                              <p:pRg st="1" end="1"/>
                                            </p:txEl>
                                          </p:spTgt>
                                        </p:tgtEl>
                                        <p:attrNameLst>
                                          <p:attrName>style.visibility</p:attrName>
                                        </p:attrNameLst>
                                      </p:cBhvr>
                                      <p:to>
                                        <p:strVal val="visible"/>
                                      </p:to>
                                    </p:set>
                                    <p:animEffect transition="in" filter="dissolve">
                                      <p:cBhvr>
                                        <p:cTn id="38" dur="500"/>
                                        <p:tgtEl>
                                          <p:spTgt spid="2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checkerboard(across)">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checkerboard(across)">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9">
                                            <p:txEl>
                                              <p:pRg st="0" end="0"/>
                                            </p:txEl>
                                          </p:spTgt>
                                        </p:tgtEl>
                                        <p:attrNameLst>
                                          <p:attrName>style.visibility</p:attrName>
                                        </p:attrNameLst>
                                      </p:cBhvr>
                                      <p:to>
                                        <p:strVal val="visible"/>
                                      </p:to>
                                    </p:set>
                                    <p:animEffect transition="in" filter="blinds(horizontal)">
                                      <p:cBhvr>
                                        <p:cTn id="53" dur="500"/>
                                        <p:tgtEl>
                                          <p:spTgt spid="29">
                                            <p:txEl>
                                              <p:pRg st="0" end="0"/>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29">
                                            <p:txEl>
                                              <p:pRg st="1" end="1"/>
                                            </p:txEl>
                                          </p:spTgt>
                                        </p:tgtEl>
                                        <p:attrNameLst>
                                          <p:attrName>style.visibility</p:attrName>
                                        </p:attrNameLst>
                                      </p:cBhvr>
                                      <p:to>
                                        <p:strVal val="visible"/>
                                      </p:to>
                                    </p:set>
                                    <p:animEffect transition="in" filter="blinds(horizontal)">
                                      <p:cBhvr>
                                        <p:cTn id="56"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 name="Text Box 99"/>
          <p:cNvSpPr txBox="1"/>
          <p:nvPr/>
        </p:nvSpPr>
        <p:spPr>
          <a:xfrm>
            <a:off x="398780" y="947420"/>
            <a:ext cx="10661015" cy="4523105"/>
          </a:xfrm>
          <a:prstGeom prst="rect">
            <a:avLst/>
          </a:prstGeom>
          <a:noFill/>
          <a:ln w="9525">
            <a:noFill/>
          </a:ln>
        </p:spPr>
        <p:txBody>
          <a:bodyPr wrap="square">
            <a:spAutoFit/>
          </a:bodyPr>
          <a:lstStyle/>
          <a:p>
            <a:pPr indent="0" algn="l"/>
            <a:r>
              <a:rPr lang="en-US" sz="3200" b="1">
                <a:solidFill>
                  <a:srgbClr val="008000"/>
                </a:solidFill>
                <a:latin typeface="Times New Roman" panose="02020603050405020304" pitchFamily="18" charset="0"/>
                <a:cs typeface="Calibri" panose="020F0502020204030204" pitchFamily="34" charset="0"/>
              </a:rPr>
              <a:t>Bài 2: SGK/ 68 </a:t>
            </a:r>
            <a:endParaRPr lang="en-US" sz="3200" b="0" i="1">
              <a:latin typeface="Times New Roman" panose="02020603050405020304" pitchFamily="18" charset="0"/>
              <a:cs typeface="Calibri" panose="020F0502020204030204" pitchFamily="34" charset="0"/>
            </a:endParaRPr>
          </a:p>
          <a:p>
            <a:pPr indent="0" algn="l"/>
            <a:r>
              <a:rPr lang="en-US" sz="3200" b="0" i="1">
                <a:latin typeface="Times New Roman" panose="02020603050405020304" pitchFamily="18" charset="0"/>
                <a:cs typeface="Calibri" panose="020F0502020204030204" pitchFamily="34" charset="0"/>
              </a:rPr>
              <a:t>Đọc bài ca dao sau:</a:t>
            </a:r>
            <a:endParaRPr lang="en-US" sz="3200" b="0">
              <a:latin typeface="Times New Roman" panose="02020603050405020304" pitchFamily="18" charset="0"/>
              <a:cs typeface="Calibri" panose="020F0502020204030204" pitchFamily="34" charset="0"/>
            </a:endParaRPr>
          </a:p>
          <a:p>
            <a:pPr indent="0" algn="l"/>
            <a:r>
              <a:rPr lang="en-US" sz="3200" b="0">
                <a:latin typeface="Times New Roman" panose="02020603050405020304" pitchFamily="18" charset="0"/>
                <a:cs typeface="Calibri" panose="020F0502020204030204" pitchFamily="34" charset="0"/>
              </a:rPr>
              <a:t>                               Ai ơi về miệt Tháp Mười</a:t>
            </a:r>
          </a:p>
          <a:p>
            <a:pPr indent="0" algn="l"/>
            <a:r>
              <a:rPr lang="en-US" sz="3200" b="0">
                <a:latin typeface="Times New Roman" panose="02020603050405020304" pitchFamily="18" charset="0"/>
                <a:cs typeface="Calibri" panose="020F0502020204030204" pitchFamily="34" charset="0"/>
              </a:rPr>
              <a:t>                       Cá tôm sẵn bắt, lúa trời sẵn ăn.</a:t>
            </a:r>
          </a:p>
          <a:p>
            <a:pPr indent="0" algn="l"/>
            <a:r>
              <a:rPr lang="en-US" sz="3200" b="0">
                <a:latin typeface="Times New Roman" panose="02020603050405020304" pitchFamily="18" charset="0"/>
                <a:cs typeface="Calibri" panose="020F0502020204030204" pitchFamily="34" charset="0"/>
              </a:rPr>
              <a:t>a. Từ “sẵn” trong câu “Cá tôm sẵn bắt, lúa trời sẵn ăn” có nghĩa là gì? Việc lựa chọn từ “sẵn” trong bài ca dao này có phù hợp với nội dung mà tác giả muốn thể hiện không? Vì sao?</a:t>
            </a:r>
          </a:p>
          <a:p>
            <a:pPr indent="0" algn="l"/>
            <a:r>
              <a:rPr lang="en-US" sz="3200" b="0">
                <a:latin typeface="Times New Roman" panose="02020603050405020304" pitchFamily="18" charset="0"/>
                <a:cs typeface="Calibri" panose="020F0502020204030204" pitchFamily="34" charset="0"/>
              </a:rPr>
              <a:t>b. Tìm và nêu tác dụng của biện pháp tu từ được sử dụng trong bài ca dao trên.</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811834" y="1279843"/>
            <a:ext cx="668867" cy="675216"/>
            <a:chOff x="4929188" y="1303338"/>
            <a:chExt cx="501650" cy="506412"/>
          </a:xfrm>
        </p:grpSpPr>
        <p:sp>
          <p:nvSpPr>
            <p:cNvPr id="48" name="Freeform 6"/>
            <p:cNvSpPr/>
            <p:nvPr/>
          </p:nvSpPr>
          <p:spPr bwMode="auto">
            <a:xfrm>
              <a:off x="4929188" y="1303338"/>
              <a:ext cx="501650" cy="506412"/>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rgbClr val="E632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9200">
                <a:defRPr/>
              </a:pPr>
              <a:endParaRPr lang="zh-CN" altLang="en-US" sz="2400" kern="0">
                <a:solidFill>
                  <a:sysClr val="windowText" lastClr="000000"/>
                </a:solidFill>
                <a:ea typeface="SimSun" panose="02010600030101010101" pitchFamily="2" charset="-122"/>
              </a:endParaRPr>
            </a:p>
          </p:txBody>
        </p:sp>
        <p:sp>
          <p:nvSpPr>
            <p:cNvPr id="49" name="Freeform 7"/>
            <p:cNvSpPr/>
            <p:nvPr/>
          </p:nvSpPr>
          <p:spPr bwMode="auto">
            <a:xfrm>
              <a:off x="4995863" y="1358900"/>
              <a:ext cx="371475" cy="206375"/>
            </a:xfrm>
            <a:custGeom>
              <a:avLst/>
              <a:gdLst>
                <a:gd name="T0" fmla="*/ 97 w 99"/>
                <a:gd name="T1" fmla="*/ 44 h 55"/>
                <a:gd name="T2" fmla="*/ 50 w 99"/>
                <a:gd name="T3" fmla="*/ 0 h 55"/>
                <a:gd name="T4" fmla="*/ 3 w 99"/>
                <a:gd name="T5" fmla="*/ 44 h 55"/>
                <a:gd name="T6" fmla="*/ 3 w 99"/>
                <a:gd name="T7" fmla="*/ 53 h 55"/>
                <a:gd name="T8" fmla="*/ 8 w 99"/>
                <a:gd name="T9" fmla="*/ 55 h 55"/>
                <a:gd name="T10" fmla="*/ 12 w 99"/>
                <a:gd name="T11" fmla="*/ 53 h 55"/>
                <a:gd name="T12" fmla="*/ 50 w 99"/>
                <a:gd name="T13" fmla="*/ 18 h 55"/>
                <a:gd name="T14" fmla="*/ 87 w 99"/>
                <a:gd name="T15" fmla="*/ 53 h 55"/>
                <a:gd name="T16" fmla="*/ 92 w 99"/>
                <a:gd name="T17" fmla="*/ 55 h 55"/>
                <a:gd name="T18" fmla="*/ 97 w 99"/>
                <a:gd name="T19" fmla="*/ 53 h 55"/>
                <a:gd name="T20" fmla="*/ 97 w 99"/>
                <a:gd name="T21"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5">
                  <a:moveTo>
                    <a:pt x="97" y="44"/>
                  </a:moveTo>
                  <a:cubicBezTo>
                    <a:pt x="50" y="0"/>
                    <a:pt x="50" y="0"/>
                    <a:pt x="50" y="0"/>
                  </a:cubicBezTo>
                  <a:cubicBezTo>
                    <a:pt x="3" y="44"/>
                    <a:pt x="3" y="44"/>
                    <a:pt x="3" y="44"/>
                  </a:cubicBezTo>
                  <a:cubicBezTo>
                    <a:pt x="1" y="46"/>
                    <a:pt x="0" y="50"/>
                    <a:pt x="3" y="53"/>
                  </a:cubicBezTo>
                  <a:cubicBezTo>
                    <a:pt x="4" y="54"/>
                    <a:pt x="6" y="55"/>
                    <a:pt x="8" y="55"/>
                  </a:cubicBezTo>
                  <a:cubicBezTo>
                    <a:pt x="9" y="55"/>
                    <a:pt x="11" y="54"/>
                    <a:pt x="12" y="53"/>
                  </a:cubicBezTo>
                  <a:cubicBezTo>
                    <a:pt x="50" y="18"/>
                    <a:pt x="50" y="18"/>
                    <a:pt x="50" y="18"/>
                  </a:cubicBezTo>
                  <a:cubicBezTo>
                    <a:pt x="87" y="53"/>
                    <a:pt x="87" y="53"/>
                    <a:pt x="87" y="53"/>
                  </a:cubicBezTo>
                  <a:cubicBezTo>
                    <a:pt x="89" y="54"/>
                    <a:pt x="90" y="55"/>
                    <a:pt x="92" y="55"/>
                  </a:cubicBezTo>
                  <a:cubicBezTo>
                    <a:pt x="94" y="55"/>
                    <a:pt x="96" y="54"/>
                    <a:pt x="97" y="53"/>
                  </a:cubicBezTo>
                  <a:cubicBezTo>
                    <a:pt x="99" y="50"/>
                    <a:pt x="99" y="46"/>
                    <a:pt x="97" y="44"/>
                  </a:cubicBezTo>
                  <a:close/>
                </a:path>
              </a:pathLst>
            </a:custGeom>
            <a:solidFill>
              <a:srgbClr val="ECECEB"/>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9200">
                <a:defRPr/>
              </a:pPr>
              <a:endParaRPr lang="zh-CN" altLang="en-US" sz="2400" kern="0">
                <a:solidFill>
                  <a:sysClr val="windowText" lastClr="000000"/>
                </a:solidFill>
                <a:ea typeface="SimSun" panose="02010600030101010101" pitchFamily="2" charset="-122"/>
              </a:endParaRPr>
            </a:p>
          </p:txBody>
        </p:sp>
        <p:sp>
          <p:nvSpPr>
            <p:cNvPr id="50" name="Freeform 8"/>
            <p:cNvSpPr/>
            <p:nvPr/>
          </p:nvSpPr>
          <p:spPr bwMode="auto">
            <a:xfrm>
              <a:off x="5056188" y="1446213"/>
              <a:ext cx="255588" cy="265112"/>
            </a:xfrm>
            <a:custGeom>
              <a:avLst/>
              <a:gdLst>
                <a:gd name="T0" fmla="*/ 0 w 68"/>
                <a:gd name="T1" fmla="*/ 32 h 71"/>
                <a:gd name="T2" fmla="*/ 0 w 68"/>
                <a:gd name="T3" fmla="*/ 68 h 71"/>
                <a:gd name="T4" fmla="*/ 5 w 68"/>
                <a:gd name="T5" fmla="*/ 71 h 71"/>
                <a:gd name="T6" fmla="*/ 22 w 68"/>
                <a:gd name="T7" fmla="*/ 71 h 71"/>
                <a:gd name="T8" fmla="*/ 22 w 68"/>
                <a:gd name="T9" fmla="*/ 44 h 71"/>
                <a:gd name="T10" fmla="*/ 46 w 68"/>
                <a:gd name="T11" fmla="*/ 44 h 71"/>
                <a:gd name="T12" fmla="*/ 46 w 68"/>
                <a:gd name="T13" fmla="*/ 71 h 71"/>
                <a:gd name="T14" fmla="*/ 63 w 68"/>
                <a:gd name="T15" fmla="*/ 71 h 71"/>
                <a:gd name="T16" fmla="*/ 68 w 68"/>
                <a:gd name="T17" fmla="*/ 68 h 71"/>
                <a:gd name="T18" fmla="*/ 68 w 68"/>
                <a:gd name="T19" fmla="*/ 32 h 71"/>
                <a:gd name="T20" fmla="*/ 34 w 68"/>
                <a:gd name="T21" fmla="*/ 0 h 71"/>
                <a:gd name="T22" fmla="*/ 0 w 68"/>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71">
                  <a:moveTo>
                    <a:pt x="0" y="32"/>
                  </a:moveTo>
                  <a:cubicBezTo>
                    <a:pt x="0" y="68"/>
                    <a:pt x="0" y="68"/>
                    <a:pt x="0" y="68"/>
                  </a:cubicBezTo>
                  <a:cubicBezTo>
                    <a:pt x="0" y="70"/>
                    <a:pt x="2" y="71"/>
                    <a:pt x="5" y="71"/>
                  </a:cubicBezTo>
                  <a:cubicBezTo>
                    <a:pt x="22" y="71"/>
                    <a:pt x="22" y="71"/>
                    <a:pt x="22" y="71"/>
                  </a:cubicBezTo>
                  <a:cubicBezTo>
                    <a:pt x="22" y="44"/>
                    <a:pt x="22" y="44"/>
                    <a:pt x="22" y="44"/>
                  </a:cubicBezTo>
                  <a:cubicBezTo>
                    <a:pt x="46" y="44"/>
                    <a:pt x="46" y="44"/>
                    <a:pt x="46" y="44"/>
                  </a:cubicBezTo>
                  <a:cubicBezTo>
                    <a:pt x="46" y="71"/>
                    <a:pt x="46" y="71"/>
                    <a:pt x="46" y="71"/>
                  </a:cubicBezTo>
                  <a:cubicBezTo>
                    <a:pt x="63" y="71"/>
                    <a:pt x="63" y="71"/>
                    <a:pt x="63" y="71"/>
                  </a:cubicBezTo>
                  <a:cubicBezTo>
                    <a:pt x="66" y="71"/>
                    <a:pt x="68" y="70"/>
                    <a:pt x="68" y="68"/>
                  </a:cubicBezTo>
                  <a:cubicBezTo>
                    <a:pt x="68" y="32"/>
                    <a:pt x="68" y="32"/>
                    <a:pt x="68" y="32"/>
                  </a:cubicBezTo>
                  <a:cubicBezTo>
                    <a:pt x="34" y="0"/>
                    <a:pt x="34" y="0"/>
                    <a:pt x="34" y="0"/>
                  </a:cubicBezTo>
                  <a:lnTo>
                    <a:pt x="0" y="32"/>
                  </a:lnTo>
                  <a:close/>
                </a:path>
              </a:pathLst>
            </a:custGeom>
            <a:solidFill>
              <a:srgbClr val="ECECEB"/>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9200">
                <a:defRPr/>
              </a:pPr>
              <a:endParaRPr lang="zh-CN" altLang="en-US" sz="2400" kern="0">
                <a:solidFill>
                  <a:sysClr val="windowText" lastClr="000000"/>
                </a:solidFill>
                <a:ea typeface="SimSun" panose="02010600030101010101" pitchFamily="2" charset="-122"/>
              </a:endParaRPr>
            </a:p>
          </p:txBody>
        </p:sp>
      </p:grpSp>
      <p:grpSp>
        <p:nvGrpSpPr>
          <p:cNvPr id="51" name="组合 50"/>
          <p:cNvGrpSpPr/>
          <p:nvPr/>
        </p:nvGrpSpPr>
        <p:grpSpPr>
          <a:xfrm>
            <a:off x="758917" y="4213789"/>
            <a:ext cx="675217" cy="675216"/>
            <a:chOff x="1339850" y="2163763"/>
            <a:chExt cx="506413" cy="506412"/>
          </a:xfrm>
        </p:grpSpPr>
        <p:sp>
          <p:nvSpPr>
            <p:cNvPr id="52" name="Freeform 13"/>
            <p:cNvSpPr/>
            <p:nvPr/>
          </p:nvSpPr>
          <p:spPr bwMode="auto">
            <a:xfrm>
              <a:off x="1339850" y="2163763"/>
              <a:ext cx="506413" cy="506412"/>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solidFill>
              <a:srgbClr val="A3CD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9200">
                <a:defRPr/>
              </a:pPr>
              <a:endParaRPr lang="zh-CN" altLang="en-US" sz="2400" kern="0">
                <a:solidFill>
                  <a:sysClr val="windowText" lastClr="000000"/>
                </a:solidFill>
                <a:ea typeface="SimSun" panose="02010600030101010101" pitchFamily="2" charset="-122"/>
              </a:endParaRPr>
            </a:p>
          </p:txBody>
        </p:sp>
        <p:sp>
          <p:nvSpPr>
            <p:cNvPr id="53" name="Freeform 14"/>
            <p:cNvSpPr/>
            <p:nvPr/>
          </p:nvSpPr>
          <p:spPr bwMode="auto">
            <a:xfrm>
              <a:off x="1500188" y="2276475"/>
              <a:ext cx="176213" cy="104775"/>
            </a:xfrm>
            <a:custGeom>
              <a:avLst/>
              <a:gdLst>
                <a:gd name="T0" fmla="*/ 111 w 111"/>
                <a:gd name="T1" fmla="*/ 0 h 66"/>
                <a:gd name="T2" fmla="*/ 55 w 111"/>
                <a:gd name="T3" fmla="*/ 0 h 66"/>
                <a:gd name="T4" fmla="*/ 55 w 111"/>
                <a:gd name="T5" fmla="*/ 54 h 66"/>
                <a:gd name="T6" fmla="*/ 14 w 111"/>
                <a:gd name="T7" fmla="*/ 54 h 66"/>
                <a:gd name="T8" fmla="*/ 14 w 111"/>
                <a:gd name="T9" fmla="*/ 0 h 66"/>
                <a:gd name="T10" fmla="*/ 0 w 111"/>
                <a:gd name="T11" fmla="*/ 0 h 66"/>
                <a:gd name="T12" fmla="*/ 0 w 111"/>
                <a:gd name="T13" fmla="*/ 66 h 66"/>
                <a:gd name="T14" fmla="*/ 111 w 111"/>
                <a:gd name="T15" fmla="*/ 66 h 66"/>
                <a:gd name="T16" fmla="*/ 111 w 111"/>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66">
                  <a:moveTo>
                    <a:pt x="111" y="0"/>
                  </a:moveTo>
                  <a:lnTo>
                    <a:pt x="55" y="0"/>
                  </a:lnTo>
                  <a:lnTo>
                    <a:pt x="55" y="54"/>
                  </a:lnTo>
                  <a:lnTo>
                    <a:pt x="14" y="54"/>
                  </a:lnTo>
                  <a:lnTo>
                    <a:pt x="14" y="0"/>
                  </a:lnTo>
                  <a:lnTo>
                    <a:pt x="0" y="0"/>
                  </a:lnTo>
                  <a:lnTo>
                    <a:pt x="0" y="66"/>
                  </a:lnTo>
                  <a:lnTo>
                    <a:pt x="111" y="66"/>
                  </a:lnTo>
                  <a:lnTo>
                    <a:pt x="111" y="0"/>
                  </a:lnTo>
                  <a:close/>
                </a:path>
              </a:pathLst>
            </a:custGeom>
            <a:solidFill>
              <a:srgbClr val="ECECEB"/>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9200">
                <a:defRPr/>
              </a:pPr>
              <a:endParaRPr lang="zh-CN" altLang="en-US" sz="2400" kern="0">
                <a:solidFill>
                  <a:sysClr val="windowText" lastClr="000000"/>
                </a:solidFill>
                <a:ea typeface="SimSun" panose="02010600030101010101" pitchFamily="2" charset="-122"/>
              </a:endParaRPr>
            </a:p>
          </p:txBody>
        </p:sp>
        <p:sp>
          <p:nvSpPr>
            <p:cNvPr id="54" name="Freeform 15"/>
            <p:cNvSpPr>
              <a:spLocks noEditPoints="1"/>
            </p:cNvSpPr>
            <p:nvPr/>
          </p:nvSpPr>
          <p:spPr bwMode="auto">
            <a:xfrm>
              <a:off x="1447800" y="2276475"/>
              <a:ext cx="288925" cy="277812"/>
            </a:xfrm>
            <a:custGeom>
              <a:avLst/>
              <a:gdLst>
                <a:gd name="T0" fmla="*/ 72 w 77"/>
                <a:gd name="T1" fmla="*/ 0 h 74"/>
                <a:gd name="T2" fmla="*/ 64 w 77"/>
                <a:gd name="T3" fmla="*/ 0 h 74"/>
                <a:gd name="T4" fmla="*/ 64 w 77"/>
                <a:gd name="T5" fmla="*/ 31 h 74"/>
                <a:gd name="T6" fmla="*/ 10 w 77"/>
                <a:gd name="T7" fmla="*/ 31 h 74"/>
                <a:gd name="T8" fmla="*/ 10 w 77"/>
                <a:gd name="T9" fmla="*/ 0 h 74"/>
                <a:gd name="T10" fmla="*/ 5 w 77"/>
                <a:gd name="T11" fmla="*/ 0 h 74"/>
                <a:gd name="T12" fmla="*/ 0 w 77"/>
                <a:gd name="T13" fmla="*/ 6 h 74"/>
                <a:gd name="T14" fmla="*/ 0 w 77"/>
                <a:gd name="T15" fmla="*/ 68 h 74"/>
                <a:gd name="T16" fmla="*/ 5 w 77"/>
                <a:gd name="T17" fmla="*/ 74 h 74"/>
                <a:gd name="T18" fmla="*/ 72 w 77"/>
                <a:gd name="T19" fmla="*/ 74 h 74"/>
                <a:gd name="T20" fmla="*/ 77 w 77"/>
                <a:gd name="T21" fmla="*/ 68 h 74"/>
                <a:gd name="T22" fmla="*/ 77 w 77"/>
                <a:gd name="T23" fmla="*/ 6 h 74"/>
                <a:gd name="T24" fmla="*/ 72 w 77"/>
                <a:gd name="T25" fmla="*/ 0 h 74"/>
                <a:gd name="T26" fmla="*/ 38 w 77"/>
                <a:gd name="T27" fmla="*/ 65 h 74"/>
                <a:gd name="T28" fmla="*/ 22 w 77"/>
                <a:gd name="T29" fmla="*/ 49 h 74"/>
                <a:gd name="T30" fmla="*/ 38 w 77"/>
                <a:gd name="T31" fmla="*/ 33 h 74"/>
                <a:gd name="T32" fmla="*/ 54 w 77"/>
                <a:gd name="T33" fmla="*/ 49 h 74"/>
                <a:gd name="T34" fmla="*/ 38 w 77"/>
                <a:gd name="T35"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4">
                  <a:moveTo>
                    <a:pt x="72" y="0"/>
                  </a:moveTo>
                  <a:cubicBezTo>
                    <a:pt x="64" y="0"/>
                    <a:pt x="64" y="0"/>
                    <a:pt x="64" y="0"/>
                  </a:cubicBezTo>
                  <a:cubicBezTo>
                    <a:pt x="64" y="31"/>
                    <a:pt x="64" y="31"/>
                    <a:pt x="64" y="31"/>
                  </a:cubicBezTo>
                  <a:cubicBezTo>
                    <a:pt x="10" y="31"/>
                    <a:pt x="10" y="31"/>
                    <a:pt x="10" y="31"/>
                  </a:cubicBezTo>
                  <a:cubicBezTo>
                    <a:pt x="10" y="0"/>
                    <a:pt x="10" y="0"/>
                    <a:pt x="10" y="0"/>
                  </a:cubicBezTo>
                  <a:cubicBezTo>
                    <a:pt x="5" y="0"/>
                    <a:pt x="5" y="0"/>
                    <a:pt x="5" y="0"/>
                  </a:cubicBezTo>
                  <a:cubicBezTo>
                    <a:pt x="2" y="0"/>
                    <a:pt x="0" y="3"/>
                    <a:pt x="0" y="6"/>
                  </a:cubicBezTo>
                  <a:cubicBezTo>
                    <a:pt x="0" y="68"/>
                    <a:pt x="0" y="68"/>
                    <a:pt x="0" y="68"/>
                  </a:cubicBezTo>
                  <a:cubicBezTo>
                    <a:pt x="0" y="72"/>
                    <a:pt x="2" y="74"/>
                    <a:pt x="5" y="74"/>
                  </a:cubicBezTo>
                  <a:cubicBezTo>
                    <a:pt x="72" y="74"/>
                    <a:pt x="72" y="74"/>
                    <a:pt x="72" y="74"/>
                  </a:cubicBezTo>
                  <a:cubicBezTo>
                    <a:pt x="75" y="74"/>
                    <a:pt x="77" y="72"/>
                    <a:pt x="77" y="68"/>
                  </a:cubicBezTo>
                  <a:cubicBezTo>
                    <a:pt x="77" y="6"/>
                    <a:pt x="77" y="6"/>
                    <a:pt x="77" y="6"/>
                  </a:cubicBezTo>
                  <a:cubicBezTo>
                    <a:pt x="77" y="3"/>
                    <a:pt x="75" y="0"/>
                    <a:pt x="72" y="0"/>
                  </a:cubicBezTo>
                  <a:close/>
                  <a:moveTo>
                    <a:pt x="38" y="65"/>
                  </a:moveTo>
                  <a:cubicBezTo>
                    <a:pt x="29" y="65"/>
                    <a:pt x="22" y="58"/>
                    <a:pt x="22" y="49"/>
                  </a:cubicBezTo>
                  <a:cubicBezTo>
                    <a:pt x="22" y="40"/>
                    <a:pt x="29" y="33"/>
                    <a:pt x="38" y="33"/>
                  </a:cubicBezTo>
                  <a:cubicBezTo>
                    <a:pt x="46" y="33"/>
                    <a:pt x="54" y="40"/>
                    <a:pt x="54" y="49"/>
                  </a:cubicBezTo>
                  <a:cubicBezTo>
                    <a:pt x="54" y="58"/>
                    <a:pt x="46" y="65"/>
                    <a:pt x="38" y="65"/>
                  </a:cubicBezTo>
                  <a:close/>
                </a:path>
              </a:pathLst>
            </a:custGeom>
            <a:solidFill>
              <a:srgbClr val="ECECEB"/>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9200">
                <a:defRPr/>
              </a:pPr>
              <a:endParaRPr lang="zh-CN" altLang="en-US" sz="2400" kern="0">
                <a:solidFill>
                  <a:sysClr val="windowText" lastClr="000000"/>
                </a:solidFill>
                <a:ea typeface="SimSun" panose="02010600030101010101" pitchFamily="2" charset="-122"/>
              </a:endParaRPr>
            </a:p>
          </p:txBody>
        </p:sp>
        <p:sp>
          <p:nvSpPr>
            <p:cNvPr id="55" name="Oval 16"/>
            <p:cNvSpPr>
              <a:spLocks noChangeArrowheads="1"/>
            </p:cNvSpPr>
            <p:nvPr/>
          </p:nvSpPr>
          <p:spPr bwMode="auto">
            <a:xfrm>
              <a:off x="1549400" y="2419350"/>
              <a:ext cx="82550" cy="82550"/>
            </a:xfrm>
            <a:prstGeom prst="ellipse">
              <a:avLst/>
            </a:prstGeom>
            <a:solidFill>
              <a:srgbClr val="ECECEB"/>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9200">
                <a:defRPr/>
              </a:pPr>
              <a:endParaRPr lang="zh-CN" altLang="en-US" sz="2400" kern="0">
                <a:solidFill>
                  <a:sysClr val="windowText" lastClr="000000"/>
                </a:solidFill>
                <a:ea typeface="SimSun" panose="02010600030101010101" pitchFamily="2" charset="-122"/>
              </a:endParaRPr>
            </a:p>
          </p:txBody>
        </p:sp>
      </p:grpSp>
      <p:sp>
        <p:nvSpPr>
          <p:cNvPr id="68" name="Text Box 13"/>
          <p:cNvSpPr txBox="1">
            <a:spLocks noChangeArrowheads="1"/>
          </p:cNvSpPr>
          <p:nvPr/>
        </p:nvSpPr>
        <p:spPr bwMode="auto">
          <a:xfrm>
            <a:off x="0" y="35073"/>
            <a:ext cx="5515909" cy="750732"/>
          </a:xfrm>
          <a:prstGeom prst="rect">
            <a:avLst/>
          </a:prstGeom>
          <a:solidFill>
            <a:schemeClr val="accent2">
              <a:lumMod val="40000"/>
              <a:lumOff val="60000"/>
            </a:schemeClr>
          </a:solid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vi-VN" altLang="zh-CN" sz="3200" b="1" dirty="0">
                <a:latin typeface="Times New Roman" panose="02020603050405020304" pitchFamily="18" charset="0"/>
                <a:cs typeface="Times New Roman" panose="02020603050405020304" pitchFamily="18" charset="0"/>
              </a:rPr>
              <a:t>BÀI 2:</a:t>
            </a:r>
            <a:endParaRPr lang="zh-CN" alt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294418" y="2239808"/>
            <a:ext cx="5133109" cy="4618192"/>
          </a:xfrm>
          <a:prstGeom prst="rect">
            <a:avLst/>
          </a:prstGeom>
        </p:spPr>
      </p:pic>
      <p:sp>
        <p:nvSpPr>
          <p:cNvPr id="69" name="Text Box 22"/>
          <p:cNvSpPr txBox="1">
            <a:spLocks noChangeArrowheads="1"/>
          </p:cNvSpPr>
          <p:nvPr/>
        </p:nvSpPr>
        <p:spPr bwMode="gray">
          <a:xfrm>
            <a:off x="1569601" y="1209775"/>
            <a:ext cx="643139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=&gt;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dao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endParaRPr lang="en-US" sz="2800" dirty="0">
              <a:latin typeface="Times New Roman" panose="02020603050405020304" pitchFamily="18" charset="0"/>
              <a:cs typeface="Times New Roman" panose="02020603050405020304" pitchFamily="18" charset="0"/>
            </a:endParaRPr>
          </a:p>
        </p:txBody>
      </p:sp>
      <p:sp>
        <p:nvSpPr>
          <p:cNvPr id="70" name="Text Box 22"/>
          <p:cNvSpPr txBox="1">
            <a:spLocks noChangeArrowheads="1"/>
          </p:cNvSpPr>
          <p:nvPr/>
        </p:nvSpPr>
        <p:spPr bwMode="gray">
          <a:xfrm>
            <a:off x="1569601" y="4193162"/>
            <a:ext cx="602519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Mười</a:t>
            </a:r>
            <a:r>
              <a:rPr lang="en-US"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2000"/>
                                        <p:tgtEl>
                                          <p:spTgt spid="47"/>
                                        </p:tgtEl>
                                      </p:cBhvr>
                                    </p:animEffect>
                                    <p:anim calcmode="lin" valueType="num">
                                      <p:cBhvr>
                                        <p:cTn id="8" dur="2000" fill="hold"/>
                                        <p:tgtEl>
                                          <p:spTgt spid="47"/>
                                        </p:tgtEl>
                                        <p:attrNameLst>
                                          <p:attrName>ppt_w</p:attrName>
                                        </p:attrNameLst>
                                      </p:cBhvr>
                                      <p:tavLst>
                                        <p:tav tm="0" fmla="#ppt_w*sin(2.5*pi*$)">
                                          <p:val>
                                            <p:fltVal val="0"/>
                                          </p:val>
                                        </p:tav>
                                        <p:tav tm="100000">
                                          <p:val>
                                            <p:fltVal val="1"/>
                                          </p:val>
                                        </p:tav>
                                      </p:tavLst>
                                    </p:anim>
                                    <p:anim calcmode="lin" valueType="num">
                                      <p:cBhvr>
                                        <p:cTn id="9" dur="20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checkerboard(across)">
                                      <p:cBhvr>
                                        <p:cTn id="14" dur="5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2000"/>
                                        <p:tgtEl>
                                          <p:spTgt spid="51"/>
                                        </p:tgtEl>
                                      </p:cBhvr>
                                    </p:animEffect>
                                    <p:anim calcmode="lin" valueType="num">
                                      <p:cBhvr>
                                        <p:cTn id="20" dur="2000" fill="hold"/>
                                        <p:tgtEl>
                                          <p:spTgt spid="51"/>
                                        </p:tgtEl>
                                        <p:attrNameLst>
                                          <p:attrName>ppt_w</p:attrName>
                                        </p:attrNameLst>
                                      </p:cBhvr>
                                      <p:tavLst>
                                        <p:tav tm="0" fmla="#ppt_w*sin(2.5*pi*$)">
                                          <p:val>
                                            <p:fltVal val="0"/>
                                          </p:val>
                                        </p:tav>
                                        <p:tav tm="100000">
                                          <p:val>
                                            <p:fltVal val="1"/>
                                          </p:val>
                                        </p:tav>
                                      </p:tavLst>
                                    </p:anim>
                                    <p:anim calcmode="lin" valueType="num">
                                      <p:cBhvr>
                                        <p:cTn id="21" dur="20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70"/>
                                        </p:tgtEl>
                                        <p:attrNameLst>
                                          <p:attrName>style.visibility</p:attrName>
                                        </p:attrNameLst>
                                      </p:cBhvr>
                                      <p:to>
                                        <p:strVal val="visible"/>
                                      </p:to>
                                    </p:set>
                                    <p:anim calcmode="lin" valueType="num">
                                      <p:cBhvr>
                                        <p:cTn id="26" dur="1000" fill="hold"/>
                                        <p:tgtEl>
                                          <p:spTgt spid="70"/>
                                        </p:tgtEl>
                                        <p:attrNameLst>
                                          <p:attrName>ppt_w</p:attrName>
                                        </p:attrNameLst>
                                      </p:cBhvr>
                                      <p:tavLst>
                                        <p:tav tm="0">
                                          <p:val>
                                            <p:fltVal val="0"/>
                                          </p:val>
                                        </p:tav>
                                        <p:tav tm="100000">
                                          <p:val>
                                            <p:strVal val="#ppt_w"/>
                                          </p:val>
                                        </p:tav>
                                      </p:tavLst>
                                    </p:anim>
                                    <p:anim calcmode="lin" valueType="num">
                                      <p:cBhvr>
                                        <p:cTn id="27" dur="1000" fill="hold"/>
                                        <p:tgtEl>
                                          <p:spTgt spid="70"/>
                                        </p:tgtEl>
                                        <p:attrNameLst>
                                          <p:attrName>ppt_h</p:attrName>
                                        </p:attrNameLst>
                                      </p:cBhvr>
                                      <p:tavLst>
                                        <p:tav tm="0">
                                          <p:val>
                                            <p:fltVal val="0"/>
                                          </p:val>
                                        </p:tav>
                                        <p:tav tm="100000">
                                          <p:val>
                                            <p:strVal val="#ppt_h"/>
                                          </p:val>
                                        </p:tav>
                                      </p:tavLst>
                                    </p:anim>
                                    <p:anim calcmode="lin" valueType="num">
                                      <p:cBhvr>
                                        <p:cTn id="28" dur="1000" fill="hold"/>
                                        <p:tgtEl>
                                          <p:spTgt spid="70"/>
                                        </p:tgtEl>
                                        <p:attrNameLst>
                                          <p:attrName>style.rotation</p:attrName>
                                        </p:attrNameLst>
                                      </p:cBhvr>
                                      <p:tavLst>
                                        <p:tav tm="0">
                                          <p:val>
                                            <p:fltVal val="90"/>
                                          </p:val>
                                        </p:tav>
                                        <p:tav tm="100000">
                                          <p:val>
                                            <p:fltVal val="0"/>
                                          </p:val>
                                        </p:tav>
                                      </p:tavLst>
                                    </p:anim>
                                    <p:animEffect transition="in" filter="fade">
                                      <p:cBhvr>
                                        <p:cTn id="29"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93370" y="202565"/>
            <a:ext cx="10571480" cy="1076325"/>
          </a:xfrm>
          <a:prstGeom prst="rect">
            <a:avLst/>
          </a:prstGeom>
          <a:noFill/>
          <a:ln w="9525">
            <a:noFill/>
          </a:ln>
        </p:spPr>
        <p:txBody>
          <a:bodyPr wrap="square">
            <a:spAutoFit/>
          </a:bodyPr>
          <a:lstStyle/>
          <a:p>
            <a:pPr indent="0"/>
            <a:r>
              <a:rPr lang="en-US" sz="3200" b="1">
                <a:solidFill>
                  <a:srgbClr val="008000"/>
                </a:solidFill>
                <a:highlight>
                  <a:srgbClr val="FFFF00"/>
                </a:highlight>
                <a:latin typeface="Times New Roman" panose="02020603050405020304" pitchFamily="18" charset="0"/>
                <a:cs typeface="Calibri" panose="020F0502020204030204" pitchFamily="34" charset="0"/>
              </a:rPr>
              <a:t>Bài  3: SGK/68 </a:t>
            </a:r>
            <a:r>
              <a:rPr lang="en-US" sz="3200" b="0" i="1">
                <a:highlight>
                  <a:srgbClr val="FFFF00"/>
                </a:highlight>
                <a:latin typeface="Times New Roman" panose="02020603050405020304" pitchFamily="18" charset="0"/>
                <a:cs typeface="Calibri" panose="020F0502020204030204" pitchFamily="34" charset="0"/>
              </a:rPr>
              <a:t>Tìm từ ở cột B có nghĩa phù hợp với các chỗ trống trong câu ở cột A:</a:t>
            </a:r>
          </a:p>
        </p:txBody>
      </p:sp>
      <p:graphicFrame>
        <p:nvGraphicFramePr>
          <p:cNvPr id="2" name="Table 1"/>
          <p:cNvGraphicFramePr/>
          <p:nvPr>
            <p:extLst>
              <p:ext uri="{D42A27DB-BD31-4B8C-83A1-F6EECF244321}">
                <p14:modId xmlns:p14="http://schemas.microsoft.com/office/powerpoint/2010/main" val="3392734682"/>
              </p:ext>
            </p:extLst>
          </p:nvPr>
        </p:nvGraphicFramePr>
        <p:xfrm>
          <a:off x="293370" y="1325175"/>
          <a:ext cx="9606915" cy="5199380"/>
        </p:xfrm>
        <a:graphic>
          <a:graphicData uri="http://schemas.openxmlformats.org/drawingml/2006/table">
            <a:tbl>
              <a:tblPr firstRow="1" bandRow="1">
                <a:tableStyleId>{5940675A-B579-460E-94D1-54222C63F5DA}</a:tableStyleId>
              </a:tblPr>
              <a:tblGrid>
                <a:gridCol w="6517640">
                  <a:extLst>
                    <a:ext uri="{9D8B030D-6E8A-4147-A177-3AD203B41FA5}">
                      <a16:colId xmlns:a16="http://schemas.microsoft.com/office/drawing/2014/main" val="20000"/>
                    </a:ext>
                  </a:extLst>
                </a:gridCol>
                <a:gridCol w="3089275">
                  <a:extLst>
                    <a:ext uri="{9D8B030D-6E8A-4147-A177-3AD203B41FA5}">
                      <a16:colId xmlns:a16="http://schemas.microsoft.com/office/drawing/2014/main" val="20001"/>
                    </a:ext>
                  </a:extLst>
                </a:gridCol>
              </a:tblGrid>
              <a:tr h="350520">
                <a:tc>
                  <a:txBody>
                    <a:bodyPr/>
                    <a:lstStyle/>
                    <a:p>
                      <a:pPr indent="0" algn="ctr">
                        <a:buNone/>
                      </a:pPr>
                      <a:r>
                        <a:rPr lang="en-US" sz="1800" b="1">
                          <a:solidFill>
                            <a:srgbClr val="0000CC"/>
                          </a:solidFill>
                          <a:latin typeface="Times New Roman" panose="02020603050405020304" pitchFamily="18" charset="0"/>
                          <a:cs typeface="Times New Roman" panose="02020603050405020304" pitchFamily="18" charset="0"/>
                        </a:rPr>
                        <a:t>A Câu</a:t>
                      </a:r>
                      <a:endParaRPr lang="en-US" sz="1800" b="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ABF8F"/>
                    </a:solidFill>
                  </a:tcPr>
                </a:tc>
                <a:tc>
                  <a:txBody>
                    <a:bodyPr/>
                    <a:lstStyle/>
                    <a:p>
                      <a:pPr indent="0" algn="ctr">
                        <a:buNone/>
                      </a:pPr>
                      <a:r>
                        <a:rPr lang="en-US" sz="1800" b="1">
                          <a:solidFill>
                            <a:srgbClr val="0000CC"/>
                          </a:solidFill>
                          <a:latin typeface="Times New Roman" panose="02020603050405020304" pitchFamily="18" charset="0"/>
                          <a:cs typeface="Times New Roman" panose="02020603050405020304" pitchFamily="18" charset="0"/>
                        </a:rPr>
                        <a:t>B Từ điền vào chỗ trống</a:t>
                      </a:r>
                      <a:endParaRPr lang="en-US" sz="1800" b="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ABF8F"/>
                    </a:solidFill>
                  </a:tcPr>
                </a:tc>
                <a:extLst>
                  <a:ext uri="{0D108BD9-81ED-4DB2-BD59-A6C34878D82A}">
                    <a16:rowId xmlns:a16="http://schemas.microsoft.com/office/drawing/2014/main" val="10000"/>
                  </a:ext>
                </a:extLst>
              </a:tr>
              <a:tr h="624840">
                <a:tc>
                  <a:txBody>
                    <a:bodyPr/>
                    <a:lstStyle/>
                    <a:p>
                      <a:pPr indent="0">
                        <a:buNone/>
                      </a:pPr>
                      <a:r>
                        <a:rPr lang="en-US" sz="1800" b="0">
                          <a:latin typeface="Times New Roman" panose="02020603050405020304" pitchFamily="18" charset="0"/>
                          <a:cs typeface="Times New Roman" panose="02020603050405020304" pitchFamily="18" charset="0"/>
                        </a:rPr>
                        <a:t>1. Để giải quyết vấn đề này, các em nên chủ động … những phương án giải quyết.</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tc>
                  <a:txBody>
                    <a:bodyPr/>
                    <a:lstStyle/>
                    <a:p>
                      <a:pPr indent="0">
                        <a:buNone/>
                      </a:pPr>
                      <a:r>
                        <a:rPr lang="en-US" sz="1800" b="0">
                          <a:latin typeface="Times New Roman" panose="02020603050405020304" pitchFamily="18" charset="0"/>
                          <a:cs typeface="Times New Roman" panose="02020603050405020304" pitchFamily="18" charset="0"/>
                        </a:rPr>
                        <a:t>a. hoàn thành</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extLst>
                  <a:ext uri="{0D108BD9-81ED-4DB2-BD59-A6C34878D82A}">
                    <a16:rowId xmlns:a16="http://schemas.microsoft.com/office/drawing/2014/main" val="10001"/>
                  </a:ext>
                </a:extLst>
              </a:tr>
              <a:tr h="350520">
                <a:tc>
                  <a:txBody>
                    <a:bodyPr/>
                    <a:lstStyle/>
                    <a:p>
                      <a:pPr indent="0">
                        <a:buNone/>
                      </a:pPr>
                      <a:r>
                        <a:rPr lang="en-US" sz="1800" b="0">
                          <a:latin typeface="Times New Roman" panose="02020603050405020304" pitchFamily="18" charset="0"/>
                          <a:cs typeface="Times New Roman" panose="02020603050405020304" pitchFamily="18" charset="0"/>
                        </a:rPr>
                        <a:t>2. Bạn Nga … bạn Nam làm lớp trưởng</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tc>
                  <a:txBody>
                    <a:bodyPr/>
                    <a:lstStyle/>
                    <a:p>
                      <a:pPr indent="0">
                        <a:buNone/>
                      </a:pPr>
                      <a:r>
                        <a:rPr lang="en-US" sz="1800" b="0">
                          <a:latin typeface="Times New Roman" panose="02020603050405020304" pitchFamily="18" charset="0"/>
                          <a:cs typeface="Times New Roman" panose="02020603050405020304" pitchFamily="18" charset="0"/>
                        </a:rPr>
                        <a:t>b. con</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extLst>
                  <a:ext uri="{0D108BD9-81ED-4DB2-BD59-A6C34878D82A}">
                    <a16:rowId xmlns:a16="http://schemas.microsoft.com/office/drawing/2014/main" val="10002"/>
                  </a:ext>
                </a:extLst>
              </a:tr>
              <a:tr h="350520">
                <a:tc>
                  <a:txBody>
                    <a:bodyPr/>
                    <a:lstStyle/>
                    <a:p>
                      <a:pPr indent="0">
                        <a:buNone/>
                      </a:pPr>
                      <a:r>
                        <a:rPr lang="en-US" sz="1800" b="0">
                          <a:latin typeface="Times New Roman" panose="02020603050405020304" pitchFamily="18" charset="0"/>
                          <a:cs typeface="Times New Roman" panose="02020603050405020304" pitchFamily="18" charset="0"/>
                        </a:rPr>
                        <a:t>3. Bà ơi, mẹ cháu bảo đem sang … bà một ít cam ạ!</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tc>
                  <a:txBody>
                    <a:bodyPr/>
                    <a:lstStyle/>
                    <a:p>
                      <a:pPr indent="0">
                        <a:buNone/>
                      </a:pPr>
                      <a:r>
                        <a:rPr lang="en-US" sz="1800" b="0">
                          <a:latin typeface="Times New Roman" panose="02020603050405020304" pitchFamily="18" charset="0"/>
                          <a:cs typeface="Times New Roman" panose="02020603050405020304" pitchFamily="18" charset="0"/>
                        </a:rPr>
                        <a:t>c. chú</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extLst>
                  <a:ext uri="{0D108BD9-81ED-4DB2-BD59-A6C34878D82A}">
                    <a16:rowId xmlns:a16="http://schemas.microsoft.com/office/drawing/2014/main" val="10003"/>
                  </a:ext>
                </a:extLst>
              </a:tr>
              <a:tr h="624840">
                <a:tc>
                  <a:txBody>
                    <a:bodyPr/>
                    <a:lstStyle/>
                    <a:p>
                      <a:pPr indent="0">
                        <a:buNone/>
                      </a:pPr>
                      <a:r>
                        <a:rPr lang="en-US" sz="1800" b="0">
                          <a:latin typeface="Times New Roman" panose="02020603050405020304" pitchFamily="18" charset="0"/>
                          <a:cs typeface="Times New Roman" panose="02020603050405020304" pitchFamily="18" charset="0"/>
                        </a:rPr>
                        <a:t>4. Ngày chia tay mái trường Tiểu học, tôi đã … cho người bạn thân nhất của mình một món quà nhỏ để làm kỉ niệm.</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tc>
                  <a:txBody>
                    <a:bodyPr/>
                    <a:lstStyle/>
                    <a:p>
                      <a:pPr indent="0">
                        <a:buNone/>
                      </a:pPr>
                      <a:r>
                        <a:rPr lang="en-US" sz="1800" b="0">
                          <a:latin typeface="Times New Roman" panose="02020603050405020304" pitchFamily="18" charset="0"/>
                          <a:cs typeface="Times New Roman" panose="02020603050405020304" pitchFamily="18" charset="0"/>
                        </a:rPr>
                        <a:t>d. lung linh</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extLst>
                  <a:ext uri="{0D108BD9-81ED-4DB2-BD59-A6C34878D82A}">
                    <a16:rowId xmlns:a16="http://schemas.microsoft.com/office/drawing/2014/main" val="10004"/>
                  </a:ext>
                </a:extLst>
              </a:tr>
              <a:tr h="596900">
                <a:tc>
                  <a:txBody>
                    <a:bodyPr/>
                    <a:lstStyle/>
                    <a:p>
                      <a:pPr indent="0">
                        <a:buNone/>
                      </a:pPr>
                      <a:r>
                        <a:rPr lang="en-US" sz="1800" b="0">
                          <a:latin typeface="Times New Roman" panose="02020603050405020304" pitchFamily="18" charset="0"/>
                          <a:cs typeface="Times New Roman" panose="02020603050405020304" pitchFamily="18" charset="0"/>
                        </a:rPr>
                        <a:t>5. Một bài văn … cần có ba phần: mở bài, thân bài và kết bài.</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tc>
                  <a:txBody>
                    <a:bodyPr/>
                    <a:lstStyle/>
                    <a:p>
                      <a:pPr indent="0">
                        <a:buNone/>
                      </a:pPr>
                      <a:r>
                        <a:rPr lang="en-US" sz="1800" b="0">
                          <a:latin typeface="Times New Roman" panose="02020603050405020304" pitchFamily="18" charset="0"/>
                          <a:cs typeface="Times New Roman" panose="02020603050405020304" pitchFamily="18" charset="0"/>
                        </a:rPr>
                        <a:t>đ. long lanh</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extLst>
                  <a:ext uri="{0D108BD9-81ED-4DB2-BD59-A6C34878D82A}">
                    <a16:rowId xmlns:a16="http://schemas.microsoft.com/office/drawing/2014/main" val="10005"/>
                  </a:ext>
                </a:extLst>
              </a:tr>
              <a:tr h="624840">
                <a:tc>
                  <a:txBody>
                    <a:bodyPr/>
                    <a:lstStyle/>
                    <a:p>
                      <a:pPr indent="0">
                        <a:buNone/>
                      </a:pPr>
                      <a:r>
                        <a:rPr lang="en-US" sz="1800" b="0">
                          <a:latin typeface="Times New Roman" panose="02020603050405020304" pitchFamily="18" charset="0"/>
                          <a:cs typeface="Times New Roman" panose="02020603050405020304" pitchFamily="18" charset="0"/>
                        </a:rPr>
                        <a:t>6. Sau buổi học hôm nay, các em về nhà nhớ … những bài tập còn lại nhé!</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tc>
                  <a:txBody>
                    <a:bodyPr/>
                    <a:lstStyle/>
                    <a:p>
                      <a:pPr indent="0">
                        <a:buNone/>
                      </a:pPr>
                      <a:r>
                        <a:rPr lang="en-US" sz="1800" b="0">
                          <a:latin typeface="Times New Roman" panose="02020603050405020304" pitchFamily="18" charset="0"/>
                          <a:cs typeface="Times New Roman" panose="02020603050405020304" pitchFamily="18" charset="0"/>
                        </a:rPr>
                        <a:t>e. đề xuất</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extLst>
                  <a:ext uri="{0D108BD9-81ED-4DB2-BD59-A6C34878D82A}">
                    <a16:rowId xmlns:a16="http://schemas.microsoft.com/office/drawing/2014/main" val="10006"/>
                  </a:ext>
                </a:extLst>
              </a:tr>
              <a:tr h="350520">
                <a:tc>
                  <a:txBody>
                    <a:bodyPr/>
                    <a:lstStyle/>
                    <a:p>
                      <a:pPr indent="0">
                        <a:buNone/>
                      </a:pPr>
                      <a:r>
                        <a:rPr lang="en-US" sz="1800" b="0">
                          <a:latin typeface="Times New Roman" panose="02020603050405020304" pitchFamily="18" charset="0"/>
                          <a:cs typeface="Times New Roman" panose="02020603050405020304" pitchFamily="18" charset="0"/>
                        </a:rPr>
                        <a:t>7. Người thợ săn bị một … hổ tấn công.</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tc>
                  <a:txBody>
                    <a:bodyPr/>
                    <a:lstStyle/>
                    <a:p>
                      <a:pPr indent="0">
                        <a:buNone/>
                      </a:pPr>
                      <a:r>
                        <a:rPr lang="en-US" sz="1800" b="0">
                          <a:latin typeface="Times New Roman" panose="02020603050405020304" pitchFamily="18" charset="0"/>
                          <a:cs typeface="Times New Roman" panose="02020603050405020304" pitchFamily="18" charset="0"/>
                        </a:rPr>
                        <a:t>g. đề cử</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extLst>
                  <a:ext uri="{0D108BD9-81ED-4DB2-BD59-A6C34878D82A}">
                    <a16:rowId xmlns:a16="http://schemas.microsoft.com/office/drawing/2014/main" val="10007"/>
                  </a:ext>
                </a:extLst>
              </a:tr>
              <a:tr h="624840">
                <a:tc>
                  <a:txBody>
                    <a:bodyPr/>
                    <a:lstStyle/>
                    <a:p>
                      <a:pPr indent="0">
                        <a:buNone/>
                      </a:pPr>
                      <a:r>
                        <a:rPr lang="en-US" sz="1800" b="0">
                          <a:latin typeface="Times New Roman" panose="02020603050405020304" pitchFamily="18" charset="0"/>
                          <a:cs typeface="Times New Roman" panose="02020603050405020304" pitchFamily="18" charset="0"/>
                        </a:rPr>
                        <a:t>8. … mèo ấy là món quà đặc biệt mà bà ngoại đã mang từ quê lên cho tôi vào dịp hè năm ngoái.</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tc>
                  <a:txBody>
                    <a:bodyPr/>
                    <a:lstStyle/>
                    <a:p>
                      <a:pPr indent="0">
                        <a:buNone/>
                      </a:pPr>
                      <a:r>
                        <a:rPr lang="en-US" sz="1800" b="0">
                          <a:latin typeface="Times New Roman" panose="02020603050405020304" pitchFamily="18" charset="0"/>
                          <a:cs typeface="Times New Roman" panose="02020603050405020304" pitchFamily="18" charset="0"/>
                        </a:rPr>
                        <a:t>h. biếu</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extLst>
                  <a:ext uri="{0D108BD9-81ED-4DB2-BD59-A6C34878D82A}">
                    <a16:rowId xmlns:a16="http://schemas.microsoft.com/office/drawing/2014/main" val="10008"/>
                  </a:ext>
                </a:extLst>
              </a:tr>
              <a:tr h="350520">
                <a:tc>
                  <a:txBody>
                    <a:bodyPr/>
                    <a:lstStyle/>
                    <a:p>
                      <a:pPr indent="0">
                        <a:buNone/>
                      </a:pPr>
                      <a:r>
                        <a:rPr lang="en-US" sz="1800" b="0">
                          <a:latin typeface="Times New Roman" panose="02020603050405020304" pitchFamily="18" charset="0"/>
                          <a:cs typeface="Times New Roman" panose="02020603050405020304" pitchFamily="18" charset="0"/>
                        </a:rPr>
                        <a:t>9. Đôi mắt nó … như hai hòn bi ve.</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tc>
                  <a:txBody>
                    <a:bodyPr/>
                    <a:lstStyle/>
                    <a:p>
                      <a:pPr indent="0">
                        <a:buNone/>
                      </a:pPr>
                      <a:r>
                        <a:rPr lang="en-US" sz="1800" b="0">
                          <a:latin typeface="Times New Roman" panose="02020603050405020304" pitchFamily="18" charset="0"/>
                          <a:cs typeface="Times New Roman" panose="02020603050405020304" pitchFamily="18" charset="0"/>
                        </a:rPr>
                        <a:t>i. hoàn chỉnh</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extLst>
                  <a:ext uri="{0D108BD9-81ED-4DB2-BD59-A6C34878D82A}">
                    <a16:rowId xmlns:a16="http://schemas.microsoft.com/office/drawing/2014/main" val="10009"/>
                  </a:ext>
                </a:extLst>
              </a:tr>
              <a:tr h="350520">
                <a:tc>
                  <a:txBody>
                    <a:bodyPr/>
                    <a:lstStyle/>
                    <a:p>
                      <a:pPr indent="0">
                        <a:buNone/>
                      </a:pPr>
                      <a:r>
                        <a:rPr lang="en-US" sz="1800" b="0">
                          <a:latin typeface="Times New Roman" panose="02020603050405020304" pitchFamily="18" charset="0"/>
                          <a:cs typeface="Times New Roman" panose="02020603050405020304" pitchFamily="18" charset="0"/>
                        </a:rPr>
                        <a:t>10. Bóng trăng… trên mặt nước</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tc>
                  <a:txBody>
                    <a:bodyPr/>
                    <a:lstStyle/>
                    <a:p>
                      <a:pPr indent="0">
                        <a:buNone/>
                      </a:pPr>
                      <a:r>
                        <a:rPr lang="en-US" sz="1800" b="0">
                          <a:latin typeface="Times New Roman" panose="02020603050405020304" pitchFamily="18" charset="0"/>
                          <a:cs typeface="Times New Roman" panose="02020603050405020304" pitchFamily="18" charset="0"/>
                        </a:rPr>
                        <a:t>k. tặng</a:t>
                      </a:r>
                      <a:endParaRPr 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1F1F1"/>
                    </a:solidFill>
                  </a:tcPr>
                </a:tc>
                <a:extLst>
                  <a:ext uri="{0D108BD9-81ED-4DB2-BD59-A6C34878D82A}">
                    <a16:rowId xmlns:a16="http://schemas.microsoft.com/office/drawing/2014/main" val="10010"/>
                  </a:ext>
                </a:extLst>
              </a:tr>
            </a:tbl>
          </a:graphicData>
        </a:graphic>
      </p:graphicFrame>
      <p:sp>
        <p:nvSpPr>
          <p:cNvPr id="4" name="Text Box 22"/>
          <p:cNvSpPr txBox="1">
            <a:spLocks noChangeArrowheads="1"/>
          </p:cNvSpPr>
          <p:nvPr/>
        </p:nvSpPr>
        <p:spPr bwMode="gray">
          <a:xfrm>
            <a:off x="9916731" y="1792706"/>
            <a:ext cx="1010935"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4500" dirty="0">
                <a:latin typeface="Times New Roman" panose="02020603050405020304" pitchFamily="18" charset="0"/>
                <a:cs typeface="Times New Roman" panose="02020603050405020304" pitchFamily="18" charset="0"/>
              </a:rPr>
              <a:t>1-e </a:t>
            </a:r>
          </a:p>
          <a:p>
            <a:r>
              <a:rPr lang="en-US" sz="4500" dirty="0">
                <a:latin typeface="Times New Roman" panose="02020603050405020304" pitchFamily="18" charset="0"/>
                <a:cs typeface="Times New Roman" panose="02020603050405020304" pitchFamily="18" charset="0"/>
              </a:rPr>
              <a:t>2-g </a:t>
            </a:r>
          </a:p>
          <a:p>
            <a:r>
              <a:rPr lang="en-US" sz="4500" dirty="0">
                <a:latin typeface="Times New Roman" panose="02020603050405020304" pitchFamily="18" charset="0"/>
                <a:cs typeface="Times New Roman" panose="02020603050405020304" pitchFamily="18" charset="0"/>
              </a:rPr>
              <a:t>3-h </a:t>
            </a:r>
          </a:p>
          <a:p>
            <a:r>
              <a:rPr lang="en-US" sz="4500" dirty="0">
                <a:latin typeface="Times New Roman" panose="02020603050405020304" pitchFamily="18" charset="0"/>
                <a:cs typeface="Times New Roman" panose="02020603050405020304" pitchFamily="18" charset="0"/>
              </a:rPr>
              <a:t>4-k </a:t>
            </a:r>
          </a:p>
          <a:p>
            <a:r>
              <a:rPr lang="en-US" sz="4500" dirty="0">
                <a:latin typeface="Times New Roman" panose="02020603050405020304" pitchFamily="18" charset="0"/>
                <a:cs typeface="Times New Roman" panose="02020603050405020304" pitchFamily="18" charset="0"/>
              </a:rPr>
              <a:t>5-i</a:t>
            </a:r>
          </a:p>
        </p:txBody>
      </p:sp>
      <p:sp>
        <p:nvSpPr>
          <p:cNvPr id="5" name="Text Box 22"/>
          <p:cNvSpPr txBox="1">
            <a:spLocks noChangeArrowheads="1"/>
          </p:cNvSpPr>
          <p:nvPr/>
        </p:nvSpPr>
        <p:spPr bwMode="gray">
          <a:xfrm>
            <a:off x="10927667" y="1792706"/>
            <a:ext cx="1264333"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4500" dirty="0">
                <a:latin typeface="Times New Roman" panose="02020603050405020304" pitchFamily="18" charset="0"/>
                <a:cs typeface="Times New Roman" panose="02020603050405020304" pitchFamily="18" charset="0"/>
              </a:rPr>
              <a:t>6-a</a:t>
            </a:r>
          </a:p>
          <a:p>
            <a:r>
              <a:rPr lang="en-US" sz="4500" dirty="0">
                <a:latin typeface="Times New Roman" panose="02020603050405020304" pitchFamily="18" charset="0"/>
                <a:cs typeface="Times New Roman" panose="02020603050405020304" pitchFamily="18" charset="0"/>
              </a:rPr>
              <a:t>7-b</a:t>
            </a:r>
          </a:p>
          <a:p>
            <a:r>
              <a:rPr lang="en-US" sz="4500" dirty="0">
                <a:latin typeface="Times New Roman" panose="02020603050405020304" pitchFamily="18" charset="0"/>
                <a:cs typeface="Times New Roman" panose="02020603050405020304" pitchFamily="18" charset="0"/>
              </a:rPr>
              <a:t>8-c </a:t>
            </a:r>
          </a:p>
          <a:p>
            <a:r>
              <a:rPr lang="en-US" sz="4500" dirty="0">
                <a:latin typeface="Times New Roman" panose="02020603050405020304" pitchFamily="18" charset="0"/>
                <a:cs typeface="Times New Roman" panose="02020603050405020304" pitchFamily="18" charset="0"/>
              </a:rPr>
              <a:t>9-đ </a:t>
            </a:r>
          </a:p>
          <a:p>
            <a:r>
              <a:rPr lang="en-US" sz="4500" dirty="0">
                <a:latin typeface="Times New Roman" panose="02020603050405020304" pitchFamily="18" charset="0"/>
                <a:cs typeface="Times New Roman" panose="02020603050405020304" pitchFamily="18" charset="0"/>
              </a:rPr>
              <a:t>10-d</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635000" y="1239520"/>
            <a:ext cx="11093450" cy="4831080"/>
          </a:xfrm>
          <a:prstGeom prst="rect">
            <a:avLst/>
          </a:prstGeom>
          <a:noFill/>
          <a:ln w="9525">
            <a:noFill/>
          </a:ln>
        </p:spPr>
        <p:txBody>
          <a:bodyPr wrap="square">
            <a:spAutoFit/>
          </a:bodyPr>
          <a:lstStyle/>
          <a:p>
            <a:pPr indent="0"/>
            <a:r>
              <a:rPr lang="en-US" sz="2800" b="1">
                <a:solidFill>
                  <a:srgbClr val="008000"/>
                </a:solidFill>
                <a:latin typeface="Times New Roman" panose="02020603050405020304" pitchFamily="18" charset="0"/>
                <a:cs typeface="Calibri" panose="020F0502020204030204" pitchFamily="34" charset="0"/>
              </a:rPr>
              <a:t>Bài 4: </a:t>
            </a:r>
            <a:r>
              <a:rPr lang="en-US" sz="2800" b="1" smtClean="0">
                <a:solidFill>
                  <a:srgbClr val="008000"/>
                </a:solidFill>
                <a:latin typeface="Times New Roman" panose="02020603050405020304" pitchFamily="18" charset="0"/>
                <a:cs typeface="Calibri" panose="020F0502020204030204" pitchFamily="34" charset="0"/>
              </a:rPr>
              <a:t>SGK/69</a:t>
            </a:r>
            <a:endParaRPr lang="en-US" sz="2800" b="0" i="1">
              <a:latin typeface="Times New Roman" panose="02020603050405020304" pitchFamily="18" charset="0"/>
              <a:cs typeface="Calibri" panose="020F0502020204030204" pitchFamily="34" charset="0"/>
            </a:endParaRPr>
          </a:p>
          <a:p>
            <a:pPr indent="0"/>
            <a:r>
              <a:rPr lang="en-US" sz="2800" b="0" i="1">
                <a:latin typeface="Times New Roman" panose="02020603050405020304" pitchFamily="18" charset="0"/>
                <a:cs typeface="Calibri" panose="020F0502020204030204" pitchFamily="34" charset="0"/>
              </a:rPr>
              <a:t>Đọc đoạn văn sau:</a:t>
            </a:r>
            <a:endParaRPr lang="en-US" sz="2800" b="0">
              <a:latin typeface="Times New Roman" panose="02020603050405020304" pitchFamily="18" charset="0"/>
              <a:cs typeface="Calibri" panose="020F0502020204030204" pitchFamily="34" charset="0"/>
            </a:endParaRPr>
          </a:p>
          <a:p>
            <a:pPr indent="0"/>
            <a:r>
              <a:rPr lang="en-US" sz="2800" b="0">
                <a:latin typeface="Times New Roman" panose="02020603050405020304" pitchFamily="18" charset="0"/>
                <a:cs typeface="Calibri" panose="020F0502020204030204" pitchFamily="34" charset="0"/>
              </a:rPr>
              <a:t>   Bài ca dao, chỉ với bốn dòng ngắn ngủi nhưng đã mở ra một không gian bao la của đồng quê và một thế giới cảm xúc của người dân quê, vừa thiết tha vừa sâu lắng. Bài ca dao cũng cho thấy lời ăn tiếng nói vốn dân dã, mộc mạc của mỗi miền quê, khi đã thành lời ca, điệu hát thì sẽ trở nên tha thiết, ngọt ngào như thế nào. Có cái gì khiến ta bâng khuâng, xao xuyến mãi trong mấy chữ đơn sơ này: “Đứng bên ni đồng, ngó bên tê đồng”…</a:t>
            </a:r>
            <a:endParaRPr lang="en-US" sz="2800" b="0" i="1">
              <a:latin typeface="Times New Roman" panose="02020603050405020304" pitchFamily="18" charset="0"/>
              <a:cs typeface="Calibri" panose="020F0502020204030204" pitchFamily="34" charset="0"/>
            </a:endParaRPr>
          </a:p>
          <a:p>
            <a:pPr indent="0"/>
            <a:r>
              <a:rPr lang="en-US" sz="2800" b="0" i="1">
                <a:latin typeface="Times New Roman" panose="02020603050405020304" pitchFamily="18" charset="0"/>
                <a:cs typeface="Calibri" panose="020F0502020204030204" pitchFamily="34" charset="0"/>
              </a:rPr>
              <a:t>(Bùi Mạnh Nhi, Về bài ca dao Đứng bên ni đồng, ngó bên tê đồng…)</a:t>
            </a:r>
            <a:endParaRPr lang="en-US" sz="2800" b="0">
              <a:latin typeface="Times New Roman" panose="02020603050405020304" pitchFamily="18" charset="0"/>
              <a:cs typeface="Calibri" panose="020F0502020204030204" pitchFamily="34" charset="0"/>
            </a:endParaRPr>
          </a:p>
          <a:p>
            <a:pPr indent="0"/>
            <a:r>
              <a:rPr lang="en-US" sz="2800" b="0" smtClean="0">
                <a:latin typeface="Times New Roman" panose="02020603050405020304" pitchFamily="18" charset="0"/>
                <a:cs typeface="Calibri" panose="020F0502020204030204" pitchFamily="34" charset="0"/>
              </a:rPr>
              <a:t>        Tìm </a:t>
            </a:r>
            <a:r>
              <a:rPr lang="en-US" sz="2800" b="0">
                <a:latin typeface="Times New Roman" panose="02020603050405020304" pitchFamily="18" charset="0"/>
                <a:cs typeface="Calibri" panose="020F0502020204030204" pitchFamily="34" charset="0"/>
              </a:rPr>
              <a:t>từ láy trong đoạn văn trên. Những từ láy đó có tác dụng gì đối với việc thể hiện nội dung của đoạn văn.</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Box 13"/>
          <p:cNvSpPr txBox="1">
            <a:spLocks noChangeArrowheads="1"/>
          </p:cNvSpPr>
          <p:nvPr/>
        </p:nvSpPr>
        <p:spPr bwMode="auto">
          <a:xfrm>
            <a:off x="0" y="35073"/>
            <a:ext cx="5515909" cy="750732"/>
          </a:xfrm>
          <a:prstGeom prst="rect">
            <a:avLst/>
          </a:prstGeom>
          <a:solidFill>
            <a:schemeClr val="accent2">
              <a:lumMod val="40000"/>
              <a:lumOff val="60000"/>
            </a:schemeClr>
          </a:solid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vi-VN" altLang="zh-CN" sz="3200" b="1" dirty="0">
                <a:latin typeface="Times New Roman" panose="02020603050405020304" pitchFamily="18" charset="0"/>
                <a:cs typeface="Times New Roman" panose="02020603050405020304" pitchFamily="18" charset="0"/>
              </a:rPr>
              <a:t>BÀI 4:</a:t>
            </a:r>
            <a:endParaRPr lang="zh-CN" altLang="en-US" sz="3200" b="1" dirty="0">
              <a:latin typeface="Times New Roman" panose="02020603050405020304" pitchFamily="18" charset="0"/>
              <a:cs typeface="Times New Roman" panose="02020603050405020304" pitchFamily="18" charset="0"/>
            </a:endParaRPr>
          </a:p>
        </p:txBody>
      </p:sp>
      <p:graphicFrame>
        <p:nvGraphicFramePr>
          <p:cNvPr id="2" name="Table 2"/>
          <p:cNvGraphicFramePr>
            <a:graphicFrameLocks noGrp="1"/>
          </p:cNvGraphicFramePr>
          <p:nvPr/>
        </p:nvGraphicFramePr>
        <p:xfrm>
          <a:off x="811834" y="1193703"/>
          <a:ext cx="7812622" cy="5082405"/>
        </p:xfrm>
        <a:graphic>
          <a:graphicData uri="http://schemas.openxmlformats.org/drawingml/2006/table">
            <a:tbl>
              <a:tblPr firstRow="1" bandRow="1">
                <a:tableStyleId>{10A1B5D5-9B99-4C35-A422-299274C87663}</a:tableStyleId>
              </a:tblPr>
              <a:tblGrid>
                <a:gridCol w="3906311">
                  <a:extLst>
                    <a:ext uri="{9D8B030D-6E8A-4147-A177-3AD203B41FA5}">
                      <a16:colId xmlns:a16="http://schemas.microsoft.com/office/drawing/2014/main" val="20000"/>
                    </a:ext>
                  </a:extLst>
                </a:gridCol>
                <a:gridCol w="3906311">
                  <a:extLst>
                    <a:ext uri="{9D8B030D-6E8A-4147-A177-3AD203B41FA5}">
                      <a16:colId xmlns:a16="http://schemas.microsoft.com/office/drawing/2014/main" val="20001"/>
                    </a:ext>
                  </a:extLst>
                </a:gridCol>
              </a:tblGrid>
              <a:tr h="1016481">
                <a:tc>
                  <a:txBody>
                    <a:bodyPr/>
                    <a:lstStyle/>
                    <a:p>
                      <a:pPr algn="ctr"/>
                      <a:r>
                        <a:rPr lang="en-US" sz="2800" dirty="0">
                          <a:latin typeface="Times New Roman" panose="02020603050405020304" pitchFamily="18" charset="0"/>
                          <a:cs typeface="Times New Roman" panose="02020603050405020304" pitchFamily="18" charset="0"/>
                        </a:rPr>
                        <a:t>Từ láy</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Ý nghĩa</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1016481">
                <a:tc>
                  <a:txBody>
                    <a:bodyPr/>
                    <a:lstStyle/>
                    <a:p>
                      <a:pPr algn="ct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1016481">
                <a:tc>
                  <a:txBody>
                    <a:bodyPr/>
                    <a:lstStyle/>
                    <a:p>
                      <a:pPr algn="ctr"/>
                      <a:endParaRPr lang="en-US" sz="280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1016481">
                <a:tc>
                  <a:txBody>
                    <a:bodyPr/>
                    <a:lstStyle/>
                    <a:p>
                      <a:pPr algn="ctr"/>
                      <a:endParaRPr lang="en-US" sz="280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1016481">
                <a:tc>
                  <a:txBody>
                    <a:bodyPr/>
                    <a:lstStyle/>
                    <a:p>
                      <a:pPr algn="ctr"/>
                      <a:endParaRPr lang="en-US" sz="280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4" name="Picture 3" descr="A child holding a stack of books&#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931" y="1353655"/>
            <a:ext cx="4762500" cy="4762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Box 13"/>
          <p:cNvSpPr txBox="1">
            <a:spLocks noChangeArrowheads="1"/>
          </p:cNvSpPr>
          <p:nvPr/>
        </p:nvSpPr>
        <p:spPr bwMode="auto">
          <a:xfrm>
            <a:off x="0" y="35073"/>
            <a:ext cx="5515909" cy="750732"/>
          </a:xfrm>
          <a:prstGeom prst="rect">
            <a:avLst/>
          </a:prstGeom>
          <a:solidFill>
            <a:schemeClr val="accent2">
              <a:lumMod val="40000"/>
              <a:lumOff val="60000"/>
            </a:schemeClr>
          </a:solid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vi-VN" altLang="zh-CN" sz="3200" b="1" dirty="0">
                <a:latin typeface="Times New Roman" panose="02020603050405020304" pitchFamily="18" charset="0"/>
                <a:cs typeface="Times New Roman" panose="02020603050405020304" pitchFamily="18" charset="0"/>
              </a:rPr>
              <a:t>BÀI 4:</a:t>
            </a:r>
            <a:endParaRPr lang="zh-CN" altLang="en-US" sz="3200" b="1" dirty="0">
              <a:latin typeface="Times New Roman" panose="02020603050405020304" pitchFamily="18" charset="0"/>
              <a:cs typeface="Times New Roman" panose="02020603050405020304" pitchFamily="18" charset="0"/>
            </a:endParaRPr>
          </a:p>
        </p:txBody>
      </p:sp>
      <p:graphicFrame>
        <p:nvGraphicFramePr>
          <p:cNvPr id="2" name="Table 2"/>
          <p:cNvGraphicFramePr>
            <a:graphicFrameLocks noGrp="1"/>
          </p:cNvGraphicFramePr>
          <p:nvPr/>
        </p:nvGraphicFramePr>
        <p:xfrm>
          <a:off x="263166" y="961154"/>
          <a:ext cx="11665597" cy="5437524"/>
        </p:xfrm>
        <a:graphic>
          <a:graphicData uri="http://schemas.openxmlformats.org/drawingml/2006/table">
            <a:tbl>
              <a:tblPr firstRow="1" bandRow="1">
                <a:tableStyleId>{10A1B5D5-9B99-4C35-A422-299274C87663}</a:tableStyleId>
              </a:tblPr>
              <a:tblGrid>
                <a:gridCol w="3123419">
                  <a:extLst>
                    <a:ext uri="{9D8B030D-6E8A-4147-A177-3AD203B41FA5}">
                      <a16:colId xmlns:a16="http://schemas.microsoft.com/office/drawing/2014/main" val="20000"/>
                    </a:ext>
                  </a:extLst>
                </a:gridCol>
                <a:gridCol w="8542178">
                  <a:extLst>
                    <a:ext uri="{9D8B030D-6E8A-4147-A177-3AD203B41FA5}">
                      <a16:colId xmlns:a16="http://schemas.microsoft.com/office/drawing/2014/main" val="20001"/>
                    </a:ext>
                  </a:extLst>
                </a:gridCol>
              </a:tblGrid>
              <a:tr h="1016481">
                <a:tc>
                  <a:txBody>
                    <a:bodyPr/>
                    <a:lstStyle/>
                    <a:p>
                      <a:pPr algn="ctr"/>
                      <a:r>
                        <a:rPr lang="en-US" sz="2800" dirty="0">
                          <a:latin typeface="Times New Roman" panose="02020603050405020304" pitchFamily="18" charset="0"/>
                          <a:cs typeface="Times New Roman" panose="02020603050405020304" pitchFamily="18" charset="0"/>
                        </a:rPr>
                        <a:t>Từ láy</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Ý nghĩa</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1016481">
                <a:tc>
                  <a:txBody>
                    <a:bodyPr/>
                    <a:lstStyle/>
                    <a:p>
                      <a:pPr algn="ctr"/>
                      <a:r>
                        <a:rPr lang="en-US" sz="2800" dirty="0">
                          <a:latin typeface="Times New Roman" panose="02020603050405020304" pitchFamily="18" charset="0"/>
                          <a:cs typeface="Times New Roman" panose="02020603050405020304" pitchFamily="18" charset="0"/>
                        </a:rPr>
                        <a:t>Ngắn ngủi</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just"/>
                      <a:r>
                        <a:rPr lang="en-US" sz="2800" dirty="0">
                          <a:latin typeface="Times New Roman" panose="02020603050405020304" pitchFamily="18" charset="0"/>
                          <a:cs typeface="Times New Roman" panose="02020603050405020304" pitchFamily="18" charset="0"/>
                        </a:rPr>
                        <a:t>Diễn tả bài ca dao rất ngắn, từ đó nhấn mạnh vào đặc điểm hình thức nổi bật của bài ca dao và giúp người đọc liên tưởng rõ nét hơn.</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1016481">
                <a:tc>
                  <a:txBody>
                    <a:bodyPr/>
                    <a:lstStyle/>
                    <a:p>
                      <a:pPr algn="ctr"/>
                      <a:r>
                        <a:rPr lang="en-US" sz="2800" dirty="0">
                          <a:latin typeface="Times New Roman" panose="02020603050405020304" pitchFamily="18" charset="0"/>
                          <a:cs typeface="Times New Roman" panose="02020603050405020304" pitchFamily="18" charset="0"/>
                        </a:rPr>
                        <a:t>Dân dã, mộc mạc</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just"/>
                      <a:r>
                        <a:rPr lang="en-US" sz="2800" dirty="0">
                          <a:latin typeface="Times New Roman" panose="02020603050405020304" pitchFamily="18" charset="0"/>
                          <a:cs typeface="Times New Roman" panose="02020603050405020304" pitchFamily="18" charset="0"/>
                        </a:rPr>
                        <a:t>Nhấn mạnh vào sự chất phác, bình dị, của người dân quê nơi thôn dã.</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1016481">
                <a:tc>
                  <a:txBody>
                    <a:bodyPr/>
                    <a:lstStyle/>
                    <a:p>
                      <a:pPr algn="ctr"/>
                      <a:r>
                        <a:rPr lang="en-US" sz="2800" dirty="0">
                          <a:latin typeface="Times New Roman" panose="02020603050405020304" pitchFamily="18" charset="0"/>
                          <a:cs typeface="Times New Roman" panose="02020603050405020304" pitchFamily="18" charset="0"/>
                        </a:rPr>
                        <a:t>Tha thiết, ngọt ngào</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just"/>
                      <a:r>
                        <a:rPr lang="en-US" sz="2800" dirty="0">
                          <a:latin typeface="Times New Roman" panose="02020603050405020304" pitchFamily="18" charset="0"/>
                          <a:cs typeface="Times New Roman" panose="02020603050405020304" pitchFamily="18" charset="0"/>
                        </a:rPr>
                        <a:t>Giúp người đọc hình dung rõ nét hơn về âm điệu của bài ca dao</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1016481">
                <a:tc>
                  <a:txBody>
                    <a:bodyPr/>
                    <a:lstStyle/>
                    <a:p>
                      <a:pPr algn="ctr"/>
                      <a:r>
                        <a:rPr lang="en-US" sz="2800" dirty="0">
                          <a:latin typeface="Times New Roman" panose="02020603050405020304" pitchFamily="18" charset="0"/>
                          <a:cs typeface="Times New Roman" panose="02020603050405020304" pitchFamily="18" charset="0"/>
                        </a:rPr>
                        <a:t>Thiết tha, bâng khuâng, xao xuyến</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just"/>
                      <a:r>
                        <a:rPr lang="en-US" sz="2800" dirty="0">
                          <a:latin typeface="Times New Roman" panose="02020603050405020304" pitchFamily="18" charset="0"/>
                          <a:cs typeface="Times New Roman" panose="02020603050405020304" pitchFamily="18" charset="0"/>
                        </a:rPr>
                        <a:t>Giúp người đọc hình dung rõ nét hơn về cảm xúc của người viết đối với bài ca dao.</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 y="0"/>
            <a:ext cx="12192003" cy="6924403"/>
            <a:chOff x="-2" y="0"/>
            <a:chExt cx="9144002" cy="5193302"/>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3" y="145223"/>
              <a:ext cx="1256730" cy="151847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94800"/>
              <a:ext cx="9144000" cy="168303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3005268"/>
              <a:ext cx="3022602" cy="2172566"/>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0636" y="2159000"/>
              <a:ext cx="2775741" cy="3034302"/>
            </a:xfrm>
            <a:prstGeom prst="rect">
              <a:avLst/>
            </a:prstGeom>
          </p:spPr>
        </p:pic>
      </p:grpSp>
      <p:grpSp>
        <p:nvGrpSpPr>
          <p:cNvPr id="48" name="组合 47"/>
          <p:cNvGrpSpPr/>
          <p:nvPr/>
        </p:nvGrpSpPr>
        <p:grpSpPr>
          <a:xfrm>
            <a:off x="3023573" y="3376087"/>
            <a:ext cx="5530398" cy="947268"/>
            <a:chOff x="2169951" y="965687"/>
            <a:chExt cx="4147799" cy="710451"/>
          </a:xfrm>
        </p:grpSpPr>
        <p:grpSp>
          <p:nvGrpSpPr>
            <p:cNvPr id="21" name="Group 11"/>
            <p:cNvGrpSpPr/>
            <p:nvPr/>
          </p:nvGrpSpPr>
          <p:grpSpPr bwMode="auto">
            <a:xfrm>
              <a:off x="2169951" y="965687"/>
              <a:ext cx="4147799" cy="583903"/>
              <a:chOff x="0" y="0"/>
              <a:chExt cx="3978" cy="560"/>
            </a:xfrm>
          </p:grpSpPr>
          <p:pic>
            <p:nvPicPr>
              <p:cNvPr id="22" name="矩形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397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3"/>
              <p:cNvSpPr txBox="1">
                <a:spLocks noChangeArrowheads="1"/>
              </p:cNvSpPr>
              <p:nvPr/>
            </p:nvSpPr>
            <p:spPr bwMode="auto">
              <a:xfrm>
                <a:off x="10" y="10"/>
                <a:ext cx="396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endParaRPr lang="zh-CN" altLang="en-US" sz="2135" b="1">
                  <a:solidFill>
                    <a:srgbClr val="FFFFFF"/>
                  </a:solidFill>
                  <a:latin typeface="Calibri" panose="020F0502020204030204" pitchFamily="34" charset="0"/>
                </a:endParaRPr>
              </a:p>
            </p:txBody>
          </p:sp>
        </p:grpSp>
        <p:sp>
          <p:nvSpPr>
            <p:cNvPr id="37" name="Text Box 58"/>
            <p:cNvSpPr txBox="1">
              <a:spLocks noChangeArrowheads="1"/>
            </p:cNvSpPr>
            <p:nvPr/>
          </p:nvSpPr>
          <p:spPr bwMode="auto">
            <a:xfrm>
              <a:off x="2180377" y="998434"/>
              <a:ext cx="4082529" cy="67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lnSpc>
                  <a:spcPct val="120000"/>
                </a:lnSpc>
              </a:pPr>
              <a:r>
                <a:rPr lang="vi-VN" altLang="zh-CN" sz="4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VẬN DỤNG</a:t>
              </a:r>
            </a:p>
          </p:txBody>
        </p:sp>
      </p:grpSp>
      <p:grpSp>
        <p:nvGrpSpPr>
          <p:cNvPr id="44" name="组合 43"/>
          <p:cNvGrpSpPr/>
          <p:nvPr/>
        </p:nvGrpSpPr>
        <p:grpSpPr>
          <a:xfrm>
            <a:off x="4855205" y="1514889"/>
            <a:ext cx="2489200" cy="1604558"/>
            <a:chOff x="2370146" y="833266"/>
            <a:chExt cx="671282" cy="432714"/>
          </a:xfrm>
        </p:grpSpPr>
        <p:grpSp>
          <p:nvGrpSpPr>
            <p:cNvPr id="24" name="Group 14"/>
            <p:cNvGrpSpPr/>
            <p:nvPr/>
          </p:nvGrpSpPr>
          <p:grpSpPr bwMode="auto">
            <a:xfrm>
              <a:off x="2370146" y="833266"/>
              <a:ext cx="483806" cy="432714"/>
              <a:chOff x="0" y="0"/>
              <a:chExt cx="464" cy="415"/>
            </a:xfrm>
          </p:grpSpPr>
          <p:pic>
            <p:nvPicPr>
              <p:cNvPr id="25" name="圆角矩形 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64"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6"/>
              <p:cNvSpPr txBox="1">
                <a:spLocks noChangeArrowheads="1"/>
              </p:cNvSpPr>
              <p:nvPr/>
            </p:nvSpPr>
            <p:spPr bwMode="auto">
              <a:xfrm>
                <a:off x="38" y="35"/>
                <a:ext cx="39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endParaRPr lang="zh-CN" altLang="en-US" sz="1600">
                  <a:solidFill>
                    <a:srgbClr val="FFFFFF"/>
                  </a:solidFill>
                  <a:latin typeface="Calibri" panose="020F0502020204030204" pitchFamily="34" charset="0"/>
                </a:endParaRPr>
              </a:p>
            </p:txBody>
          </p:sp>
        </p:grpSp>
        <p:sp>
          <p:nvSpPr>
            <p:cNvPr id="36" name="TextBox 19"/>
            <p:cNvSpPr txBox="1">
              <a:spLocks noChangeArrowheads="1"/>
            </p:cNvSpPr>
            <p:nvPr/>
          </p:nvSpPr>
          <p:spPr bwMode="auto">
            <a:xfrm>
              <a:off x="2457995" y="865118"/>
              <a:ext cx="583433" cy="38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r>
                <a:rPr lang="en-US" altLang="zh-CN" sz="8800" b="1" dirty="0">
                  <a:solidFill>
                    <a:srgbClr val="FF0000"/>
                  </a:solidFill>
                  <a:latin typeface="Times New Roman" panose="02020603050405020304" pitchFamily="18" charset="0"/>
                  <a:cs typeface="Times New Roman" panose="02020603050405020304" pitchFamily="18" charset="0"/>
                </a:rPr>
                <a:t>III</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PPT背景\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9" y="1844128"/>
            <a:ext cx="12192000" cy="4868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E:\PPT背景\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7347">
            <a:off x="935812" y="1526361"/>
            <a:ext cx="3033532" cy="40986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5" descr="E:\PPT背景\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18681">
            <a:off x="4550874" y="1526360"/>
            <a:ext cx="3033532" cy="40986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5" descr="E:\PPT背景\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41888">
            <a:off x="8201874" y="1271439"/>
            <a:ext cx="3033532" cy="40986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232900"/>
            <a:ext cx="12237169" cy="602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22"/>
          <p:cNvSpPr txBox="1">
            <a:spLocks noChangeArrowheads="1"/>
          </p:cNvSpPr>
          <p:nvPr/>
        </p:nvSpPr>
        <p:spPr bwMode="gray">
          <a:xfrm rot="1631453">
            <a:off x="1077426" y="2809725"/>
            <a:ext cx="25346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vi-VN" sz="2800" b="1" dirty="0">
                <a:solidFill>
                  <a:schemeClr val="bg1"/>
                </a:solidFill>
                <a:latin typeface="Times New Roman" panose="02020603050405020304" pitchFamily="18" charset="0"/>
                <a:cs typeface="Times New Roman" panose="02020603050405020304" pitchFamily="18" charset="0"/>
              </a:rPr>
              <a:t>Tìm 5-6 hình ảnh về quê hương Việt Nam</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4" name="Text Box 22"/>
          <p:cNvSpPr txBox="1">
            <a:spLocks noChangeArrowheads="1"/>
          </p:cNvSpPr>
          <p:nvPr/>
        </p:nvSpPr>
        <p:spPr bwMode="gray">
          <a:xfrm rot="21103237">
            <a:off x="4744338" y="2567845"/>
            <a:ext cx="253460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vi-VN" sz="2800" b="1" dirty="0">
                <a:solidFill>
                  <a:schemeClr val="bg1"/>
                </a:solidFill>
                <a:latin typeface="Times New Roman" panose="02020603050405020304" pitchFamily="18" charset="0"/>
                <a:cs typeface="Times New Roman" panose="02020603050405020304" pitchFamily="18" charset="0"/>
              </a:rPr>
              <a:t>Làm một tập ảnh về quê hương, đất nước, nơi em sống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 name="Text Box 22"/>
          <p:cNvSpPr txBox="1">
            <a:spLocks noChangeArrowheads="1"/>
          </p:cNvSpPr>
          <p:nvPr/>
        </p:nvSpPr>
        <p:spPr bwMode="gray">
          <a:xfrm rot="998960">
            <a:off x="8411250" y="2541409"/>
            <a:ext cx="25346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vi-VN" sz="2800" b="1" dirty="0">
                <a:solidFill>
                  <a:schemeClr val="bg1"/>
                </a:solidFill>
                <a:latin typeface="Times New Roman" panose="02020603050405020304" pitchFamily="18" charset="0"/>
                <a:cs typeface="Times New Roman" panose="02020603050405020304" pitchFamily="18" charset="0"/>
              </a:rPr>
              <a:t>Viết đoạn văn giới thiệu tập ảnh đó (150-200 chữ)</a:t>
            </a:r>
            <a:endParaRPr lang="en-US"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30"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800" decel="100000"/>
                                        <p:tgtEl>
                                          <p:spTgt spid="3"/>
                                        </p:tgtEl>
                                      </p:cBhvr>
                                    </p:animEffect>
                                    <p:anim calcmode="lin" valueType="num">
                                      <p:cBhvr>
                                        <p:cTn id="12" dur="800" decel="100000" fill="hold"/>
                                        <p:tgtEl>
                                          <p:spTgt spid="3"/>
                                        </p:tgtEl>
                                        <p:attrNameLst>
                                          <p:attrName>style.rotation</p:attrName>
                                        </p:attrNameLst>
                                      </p:cBhvr>
                                      <p:tavLst>
                                        <p:tav tm="0">
                                          <p:val>
                                            <p:fltVal val="-90"/>
                                          </p:val>
                                        </p:tav>
                                        <p:tav tm="100000">
                                          <p:val>
                                            <p:fltVal val="0"/>
                                          </p:val>
                                        </p:tav>
                                      </p:tavLst>
                                    </p:anim>
                                    <p:anim calcmode="lin" valueType="num">
                                      <p:cBhvr>
                                        <p:cTn id="13" dur="800" decel="100000" fill="hold"/>
                                        <p:tgtEl>
                                          <p:spTgt spid="3"/>
                                        </p:tgtEl>
                                        <p:attrNameLst>
                                          <p:attrName>ppt_x</p:attrName>
                                        </p:attrNameLst>
                                      </p:cBhvr>
                                      <p:tavLst>
                                        <p:tav tm="0">
                                          <p:val>
                                            <p:strVal val="#ppt_x+0.4"/>
                                          </p:val>
                                        </p:tav>
                                        <p:tav tm="100000">
                                          <p:val>
                                            <p:strVal val="#ppt_x-0.05"/>
                                          </p:val>
                                        </p:tav>
                                      </p:tavLst>
                                    </p:anim>
                                    <p:anim calcmode="lin" valueType="num">
                                      <p:cBhvr>
                                        <p:cTn id="14" dur="800" decel="100000" fill="hold"/>
                                        <p:tgtEl>
                                          <p:spTgt spid="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7" fill="hold">
                            <p:stCondLst>
                              <p:cond delay="500"/>
                            </p:stCondLst>
                            <p:childTnLst>
                              <p:par>
                                <p:cTn id="18" presetID="5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Scale>
                                      <p:cBhvr>
                                        <p:cTn id="20"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4"/>
                                        </p:tgtEl>
                                        <p:attrNameLst>
                                          <p:attrName>ppt_x</p:attrName>
                                          <p:attrName>ppt_y</p:attrName>
                                        </p:attrNameLst>
                                      </p:cBhvr>
                                    </p:animMotion>
                                    <p:animEffect transition="in" filter="fade">
                                      <p:cBhvr>
                                        <p:cTn id="22" dur="1000"/>
                                        <p:tgtEl>
                                          <p:spTgt spid="4"/>
                                        </p:tgtEl>
                                      </p:cBhvr>
                                    </p:animEffect>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297" y="193631"/>
            <a:ext cx="1675640" cy="2024637"/>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59734"/>
            <a:ext cx="12192000" cy="2244045"/>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 y="4007024"/>
            <a:ext cx="4030136" cy="2896755"/>
          </a:xfrm>
          <a:prstGeom prst="rect">
            <a:avLst/>
          </a:prstGeom>
        </p:spPr>
      </p:pic>
      <p:pic>
        <p:nvPicPr>
          <p:cNvPr id="4"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0849" y="2878667"/>
            <a:ext cx="3700988" cy="4045736"/>
          </a:xfrm>
          <a:prstGeom prst="rect">
            <a:avLst/>
          </a:prstGeom>
        </p:spPr>
      </p:pic>
      <p:sp>
        <p:nvSpPr>
          <p:cNvPr id="9" name="文本框 8"/>
          <p:cNvSpPr txBox="1"/>
          <p:nvPr/>
        </p:nvSpPr>
        <p:spPr>
          <a:xfrm>
            <a:off x="661717" y="2111009"/>
            <a:ext cx="8538281" cy="829945"/>
          </a:xfrm>
          <a:prstGeom prst="rect">
            <a:avLst/>
          </a:prstGeom>
          <a:noFill/>
        </p:spPr>
        <p:txBody>
          <a:bodyPr wrap="square" rtlCol="0">
            <a:spAutoFit/>
          </a:bodyPr>
          <a:lstStyle/>
          <a:p>
            <a:pPr algn="ctr"/>
            <a:r>
              <a:rPr lang="vi-VN" altLang="zh-CN" sz="4800" b="1" dirty="0">
                <a:solidFill>
                  <a:srgbClr val="CC0099"/>
                </a:solidFill>
                <a:latin typeface="Times New Roman" panose="02020603050405020304" pitchFamily="18" charset="0"/>
                <a:ea typeface="Microsoft YaHei" panose="020B0503020204020204" pitchFamily="34" charset="-122"/>
                <a:cs typeface="Times New Roman" panose="02020603050405020304" pitchFamily="18" charset="0"/>
              </a:rPr>
              <a:t>CẢM ƠN CÁC EM </a:t>
            </a:r>
            <a:endParaRPr lang="zh-CN" altLang="en-US" sz="4800" b="1" dirty="0">
              <a:solidFill>
                <a:srgbClr val="CC009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1" name="纯音乐 - 倾恋">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1717" y="-1309244"/>
            <a:ext cx="812800" cy="812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2" presetClass="entr" presetSubtype="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 presetClass="entr" presetSubtype="4" decel="20000" fill="hold" grpId="0" nodeType="afterEffect">
                                  <p:stCondLst>
                                    <p:cond delay="0"/>
                                  </p:stCondLst>
                                  <p:iterate type="lt">
                                    <p:tmPct val="14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hold" display="0">
                  <p:stCondLst>
                    <p:cond delay="indefinite"/>
                  </p:stCondLst>
                  <p:endCondLst>
                    <p:cond evt="onStopAudio" delay="0">
                      <p:tgtEl>
                        <p:sldTgt/>
                      </p:tgtEl>
                    </p:cond>
                  </p:endCondLst>
                </p:cTn>
                <p:tgtEl>
                  <p:spTgt spid="11"/>
                </p:tgtEl>
              </p:cMediaNode>
            </p:audio>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 y="0"/>
            <a:ext cx="12192003" cy="7029448"/>
            <a:chOff x="-2" y="0"/>
            <a:chExt cx="9144002" cy="5272086"/>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3" y="145223"/>
              <a:ext cx="1256730" cy="151847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94800"/>
              <a:ext cx="9144000" cy="168303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3005268"/>
              <a:ext cx="3022602" cy="2172566"/>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0365" y="2717005"/>
              <a:ext cx="2336959" cy="2555081"/>
            </a:xfrm>
            <a:prstGeom prst="rect">
              <a:avLst/>
            </a:prstGeom>
          </p:spPr>
        </p:pic>
      </p:grpSp>
      <p:sp>
        <p:nvSpPr>
          <p:cNvPr id="37" name="Text Box 58"/>
          <p:cNvSpPr txBox="1">
            <a:spLocks noChangeArrowheads="1"/>
          </p:cNvSpPr>
          <p:nvPr/>
        </p:nvSpPr>
        <p:spPr bwMode="auto">
          <a:xfrm>
            <a:off x="1539240" y="2878455"/>
            <a:ext cx="869759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lnSpc>
                <a:spcPct val="120000"/>
              </a:lnSpc>
            </a:pPr>
            <a:r>
              <a:rPr lang="vi-VN" altLang="zh-CN" sz="4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TÌM HI</a:t>
            </a:r>
            <a:r>
              <a:rPr lang="en-US" altLang="vi-VN" sz="4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Ể</a:t>
            </a:r>
            <a:r>
              <a:rPr lang="vi-VN" altLang="zh-CN" sz="4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U TRI THỨC TIẾNG VIỆT</a:t>
            </a:r>
          </a:p>
        </p:txBody>
      </p:sp>
      <p:grpSp>
        <p:nvGrpSpPr>
          <p:cNvPr id="44" name="组合 43"/>
          <p:cNvGrpSpPr/>
          <p:nvPr/>
        </p:nvGrpSpPr>
        <p:grpSpPr>
          <a:xfrm>
            <a:off x="4855205" y="1514889"/>
            <a:ext cx="1794015" cy="1604558"/>
            <a:chOff x="2370146" y="833266"/>
            <a:chExt cx="483806" cy="432714"/>
          </a:xfrm>
        </p:grpSpPr>
        <p:grpSp>
          <p:nvGrpSpPr>
            <p:cNvPr id="24" name="Group 14"/>
            <p:cNvGrpSpPr/>
            <p:nvPr/>
          </p:nvGrpSpPr>
          <p:grpSpPr bwMode="auto">
            <a:xfrm>
              <a:off x="2370146" y="833266"/>
              <a:ext cx="483806" cy="432714"/>
              <a:chOff x="0" y="0"/>
              <a:chExt cx="464" cy="415"/>
            </a:xfrm>
          </p:grpSpPr>
          <p:pic>
            <p:nvPicPr>
              <p:cNvPr id="25" name="圆角矩形 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64"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6"/>
              <p:cNvSpPr txBox="1">
                <a:spLocks noChangeArrowheads="1"/>
              </p:cNvSpPr>
              <p:nvPr/>
            </p:nvSpPr>
            <p:spPr bwMode="auto">
              <a:xfrm>
                <a:off x="38" y="35"/>
                <a:ext cx="39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endParaRPr lang="zh-CN" altLang="en-US" sz="1600">
                  <a:solidFill>
                    <a:srgbClr val="FFFFFF"/>
                  </a:solidFill>
                  <a:latin typeface="Calibri" panose="020F0502020204030204" pitchFamily="34" charset="0"/>
                </a:endParaRPr>
              </a:p>
            </p:txBody>
          </p:sp>
        </p:grpSp>
        <p:sp>
          <p:nvSpPr>
            <p:cNvPr id="36" name="TextBox 19"/>
            <p:cNvSpPr txBox="1">
              <a:spLocks noChangeArrowheads="1"/>
            </p:cNvSpPr>
            <p:nvPr/>
          </p:nvSpPr>
          <p:spPr bwMode="auto">
            <a:xfrm>
              <a:off x="2540449" y="860825"/>
              <a:ext cx="234604" cy="38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r>
                <a:rPr lang="en-US" altLang="zh-CN" sz="8800" b="1" dirty="0">
                  <a:solidFill>
                    <a:srgbClr val="FF0000"/>
                  </a:solidFill>
                  <a:latin typeface="Times New Roman" panose="02020603050405020304" pitchFamily="18" charset="0"/>
                  <a:cs typeface="Times New Roman" panose="02020603050405020304" pitchFamily="18" charset="0"/>
                </a:rPr>
                <a:t>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 y="0"/>
            <a:ext cx="12192003" cy="6924403"/>
            <a:chOff x="-2" y="0"/>
            <a:chExt cx="9144002" cy="5193302"/>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3" y="145223"/>
              <a:ext cx="1256730" cy="151847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94800"/>
              <a:ext cx="9144000" cy="168303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3005268"/>
              <a:ext cx="3022602" cy="2172566"/>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0636" y="2159000"/>
              <a:ext cx="2775741" cy="3034302"/>
            </a:xfrm>
            <a:prstGeom prst="rect">
              <a:avLst/>
            </a:prstGeom>
          </p:spPr>
        </p:pic>
      </p:grpSp>
      <p:grpSp>
        <p:nvGrpSpPr>
          <p:cNvPr id="48" name="组合 47"/>
          <p:cNvGrpSpPr/>
          <p:nvPr/>
        </p:nvGrpSpPr>
        <p:grpSpPr>
          <a:xfrm>
            <a:off x="3023573" y="3376087"/>
            <a:ext cx="5530398" cy="843848"/>
            <a:chOff x="2169951" y="965687"/>
            <a:chExt cx="4147799" cy="632886"/>
          </a:xfrm>
        </p:grpSpPr>
        <p:grpSp>
          <p:nvGrpSpPr>
            <p:cNvPr id="21" name="Group 11"/>
            <p:cNvGrpSpPr/>
            <p:nvPr/>
          </p:nvGrpSpPr>
          <p:grpSpPr bwMode="auto">
            <a:xfrm>
              <a:off x="2169951" y="965687"/>
              <a:ext cx="4147799" cy="583903"/>
              <a:chOff x="0" y="0"/>
              <a:chExt cx="3978" cy="560"/>
            </a:xfrm>
          </p:grpSpPr>
          <p:pic>
            <p:nvPicPr>
              <p:cNvPr id="22" name="矩形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397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3"/>
              <p:cNvSpPr txBox="1">
                <a:spLocks noChangeArrowheads="1"/>
              </p:cNvSpPr>
              <p:nvPr/>
            </p:nvSpPr>
            <p:spPr bwMode="auto">
              <a:xfrm>
                <a:off x="10" y="10"/>
                <a:ext cx="396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endParaRPr lang="zh-CN" altLang="en-US" sz="2135" b="1">
                  <a:solidFill>
                    <a:srgbClr val="FFFFFF"/>
                  </a:solidFill>
                  <a:latin typeface="Calibri" panose="020F0502020204030204" pitchFamily="34" charset="0"/>
                </a:endParaRPr>
              </a:p>
            </p:txBody>
          </p:sp>
        </p:grpSp>
        <p:sp>
          <p:nvSpPr>
            <p:cNvPr id="37" name="Text Box 58"/>
            <p:cNvSpPr txBox="1">
              <a:spLocks noChangeArrowheads="1"/>
            </p:cNvSpPr>
            <p:nvPr/>
          </p:nvSpPr>
          <p:spPr bwMode="auto">
            <a:xfrm>
              <a:off x="2305227" y="976114"/>
              <a:ext cx="3950867" cy="62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lnSpc>
                  <a:spcPct val="120000"/>
                </a:lnSpc>
              </a:pPr>
              <a:r>
                <a:rPr lang="vi-VN" altLang="zh-CN" sz="4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LỰA CHỌN TỪ NGỮ</a:t>
              </a:r>
            </a:p>
          </p:txBody>
        </p:sp>
      </p:grpSp>
      <p:grpSp>
        <p:nvGrpSpPr>
          <p:cNvPr id="19" name="组合 18"/>
          <p:cNvGrpSpPr/>
          <p:nvPr/>
        </p:nvGrpSpPr>
        <p:grpSpPr>
          <a:xfrm>
            <a:off x="4892755" y="1396728"/>
            <a:ext cx="1938013" cy="1745882"/>
            <a:chOff x="2370146" y="1581913"/>
            <a:chExt cx="483806" cy="435842"/>
          </a:xfrm>
        </p:grpSpPr>
        <p:grpSp>
          <p:nvGrpSpPr>
            <p:cNvPr id="20" name="Group 17"/>
            <p:cNvGrpSpPr/>
            <p:nvPr/>
          </p:nvGrpSpPr>
          <p:grpSpPr bwMode="auto">
            <a:xfrm>
              <a:off x="2370146" y="1581913"/>
              <a:ext cx="483806" cy="435842"/>
              <a:chOff x="0" y="0"/>
              <a:chExt cx="464" cy="418"/>
            </a:xfrm>
          </p:grpSpPr>
          <p:pic>
            <p:nvPicPr>
              <p:cNvPr id="28" name="圆角矩形 1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64"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9"/>
              <p:cNvSpPr txBox="1">
                <a:spLocks noChangeArrowheads="1"/>
              </p:cNvSpPr>
              <p:nvPr/>
            </p:nvSpPr>
            <p:spPr bwMode="auto">
              <a:xfrm>
                <a:off x="38" y="37"/>
                <a:ext cx="39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endParaRPr lang="zh-CN" altLang="en-US" sz="1600">
                  <a:solidFill>
                    <a:srgbClr val="FFFFFF"/>
                  </a:solidFill>
                  <a:latin typeface="Calibri" panose="020F0502020204030204" pitchFamily="34" charset="0"/>
                </a:endParaRPr>
              </a:p>
            </p:txBody>
          </p:sp>
        </p:grpSp>
        <p:sp>
          <p:nvSpPr>
            <p:cNvPr id="27" name="TextBox 24"/>
            <p:cNvSpPr txBox="1">
              <a:spLocks noChangeArrowheads="1"/>
            </p:cNvSpPr>
            <p:nvPr/>
          </p:nvSpPr>
          <p:spPr bwMode="auto">
            <a:xfrm>
              <a:off x="2493207" y="1598221"/>
              <a:ext cx="234604" cy="36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r>
                <a:rPr lang="en-US" altLang="zh-CN" sz="8800" b="1" dirty="0">
                  <a:solidFill>
                    <a:schemeClr val="bg1"/>
                  </a:solidFill>
                </a:rPr>
                <a:t>1</a:t>
              </a:r>
              <a:endParaRPr lang="zh-CN" altLang="en-US" sz="88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3"/>
          <p:cNvSpPr txBox="1"/>
          <p:nvPr/>
        </p:nvSpPr>
        <p:spPr>
          <a:xfrm>
            <a:off x="462915" y="406400"/>
            <a:ext cx="3054985" cy="58356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 Ví dụ: SGK/61</a:t>
            </a:r>
          </a:p>
        </p:txBody>
      </p:sp>
      <p:sp>
        <p:nvSpPr>
          <p:cNvPr id="5" name="Text Box 4"/>
          <p:cNvSpPr txBox="1"/>
          <p:nvPr/>
        </p:nvSpPr>
        <p:spPr>
          <a:xfrm>
            <a:off x="462915" y="1035685"/>
            <a:ext cx="10661650" cy="1076325"/>
          </a:xfrm>
          <a:prstGeom prst="rect">
            <a:avLst/>
          </a:prstGeom>
          <a:noFill/>
        </p:spPr>
        <p:txBody>
          <a:bodyPr wrap="square" rtlCol="0">
            <a:spAutoFit/>
          </a:bodyPr>
          <a:lstStyle/>
          <a:p>
            <a:r>
              <a:rPr lang="en-US" sz="3200" i="1">
                <a:latin typeface="Times New Roman" panose="02020603050405020304" pitchFamily="18" charset="0"/>
                <a:cs typeface="Times New Roman" panose="02020603050405020304" pitchFamily="18" charset="0"/>
              </a:rPr>
              <a:t>So với cánh đồng bao la, bát ngát, cô gái quả rất nhỏ bé, mảnh mai.</a:t>
            </a:r>
          </a:p>
        </p:txBody>
      </p:sp>
      <p:sp>
        <p:nvSpPr>
          <p:cNvPr id="6" name="Text Box 5"/>
          <p:cNvSpPr txBox="1"/>
          <p:nvPr/>
        </p:nvSpPr>
        <p:spPr>
          <a:xfrm>
            <a:off x="190500" y="2362835"/>
            <a:ext cx="11206480" cy="2861310"/>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Các từ “ mảnh mai”. “mảnh khảnh” đều có nghĩa là mảnh, trông có vẻ yếu, nhưng từ </a:t>
            </a:r>
            <a:r>
              <a:rPr lang="en-US" sz="3600" i="1">
                <a:latin typeface="Times New Roman" panose="02020603050405020304" pitchFamily="18" charset="0"/>
                <a:cs typeface="Times New Roman" panose="02020603050405020304" pitchFamily="18" charset="0"/>
              </a:rPr>
              <a:t>mảnh mai </a:t>
            </a:r>
            <a:r>
              <a:rPr lang="en-US" sz="3600">
                <a:latin typeface="Times New Roman" panose="02020603050405020304" pitchFamily="18" charset="0"/>
                <a:cs typeface="Times New Roman" panose="02020603050405020304" pitchFamily="18" charset="0"/>
              </a:rPr>
              <a:t>thể hiện một vẻ đẹp ưa nhìn. </a:t>
            </a:r>
          </a:p>
          <a:p>
            <a:r>
              <a:rPr lang="en-US" sz="3600">
                <a:latin typeface="Times New Roman" panose="02020603050405020304" pitchFamily="18" charset="0"/>
                <a:cs typeface="Times New Roman" panose="02020603050405020304" pitchFamily="18" charset="0"/>
              </a:rPr>
              <a:t>=&gt;Vì vậy, trong câu văn trên, tác giả đã lựa chọn từ  </a:t>
            </a:r>
            <a:r>
              <a:rPr lang="en-US" sz="3600" i="1">
                <a:latin typeface="Times New Roman" panose="02020603050405020304" pitchFamily="18" charset="0"/>
                <a:cs typeface="Times New Roman" panose="02020603050405020304" pitchFamily="18" charset="0"/>
              </a:rPr>
              <a:t>mảnh mai </a:t>
            </a:r>
            <a:r>
              <a:rPr lang="en-US" sz="3600">
                <a:latin typeface="Times New Roman" panose="02020603050405020304" pitchFamily="18" charset="0"/>
                <a:cs typeface="Times New Roman" panose="02020603050405020304" pitchFamily="18" charset="0"/>
              </a:rPr>
              <a:t>để miêu tả vẻ đẹp của cô gái.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 name="Text Box 99"/>
          <p:cNvSpPr txBox="1"/>
          <p:nvPr/>
        </p:nvSpPr>
        <p:spPr>
          <a:xfrm>
            <a:off x="354330" y="956310"/>
            <a:ext cx="11633200" cy="1568450"/>
          </a:xfrm>
          <a:prstGeom prst="rect">
            <a:avLst/>
          </a:prstGeom>
          <a:noFill/>
          <a:ln w="9525">
            <a:noFill/>
          </a:ln>
        </p:spPr>
        <p:txBody>
          <a:bodyPr wrap="square">
            <a:spAutoFit/>
          </a:bodyPr>
          <a:lstStyle/>
          <a:p>
            <a:pPr indent="0"/>
            <a:r>
              <a:rPr lang="en-US" sz="2400" b="1" i="1">
                <a:solidFill>
                  <a:srgbClr val="000000"/>
                </a:solidFill>
                <a:latin typeface="Times New Roman" panose="02020603050405020304" pitchFamily="18" charset="0"/>
                <a:cs typeface="Times New Roman" panose="02020603050405020304" pitchFamily="18" charset="0"/>
              </a:rPr>
              <a:t>a. Tại sao phải lựa chọn từ ngữ phù hợp với việc thể hiện nghĩa của VB?</a:t>
            </a:r>
            <a:endParaRPr lang="en-US" sz="2400" b="0">
              <a:solidFill>
                <a:srgbClr val="000000"/>
              </a:solidFill>
              <a:latin typeface="Times New Roman" panose="02020603050405020304" pitchFamily="18" charset="0"/>
              <a:cs typeface="Times New Roman" panose="02020603050405020304" pitchFamily="18" charset="0"/>
            </a:endParaRPr>
          </a:p>
          <a:p>
            <a:pPr indent="0"/>
            <a:r>
              <a:rPr lang="en-US" sz="2400" b="0">
                <a:solidFill>
                  <a:srgbClr val="000000"/>
                </a:solidFill>
                <a:latin typeface="Times New Roman" panose="02020603050405020304" pitchFamily="18" charset="0"/>
                <a:cs typeface="Times New Roman" panose="02020603050405020304" pitchFamily="18" charset="0"/>
              </a:rPr>
              <a:t>- Khi nói hoặc viết, người nói (viết) thường phải </a:t>
            </a:r>
            <a:r>
              <a:rPr lang="en-US" sz="2400" b="0" smtClean="0">
                <a:solidFill>
                  <a:srgbClr val="000000"/>
                </a:solidFill>
                <a:latin typeface="Times New Roman" panose="02020603050405020304" pitchFamily="18" charset="0"/>
                <a:cs typeface="Times New Roman" panose="02020603050405020304" pitchFamily="18" charset="0"/>
              </a:rPr>
              <a:t>huy </a:t>
            </a:r>
            <a:r>
              <a:rPr lang="en-US" sz="2400" b="0">
                <a:solidFill>
                  <a:srgbClr val="000000"/>
                </a:solidFill>
                <a:latin typeface="Times New Roman" panose="02020603050405020304" pitchFamily="18" charset="0"/>
                <a:cs typeface="Times New Roman" panose="02020603050405020304" pitchFamily="18" charset="0"/>
              </a:rPr>
              <a:t>động vốn từ ngữ đã được tích luỹ (trong đó có những từ ngữ đồng nghĩa, gần nghĩa) để lựa chọn những từ ngữ phù hợp nhất với việc thể hiện nội dung của văn bản.</a:t>
            </a:r>
          </a:p>
        </p:txBody>
      </p:sp>
      <p:sp>
        <p:nvSpPr>
          <p:cNvPr id="4" name="Text Box 3"/>
          <p:cNvSpPr txBox="1"/>
          <p:nvPr/>
        </p:nvSpPr>
        <p:spPr>
          <a:xfrm>
            <a:off x="354330" y="2722880"/>
            <a:ext cx="11482705" cy="2306955"/>
          </a:xfrm>
          <a:prstGeom prst="rect">
            <a:avLst/>
          </a:prstGeom>
          <a:noFill/>
          <a:ln w="9525">
            <a:noFill/>
          </a:ln>
        </p:spPr>
        <p:txBody>
          <a:bodyPr wrap="square">
            <a:spAutoFit/>
          </a:bodyPr>
          <a:lstStyle/>
          <a:p>
            <a:pPr indent="0"/>
            <a:r>
              <a:rPr lang="en-US" sz="2400" b="1" i="1">
                <a:solidFill>
                  <a:srgbClr val="000000"/>
                </a:solidFill>
                <a:latin typeface="Times New Roman" panose="02020603050405020304" pitchFamily="18" charset="0"/>
                <a:cs typeface="Times New Roman" panose="02020603050405020304" pitchFamily="18" charset="0"/>
              </a:rPr>
              <a:t>b. Cách lựa chọn từ ngữ thích hợp khi nói hoặc viết:</a:t>
            </a:r>
            <a:endParaRPr lang="en-US" sz="2400" b="0">
              <a:solidFill>
                <a:srgbClr val="000000"/>
              </a:solidFill>
              <a:latin typeface="Times New Roman" panose="02020603050405020304" pitchFamily="18" charset="0"/>
              <a:cs typeface="Times New Roman" panose="02020603050405020304" pitchFamily="18" charset="0"/>
            </a:endParaRPr>
          </a:p>
          <a:p>
            <a:pPr indent="0"/>
            <a:r>
              <a:rPr lang="en-US" sz="2400" b="0">
                <a:solidFill>
                  <a:srgbClr val="000000"/>
                </a:solidFill>
                <a:latin typeface="Times New Roman" panose="02020603050405020304" pitchFamily="18" charset="0"/>
                <a:cs typeface="Times New Roman" panose="02020603050405020304" pitchFamily="18" charset="0"/>
              </a:rPr>
              <a:t>- Xác định nội dung cần diễn đạt.</a:t>
            </a:r>
          </a:p>
          <a:p>
            <a:pPr indent="0"/>
            <a:r>
              <a:rPr lang="en-US" sz="2400" b="0">
                <a:solidFill>
                  <a:srgbClr val="000000"/>
                </a:solidFill>
                <a:latin typeface="Times New Roman" panose="02020603050405020304" pitchFamily="18" charset="0"/>
                <a:cs typeface="Times New Roman" panose="02020603050405020304" pitchFamily="18" charset="0"/>
              </a:rPr>
              <a:t>- Huy động các từ ngữ đồng nghĩa, gần nghĩa; từ đó lựa chọn những từ ngữ có khả năng diễn đạt chính xác nhất nội dung muốn thể hiện.</a:t>
            </a:r>
          </a:p>
          <a:p>
            <a:pPr indent="0"/>
            <a:r>
              <a:rPr lang="en-US" sz="2400" b="0">
                <a:solidFill>
                  <a:srgbClr val="000000"/>
                </a:solidFill>
                <a:latin typeface="Times New Roman" panose="02020603050405020304" pitchFamily="18" charset="0"/>
                <a:cs typeface="Times New Roman" panose="02020603050405020304" pitchFamily="18" charset="0"/>
              </a:rPr>
              <a:t>- Chú ý khả năng kết hợp hài hoà giữa từ ngữ được lụa chọn với những từ ngữ được sử dụng trước và sau nó trong cùng một câu (đoạn) văn.</a:t>
            </a:r>
          </a:p>
        </p:txBody>
      </p:sp>
      <p:sp>
        <p:nvSpPr>
          <p:cNvPr id="5" name="Text Box 4"/>
          <p:cNvSpPr txBox="1"/>
          <p:nvPr/>
        </p:nvSpPr>
        <p:spPr>
          <a:xfrm>
            <a:off x="269240" y="5163185"/>
            <a:ext cx="11567795" cy="1198880"/>
          </a:xfrm>
          <a:prstGeom prst="rect">
            <a:avLst/>
          </a:prstGeom>
          <a:noFill/>
          <a:ln w="9525">
            <a:noFill/>
          </a:ln>
        </p:spPr>
        <p:txBody>
          <a:bodyPr wrap="square">
            <a:spAutoFit/>
          </a:bodyPr>
          <a:lstStyle/>
          <a:p>
            <a:pPr indent="0"/>
            <a:r>
              <a:rPr lang="en-US" sz="2400" b="1" i="1">
                <a:solidFill>
                  <a:srgbClr val="000000"/>
                </a:solidFill>
                <a:latin typeface="Times New Roman" panose="02020603050405020304" pitchFamily="18" charset="0"/>
                <a:cs typeface="Times New Roman" panose="02020603050405020304" pitchFamily="18" charset="0"/>
              </a:rPr>
              <a:t>c. Tác dụng: </a:t>
            </a:r>
            <a:endParaRPr lang="en-US" sz="2400" b="0">
              <a:solidFill>
                <a:srgbClr val="000000"/>
              </a:solidFill>
              <a:latin typeface="Times New Roman" panose="02020603050405020304" pitchFamily="18" charset="0"/>
              <a:cs typeface="Times New Roman" panose="02020603050405020304" pitchFamily="18" charset="0"/>
            </a:endParaRPr>
          </a:p>
          <a:p>
            <a:pPr indent="0"/>
            <a:r>
              <a:rPr lang="en-US" sz="2400" b="0">
                <a:solidFill>
                  <a:srgbClr val="000000"/>
                </a:solidFill>
                <a:latin typeface="Times New Roman" panose="02020603050405020304" pitchFamily="18" charset="0"/>
                <a:cs typeface="Times New Roman" panose="02020603050405020304" pitchFamily="18" charset="0"/>
              </a:rPr>
              <a:t>- Lựa chọn từ ngữ phù hợp với việc thể lứện nghĩa của văn bản giúp diễn đạt chính xác và hiệu quả điều mà người nói (viết) muốn thể hiện.</a:t>
            </a:r>
          </a:p>
        </p:txBody>
      </p:sp>
      <p:sp>
        <p:nvSpPr>
          <p:cNvPr id="2" name="Text Box 1"/>
          <p:cNvSpPr txBox="1"/>
          <p:nvPr/>
        </p:nvSpPr>
        <p:spPr>
          <a:xfrm>
            <a:off x="495300" y="344170"/>
            <a:ext cx="3205480" cy="52197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 Ghi nhớ SGK/61: </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4" grpId="0"/>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 y="0"/>
            <a:ext cx="12192003" cy="6924403"/>
            <a:chOff x="-2" y="0"/>
            <a:chExt cx="9144002" cy="5193302"/>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3" y="145223"/>
              <a:ext cx="1256730" cy="151847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94800"/>
              <a:ext cx="9144000" cy="168303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3005268"/>
              <a:ext cx="3022602" cy="2172566"/>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0636" y="2159000"/>
              <a:ext cx="2775741" cy="3034302"/>
            </a:xfrm>
            <a:prstGeom prst="rect">
              <a:avLst/>
            </a:prstGeom>
          </p:spPr>
        </p:pic>
      </p:grpSp>
      <p:grpSp>
        <p:nvGrpSpPr>
          <p:cNvPr id="19" name="组合 18"/>
          <p:cNvGrpSpPr/>
          <p:nvPr/>
        </p:nvGrpSpPr>
        <p:grpSpPr>
          <a:xfrm>
            <a:off x="4855339" y="1544940"/>
            <a:ext cx="1793744" cy="1569849"/>
            <a:chOff x="2370146" y="2474451"/>
            <a:chExt cx="483806" cy="432714"/>
          </a:xfrm>
        </p:grpSpPr>
        <p:grpSp>
          <p:nvGrpSpPr>
            <p:cNvPr id="20" name="Group 20"/>
            <p:cNvGrpSpPr/>
            <p:nvPr/>
          </p:nvGrpSpPr>
          <p:grpSpPr bwMode="auto">
            <a:xfrm>
              <a:off x="2370146" y="2474451"/>
              <a:ext cx="483806" cy="432714"/>
              <a:chOff x="0" y="0"/>
              <a:chExt cx="464" cy="415"/>
            </a:xfrm>
          </p:grpSpPr>
          <p:pic>
            <p:nvPicPr>
              <p:cNvPr id="28" name="圆角矩形 1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64"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22"/>
              <p:cNvSpPr txBox="1">
                <a:spLocks noChangeArrowheads="1"/>
              </p:cNvSpPr>
              <p:nvPr/>
            </p:nvSpPr>
            <p:spPr bwMode="auto">
              <a:xfrm>
                <a:off x="38" y="36"/>
                <a:ext cx="39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endParaRPr lang="zh-CN" altLang="en-US" sz="1600">
                  <a:solidFill>
                    <a:srgbClr val="FFFFFF"/>
                  </a:solidFill>
                  <a:latin typeface="Calibri" panose="020F0502020204030204" pitchFamily="34" charset="0"/>
                </a:endParaRPr>
              </a:p>
            </p:txBody>
          </p:sp>
        </p:grpSp>
        <p:sp>
          <p:nvSpPr>
            <p:cNvPr id="27" name="TextBox 28"/>
            <p:cNvSpPr txBox="1">
              <a:spLocks noChangeArrowheads="1"/>
            </p:cNvSpPr>
            <p:nvPr/>
          </p:nvSpPr>
          <p:spPr bwMode="auto">
            <a:xfrm>
              <a:off x="2483799" y="2483133"/>
              <a:ext cx="234604" cy="39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r>
                <a:rPr lang="en-US" altLang="zh-CN" sz="8800" b="1" dirty="0">
                  <a:solidFill>
                    <a:srgbClr val="FF0000"/>
                  </a:solidFill>
                  <a:latin typeface="Times New Roman" panose="02020603050405020304" pitchFamily="18" charset="0"/>
                  <a:cs typeface="Times New Roman" panose="02020603050405020304" pitchFamily="18" charset="0"/>
                </a:rPr>
                <a:t>2</a:t>
              </a:r>
            </a:p>
          </p:txBody>
        </p:sp>
      </p:grpSp>
      <p:grpSp>
        <p:nvGrpSpPr>
          <p:cNvPr id="24" name="组合 47"/>
          <p:cNvGrpSpPr/>
          <p:nvPr/>
        </p:nvGrpSpPr>
        <p:grpSpPr>
          <a:xfrm>
            <a:off x="2198664" y="3178951"/>
            <a:ext cx="7353837" cy="975671"/>
            <a:chOff x="1719829" y="965687"/>
            <a:chExt cx="5123021" cy="583903"/>
          </a:xfrm>
        </p:grpSpPr>
        <p:grpSp>
          <p:nvGrpSpPr>
            <p:cNvPr id="25" name="Group 11"/>
            <p:cNvGrpSpPr/>
            <p:nvPr/>
          </p:nvGrpSpPr>
          <p:grpSpPr bwMode="auto">
            <a:xfrm>
              <a:off x="1992695" y="965687"/>
              <a:ext cx="4325055" cy="583903"/>
              <a:chOff x="-170" y="0"/>
              <a:chExt cx="4148" cy="560"/>
            </a:xfrm>
          </p:grpSpPr>
          <p:pic>
            <p:nvPicPr>
              <p:cNvPr id="30" name="矩形 9"/>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397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3"/>
              <p:cNvSpPr txBox="1">
                <a:spLocks noChangeArrowheads="1"/>
              </p:cNvSpPr>
              <p:nvPr/>
            </p:nvSpPr>
            <p:spPr bwMode="auto">
              <a:xfrm>
                <a:off x="-170" y="10"/>
                <a:ext cx="414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endParaRPr lang="zh-CN" altLang="en-US" sz="2135" b="1">
                  <a:solidFill>
                    <a:srgbClr val="FFFFFF"/>
                  </a:solidFill>
                  <a:latin typeface="Calibri" panose="020F0502020204030204" pitchFamily="34" charset="0"/>
                </a:endParaRPr>
              </a:p>
            </p:txBody>
          </p:sp>
        </p:grpSp>
        <p:sp>
          <p:nvSpPr>
            <p:cNvPr id="26" name="Text Box 58"/>
            <p:cNvSpPr txBox="1">
              <a:spLocks noChangeArrowheads="1"/>
            </p:cNvSpPr>
            <p:nvPr/>
          </p:nvSpPr>
          <p:spPr bwMode="auto">
            <a:xfrm>
              <a:off x="1719829" y="982852"/>
              <a:ext cx="5123021"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lnSpc>
                  <a:spcPct val="120000"/>
                </a:lnSpc>
              </a:pPr>
              <a:r>
                <a:rPr lang="vi-VN" altLang="zh-CN" sz="3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MỘT SỐ BIỆN PHÁP TU TỪ</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1" descr="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808" y="1085621"/>
            <a:ext cx="4008414" cy="12488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1"/>
          <p:cNvSpPr txBox="1">
            <a:spLocks noChangeArrowheads="1"/>
          </p:cNvSpPr>
          <p:nvPr/>
        </p:nvSpPr>
        <p:spPr bwMode="auto">
          <a:xfrm>
            <a:off x="2741057" y="1451550"/>
            <a:ext cx="1647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vi-VN" altLang="zh-CN" sz="2800" b="1" dirty="0">
                <a:solidFill>
                  <a:srgbClr val="000000"/>
                </a:solidFill>
                <a:latin typeface="Times New Roman" panose="02020603050405020304" pitchFamily="18" charset="0"/>
                <a:cs typeface="Times New Roman" panose="02020603050405020304" pitchFamily="18" charset="0"/>
              </a:rPr>
              <a:t>So sánh</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pic>
        <p:nvPicPr>
          <p:cNvPr id="4" name="Picture 99" descr="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808" y="3429000"/>
            <a:ext cx="4008414" cy="12488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1"/>
          <p:cNvSpPr txBox="1">
            <a:spLocks noChangeArrowheads="1"/>
          </p:cNvSpPr>
          <p:nvPr/>
        </p:nvSpPr>
        <p:spPr bwMode="auto">
          <a:xfrm>
            <a:off x="2853926" y="3788685"/>
            <a:ext cx="1647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vi-VN" altLang="zh-CN" sz="2800" b="1" dirty="0">
                <a:solidFill>
                  <a:srgbClr val="000000"/>
                </a:solidFill>
                <a:latin typeface="Times New Roman" panose="02020603050405020304" pitchFamily="18" charset="0"/>
                <a:cs typeface="Times New Roman" panose="02020603050405020304" pitchFamily="18" charset="0"/>
              </a:rPr>
              <a:t>Điệp từ</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grpSp>
        <p:nvGrpSpPr>
          <p:cNvPr id="13" name="Group 123"/>
          <p:cNvGrpSpPr/>
          <p:nvPr/>
        </p:nvGrpSpPr>
        <p:grpSpPr bwMode="auto">
          <a:xfrm>
            <a:off x="1172606" y="1151237"/>
            <a:ext cx="1202267" cy="1104900"/>
            <a:chOff x="1440" y="1056"/>
            <a:chExt cx="568" cy="522"/>
          </a:xfrm>
        </p:grpSpPr>
        <p:pic>
          <p:nvPicPr>
            <p:cNvPr id="14" name="Picture 112" descr="png-07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 y="1056"/>
              <a:ext cx="568" cy="52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13"/>
            <p:cNvSpPr>
              <a:spLocks noChangeArrowheads="1"/>
            </p:cNvSpPr>
            <p:nvPr/>
          </p:nvSpPr>
          <p:spPr bwMode="gray">
            <a:xfrm>
              <a:off x="1616" y="1084"/>
              <a:ext cx="208" cy="371"/>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12700">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latinLnBrk="1"/>
              <a:r>
                <a:rPr kumimoji="1" lang="en-US" altLang="zh-CN" sz="4500" dirty="0">
                  <a:latin typeface="Times New Roman" panose="02020603050405020304" pitchFamily="18" charset="0"/>
                  <a:ea typeface="楷体_GB2312" panose="02010609030101010101" pitchFamily="49" charset="-122"/>
                  <a:cs typeface="Times New Roman" panose="02020603050405020304" pitchFamily="18" charset="0"/>
                </a:rPr>
                <a:t>a</a:t>
              </a:r>
              <a:endParaRPr kumimoji="1" lang="zh-CN" altLang="en-US" sz="4500" dirty="0">
                <a:latin typeface="Times New Roman" panose="02020603050405020304" pitchFamily="18" charset="0"/>
                <a:ea typeface="楷体_GB2312" panose="02010609030101010101" pitchFamily="49" charset="-122"/>
                <a:cs typeface="Times New Roman" panose="02020603050405020304" pitchFamily="18" charset="0"/>
              </a:endParaRPr>
            </a:p>
          </p:txBody>
        </p:sp>
      </p:grpSp>
      <p:grpSp>
        <p:nvGrpSpPr>
          <p:cNvPr id="16" name="Group 124"/>
          <p:cNvGrpSpPr/>
          <p:nvPr/>
        </p:nvGrpSpPr>
        <p:grpSpPr bwMode="auto">
          <a:xfrm>
            <a:off x="1151440" y="3513666"/>
            <a:ext cx="1202267" cy="1202267"/>
            <a:chOff x="1430" y="1744"/>
            <a:chExt cx="568" cy="568"/>
          </a:xfrm>
        </p:grpSpPr>
        <p:pic>
          <p:nvPicPr>
            <p:cNvPr id="17" name="Picture 115" descr="png-07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0" y="1744"/>
              <a:ext cx="568" cy="56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16"/>
            <p:cNvSpPr>
              <a:spLocks noChangeArrowheads="1"/>
            </p:cNvSpPr>
            <p:nvPr/>
          </p:nvSpPr>
          <p:spPr bwMode="gray">
            <a:xfrm>
              <a:off x="1612" y="1812"/>
              <a:ext cx="224" cy="371"/>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12700">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latinLnBrk="1"/>
              <a:r>
                <a:rPr kumimoji="1" lang="en-US" altLang="zh-CN" sz="4500" dirty="0">
                  <a:latin typeface="Times New Roman" panose="02020603050405020304" pitchFamily="18" charset="0"/>
                  <a:ea typeface="楷体_GB2312" panose="02010609030101010101" pitchFamily="49" charset="-122"/>
                  <a:cs typeface="Times New Roman" panose="02020603050405020304" pitchFamily="18" charset="0"/>
                </a:rPr>
                <a:t>b</a:t>
              </a:r>
              <a:endParaRPr kumimoji="1" lang="zh-CN" altLang="en-US" sz="4500" dirty="0">
                <a:latin typeface="Times New Roman" panose="02020603050405020304" pitchFamily="18" charset="0"/>
                <a:ea typeface="楷体_GB2312" panose="02010609030101010101" pitchFamily="49" charset="-122"/>
                <a:cs typeface="Times New Roman" panose="02020603050405020304" pitchFamily="18" charset="0"/>
              </a:endParaRPr>
            </a:p>
          </p:txBody>
        </p:sp>
      </p:grpSp>
      <p:sp>
        <p:nvSpPr>
          <p:cNvPr id="22" name="Text Box 13"/>
          <p:cNvSpPr txBox="1">
            <a:spLocks noChangeArrowheads="1"/>
          </p:cNvSpPr>
          <p:nvPr/>
        </p:nvSpPr>
        <p:spPr bwMode="auto">
          <a:xfrm>
            <a:off x="119380" y="202078"/>
            <a:ext cx="5505375" cy="750732"/>
          </a:xfrm>
          <a:prstGeom prst="rect">
            <a:avLst/>
          </a:prstGeom>
          <a:solidFill>
            <a:schemeClr val="accent6">
              <a:lumMod val="75000"/>
            </a:schemeClr>
          </a:solid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endParaRPr lang="zh-CN" altLang="en-US" sz="2135" b="1">
              <a:solidFill>
                <a:schemeClr val="bg1"/>
              </a:solidFill>
              <a:latin typeface="Calibri" panose="020F0502020204030204" pitchFamily="34" charset="0"/>
            </a:endParaRPr>
          </a:p>
        </p:txBody>
      </p:sp>
      <p:sp>
        <p:nvSpPr>
          <p:cNvPr id="23" name="Text Box 58"/>
          <p:cNvSpPr txBox="1">
            <a:spLocks noChangeArrowheads="1"/>
          </p:cNvSpPr>
          <p:nvPr/>
        </p:nvSpPr>
        <p:spPr bwMode="auto">
          <a:xfrm>
            <a:off x="238125" y="202198"/>
            <a:ext cx="5267823" cy="583565"/>
          </a:xfrm>
          <a:prstGeom prst="rect">
            <a:avLst/>
          </a:prstGeom>
          <a:solidFill>
            <a:schemeClr val="accent6">
              <a:lumMod val="75000"/>
            </a:schemeClr>
          </a:solidFill>
          <a:ln>
            <a:noFill/>
          </a:ln>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lnSpc>
                <a:spcPct val="120000"/>
              </a:lnSpc>
            </a:pPr>
            <a:r>
              <a:rPr lang="en-US" altLang="vi-VN" sz="2665" b="1" dirty="0">
                <a:solidFill>
                  <a:schemeClr val="bg1"/>
                </a:solidFill>
                <a:ea typeface="黑体" panose="02010609060101010101" pitchFamily="49" charset="-122"/>
              </a:rPr>
              <a:t>2. </a:t>
            </a:r>
            <a:r>
              <a:rPr lang="vi-VN" altLang="zh-CN" sz="2665" b="1" dirty="0">
                <a:solidFill>
                  <a:schemeClr val="bg1"/>
                </a:solidFill>
                <a:ea typeface="黑体" panose="02010609060101010101" pitchFamily="49" charset="-122"/>
              </a:rPr>
              <a:t>MỘT SỐ BIỆN PHÁP TU TỪ</a:t>
            </a:r>
            <a:endParaRPr lang="zh-CN" altLang="en-US" sz="2665" b="1" dirty="0">
              <a:solidFill>
                <a:schemeClr val="bg1"/>
              </a:solidFill>
              <a:ea typeface="黑体" panose="02010609060101010101" pitchFamily="49" charset="-122"/>
            </a:endParaRPr>
          </a:p>
        </p:txBody>
      </p:sp>
      <p:sp>
        <p:nvSpPr>
          <p:cNvPr id="24" name="TextBox 71"/>
          <p:cNvSpPr txBox="1">
            <a:spLocks noChangeArrowheads="1"/>
          </p:cNvSpPr>
          <p:nvPr/>
        </p:nvSpPr>
        <p:spPr bwMode="auto">
          <a:xfrm>
            <a:off x="4876165" y="952500"/>
            <a:ext cx="7243445"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en-US" sz="3000" dirty="0">
                <a:latin typeface="Times New Roman" panose="02020603050405020304" pitchFamily="18" charset="0"/>
                <a:cs typeface="Times New Roman" panose="02020603050405020304" pitchFamily="18" charset="0"/>
              </a:rPr>
              <a:t>So </a:t>
            </a:r>
            <a:r>
              <a:rPr lang="en-US" sz="3000" dirty="0" err="1">
                <a:latin typeface="Times New Roman" panose="02020603050405020304" pitchFamily="18" charset="0"/>
                <a:cs typeface="Times New Roman" panose="02020603050405020304" pitchFamily="18" charset="0"/>
              </a:rPr>
              <a:t>sánh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 sự 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 sự 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nét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 để 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diễn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đạt</a:t>
            </a:r>
          </a:p>
          <a:p>
            <a:pPr algn="just"/>
            <a:r>
              <a:rPr lang="en-US" sz="3000" b="1" dirty="0" err="1">
                <a:latin typeface="Times New Roman" panose="02020603050405020304" pitchFamily="18" charset="0"/>
                <a:cs typeface="Times New Roman" panose="02020603050405020304" pitchFamily="18" charset="0"/>
                <a:sym typeface="+mn-ea"/>
              </a:rPr>
              <a:t>VD</a:t>
            </a:r>
            <a:r>
              <a:rPr lang="en-US" sz="3000" dirty="0" err="1">
                <a:latin typeface="Times New Roman" panose="02020603050405020304" pitchFamily="18" charset="0"/>
                <a:cs typeface="Times New Roman" panose="02020603050405020304" pitchFamily="18" charset="0"/>
                <a:sym typeface="+mn-ea"/>
              </a:rPr>
              <a:t>: “</a:t>
            </a:r>
            <a:r>
              <a:rPr lang="en-US" sz="3000" u="sng" dirty="0" err="1">
                <a:latin typeface="Times New Roman" panose="02020603050405020304" pitchFamily="18" charset="0"/>
                <a:cs typeface="Times New Roman" panose="02020603050405020304" pitchFamily="18" charset="0"/>
                <a:sym typeface="+mn-ea"/>
              </a:rPr>
              <a:t>Thân em</a:t>
            </a:r>
            <a:r>
              <a:rPr lang="en-US" sz="3000" dirty="0">
                <a:latin typeface="Times New Roman" panose="02020603050405020304" pitchFamily="18" charset="0"/>
                <a:cs typeface="Times New Roman" panose="02020603050405020304" pitchFamily="18" charset="0"/>
                <a:sym typeface="+mn-ea"/>
              </a:rPr>
              <a:t> như </a:t>
            </a:r>
            <a:r>
              <a:rPr lang="en-US" sz="3000" u="sng" dirty="0">
                <a:latin typeface="Times New Roman" panose="02020603050405020304" pitchFamily="18" charset="0"/>
                <a:cs typeface="Times New Roman" panose="02020603050405020304" pitchFamily="18" charset="0"/>
                <a:sym typeface="+mn-ea"/>
              </a:rPr>
              <a:t>c</a:t>
            </a:r>
            <a:r>
              <a:rPr lang="en-US" sz="3000" u="sng" dirty="0" err="1">
                <a:latin typeface="Times New Roman" panose="02020603050405020304" pitchFamily="18" charset="0"/>
                <a:cs typeface="Times New Roman" panose="02020603050405020304" pitchFamily="18" charset="0"/>
                <a:sym typeface="+mn-ea"/>
              </a:rPr>
              <a:t>hẽn</a:t>
            </a:r>
            <a:r>
              <a:rPr lang="en-US" sz="3000" u="sng" dirty="0">
                <a:latin typeface="Times New Roman" panose="02020603050405020304" pitchFamily="18" charset="0"/>
                <a:cs typeface="Times New Roman" panose="02020603050405020304" pitchFamily="18" charset="0"/>
                <a:sym typeface="+mn-ea"/>
              </a:rPr>
              <a:t> </a:t>
            </a:r>
            <a:r>
              <a:rPr lang="en-US" sz="3000" u="sng" dirty="0" err="1">
                <a:latin typeface="Times New Roman" panose="02020603050405020304" pitchFamily="18" charset="0"/>
                <a:cs typeface="Times New Roman" panose="02020603050405020304" pitchFamily="18" charset="0"/>
                <a:sym typeface="+mn-ea"/>
              </a:rPr>
              <a:t>lúa</a:t>
            </a:r>
            <a:r>
              <a:rPr lang="en-US" sz="3000" u="sng" dirty="0">
                <a:latin typeface="Times New Roman" panose="02020603050405020304" pitchFamily="18" charset="0"/>
                <a:cs typeface="Times New Roman" panose="02020603050405020304" pitchFamily="18" charset="0"/>
                <a:sym typeface="+mn-ea"/>
              </a:rPr>
              <a:t> </a:t>
            </a:r>
            <a:r>
              <a:rPr lang="en-US" sz="3000" u="sng" dirty="0" err="1">
                <a:latin typeface="Times New Roman" panose="02020603050405020304" pitchFamily="18" charset="0"/>
                <a:cs typeface="Times New Roman" panose="02020603050405020304" pitchFamily="18" charset="0"/>
                <a:sym typeface="+mn-ea"/>
              </a:rPr>
              <a:t>đòng</a:t>
            </a:r>
            <a:r>
              <a:rPr lang="en-US" sz="3000" u="sng" dirty="0">
                <a:latin typeface="Times New Roman" panose="02020603050405020304" pitchFamily="18" charset="0"/>
                <a:cs typeface="Times New Roman" panose="02020603050405020304" pitchFamily="18" charset="0"/>
                <a:sym typeface="+mn-ea"/>
              </a:rPr>
              <a:t> </a:t>
            </a:r>
            <a:r>
              <a:rPr lang="en-US" sz="3000" u="sng" dirty="0" err="1">
                <a:latin typeface="Times New Roman" panose="02020603050405020304" pitchFamily="18" charset="0"/>
                <a:cs typeface="Times New Roman" panose="02020603050405020304" pitchFamily="18" charset="0"/>
                <a:sym typeface="+mn-ea"/>
              </a:rPr>
              <a:t>đòng</a:t>
            </a:r>
            <a:r>
              <a:rPr lang="en-US" sz="3000" dirty="0">
                <a:latin typeface="Times New Roman" panose="02020603050405020304" pitchFamily="18" charset="0"/>
                <a:cs typeface="Times New Roman" panose="02020603050405020304" pitchFamily="18" charset="0"/>
                <a:sym typeface="+mn-ea"/>
              </a:rPr>
              <a:t>”</a:t>
            </a:r>
            <a:endParaRPr lang="en-US" sz="3000" dirty="0">
              <a:latin typeface="Times New Roman" panose="02020603050405020304" pitchFamily="18" charset="0"/>
              <a:cs typeface="Times New Roman" panose="02020603050405020304" pitchFamily="18" charset="0"/>
            </a:endParaRPr>
          </a:p>
        </p:txBody>
      </p:sp>
      <p:sp>
        <p:nvSpPr>
          <p:cNvPr id="25" name="TextBox 71"/>
          <p:cNvSpPr txBox="1">
            <a:spLocks noChangeArrowheads="1"/>
          </p:cNvSpPr>
          <p:nvPr/>
        </p:nvSpPr>
        <p:spPr bwMode="auto">
          <a:xfrm>
            <a:off x="4664710" y="2890520"/>
            <a:ext cx="74549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en-US" sz="3000" dirty="0" err="1">
                <a:latin typeface="Times New Roman" panose="02020603050405020304" pitchFamily="18" charset="0"/>
                <a:cs typeface="Times New Roman" panose="02020603050405020304" pitchFamily="18" charset="0"/>
              </a:rPr>
              <a:t>Điệp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lặp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từ(hoặc cả câu)</a:t>
            </a:r>
            <a:r>
              <a:rPr lang="en-US" sz="3000" dirty="0">
                <a:latin typeface="Times New Roman" panose="02020603050405020304" pitchFamily="18" charset="0"/>
                <a:cs typeface="Times New Roman" panose="02020603050405020304" pitchFamily="18" charset="0"/>
              </a:rPr>
              <a:t> làm nổi bật ý, gây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tăng </a:t>
            </a:r>
            <a:r>
              <a:rPr lang="en-US" sz="3000" dirty="0" err="1">
                <a:latin typeface="Times New Roman" panose="02020603050405020304" pitchFamily="18" charset="0"/>
                <a:cs typeface="Times New Roman" panose="02020603050405020304" pitchFamily="18" charset="0"/>
              </a:rPr>
              <a:t>sức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p>
          <a:p>
            <a:pPr algn="just"/>
            <a:r>
              <a:rPr lang="en-US" sz="3000" b="1" dirty="0" smtClean="0">
                <a:latin typeface="Times New Roman" panose="02020603050405020304" pitchFamily="18" charset="0"/>
                <a:cs typeface="Times New Roman" panose="02020603050405020304" pitchFamily="18" charset="0"/>
                <a:sym typeface="+mn-ea"/>
              </a:rPr>
              <a:t>VD:</a:t>
            </a:r>
            <a:r>
              <a:rPr lang="en-US" sz="3000" dirty="0" smtClean="0">
                <a:latin typeface="Times New Roman" panose="02020603050405020304" pitchFamily="18" charset="0"/>
                <a:cs typeface="Times New Roman" panose="02020603050405020304" pitchFamily="18" charset="0"/>
                <a:sym typeface="+mn-ea"/>
              </a:rPr>
              <a:t> </a:t>
            </a:r>
            <a:r>
              <a:rPr lang="en-US" sz="2800" i="1" u="sng" dirty="0" err="1" smtClean="0">
                <a:latin typeface="Times New Roman" panose="02020603050405020304" pitchFamily="18" charset="0"/>
                <a:cs typeface="Times New Roman" panose="02020603050405020304" pitchFamily="18" charset="0"/>
                <a:sym typeface="+mn-ea"/>
              </a:rPr>
              <a:t>Đứng</a:t>
            </a:r>
            <a:r>
              <a:rPr lang="en-US" sz="2800" i="1" u="sng" dirty="0" smtClean="0">
                <a:latin typeface="Times New Roman" panose="02020603050405020304" pitchFamily="18" charset="0"/>
                <a:cs typeface="Times New Roman" panose="02020603050405020304" pitchFamily="18" charset="0"/>
                <a:sym typeface="+mn-ea"/>
              </a:rPr>
              <a:t> </a:t>
            </a:r>
            <a:r>
              <a:rPr lang="en-US" sz="2800" i="1" u="sng" dirty="0" err="1" smtClean="0">
                <a:latin typeface="Times New Roman" panose="02020603050405020304" pitchFamily="18" charset="0"/>
                <a:cs typeface="Times New Roman" panose="02020603050405020304" pitchFamily="18" charset="0"/>
                <a:sym typeface="+mn-ea"/>
              </a:rPr>
              <a:t>bên</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ni</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đồng, </a:t>
            </a:r>
            <a:r>
              <a:rPr lang="en-US" sz="2800" i="1" u="sng" dirty="0" err="1" smtClean="0">
                <a:latin typeface="Times New Roman" panose="02020603050405020304" pitchFamily="18" charset="0"/>
                <a:cs typeface="Times New Roman" panose="02020603050405020304" pitchFamily="18" charset="0"/>
                <a:sym typeface="+mn-ea"/>
              </a:rPr>
              <a:t>ngó bê</a:t>
            </a:r>
            <a:r>
              <a:rPr lang="en-US" sz="2800" i="1" dirty="0" err="1" smtClean="0">
                <a:latin typeface="Times New Roman" panose="02020603050405020304" pitchFamily="18" charset="0"/>
                <a:cs typeface="Times New Roman" panose="02020603050405020304" pitchFamily="18" charset="0"/>
                <a:sym typeface="+mn-ea"/>
              </a:rPr>
              <a:t>n</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tê</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đồng</a:t>
            </a:r>
            <a:r>
              <a:rPr lang="en-US" sz="2800" i="1" dirty="0" smtClean="0">
                <a:latin typeface="Times New Roman" panose="02020603050405020304" pitchFamily="18" charset="0"/>
                <a:cs typeface="Times New Roman" panose="02020603050405020304" pitchFamily="18" charset="0"/>
                <a:sym typeface="+mn-ea"/>
              </a:rPr>
              <a:t>, </a:t>
            </a:r>
            <a:r>
              <a:rPr lang="en-US" sz="2800" i="1" u="sng" dirty="0" err="1" smtClean="0">
                <a:latin typeface="Times New Roman" panose="02020603050405020304" pitchFamily="18" charset="0"/>
                <a:cs typeface="Times New Roman" panose="02020603050405020304" pitchFamily="18" charset="0"/>
                <a:sym typeface="+mn-ea"/>
              </a:rPr>
              <a:t>mênh</a:t>
            </a:r>
            <a:r>
              <a:rPr lang="en-US" sz="2800" i="1" u="sng" dirty="0" smtClean="0">
                <a:latin typeface="Times New Roman" panose="02020603050405020304" pitchFamily="18" charset="0"/>
                <a:cs typeface="Times New Roman" panose="02020603050405020304" pitchFamily="18" charset="0"/>
                <a:sym typeface="+mn-ea"/>
              </a:rPr>
              <a:t> </a:t>
            </a:r>
            <a:r>
              <a:rPr lang="en-US" sz="2800" i="1" u="sng" dirty="0" err="1" smtClean="0">
                <a:latin typeface="Times New Roman" panose="02020603050405020304" pitchFamily="18" charset="0"/>
                <a:cs typeface="Times New Roman" panose="02020603050405020304" pitchFamily="18" charset="0"/>
                <a:sym typeface="+mn-ea"/>
              </a:rPr>
              <a:t>mông</a:t>
            </a:r>
            <a:r>
              <a:rPr lang="en-US" sz="2800" i="1" u="sng" dirty="0" smtClean="0">
                <a:latin typeface="Times New Roman" panose="02020603050405020304" pitchFamily="18" charset="0"/>
                <a:cs typeface="Times New Roman" panose="02020603050405020304" pitchFamily="18" charset="0"/>
                <a:sym typeface="+mn-ea"/>
              </a:rPr>
              <a:t>, </a:t>
            </a:r>
            <a:r>
              <a:rPr lang="en-US" sz="2800" i="1" u="sng" dirty="0" err="1" smtClean="0">
                <a:latin typeface="Times New Roman" panose="02020603050405020304" pitchFamily="18" charset="0"/>
                <a:cs typeface="Times New Roman" panose="02020603050405020304" pitchFamily="18" charset="0"/>
                <a:sym typeface="+mn-ea"/>
              </a:rPr>
              <a:t>bát</a:t>
            </a:r>
            <a:r>
              <a:rPr lang="en-US" sz="2800" i="1" u="sng" dirty="0" smtClean="0">
                <a:latin typeface="Times New Roman" panose="02020603050405020304" pitchFamily="18" charset="0"/>
                <a:cs typeface="Times New Roman" panose="02020603050405020304" pitchFamily="18" charset="0"/>
                <a:sym typeface="+mn-ea"/>
              </a:rPr>
              <a:t> </a:t>
            </a:r>
            <a:r>
              <a:rPr lang="en-US" sz="2800" i="1" u="sng" dirty="0" err="1" smtClean="0">
                <a:latin typeface="Times New Roman" panose="02020603050405020304" pitchFamily="18" charset="0"/>
                <a:cs typeface="Times New Roman" panose="02020603050405020304" pitchFamily="18" charset="0"/>
                <a:sym typeface="+mn-ea"/>
              </a:rPr>
              <a:t>ngát</a:t>
            </a:r>
            <a:r>
              <a:rPr lang="en-US" sz="2800" i="1" u="sng" dirty="0" smtClean="0">
                <a:latin typeface="Times New Roman" panose="02020603050405020304" pitchFamily="18" charset="0"/>
                <a:cs typeface="Times New Roman" panose="02020603050405020304" pitchFamily="18" charset="0"/>
                <a:sym typeface="+mn-ea"/>
              </a:rPr>
              <a:t>.</a:t>
            </a:r>
          </a:p>
          <a:p>
            <a:pPr algn="just"/>
            <a:r>
              <a:rPr lang="en-US" sz="2800" i="1" u="sng" dirty="0" err="1" smtClean="0">
                <a:latin typeface="Times New Roman" panose="02020603050405020304" pitchFamily="18" charset="0"/>
                <a:cs typeface="Times New Roman" panose="02020603050405020304" pitchFamily="18" charset="0"/>
                <a:sym typeface="+mn-ea"/>
              </a:rPr>
              <a:t>Đứng</a:t>
            </a:r>
            <a:r>
              <a:rPr lang="en-US" sz="2800" i="1" u="sng" dirty="0" smtClean="0">
                <a:latin typeface="Times New Roman" panose="02020603050405020304" pitchFamily="18" charset="0"/>
                <a:cs typeface="Times New Roman" panose="02020603050405020304" pitchFamily="18" charset="0"/>
                <a:sym typeface="+mn-ea"/>
              </a:rPr>
              <a:t> </a:t>
            </a:r>
            <a:r>
              <a:rPr lang="en-US" sz="2800" i="1" u="sng" dirty="0" err="1" smtClean="0">
                <a:latin typeface="Times New Roman" panose="02020603050405020304" pitchFamily="18" charset="0"/>
                <a:cs typeface="Times New Roman" panose="02020603050405020304" pitchFamily="18" charset="0"/>
                <a:sym typeface="+mn-ea"/>
              </a:rPr>
              <a:t>bên</a:t>
            </a:r>
            <a:r>
              <a:rPr lang="en-US" sz="2800" i="1" u="sng" dirty="0" smtClean="0">
                <a:latin typeface="Times New Roman" panose="02020603050405020304" pitchFamily="18" charset="0"/>
                <a:cs typeface="Times New Roman" panose="02020603050405020304" pitchFamily="18" charset="0"/>
                <a:sym typeface="+mn-ea"/>
              </a:rPr>
              <a:t> </a:t>
            </a:r>
            <a:r>
              <a:rPr lang="en-US" sz="2800" i="1" dirty="0" smtClean="0">
                <a:latin typeface="Times New Roman" panose="02020603050405020304" pitchFamily="18" charset="0"/>
                <a:cs typeface="Times New Roman" panose="02020603050405020304" pitchFamily="18" charset="0"/>
                <a:sym typeface="+mn-ea"/>
              </a:rPr>
              <a:t>tê </a:t>
            </a:r>
            <a:r>
              <a:rPr lang="en-US" sz="2800" i="1" dirty="0" err="1" smtClean="0">
                <a:latin typeface="Times New Roman" panose="02020603050405020304" pitchFamily="18" charset="0"/>
                <a:cs typeface="Times New Roman" panose="02020603050405020304" pitchFamily="18" charset="0"/>
                <a:sym typeface="+mn-ea"/>
              </a:rPr>
              <a:t>đồng, </a:t>
            </a:r>
            <a:r>
              <a:rPr lang="en-US" sz="2800" i="1" u="sng" dirty="0" err="1" smtClean="0">
                <a:latin typeface="Times New Roman" panose="02020603050405020304" pitchFamily="18" charset="0"/>
                <a:cs typeface="Times New Roman" panose="02020603050405020304" pitchFamily="18" charset="0"/>
                <a:sym typeface="+mn-ea"/>
              </a:rPr>
              <a:t>ngó bên</a:t>
            </a:r>
            <a:r>
              <a:rPr lang="en-US" sz="2800" i="1" dirty="0" smtClean="0">
                <a:latin typeface="Times New Roman" panose="02020603050405020304" pitchFamily="18" charset="0"/>
                <a:cs typeface="Times New Roman" panose="02020603050405020304" pitchFamily="18" charset="0"/>
                <a:sym typeface="+mn-ea"/>
              </a:rPr>
              <a:t> ni </a:t>
            </a:r>
            <a:r>
              <a:rPr lang="en-US" sz="2800" i="1" dirty="0" err="1" smtClean="0">
                <a:latin typeface="Times New Roman" panose="02020603050405020304" pitchFamily="18" charset="0"/>
                <a:cs typeface="Times New Roman" panose="02020603050405020304" pitchFamily="18" charset="0"/>
                <a:sym typeface="+mn-ea"/>
              </a:rPr>
              <a:t>đồng</a:t>
            </a:r>
            <a:r>
              <a:rPr lang="en-US" sz="2800" i="1" dirty="0" smtClean="0">
                <a:latin typeface="Times New Roman" panose="02020603050405020304" pitchFamily="18" charset="0"/>
                <a:cs typeface="Times New Roman" panose="02020603050405020304" pitchFamily="18" charset="0"/>
                <a:sym typeface="+mn-ea"/>
              </a:rPr>
              <a:t>, cũng </a:t>
            </a:r>
            <a:r>
              <a:rPr lang="en-US" sz="2800" i="1" u="sng" dirty="0" smtClean="0">
                <a:latin typeface="Times New Roman" panose="02020603050405020304" pitchFamily="18" charset="0"/>
                <a:cs typeface="Times New Roman" panose="02020603050405020304" pitchFamily="18" charset="0"/>
                <a:sym typeface="+mn-ea"/>
              </a:rPr>
              <a:t>bát ngát </a:t>
            </a:r>
            <a:r>
              <a:rPr lang="en-US" sz="2800" i="1" u="sng" dirty="0" err="1" smtClean="0">
                <a:latin typeface="Times New Roman" panose="02020603050405020304" pitchFamily="18" charset="0"/>
                <a:cs typeface="Times New Roman" panose="02020603050405020304" pitchFamily="18" charset="0"/>
                <a:sym typeface="+mn-ea"/>
              </a:rPr>
              <a:t>mênh</a:t>
            </a:r>
            <a:r>
              <a:rPr lang="en-US" sz="2800" i="1" u="sng" dirty="0" smtClean="0">
                <a:latin typeface="Times New Roman" panose="02020603050405020304" pitchFamily="18" charset="0"/>
                <a:cs typeface="Times New Roman" panose="02020603050405020304" pitchFamily="18" charset="0"/>
                <a:sym typeface="+mn-ea"/>
              </a:rPr>
              <a:t> </a:t>
            </a:r>
            <a:r>
              <a:rPr lang="en-US" sz="2800" i="1" u="sng" dirty="0" err="1" smtClean="0">
                <a:latin typeface="Times New Roman" panose="02020603050405020304" pitchFamily="18" charset="0"/>
                <a:cs typeface="Times New Roman" panose="02020603050405020304" pitchFamily="18" charset="0"/>
                <a:sym typeface="+mn-ea"/>
              </a:rPr>
              <a:t>mông.</a:t>
            </a:r>
            <a:endParaRPr lang="en-US" sz="3000" i="1" u="sng" dirty="0" smtClean="0">
              <a:solidFill>
                <a:schemeClr val="tx1"/>
              </a:solidFill>
              <a:latin typeface="Times New Roman" panose="02020603050405020304" pitchFamily="18" charset="0"/>
              <a:cs typeface="Times New Roman" panose="02020603050405020304" pitchFamily="18" charset="0"/>
            </a:endParaRPr>
          </a:p>
          <a:p>
            <a:pPr algn="just"/>
            <a:endParaRPr lang="en-US" sz="3000" i="1" u="sng"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3"/>
                                        </p:tgtEl>
                                        <p:attrNameLst>
                                          <p:attrName>style.visibility</p:attrName>
                                        </p:attrNameLst>
                                      </p:cBhvr>
                                      <p:to>
                                        <p:strVal val="visible"/>
                                      </p:to>
                                    </p:set>
                                    <p:anim calcmode="discrete" valueType="clr">
                                      <p:cBhvr override="childStyle">
                                        <p:cTn id="1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gtEl>
                                        <p:attrNameLst>
                                          <p:attrName>fillcolor</p:attrName>
                                        </p:attrNameLst>
                                      </p:cBhvr>
                                      <p:tavLst>
                                        <p:tav tm="0">
                                          <p:val>
                                            <p:clrVal>
                                              <a:schemeClr val="accent2"/>
                                            </p:clrVal>
                                          </p:val>
                                        </p:tav>
                                        <p:tav tm="50000">
                                          <p:val>
                                            <p:clrVal>
                                              <a:schemeClr val="hlink"/>
                                            </p:clrVal>
                                          </p:val>
                                        </p:tav>
                                      </p:tavLst>
                                    </p:anim>
                                    <p:set>
                                      <p:cBhvr>
                                        <p:cTn id="19" dur="80"/>
                                        <p:tgtEl>
                                          <p:spTgt spid="3"/>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2000"/>
                                        <p:tgtEl>
                                          <p:spTgt spid="24"/>
                                        </p:tgtEl>
                                      </p:cBhvr>
                                    </p:animEffect>
                                    <p:anim calcmode="lin" valueType="num">
                                      <p:cBhvr>
                                        <p:cTn id="25" dur="2000" fill="hold"/>
                                        <p:tgtEl>
                                          <p:spTgt spid="24"/>
                                        </p:tgtEl>
                                        <p:attrNameLst>
                                          <p:attrName>ppt_w</p:attrName>
                                        </p:attrNameLst>
                                      </p:cBhvr>
                                      <p:tavLst>
                                        <p:tav tm="0" fmla="#ppt_w*sin(2.5*pi*$)">
                                          <p:val>
                                            <p:fltVal val="0"/>
                                          </p:val>
                                        </p:tav>
                                        <p:tav tm="100000">
                                          <p:val>
                                            <p:fltVal val="1"/>
                                          </p:val>
                                        </p:tav>
                                      </p:tavLst>
                                    </p:anim>
                                    <p:anim calcmode="lin" valueType="num">
                                      <p:cBhvr>
                                        <p:cTn id="26"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nodeType="clickEffect">
                                  <p:stCondLst>
                                    <p:cond delay="0"/>
                                  </p:stCondLst>
                                  <p:iterate type="lt">
                                    <p:tmPct val="50000"/>
                                  </p:iterate>
                                  <p:childTnLst>
                                    <p:set>
                                      <p:cBhvr>
                                        <p:cTn id="30"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31"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33" dur="80"/>
                                        <p:tgtEl>
                                          <p:spTgt spid="5">
                                            <p:txEl>
                                              <p:pRg st="0" end="0"/>
                                            </p:txEl>
                                          </p:spTgt>
                                        </p:tgtEl>
                                        <p:attrNameLst>
                                          <p:attrName>fill.type</p:attrName>
                                        </p:attrNameLst>
                                      </p:cBhvr>
                                      <p:to>
                                        <p:strVal val="solid"/>
                                      </p:to>
                                    </p:set>
                                  </p:childTnLst>
                                </p:cTn>
                              </p:par>
                            </p:childTnLst>
                          </p:cTn>
                        </p:par>
                        <p:par>
                          <p:cTn id="34" fill="hold">
                            <p:stCondLst>
                              <p:cond delay="280"/>
                            </p:stCondLst>
                            <p:childTnLst>
                              <p:par>
                                <p:cTn id="35" presetID="47" presetClass="entr" presetSubtype="0" fill="hold" nodeType="afterEffect">
                                  <p:stCondLst>
                                    <p:cond delay="2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1300"/>
                            </p:stCondLst>
                            <p:childTnLst>
                              <p:par>
                                <p:cTn id="41" presetID="16" presetClass="entr" presetSubtype="21"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10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1000" fill="hold"/>
                                        <p:tgtEl>
                                          <p:spTgt spid="25"/>
                                        </p:tgtEl>
                                        <p:attrNameLst>
                                          <p:attrName>ppt_w</p:attrName>
                                        </p:attrNameLst>
                                      </p:cBhvr>
                                      <p:tavLst>
                                        <p:tav tm="0">
                                          <p:val>
                                            <p:fltVal val="0"/>
                                          </p:val>
                                        </p:tav>
                                        <p:tav tm="100000">
                                          <p:val>
                                            <p:strVal val="#ppt_w"/>
                                          </p:val>
                                        </p:tav>
                                      </p:tavLst>
                                    </p:anim>
                                    <p:anim calcmode="lin" valueType="num">
                                      <p:cBhvr>
                                        <p:cTn id="49" dur="1000" fill="hold"/>
                                        <p:tgtEl>
                                          <p:spTgt spid="25"/>
                                        </p:tgtEl>
                                        <p:attrNameLst>
                                          <p:attrName>ppt_h</p:attrName>
                                        </p:attrNameLst>
                                      </p:cBhvr>
                                      <p:tavLst>
                                        <p:tav tm="0">
                                          <p:val>
                                            <p:fltVal val="0"/>
                                          </p:val>
                                        </p:tav>
                                        <p:tav tm="100000">
                                          <p:val>
                                            <p:strVal val="#ppt_h"/>
                                          </p:val>
                                        </p:tav>
                                      </p:tavLst>
                                    </p:anim>
                                    <p:anim calcmode="lin" valueType="num">
                                      <p:cBhvr>
                                        <p:cTn id="50" dur="1000" fill="hold"/>
                                        <p:tgtEl>
                                          <p:spTgt spid="25"/>
                                        </p:tgtEl>
                                        <p:attrNameLst>
                                          <p:attrName>style.rotation</p:attrName>
                                        </p:attrNameLst>
                                      </p:cBhvr>
                                      <p:tavLst>
                                        <p:tav tm="0">
                                          <p:val>
                                            <p:fltVal val="90"/>
                                          </p:val>
                                        </p:tav>
                                        <p:tav tm="100000">
                                          <p:val>
                                            <p:fltVal val="0"/>
                                          </p:val>
                                        </p:tav>
                                      </p:tavLst>
                                    </p:anim>
                                    <p:animEffect transition="in" filter="fade">
                                      <p:cBhvr>
                                        <p:cTn id="5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 y="0"/>
            <a:ext cx="12192003" cy="6924403"/>
            <a:chOff x="-2" y="0"/>
            <a:chExt cx="9144002" cy="5193302"/>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3" y="145223"/>
              <a:ext cx="1256730" cy="151847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94800"/>
              <a:ext cx="9144000" cy="168303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3005268"/>
              <a:ext cx="3022602" cy="2172566"/>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0636" y="2159000"/>
              <a:ext cx="2775741" cy="3034302"/>
            </a:xfrm>
            <a:prstGeom prst="rect">
              <a:avLst/>
            </a:prstGeom>
          </p:spPr>
        </p:pic>
      </p:grpSp>
      <p:grpSp>
        <p:nvGrpSpPr>
          <p:cNvPr id="48" name="组合 47"/>
          <p:cNvGrpSpPr/>
          <p:nvPr/>
        </p:nvGrpSpPr>
        <p:grpSpPr>
          <a:xfrm>
            <a:off x="3023573" y="3376087"/>
            <a:ext cx="5530398" cy="873608"/>
            <a:chOff x="2169951" y="965687"/>
            <a:chExt cx="4147799" cy="655206"/>
          </a:xfrm>
        </p:grpSpPr>
        <p:grpSp>
          <p:nvGrpSpPr>
            <p:cNvPr id="21" name="Group 11"/>
            <p:cNvGrpSpPr/>
            <p:nvPr/>
          </p:nvGrpSpPr>
          <p:grpSpPr bwMode="auto">
            <a:xfrm>
              <a:off x="2169951" y="965687"/>
              <a:ext cx="4147799" cy="583903"/>
              <a:chOff x="0" y="0"/>
              <a:chExt cx="3978" cy="560"/>
            </a:xfrm>
          </p:grpSpPr>
          <p:pic>
            <p:nvPicPr>
              <p:cNvPr id="22" name="矩形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397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3"/>
              <p:cNvSpPr txBox="1">
                <a:spLocks noChangeArrowheads="1"/>
              </p:cNvSpPr>
              <p:nvPr/>
            </p:nvSpPr>
            <p:spPr bwMode="auto">
              <a:xfrm>
                <a:off x="10" y="10"/>
                <a:ext cx="396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endParaRPr lang="zh-CN" altLang="en-US" sz="2135" b="1">
                  <a:solidFill>
                    <a:srgbClr val="FFFFFF"/>
                  </a:solidFill>
                  <a:latin typeface="Calibri" panose="020F0502020204030204" pitchFamily="34" charset="0"/>
                </a:endParaRPr>
              </a:p>
            </p:txBody>
          </p:sp>
        </p:grpSp>
        <p:sp>
          <p:nvSpPr>
            <p:cNvPr id="37" name="Text Box 58"/>
            <p:cNvSpPr txBox="1">
              <a:spLocks noChangeArrowheads="1"/>
            </p:cNvSpPr>
            <p:nvPr/>
          </p:nvSpPr>
          <p:spPr bwMode="auto">
            <a:xfrm>
              <a:off x="2180377" y="998434"/>
              <a:ext cx="4082529" cy="62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lnSpc>
                  <a:spcPct val="120000"/>
                </a:lnSpc>
              </a:pPr>
              <a:r>
                <a:rPr lang="vi-VN" altLang="zh-CN" sz="4000" b="1" dirty="0">
                  <a:solidFill>
                    <a:srgbClr val="FF0000"/>
                  </a:solidFill>
                  <a:ea typeface="黑体" panose="02010609060101010101" pitchFamily="49" charset="-122"/>
                </a:rPr>
                <a:t>LUYỆN TẬP</a:t>
              </a:r>
            </a:p>
          </p:txBody>
        </p:sp>
      </p:grpSp>
      <p:grpSp>
        <p:nvGrpSpPr>
          <p:cNvPr id="44" name="组合 43"/>
          <p:cNvGrpSpPr/>
          <p:nvPr/>
        </p:nvGrpSpPr>
        <p:grpSpPr>
          <a:xfrm>
            <a:off x="4233545" y="1387475"/>
            <a:ext cx="3113405" cy="1604581"/>
            <a:chOff x="2370146" y="833266"/>
            <a:chExt cx="483806" cy="432714"/>
          </a:xfrm>
        </p:grpSpPr>
        <p:grpSp>
          <p:nvGrpSpPr>
            <p:cNvPr id="24" name="Group 14"/>
            <p:cNvGrpSpPr/>
            <p:nvPr/>
          </p:nvGrpSpPr>
          <p:grpSpPr bwMode="auto">
            <a:xfrm>
              <a:off x="2370146" y="833266"/>
              <a:ext cx="483806" cy="432714"/>
              <a:chOff x="0" y="0"/>
              <a:chExt cx="464" cy="415"/>
            </a:xfrm>
          </p:grpSpPr>
          <p:pic>
            <p:nvPicPr>
              <p:cNvPr id="25" name="圆角矩形 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64"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6"/>
              <p:cNvSpPr txBox="1">
                <a:spLocks noChangeArrowheads="1"/>
              </p:cNvSpPr>
              <p:nvPr/>
            </p:nvSpPr>
            <p:spPr bwMode="auto">
              <a:xfrm>
                <a:off x="38" y="35"/>
                <a:ext cx="39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endParaRPr lang="zh-CN" altLang="en-US" sz="1600">
                  <a:solidFill>
                    <a:srgbClr val="FFFFFF"/>
                  </a:solidFill>
                  <a:latin typeface="Calibri" panose="020F0502020204030204" pitchFamily="34" charset="0"/>
                </a:endParaRPr>
              </a:p>
            </p:txBody>
          </p:sp>
        </p:grpSp>
        <p:sp>
          <p:nvSpPr>
            <p:cNvPr id="36" name="TextBox 19"/>
            <p:cNvSpPr txBox="1">
              <a:spLocks noChangeArrowheads="1"/>
            </p:cNvSpPr>
            <p:nvPr/>
          </p:nvSpPr>
          <p:spPr bwMode="auto">
            <a:xfrm>
              <a:off x="2513168" y="860825"/>
              <a:ext cx="234604" cy="38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r>
                <a:rPr lang="en-US" altLang="zh-CN" sz="8800" b="1" dirty="0">
                  <a:solidFill>
                    <a:srgbClr val="FF0000"/>
                  </a:solidFill>
                  <a:latin typeface="Times New Roman" panose="02020603050405020304" pitchFamily="18" charset="0"/>
                  <a:cs typeface="Times New Roman" panose="02020603050405020304" pitchFamily="18" charset="0"/>
                </a:rPr>
                <a:t>II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39725" y="920750"/>
            <a:ext cx="11373485" cy="5015865"/>
          </a:xfrm>
          <a:prstGeom prst="rect">
            <a:avLst/>
          </a:prstGeom>
          <a:noFill/>
          <a:ln w="9525">
            <a:noFill/>
          </a:ln>
        </p:spPr>
        <p:txBody>
          <a:bodyPr wrap="square">
            <a:spAutoFit/>
          </a:bodyPr>
          <a:lstStyle/>
          <a:p>
            <a:pPr indent="0"/>
            <a:r>
              <a:rPr lang="en-US" sz="3200" b="1">
                <a:solidFill>
                  <a:srgbClr val="008000"/>
                </a:solidFill>
                <a:latin typeface="Times New Roman" panose="02020603050405020304" pitchFamily="18" charset="0"/>
                <a:cs typeface="Calibri" panose="020F0502020204030204" pitchFamily="34" charset="0"/>
              </a:rPr>
              <a:t>Bài 1: SGK/ 67,68</a:t>
            </a:r>
            <a:endParaRPr lang="en-US" sz="3200" b="1">
              <a:latin typeface="Times New Roman" panose="02020603050405020304" pitchFamily="18" charset="0"/>
              <a:cs typeface="Calibri" panose="020F0502020204030204" pitchFamily="34" charset="0"/>
            </a:endParaRPr>
          </a:p>
          <a:p>
            <a:pPr indent="0"/>
            <a:r>
              <a:rPr lang="en-US" sz="2400" b="1">
                <a:latin typeface="Times New Roman" panose="02020603050405020304" pitchFamily="18" charset="0"/>
                <a:cs typeface="Calibri" panose="020F0502020204030204" pitchFamily="34" charset="0"/>
              </a:rPr>
              <a:t>Đọc đoạn ca dao sau:</a:t>
            </a:r>
            <a:endParaRPr lang="en-US" sz="2400" b="0" i="1">
              <a:latin typeface="Times New Roman" panose="02020603050405020304" pitchFamily="18" charset="0"/>
              <a:cs typeface="Calibri" panose="020F0502020204030204" pitchFamily="34" charset="0"/>
            </a:endParaRPr>
          </a:p>
          <a:p>
            <a:pPr indent="0"/>
            <a:r>
              <a:rPr lang="en-US" sz="2400" b="0" i="1">
                <a:latin typeface="Times New Roman" panose="02020603050405020304" pitchFamily="18" charset="0"/>
                <a:cs typeface="Calibri" panose="020F0502020204030204" pitchFamily="34" charset="0"/>
              </a:rPr>
              <a:t>    Phồn hoa thứ nhất Long Thành</a:t>
            </a:r>
          </a:p>
          <a:p>
            <a:pPr indent="0"/>
            <a:r>
              <a:rPr lang="en-US" sz="2400" b="0" i="1">
                <a:latin typeface="Times New Roman" panose="02020603050405020304" pitchFamily="18" charset="0"/>
                <a:cs typeface="Calibri" panose="020F0502020204030204" pitchFamily="34" charset="0"/>
              </a:rPr>
              <a:t>Phố giăng mắc cửi, đường quanh bàn cờ.</a:t>
            </a:r>
          </a:p>
          <a:p>
            <a:pPr indent="0"/>
            <a:r>
              <a:rPr lang="en-US" sz="2400" b="0" i="1">
                <a:latin typeface="Times New Roman" panose="02020603050405020304" pitchFamily="18" charset="0"/>
                <a:cs typeface="Calibri" panose="020F0502020204030204" pitchFamily="34" charset="0"/>
              </a:rPr>
              <a:t>   Người về nhớ cảnh ngẩn ngơ,</a:t>
            </a:r>
          </a:p>
          <a:p>
            <a:pPr indent="0"/>
            <a:r>
              <a:rPr lang="en-US" sz="2400" b="0" i="1">
                <a:latin typeface="Times New Roman" panose="02020603050405020304" pitchFamily="18" charset="0"/>
                <a:cs typeface="Calibri" panose="020F0502020204030204" pitchFamily="34" charset="0"/>
              </a:rPr>
              <a:t>Bút hoa xin chép bài thơ lưu truyền.</a:t>
            </a:r>
            <a:endParaRPr lang="en-US" sz="2400" b="1">
              <a:latin typeface="Times New Roman" panose="02020603050405020304" pitchFamily="18" charset="0"/>
              <a:cs typeface="Calibri" panose="020F0502020204030204" pitchFamily="34" charset="0"/>
            </a:endParaRPr>
          </a:p>
          <a:p>
            <a:pPr indent="0"/>
            <a:r>
              <a:rPr lang="en-US" sz="2400" b="1">
                <a:latin typeface="Times New Roman" panose="02020603050405020304" pitchFamily="18" charset="0"/>
                <a:cs typeface="Calibri" panose="020F0502020204030204" pitchFamily="34" charset="0"/>
              </a:rPr>
              <a:t>a.</a:t>
            </a:r>
            <a:r>
              <a:rPr lang="en-US" sz="2400" b="0">
                <a:latin typeface="Times New Roman" panose="02020603050405020304" pitchFamily="18" charset="0"/>
                <a:cs typeface="Calibri" panose="020F0502020204030204" pitchFamily="34" charset="0"/>
              </a:rPr>
              <a:t> Từ “phồn hoa” trong dòng thơ thứ nhất nên được hiểu như thế nào? Liệu có thể thay từ “phồn hoa” bằng từ “phồn vinh” được hay không? Hãy lí giải.</a:t>
            </a:r>
            <a:endParaRPr lang="en-US" sz="2400" b="1">
              <a:latin typeface="Times New Roman" panose="02020603050405020304" pitchFamily="18" charset="0"/>
              <a:cs typeface="Calibri" panose="020F0502020204030204" pitchFamily="34" charset="0"/>
            </a:endParaRPr>
          </a:p>
          <a:p>
            <a:pPr indent="0"/>
            <a:r>
              <a:rPr lang="en-US" sz="2400" b="1">
                <a:latin typeface="Times New Roman" panose="02020603050405020304" pitchFamily="18" charset="0"/>
                <a:cs typeface="Calibri" panose="020F0502020204030204" pitchFamily="34" charset="0"/>
              </a:rPr>
              <a:t>b.</a:t>
            </a:r>
            <a:r>
              <a:rPr lang="en-US" sz="2400" b="0">
                <a:latin typeface="Times New Roman" panose="02020603050405020304" pitchFamily="18" charset="0"/>
                <a:cs typeface="Calibri" panose="020F0502020204030204" pitchFamily="34" charset="0"/>
              </a:rPr>
              <a:t> Tìm và nêu hiệu quả của biện pháp tu từ được sử dụng trong câu “Phố giăng mắc cửi, đường quanh bàn cờ”.</a:t>
            </a:r>
            <a:endParaRPr lang="en-US" sz="2400" b="1">
              <a:latin typeface="Times New Roman" panose="02020603050405020304" pitchFamily="18" charset="0"/>
              <a:cs typeface="Calibri" panose="020F0502020204030204" pitchFamily="34" charset="0"/>
            </a:endParaRPr>
          </a:p>
          <a:p>
            <a:pPr indent="0"/>
            <a:r>
              <a:rPr lang="en-US" sz="2400" b="1">
                <a:latin typeface="Times New Roman" panose="02020603050405020304" pitchFamily="18" charset="0"/>
                <a:cs typeface="Calibri" panose="020F0502020204030204" pitchFamily="34" charset="0"/>
              </a:rPr>
              <a:t>c.</a:t>
            </a:r>
            <a:r>
              <a:rPr lang="en-US" sz="2400" b="0">
                <a:latin typeface="Times New Roman" panose="02020603050405020304" pitchFamily="18" charset="0"/>
                <a:cs typeface="Calibri" panose="020F0502020204030204" pitchFamily="34" charset="0"/>
              </a:rPr>
              <a:t> Xác định và chỉ ra tác dụng của việc sử dụng từ láy trong đoạn ca dao trên.</a:t>
            </a:r>
            <a:endParaRPr lang="en-US" sz="2400" b="1">
              <a:latin typeface="Times New Roman" panose="02020603050405020304" pitchFamily="18" charset="0"/>
              <a:cs typeface="Calibri" panose="020F0502020204030204" pitchFamily="34" charset="0"/>
            </a:endParaRPr>
          </a:p>
          <a:p>
            <a:pPr indent="0"/>
            <a:r>
              <a:rPr lang="en-US" sz="2400" b="1">
                <a:latin typeface="Times New Roman" panose="02020603050405020304" pitchFamily="18" charset="0"/>
                <a:cs typeface="Calibri" panose="020F0502020204030204" pitchFamily="34" charset="0"/>
              </a:rPr>
              <a:t>d.</a:t>
            </a:r>
            <a:r>
              <a:rPr lang="en-US" sz="2400" b="0">
                <a:latin typeface="Times New Roman" panose="02020603050405020304" pitchFamily="18" charset="0"/>
                <a:cs typeface="Calibri" panose="020F0502020204030204" pitchFamily="34" charset="0"/>
              </a:rPr>
              <a:t> Trong dòng thơ cuối, có thể sử dụng cụm từ “bút đây” thay cho “bút hoa” được không? Sự lựa chọn từ “bút hoa” góp phần thể hiện sắc thái ý nghĩa gì của bài ca dao.</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1579</Words>
  <Application>Microsoft Office PowerPoint</Application>
  <PresentationFormat>Widescreen</PresentationFormat>
  <Paragraphs>142</Paragraphs>
  <Slides>19</Slides>
  <Notes>13</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2" baseType="lpstr">
      <vt:lpstr>黑体</vt:lpstr>
      <vt:lpstr>Calibri Light</vt:lpstr>
      <vt:lpstr>Times New Roman</vt:lpstr>
      <vt:lpstr>Wingdings</vt:lpstr>
      <vt:lpstr>Microsoft YaHei</vt:lpstr>
      <vt:lpstr>Calibri</vt:lpstr>
      <vt:lpstr>等线</vt:lpstr>
      <vt:lpstr>Arial</vt:lpstr>
      <vt:lpstr>楷体_GB2312</vt:lpstr>
      <vt:lpstr>Charlemagne Std</vt:lpstr>
      <vt:lpstr>SimSun</vt:lpstr>
      <vt:lpstr>1_Office Theme</vt:lpstr>
      <vt:lpstr>Microsoft 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PKComputer</cp:lastModifiedBy>
  <cp:revision>110</cp:revision>
  <dcterms:created xsi:type="dcterms:W3CDTF">2018-11-03T20:19:00Z</dcterms:created>
  <dcterms:modified xsi:type="dcterms:W3CDTF">2021-11-11T15:43:20Z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2E8CD5BB5939457EA034FB3C33AEBCCD</vt:lpwstr>
  </property>
  <property fmtid="{D5CDD505-2E9C-101B-9397-08002B2CF9AE}" pid="3" name="KSOProductBuildVer">
    <vt:lpwstr>1033-11.2.0.10351</vt:lpwstr>
  </property>
</Properties>
</file>