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68" r:id="rId3"/>
    <p:sldId id="258" r:id="rId4"/>
    <p:sldId id="266" r:id="rId5"/>
    <p:sldId id="259" r:id="rId6"/>
    <p:sldId id="263" r:id="rId7"/>
    <p:sldId id="260" r:id="rId8"/>
    <p:sldId id="261" r:id="rId9"/>
    <p:sldId id="265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025277B-4978-4D3E-B564-C8C153AF7AD2}">
          <p14:sldIdLst>
            <p14:sldId id="267"/>
            <p14:sldId id="268"/>
            <p14:sldId id="258"/>
            <p14:sldId id="266"/>
            <p14:sldId id="259"/>
            <p14:sldId id="263"/>
            <p14:sldId id="260"/>
            <p14:sldId id="261"/>
            <p14:sldId id="265"/>
            <p14:sldId id="2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C53FF0-90A9-4E02-A3EF-2F8F0E96660B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B6481-36C4-43BB-ADEC-37DA176A8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038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B6481-36C4-43BB-ADEC-37DA176A851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43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1EDE2-DADB-44D3-8FB3-604A76B71CCE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1A7F7-F2F6-4B8F-A38C-EA4A709C8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6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1EDE2-DADB-44D3-8FB3-604A76B71CCE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1A7F7-F2F6-4B8F-A38C-EA4A709C8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948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1EDE2-DADB-44D3-8FB3-604A76B71CCE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1A7F7-F2F6-4B8F-A38C-EA4A709C8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866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E8634-2A71-4E8B-A2D3-19F5C1F7B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901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1EDE2-DADB-44D3-8FB3-604A76B71CCE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1A7F7-F2F6-4B8F-A38C-EA4A709C8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759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1EDE2-DADB-44D3-8FB3-604A76B71CCE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1A7F7-F2F6-4B8F-A38C-EA4A709C8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009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1EDE2-DADB-44D3-8FB3-604A76B71CCE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1A7F7-F2F6-4B8F-A38C-EA4A709C8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31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1EDE2-DADB-44D3-8FB3-604A76B71CCE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1A7F7-F2F6-4B8F-A38C-EA4A709C8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512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1EDE2-DADB-44D3-8FB3-604A76B71CCE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1A7F7-F2F6-4B8F-A38C-EA4A709C8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909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1EDE2-DADB-44D3-8FB3-604A76B71CCE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1A7F7-F2F6-4B8F-A38C-EA4A709C8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507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1EDE2-DADB-44D3-8FB3-604A76B71CCE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1A7F7-F2F6-4B8F-A38C-EA4A709C8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960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1EDE2-DADB-44D3-8FB3-604A76B71CCE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1A7F7-F2F6-4B8F-A38C-EA4A709C8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919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1EDE2-DADB-44D3-8FB3-604A76B71CCE}" type="datetimeFigureOut">
              <a:rPr lang="en-US" smtClean="0"/>
              <a:t>11/11/2021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1A7F7-F2F6-4B8F-A38C-EA4A709C8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82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Nêu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kết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luận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đồ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thị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hàm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bậc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nhất</a:t>
            </a:r>
            <a:r>
              <a:rPr lang="en-US" sz="3600" i="1" dirty="0" smtClean="0">
                <a:solidFill>
                  <a:srgbClr val="FF0000"/>
                </a:solidFill>
              </a:rPr>
              <a:t>.</a:t>
            </a:r>
            <a:endParaRPr lang="en-US" sz="3600" i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209800"/>
            <a:ext cx="8382000" cy="3581400"/>
          </a:xfrm>
        </p:spPr>
        <p:txBody>
          <a:bodyPr/>
          <a:lstStyle/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Đồ thị của hàm số y = ax + b (a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 0) là một đường thẳng:</a:t>
            </a:r>
            <a:b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</a:b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- Cắt trục tung tại điểm có tung độ bằng 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b;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/>
            </a:r>
            <a:b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</a:b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- Song song với đường thẳng y = ax, nếu b  0 ; trùng với đường thẳng y = ax, nếu b = 0.</a:t>
            </a:r>
          </a:p>
          <a:p>
            <a:endParaRPr lang="en-US" dirty="0"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221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533400"/>
            <a:ext cx="8229600" cy="1143000"/>
          </a:xfrm>
        </p:spPr>
        <p:txBody>
          <a:bodyPr/>
          <a:lstStyle/>
          <a:p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 VIỆC Ở NHÀ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905000"/>
            <a:ext cx="6858000" cy="2133600"/>
          </a:xfrm>
        </p:spPr>
        <p:txBody>
          <a:bodyPr>
            <a:normAutofit/>
          </a:bodyPr>
          <a:lstStyle/>
          <a:p>
            <a:r>
              <a:rPr lang="en-US" sz="24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HỌC </a:t>
            </a:r>
            <a:r>
              <a:rPr lang="en-US" sz="2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THUỘC 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CÁC KẾT LUẬN.</a:t>
            </a:r>
          </a:p>
          <a:p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XEM VÀ LÀM LẠI CÁC BÀI TẬP ĐÃ HỌC. </a:t>
            </a:r>
          </a:p>
          <a:p>
            <a:r>
              <a:rPr lang="en-US" sz="2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 CÁC BÀI TẬP: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861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457200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22:</a:t>
            </a:r>
            <a:r>
              <a:rPr lang="en-US" sz="3600" dirty="0" smtClean="0"/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dirty="0" smtClean="0"/>
              <a:t> </a:t>
            </a:r>
            <a:r>
              <a:rPr lang="en-US" sz="3600" dirty="0" err="1" smtClean="0"/>
              <a:t>thẳng</a:t>
            </a:r>
            <a:r>
              <a:rPr lang="en-US" sz="3600" dirty="0" smtClean="0"/>
              <a:t> song </a:t>
            </a:r>
            <a:r>
              <a:rPr lang="en-US" sz="3600" dirty="0" err="1" smtClean="0"/>
              <a:t>song</a:t>
            </a:r>
            <a:r>
              <a:rPr lang="en-US" sz="3600" dirty="0" smtClean="0"/>
              <a:t> </a:t>
            </a:r>
            <a:r>
              <a:rPr lang="en-US" sz="3600" dirty="0" err="1" smtClean="0"/>
              <a:t>và</a:t>
            </a:r>
            <a:r>
              <a:rPr lang="en-US" sz="3600" dirty="0" smtClean="0"/>
              <a:t> </a:t>
            </a:r>
            <a:r>
              <a:rPr lang="en-US" sz="3600" dirty="0" err="1" smtClean="0"/>
              <a:t>đường</a:t>
            </a:r>
            <a:r>
              <a:rPr lang="en-US" sz="3600" dirty="0" smtClean="0"/>
              <a:t> </a:t>
            </a:r>
            <a:r>
              <a:rPr lang="en-US" sz="3600" dirty="0" err="1" smtClean="0"/>
              <a:t>thẳng</a:t>
            </a:r>
            <a:r>
              <a:rPr lang="en-US" sz="3600" dirty="0" smtClean="0"/>
              <a:t> </a:t>
            </a:r>
            <a:r>
              <a:rPr lang="en-US" sz="3600" dirty="0" err="1" smtClean="0"/>
              <a:t>cắt</a:t>
            </a:r>
            <a:r>
              <a:rPr lang="en-US" sz="3600" dirty="0" smtClean="0"/>
              <a:t> </a:t>
            </a:r>
            <a:r>
              <a:rPr lang="en-US" sz="3600" dirty="0" err="1" smtClean="0"/>
              <a:t>nhau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0460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5240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</a:rPr>
              <a:t>I. ĐƯỜNG THẲNG SONG </a:t>
            </a:r>
            <a:r>
              <a:rPr lang="en-US" sz="2800" dirty="0" err="1" smtClean="0">
                <a:solidFill>
                  <a:srgbClr val="002060"/>
                </a:solidFill>
              </a:rPr>
              <a:t>SONG</a:t>
            </a:r>
            <a:endParaRPr lang="en-US" sz="2800" dirty="0">
              <a:solidFill>
                <a:srgbClr val="00206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6200" y="762000"/>
            <a:ext cx="609600" cy="523220"/>
            <a:chOff x="228600" y="762000"/>
            <a:chExt cx="609600" cy="523220"/>
          </a:xfrm>
        </p:grpSpPr>
        <p:sp>
          <p:nvSpPr>
            <p:cNvPr id="6" name="Rectangle 5"/>
            <p:cNvSpPr/>
            <p:nvPr/>
          </p:nvSpPr>
          <p:spPr>
            <a:xfrm>
              <a:off x="228600" y="762000"/>
              <a:ext cx="609600" cy="5232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28600" y="762000"/>
              <a:ext cx="609600" cy="52322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</a:rPr>
                <a:t>?1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85800" y="609600"/>
            <a:ext cx="5486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Vẽ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hàm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cùng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mặt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phẳng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tọa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̣</a:t>
            </a:r>
            <a:r>
              <a:rPr lang="en-US" sz="2800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800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y = 2x + 3  ;  y = 2x – 2 .</a:t>
            </a:r>
            <a:endParaRPr lang="en-US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700" y="2091511"/>
            <a:ext cx="4648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thích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vì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đường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thẳng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y = 2x + 3  ;  y = 2x – 2 song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419600" y="3726880"/>
            <a:ext cx="44196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7148945" y="152400"/>
            <a:ext cx="0" cy="5562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038110" y="9906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038110" y="14478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38110" y="19050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038110" y="23622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38110" y="28194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038110" y="32766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038110" y="41910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038110" y="46482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038110" y="51054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038110" y="55626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334000" y="36576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791200" y="36576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248400" y="36576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705600" y="36576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620000" y="36576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8077200" y="365760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823364" y="3657600"/>
            <a:ext cx="11014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O</a:t>
            </a:r>
            <a:endParaRPr lang="en-US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8575964" y="3733800"/>
            <a:ext cx="415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x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781800" y="76200"/>
            <a:ext cx="11014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733310" y="2147455"/>
            <a:ext cx="11014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453744" y="3742400"/>
            <a:ext cx="775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301345" y="4461165"/>
            <a:ext cx="775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-2</a:t>
            </a:r>
            <a:endParaRPr lang="en-US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6019800" y="3200400"/>
            <a:ext cx="11014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-1,5</a:t>
            </a:r>
            <a:endParaRPr lang="en-US" sz="2000" dirty="0"/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5638800" y="838200"/>
            <a:ext cx="2286000" cy="44196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 rot="17854050">
            <a:off x="7047221" y="1070329"/>
            <a:ext cx="1607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y = 2x + 3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flipV="1">
            <a:off x="6646718" y="1586805"/>
            <a:ext cx="2116282" cy="3975795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 rot="17854050">
            <a:off x="7652452" y="2289529"/>
            <a:ext cx="1607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y = 2x - 2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7620000" y="2819400"/>
            <a:ext cx="0" cy="9074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7148945" y="2819400"/>
            <a:ext cx="47105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6248400" y="1023610"/>
            <a:ext cx="2327564" cy="432378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 rot="17854050">
            <a:off x="7042852" y="1832329"/>
            <a:ext cx="1607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y = 2x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52400" y="35814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KẾT LUẬN:</a:t>
            </a:r>
            <a:endParaRPr 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152400" y="4057710"/>
                <a:ext cx="5638800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Hai </a:t>
                </a:r>
                <a:r>
                  <a:rPr lang="en-US" sz="2800" i="1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đường</a:t>
                </a:r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thẳng</a:t>
                </a:r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y=</a:t>
                </a:r>
                <a:r>
                  <a:rPr lang="en-US" sz="2800" i="1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ax+b</a:t>
                </a:r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(a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sz="2800" b="0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en-US" sz="2800" i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</a:p>
              <a:p>
                <a:pPr algn="just"/>
                <a:r>
                  <a:rPr lang="en-US" sz="2800" i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và  y=a’x+b</a:t>
                </a:r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’ (a’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sz="2800" b="0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  <a:p>
                <a:pPr algn="just"/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song </a:t>
                </a:r>
                <a:r>
                  <a:rPr lang="en-US" sz="2800" b="1" i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song</a:t>
                </a:r>
                <a:r>
                  <a:rPr lang="en-US" sz="2800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với</a:t>
                </a:r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khi</a:t>
                </a:r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va</a:t>
                </a:r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̀ chỉ </a:t>
                </a:r>
                <a:r>
                  <a:rPr lang="en-US" sz="2800" i="1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khi</a:t>
                </a:r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800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a=a’ , b</a:t>
                </a:r>
                <a:r>
                  <a:rPr lang="en-US" sz="2800" i="1" dirty="0" smtClean="0">
                    <a:solidFill>
                      <a:srgbClr val="FF0000"/>
                    </a:solidFill>
                    <a:latin typeface="Times New Roman" pitchFamily="18" charset="0"/>
                    <a:ea typeface="Cambria Math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≠</m:t>
                    </m:r>
                  </m:oMath>
                </a14:m>
                <a:r>
                  <a:rPr lang="en-US" sz="2800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b’ </a:t>
                </a:r>
                <a:r>
                  <a:rPr lang="en-US" sz="2800" i="1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va</a:t>
                </a:r>
                <a:r>
                  <a:rPr lang="en-US" sz="2800" i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̀ </a:t>
                </a:r>
                <a:r>
                  <a:rPr lang="en-US" sz="2800" b="1" i="1" smtClean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trùng</a:t>
                </a:r>
                <a:r>
                  <a:rPr lang="en-US" sz="2800" b="1" i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sz="2800" b="1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khi</a:t>
                </a:r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va</a:t>
                </a:r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̀ </a:t>
                </a:r>
                <a:r>
                  <a:rPr lang="en-US" sz="2800" i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chỉ khi </a:t>
                </a:r>
                <a:r>
                  <a:rPr lang="en-US" sz="2800" i="1" smtClean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a=a</a:t>
                </a:r>
                <a:r>
                  <a:rPr lang="en-US" sz="2800" i="1" dirty="0" smtClean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’, b=b’. </a:t>
                </a:r>
                <a:endParaRPr lang="en-US" sz="2800" i="1" dirty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4057710"/>
                <a:ext cx="5638800" cy="2246769"/>
              </a:xfrm>
              <a:prstGeom prst="rect">
                <a:avLst/>
              </a:prstGeom>
              <a:blipFill rotWithShape="1">
                <a:blip r:embed="rId2"/>
                <a:stretch>
                  <a:fillRect l="-2162" t="-2717" r="-2162" b="-67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9395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5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9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3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7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4" grpId="0"/>
      <p:bldP spid="53" grpId="0"/>
      <p:bldP spid="61" grpId="0"/>
      <p:bldP spid="61" grpId="1"/>
      <p:bldP spid="62" grpId="0"/>
      <p:bldP spid="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02" name="Group 2"/>
          <p:cNvGrpSpPr>
            <a:grpSpLocks/>
          </p:cNvGrpSpPr>
          <p:nvPr/>
        </p:nvGrpSpPr>
        <p:grpSpPr bwMode="auto">
          <a:xfrm>
            <a:off x="533400" y="5029200"/>
            <a:ext cx="228600" cy="685800"/>
            <a:chOff x="240" y="624"/>
            <a:chExt cx="96" cy="288"/>
          </a:xfrm>
        </p:grpSpPr>
        <p:sp>
          <p:nvSpPr>
            <p:cNvPr id="17542" name="Rectangle 3"/>
            <p:cNvSpPr>
              <a:spLocks noChangeArrowheads="1"/>
            </p:cNvSpPr>
            <p:nvPr/>
          </p:nvSpPr>
          <p:spPr bwMode="gray">
            <a:xfrm rot="16200000" flipH="1">
              <a:off x="115" y="749"/>
              <a:ext cx="288" cy="38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ECECEC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43" name="Rectangle 4"/>
            <p:cNvSpPr>
              <a:spLocks noChangeArrowheads="1"/>
            </p:cNvSpPr>
            <p:nvPr/>
          </p:nvSpPr>
          <p:spPr bwMode="gray">
            <a:xfrm rot="16200000" flipH="1">
              <a:off x="163" y="738"/>
              <a:ext cx="288" cy="59"/>
            </a:xfrm>
            <a:prstGeom prst="rect">
              <a:avLst/>
            </a:prstGeom>
            <a:gradFill rotWithShape="1">
              <a:gsLst>
                <a:gs pos="0">
                  <a:srgbClr val="CFCFCF"/>
                </a:gs>
                <a:gs pos="100000">
                  <a:srgbClr val="5F5F5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205" name="Group 5"/>
          <p:cNvGrpSpPr>
            <a:grpSpLocks/>
          </p:cNvGrpSpPr>
          <p:nvPr/>
        </p:nvGrpSpPr>
        <p:grpSpPr bwMode="auto">
          <a:xfrm>
            <a:off x="152400" y="5391150"/>
            <a:ext cx="8591550" cy="1184275"/>
            <a:chOff x="96" y="3312"/>
            <a:chExt cx="5412" cy="746"/>
          </a:xfrm>
        </p:grpSpPr>
        <p:sp>
          <p:nvSpPr>
            <p:cNvPr id="17517" name="AutoShape 6"/>
            <p:cNvSpPr>
              <a:spLocks noChangeArrowheads="1"/>
            </p:cNvSpPr>
            <p:nvPr/>
          </p:nvSpPr>
          <p:spPr bwMode="gray">
            <a:xfrm>
              <a:off x="449" y="3422"/>
              <a:ext cx="4980" cy="53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F3F3F3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/>
              <a:endParaRPr lang="en-US">
                <a:cs typeface="Arial" charset="0"/>
              </a:endParaRPr>
            </a:p>
          </p:txBody>
        </p:sp>
        <p:sp>
          <p:nvSpPr>
            <p:cNvPr id="51207" name="AutoShape 7"/>
            <p:cNvSpPr>
              <a:spLocks noChangeArrowheads="1"/>
            </p:cNvSpPr>
            <p:nvPr/>
          </p:nvSpPr>
          <p:spPr bwMode="gray">
            <a:xfrm>
              <a:off x="558" y="3471"/>
              <a:ext cx="959" cy="435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208" name="Freeform 8"/>
            <p:cNvSpPr>
              <a:spLocks/>
            </p:cNvSpPr>
            <p:nvPr/>
          </p:nvSpPr>
          <p:spPr bwMode="gray">
            <a:xfrm>
              <a:off x="618" y="3499"/>
              <a:ext cx="479" cy="218"/>
            </a:xfrm>
            <a:custGeom>
              <a:avLst/>
              <a:gdLst>
                <a:gd name="T0" fmla="*/ 118 w 596"/>
                <a:gd name="T1" fmla="*/ 0 h 598"/>
                <a:gd name="T2" fmla="*/ 0 w 596"/>
                <a:gd name="T3" fmla="*/ 118 h 598"/>
                <a:gd name="T4" fmla="*/ 0 w 596"/>
                <a:gd name="T5" fmla="*/ 589 h 598"/>
                <a:gd name="T6" fmla="*/ 161 w 596"/>
                <a:gd name="T7" fmla="*/ 174 h 598"/>
                <a:gd name="T8" fmla="*/ 589 w 596"/>
                <a:gd name="T9" fmla="*/ 0 h 598"/>
                <a:gd name="T10" fmla="*/ 118 w 596"/>
                <a:gd name="T11" fmla="*/ 0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>
                    <a:gamma/>
                    <a:tint val="54510"/>
                    <a:invGamma/>
                  </a:schemeClr>
                </a:gs>
                <a:gs pos="5000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5451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209" name="Text Box 9"/>
            <p:cNvSpPr txBox="1">
              <a:spLocks noChangeArrowheads="1"/>
            </p:cNvSpPr>
            <p:nvPr/>
          </p:nvSpPr>
          <p:spPr bwMode="gray">
            <a:xfrm>
              <a:off x="889" y="3463"/>
              <a:ext cx="278" cy="327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>
                <a:defRPr/>
              </a:pPr>
              <a:r>
                <a:rPr lang="en-US" sz="2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charset="0"/>
                </a:rPr>
                <a:t>D</a:t>
              </a:r>
            </a:p>
          </p:txBody>
        </p:sp>
        <p:sp>
          <p:nvSpPr>
            <p:cNvPr id="17521" name="Text Box 10"/>
            <p:cNvSpPr txBox="1">
              <a:spLocks noChangeArrowheads="1"/>
            </p:cNvSpPr>
            <p:nvPr/>
          </p:nvSpPr>
          <p:spPr bwMode="gray">
            <a:xfrm>
              <a:off x="1649" y="3506"/>
              <a:ext cx="36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endParaRPr lang="en-US" sz="2000" b="1">
                <a:solidFill>
                  <a:schemeClr val="accent2"/>
                </a:solidFill>
                <a:cs typeface="Arial" charset="0"/>
              </a:endParaRPr>
            </a:p>
          </p:txBody>
        </p:sp>
        <p:sp>
          <p:nvSpPr>
            <p:cNvPr id="17522" name="Rectangle 11"/>
            <p:cNvSpPr>
              <a:spLocks noChangeArrowheads="1"/>
            </p:cNvSpPr>
            <p:nvPr/>
          </p:nvSpPr>
          <p:spPr bwMode="auto">
            <a:xfrm>
              <a:off x="420" y="3361"/>
              <a:ext cx="5088" cy="697"/>
            </a:xfrm>
            <a:prstGeom prst="rect">
              <a:avLst/>
            </a:prstGeom>
            <a:noFill/>
            <a:ln w="38100" cmpd="dbl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rgbClr val="0000FF"/>
                </a:solidFill>
                <a:cs typeface="Arial" charset="0"/>
              </a:endParaRPr>
            </a:p>
          </p:txBody>
        </p:sp>
        <p:grpSp>
          <p:nvGrpSpPr>
            <p:cNvPr id="17523" name="Group 12"/>
            <p:cNvGrpSpPr>
              <a:grpSpLocks/>
            </p:cNvGrpSpPr>
            <p:nvPr/>
          </p:nvGrpSpPr>
          <p:grpSpPr bwMode="auto">
            <a:xfrm rot="5400000">
              <a:off x="350" y="3574"/>
              <a:ext cx="186" cy="198"/>
              <a:chOff x="1872" y="1824"/>
              <a:chExt cx="2014" cy="1821"/>
            </a:xfrm>
          </p:grpSpPr>
          <p:sp>
            <p:nvSpPr>
              <p:cNvPr id="51213" name="AutoShape 13"/>
              <p:cNvSpPr>
                <a:spLocks noChangeArrowheads="1"/>
              </p:cNvSpPr>
              <p:nvPr/>
            </p:nvSpPr>
            <p:spPr bwMode="gray">
              <a:xfrm rot="16200000" flipH="1">
                <a:off x="1823" y="2553"/>
                <a:ext cx="303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214" name="AutoShape 14"/>
              <p:cNvSpPr>
                <a:spLocks noChangeArrowheads="1"/>
              </p:cNvSpPr>
              <p:nvPr/>
            </p:nvSpPr>
            <p:spPr bwMode="gray">
              <a:xfrm rot="5400000" flipH="1">
                <a:off x="3627" y="2494"/>
                <a:ext cx="313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215" name="AutoShape 15"/>
              <p:cNvSpPr>
                <a:spLocks noChangeArrowheads="1"/>
              </p:cNvSpPr>
              <p:nvPr/>
            </p:nvSpPr>
            <p:spPr bwMode="gray">
              <a:xfrm rot="10800000" flipH="1">
                <a:off x="2727" y="3443"/>
                <a:ext cx="303" cy="202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536" name="Oval 16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537" name="Oval 17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18" name="Oval 18"/>
              <p:cNvSpPr>
                <a:spLocks noChangeArrowheads="1"/>
              </p:cNvSpPr>
              <p:nvPr/>
            </p:nvSpPr>
            <p:spPr bwMode="gray">
              <a:xfrm>
                <a:off x="2251" y="1999"/>
                <a:ext cx="1267" cy="1269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539" name="Oval 19"/>
              <p:cNvSpPr>
                <a:spLocks noChangeArrowheads="1"/>
              </p:cNvSpPr>
              <p:nvPr/>
            </p:nvSpPr>
            <p:spPr bwMode="gray">
              <a:xfrm>
                <a:off x="2254" y="2000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20" name="Oval 20"/>
              <p:cNvSpPr>
                <a:spLocks noChangeArrowheads="1"/>
              </p:cNvSpPr>
              <p:nvPr/>
            </p:nvSpPr>
            <p:spPr bwMode="gray">
              <a:xfrm>
                <a:off x="2338" y="2082"/>
                <a:ext cx="1094" cy="110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541" name="Oval 21"/>
              <p:cNvSpPr>
                <a:spLocks noChangeArrowheads="1"/>
              </p:cNvSpPr>
              <p:nvPr/>
            </p:nvSpPr>
            <p:spPr bwMode="gray">
              <a:xfrm>
                <a:off x="2337" y="2083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51222" name="AutoShape 22"/>
            <p:cNvSpPr>
              <a:spLocks noChangeArrowheads="1"/>
            </p:cNvSpPr>
            <p:nvPr/>
          </p:nvSpPr>
          <p:spPr bwMode="gray">
            <a:xfrm flipH="1">
              <a:off x="413" y="3312"/>
              <a:ext cx="113" cy="69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223" name="AutoShape 23"/>
            <p:cNvSpPr>
              <a:spLocks noChangeArrowheads="1"/>
            </p:cNvSpPr>
            <p:nvPr/>
          </p:nvSpPr>
          <p:spPr bwMode="gray">
            <a:xfrm rot="10800000" flipH="1">
              <a:off x="425" y="3916"/>
              <a:ext cx="114" cy="69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224" name="AutoShape 24"/>
            <p:cNvSpPr>
              <a:spLocks noChangeArrowheads="1"/>
            </p:cNvSpPr>
            <p:nvPr/>
          </p:nvSpPr>
          <p:spPr bwMode="gray">
            <a:xfrm rot="16200000" flipH="1">
              <a:off x="85" y="3611"/>
              <a:ext cx="103" cy="7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27" name="Oval 25"/>
            <p:cNvSpPr>
              <a:spLocks noChangeArrowheads="1"/>
            </p:cNvSpPr>
            <p:nvPr/>
          </p:nvSpPr>
          <p:spPr bwMode="gray">
            <a:xfrm rot="5400000">
              <a:off x="200" y="3353"/>
              <a:ext cx="539" cy="596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28" name="Oval 26"/>
            <p:cNvSpPr>
              <a:spLocks noChangeArrowheads="1"/>
            </p:cNvSpPr>
            <p:nvPr/>
          </p:nvSpPr>
          <p:spPr bwMode="gray">
            <a:xfrm rot="5400000">
              <a:off x="232" y="3386"/>
              <a:ext cx="478" cy="528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7" name="Oval 27"/>
            <p:cNvSpPr>
              <a:spLocks noChangeArrowheads="1"/>
            </p:cNvSpPr>
            <p:nvPr/>
          </p:nvSpPr>
          <p:spPr bwMode="gray">
            <a:xfrm rot="5400000">
              <a:off x="262" y="3417"/>
              <a:ext cx="421" cy="46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30" name="Oval 28"/>
            <p:cNvSpPr>
              <a:spLocks noChangeArrowheads="1"/>
            </p:cNvSpPr>
            <p:nvPr/>
          </p:nvSpPr>
          <p:spPr bwMode="gray">
            <a:xfrm rot="5400000">
              <a:off x="259" y="3418"/>
              <a:ext cx="421" cy="466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51229" name="Oval 29"/>
            <p:cNvSpPr>
              <a:spLocks noChangeArrowheads="1"/>
            </p:cNvSpPr>
            <p:nvPr/>
          </p:nvSpPr>
          <p:spPr bwMode="gray">
            <a:xfrm rot="5400000">
              <a:off x="287" y="3447"/>
              <a:ext cx="366" cy="40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32" name="Oval 30"/>
            <p:cNvSpPr>
              <a:spLocks noChangeArrowheads="1"/>
            </p:cNvSpPr>
            <p:nvPr/>
          </p:nvSpPr>
          <p:spPr bwMode="gray">
            <a:xfrm rot="5400000">
              <a:off x="287" y="3447"/>
              <a:ext cx="366" cy="406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51231" name="AutoShape 31"/>
          <p:cNvSpPr>
            <a:spLocks noChangeArrowheads="1"/>
          </p:cNvSpPr>
          <p:nvPr/>
        </p:nvSpPr>
        <p:spPr bwMode="gray">
          <a:xfrm>
            <a:off x="533400" y="304800"/>
            <a:ext cx="8305800" cy="1295400"/>
          </a:xfrm>
          <a:prstGeom prst="roundRect">
            <a:avLst>
              <a:gd name="adj" fmla="val 50000"/>
            </a:avLst>
          </a:prstGeom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 algn="ctr">
              <a:defRPr/>
            </a:pPr>
            <a:endParaRPr lang="en-US" sz="2000" b="1">
              <a:solidFill>
                <a:srgbClr val="990000"/>
              </a:solidFill>
              <a:cs typeface="Arial" charset="0"/>
            </a:endParaRPr>
          </a:p>
        </p:txBody>
      </p:sp>
      <p:grpSp>
        <p:nvGrpSpPr>
          <p:cNvPr id="51232" name="Group 32"/>
          <p:cNvGrpSpPr>
            <a:grpSpLocks/>
          </p:cNvGrpSpPr>
          <p:nvPr/>
        </p:nvGrpSpPr>
        <p:grpSpPr bwMode="auto">
          <a:xfrm>
            <a:off x="0" y="1600200"/>
            <a:ext cx="8591550" cy="1108075"/>
            <a:chOff x="108" y="1032"/>
            <a:chExt cx="5412" cy="698"/>
          </a:xfrm>
        </p:grpSpPr>
        <p:grpSp>
          <p:nvGrpSpPr>
            <p:cNvPr id="17490" name="Group 33"/>
            <p:cNvGrpSpPr>
              <a:grpSpLocks/>
            </p:cNvGrpSpPr>
            <p:nvPr/>
          </p:nvGrpSpPr>
          <p:grpSpPr bwMode="auto">
            <a:xfrm>
              <a:off x="432" y="1032"/>
              <a:ext cx="5088" cy="698"/>
              <a:chOff x="900" y="990"/>
              <a:chExt cx="4512" cy="500"/>
            </a:xfrm>
          </p:grpSpPr>
          <p:sp>
            <p:nvSpPr>
              <p:cNvPr id="17511" name="AutoShape 34"/>
              <p:cNvSpPr>
                <a:spLocks noChangeArrowheads="1"/>
              </p:cNvSpPr>
              <p:nvPr/>
            </p:nvSpPr>
            <p:spPr bwMode="gray">
              <a:xfrm>
                <a:off x="926" y="1034"/>
                <a:ext cx="4416" cy="381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F3F3F3"/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algn="ctr"/>
                <a:endParaRPr lang="en-US">
                  <a:cs typeface="Arial" charset="0"/>
                </a:endParaRPr>
              </a:p>
            </p:txBody>
          </p:sp>
          <p:sp>
            <p:nvSpPr>
              <p:cNvPr id="51235" name="AutoShape 35"/>
              <p:cNvSpPr>
                <a:spLocks noChangeArrowheads="1"/>
              </p:cNvSpPr>
              <p:nvPr/>
            </p:nvSpPr>
            <p:spPr bwMode="gray">
              <a:xfrm>
                <a:off x="1022" y="1069"/>
                <a:ext cx="850" cy="31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236" name="Freeform 36"/>
              <p:cNvSpPr>
                <a:spLocks/>
              </p:cNvSpPr>
              <p:nvPr/>
            </p:nvSpPr>
            <p:spPr bwMode="gray">
              <a:xfrm>
                <a:off x="1076" y="1089"/>
                <a:ext cx="427" cy="156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237" name="Text Box 37"/>
              <p:cNvSpPr txBox="1">
                <a:spLocks noChangeArrowheads="1"/>
              </p:cNvSpPr>
              <p:nvPr/>
            </p:nvSpPr>
            <p:spPr bwMode="gray">
              <a:xfrm>
                <a:off x="1316" y="1063"/>
                <a:ext cx="247" cy="234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r>
                  <a:rPr lang="en-US" sz="28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Arial" charset="0"/>
                  </a:rPr>
                  <a:t>A</a:t>
                </a:r>
              </a:p>
            </p:txBody>
          </p:sp>
          <p:sp>
            <p:nvSpPr>
              <p:cNvPr id="17515" name="Text Box 38"/>
              <p:cNvSpPr txBox="1">
                <a:spLocks noChangeArrowheads="1"/>
              </p:cNvSpPr>
              <p:nvPr/>
            </p:nvSpPr>
            <p:spPr bwMode="gray">
              <a:xfrm>
                <a:off x="1990" y="1094"/>
                <a:ext cx="3246" cy="1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endParaRPr lang="en-US" sz="2000" b="1">
                  <a:solidFill>
                    <a:schemeClr val="accent2"/>
                  </a:solidFill>
                  <a:cs typeface="Arial" charset="0"/>
                </a:endParaRPr>
              </a:p>
            </p:txBody>
          </p:sp>
          <p:sp>
            <p:nvSpPr>
              <p:cNvPr id="17516" name="Rectangle 39"/>
              <p:cNvSpPr>
                <a:spLocks noChangeArrowheads="1"/>
              </p:cNvSpPr>
              <p:nvPr/>
            </p:nvSpPr>
            <p:spPr bwMode="auto">
              <a:xfrm>
                <a:off x="900" y="990"/>
                <a:ext cx="4512" cy="500"/>
              </a:xfrm>
              <a:prstGeom prst="rect">
                <a:avLst/>
              </a:prstGeom>
              <a:noFill/>
              <a:ln w="38100" cmpd="dbl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rgbClr val="0000FF"/>
                  </a:solidFill>
                  <a:cs typeface="Arial" charset="0"/>
                </a:endParaRPr>
              </a:p>
            </p:txBody>
          </p:sp>
        </p:grpSp>
        <p:grpSp>
          <p:nvGrpSpPr>
            <p:cNvPr id="17491" name="Group 40"/>
            <p:cNvGrpSpPr>
              <a:grpSpLocks/>
            </p:cNvGrpSpPr>
            <p:nvPr/>
          </p:nvGrpSpPr>
          <p:grpSpPr bwMode="auto">
            <a:xfrm>
              <a:off x="108" y="1033"/>
              <a:ext cx="672" cy="673"/>
              <a:chOff x="-144" y="1056"/>
              <a:chExt cx="586" cy="625"/>
            </a:xfrm>
          </p:grpSpPr>
          <p:grpSp>
            <p:nvGrpSpPr>
              <p:cNvPr id="17492" name="Group 41"/>
              <p:cNvGrpSpPr>
                <a:grpSpLocks/>
              </p:cNvGrpSpPr>
              <p:nvPr/>
            </p:nvGrpSpPr>
            <p:grpSpPr bwMode="auto">
              <a:xfrm rot="5400000">
                <a:off x="72" y="1305"/>
                <a:ext cx="173" cy="173"/>
                <a:chOff x="1872" y="1824"/>
                <a:chExt cx="2014" cy="1821"/>
              </a:xfrm>
            </p:grpSpPr>
            <p:sp>
              <p:nvSpPr>
                <p:cNvPr id="51242" name="AutoShape 42"/>
                <p:cNvSpPr>
                  <a:spLocks noChangeArrowheads="1"/>
                </p:cNvSpPr>
                <p:nvPr/>
              </p:nvSpPr>
              <p:spPr bwMode="gray">
                <a:xfrm rot="16200000" flipH="1">
                  <a:off x="1822" y="2553"/>
                  <a:ext cx="303" cy="205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43" name="AutoShape 43"/>
                <p:cNvSpPr>
                  <a:spLocks noChangeArrowheads="1"/>
                </p:cNvSpPr>
                <p:nvPr/>
              </p:nvSpPr>
              <p:spPr bwMode="gray">
                <a:xfrm rot="5400000" flipH="1">
                  <a:off x="3623" y="2493"/>
                  <a:ext cx="312" cy="205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44" name="AutoShape 44"/>
                <p:cNvSpPr>
                  <a:spLocks noChangeArrowheads="1"/>
                </p:cNvSpPr>
                <p:nvPr/>
              </p:nvSpPr>
              <p:spPr bwMode="gray">
                <a:xfrm rot="10800000" flipH="1">
                  <a:off x="2725" y="3440"/>
                  <a:ext cx="303" cy="202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505" name="Oval 45"/>
                <p:cNvSpPr>
                  <a:spLocks noChangeArrowheads="1"/>
                </p:cNvSpPr>
                <p:nvPr/>
              </p:nvSpPr>
              <p:spPr bwMode="gray">
                <a:xfrm>
                  <a:off x="2078" y="1824"/>
                  <a:ext cx="1615" cy="161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767676"/>
                    </a:gs>
                    <a:gs pos="50000">
                      <a:srgbClr val="FFFFFF"/>
                    </a:gs>
                    <a:gs pos="100000">
                      <a:srgbClr val="767676"/>
                    </a:gs>
                  </a:gsLst>
                  <a:lin ang="5400000" scaled="1"/>
                </a:gradFill>
                <a:ln w="57150" algn="ctr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06" name="Oval 46"/>
                <p:cNvSpPr>
                  <a:spLocks noChangeArrowheads="1"/>
                </p:cNvSpPr>
                <p:nvPr/>
              </p:nvSpPr>
              <p:spPr bwMode="gray">
                <a:xfrm>
                  <a:off x="2170" y="1915"/>
                  <a:ext cx="1430" cy="143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2A2A2"/>
                    </a:gs>
                    <a:gs pos="50000">
                      <a:srgbClr val="FFFFFF"/>
                    </a:gs>
                    <a:gs pos="100000">
                      <a:srgbClr val="A2A2A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247" name="Oval 47"/>
                <p:cNvSpPr>
                  <a:spLocks noChangeArrowheads="1"/>
                </p:cNvSpPr>
                <p:nvPr/>
              </p:nvSpPr>
              <p:spPr bwMode="gray">
                <a:xfrm>
                  <a:off x="2249" y="1999"/>
                  <a:ext cx="1265" cy="126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508" name="Oval 48"/>
                <p:cNvSpPr>
                  <a:spLocks noChangeArrowheads="1"/>
                </p:cNvSpPr>
                <p:nvPr/>
              </p:nvSpPr>
              <p:spPr bwMode="gray">
                <a:xfrm>
                  <a:off x="2254" y="2000"/>
                  <a:ext cx="1262" cy="126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0000"/>
                    </a:gs>
                    <a:gs pos="100000">
                      <a:srgbClr val="FFCC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1249" name="Oval 49"/>
                <p:cNvSpPr>
                  <a:spLocks noChangeArrowheads="1"/>
                </p:cNvSpPr>
                <p:nvPr/>
              </p:nvSpPr>
              <p:spPr bwMode="gray">
                <a:xfrm>
                  <a:off x="2336" y="2082"/>
                  <a:ext cx="1092" cy="1101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54118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510" name="Oval 50"/>
                <p:cNvSpPr>
                  <a:spLocks noChangeArrowheads="1"/>
                </p:cNvSpPr>
                <p:nvPr/>
              </p:nvSpPr>
              <p:spPr bwMode="gray">
                <a:xfrm>
                  <a:off x="2337" y="2083"/>
                  <a:ext cx="1096" cy="109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/>
                    </a:gs>
                    <a:gs pos="100000">
                      <a:srgbClr val="7C63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51251" name="AutoShape 51"/>
              <p:cNvSpPr>
                <a:spLocks noChangeArrowheads="1"/>
              </p:cNvSpPr>
              <p:nvPr/>
            </p:nvSpPr>
            <p:spPr bwMode="gray">
              <a:xfrm flipH="1">
                <a:off x="132" y="1056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252" name="AutoShape 52"/>
              <p:cNvSpPr>
                <a:spLocks noChangeArrowheads="1"/>
              </p:cNvSpPr>
              <p:nvPr/>
            </p:nvSpPr>
            <p:spPr bwMode="gray">
              <a:xfrm rot="10800000" flipH="1">
                <a:off x="143" y="1617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253" name="AutoShape 53"/>
              <p:cNvSpPr>
                <a:spLocks noChangeArrowheads="1"/>
              </p:cNvSpPr>
              <p:nvPr/>
            </p:nvSpPr>
            <p:spPr bwMode="gray">
              <a:xfrm rot="16200000" flipH="1">
                <a:off x="-159" y="1334"/>
                <a:ext cx="98" cy="6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496" name="Oval 54"/>
              <p:cNvSpPr>
                <a:spLocks noChangeArrowheads="1"/>
              </p:cNvSpPr>
              <p:nvPr/>
            </p:nvSpPr>
            <p:spPr bwMode="gray">
              <a:xfrm rot="5400000">
                <a:off x="-69" y="1111"/>
                <a:ext cx="501" cy="52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97" name="Oval 55"/>
              <p:cNvSpPr>
                <a:spLocks noChangeArrowheads="1"/>
              </p:cNvSpPr>
              <p:nvPr/>
            </p:nvSpPr>
            <p:spPr bwMode="gray">
              <a:xfrm rot="5400000">
                <a:off x="-39" y="1140"/>
                <a:ext cx="444" cy="46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56" name="Oval 56"/>
              <p:cNvSpPr>
                <a:spLocks noChangeArrowheads="1"/>
              </p:cNvSpPr>
              <p:nvPr/>
            </p:nvSpPr>
            <p:spPr bwMode="gray">
              <a:xfrm rot="5400000">
                <a:off x="-12" y="1165"/>
                <a:ext cx="391" cy="406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499" name="Oval 57"/>
              <p:cNvSpPr>
                <a:spLocks noChangeArrowheads="1"/>
              </p:cNvSpPr>
              <p:nvPr/>
            </p:nvSpPr>
            <p:spPr bwMode="gray">
              <a:xfrm rot="5400000">
                <a:off x="-14" y="1168"/>
                <a:ext cx="391" cy="406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58" name="Oval 58"/>
              <p:cNvSpPr>
                <a:spLocks noChangeArrowheads="1"/>
              </p:cNvSpPr>
              <p:nvPr/>
            </p:nvSpPr>
            <p:spPr bwMode="gray">
              <a:xfrm rot="5400000">
                <a:off x="12" y="1193"/>
                <a:ext cx="340" cy="35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501" name="Oval 59"/>
              <p:cNvSpPr>
                <a:spLocks noChangeArrowheads="1"/>
              </p:cNvSpPr>
              <p:nvPr/>
            </p:nvSpPr>
            <p:spPr bwMode="gray">
              <a:xfrm rot="5400000">
                <a:off x="12" y="1193"/>
                <a:ext cx="340" cy="354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1260" name="Group 60"/>
          <p:cNvGrpSpPr>
            <a:grpSpLocks/>
          </p:cNvGrpSpPr>
          <p:nvPr/>
        </p:nvGrpSpPr>
        <p:grpSpPr bwMode="auto">
          <a:xfrm>
            <a:off x="57150" y="4191000"/>
            <a:ext cx="8591550" cy="1185863"/>
            <a:chOff x="108" y="2508"/>
            <a:chExt cx="5412" cy="747"/>
          </a:xfrm>
        </p:grpSpPr>
        <p:grpSp>
          <p:nvGrpSpPr>
            <p:cNvPr id="17463" name="Group 61"/>
            <p:cNvGrpSpPr>
              <a:grpSpLocks/>
            </p:cNvGrpSpPr>
            <p:nvPr/>
          </p:nvGrpSpPr>
          <p:grpSpPr bwMode="auto">
            <a:xfrm>
              <a:off x="432" y="2557"/>
              <a:ext cx="5088" cy="698"/>
              <a:chOff x="900" y="990"/>
              <a:chExt cx="4512" cy="500"/>
            </a:xfrm>
          </p:grpSpPr>
          <p:sp>
            <p:nvSpPr>
              <p:cNvPr id="17484" name="AutoShape 62"/>
              <p:cNvSpPr>
                <a:spLocks noChangeArrowheads="1"/>
              </p:cNvSpPr>
              <p:nvPr/>
            </p:nvSpPr>
            <p:spPr bwMode="gray">
              <a:xfrm>
                <a:off x="926" y="1034"/>
                <a:ext cx="4416" cy="381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F3F3F3"/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algn="ctr"/>
                <a:endParaRPr lang="en-US">
                  <a:cs typeface="Arial" charset="0"/>
                </a:endParaRPr>
              </a:p>
            </p:txBody>
          </p:sp>
          <p:sp>
            <p:nvSpPr>
              <p:cNvPr id="51263" name="AutoShape 63"/>
              <p:cNvSpPr>
                <a:spLocks noChangeArrowheads="1"/>
              </p:cNvSpPr>
              <p:nvPr/>
            </p:nvSpPr>
            <p:spPr bwMode="gray">
              <a:xfrm>
                <a:off x="1022" y="1069"/>
                <a:ext cx="850" cy="31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264" name="Freeform 64"/>
              <p:cNvSpPr>
                <a:spLocks/>
              </p:cNvSpPr>
              <p:nvPr/>
            </p:nvSpPr>
            <p:spPr bwMode="gray">
              <a:xfrm>
                <a:off x="1076" y="1089"/>
                <a:ext cx="427" cy="156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265" name="Text Box 65"/>
              <p:cNvSpPr txBox="1">
                <a:spLocks noChangeArrowheads="1"/>
              </p:cNvSpPr>
              <p:nvPr/>
            </p:nvSpPr>
            <p:spPr bwMode="gray">
              <a:xfrm>
                <a:off x="1316" y="1063"/>
                <a:ext cx="247" cy="234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r>
                  <a:rPr lang="en-US" sz="28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Arial" charset="0"/>
                  </a:rPr>
                  <a:t>C</a:t>
                </a:r>
              </a:p>
            </p:txBody>
          </p:sp>
          <p:sp>
            <p:nvSpPr>
              <p:cNvPr id="17488" name="Text Box 66"/>
              <p:cNvSpPr txBox="1">
                <a:spLocks noChangeArrowheads="1"/>
              </p:cNvSpPr>
              <p:nvPr/>
            </p:nvSpPr>
            <p:spPr bwMode="gray">
              <a:xfrm>
                <a:off x="1990" y="1094"/>
                <a:ext cx="3246" cy="1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endParaRPr lang="en-US" sz="2000" b="1">
                  <a:solidFill>
                    <a:schemeClr val="accent2"/>
                  </a:solidFill>
                  <a:cs typeface="Arial" charset="0"/>
                </a:endParaRPr>
              </a:p>
            </p:txBody>
          </p:sp>
          <p:sp>
            <p:nvSpPr>
              <p:cNvPr id="17489" name="Rectangle 67"/>
              <p:cNvSpPr>
                <a:spLocks noChangeArrowheads="1"/>
              </p:cNvSpPr>
              <p:nvPr/>
            </p:nvSpPr>
            <p:spPr bwMode="auto">
              <a:xfrm>
                <a:off x="900" y="990"/>
                <a:ext cx="4512" cy="500"/>
              </a:xfrm>
              <a:prstGeom prst="rect">
                <a:avLst/>
              </a:prstGeom>
              <a:noFill/>
              <a:ln w="38100" cmpd="dbl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rgbClr val="0000FF"/>
                  </a:solidFill>
                  <a:cs typeface="Arial" charset="0"/>
                </a:endParaRPr>
              </a:p>
            </p:txBody>
          </p:sp>
        </p:grpSp>
        <p:grpSp>
          <p:nvGrpSpPr>
            <p:cNvPr id="17464" name="Group 68"/>
            <p:cNvGrpSpPr>
              <a:grpSpLocks/>
            </p:cNvGrpSpPr>
            <p:nvPr/>
          </p:nvGrpSpPr>
          <p:grpSpPr bwMode="auto">
            <a:xfrm>
              <a:off x="108" y="2508"/>
              <a:ext cx="672" cy="673"/>
              <a:chOff x="-144" y="1056"/>
              <a:chExt cx="586" cy="625"/>
            </a:xfrm>
          </p:grpSpPr>
          <p:grpSp>
            <p:nvGrpSpPr>
              <p:cNvPr id="17465" name="Group 69"/>
              <p:cNvGrpSpPr>
                <a:grpSpLocks/>
              </p:cNvGrpSpPr>
              <p:nvPr/>
            </p:nvGrpSpPr>
            <p:grpSpPr bwMode="auto">
              <a:xfrm rot="5400000">
                <a:off x="72" y="1305"/>
                <a:ext cx="173" cy="173"/>
                <a:chOff x="1872" y="1824"/>
                <a:chExt cx="2014" cy="1821"/>
              </a:xfrm>
            </p:grpSpPr>
            <p:sp>
              <p:nvSpPr>
                <p:cNvPr id="51270" name="AutoShape 70"/>
                <p:cNvSpPr>
                  <a:spLocks noChangeArrowheads="1"/>
                </p:cNvSpPr>
                <p:nvPr/>
              </p:nvSpPr>
              <p:spPr bwMode="gray">
                <a:xfrm rot="16200000" flipH="1">
                  <a:off x="1822" y="2553"/>
                  <a:ext cx="303" cy="205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71" name="AutoShape 71"/>
                <p:cNvSpPr>
                  <a:spLocks noChangeArrowheads="1"/>
                </p:cNvSpPr>
                <p:nvPr/>
              </p:nvSpPr>
              <p:spPr bwMode="gray">
                <a:xfrm rot="5400000" flipH="1">
                  <a:off x="3623" y="2493"/>
                  <a:ext cx="312" cy="205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72" name="AutoShape 72"/>
                <p:cNvSpPr>
                  <a:spLocks noChangeArrowheads="1"/>
                </p:cNvSpPr>
                <p:nvPr/>
              </p:nvSpPr>
              <p:spPr bwMode="gray">
                <a:xfrm rot="10800000" flipH="1">
                  <a:off x="2725" y="3440"/>
                  <a:ext cx="303" cy="202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478" name="Oval 73"/>
                <p:cNvSpPr>
                  <a:spLocks noChangeArrowheads="1"/>
                </p:cNvSpPr>
                <p:nvPr/>
              </p:nvSpPr>
              <p:spPr bwMode="gray">
                <a:xfrm>
                  <a:off x="2078" y="1824"/>
                  <a:ext cx="1615" cy="161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767676"/>
                    </a:gs>
                    <a:gs pos="50000">
                      <a:srgbClr val="FFFFFF"/>
                    </a:gs>
                    <a:gs pos="100000">
                      <a:srgbClr val="767676"/>
                    </a:gs>
                  </a:gsLst>
                  <a:lin ang="5400000" scaled="1"/>
                </a:gradFill>
                <a:ln w="57150" algn="ctr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79" name="Oval 74"/>
                <p:cNvSpPr>
                  <a:spLocks noChangeArrowheads="1"/>
                </p:cNvSpPr>
                <p:nvPr/>
              </p:nvSpPr>
              <p:spPr bwMode="gray">
                <a:xfrm>
                  <a:off x="2170" y="1915"/>
                  <a:ext cx="1430" cy="143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2A2A2"/>
                    </a:gs>
                    <a:gs pos="50000">
                      <a:srgbClr val="FFFFFF"/>
                    </a:gs>
                    <a:gs pos="100000">
                      <a:srgbClr val="A2A2A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275" name="Oval 75"/>
                <p:cNvSpPr>
                  <a:spLocks noChangeArrowheads="1"/>
                </p:cNvSpPr>
                <p:nvPr/>
              </p:nvSpPr>
              <p:spPr bwMode="gray">
                <a:xfrm>
                  <a:off x="2249" y="1999"/>
                  <a:ext cx="1265" cy="126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481" name="Oval 76"/>
                <p:cNvSpPr>
                  <a:spLocks noChangeArrowheads="1"/>
                </p:cNvSpPr>
                <p:nvPr/>
              </p:nvSpPr>
              <p:spPr bwMode="gray">
                <a:xfrm>
                  <a:off x="2254" y="2000"/>
                  <a:ext cx="1262" cy="126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0000"/>
                    </a:gs>
                    <a:gs pos="100000">
                      <a:srgbClr val="FFCC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1277" name="Oval 77"/>
                <p:cNvSpPr>
                  <a:spLocks noChangeArrowheads="1"/>
                </p:cNvSpPr>
                <p:nvPr/>
              </p:nvSpPr>
              <p:spPr bwMode="gray">
                <a:xfrm>
                  <a:off x="2336" y="2082"/>
                  <a:ext cx="1092" cy="1101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54118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483" name="Oval 78"/>
                <p:cNvSpPr>
                  <a:spLocks noChangeArrowheads="1"/>
                </p:cNvSpPr>
                <p:nvPr/>
              </p:nvSpPr>
              <p:spPr bwMode="gray">
                <a:xfrm>
                  <a:off x="2337" y="2083"/>
                  <a:ext cx="1096" cy="109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/>
                    </a:gs>
                    <a:gs pos="100000">
                      <a:srgbClr val="7C63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51279" name="AutoShape 79"/>
              <p:cNvSpPr>
                <a:spLocks noChangeArrowheads="1"/>
              </p:cNvSpPr>
              <p:nvPr/>
            </p:nvSpPr>
            <p:spPr bwMode="gray">
              <a:xfrm flipH="1">
                <a:off x="132" y="1056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280" name="AutoShape 80"/>
              <p:cNvSpPr>
                <a:spLocks noChangeArrowheads="1"/>
              </p:cNvSpPr>
              <p:nvPr/>
            </p:nvSpPr>
            <p:spPr bwMode="gray">
              <a:xfrm rot="10800000" flipH="1">
                <a:off x="143" y="1617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281" name="AutoShape 81"/>
              <p:cNvSpPr>
                <a:spLocks noChangeArrowheads="1"/>
              </p:cNvSpPr>
              <p:nvPr/>
            </p:nvSpPr>
            <p:spPr bwMode="gray">
              <a:xfrm rot="16200000" flipH="1">
                <a:off x="-159" y="1334"/>
                <a:ext cx="98" cy="6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469" name="Oval 82"/>
              <p:cNvSpPr>
                <a:spLocks noChangeArrowheads="1"/>
              </p:cNvSpPr>
              <p:nvPr/>
            </p:nvSpPr>
            <p:spPr bwMode="gray">
              <a:xfrm rot="5400000">
                <a:off x="-69" y="1111"/>
                <a:ext cx="501" cy="52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70" name="Oval 83"/>
              <p:cNvSpPr>
                <a:spLocks noChangeArrowheads="1"/>
              </p:cNvSpPr>
              <p:nvPr/>
            </p:nvSpPr>
            <p:spPr bwMode="gray">
              <a:xfrm rot="5400000">
                <a:off x="-39" y="1140"/>
                <a:ext cx="444" cy="46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84" name="Oval 84"/>
              <p:cNvSpPr>
                <a:spLocks noChangeArrowheads="1"/>
              </p:cNvSpPr>
              <p:nvPr/>
            </p:nvSpPr>
            <p:spPr bwMode="gray">
              <a:xfrm rot="5400000">
                <a:off x="-12" y="1165"/>
                <a:ext cx="391" cy="406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472" name="Oval 85"/>
              <p:cNvSpPr>
                <a:spLocks noChangeArrowheads="1"/>
              </p:cNvSpPr>
              <p:nvPr/>
            </p:nvSpPr>
            <p:spPr bwMode="gray">
              <a:xfrm rot="5400000">
                <a:off x="-14" y="1168"/>
                <a:ext cx="391" cy="406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286" name="Oval 86"/>
              <p:cNvSpPr>
                <a:spLocks noChangeArrowheads="1"/>
              </p:cNvSpPr>
              <p:nvPr/>
            </p:nvSpPr>
            <p:spPr bwMode="gray">
              <a:xfrm rot="5400000">
                <a:off x="12" y="1193"/>
                <a:ext cx="340" cy="35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474" name="Oval 87"/>
              <p:cNvSpPr>
                <a:spLocks noChangeArrowheads="1"/>
              </p:cNvSpPr>
              <p:nvPr/>
            </p:nvSpPr>
            <p:spPr bwMode="gray">
              <a:xfrm rot="5400000">
                <a:off x="12" y="1193"/>
                <a:ext cx="340" cy="354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1288" name="Group 88"/>
          <p:cNvGrpSpPr>
            <a:grpSpLocks/>
          </p:cNvGrpSpPr>
          <p:nvPr/>
        </p:nvGrpSpPr>
        <p:grpSpPr bwMode="auto">
          <a:xfrm>
            <a:off x="590550" y="1295400"/>
            <a:ext cx="228600" cy="533400"/>
            <a:chOff x="240" y="624"/>
            <a:chExt cx="96" cy="288"/>
          </a:xfrm>
        </p:grpSpPr>
        <p:sp>
          <p:nvSpPr>
            <p:cNvPr id="17461" name="Rectangle 89"/>
            <p:cNvSpPr>
              <a:spLocks noChangeArrowheads="1"/>
            </p:cNvSpPr>
            <p:nvPr/>
          </p:nvSpPr>
          <p:spPr bwMode="gray">
            <a:xfrm rot="16200000" flipH="1">
              <a:off x="115" y="749"/>
              <a:ext cx="288" cy="38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ECECEC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62" name="Rectangle 90"/>
            <p:cNvSpPr>
              <a:spLocks noChangeArrowheads="1"/>
            </p:cNvSpPr>
            <p:nvPr/>
          </p:nvSpPr>
          <p:spPr bwMode="gray">
            <a:xfrm rot="16200000" flipH="1">
              <a:off x="163" y="738"/>
              <a:ext cx="288" cy="59"/>
            </a:xfrm>
            <a:prstGeom prst="rect">
              <a:avLst/>
            </a:prstGeom>
            <a:gradFill rotWithShape="1">
              <a:gsLst>
                <a:gs pos="0">
                  <a:srgbClr val="CFCFCF"/>
                </a:gs>
                <a:gs pos="100000">
                  <a:srgbClr val="5F5F5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16" name="Text Box 91"/>
          <p:cNvSpPr txBox="1">
            <a:spLocks noChangeArrowheads="1"/>
          </p:cNvSpPr>
          <p:nvPr/>
        </p:nvSpPr>
        <p:spPr bwMode="auto">
          <a:xfrm>
            <a:off x="2590800" y="3352800"/>
            <a:ext cx="601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>
              <a:cs typeface="Arial" charset="0"/>
            </a:endParaRPr>
          </a:p>
        </p:txBody>
      </p:sp>
      <p:grpSp>
        <p:nvGrpSpPr>
          <p:cNvPr id="51292" name="Group 92"/>
          <p:cNvGrpSpPr>
            <a:grpSpLocks/>
          </p:cNvGrpSpPr>
          <p:nvPr/>
        </p:nvGrpSpPr>
        <p:grpSpPr bwMode="auto">
          <a:xfrm>
            <a:off x="0" y="2971800"/>
            <a:ext cx="8591550" cy="1108075"/>
            <a:chOff x="108" y="1032"/>
            <a:chExt cx="5412" cy="698"/>
          </a:xfrm>
        </p:grpSpPr>
        <p:grpSp>
          <p:nvGrpSpPr>
            <p:cNvPr id="17434" name="Group 93"/>
            <p:cNvGrpSpPr>
              <a:grpSpLocks/>
            </p:cNvGrpSpPr>
            <p:nvPr/>
          </p:nvGrpSpPr>
          <p:grpSpPr bwMode="auto">
            <a:xfrm>
              <a:off x="432" y="1032"/>
              <a:ext cx="5088" cy="698"/>
              <a:chOff x="900" y="990"/>
              <a:chExt cx="4512" cy="500"/>
            </a:xfrm>
          </p:grpSpPr>
          <p:sp>
            <p:nvSpPr>
              <p:cNvPr id="17455" name="AutoShape 94"/>
              <p:cNvSpPr>
                <a:spLocks noChangeArrowheads="1"/>
              </p:cNvSpPr>
              <p:nvPr/>
            </p:nvSpPr>
            <p:spPr bwMode="gray">
              <a:xfrm>
                <a:off x="926" y="1034"/>
                <a:ext cx="4416" cy="381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DDDDDD"/>
                  </a:gs>
                  <a:gs pos="50000">
                    <a:srgbClr val="F3F3F3"/>
                  </a:gs>
                  <a:gs pos="100000">
                    <a:srgbClr val="DDDDDD"/>
                  </a:gs>
                </a:gsLst>
                <a:lin ang="2700000" scaled="1"/>
              </a:gradFill>
              <a:ln w="38100">
                <a:solidFill>
                  <a:srgbClr val="FFFFFF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algn="ctr"/>
                <a:endParaRPr lang="en-US">
                  <a:cs typeface="Arial" charset="0"/>
                </a:endParaRPr>
              </a:p>
            </p:txBody>
          </p:sp>
          <p:sp>
            <p:nvSpPr>
              <p:cNvPr id="51295" name="AutoShape 95"/>
              <p:cNvSpPr>
                <a:spLocks noChangeArrowheads="1"/>
              </p:cNvSpPr>
              <p:nvPr/>
            </p:nvSpPr>
            <p:spPr bwMode="gray">
              <a:xfrm>
                <a:off x="1022" y="1069"/>
                <a:ext cx="850" cy="312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296" name="Freeform 96"/>
              <p:cNvSpPr>
                <a:spLocks/>
              </p:cNvSpPr>
              <p:nvPr/>
            </p:nvSpPr>
            <p:spPr bwMode="gray">
              <a:xfrm>
                <a:off x="1076" y="1089"/>
                <a:ext cx="427" cy="156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297" name="Text Box 97"/>
              <p:cNvSpPr txBox="1">
                <a:spLocks noChangeArrowheads="1"/>
              </p:cNvSpPr>
              <p:nvPr/>
            </p:nvSpPr>
            <p:spPr bwMode="gray">
              <a:xfrm>
                <a:off x="1316" y="1063"/>
                <a:ext cx="247" cy="234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35921" dir="2700000" algn="ctr" rotWithShape="0">
                  <a:schemeClr val="tx1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r>
                  <a:rPr lang="en-US" sz="2800" b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cs typeface="Arial" charset="0"/>
                  </a:rPr>
                  <a:t>B</a:t>
                </a:r>
              </a:p>
            </p:txBody>
          </p:sp>
          <p:sp>
            <p:nvSpPr>
              <p:cNvPr id="17459" name="Text Box 98"/>
              <p:cNvSpPr txBox="1">
                <a:spLocks noChangeArrowheads="1"/>
              </p:cNvSpPr>
              <p:nvPr/>
            </p:nvSpPr>
            <p:spPr bwMode="gray">
              <a:xfrm>
                <a:off x="1990" y="1094"/>
                <a:ext cx="3246" cy="1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endParaRPr lang="en-US" sz="2000" b="1">
                  <a:solidFill>
                    <a:schemeClr val="accent2"/>
                  </a:solidFill>
                  <a:cs typeface="Arial" charset="0"/>
                </a:endParaRPr>
              </a:p>
            </p:txBody>
          </p:sp>
          <p:sp>
            <p:nvSpPr>
              <p:cNvPr id="17460" name="Rectangle 99"/>
              <p:cNvSpPr>
                <a:spLocks noChangeArrowheads="1"/>
              </p:cNvSpPr>
              <p:nvPr/>
            </p:nvSpPr>
            <p:spPr bwMode="auto">
              <a:xfrm>
                <a:off x="900" y="990"/>
                <a:ext cx="4512" cy="500"/>
              </a:xfrm>
              <a:prstGeom prst="rect">
                <a:avLst/>
              </a:prstGeom>
              <a:noFill/>
              <a:ln w="38100" cmpd="dbl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rgbClr val="0000FF"/>
                  </a:solidFill>
                  <a:cs typeface="Arial" charset="0"/>
                </a:endParaRPr>
              </a:p>
            </p:txBody>
          </p:sp>
        </p:grpSp>
        <p:grpSp>
          <p:nvGrpSpPr>
            <p:cNvPr id="17435" name="Group 100"/>
            <p:cNvGrpSpPr>
              <a:grpSpLocks/>
            </p:cNvGrpSpPr>
            <p:nvPr/>
          </p:nvGrpSpPr>
          <p:grpSpPr bwMode="auto">
            <a:xfrm>
              <a:off x="108" y="1033"/>
              <a:ext cx="672" cy="673"/>
              <a:chOff x="-144" y="1056"/>
              <a:chExt cx="586" cy="625"/>
            </a:xfrm>
          </p:grpSpPr>
          <p:grpSp>
            <p:nvGrpSpPr>
              <p:cNvPr id="17436" name="Group 101"/>
              <p:cNvGrpSpPr>
                <a:grpSpLocks/>
              </p:cNvGrpSpPr>
              <p:nvPr/>
            </p:nvGrpSpPr>
            <p:grpSpPr bwMode="auto">
              <a:xfrm rot="5400000">
                <a:off x="72" y="1305"/>
                <a:ext cx="173" cy="173"/>
                <a:chOff x="1872" y="1824"/>
                <a:chExt cx="2014" cy="1821"/>
              </a:xfrm>
            </p:grpSpPr>
            <p:sp>
              <p:nvSpPr>
                <p:cNvPr id="51302" name="AutoShape 102"/>
                <p:cNvSpPr>
                  <a:spLocks noChangeArrowheads="1"/>
                </p:cNvSpPr>
                <p:nvPr/>
              </p:nvSpPr>
              <p:spPr bwMode="gray">
                <a:xfrm rot="16200000" flipH="1">
                  <a:off x="1822" y="2553"/>
                  <a:ext cx="303" cy="205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03" name="AutoShape 103"/>
                <p:cNvSpPr>
                  <a:spLocks noChangeArrowheads="1"/>
                </p:cNvSpPr>
                <p:nvPr/>
              </p:nvSpPr>
              <p:spPr bwMode="gray">
                <a:xfrm rot="5400000" flipH="1">
                  <a:off x="3623" y="2493"/>
                  <a:ext cx="312" cy="205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04" name="AutoShape 104"/>
                <p:cNvSpPr>
                  <a:spLocks noChangeArrowheads="1"/>
                </p:cNvSpPr>
                <p:nvPr/>
              </p:nvSpPr>
              <p:spPr bwMode="gray">
                <a:xfrm rot="10800000" flipH="1">
                  <a:off x="2725" y="3440"/>
                  <a:ext cx="303" cy="202"/>
                </a:xfrm>
                <a:prstGeom prst="upArrow">
                  <a:avLst>
                    <a:gd name="adj1" fmla="val 51676"/>
                    <a:gd name="adj2" fmla="val 100000"/>
                  </a:avLst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tint val="39216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449" name="Oval 105"/>
                <p:cNvSpPr>
                  <a:spLocks noChangeArrowheads="1"/>
                </p:cNvSpPr>
                <p:nvPr/>
              </p:nvSpPr>
              <p:spPr bwMode="gray">
                <a:xfrm>
                  <a:off x="2078" y="1824"/>
                  <a:ext cx="1615" cy="161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767676"/>
                    </a:gs>
                    <a:gs pos="50000">
                      <a:srgbClr val="FFFFFF"/>
                    </a:gs>
                    <a:gs pos="100000">
                      <a:srgbClr val="767676"/>
                    </a:gs>
                  </a:gsLst>
                  <a:lin ang="5400000" scaled="1"/>
                </a:gradFill>
                <a:ln w="57150" algn="ctr">
                  <a:solidFill>
                    <a:schemeClr val="bg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50" name="Oval 106"/>
                <p:cNvSpPr>
                  <a:spLocks noChangeArrowheads="1"/>
                </p:cNvSpPr>
                <p:nvPr/>
              </p:nvSpPr>
              <p:spPr bwMode="gray">
                <a:xfrm>
                  <a:off x="2170" y="1915"/>
                  <a:ext cx="1430" cy="143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A2A2A2"/>
                    </a:gs>
                    <a:gs pos="50000">
                      <a:srgbClr val="FFFFFF"/>
                    </a:gs>
                    <a:gs pos="100000">
                      <a:srgbClr val="A2A2A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76200" dir="10800000" kx="-3284103" algn="br" rotWithShape="0">
                          <a:schemeClr val="bg2">
                            <a:alpha val="50000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307" name="Oval 107"/>
                <p:cNvSpPr>
                  <a:spLocks noChangeArrowheads="1"/>
                </p:cNvSpPr>
                <p:nvPr/>
              </p:nvSpPr>
              <p:spPr bwMode="gray">
                <a:xfrm>
                  <a:off x="2249" y="1999"/>
                  <a:ext cx="1265" cy="126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tint val="0"/>
                        <a:invGamma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452" name="Oval 108"/>
                <p:cNvSpPr>
                  <a:spLocks noChangeArrowheads="1"/>
                </p:cNvSpPr>
                <p:nvPr/>
              </p:nvSpPr>
              <p:spPr bwMode="gray">
                <a:xfrm>
                  <a:off x="2254" y="2000"/>
                  <a:ext cx="1262" cy="1264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0000"/>
                    </a:gs>
                    <a:gs pos="100000">
                      <a:srgbClr val="FFCC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wrap="none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1309" name="Oval 109"/>
                <p:cNvSpPr>
                  <a:spLocks noChangeArrowheads="1"/>
                </p:cNvSpPr>
                <p:nvPr/>
              </p:nvSpPr>
              <p:spPr bwMode="gray">
                <a:xfrm>
                  <a:off x="2336" y="2082"/>
                  <a:ext cx="1092" cy="1101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shade val="54118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54118"/>
                        <a:invGamma/>
                      </a:schemeClr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454" name="Oval 110"/>
                <p:cNvSpPr>
                  <a:spLocks noChangeArrowheads="1"/>
                </p:cNvSpPr>
                <p:nvPr/>
              </p:nvSpPr>
              <p:spPr bwMode="gray">
                <a:xfrm>
                  <a:off x="2337" y="2083"/>
                  <a:ext cx="1096" cy="109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CC00"/>
                    </a:gs>
                    <a:gs pos="100000">
                      <a:srgbClr val="7C6300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 algn="ctr">
                      <a:solidFill>
                        <a:schemeClr val="bg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09250" dir="3267739" algn="ctr" rotWithShape="0">
                          <a:srgbClr val="808080">
                            <a:alpha val="50000"/>
                          </a:srgbClr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51311" name="AutoShape 111"/>
              <p:cNvSpPr>
                <a:spLocks noChangeArrowheads="1"/>
              </p:cNvSpPr>
              <p:nvPr/>
            </p:nvSpPr>
            <p:spPr bwMode="gray">
              <a:xfrm flipH="1">
                <a:off x="132" y="1056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312" name="AutoShape 112"/>
              <p:cNvSpPr>
                <a:spLocks noChangeArrowheads="1"/>
              </p:cNvSpPr>
              <p:nvPr/>
            </p:nvSpPr>
            <p:spPr bwMode="gray">
              <a:xfrm rot="10800000" flipH="1">
                <a:off x="143" y="1617"/>
                <a:ext cx="99" cy="64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313" name="AutoShape 113"/>
              <p:cNvSpPr>
                <a:spLocks noChangeArrowheads="1"/>
              </p:cNvSpPr>
              <p:nvPr/>
            </p:nvSpPr>
            <p:spPr bwMode="gray">
              <a:xfrm rot="16200000" flipH="1">
                <a:off x="-159" y="1334"/>
                <a:ext cx="98" cy="6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440" name="Oval 114"/>
              <p:cNvSpPr>
                <a:spLocks noChangeArrowheads="1"/>
              </p:cNvSpPr>
              <p:nvPr/>
            </p:nvSpPr>
            <p:spPr bwMode="gray">
              <a:xfrm rot="5400000">
                <a:off x="-69" y="1111"/>
                <a:ext cx="501" cy="52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41" name="Oval 115"/>
              <p:cNvSpPr>
                <a:spLocks noChangeArrowheads="1"/>
              </p:cNvSpPr>
              <p:nvPr/>
            </p:nvSpPr>
            <p:spPr bwMode="gray">
              <a:xfrm rot="5400000">
                <a:off x="-39" y="1140"/>
                <a:ext cx="444" cy="46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16" name="Oval 116"/>
              <p:cNvSpPr>
                <a:spLocks noChangeArrowheads="1"/>
              </p:cNvSpPr>
              <p:nvPr/>
            </p:nvSpPr>
            <p:spPr bwMode="gray">
              <a:xfrm rot="5400000">
                <a:off x="-12" y="1165"/>
                <a:ext cx="391" cy="406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443" name="Oval 117"/>
              <p:cNvSpPr>
                <a:spLocks noChangeArrowheads="1"/>
              </p:cNvSpPr>
              <p:nvPr/>
            </p:nvSpPr>
            <p:spPr bwMode="gray">
              <a:xfrm rot="5400000">
                <a:off x="-14" y="1168"/>
                <a:ext cx="391" cy="406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51318" name="Oval 118"/>
              <p:cNvSpPr>
                <a:spLocks noChangeArrowheads="1"/>
              </p:cNvSpPr>
              <p:nvPr/>
            </p:nvSpPr>
            <p:spPr bwMode="gray">
              <a:xfrm rot="5400000">
                <a:off x="12" y="1193"/>
                <a:ext cx="340" cy="35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445" name="Oval 119"/>
              <p:cNvSpPr>
                <a:spLocks noChangeArrowheads="1"/>
              </p:cNvSpPr>
              <p:nvPr/>
            </p:nvSpPr>
            <p:spPr bwMode="gray">
              <a:xfrm rot="5400000">
                <a:off x="12" y="1193"/>
                <a:ext cx="340" cy="354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1320" name="Group 120"/>
          <p:cNvGrpSpPr>
            <a:grpSpLocks/>
          </p:cNvGrpSpPr>
          <p:nvPr/>
        </p:nvGrpSpPr>
        <p:grpSpPr bwMode="auto">
          <a:xfrm>
            <a:off x="628650" y="3829050"/>
            <a:ext cx="228600" cy="533400"/>
            <a:chOff x="240" y="624"/>
            <a:chExt cx="96" cy="288"/>
          </a:xfrm>
        </p:grpSpPr>
        <p:sp>
          <p:nvSpPr>
            <p:cNvPr id="17432" name="Rectangle 121"/>
            <p:cNvSpPr>
              <a:spLocks noChangeArrowheads="1"/>
            </p:cNvSpPr>
            <p:nvPr/>
          </p:nvSpPr>
          <p:spPr bwMode="gray">
            <a:xfrm rot="16200000" flipH="1">
              <a:off x="115" y="749"/>
              <a:ext cx="288" cy="38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ECECEC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3" name="Rectangle 122"/>
            <p:cNvSpPr>
              <a:spLocks noChangeArrowheads="1"/>
            </p:cNvSpPr>
            <p:nvPr/>
          </p:nvSpPr>
          <p:spPr bwMode="gray">
            <a:xfrm rot="16200000" flipH="1">
              <a:off x="163" y="738"/>
              <a:ext cx="288" cy="59"/>
            </a:xfrm>
            <a:prstGeom prst="rect">
              <a:avLst/>
            </a:prstGeom>
            <a:gradFill rotWithShape="1">
              <a:gsLst>
                <a:gs pos="0">
                  <a:srgbClr val="CFCFCF"/>
                </a:gs>
                <a:gs pos="100000">
                  <a:srgbClr val="5F5F5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323" name="Group 123"/>
          <p:cNvGrpSpPr>
            <a:grpSpLocks/>
          </p:cNvGrpSpPr>
          <p:nvPr/>
        </p:nvGrpSpPr>
        <p:grpSpPr bwMode="auto">
          <a:xfrm>
            <a:off x="628650" y="2590800"/>
            <a:ext cx="228600" cy="533400"/>
            <a:chOff x="240" y="624"/>
            <a:chExt cx="96" cy="288"/>
          </a:xfrm>
        </p:grpSpPr>
        <p:sp>
          <p:nvSpPr>
            <p:cNvPr id="17430" name="Rectangle 124"/>
            <p:cNvSpPr>
              <a:spLocks noChangeArrowheads="1"/>
            </p:cNvSpPr>
            <p:nvPr/>
          </p:nvSpPr>
          <p:spPr bwMode="gray">
            <a:xfrm rot="16200000" flipH="1">
              <a:off x="115" y="749"/>
              <a:ext cx="288" cy="38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ECECEC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1" name="Rectangle 125"/>
            <p:cNvSpPr>
              <a:spLocks noChangeArrowheads="1"/>
            </p:cNvSpPr>
            <p:nvPr/>
          </p:nvSpPr>
          <p:spPr bwMode="gray">
            <a:xfrm rot="16200000" flipH="1">
              <a:off x="163" y="738"/>
              <a:ext cx="288" cy="59"/>
            </a:xfrm>
            <a:prstGeom prst="rect">
              <a:avLst/>
            </a:prstGeom>
            <a:gradFill rotWithShape="1">
              <a:gsLst>
                <a:gs pos="0">
                  <a:srgbClr val="CFCFCF"/>
                </a:gs>
                <a:gs pos="100000">
                  <a:srgbClr val="5F5F5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326" name="Text Box 126"/>
          <p:cNvSpPr txBox="1">
            <a:spLocks noChangeArrowheads="1"/>
          </p:cNvSpPr>
          <p:nvPr/>
        </p:nvSpPr>
        <p:spPr bwMode="auto">
          <a:xfrm>
            <a:off x="685800" y="838200"/>
            <a:ext cx="8077200" cy="496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thẳngsong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y =  - 0,5x +2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51327" name="Text Box 127"/>
          <p:cNvSpPr txBox="1">
            <a:spLocks noChangeArrowheads="1"/>
          </p:cNvSpPr>
          <p:nvPr/>
        </p:nvSpPr>
        <p:spPr bwMode="auto">
          <a:xfrm>
            <a:off x="2133600" y="1828800"/>
            <a:ext cx="2667000" cy="640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 </a:t>
            </a:r>
            <a:r>
              <a:rPr lang="en-US" sz="3200" b="1" i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y =  0, 5 x + 2</a:t>
            </a:r>
            <a:endParaRPr lang="en-US" sz="3200" b="1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Time" pitchFamily="34" charset="0"/>
            </a:endParaRPr>
          </a:p>
        </p:txBody>
      </p:sp>
      <p:sp>
        <p:nvSpPr>
          <p:cNvPr id="51328" name="AutoShape 128"/>
          <p:cNvSpPr>
            <a:spLocks noChangeArrowheads="1"/>
          </p:cNvSpPr>
          <p:nvPr/>
        </p:nvSpPr>
        <p:spPr bwMode="gray">
          <a:xfrm>
            <a:off x="4953000" y="1761979"/>
            <a:ext cx="3619500" cy="762000"/>
          </a:xfrm>
          <a:prstGeom prst="roundRect">
            <a:avLst>
              <a:gd name="adj" fmla="val 10889"/>
            </a:avLst>
          </a:prstGeom>
          <a:solidFill>
            <a:schemeClr val="accent1"/>
          </a:solidFill>
          <a:ln w="9525"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/>
            <a:r>
              <a:rPr lang="en-US" sz="2800" i="1">
                <a:solidFill>
                  <a:schemeClr val="bg1"/>
                </a:solidFill>
                <a:cs typeface="Arial" charset="0"/>
              </a:rPr>
              <a:t>Rất tiếc bạn sai rồi </a:t>
            </a:r>
          </a:p>
        </p:txBody>
      </p:sp>
      <p:sp>
        <p:nvSpPr>
          <p:cNvPr id="51329" name="Text Box 129"/>
          <p:cNvSpPr txBox="1">
            <a:spLocks noChangeArrowheads="1"/>
          </p:cNvSpPr>
          <p:nvPr/>
        </p:nvSpPr>
        <p:spPr bwMode="auto">
          <a:xfrm>
            <a:off x="2465624" y="3288295"/>
            <a:ext cx="4038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002060"/>
                </a:solidFill>
                <a:latin typeface=".VnTime" pitchFamily="34" charset="0"/>
              </a:rPr>
              <a:t>y = 1- 0,5x</a:t>
            </a:r>
          </a:p>
        </p:txBody>
      </p:sp>
      <p:sp>
        <p:nvSpPr>
          <p:cNvPr id="51330" name="AutoShape 130"/>
          <p:cNvSpPr>
            <a:spLocks noChangeArrowheads="1"/>
          </p:cNvSpPr>
          <p:nvPr/>
        </p:nvSpPr>
        <p:spPr bwMode="gray">
          <a:xfrm>
            <a:off x="4953000" y="3200400"/>
            <a:ext cx="3619500" cy="685800"/>
          </a:xfrm>
          <a:prstGeom prst="roundRect">
            <a:avLst>
              <a:gd name="adj" fmla="val 10889"/>
            </a:avLst>
          </a:prstGeom>
          <a:solidFill>
            <a:schemeClr val="hlink"/>
          </a:solidFill>
          <a:ln w="9525">
            <a:round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/>
            <a:r>
              <a:rPr lang="en-US" sz="2800" i="1" smtClean="0">
                <a:solidFill>
                  <a:srgbClr val="FF0000"/>
                </a:solidFill>
                <a:cs typeface="Arial" charset="0"/>
              </a:rPr>
              <a:t>Chúc mừng bạn </a:t>
            </a:r>
            <a:r>
              <a:rPr lang="en-US" sz="2800" i="1">
                <a:solidFill>
                  <a:srgbClr val="FF0000"/>
                </a:solidFill>
                <a:cs typeface="Arial" charset="0"/>
              </a:rPr>
              <a:t>đã đúng</a:t>
            </a:r>
          </a:p>
        </p:txBody>
      </p:sp>
      <p:sp>
        <p:nvSpPr>
          <p:cNvPr id="51331" name="Text Box 131"/>
          <p:cNvSpPr txBox="1">
            <a:spLocks noChangeArrowheads="1"/>
          </p:cNvSpPr>
          <p:nvPr/>
        </p:nvSpPr>
        <p:spPr bwMode="auto">
          <a:xfrm>
            <a:off x="2362200" y="4495800"/>
            <a:ext cx="2590800" cy="683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  </a:t>
            </a:r>
            <a:r>
              <a:rPr lang="en-US" sz="3200" b="1" i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y =  </a:t>
            </a:r>
            <a:r>
              <a:rPr lang="en-US" sz="3200" b="1" i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2</a:t>
            </a:r>
            <a:r>
              <a:rPr lang="en-US" sz="3200" b="1" i="1" smtClean="0">
                <a:solidFill>
                  <a:srgbClr val="002060"/>
                </a:solidFill>
                <a:latin typeface=".VnTime" pitchFamily="34" charset="0"/>
              </a:rPr>
              <a:t>- </a:t>
            </a:r>
            <a:r>
              <a:rPr lang="en-US" sz="3200" b="1" i="1">
                <a:solidFill>
                  <a:srgbClr val="002060"/>
                </a:solidFill>
                <a:latin typeface=".VnTime" pitchFamily="34" charset="0"/>
              </a:rPr>
              <a:t>0,5x</a:t>
            </a:r>
          </a:p>
        </p:txBody>
      </p:sp>
      <p:sp>
        <p:nvSpPr>
          <p:cNvPr id="51332" name="Text Box 132"/>
          <p:cNvSpPr txBox="1">
            <a:spLocks noChangeArrowheads="1"/>
          </p:cNvSpPr>
          <p:nvPr/>
        </p:nvSpPr>
        <p:spPr bwMode="auto">
          <a:xfrm>
            <a:off x="2514600" y="5562600"/>
            <a:ext cx="4800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i="1" smtClean="0">
                <a:solidFill>
                  <a:srgbClr val="002060"/>
                </a:solidFill>
                <a:latin typeface=".VnTime" pitchFamily="34" charset="0"/>
              </a:rPr>
              <a:t>y = x +2</a:t>
            </a:r>
            <a:endParaRPr lang="en-US" sz="3200" b="1" i="1">
              <a:solidFill>
                <a:srgbClr val="002060"/>
              </a:solidFill>
              <a:latin typeface=".VnTime" pitchFamily="34" charset="0"/>
            </a:endParaRPr>
          </a:p>
        </p:txBody>
      </p:sp>
      <p:sp>
        <p:nvSpPr>
          <p:cNvPr id="51333" name="AutoShape 133"/>
          <p:cNvSpPr>
            <a:spLocks noChangeArrowheads="1"/>
          </p:cNvSpPr>
          <p:nvPr/>
        </p:nvSpPr>
        <p:spPr bwMode="gray">
          <a:xfrm>
            <a:off x="5143500" y="4343400"/>
            <a:ext cx="3390900" cy="685800"/>
          </a:xfrm>
          <a:prstGeom prst="roundRect">
            <a:avLst>
              <a:gd name="adj" fmla="val 10889"/>
            </a:avLst>
          </a:prstGeom>
          <a:solidFill>
            <a:schemeClr val="accent1"/>
          </a:solidFill>
          <a:ln w="9525">
            <a:round/>
            <a:headEnd/>
            <a:tailEnd/>
          </a:ln>
          <a:effectLst/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/>
            <a:r>
              <a:rPr lang="en-US" sz="2800" i="1">
                <a:solidFill>
                  <a:schemeClr val="bg1"/>
                </a:solidFill>
                <a:cs typeface="Arial" charset="0"/>
              </a:rPr>
              <a:t>Rất tiếc bạn sai rồi </a:t>
            </a:r>
          </a:p>
        </p:txBody>
      </p:sp>
      <p:sp>
        <p:nvSpPr>
          <p:cNvPr id="51334" name="AutoShape 134"/>
          <p:cNvSpPr>
            <a:spLocks noChangeArrowheads="1"/>
          </p:cNvSpPr>
          <p:nvPr/>
        </p:nvSpPr>
        <p:spPr bwMode="gray">
          <a:xfrm>
            <a:off x="5143500" y="5562600"/>
            <a:ext cx="3467100" cy="762000"/>
          </a:xfrm>
          <a:prstGeom prst="roundRect">
            <a:avLst>
              <a:gd name="adj" fmla="val 10889"/>
            </a:avLst>
          </a:prstGeom>
          <a:solidFill>
            <a:schemeClr val="accent1"/>
          </a:solidFill>
          <a:ln w="9525">
            <a:round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/>
            <a:r>
              <a:rPr lang="en-US" sz="2800" i="1">
                <a:solidFill>
                  <a:schemeClr val="bg1"/>
                </a:solidFill>
                <a:cs typeface="Arial" charset="0"/>
              </a:rPr>
              <a:t>Rất tiếc bạn sai rồi </a:t>
            </a:r>
          </a:p>
        </p:txBody>
      </p:sp>
      <p:sp>
        <p:nvSpPr>
          <p:cNvPr id="51335" name="Text Box 135"/>
          <p:cNvSpPr txBox="1">
            <a:spLocks noChangeArrowheads="1"/>
          </p:cNvSpPr>
          <p:nvPr/>
        </p:nvSpPr>
        <p:spPr bwMode="auto">
          <a:xfrm>
            <a:off x="3200400" y="338138"/>
            <a:ext cx="2400300" cy="683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32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Bµi tËp </a:t>
            </a:r>
            <a:r>
              <a:rPr lang="en-US" sz="32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</a:rPr>
              <a:t>1:</a:t>
            </a:r>
            <a:endParaRPr lang="en-US" sz="3200" b="1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240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3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2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500"/>
                                        <p:tgtEl>
                                          <p:spTgt spid="51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500"/>
                                        <p:tgtEl>
                                          <p:spTgt spid="51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500"/>
                                        <p:tgtEl>
                                          <p:spTgt spid="51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5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12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51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13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512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513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512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13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2" dur="500"/>
                                        <p:tgtEl>
                                          <p:spTgt spid="51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1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512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 nodeType="clickPar">
                      <p:stCondLst>
                        <p:cond delay="0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500"/>
                                        <p:tgtEl>
                                          <p:spTgt spid="513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92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512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 nodeType="clickPar">
                      <p:stCondLst>
                        <p:cond delay="0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513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32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512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 nodeType="clickPar">
                      <p:stCondLst>
                        <p:cond delay="0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500"/>
                                        <p:tgtEl>
                                          <p:spTgt spid="513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60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51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 nodeType="clickPar">
                      <p:stCondLst>
                        <p:cond delay="0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0" dur="500"/>
                                        <p:tgtEl>
                                          <p:spTgt spid="513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05"/>
                  </p:tgtEl>
                </p:cond>
              </p:nextCondLst>
            </p:seq>
          </p:childTnLst>
        </p:cTn>
      </p:par>
    </p:tnLst>
    <p:bldLst>
      <p:bldP spid="51231" grpId="0" build="allAtOnce" animBg="1"/>
      <p:bldP spid="51326" grpId="0"/>
      <p:bldP spid="51327" grpId="0"/>
      <p:bldP spid="51328" grpId="0" animBg="1"/>
      <p:bldP spid="51330" grpId="0" animBg="1"/>
      <p:bldP spid="51331" grpId="0"/>
      <p:bldP spid="51333" grpId="0" animBg="1"/>
      <p:bldP spid="51334" grpId="0" animBg="1"/>
      <p:bldP spid="513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5240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II. ĐƯỜNG THẲNG CẮT NHAU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6200" y="762000"/>
            <a:ext cx="609600" cy="523220"/>
            <a:chOff x="228600" y="762000"/>
            <a:chExt cx="609600" cy="523220"/>
          </a:xfrm>
        </p:grpSpPr>
        <p:sp>
          <p:nvSpPr>
            <p:cNvPr id="6" name="Rectangle 5"/>
            <p:cNvSpPr/>
            <p:nvPr/>
          </p:nvSpPr>
          <p:spPr>
            <a:xfrm>
              <a:off x="228600" y="762000"/>
              <a:ext cx="609600" cy="52322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28600" y="762000"/>
              <a:ext cx="609600" cy="52322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</a:rPr>
                <a:t>?2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685800" y="6096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cặp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đường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thẳng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cắt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đường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thẳng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1636693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0,5x + 2 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(d</a:t>
            </a:r>
            <a:r>
              <a:rPr lang="en-US" sz="28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  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62400" y="1620560"/>
            <a:ext cx="3619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0,5x – 1 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(d</a:t>
            </a:r>
            <a:r>
              <a:rPr lang="en-US" sz="28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  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7992" y="2163104"/>
            <a:ext cx="3619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1,5x + 2  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(d</a:t>
            </a:r>
            <a:r>
              <a:rPr lang="en-US" sz="2800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  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0400" y="2600004"/>
            <a:ext cx="3619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C00000"/>
                </a:solidFill>
              </a:rPr>
              <a:t>Tra</a:t>
            </a:r>
            <a:r>
              <a:rPr lang="en-US" sz="2800" dirty="0" smtClean="0">
                <a:solidFill>
                  <a:srgbClr val="C00000"/>
                </a:solidFill>
              </a:rPr>
              <a:t>̉ </a:t>
            </a:r>
            <a:r>
              <a:rPr lang="en-US" sz="2800" dirty="0" err="1" smtClean="0">
                <a:solidFill>
                  <a:srgbClr val="C00000"/>
                </a:solidFill>
              </a:rPr>
              <a:t>lời</a:t>
            </a:r>
            <a:r>
              <a:rPr lang="en-US" sz="2800" dirty="0" smtClean="0">
                <a:solidFill>
                  <a:srgbClr val="C00000"/>
                </a:solidFill>
              </a:rPr>
              <a:t>.  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600" y="3048000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(d</a:t>
            </a:r>
            <a:r>
              <a:rPr lang="en-US" sz="28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cắt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(d</a:t>
            </a:r>
            <a:r>
              <a:rPr lang="en-US" sz="28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tại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điểm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trục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2.   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000" y="3505200"/>
            <a:ext cx="2343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(d</a:t>
            </a:r>
            <a:r>
              <a:rPr lang="en-US" sz="28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cắt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(d</a:t>
            </a:r>
            <a:r>
              <a:rPr lang="en-US" sz="28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.   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2400" y="4038600"/>
            <a:ext cx="2343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KẾT LUẬN</a:t>
            </a:r>
            <a:endParaRPr lang="en-US" sz="28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28600" y="4648200"/>
                <a:ext cx="89154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Hai </a:t>
                </a:r>
                <a:r>
                  <a:rPr lang="en-US" sz="2800" i="1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đường</a:t>
                </a:r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thẳng</a:t>
                </a:r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y= ax+b </a:t>
                </a:r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(a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sz="2800" b="0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en-US" sz="2800" i="1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va</a:t>
                </a:r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̀ </a:t>
                </a:r>
                <a:r>
                  <a:rPr lang="en-US" sz="2800" i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y= a’x+b</a:t>
                </a:r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’ (a’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sz="2800" b="0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) </a:t>
                </a:r>
                <a:b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cắt</a:t>
                </a:r>
                <a:r>
                  <a:rPr lang="en-US" sz="2800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sz="2800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khi</a:t>
                </a:r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va</a:t>
                </a:r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̀ chỉ </a:t>
                </a:r>
                <a:r>
                  <a:rPr lang="en-US" sz="2800" i="1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khi</a:t>
                </a:r>
                <a:r>
                  <a:rPr lang="en-US" sz="2800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800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itchFamily="18" charset="0"/>
                    <a:ea typeface="Cambria Math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≠</m:t>
                    </m:r>
                  </m:oMath>
                </a14:m>
                <a:r>
                  <a:rPr lang="en-US" sz="2800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a’.</a:t>
                </a:r>
                <a:endParaRPr lang="en-US" sz="28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648200"/>
                <a:ext cx="8915400" cy="954107"/>
              </a:xfrm>
              <a:prstGeom prst="rect">
                <a:avLst/>
              </a:prstGeom>
              <a:blipFill rotWithShape="1">
                <a:blip r:embed="rId2"/>
                <a:stretch>
                  <a:fillRect l="-1436" t="-6410"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1118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Line 2"/>
          <p:cNvSpPr>
            <a:spLocks noChangeShapeType="1"/>
          </p:cNvSpPr>
          <p:nvPr/>
        </p:nvSpPr>
        <p:spPr bwMode="auto">
          <a:xfrm>
            <a:off x="8839200" y="180975"/>
            <a:ext cx="0" cy="1419225"/>
          </a:xfrm>
          <a:prstGeom prst="line">
            <a:avLst/>
          </a:prstGeom>
          <a:noFill/>
          <a:ln w="57150" cap="sq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37" name="AutoShape 9"/>
          <p:cNvSpPr>
            <a:spLocks noChangeArrowheads="1"/>
          </p:cNvSpPr>
          <p:nvPr/>
        </p:nvSpPr>
        <p:spPr bwMode="auto">
          <a:xfrm>
            <a:off x="685800" y="317498"/>
            <a:ext cx="1676400" cy="573089"/>
          </a:xfrm>
          <a:prstGeom prst="roundRect">
            <a:avLst>
              <a:gd name="adj" fmla="val 16667"/>
            </a:avLst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marL="457200" indent="-457200" eaLnBrk="0" hangingPunct="0"/>
            <a:r>
              <a:rPr lang="en-US" sz="3200" b="1">
                <a:solidFill>
                  <a:srgbClr val="3333FF"/>
                </a:solidFill>
                <a:cs typeface="Arial" charset="0"/>
              </a:rPr>
              <a:t>Bài tập 2</a:t>
            </a: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392112" y="2363788"/>
            <a:ext cx="7893050" cy="608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30000"/>
              </a:lnSpc>
              <a:spcBef>
                <a:spcPct val="50000"/>
              </a:spcBef>
            </a:pP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Điền dấu “X” vào ô thích hợp:</a:t>
            </a:r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914400" y="1084263"/>
            <a:ext cx="800258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 các đường thẳng:</a:t>
            </a:r>
          </a:p>
          <a:p>
            <a:pPr>
              <a:defRPr/>
            </a:pP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(d1): 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–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3x + 1            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(d3):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3x + 1</a:t>
            </a:r>
          </a:p>
          <a:p>
            <a:pPr>
              <a:defRPr/>
            </a:pPr>
            <a:r>
              <a:rPr lang="en-US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(d2): 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2 – 3x             </a:t>
            </a:r>
            <a:r>
              <a:rPr lang="en-US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(d4): </a:t>
            </a:r>
            <a:r>
              <a:rPr lang="en-US" sz="28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 = 1 + 3x</a:t>
            </a:r>
          </a:p>
        </p:txBody>
      </p:sp>
      <p:graphicFrame>
        <p:nvGraphicFramePr>
          <p:cNvPr id="49167" name="Group 1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156367540"/>
              </p:ext>
            </p:extLst>
          </p:nvPr>
        </p:nvGraphicFramePr>
        <p:xfrm>
          <a:off x="246063" y="3049588"/>
          <a:ext cx="8728075" cy="3351212"/>
        </p:xfrm>
        <a:graphic>
          <a:graphicData uri="http://schemas.openxmlformats.org/drawingml/2006/table">
            <a:tbl>
              <a:tblPr/>
              <a:tblGrid>
                <a:gridCol w="455612"/>
                <a:gridCol w="5919788"/>
                <a:gridCol w="1290637"/>
                <a:gridCol w="1062038"/>
              </a:tblGrid>
              <a:tr h="8366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(d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1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) // (d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2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(d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1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) cắt (d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3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) tại điểm có tung độ bằng 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(d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2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) // (d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3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(d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3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) trùng (d</a:t>
                      </a:r>
                      <a:r>
                        <a:rPr kumimoji="0" lang="en-US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4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)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9199" name="Rectangle 47"/>
          <p:cNvSpPr>
            <a:spLocks noChangeArrowheads="1"/>
          </p:cNvSpPr>
          <p:nvPr/>
        </p:nvSpPr>
        <p:spPr bwMode="auto">
          <a:xfrm>
            <a:off x="685800" y="3094038"/>
            <a:ext cx="5919788" cy="762000"/>
          </a:xfrm>
          <a:prstGeom prst="rect">
            <a:avLst/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600" b="1">
                <a:solidFill>
                  <a:srgbClr val="0070C0"/>
                </a:solidFill>
                <a:latin typeface="Times New Roman" pitchFamily="18" charset="0"/>
                <a:cs typeface="Arial" charset="0"/>
              </a:rPr>
              <a:t>Nội dung</a:t>
            </a:r>
          </a:p>
        </p:txBody>
      </p:sp>
      <p:sp>
        <p:nvSpPr>
          <p:cNvPr id="49200" name="Rectangle 48"/>
          <p:cNvSpPr>
            <a:spLocks noChangeArrowheads="1"/>
          </p:cNvSpPr>
          <p:nvPr/>
        </p:nvSpPr>
        <p:spPr bwMode="auto">
          <a:xfrm>
            <a:off x="6621463" y="3049588"/>
            <a:ext cx="1290637" cy="762000"/>
          </a:xfrm>
          <a:prstGeom prst="rect">
            <a:avLst/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600" b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Đúng</a:t>
            </a:r>
          </a:p>
        </p:txBody>
      </p:sp>
      <p:sp>
        <p:nvSpPr>
          <p:cNvPr id="49201" name="Rectangle 49"/>
          <p:cNvSpPr>
            <a:spLocks noChangeArrowheads="1"/>
          </p:cNvSpPr>
          <p:nvPr/>
        </p:nvSpPr>
        <p:spPr bwMode="auto">
          <a:xfrm>
            <a:off x="7912100" y="3049588"/>
            <a:ext cx="1062038" cy="762000"/>
          </a:xfrm>
          <a:prstGeom prst="rect">
            <a:avLst/>
          </a:prstGeom>
          <a:solidFill>
            <a:schemeClr val="bg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600" b="1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Sai</a:t>
            </a:r>
          </a:p>
        </p:txBody>
      </p:sp>
      <p:sp>
        <p:nvSpPr>
          <p:cNvPr id="49203" name="Text Box 51"/>
          <p:cNvSpPr txBox="1">
            <a:spLocks noChangeArrowheads="1"/>
          </p:cNvSpPr>
          <p:nvPr/>
        </p:nvSpPr>
        <p:spPr bwMode="auto">
          <a:xfrm>
            <a:off x="7051357" y="39624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E51C07"/>
                </a:solidFill>
                <a:latin typeface=".VnCooperH" pitchFamily="34" charset="0"/>
                <a:cs typeface="Arial" charset="0"/>
              </a:rPr>
              <a:t>X</a:t>
            </a:r>
          </a:p>
        </p:txBody>
      </p:sp>
      <p:sp>
        <p:nvSpPr>
          <p:cNvPr id="49204" name="Text Box 52"/>
          <p:cNvSpPr txBox="1">
            <a:spLocks noChangeArrowheads="1"/>
          </p:cNvSpPr>
          <p:nvPr/>
        </p:nvSpPr>
        <p:spPr bwMode="auto">
          <a:xfrm>
            <a:off x="8229600" y="5175250"/>
            <a:ext cx="5857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9F32CA"/>
                </a:solidFill>
                <a:latin typeface=".VnCooperH" pitchFamily="34" charset="0"/>
                <a:cs typeface="Arial" charset="0"/>
              </a:rPr>
              <a:t>X</a:t>
            </a:r>
          </a:p>
        </p:txBody>
      </p:sp>
      <p:sp>
        <p:nvSpPr>
          <p:cNvPr id="49206" name="Text Box 54"/>
          <p:cNvSpPr txBox="1">
            <a:spLocks noChangeArrowheads="1"/>
          </p:cNvSpPr>
          <p:nvPr/>
        </p:nvSpPr>
        <p:spPr bwMode="auto">
          <a:xfrm>
            <a:off x="7088188" y="4572000"/>
            <a:ext cx="455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E51C07"/>
                </a:solidFill>
                <a:latin typeface=".VnCooperH" pitchFamily="34" charset="0"/>
                <a:cs typeface="Arial" charset="0"/>
              </a:rPr>
              <a:t>X</a:t>
            </a:r>
          </a:p>
        </p:txBody>
      </p:sp>
      <p:sp>
        <p:nvSpPr>
          <p:cNvPr id="49210" name="Text Box 58"/>
          <p:cNvSpPr txBox="1">
            <a:spLocks noChangeArrowheads="1"/>
          </p:cNvSpPr>
          <p:nvPr/>
        </p:nvSpPr>
        <p:spPr bwMode="auto">
          <a:xfrm>
            <a:off x="7086600" y="5867400"/>
            <a:ext cx="455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E51C07"/>
                </a:solidFill>
                <a:latin typeface=".VnCooperH" pitchFamily="34" charset="0"/>
                <a:cs typeface="Arial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173337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9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9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9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9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9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9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9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9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9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9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9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9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9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9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9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5" grpId="0"/>
      <p:bldP spid="49166" grpId="0"/>
      <p:bldP spid="49199" grpId="0" animBg="1"/>
      <p:bldP spid="49200" grpId="0" animBg="1"/>
      <p:bldP spid="49201" grpId="0" animBg="1"/>
      <p:bldP spid="49203" grpId="0" autoUpdateAnimBg="0"/>
      <p:bldP spid="49204" grpId="0" autoUpdateAnimBg="0"/>
      <p:bldP spid="49206" grpId="0" autoUpdateAnimBg="0"/>
      <p:bldP spid="4921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8638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III. BÀI TOÁN ÁP DỤNG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9482" y="533399"/>
            <a:ext cx="8686800" cy="179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hàm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bậc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nhất</a:t>
            </a:r>
            <a:r>
              <a:rPr lang="en-US" sz="24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 = 2mx+3 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(d)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(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m+1)x+2 (d</a:t>
            </a:r>
            <a:r>
              <a:rPr lang="en-US" sz="24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’). </a:t>
            </a:r>
            <a:endParaRPr lang="en-US" sz="240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20000"/>
              </a:spcBef>
            </a:pPr>
            <a:r>
              <a:rPr lang="en-US" sz="24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Tìm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́ trị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đê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hàm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là: 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a) Hai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đường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thẳng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cắt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b) Hai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đường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thẳng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832" y="2250792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endParaRPr 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04900" y="214378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2060"/>
                </a:solidFill>
              </a:rPr>
              <a:t>  </a:t>
            </a:r>
            <a:r>
              <a:rPr lang="en-US" sz="2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 = 2m</a:t>
            </a:r>
            <a:r>
              <a:rPr lang="en-US" sz="2400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+ 3</a:t>
            </a:r>
            <a:r>
              <a:rPr lang="en-US" sz="2800" smtClean="0">
                <a:solidFill>
                  <a:srgbClr val="002060"/>
                </a:solidFill>
              </a:rPr>
              <a:t>   </a:t>
            </a:r>
            <a:endParaRPr lang="en-US" sz="2800" dirty="0" smtClean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2999" y="2514600"/>
            <a:ext cx="2438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2060"/>
                </a:solidFill>
              </a:rPr>
              <a:t>  </a:t>
            </a:r>
            <a:r>
              <a:rPr lang="en-US" sz="2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  = (m+1)x + 2   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297873" y="2971800"/>
                <a:ext cx="8382000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002060"/>
                    </a:solidFill>
                  </a:rPr>
                  <a:t>-</a:t>
                </a:r>
                <a:r>
                  <a:rPr lang="en-US" sz="24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ĐK</a:t>
                </a:r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để</a:t>
                </a:r>
                <a:r>
                  <a:rPr lang="en-US" sz="24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(d) </a:t>
                </a:r>
                <a:r>
                  <a:rPr lang="en-US" sz="2400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4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(d’) </a:t>
                </a:r>
                <a:r>
                  <a:rPr lang="en-US" sz="2400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4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hàm</a:t>
                </a:r>
                <a:r>
                  <a:rPr lang="en-US" sz="24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bậc</a:t>
                </a:r>
                <a:r>
                  <a:rPr lang="en-US" sz="24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nhất</a:t>
                </a:r>
                <a:endParaRPr lang="en-US" sz="2400" dirty="0" smtClean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   </a:t>
                </a:r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70C0"/>
                        </a:solidFill>
                        <a:latin typeface="Cambria Math"/>
                        <a:cs typeface="Times New Roman" pitchFamily="18" charset="0"/>
                      </a:rPr>
                      <m:t>≠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0  =&gt; 2m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70C0"/>
                        </a:solidFill>
                        <a:latin typeface="Cambria Math"/>
                        <a:cs typeface="Times New Roman" pitchFamily="18" charset="0"/>
                      </a:rPr>
                      <m:t>≠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0  </a:t>
                </a:r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  <a:sym typeface="Wingdings" pitchFamily="2" charset="2"/>
                  </a:rPr>
                  <a:t>&lt;=&gt; m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70C0"/>
                        </a:solidFill>
                        <a:latin typeface="Cambria Math"/>
                        <a:cs typeface="Times New Roman" pitchFamily="18" charset="0"/>
                      </a:rPr>
                      <m:t>≠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0. </a:t>
                </a:r>
              </a:p>
              <a:p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   </a:t>
                </a:r>
                <a:r>
                  <a:rPr lang="en-US" sz="24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24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’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70C0"/>
                        </a:solidFill>
                        <a:latin typeface="Cambria Math"/>
                        <a:cs typeface="Times New Roman" pitchFamily="18" charset="0"/>
                      </a:rPr>
                      <m:t>≠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0 =&gt; m+1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70C0"/>
                        </a:solidFill>
                        <a:latin typeface="Cambria Math"/>
                        <a:cs typeface="Times New Roman" pitchFamily="18" charset="0"/>
                      </a:rPr>
                      <m:t>≠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0 &lt;=&gt; m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70C0"/>
                        </a:solidFill>
                        <a:latin typeface="Cambria Math"/>
                        <a:cs typeface="Times New Roman" pitchFamily="18" charset="0"/>
                      </a:rPr>
                      <m:t>≠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-1. </a:t>
                </a: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873" y="2971800"/>
                <a:ext cx="8382000" cy="1323439"/>
              </a:xfrm>
              <a:prstGeom prst="rect">
                <a:avLst/>
              </a:prstGeom>
              <a:blipFill rotWithShape="0">
                <a:blip r:embed="rId2"/>
                <a:stretch>
                  <a:fillRect l="-1527" t="-4608" b="-9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Left Brace 11"/>
          <p:cNvSpPr/>
          <p:nvPr/>
        </p:nvSpPr>
        <p:spPr>
          <a:xfrm>
            <a:off x="380998" y="3494068"/>
            <a:ext cx="381000" cy="74015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15824" y="4080296"/>
                <a:ext cx="3810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a) (d) </a:t>
                </a:r>
                <a:r>
                  <a:rPr lang="en-US" sz="2400" dirty="0" err="1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cắt</a:t>
                </a:r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(d’) </a:t>
                </a:r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  <a:sym typeface="Wingdings" pitchFamily="2" charset="2"/>
                  </a:rPr>
                  <a:t>&lt;=&gt; a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70C0"/>
                        </a:solidFill>
                        <a:latin typeface="Cambria Math"/>
                        <a:cs typeface="Times New Roman" pitchFamily="18" charset="0"/>
                      </a:rPr>
                      <m:t>≠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a’</a:t>
                </a: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824" y="4080296"/>
                <a:ext cx="3810000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2400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3294886" y="41148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Hay: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038600" y="4114800"/>
                <a:ext cx="190500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2m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70C0"/>
                        </a:solidFill>
                        <a:latin typeface="Cambria Math"/>
                        <a:cs typeface="Times New Roman" pitchFamily="18" charset="0"/>
                      </a:rPr>
                      <m:t>≠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m+1 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4114800"/>
                <a:ext cx="1905001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5128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5562600" y="4124980"/>
            <a:ext cx="1066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&lt;=&gt;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324600" y="4124980"/>
                <a:ext cx="159327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m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70C0"/>
                        </a:solidFill>
                        <a:latin typeface="Cambria Math"/>
                        <a:cs typeface="Times New Roman" pitchFamily="18" charset="0"/>
                      </a:rPr>
                      <m:t>≠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1.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4124980"/>
                <a:ext cx="1593273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6130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52400" y="54102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b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(d) // (d’)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05000" y="5410200"/>
            <a:ext cx="1066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&lt;=&gt;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95598" y="5191780"/>
            <a:ext cx="1066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a=a’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2895599" y="5648980"/>
                <a:ext cx="137160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b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70C0"/>
                        </a:solidFill>
                        <a:latin typeface="Cambria Math"/>
                        <a:cs typeface="Times New Roman" pitchFamily="18" charset="0"/>
                      </a:rPr>
                      <m:t>≠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b’</a:t>
                </a: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599" y="5648980"/>
                <a:ext cx="1371601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6667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3809999" y="5420380"/>
            <a:ext cx="1066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&lt;=&gt;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52882" y="5191780"/>
            <a:ext cx="18687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2m =  m+1 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4918364" y="5648980"/>
                <a:ext cx="300643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ct val="20000"/>
                  </a:spcBef>
                </a:pPr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70C0"/>
                        </a:solidFill>
                        <a:latin typeface="Cambria Math"/>
                        <a:cs typeface="Times New Roman" pitchFamily="18" charset="0"/>
                      </a:rPr>
                      <m:t>≠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2. (</a:t>
                </a:r>
                <a:r>
                  <a:rPr lang="en-US" sz="2400" dirty="0" err="1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Luôn</a:t>
                </a:r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đúng</a:t>
                </a:r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). 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8364" y="5648980"/>
                <a:ext cx="3006436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3245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/>
          <p:cNvSpPr txBox="1"/>
          <p:nvPr/>
        </p:nvSpPr>
        <p:spPr>
          <a:xfrm>
            <a:off x="6248400" y="5181600"/>
            <a:ext cx="751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&lt;=&gt;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884184" y="5222260"/>
            <a:ext cx="2123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sz="2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1(TMĐK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115824" y="4565690"/>
                <a:ext cx="853287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002060"/>
                    </a:solidFill>
                  </a:rPr>
                  <a:t> 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* </a:t>
                </a:r>
                <a:r>
                  <a:rPr lang="en-US" sz="2400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Kết</a:t>
                </a:r>
                <a:r>
                  <a:rPr lang="en-US" sz="24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hợp</a:t>
                </a:r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với</a:t>
                </a:r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ĐK  </a:t>
                </a:r>
                <a:r>
                  <a:rPr lang="en-US" sz="2400" dirty="0" err="1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Vậy</a:t>
                </a:r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:   (d) </a:t>
                </a:r>
                <a:r>
                  <a:rPr lang="en-US" sz="2400" dirty="0" err="1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cắt</a:t>
                </a:r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(d’) </a:t>
                </a:r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  <a:sym typeface="Wingdings" pitchFamily="2" charset="2"/>
                  </a:rPr>
                  <a:t>&lt;=&gt; </a:t>
                </a:r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m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70C0"/>
                        </a:solidFill>
                        <a:latin typeface="Cambria Math"/>
                        <a:cs typeface="Times New Roman" pitchFamily="18" charset="0"/>
                      </a:rPr>
                      <m:t>≠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0 </a:t>
                </a:r>
                <a:r>
                  <a:rPr lang="en-US" sz="2400" dirty="0" err="1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va</a:t>
                </a:r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̀</a:t>
                </a:r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  <a:sym typeface="Wingdings" pitchFamily="2" charset="2"/>
                  </a:rPr>
                  <a:t> m </a:t>
                </a:r>
                <a14:m>
                  <m:oMath xmlns:m="http://schemas.openxmlformats.org/officeDocument/2006/math">
                    <m:r>
                      <a:rPr lang="en-US" sz="2400">
                        <a:solidFill>
                          <a:srgbClr val="0070C0"/>
                        </a:solidFill>
                        <a:latin typeface="Cambria Math"/>
                        <a:cs typeface="Times New Roman" pitchFamily="18" charset="0"/>
                      </a:rPr>
                      <m:t>≠±</m:t>
                    </m:r>
                    <m:r>
                      <a:rPr lang="en-US" sz="2400">
                        <a:solidFill>
                          <a:srgbClr val="0070C0"/>
                        </a:solidFill>
                        <a:latin typeface="Cambria Math"/>
                        <a:cs typeface="Times New Roman" pitchFamily="18" charset="0"/>
                      </a:rPr>
                      <m:t>1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824" y="4565690"/>
                <a:ext cx="8532876" cy="523220"/>
              </a:xfrm>
              <a:prstGeom prst="rect">
                <a:avLst/>
              </a:prstGeom>
              <a:blipFill rotWithShape="1">
                <a:blip r:embed="rId8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76200" y="6096000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</a:rPr>
              <a:t>*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Kết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4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ĐK, </a:t>
            </a:r>
            <a:r>
              <a:rPr lang="en-US" sz="240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2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(d) // (d’) </a:t>
            </a:r>
            <a:r>
              <a:rPr lang="en-US" sz="24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&lt;=&gt; </a:t>
            </a:r>
            <a:r>
              <a:rPr lang="en-US" sz="2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  = 1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6" name="Left Brace 35"/>
          <p:cNvSpPr/>
          <p:nvPr/>
        </p:nvSpPr>
        <p:spPr>
          <a:xfrm>
            <a:off x="2667000" y="5191780"/>
            <a:ext cx="228599" cy="91886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37" name="Left Brace 36"/>
          <p:cNvSpPr/>
          <p:nvPr/>
        </p:nvSpPr>
        <p:spPr>
          <a:xfrm>
            <a:off x="4724400" y="5191780"/>
            <a:ext cx="228600" cy="93476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70032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1" grpId="0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21" grpId="0"/>
      <p:bldP spid="24" grpId="0"/>
      <p:bldP spid="25" grpId="0"/>
      <p:bldP spid="28" grpId="0"/>
      <p:bldP spid="29" grpId="0"/>
      <p:bldP spid="30" grpId="0"/>
      <p:bldP spid="32" grpId="0"/>
      <p:bldP spid="33" grpId="0"/>
      <p:bldP spid="34" grpId="0"/>
      <p:bldP spid="35" grpId="0"/>
      <p:bldP spid="36" grpId="0" animBg="1"/>
      <p:bldP spid="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KẾT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LUẬN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447800"/>
                <a:ext cx="8229600" cy="4297363"/>
              </a:xfr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r>
                  <a:rPr lang="en-US" sz="3600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Với</a:t>
                </a:r>
                <a:r>
                  <a:rPr lang="en-US" sz="36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36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đường</a:t>
                </a:r>
                <a:r>
                  <a:rPr lang="en-US" sz="36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thẳng</a:t>
                </a:r>
                <a:r>
                  <a:rPr lang="en-US" sz="36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: 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</a:b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           </a:t>
                </a:r>
                <a:r>
                  <a:rPr lang="en-US" sz="3600" dirty="0" smtClean="0">
                    <a:solidFill>
                      <a:schemeClr val="accent6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y = ax + b   </a:t>
                </a:r>
                <a:r>
                  <a:rPr lang="en-US" sz="3600" dirty="0" smtClean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(d)</a:t>
                </a:r>
                <a:r>
                  <a:rPr lang="en-US" sz="3600" dirty="0" smtClean="0">
                    <a:solidFill>
                      <a:schemeClr val="accent6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br>
                  <a:rPr lang="en-US" sz="3600" dirty="0" smtClean="0">
                    <a:solidFill>
                      <a:schemeClr val="accent6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en-US" sz="3600" dirty="0" smtClean="0">
                    <a:solidFill>
                      <a:schemeClr val="accent6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           y = </a:t>
                </a:r>
                <a:r>
                  <a:rPr lang="en-US" sz="3600" dirty="0" err="1" smtClean="0">
                    <a:solidFill>
                      <a:schemeClr val="accent6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a’x</a:t>
                </a:r>
                <a:r>
                  <a:rPr lang="en-US" sz="3600" dirty="0" smtClean="0">
                    <a:solidFill>
                      <a:schemeClr val="accent6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> + b’ </a:t>
                </a:r>
                <a:r>
                  <a:rPr lang="en-US" sz="3600" dirty="0" smtClean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(d’)</a:t>
                </a:r>
                <a:r>
                  <a:rPr lang="en-US" sz="3600" dirty="0" smtClean="0">
                    <a:solidFill>
                      <a:schemeClr val="accent6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en-US" sz="3600" dirty="0" smtClean="0">
                    <a:solidFill>
                      <a:schemeClr val="accent6">
                        <a:lumMod val="75000"/>
                      </a:schemeClr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en-US" sz="3600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trong</a:t>
                </a:r>
                <a:r>
                  <a:rPr lang="en-US" sz="36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đo</a:t>
                </a:r>
                <a:r>
                  <a:rPr lang="en-US" sz="36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́ a </a:t>
                </a:r>
                <a:r>
                  <a:rPr lang="en-US" sz="3600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va</a:t>
                </a:r>
                <a:r>
                  <a:rPr lang="en-US" sz="36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̀ a’ </a:t>
                </a:r>
                <a:r>
                  <a:rPr lang="en-US" sz="3600" dirty="0" err="1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khác</a:t>
                </a:r>
                <a:r>
                  <a:rPr lang="en-US" sz="3600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0, ta có: </a:t>
                </a:r>
              </a:p>
              <a:p>
                <a:r>
                  <a:rPr lang="en-US" sz="360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1) (d) </a:t>
                </a:r>
                <a14:m>
                  <m:oMath xmlns:m="http://schemas.openxmlformats.org/officeDocument/2006/math">
                    <m:r>
                      <a:rPr lang="en-US" sz="360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∩</m:t>
                    </m:r>
                  </m:oMath>
                </a14:m>
                <a:r>
                  <a:rPr lang="en-US" sz="360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(d’)  &lt;=&gt;  a </a:t>
                </a:r>
                <a14:m>
                  <m:oMath xmlns:m="http://schemas.openxmlformats.org/officeDocument/2006/math">
                    <m:r>
                      <a:rPr lang="en-US" sz="360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≠</m:t>
                    </m:r>
                  </m:oMath>
                </a14:m>
                <a:r>
                  <a:rPr lang="en-US" sz="3600" dirty="0" smtClean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 a’.</a:t>
                </a:r>
                <a:endParaRPr lang="en-US" sz="36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3600" dirty="0" smtClean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2) (d) // (d’)  &lt;=&gt;  a = a’  </a:t>
                </a:r>
                <a:r>
                  <a:rPr lang="en-US" sz="3600" dirty="0" err="1" smtClean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va</a:t>
                </a:r>
                <a:r>
                  <a:rPr lang="en-US" sz="3600" dirty="0" smtClean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̀  b </a:t>
                </a:r>
                <a14:m>
                  <m:oMath xmlns:m="http://schemas.openxmlformats.org/officeDocument/2006/math">
                    <m:r>
                      <a:rPr lang="en-US" sz="360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≠</m:t>
                    </m:r>
                  </m:oMath>
                </a14:m>
                <a:r>
                  <a:rPr lang="en-US" sz="3600" dirty="0" smtClean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b’.</a:t>
                </a:r>
              </a:p>
              <a:p>
                <a:r>
                  <a:rPr lang="en-US" sz="3600" dirty="0" smtClean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3) (d) </a:t>
                </a:r>
                <a14:m>
                  <m:oMath xmlns:m="http://schemas.openxmlformats.org/officeDocument/2006/math">
                    <m:r>
                      <a:rPr lang="en-US" sz="3600" i="1" smtClean="0">
                        <a:solidFill>
                          <a:srgbClr val="7030A0"/>
                        </a:solidFill>
                        <a:latin typeface="Cambria Math"/>
                        <a:ea typeface="Cambria Math"/>
                      </a:rPr>
                      <m:t>≡</m:t>
                    </m:r>
                  </m:oMath>
                </a14:m>
                <a:r>
                  <a:rPr lang="en-US" sz="3600" dirty="0" smtClean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 (d’)  &lt;=&gt;  a = a’  </a:t>
                </a:r>
                <a:r>
                  <a:rPr lang="en-US" sz="3600" dirty="0" err="1" smtClean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va</a:t>
                </a:r>
                <a:r>
                  <a:rPr lang="en-US" sz="3600" dirty="0" smtClean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̀  b = b’.</a:t>
                </a:r>
              </a:p>
              <a:p>
                <a:endParaRPr lang="en-US" sz="36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447800"/>
                <a:ext cx="8229600" cy="4297363"/>
              </a:xfrm>
              <a:blipFill rotWithShape="1">
                <a:blip r:embed="rId2"/>
                <a:stretch>
                  <a:fillRect l="-1846" t="-1977" b="-40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644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8839200" y="180975"/>
            <a:ext cx="0" cy="1419225"/>
          </a:xfrm>
          <a:prstGeom prst="line">
            <a:avLst/>
          </a:prstGeom>
          <a:noFill/>
          <a:ln w="57150" cap="sq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387" name="AutoShape 8"/>
          <p:cNvSpPr>
            <a:spLocks noChangeArrowheads="1"/>
          </p:cNvSpPr>
          <p:nvPr/>
        </p:nvSpPr>
        <p:spPr bwMode="auto">
          <a:xfrm>
            <a:off x="152400" y="890586"/>
            <a:ext cx="8991600" cy="2233614"/>
          </a:xfrm>
          <a:prstGeom prst="roundRect">
            <a:avLst>
              <a:gd name="adj" fmla="val 16667"/>
            </a:avLst>
          </a:prstGeom>
          <a:ln>
            <a:headEnd type="none" w="sm" len="sm"/>
            <a:tailEnd type="none" w="sm" len="sm"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marL="457200" indent="-457200" eaLnBrk="0" hangingPunct="0"/>
            <a:r>
              <a:rPr lang="en-US" sz="2200" b="1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Hãy chỉ ra </a:t>
            </a:r>
            <a:r>
              <a:rPr lang="en-US" sz="32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 cặp đường thẳng </a:t>
            </a:r>
            <a:r>
              <a:rPr lang="en-US" sz="32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cắt nhau </a:t>
            </a:r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và các cặp </a:t>
            </a:r>
          </a:p>
          <a:p>
            <a:pPr marL="457200" indent="-457200" eaLnBrk="0" hangingPunct="0"/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đường thẳng </a:t>
            </a:r>
            <a:r>
              <a:rPr lang="en-US" sz="32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song song </a:t>
            </a:r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với nhau </a:t>
            </a:r>
            <a:r>
              <a:rPr lang="en-US" sz="3200" b="1" i="1" smtClean="0">
                <a:latin typeface="Times New Roman" pitchFamily="18" charset="0"/>
                <a:cs typeface="Times New Roman" pitchFamily="18" charset="0"/>
              </a:rPr>
              <a:t>trong </a:t>
            </a:r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số các </a:t>
            </a:r>
            <a:endParaRPr lang="en-US" sz="3200" b="1" i="1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hangingPunct="0"/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smtClean="0">
                <a:latin typeface="Times New Roman" pitchFamily="18" charset="0"/>
                <a:cs typeface="Times New Roman" pitchFamily="18" charset="0"/>
              </a:rPr>
              <a:t>đường </a:t>
            </a:r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thẳng sau:</a:t>
            </a:r>
          </a:p>
          <a:p>
            <a:pPr marL="457200" indent="-457200" eaLnBrk="0" hangingPunct="0"/>
            <a:r>
              <a:rPr lang="en-US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 = 1,5x+2  (d</a:t>
            </a:r>
            <a:r>
              <a:rPr lang="en-US" sz="24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);        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 =  x+ 2    (d</a:t>
            </a:r>
            <a:r>
              <a:rPr lang="en-US" sz="24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);      </a:t>
            </a:r>
            <a:r>
              <a:rPr lang="en-US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 = 0,5x - 3   (d</a:t>
            </a:r>
            <a:r>
              <a:rPr lang="en-US" sz="24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   </a:t>
            </a:r>
          </a:p>
          <a:p>
            <a:pPr marL="457200" indent="-457200" eaLnBrk="0" hangingPunct="0"/>
            <a:r>
              <a:rPr lang="en-US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 = x - 3      (d</a:t>
            </a:r>
            <a:r>
              <a:rPr lang="en-US" sz="24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);     </a:t>
            </a:r>
            <a:r>
              <a:rPr lang="en-US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 = 1,5x - 1 (d</a:t>
            </a:r>
            <a:r>
              <a:rPr lang="en-US" sz="24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);     </a:t>
            </a:r>
            <a:r>
              <a:rPr lang="en-US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 = 0,5x + 3  (d</a:t>
            </a:r>
            <a:r>
              <a:rPr lang="en-US" sz="24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16388" name="AutoShape 9"/>
          <p:cNvSpPr>
            <a:spLocks noChangeArrowheads="1"/>
          </p:cNvSpPr>
          <p:nvPr/>
        </p:nvSpPr>
        <p:spPr bwMode="auto">
          <a:xfrm>
            <a:off x="71438" y="304800"/>
            <a:ext cx="1365250" cy="3794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pPr marL="457200" indent="-457200" eaLnBrk="0" hangingPunct="0"/>
            <a:r>
              <a:rPr 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 </a:t>
            </a:r>
            <a:r>
              <a:rPr lang="en-US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1(20/SGK</a:t>
            </a:r>
            <a:r>
              <a:rPr 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48055" y="3770292"/>
            <a:ext cx="801052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 cặp đường thẳng cắt nhau là      </a:t>
            </a:r>
          </a:p>
          <a:p>
            <a:pPr eaLnBrk="1" hangingPunct="1"/>
            <a:r>
              <a:rPr lang="en-US" sz="2800" smtClean="0"/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smtClean="0"/>
              <a:t>và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r>
              <a:rPr lang="en-US" sz="2800" smtClean="0"/>
              <a:t>   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smtClean="0"/>
              <a:t> và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r>
              <a:rPr lang="en-US" sz="2800" smtClean="0"/>
              <a:t>  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(d</a:t>
            </a:r>
            <a:r>
              <a:rPr lang="en-US" sz="2800" b="1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smtClean="0"/>
              <a:t> và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r>
              <a:rPr lang="en-US" sz="2800" smtClean="0"/>
              <a:t>    </a:t>
            </a:r>
            <a:endParaRPr lang="en-US" sz="2800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13983" y="3226164"/>
            <a:ext cx="1066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/>
              <a:t>Giải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04800" y="4724400"/>
            <a:ext cx="8010525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  </a:t>
            </a:r>
          </a:p>
          <a:p>
            <a:pPr eaLnBrk="1" hangingPunct="1"/>
            <a:r>
              <a:rPr lang="en-US" sz="3200" b="1" i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 </a:t>
            </a:r>
            <a:r>
              <a:rPr lang="en-US" sz="3200" b="1" i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cặp đường thẳng song song là     </a:t>
            </a:r>
          </a:p>
          <a:p>
            <a:pPr eaLnBrk="1" hangingPunct="1"/>
            <a:r>
              <a:rPr lang="en-US" sz="2400" smtClean="0"/>
              <a:t>   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smtClean="0"/>
              <a:t> và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);   (d</a:t>
            </a:r>
            <a:r>
              <a:rPr lang="en-US" sz="2800" b="1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smtClean="0"/>
              <a:t>  và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r>
              <a:rPr lang="en-US" sz="2800" smtClean="0"/>
              <a:t>  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(d</a:t>
            </a:r>
            <a:r>
              <a:rPr lang="en-US" sz="2800" b="1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smtClean="0"/>
              <a:t> và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(d</a:t>
            </a:r>
            <a:r>
              <a:rPr lang="en-US" sz="2800" b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r>
              <a:rPr lang="en-US" sz="2800" smtClean="0"/>
              <a:t>    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511341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4" grpId="0"/>
      <p:bldP spid="3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841</Words>
  <Application>Microsoft Office PowerPoint</Application>
  <PresentationFormat>On-screen Show (4:3)</PresentationFormat>
  <Paragraphs>116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.VnCooperH</vt:lpstr>
      <vt:lpstr>.VnTime</vt:lpstr>
      <vt:lpstr>Arial</vt:lpstr>
      <vt:lpstr>Calibri</vt:lpstr>
      <vt:lpstr>Cambria Math</vt:lpstr>
      <vt:lpstr>Symbol</vt:lpstr>
      <vt:lpstr>Times New Roman</vt:lpstr>
      <vt:lpstr>Wingdings</vt:lpstr>
      <vt:lpstr>Office Theme</vt:lpstr>
      <vt:lpstr>Nêu kết luận về đồ thị hàm số bậc nhất.</vt:lpstr>
      <vt:lpstr>Tiết 22: Đường thẳng song song và đường thẳng cắt nhau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KẾT LUẬN</vt:lpstr>
      <vt:lpstr>PowerPoint Presentation</vt:lpstr>
      <vt:lpstr> CÔNG VIỆC Ở NHÀ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72</cp:revision>
  <dcterms:created xsi:type="dcterms:W3CDTF">2021-10-30T10:44:38Z</dcterms:created>
  <dcterms:modified xsi:type="dcterms:W3CDTF">2021-11-11T03:14:06Z</dcterms:modified>
</cp:coreProperties>
</file>