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256" r:id="rId3"/>
    <p:sldId id="257" r:id="rId4"/>
    <p:sldId id="258" r:id="rId5"/>
    <p:sldId id="259" r:id="rId6"/>
    <p:sldId id="260" r:id="rId7"/>
    <p:sldId id="273" r:id="rId8"/>
    <p:sldId id="276" r:id="rId9"/>
    <p:sldId id="263" r:id="rId10"/>
    <p:sldId id="274" r:id="rId11"/>
    <p:sldId id="277" r:id="rId12"/>
    <p:sldId id="279" r:id="rId13"/>
    <p:sldId id="280" r:id="rId14"/>
    <p:sldId id="281" r:id="rId15"/>
    <p:sldId id="278" r:id="rId16"/>
    <p:sldId id="282" r:id="rId17"/>
    <p:sldId id="268" r:id="rId18"/>
    <p:sldId id="269" r:id="rId19"/>
    <p:sldId id="270" r:id="rId20"/>
    <p:sldId id="283" r:id="rId21"/>
    <p:sldId id="284" r:id="rId22"/>
    <p:sldId id="285" r:id="rId23"/>
    <p:sldId id="286" r:id="rId24"/>
    <p:sldId id="287" r:id="rId25"/>
    <p:sldId id="272" r:id="rId2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67" y="4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A457F-7857-4560-BC6C-C69EEFB0F537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41E8F-0185-439A-92DE-171AA28BB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8"/>
            <a:ext cx="1033756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6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7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3" y="4406903"/>
            <a:ext cx="103375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3" y="2906713"/>
            <a:ext cx="103375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3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3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8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8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2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3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5F01-2A03-4FEE-BCB5-6D6E61D061A2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C43D-004B-42B8-8AD1-344FA6AD2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4665"/>
            <a:ext cx="12161838" cy="686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302603"/>
            <a:ext cx="119591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      UNIT 5 :   WONDERS OF VIET NAM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2651919" y="3733800"/>
            <a:ext cx="69251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Showcard Gothic" pitchFamily="82" charset="0"/>
                <a:cs typeface="Arial" charset="0"/>
              </a:rPr>
              <a:t>A CLOSER LOOK  2</a:t>
            </a:r>
            <a:endParaRPr lang="en-US" sz="4000" b="1" dirty="0">
              <a:solidFill>
                <a:schemeClr val="bg1"/>
              </a:solidFill>
              <a:latin typeface="Snap ITC" pitchFamily="8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NGOC\Downloads\20161122_215644.jpg"/>
          <p:cNvPicPr>
            <a:picLocks noChangeAspect="1" noChangeArrowheads="1"/>
          </p:cNvPicPr>
          <p:nvPr/>
        </p:nvPicPr>
        <p:blipFill>
          <a:blip r:embed="rId2" cstate="print">
            <a:lum bright="10000" contrast="51000"/>
          </a:blip>
          <a:srcRect l="1877" t="31604" r="4257" b="54717"/>
          <a:stretch>
            <a:fillRect/>
          </a:stretch>
        </p:blipFill>
        <p:spPr bwMode="auto">
          <a:xfrm>
            <a:off x="-15080" y="152400"/>
            <a:ext cx="12100719" cy="2057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37320" y="2514600"/>
            <a:ext cx="11872119" cy="3200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9300" indent="-749300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-&gt; It is said that the Cham people built Po Nagar Cham temple complex to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honour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Yang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Ino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Po Nagar mother of the kingdom.  </a:t>
            </a:r>
            <a:endParaRPr lang="en-US" sz="48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-91" y="6477002"/>
            <a:ext cx="3445854" cy="396877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4" name="Picture 1" descr="C:\Users\NGOC\Downloads\20161122_215644.jpg"/>
          <p:cNvPicPr>
            <a:picLocks noChangeAspect="1" noChangeArrowheads="1"/>
          </p:cNvPicPr>
          <p:nvPr/>
        </p:nvPicPr>
        <p:blipFill>
          <a:blip r:embed="rId2" cstate="print">
            <a:lum bright="10000" contrast="51000"/>
          </a:blip>
          <a:srcRect l="1877" t="45283" r="4257" b="41950"/>
          <a:stretch>
            <a:fillRect/>
          </a:stretch>
        </p:blipFill>
        <p:spPr bwMode="auto">
          <a:xfrm>
            <a:off x="15082" y="152400"/>
            <a:ext cx="12161838" cy="19812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1140" y="2438400"/>
            <a:ext cx="12100719" cy="3886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9300" indent="-749300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-&gt; It is believed that the Po Nagar Cham Towers were built on the site of an earlier wooden temple which was burned by the Javanese in A.D. 774. </a:t>
            </a:r>
            <a:endParaRPr lang="en-US" sz="48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-91" y="6477002"/>
            <a:ext cx="3445854" cy="396877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6" name="Picture 1" descr="C:\Users\NGOC\Downloads\20161122_215644.jpg"/>
          <p:cNvPicPr>
            <a:picLocks noChangeAspect="1" noChangeArrowheads="1"/>
          </p:cNvPicPr>
          <p:nvPr/>
        </p:nvPicPr>
        <p:blipFill>
          <a:blip r:embed="rId2" cstate="print">
            <a:lum bright="10000" contrast="51000"/>
          </a:blip>
          <a:srcRect l="1877" t="58962" r="4257" b="28271"/>
          <a:stretch>
            <a:fillRect/>
          </a:stretch>
        </p:blipFill>
        <p:spPr bwMode="auto">
          <a:xfrm>
            <a:off x="1" y="228600"/>
            <a:ext cx="12161838" cy="21336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61120" y="2667000"/>
            <a:ext cx="11872119" cy="2438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9300" indent="-749300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-&gt; It is understood that the Po Nagar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Kalan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is the main tower, which is one of the tallest Cham structures.</a:t>
            </a:r>
            <a:endParaRPr lang="en-US" sz="48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-91" y="6477002"/>
            <a:ext cx="3445854" cy="396877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9" name="Picture 1" descr="C:\Users\NGOC\Downloads\20161122_215644.jpg"/>
          <p:cNvPicPr>
            <a:picLocks noChangeAspect="1" noChangeArrowheads="1"/>
          </p:cNvPicPr>
          <p:nvPr/>
        </p:nvPicPr>
        <p:blipFill>
          <a:blip r:embed="rId2" cstate="print">
            <a:lum bright="10000" contrast="51000"/>
          </a:blip>
          <a:srcRect l="1877" t="71730" r="4257" b="15503"/>
          <a:stretch>
            <a:fillRect/>
          </a:stretch>
        </p:blipFill>
        <p:spPr bwMode="auto">
          <a:xfrm>
            <a:off x="1" y="228600"/>
            <a:ext cx="12161838" cy="19050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4899" y="2514600"/>
            <a:ext cx="12100719" cy="29718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50" indent="-793750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-&gt; It is known that a sculpture of the goddess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Mahishasuramardini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may be found above the entrance to the main temple.</a:t>
            </a:r>
            <a:endParaRPr lang="en-US" sz="48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-91" y="6477002"/>
            <a:ext cx="3445854" cy="396877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8" name="Picture 1" descr="C:\Users\NGOC\Downloads\20161122_215644.jpg"/>
          <p:cNvPicPr>
            <a:picLocks noChangeAspect="1" noChangeArrowheads="1"/>
          </p:cNvPicPr>
          <p:nvPr/>
        </p:nvPicPr>
        <p:blipFill>
          <a:blip r:embed="rId2" cstate="print">
            <a:lum bright="10000" contrast="51000"/>
          </a:blip>
          <a:srcRect l="1877" t="85409" r="4257" b="912"/>
          <a:stretch>
            <a:fillRect/>
          </a:stretch>
        </p:blipFill>
        <p:spPr bwMode="auto">
          <a:xfrm>
            <a:off x="-15080" y="304800"/>
            <a:ext cx="12100719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1140" y="2743200"/>
            <a:ext cx="12100719" cy="3200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750" indent="-793750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-&gt; It is thought that in the 17</a:t>
            </a:r>
            <a:r>
              <a:rPr lang="en-US" sz="4800" b="1" baseline="30000" dirty="0" smtClean="0">
                <a:solidFill>
                  <a:schemeClr val="tx1"/>
                </a:solidFill>
                <a:latin typeface=".VnAvant" pitchFamily="34" charset="0"/>
              </a:rPr>
              <a:t>th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century, the Viet people took over the temple tower, calling it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Thien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Y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Thanh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Mau Tower.</a:t>
            </a:r>
            <a:endParaRPr lang="en-US" sz="48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-91" y="6477002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11/6/2021 7:59 AM</a:t>
            </a:fld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19" y="804210"/>
            <a:ext cx="1210071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35050" indent="-103505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4 a. </a:t>
            </a:r>
            <a:r>
              <a:rPr lang="en-US" sz="4000" b="1" dirty="0" smtClean="0">
                <a:latin typeface=".VnAvant" pitchFamily="34" charset="0"/>
              </a:rPr>
              <a:t>Read part of the conversation. Pay attention to the underlined part.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" y="42208"/>
            <a:ext cx="1216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.VnAvant" pitchFamily="34" charset="0"/>
              </a:rPr>
              <a:t>suggest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+ V-</a:t>
            </a:r>
            <a:r>
              <a:rPr lang="en-US" sz="4400" b="1" i="1" dirty="0" err="1" smtClean="0">
                <a:solidFill>
                  <a:srgbClr val="FF0000"/>
                </a:solidFill>
                <a:latin typeface=".VnAvant" pitchFamily="34" charset="0"/>
              </a:rPr>
              <a:t>ing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/clause with </a:t>
            </a:r>
            <a:r>
              <a:rPr lang="en-US" sz="4400" b="1" i="1" dirty="0" smtClean="0">
                <a:solidFill>
                  <a:srgbClr val="FF0000"/>
                </a:solidFill>
                <a:latin typeface=".VnAvant" pitchFamily="34" charset="0"/>
              </a:rPr>
              <a:t>should</a:t>
            </a:r>
            <a:endParaRPr lang="en-US" sz="4400" b="1" i="1" dirty="0">
              <a:latin typeface=".VnAvan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119" y="2133600"/>
            <a:ext cx="11933238" cy="4572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719" y="2362202"/>
            <a:ext cx="1120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Veronica: My father suggests we should go by air.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720" y="3011271"/>
            <a:ext cx="1120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3288" indent="-2173288"/>
            <a:r>
              <a:rPr lang="en-US" sz="3600" b="1" dirty="0" smtClean="0">
                <a:latin typeface=".VnAvant" pitchFamily="34" charset="0"/>
              </a:rPr>
              <a:t>Mi: 	That’s too expensive! I suggest going by train. 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519" y="4191002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</a:rPr>
              <a:t>After the verb </a:t>
            </a:r>
            <a:r>
              <a:rPr lang="en-US" sz="3600" b="1" i="1" dirty="0" smtClean="0">
                <a:solidFill>
                  <a:srgbClr val="C00000"/>
                </a:solidFill>
                <a:latin typeface=".VnAvant" pitchFamily="34" charset="0"/>
              </a:rPr>
              <a:t>suggest</a:t>
            </a:r>
            <a:r>
              <a:rPr lang="en-US" sz="3600" b="1" dirty="0" smtClean="0">
                <a:latin typeface=".VnAvant" pitchFamily="34" charset="0"/>
              </a:rPr>
              <a:t> we can use V-</a:t>
            </a:r>
            <a:r>
              <a:rPr lang="en-US" sz="3600" b="1" dirty="0" err="1" smtClean="0">
                <a:latin typeface=".VnAvant" pitchFamily="34" charset="0"/>
              </a:rPr>
              <a:t>ing</a:t>
            </a:r>
            <a:r>
              <a:rPr lang="en-US" sz="3600" b="1" dirty="0" smtClean="0">
                <a:latin typeface=".VnAvant" pitchFamily="34" charset="0"/>
              </a:rPr>
              <a:t> or a clause with </a:t>
            </a:r>
            <a:r>
              <a:rPr lang="en-US" sz="3600" b="1" i="1" dirty="0" smtClean="0">
                <a:solidFill>
                  <a:srgbClr val="C00000"/>
                </a:solidFill>
                <a:latin typeface=".VnAvant" pitchFamily="34" charset="0"/>
              </a:rPr>
              <a:t>should</a:t>
            </a:r>
            <a:r>
              <a:rPr lang="en-US" sz="3600" b="1" i="1" dirty="0" smtClean="0">
                <a:latin typeface=".VnAvant" pitchFamily="34" charset="0"/>
              </a:rPr>
              <a:t>: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19" y="5352873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  <a:sym typeface="Wingdings"/>
              </a:rPr>
              <a:t></a:t>
            </a:r>
            <a:r>
              <a:rPr lang="en-US" sz="3600" b="1" dirty="0" smtClean="0">
                <a:latin typeface=".VnAvant" pitchFamily="34" charset="0"/>
              </a:rPr>
              <a:t> S + suggest + V-</a:t>
            </a:r>
            <a:r>
              <a:rPr lang="en-US" sz="3600" b="1" dirty="0" err="1" smtClean="0">
                <a:latin typeface=".VnAvant" pitchFamily="34" charset="0"/>
              </a:rPr>
              <a:t>ing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9" y="5983071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vant" pitchFamily="34" charset="0"/>
                <a:sym typeface="Wingdings"/>
              </a:rPr>
              <a:t></a:t>
            </a:r>
            <a:r>
              <a:rPr lang="en-US" sz="3600" b="1" dirty="0" smtClean="0">
                <a:latin typeface=".VnAvant" pitchFamily="34" charset="0"/>
              </a:rPr>
              <a:t> S + suggest + (that) + S + (should) + bare infinitive</a:t>
            </a:r>
            <a:endParaRPr lang="en-US" sz="36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-91" y="6477002"/>
            <a:ext cx="3445854" cy="396877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19" y="76201"/>
            <a:ext cx="1210071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b. </a:t>
            </a:r>
            <a:r>
              <a:rPr lang="en-US" sz="4000" b="1" dirty="0" smtClean="0">
                <a:latin typeface=".VnAvant" pitchFamily="34" charset="0"/>
              </a:rPr>
              <a:t>When do we use </a:t>
            </a:r>
            <a:r>
              <a:rPr lang="en-US" sz="4000" b="1" i="1" dirty="0" smtClean="0">
                <a:solidFill>
                  <a:srgbClr val="C00000"/>
                </a:solidFill>
                <a:latin typeface=".VnAvant" pitchFamily="34" charset="0"/>
              </a:rPr>
              <a:t>suggest</a:t>
            </a:r>
            <a:r>
              <a:rPr lang="en-US" sz="4000" b="1" dirty="0" smtClean="0">
                <a:latin typeface=".VnAvant" pitchFamily="34" charset="0"/>
              </a:rPr>
              <a:t> + </a:t>
            </a:r>
            <a:r>
              <a:rPr lang="en-US" sz="4000" b="1" i="1" dirty="0" smtClean="0">
                <a:solidFill>
                  <a:srgbClr val="C00000"/>
                </a:solidFill>
                <a:latin typeface=".VnAvant" pitchFamily="34" charset="0"/>
              </a:rPr>
              <a:t>V-</a:t>
            </a:r>
            <a:r>
              <a:rPr lang="en-US" sz="4000" b="1" i="1" dirty="0" err="1" smtClean="0">
                <a:solidFill>
                  <a:srgbClr val="C00000"/>
                </a:solidFill>
                <a:latin typeface=".VnAvant" pitchFamily="34" charset="0"/>
              </a:rPr>
              <a:t>ing</a:t>
            </a:r>
            <a:r>
              <a:rPr lang="en-US" sz="4000" b="1" i="1" dirty="0" smtClean="0">
                <a:solidFill>
                  <a:srgbClr val="C00000"/>
                </a:solidFill>
                <a:latin typeface=".VnAvant" pitchFamily="34" charset="0"/>
              </a:rPr>
              <a:t>/clause</a:t>
            </a:r>
            <a:r>
              <a:rPr lang="en-US" sz="4000" b="1" dirty="0" smtClean="0">
                <a:latin typeface=".VnAvant" pitchFamily="34" charset="0"/>
              </a:rPr>
              <a:t> with </a:t>
            </a:r>
            <a:r>
              <a:rPr lang="en-US" sz="4000" b="1" i="1" dirty="0" smtClean="0">
                <a:solidFill>
                  <a:srgbClr val="C00000"/>
                </a:solidFill>
                <a:latin typeface=".VnAvant" pitchFamily="34" charset="0"/>
              </a:rPr>
              <a:t>should</a:t>
            </a:r>
            <a:r>
              <a:rPr lang="en-US" sz="4000" b="1" dirty="0" smtClean="0">
                <a:latin typeface=".VnAvant" pitchFamily="34" charset="0"/>
              </a:rPr>
              <a:t>? Can you think of any rules?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119" y="1524000"/>
            <a:ext cx="11933238" cy="4572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320" y="1752601"/>
            <a:ext cx="11872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We use </a:t>
            </a:r>
            <a:r>
              <a:rPr lang="en-US" sz="4000" b="1" i="1" dirty="0" smtClean="0">
                <a:solidFill>
                  <a:srgbClr val="C00000"/>
                </a:solidFill>
                <a:latin typeface=".VnAvant" pitchFamily="34" charset="0"/>
              </a:rPr>
              <a:t>suggest + V-</a:t>
            </a:r>
            <a:r>
              <a:rPr lang="en-US" sz="4000" b="1" i="1" dirty="0" err="1" smtClean="0">
                <a:solidFill>
                  <a:srgbClr val="C00000"/>
                </a:solidFill>
                <a:latin typeface=".VnAvant" pitchFamily="34" charset="0"/>
              </a:rPr>
              <a:t>ing</a:t>
            </a:r>
            <a:r>
              <a:rPr lang="en-US" sz="4000" b="1" i="1" dirty="0" smtClean="0">
                <a:solidFill>
                  <a:srgbClr val="C00000"/>
                </a:solidFill>
                <a:latin typeface=".VnAvant" pitchFamily="34" charset="0"/>
              </a:rPr>
              <a:t>/clause</a:t>
            </a:r>
            <a:r>
              <a:rPr lang="en-US" sz="4000" b="1" dirty="0" smtClean="0">
                <a:latin typeface=".VnAvant" pitchFamily="34" charset="0"/>
              </a:rPr>
              <a:t> with </a:t>
            </a:r>
            <a:r>
              <a:rPr lang="en-US" sz="4000" b="1" i="1" dirty="0" smtClean="0">
                <a:solidFill>
                  <a:srgbClr val="C00000"/>
                </a:solidFill>
                <a:latin typeface=".VnAvant" pitchFamily="34" charset="0"/>
              </a:rPr>
              <a:t>should</a:t>
            </a:r>
            <a:r>
              <a:rPr lang="en-US" sz="4000" b="1" dirty="0" smtClean="0">
                <a:latin typeface=".VnAvant" pitchFamily="34" charset="0"/>
              </a:rPr>
              <a:t> to tell someone our ideas about what they should do where they should go, etc. 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719" y="369980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00CC"/>
                </a:solidFill>
                <a:latin typeface=".VnAvant" pitchFamily="34" charset="0"/>
              </a:rPr>
              <a:t>Example:</a:t>
            </a:r>
            <a:endParaRPr lang="en-US" sz="4000" b="1" i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99" y="4375429"/>
            <a:ext cx="989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I suggest that we should go out to eat.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999" y="5105401"/>
            <a:ext cx="730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I suggested going in my car.</a:t>
            </a:r>
            <a:endParaRPr lang="en-US" sz="40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65" y="6461125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11/6/2021 7:59 AM</a:t>
            </a:fld>
            <a:endParaRPr lang="en-US" sz="2800" dirty="0"/>
          </a:p>
        </p:txBody>
      </p:sp>
      <p:pic>
        <p:nvPicPr>
          <p:cNvPr id="5121" name="Picture 1" descr="C:\Users\NGOC\Downloads\20161122_225521.jpg"/>
          <p:cNvPicPr>
            <a:picLocks noChangeAspect="1" noChangeArrowheads="1"/>
          </p:cNvPicPr>
          <p:nvPr/>
        </p:nvPicPr>
        <p:blipFill>
          <a:blip r:embed="rId2" cstate="print">
            <a:lum bright="10000" contrast="61000"/>
          </a:blip>
          <a:srcRect/>
          <a:stretch>
            <a:fillRect/>
          </a:stretch>
        </p:blipFill>
        <p:spPr bwMode="auto">
          <a:xfrm rot="16200000">
            <a:off x="2690024" y="-2660039"/>
            <a:ext cx="6781799" cy="1216183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081" y="1"/>
            <a:ext cx="12176919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5. </a:t>
            </a:r>
            <a:r>
              <a:rPr lang="en-US" sz="4000" b="1" dirty="0" smtClean="0">
                <a:latin typeface=".VnAvant" pitchFamily="34" charset="0"/>
              </a:rPr>
              <a:t>Write answers to the following questions using </a:t>
            </a:r>
            <a:r>
              <a:rPr lang="en-US" sz="4000" b="1" i="1" dirty="0" smtClean="0">
                <a:solidFill>
                  <a:srgbClr val="C00000"/>
                </a:solidFill>
                <a:latin typeface=".VnAvant" pitchFamily="34" charset="0"/>
              </a:rPr>
              <a:t>suggest + V-</a:t>
            </a:r>
            <a:r>
              <a:rPr lang="en-US" sz="4000" b="1" i="1" dirty="0" err="1" smtClean="0">
                <a:solidFill>
                  <a:srgbClr val="C00000"/>
                </a:solidFill>
                <a:latin typeface=".VnAvant" pitchFamily="34" charset="0"/>
              </a:rPr>
              <a:t>ing</a:t>
            </a:r>
            <a:r>
              <a:rPr lang="en-US" sz="4000" b="1" i="1" dirty="0" smtClean="0">
                <a:solidFill>
                  <a:srgbClr val="C00000"/>
                </a:solidFill>
                <a:latin typeface=".VnAvant" pitchFamily="34" charset="0"/>
              </a:rPr>
              <a:t>/clause </a:t>
            </a:r>
            <a:r>
              <a:rPr lang="en-US" sz="4000" b="1" dirty="0" smtClean="0">
                <a:latin typeface=".VnAvant" pitchFamily="34" charset="0"/>
              </a:rPr>
              <a:t>with </a:t>
            </a:r>
            <a:r>
              <a:rPr lang="en-US" sz="4000" b="1" i="1" dirty="0" smtClean="0">
                <a:solidFill>
                  <a:srgbClr val="C00000"/>
                </a:solidFill>
                <a:latin typeface=".VnAvant" pitchFamily="34" charset="0"/>
              </a:rPr>
              <a:t>should</a:t>
            </a:r>
            <a:r>
              <a:rPr lang="en-US" sz="4000" b="1" dirty="0" smtClean="0">
                <a:latin typeface=".VnAvant" pitchFamily="34" charset="0"/>
              </a:rPr>
              <a:t> and the prompts in brackets. Then </a:t>
            </a:r>
            <a:r>
              <a:rPr lang="en-US" sz="4000" b="1" dirty="0" err="1" smtClean="0">
                <a:latin typeface=".VnAvant" pitchFamily="34" charset="0"/>
              </a:rPr>
              <a:t>practise</a:t>
            </a:r>
            <a:r>
              <a:rPr lang="en-US" sz="4000" b="1" dirty="0" smtClean="0">
                <a:latin typeface=".VnAvant" pitchFamily="34" charset="0"/>
              </a:rPr>
              <a:t> them with your partner. The first one has been completed for you.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81" y="3505202"/>
            <a:ext cx="121769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A: </a:t>
            </a:r>
            <a:r>
              <a:rPr lang="en-US" sz="4400" b="1" dirty="0" smtClean="0">
                <a:latin typeface=".VnAvant" pitchFamily="34" charset="0"/>
              </a:rPr>
              <a:t>Have you thought of recycling?</a:t>
            </a:r>
          </a:p>
          <a:p>
            <a:pPr marL="1258888" indent="-1258888"/>
            <a:r>
              <a:rPr lang="en-US" sz="4400" b="1" dirty="0" smtClean="0">
                <a:latin typeface=".VnAvant" pitchFamily="34" charset="0"/>
              </a:rPr>
              <a:t>   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B: </a:t>
            </a:r>
            <a:r>
              <a:rPr lang="en-US" sz="4400" b="1" dirty="0" smtClean="0">
                <a:latin typeface=".VnAvant" pitchFamily="34" charset="0"/>
              </a:rPr>
              <a:t>I suggest </a:t>
            </a:r>
            <a:r>
              <a:rPr lang="en-US" sz="4400" b="1" i="1" u="sng" dirty="0" smtClean="0">
                <a:solidFill>
                  <a:srgbClr val="FF0000"/>
                </a:solidFill>
                <a:latin typeface=".VnAvant" pitchFamily="34" charset="0"/>
              </a:rPr>
              <a:t>recycling things such as bags cans, and bottles</a:t>
            </a:r>
            <a:r>
              <a:rPr lang="en-US" sz="4400" b="1" dirty="0" smtClean="0">
                <a:latin typeface=".VnAvant" pitchFamily="34" charset="0"/>
              </a:rPr>
              <a:t> (recycle things such as bags, cans, and bottles)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4265" y="6384925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11/6/2021 7:59 AM</a:t>
            </a:fld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-15081" y="76200"/>
            <a:ext cx="121769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9213" indent="-1319213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A: </a:t>
            </a:r>
            <a:r>
              <a:rPr lang="en-US" sz="4400" b="1" dirty="0" smtClean="0">
                <a:latin typeface=".VnAvant" pitchFamily="34" charset="0"/>
              </a:rPr>
              <a:t>What should we do to protect and preserve our man-made wonders?</a:t>
            </a:r>
          </a:p>
          <a:p>
            <a:pPr marL="1258888" indent="-1258888"/>
            <a:r>
              <a:rPr lang="en-US" sz="4400" b="1" dirty="0" smtClean="0">
                <a:latin typeface=".VnAvant" pitchFamily="34" charset="0"/>
              </a:rPr>
              <a:t>   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B: </a:t>
            </a:r>
            <a:r>
              <a:rPr lang="en-US" sz="4400" b="1" dirty="0" smtClean="0">
                <a:latin typeface=".VnAvant" pitchFamily="34" charset="0"/>
              </a:rPr>
              <a:t>I suggest ...........................................</a:t>
            </a:r>
            <a:r>
              <a:rPr lang="en-US" sz="4400" b="1" i="1" dirty="0" smtClean="0">
                <a:latin typeface=".VnAvant" pitchFamily="34" charset="0"/>
              </a:rPr>
              <a:t> </a:t>
            </a:r>
          </a:p>
          <a:p>
            <a:pPr marL="1258888" indent="-1258888"/>
            <a:r>
              <a:rPr lang="en-US" sz="4400" b="1" i="1" dirty="0" smtClean="0">
                <a:latin typeface=".VnAvant" pitchFamily="34" charset="0"/>
              </a:rPr>
              <a:t>	</a:t>
            </a:r>
            <a:r>
              <a:rPr lang="en-US" sz="4400" b="1" dirty="0" smtClean="0">
                <a:latin typeface=".VnAvant" pitchFamily="34" charset="0"/>
              </a:rPr>
              <a:t>(the government/ limit the number of visitors/ every day.)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4920" y="1440361"/>
            <a:ext cx="806211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latin typeface=".VnAvant" pitchFamily="34" charset="0"/>
              </a:rPr>
              <a:t>the government should</a:t>
            </a:r>
            <a:endParaRPr lang="en-US" sz="4400" b="1" i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1" y="2133600"/>
            <a:ext cx="1086643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latin typeface=".VnAvant" pitchFamily="34" charset="0"/>
              </a:rPr>
              <a:t>limit/ limiting the number of visitors every day</a:t>
            </a:r>
            <a:r>
              <a:rPr lang="en-US" sz="4400" b="1" dirty="0" smtClean="0">
                <a:latin typeface=".VnAvant" pitchFamily="34" charset="0"/>
              </a:rPr>
              <a:t>.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5081" y="3819942"/>
            <a:ext cx="121769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9213" indent="-1319213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A: </a:t>
            </a:r>
            <a:r>
              <a:rPr lang="en-US" sz="4400" b="1" dirty="0" smtClean="0">
                <a:latin typeface=".VnAvant" pitchFamily="34" charset="0"/>
              </a:rPr>
              <a:t>What should we do to conserve forests?</a:t>
            </a:r>
          </a:p>
          <a:p>
            <a:pPr marL="1258888" indent="-1258888"/>
            <a:r>
              <a:rPr lang="en-US" sz="4400" b="1" dirty="0" smtClean="0">
                <a:latin typeface=".VnAvant" pitchFamily="34" charset="0"/>
              </a:rPr>
              <a:t>   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B: </a:t>
            </a:r>
            <a:r>
              <a:rPr lang="en-US" sz="4400" b="1" dirty="0" smtClean="0">
                <a:latin typeface=".VnAvant" pitchFamily="34" charset="0"/>
              </a:rPr>
              <a:t>..................................................................... </a:t>
            </a:r>
            <a:r>
              <a:rPr lang="en-US" sz="4400" b="1" i="1" dirty="0" smtClean="0">
                <a:latin typeface=".VnAvant" pitchFamily="34" charset="0"/>
              </a:rPr>
              <a:t> </a:t>
            </a:r>
          </a:p>
          <a:p>
            <a:pPr marL="1258888" indent="-1258888"/>
            <a:r>
              <a:rPr lang="en-US" sz="4400" b="1" i="1" dirty="0" smtClean="0">
                <a:latin typeface=".VnAvant" pitchFamily="34" charset="0"/>
              </a:rPr>
              <a:t>	</a:t>
            </a:r>
            <a:r>
              <a:rPr lang="en-US" sz="4400" b="1" dirty="0" smtClean="0">
                <a:latin typeface=".VnAvant" pitchFamily="34" charset="0"/>
              </a:rPr>
              <a:t>(control/ deforestation)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0319" y="4495800"/>
            <a:ext cx="10881519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VnAvant" pitchFamily="34" charset="0"/>
              </a:rPr>
              <a:t>I suggest </a:t>
            </a:r>
            <a:r>
              <a:rPr lang="en-US" sz="4400" b="1" i="1" dirty="0" smtClean="0">
                <a:solidFill>
                  <a:srgbClr val="FF0000"/>
                </a:solidFill>
                <a:latin typeface=".VnAvant" pitchFamily="34" charset="0"/>
              </a:rPr>
              <a:t>the government should control/ controlling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the deforestation.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Kết quả hình ảnh cho wonders of Viet 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718" y="0"/>
            <a:ext cx="6538119" cy="3429001"/>
          </a:xfrm>
          <a:prstGeom prst="rect">
            <a:avLst/>
          </a:prstGeom>
          <a:noFill/>
        </p:spPr>
      </p:pic>
      <p:pic>
        <p:nvPicPr>
          <p:cNvPr id="16392" name="Picture 8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276600"/>
            <a:ext cx="5699919" cy="3581400"/>
          </a:xfrm>
          <a:prstGeom prst="rect">
            <a:avLst/>
          </a:prstGeom>
          <a:noFill/>
        </p:spPr>
      </p:pic>
      <p:pic>
        <p:nvPicPr>
          <p:cNvPr id="16394" name="Picture 10" descr="Kết quả hình ảnh cho hang son doong vietn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15000" cy="3405301"/>
          </a:xfrm>
          <a:prstGeom prst="rect">
            <a:avLst/>
          </a:prstGeom>
          <a:noFill/>
        </p:spPr>
      </p:pic>
      <p:pic>
        <p:nvPicPr>
          <p:cNvPr id="16396" name="Picture 12" descr="Kết quả hình ảnh cho dong Phong N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919" y="3352800"/>
            <a:ext cx="6461918" cy="351019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4265" y="6384925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11/6/2021 7:59 AM</a:t>
            </a:fld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-15081" y="76200"/>
            <a:ext cx="121769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9213" indent="-1319213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A: </a:t>
            </a:r>
            <a:r>
              <a:rPr lang="en-US" sz="4400" b="1" dirty="0" smtClean="0">
                <a:latin typeface=".VnAvant" pitchFamily="34" charset="0"/>
              </a:rPr>
              <a:t>What should we do to protect valuable things in pagodas and temples?</a:t>
            </a:r>
          </a:p>
          <a:p>
            <a:pPr marL="1258888" indent="-1258888"/>
            <a:r>
              <a:rPr lang="en-US" sz="4400" b="1" dirty="0" smtClean="0">
                <a:latin typeface=".VnAvant" pitchFamily="34" charset="0"/>
              </a:rPr>
              <a:t>   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B: </a:t>
            </a:r>
            <a:r>
              <a:rPr lang="en-US" sz="4400" b="1" dirty="0" smtClean="0">
                <a:latin typeface=".VnAvant" pitchFamily="34" charset="0"/>
              </a:rPr>
              <a:t>...................................................................</a:t>
            </a:r>
            <a:r>
              <a:rPr lang="en-US" sz="4400" b="1" i="1" dirty="0" smtClean="0">
                <a:latin typeface=".VnAvant" pitchFamily="34" charset="0"/>
              </a:rPr>
              <a:t> </a:t>
            </a:r>
          </a:p>
          <a:p>
            <a:pPr marL="1258888" indent="-1258888"/>
            <a:r>
              <a:rPr lang="en-US" sz="4400" b="1" i="1" dirty="0" smtClean="0">
                <a:latin typeface=".VnAvant" pitchFamily="34" charset="0"/>
              </a:rPr>
              <a:t>	</a:t>
            </a:r>
            <a:r>
              <a:rPr lang="en-US" sz="4400" b="1" dirty="0" smtClean="0">
                <a:latin typeface=".VnAvant" pitchFamily="34" charset="0"/>
              </a:rPr>
              <a:t>(put/ these valuable things/ in high-security places).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5081" y="3657601"/>
            <a:ext cx="121769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9213" indent="-1319213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5.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A: </a:t>
            </a:r>
            <a:r>
              <a:rPr lang="en-US" sz="4400" b="1" dirty="0" smtClean="0">
                <a:latin typeface=".VnAvant" pitchFamily="34" charset="0"/>
              </a:rPr>
              <a:t>What should we do to restore our aging man-made wonders?</a:t>
            </a:r>
          </a:p>
          <a:p>
            <a:pPr marL="1258888" indent="-1258888"/>
            <a:r>
              <a:rPr lang="en-US" sz="4400" b="1" dirty="0" smtClean="0">
                <a:latin typeface=".VnAvant" pitchFamily="34" charset="0"/>
              </a:rPr>
              <a:t>   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B: </a:t>
            </a:r>
            <a:r>
              <a:rPr lang="en-US" sz="4400" b="1" dirty="0" smtClean="0">
                <a:latin typeface=".VnAvant" pitchFamily="34" charset="0"/>
              </a:rPr>
              <a:t>.................................................................... </a:t>
            </a:r>
            <a:r>
              <a:rPr lang="en-US" sz="4400" b="1" i="1" dirty="0" smtClean="0">
                <a:latin typeface=".VnAvant" pitchFamily="34" charset="0"/>
              </a:rPr>
              <a:t> </a:t>
            </a:r>
          </a:p>
          <a:p>
            <a:pPr marL="1258888" indent="-1258888"/>
            <a:r>
              <a:rPr lang="en-US" sz="4400" b="1" i="1" dirty="0" smtClean="0">
                <a:latin typeface=".VnAvant" pitchFamily="34" charset="0"/>
              </a:rPr>
              <a:t>	</a:t>
            </a:r>
            <a:r>
              <a:rPr lang="en-US" sz="4400" b="1" dirty="0" smtClean="0">
                <a:latin typeface=".VnAvant" pitchFamily="34" charset="0"/>
              </a:rPr>
              <a:t>(raise/ money)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0320" y="5030450"/>
            <a:ext cx="10668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VnAvant" pitchFamily="34" charset="0"/>
              </a:rPr>
              <a:t>I suggest </a:t>
            </a:r>
            <a:r>
              <a:rPr lang="en-US" sz="4400" b="1" i="1" dirty="0" smtClean="0">
                <a:solidFill>
                  <a:srgbClr val="FF0000"/>
                </a:solidFill>
                <a:latin typeface=".VnAvant" pitchFamily="34" charset="0"/>
              </a:rPr>
              <a:t>we should raise/ raising </a:t>
            </a:r>
            <a:r>
              <a:rPr lang="en-US" sz="4400" b="1" dirty="0" smtClean="0">
                <a:latin typeface=".VnAvant" pitchFamily="34" charset="0"/>
              </a:rPr>
              <a:t>some money.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0318" y="1449050"/>
            <a:ext cx="10591801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VnAvant" pitchFamily="34" charset="0"/>
              </a:rPr>
              <a:t>I suggest </a:t>
            </a:r>
            <a:r>
              <a:rPr lang="en-US" sz="4400" b="1" i="1" dirty="0" smtClean="0">
                <a:solidFill>
                  <a:srgbClr val="FF0000"/>
                </a:solidFill>
                <a:latin typeface=".VnAvant" pitchFamily="34" charset="0"/>
              </a:rPr>
              <a:t>we should put/ putting </a:t>
            </a:r>
            <a:r>
              <a:rPr lang="en-US" sz="4400" b="1" dirty="0" smtClean="0">
                <a:latin typeface=".VnAvant" pitchFamily="34" charset="0"/>
              </a:rPr>
              <a:t>these valuable things in high-security places.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4265" y="6384925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11/6/2021 7:59 AM</a:t>
            </a:fld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-15081" y="152401"/>
            <a:ext cx="121769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9213" indent="-1319213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6.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A: </a:t>
            </a:r>
            <a:r>
              <a:rPr lang="en-US" sz="4400" b="1" dirty="0" smtClean="0">
                <a:latin typeface=".VnAvant" pitchFamily="34" charset="0"/>
              </a:rPr>
              <a:t>What should we do to prevent global warming?</a:t>
            </a:r>
          </a:p>
          <a:p>
            <a:pPr marL="1258888" indent="-1258888"/>
            <a:r>
              <a:rPr lang="en-US" sz="4400" b="1" dirty="0" smtClean="0">
                <a:latin typeface=".VnAvant" pitchFamily="34" charset="0"/>
              </a:rPr>
              <a:t>    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B: </a:t>
            </a:r>
            <a:r>
              <a:rPr lang="en-US" sz="4400" b="1" dirty="0" smtClean="0">
                <a:latin typeface=".VnAvant" pitchFamily="34" charset="0"/>
              </a:rPr>
              <a:t>...................................................................</a:t>
            </a:r>
            <a:r>
              <a:rPr lang="en-US" sz="4400" b="1" i="1" dirty="0" smtClean="0">
                <a:latin typeface=".VnAvant" pitchFamily="34" charset="0"/>
              </a:rPr>
              <a:t> </a:t>
            </a:r>
          </a:p>
          <a:p>
            <a:pPr marL="1258888" indent="-1258888"/>
            <a:r>
              <a:rPr lang="en-US" sz="4400" b="1" i="1" dirty="0" smtClean="0">
                <a:latin typeface=".VnAvant" pitchFamily="34" charset="0"/>
              </a:rPr>
              <a:t>	</a:t>
            </a:r>
            <a:r>
              <a:rPr lang="en-US" sz="4400" b="1" dirty="0" smtClean="0">
                <a:latin typeface=".VnAvant" pitchFamily="34" charset="0"/>
              </a:rPr>
              <a:t>(reduce/ smoke/ exhaust fumes).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0318" y="1525250"/>
            <a:ext cx="10591801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VnAvant" pitchFamily="34" charset="0"/>
              </a:rPr>
              <a:t>I suggest </a:t>
            </a:r>
            <a:r>
              <a:rPr lang="en-US" sz="4400" b="1" i="1" dirty="0" smtClean="0">
                <a:solidFill>
                  <a:srgbClr val="FF0000"/>
                </a:solidFill>
                <a:latin typeface=".VnAvant" pitchFamily="34" charset="0"/>
              </a:rPr>
              <a:t>we should reduce/ reducing </a:t>
            </a:r>
            <a:r>
              <a:rPr lang="en-US" sz="4400" b="1" dirty="0" smtClean="0">
                <a:latin typeface=".VnAvant" pitchFamily="34" charset="0"/>
              </a:rPr>
              <a:t>smoke and exhaust fumes.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4265" y="6384925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11/6/2021 7:59 AM</a:t>
            </a:fld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15081" y="0"/>
            <a:ext cx="1217691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6 a. </a:t>
            </a:r>
            <a:r>
              <a:rPr lang="en-US" sz="4000" b="1" dirty="0" smtClean="0">
                <a:latin typeface=".VnAvant" pitchFamily="34" charset="0"/>
              </a:rPr>
              <a:t>Work in pairs. Tell your partners what they should do in the following situations using </a:t>
            </a:r>
            <a:r>
              <a:rPr lang="en-US" sz="4000" b="1" i="1" dirty="0" smtClean="0">
                <a:solidFill>
                  <a:srgbClr val="FF0000"/>
                </a:solidFill>
                <a:latin typeface=".VnAvant" pitchFamily="34" charset="0"/>
              </a:rPr>
              <a:t>suggest + V-</a:t>
            </a:r>
            <a:r>
              <a:rPr lang="en-US" sz="4000" b="1" i="1" dirty="0" err="1" smtClean="0">
                <a:solidFill>
                  <a:srgbClr val="FF0000"/>
                </a:solidFill>
                <a:latin typeface=".VnAvant" pitchFamily="34" charset="0"/>
              </a:rPr>
              <a:t>ing</a:t>
            </a:r>
            <a:r>
              <a:rPr lang="en-US" sz="4000" b="1" i="1" dirty="0" smtClean="0">
                <a:solidFill>
                  <a:srgbClr val="FF0000"/>
                </a:solidFill>
                <a:latin typeface=".VnAvant" pitchFamily="34" charset="0"/>
              </a:rPr>
              <a:t>/ clause </a:t>
            </a:r>
            <a:r>
              <a:rPr lang="en-US" sz="4000" b="1" dirty="0" smtClean="0">
                <a:latin typeface=".VnAvant" pitchFamily="34" charset="0"/>
              </a:rPr>
              <a:t>with </a:t>
            </a:r>
            <a:r>
              <a:rPr lang="en-US" sz="4000" b="1" i="1" dirty="0" smtClean="0">
                <a:solidFill>
                  <a:srgbClr val="FF0000"/>
                </a:solidFill>
                <a:latin typeface=".VnAvant" pitchFamily="34" charset="0"/>
              </a:rPr>
              <a:t>should</a:t>
            </a:r>
            <a:r>
              <a:rPr lang="en-US" sz="4000" b="1" dirty="0" smtClean="0">
                <a:latin typeface=".VnAvant" pitchFamily="34" charset="0"/>
              </a:rPr>
              <a:t>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19" y="1982450"/>
            <a:ext cx="1202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sym typeface="Wingdings"/>
              </a:rPr>
              <a:t></a:t>
            </a:r>
            <a:r>
              <a:rPr lang="en-US" sz="4400" b="1" dirty="0" smtClean="0">
                <a:latin typeface=".VnAvant" pitchFamily="34" charset="0"/>
                <a:sym typeface="Wingdings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Your bicycle has been stolen.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19" y="2667001"/>
            <a:ext cx="1202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sym typeface="Wingdings"/>
              </a:rPr>
              <a:t></a:t>
            </a:r>
            <a:r>
              <a:rPr lang="en-US" sz="4400" b="1" dirty="0" smtClean="0">
                <a:latin typeface=".VnAvant" pitchFamily="34" charset="0"/>
                <a:sym typeface="Wingdings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You have lost your way in the city center.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319" y="3352801"/>
            <a:ext cx="1202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sym typeface="Wingdings"/>
              </a:rPr>
              <a:t></a:t>
            </a:r>
            <a:r>
              <a:rPr lang="en-US" sz="4400" b="1" dirty="0" smtClean="0">
                <a:latin typeface=".VnAvant" pitchFamily="34" charset="0"/>
                <a:sym typeface="Wingdings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You have left your workbook at home.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319" y="4038602"/>
            <a:ext cx="1202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sym typeface="Wingdings"/>
              </a:rPr>
              <a:t></a:t>
            </a:r>
            <a:r>
              <a:rPr lang="en-US" sz="4400" b="1" dirty="0" smtClean="0">
                <a:latin typeface=".VnAvant" pitchFamily="34" charset="0"/>
                <a:sym typeface="Wingdings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Your laptop isn’t working.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319" y="4793159"/>
            <a:ext cx="12024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  <a:sym typeface="Wingdings"/>
              </a:rPr>
              <a:t></a:t>
            </a:r>
            <a:r>
              <a:rPr lang="en-US" sz="4400" b="1" dirty="0" smtClean="0">
                <a:latin typeface=".VnAvant" pitchFamily="34" charset="0"/>
                <a:sym typeface="Wingdings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You have forgotten to bring your wallet when going shopping.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4265" y="6384925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11/6/2021 7:59 AM</a:t>
            </a:fld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5919" y="76200"/>
            <a:ext cx="28956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4400" b="1" i="1" dirty="0" smtClean="0">
                <a:solidFill>
                  <a:srgbClr val="0000CC"/>
                </a:solidFill>
                <a:latin typeface=".VnAvant" pitchFamily="34" charset="0"/>
              </a:rPr>
              <a:t>Example:</a:t>
            </a:r>
            <a:endParaRPr lang="en-US" sz="4400" b="1" i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19" y="3505202"/>
            <a:ext cx="120245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6125" indent="-746125"/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A: </a:t>
            </a:r>
            <a:r>
              <a:rPr lang="en-US" sz="4400" b="1" dirty="0" smtClean="0">
                <a:latin typeface=".VnAvant" pitchFamily="34" charset="0"/>
              </a:rPr>
              <a:t>Oh no! My bicycle has been stolen. What should I do now?</a:t>
            </a:r>
          </a:p>
          <a:p>
            <a:pPr marL="746125" indent="-746125"/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B: </a:t>
            </a:r>
            <a:r>
              <a:rPr lang="en-US" sz="4400" b="1" dirty="0" smtClean="0">
                <a:latin typeface=".VnAvant" pitchFamily="34" charset="0"/>
              </a:rPr>
              <a:t>I suggest </a:t>
            </a:r>
            <a:r>
              <a:rPr lang="en-US" sz="4400" b="1" i="1" dirty="0" smtClean="0">
                <a:solidFill>
                  <a:srgbClr val="FF0000"/>
                </a:solidFill>
                <a:latin typeface=".VnAvant" pitchFamily="34" charset="0"/>
              </a:rPr>
              <a:t>calling the police</a:t>
            </a:r>
            <a:r>
              <a:rPr lang="en-US" sz="4400" b="1" dirty="0" smtClean="0">
                <a:latin typeface=".VnAvant" pitchFamily="34" charset="0"/>
              </a:rPr>
              <a:t>./ I suggest </a:t>
            </a:r>
            <a:r>
              <a:rPr lang="en-US" sz="4400" b="1" i="1" dirty="0" smtClean="0">
                <a:solidFill>
                  <a:srgbClr val="FF0000"/>
                </a:solidFill>
                <a:latin typeface=".VnAvant" pitchFamily="34" charset="0"/>
              </a:rPr>
              <a:t>you should call the police</a:t>
            </a:r>
            <a:r>
              <a:rPr lang="en-US" sz="4400" b="1" dirty="0" smtClean="0">
                <a:latin typeface=".VnAvant" pitchFamily="34" charset="0"/>
              </a:rPr>
              <a:t>.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30722" name="Picture 2" descr="Kết quả hình ảnh cho bicycle has been sto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7319" y="381000"/>
            <a:ext cx="4724400" cy="283170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4265" y="6384925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11/6/2021 7:59 AM</a:t>
            </a:fld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319" y="77450"/>
            <a:ext cx="12024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6125" indent="-746125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b. </a:t>
            </a:r>
            <a:r>
              <a:rPr lang="en-US" sz="4400" b="1" dirty="0" smtClean="0">
                <a:latin typeface=".VnAvant" pitchFamily="34" charset="0"/>
              </a:rPr>
              <a:t>Now report your partner’s idea to another partner.</a:t>
            </a:r>
            <a:r>
              <a:rPr lang="en-US" sz="4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19" y="1676401"/>
            <a:ext cx="289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4400" b="1" i="1" dirty="0" smtClean="0">
                <a:solidFill>
                  <a:srgbClr val="0000CC"/>
                </a:solidFill>
                <a:latin typeface=".VnAvant" pitchFamily="34" charset="0"/>
              </a:rPr>
              <a:t>Example:</a:t>
            </a:r>
            <a:endParaRPr lang="en-US" sz="4400" b="1" i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89721" y="2590800"/>
            <a:ext cx="11125199" cy="3429000"/>
          </a:xfrm>
          <a:prstGeom prst="wedgeRectCallout">
            <a:avLst>
              <a:gd name="adj1" fmla="val 33058"/>
              <a:gd name="adj2" fmla="val 6905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I asked B what I should do when my bicycle had been stolen. He suggested calling the police/ should call the police.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1507147" y="1864311"/>
            <a:ext cx="952677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03225" indent="-403225"/>
            <a:r>
              <a:rPr lang="pt-BR" sz="6600" b="1" dirty="0" smtClean="0">
                <a:solidFill>
                  <a:srgbClr val="0000FF"/>
                </a:solidFill>
                <a:latin typeface="Lucida Fax" pitchFamily="18" charset="0"/>
              </a:rPr>
              <a:t>-Make 5 sentences with impersonal pasive.</a:t>
            </a:r>
            <a:endParaRPr lang="en-US" sz="6600" b="1" dirty="0">
              <a:solidFill>
                <a:srgbClr val="0000FF"/>
              </a:solidFill>
              <a:latin typeface="Lucida Fax" pitchFamily="18" charset="0"/>
            </a:endParaRPr>
          </a:p>
        </p:txBody>
      </p:sp>
      <p:pic>
        <p:nvPicPr>
          <p:cNvPr id="68610" name="Picture 2" descr="http://www.edubuzz.org/stoneyhill/files/2013/09/holiday-homework-clipart-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138" y="381000"/>
            <a:ext cx="10655181" cy="1600200"/>
          </a:xfrm>
          <a:prstGeom prst="rect">
            <a:avLst/>
          </a:prstGeom>
          <a:noFill/>
        </p:spPr>
      </p:pic>
      <p:pic>
        <p:nvPicPr>
          <p:cNvPr id="68612" name="Picture 4" descr="http://www.cliparthut.com/clip-arts/1190/grammar-games-11905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120" y="4584776"/>
            <a:ext cx="3971083" cy="2197024"/>
          </a:xfrm>
          <a:prstGeom prst="rect">
            <a:avLst/>
          </a:prstGeom>
          <a:noFill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265" y="6461125"/>
            <a:ext cx="3445854" cy="396877"/>
          </a:xfrm>
        </p:spPr>
        <p:txBody>
          <a:bodyPr/>
          <a:lstStyle/>
          <a:p>
            <a:endParaRPr lang="en-US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43000"/>
            <a:ext cx="12161838" cy="4800600"/>
            <a:chOff x="4252119" y="432052"/>
            <a:chExt cx="6400800" cy="5435348"/>
          </a:xfrm>
        </p:grpSpPr>
        <p:pic>
          <p:nvPicPr>
            <p:cNvPr id="2" name="Picture 2" descr="Kết quả hình ảnh cho the impersonal passive"/>
            <p:cNvPicPr>
              <a:picLocks noChangeAspect="1" noChangeArrowheads="1"/>
            </p:cNvPicPr>
            <p:nvPr/>
          </p:nvPicPr>
          <p:blipFill>
            <a:blip r:embed="rId2" cstate="print"/>
            <a:srcRect l="4402" t="5882" r="3164" b="27451"/>
            <a:stretch>
              <a:fillRect/>
            </a:stretch>
          </p:blipFill>
          <p:spPr bwMode="auto">
            <a:xfrm>
              <a:off x="4252119" y="3276600"/>
              <a:ext cx="6400800" cy="2590800"/>
            </a:xfrm>
            <a:prstGeom prst="rect">
              <a:avLst/>
            </a:prstGeom>
            <a:noFill/>
          </p:spPr>
        </p:pic>
        <p:pic>
          <p:nvPicPr>
            <p:cNvPr id="15364" name="Picture 4" descr="Kết quả hình ảnh cho the impersonal passiv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8320" y="432052"/>
              <a:ext cx="6248399" cy="2802526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7681119" y="2362200"/>
              <a:ext cx="1981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0" y="0"/>
            <a:ext cx="48005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Revue" pitchFamily="34" charset="0"/>
                <a:cs typeface="Arial" charset="0"/>
              </a:rPr>
              <a:t>Grammar</a:t>
            </a:r>
            <a:endParaRPr lang="en-US" sz="7200" b="1" dirty="0">
              <a:solidFill>
                <a:srgbClr val="FF0000"/>
              </a:solidFill>
              <a:latin typeface=".VnRevue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19" y="5934670"/>
            <a:ext cx="11491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The impersonal passive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265" y="6461125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11/6/2021 7:59 AM</a:t>
            </a:fld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119" y="76202"/>
            <a:ext cx="12100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1a. </a:t>
            </a:r>
            <a:r>
              <a:rPr lang="en-US" sz="4000" b="1" dirty="0" smtClean="0">
                <a:latin typeface=".VnAvant" pitchFamily="34" charset="0"/>
              </a:rPr>
              <a:t>Read part of the conversation. Pay attention to the underlined part.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18" y="1371602"/>
            <a:ext cx="12024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7775" indent="-2517775"/>
            <a:r>
              <a:rPr lang="en-US" sz="4000" b="1" dirty="0" smtClean="0">
                <a:latin typeface=".VnAvant" pitchFamily="34" charset="0"/>
              </a:rPr>
              <a:t>Veronica: Great thanks. What’s the best way to get around? 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318" y="2664238"/>
            <a:ext cx="12024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7775" indent="-2517775"/>
            <a:r>
              <a:rPr lang="en-US" sz="4000" b="1" dirty="0" smtClean="0">
                <a:latin typeface=".VnAvant" pitchFamily="34" charset="0"/>
              </a:rPr>
              <a:t>Mi:  	It’s probably best to use rickshaws. </a:t>
            </a:r>
            <a:r>
              <a:rPr lang="en-US" sz="4000" b="1" u="sng" dirty="0" smtClean="0">
                <a:latin typeface=".VnAvant" pitchFamily="34" charset="0"/>
              </a:rPr>
              <a:t>It’s said that</a:t>
            </a:r>
            <a:r>
              <a:rPr lang="en-US" sz="4000" b="1" dirty="0" smtClean="0">
                <a:latin typeface=".VnAvant" pitchFamily="34" charset="0"/>
              </a:rPr>
              <a:t> they’re quicker and cheaper than taxis.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719" y="4702315"/>
            <a:ext cx="11353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Form: </a:t>
            </a:r>
            <a:r>
              <a:rPr lang="en-US" sz="4000" b="1" i="1" dirty="0" smtClean="0">
                <a:latin typeface=".VnAvant" pitchFamily="34" charset="0"/>
              </a:rPr>
              <a:t>It</a:t>
            </a:r>
            <a:r>
              <a:rPr lang="en-US" sz="4000" b="1" dirty="0" smtClean="0">
                <a:latin typeface=".VnAvant" pitchFamily="34" charset="0"/>
              </a:rPr>
              <a:t> + to be + past participle + </a:t>
            </a:r>
            <a:r>
              <a:rPr lang="en-US" sz="4000" b="1" i="1" dirty="0" smtClean="0">
                <a:latin typeface=".VnAvant" pitchFamily="34" charset="0"/>
              </a:rPr>
              <a:t>that </a:t>
            </a:r>
            <a:r>
              <a:rPr lang="en-US" sz="4000" b="1" dirty="0" smtClean="0">
                <a:latin typeface=".VnAvant" pitchFamily="34" charset="0"/>
              </a:rPr>
              <a:t>+ S + V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19" y="5534561"/>
            <a:ext cx="120245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.VnAvant" pitchFamily="34" charset="0"/>
              </a:rPr>
              <a:t>Can you find another example of the impersonal passive in the conversation? </a:t>
            </a:r>
            <a:endParaRPr lang="en-US" sz="3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10" y="5534906"/>
            <a:ext cx="12024519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.VnAvant" pitchFamily="34" charset="0"/>
              </a:rPr>
              <a:t>It is said that this complex of monuments is one of the wonders of Viet Nam. </a:t>
            </a:r>
            <a:endParaRPr lang="en-US" sz="38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-91" y="6477002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11/6/2021 7:59 AM</a:t>
            </a:fld>
            <a:endParaRPr lang="en-US" sz="2800" dirty="0"/>
          </a:p>
        </p:txBody>
      </p:sp>
      <p:pic>
        <p:nvPicPr>
          <p:cNvPr id="13313" name="Picture 1" descr="C:\Users\NGOC\Downloads\20161122_212854.jpg"/>
          <p:cNvPicPr>
            <a:picLocks noChangeAspect="1" noChangeArrowheads="1"/>
          </p:cNvPicPr>
          <p:nvPr/>
        </p:nvPicPr>
        <p:blipFill>
          <a:blip r:embed="rId2" cstate="print">
            <a:lum bright="10000" contrast="59000"/>
          </a:blip>
          <a:srcRect l="1732" t="3333" r="1358" b="2222"/>
          <a:stretch>
            <a:fillRect/>
          </a:stretch>
        </p:blipFill>
        <p:spPr bwMode="auto">
          <a:xfrm>
            <a:off x="2" y="0"/>
            <a:ext cx="1216183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19" y="0"/>
            <a:ext cx="1210071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30238" indent="-630238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a. </a:t>
            </a:r>
            <a:r>
              <a:rPr lang="en-US" sz="4000" b="1" dirty="0" smtClean="0">
                <a:latin typeface=".VnAvant" pitchFamily="34" charset="0"/>
              </a:rPr>
              <a:t>When do we use the impersonal passive? Can you think of any rules?</a:t>
            </a:r>
            <a:endParaRPr lang="en-US" sz="40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19" y="1861721"/>
            <a:ext cx="12100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4000" b="1" dirty="0" smtClean="0">
                <a:latin typeface=".VnAvant" pitchFamily="34" charset="0"/>
              </a:rPr>
              <a:t>(know) ................... that ha Long Bay was </a:t>
            </a:r>
            <a:r>
              <a:rPr lang="en-US" sz="4000" b="1" dirty="0" err="1" smtClean="0">
                <a:latin typeface=".VnAvant" pitchFamily="34" charset="0"/>
              </a:rPr>
              <a:t>recognised</a:t>
            </a:r>
            <a:r>
              <a:rPr lang="en-US" sz="4000" b="1" dirty="0" smtClean="0">
                <a:latin typeface=".VnAvant" pitchFamily="34" charset="0"/>
              </a:rPr>
              <a:t> as a World Heritage Site by UNESCO in 1994.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-91" y="6461125"/>
            <a:ext cx="3445854" cy="396877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99520" y="1844041"/>
            <a:ext cx="2819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.VnAvant" pitchFamily="34" charset="0"/>
              </a:rPr>
              <a:t>It is known</a:t>
            </a:r>
            <a:endParaRPr lang="en-US" sz="4000" b="1" i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9" y="0"/>
            <a:ext cx="1210071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30238" indent="-630238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4000" b="1" dirty="0" smtClean="0">
                <a:latin typeface=".VnAvant" pitchFamily="34" charset="0"/>
              </a:rPr>
              <a:t>Complete the sentences using the correct passive form of the verbs in brackets. The first one has been completed for you. 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19" y="3690522"/>
            <a:ext cx="12100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4000" b="1" dirty="0" smtClean="0">
                <a:latin typeface=".VnAvant" pitchFamily="34" charset="0"/>
              </a:rPr>
              <a:t>(believe) ...................... the best time to visit the complex of Hue Monuments is in April. 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6720" y="3672841"/>
            <a:ext cx="3352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.VnAvant" pitchFamily="34" charset="0"/>
              </a:rPr>
              <a:t>It is believed</a:t>
            </a:r>
            <a:endParaRPr lang="en-US" sz="4000" b="1" i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19" y="4919008"/>
            <a:ext cx="12100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4000" b="1" dirty="0" smtClean="0">
                <a:latin typeface=".VnAvant" pitchFamily="34" charset="0"/>
              </a:rPr>
              <a:t>(report) ...................... thousands of visitors come to enjoy breathtaking views of Ha Long Bay every year. 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5720" y="4946155"/>
            <a:ext cx="3352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.VnAvant" pitchFamily="34" charset="0"/>
              </a:rPr>
              <a:t>It is reported</a:t>
            </a:r>
            <a:endParaRPr lang="en-US" sz="4000" b="1" i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19" y="158175"/>
            <a:ext cx="12100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4000" b="1" dirty="0" smtClean="0">
                <a:latin typeface=".VnAvant" pitchFamily="34" charset="0"/>
              </a:rPr>
              <a:t>(claim) ...................... </a:t>
            </a:r>
            <a:r>
              <a:rPr lang="en-US" sz="4000" b="1" dirty="0" err="1" smtClean="0">
                <a:latin typeface=".VnAvant" pitchFamily="34" charset="0"/>
              </a:rPr>
              <a:t>Phong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Nha</a:t>
            </a:r>
            <a:r>
              <a:rPr lang="en-US" sz="4000" b="1" dirty="0" smtClean="0">
                <a:latin typeface=".VnAvant" pitchFamily="34" charset="0"/>
              </a:rPr>
              <a:t> – </a:t>
            </a:r>
            <a:r>
              <a:rPr lang="en-US" sz="4000" b="1" dirty="0" err="1" smtClean="0">
                <a:latin typeface=".VnAvant" pitchFamily="34" charset="0"/>
              </a:rPr>
              <a:t>Ke</a:t>
            </a:r>
            <a:r>
              <a:rPr lang="en-US" sz="4000" b="1" dirty="0" smtClean="0">
                <a:latin typeface=".VnAvant" pitchFamily="34" charset="0"/>
              </a:rPr>
              <a:t> Bang can be compared to a huge geological museum. 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-91" y="6461125"/>
            <a:ext cx="3445854" cy="396877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75719" y="152401"/>
            <a:ext cx="3276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.VnAvant" pitchFamily="34" charset="0"/>
              </a:rPr>
              <a:t>It is claimed</a:t>
            </a:r>
            <a:endParaRPr lang="en-US" sz="4000" b="1" i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19" y="2269689"/>
            <a:ext cx="12100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5. </a:t>
            </a:r>
            <a:r>
              <a:rPr lang="en-US" sz="4000" b="1" dirty="0" smtClean="0">
                <a:latin typeface=".VnAvant" pitchFamily="34" charset="0"/>
              </a:rPr>
              <a:t>(understand) ........................... </a:t>
            </a:r>
            <a:r>
              <a:rPr lang="en-US" sz="4000" b="1" dirty="0" err="1" smtClean="0">
                <a:latin typeface=".VnAvant" pitchFamily="34" charset="0"/>
              </a:rPr>
              <a:t>Binh</a:t>
            </a:r>
            <a:r>
              <a:rPr lang="en-US" sz="4000" b="1" dirty="0" smtClean="0">
                <a:latin typeface=".VnAvant" pitchFamily="34" charset="0"/>
              </a:rPr>
              <a:t> Dai Fortress was designed to control movement on the perfumed River. 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1119" y="2263915"/>
            <a:ext cx="4038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.VnAvant" pitchFamily="34" charset="0"/>
              </a:rPr>
              <a:t>It is understood</a:t>
            </a:r>
            <a:endParaRPr lang="en-US" sz="4000" b="1" i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19" y="4365487"/>
            <a:ext cx="12100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6. </a:t>
            </a:r>
            <a:r>
              <a:rPr lang="en-US" sz="4000" b="1" dirty="0" smtClean="0">
                <a:latin typeface=".VnAvant" pitchFamily="34" charset="0"/>
              </a:rPr>
              <a:t>(expect) ........................ The government will have measures to protect and preserve our man-made wonders.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0520" y="4343401"/>
            <a:ext cx="3581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.VnAvant" pitchFamily="34" charset="0"/>
              </a:rPr>
              <a:t>It is expected</a:t>
            </a:r>
            <a:endParaRPr lang="en-US" sz="4000" b="1" i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-91" y="6477002"/>
            <a:ext cx="3445854" cy="396877"/>
          </a:xfrm>
        </p:spPr>
        <p:txBody>
          <a:bodyPr/>
          <a:lstStyle/>
          <a:p>
            <a:fld id="{8F1FB269-5F1F-4658-A80D-597CF3EF685E}" type="datetime8">
              <a:rPr lang="en-US" sz="2800" smtClean="0"/>
              <a:pPr/>
              <a:t>11/6/2021 7:59 AM</a:t>
            </a:fld>
            <a:endParaRPr lang="en-US" sz="2800" dirty="0"/>
          </a:p>
        </p:txBody>
      </p:sp>
      <p:pic>
        <p:nvPicPr>
          <p:cNvPr id="9217" name="Picture 1" descr="C:\Users\NGOC\Downloads\20161122_215644.jpg"/>
          <p:cNvPicPr>
            <a:picLocks noChangeAspect="1" noChangeArrowheads="1"/>
          </p:cNvPicPr>
          <p:nvPr/>
        </p:nvPicPr>
        <p:blipFill>
          <a:blip r:embed="rId2" cstate="print">
            <a:lum bright="10000" contrast="51000"/>
          </a:blip>
          <a:srcRect t="17925"/>
          <a:stretch>
            <a:fillRect/>
          </a:stretch>
        </p:blipFill>
        <p:spPr bwMode="auto">
          <a:xfrm>
            <a:off x="-15081" y="0"/>
            <a:ext cx="12176919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19" y="76201"/>
            <a:ext cx="12100719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30238" indent="-630238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4400" b="1" dirty="0" smtClean="0">
                <a:latin typeface=".VnAvant" pitchFamily="34" charset="0"/>
              </a:rPr>
              <a:t>Here are some things we hear about Po Nagar Cham Towers. Write sentences about it using the impersonal passive. 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-91" y="6477002"/>
            <a:ext cx="3445854" cy="396877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9217" name="Picture 1" descr="C:\Users\NGOC\Downloads\20161122_215644.jpg"/>
          <p:cNvPicPr>
            <a:picLocks noChangeAspect="1" noChangeArrowheads="1"/>
          </p:cNvPicPr>
          <p:nvPr/>
        </p:nvPicPr>
        <p:blipFill>
          <a:blip r:embed="rId2" cstate="print">
            <a:lum bright="10000" contrast="51000"/>
          </a:blip>
          <a:srcRect l="1877" t="19293" r="4257" b="68396"/>
          <a:stretch>
            <a:fillRect/>
          </a:stretch>
        </p:blipFill>
        <p:spPr bwMode="auto">
          <a:xfrm>
            <a:off x="1" y="152400"/>
            <a:ext cx="12161838" cy="21336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76201" y="2514600"/>
            <a:ext cx="11872119" cy="3200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5475" indent="-625475"/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-&gt; It is claimed that Po Nagar Cham Towers were built in the 8</a:t>
            </a:r>
            <a:r>
              <a:rPr lang="en-US" sz="4800" b="1" baseline="30000" dirty="0" smtClean="0">
                <a:solidFill>
                  <a:schemeClr val="tx1"/>
                </a:solidFill>
                <a:latin typeface=".VnAvant" pitchFamily="34" charset="0"/>
              </a:rPr>
              <a:t>th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century by the Cham people in central Viet Nam. </a:t>
            </a:r>
            <a:endParaRPr lang="en-US" sz="48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971</Words>
  <Application>Microsoft Office PowerPoint</Application>
  <PresentationFormat>Custom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.VnAvant</vt:lpstr>
      <vt:lpstr>.VnRevue</vt:lpstr>
      <vt:lpstr>Algerian</vt:lpstr>
      <vt:lpstr>Arial</vt:lpstr>
      <vt:lpstr>Calibri</vt:lpstr>
      <vt:lpstr>Lucida Fax</vt:lpstr>
      <vt:lpstr>Showcard Gothic</vt:lpstr>
      <vt:lpstr>Snap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bich</dc:creator>
  <cp:lastModifiedBy>Admin</cp:lastModifiedBy>
  <cp:revision>114</cp:revision>
  <dcterms:created xsi:type="dcterms:W3CDTF">2016-10-13T04:13:36Z</dcterms:created>
  <dcterms:modified xsi:type="dcterms:W3CDTF">2021-11-06T01:01:55Z</dcterms:modified>
</cp:coreProperties>
</file>