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6" r:id="rId9"/>
    <p:sldId id="268" r:id="rId10"/>
    <p:sldId id="269" r:id="rId11"/>
    <p:sldId id="267" r:id="rId12"/>
    <p:sldId id="259" r:id="rId13"/>
    <p:sldId id="260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6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5540F-D414-4F9E-B009-02DDEC83EAC9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8DBA2-1DF4-42DB-A2CB-B0B2E38C9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DBA2-1DF4-42DB-A2CB-B0B2E38C960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8DBA2-1DF4-42DB-A2CB-B0B2E38C960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2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E5776-2ED3-4588-823A-2EA4C559746B}" type="datetimeFigureOut">
              <a:rPr lang="en-US" smtClean="0"/>
              <a:pPr/>
              <a:t>18/03/2020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8F9B3-7D5C-4E83-82E9-9E2FF7E58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2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22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22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8B1228-5B2A-452C-8C66-BB5483125B71}"/>
              </a:ext>
            </a:extLst>
          </p:cNvPr>
          <p:cNvSpPr/>
          <p:nvPr/>
        </p:nvSpPr>
        <p:spPr>
          <a:xfrm>
            <a:off x="990600" y="18288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CHƯƠNG II</a:t>
            </a:r>
            <a:endParaRPr lang="en-US" sz="40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1273D6-E2C9-4241-877D-72208CBD87EA}"/>
              </a:ext>
            </a:extLst>
          </p:cNvPr>
          <p:cNvSpPr/>
          <p:nvPr/>
        </p:nvSpPr>
        <p:spPr>
          <a:xfrm>
            <a:off x="1752600" y="2767280"/>
            <a:ext cx="62552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SỐ NGUYÊN</a:t>
            </a:r>
            <a:endParaRPr lang="en-US" sz="8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2">
            <a:extLst>
              <a:ext uri="{FF2B5EF4-FFF2-40B4-BE49-F238E27FC236}">
                <a16:creationId xmlns:a16="http://schemas.microsoft.com/office/drawing/2014/main" id="{1E081AE1-BA82-471D-878C-1C9059CF9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ECB8EB3F-2EF7-43F5-A9B5-A8036A1B5908}"/>
              </a:ext>
            </a:extLst>
          </p:cNvPr>
          <p:cNvGrpSpPr>
            <a:grpSpLocks/>
          </p:cNvGrpSpPr>
          <p:nvPr/>
        </p:nvGrpSpPr>
        <p:grpSpPr bwMode="auto">
          <a:xfrm>
            <a:off x="166688" y="1219200"/>
            <a:ext cx="6386512" cy="3348038"/>
            <a:chOff x="105" y="768"/>
            <a:chExt cx="4023" cy="2109"/>
          </a:xfrm>
        </p:grpSpPr>
        <p:sp>
          <p:nvSpPr>
            <p:cNvPr id="2065" name="Text Box 4">
              <a:extLst>
                <a:ext uri="{FF2B5EF4-FFF2-40B4-BE49-F238E27FC236}">
                  <a16:creationId xmlns:a16="http://schemas.microsoft.com/office/drawing/2014/main" id="{AFAEA585-3BA3-4D4D-960E-32827AAF4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768"/>
              <a:ext cx="3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CC"/>
                  </a:solidFill>
                </a:rPr>
                <a:t>I. Dạng 1: Thực hiện các phép tính</a:t>
              </a:r>
            </a:p>
          </p:txBody>
        </p:sp>
        <p:sp>
          <p:nvSpPr>
            <p:cNvPr id="2066" name="Text Box 5">
              <a:extLst>
                <a:ext uri="{FF2B5EF4-FFF2-40B4-BE49-F238E27FC236}">
                  <a16:creationId xmlns:a16="http://schemas.microsoft.com/office/drawing/2014/main" id="{933E441B-B676-44DF-BBED-C6FA3FD22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056"/>
              <a:ext cx="15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/>
                <a:t>Bài 1: Tính</a:t>
              </a:r>
            </a:p>
          </p:txBody>
        </p:sp>
        <p:graphicFrame>
          <p:nvGraphicFramePr>
            <p:cNvPr id="2051" name="Object 9">
              <a:extLst>
                <a:ext uri="{FF2B5EF4-FFF2-40B4-BE49-F238E27FC236}">
                  <a16:creationId xmlns:a16="http://schemas.microsoft.com/office/drawing/2014/main" id="{362C9E3B-A840-4575-B5CD-6581271657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273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9" name="Equation" r:id="rId3" imgW="1663700" imgH="203200" progId="Equation.DSMT4">
                    <p:embed/>
                  </p:oleObj>
                </mc:Choice>
                <mc:Fallback>
                  <p:oleObj name="Equation" r:id="rId3" imgW="1663700" imgH="203200" progId="Equation.DSMT4">
                    <p:embed/>
                    <p:pic>
                      <p:nvPicPr>
                        <p:cNvPr id="2051" name="Object 9">
                          <a:extLst>
                            <a:ext uri="{FF2B5EF4-FFF2-40B4-BE49-F238E27FC236}">
                              <a16:creationId xmlns:a16="http://schemas.microsoft.com/office/drawing/2014/main" id="{362C9E3B-A840-4575-B5CD-6581271657D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2736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" name="Object 8">
              <a:extLst>
                <a:ext uri="{FF2B5EF4-FFF2-40B4-BE49-F238E27FC236}">
                  <a16:creationId xmlns:a16="http://schemas.microsoft.com/office/drawing/2014/main" id="{97B2097F-4A69-46FF-A851-86AF261A16E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5" y="2445"/>
            <a:ext cx="269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0" name="Equation" r:id="rId5" imgW="2082600" imgH="304560" progId="Equation.DSMT4">
                    <p:embed/>
                  </p:oleObj>
                </mc:Choice>
                <mc:Fallback>
                  <p:oleObj name="Equation" r:id="rId5" imgW="2082600" imgH="304560" progId="Equation.DSMT4">
                    <p:embed/>
                    <p:pic>
                      <p:nvPicPr>
                        <p:cNvPr id="2052" name="Object 8">
                          <a:extLst>
                            <a:ext uri="{FF2B5EF4-FFF2-40B4-BE49-F238E27FC236}">
                              <a16:creationId xmlns:a16="http://schemas.microsoft.com/office/drawing/2014/main" id="{97B2097F-4A69-46FF-A851-86AF261A16E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" y="2445"/>
                          <a:ext cx="2694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7">
              <a:extLst>
                <a:ext uri="{FF2B5EF4-FFF2-40B4-BE49-F238E27FC236}">
                  <a16:creationId xmlns:a16="http://schemas.microsoft.com/office/drawing/2014/main" id="{297F155B-394D-475D-8B83-C7C7D411F4D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8" y="1749"/>
            <a:ext cx="1796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1" name="Equation" r:id="rId7" imgW="1143000" imgH="203040" progId="Equation.DSMT4">
                    <p:embed/>
                  </p:oleObj>
                </mc:Choice>
                <mc:Fallback>
                  <p:oleObj name="Equation" r:id="rId7" imgW="1143000" imgH="203040" progId="Equation.DSMT4">
                    <p:embed/>
                    <p:pic>
                      <p:nvPicPr>
                        <p:cNvPr id="2053" name="Object 7">
                          <a:extLst>
                            <a:ext uri="{FF2B5EF4-FFF2-40B4-BE49-F238E27FC236}">
                              <a16:creationId xmlns:a16="http://schemas.microsoft.com/office/drawing/2014/main" id="{297F155B-394D-475D-8B83-C7C7D411F4D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8" y="1749"/>
                          <a:ext cx="1796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4" name="Object 6">
              <a:extLst>
                <a:ext uri="{FF2B5EF4-FFF2-40B4-BE49-F238E27FC236}">
                  <a16:creationId xmlns:a16="http://schemas.microsoft.com/office/drawing/2014/main" id="{688BC469-0109-40BA-8CAC-B64193A9AB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" y="2133"/>
            <a:ext cx="1827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2" name="Equation" r:id="rId9" imgW="1041120" imgH="203040" progId="Equation.DSMT4">
                    <p:embed/>
                  </p:oleObj>
                </mc:Choice>
                <mc:Fallback>
                  <p:oleObj name="Equation" r:id="rId9" imgW="1041120" imgH="203040" progId="Equation.DSMT4">
                    <p:embed/>
                    <p:pic>
                      <p:nvPicPr>
                        <p:cNvPr id="2054" name="Object 6">
                          <a:extLst>
                            <a:ext uri="{FF2B5EF4-FFF2-40B4-BE49-F238E27FC236}">
                              <a16:creationId xmlns:a16="http://schemas.microsoft.com/office/drawing/2014/main" id="{688BC469-0109-40BA-8CAC-B64193A9ABE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" y="2133"/>
                          <a:ext cx="1827" cy="3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9E2E45AB-4AE4-4A8E-9012-95FFD3BBF9F3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3589"/>
            <a:ext cx="4419600" cy="1979613"/>
            <a:chOff x="144" y="2881"/>
            <a:chExt cx="2784" cy="1247"/>
          </a:xfrm>
        </p:grpSpPr>
        <p:sp>
          <p:nvSpPr>
            <p:cNvPr id="2063" name="Text Box 14">
              <a:extLst>
                <a:ext uri="{FF2B5EF4-FFF2-40B4-BE49-F238E27FC236}">
                  <a16:creationId xmlns:a16="http://schemas.microsoft.com/office/drawing/2014/main" id="{8F9C7DE7-2F40-44F5-8074-93E6CEBBD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881"/>
              <a:ext cx="23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/>
                <a:t>Bài 2: Tính nhanh</a:t>
              </a:r>
            </a:p>
          </p:txBody>
        </p:sp>
        <p:sp>
          <p:nvSpPr>
            <p:cNvPr id="2064" name="Text Box 15">
              <a:extLst>
                <a:ext uri="{FF2B5EF4-FFF2-40B4-BE49-F238E27FC236}">
                  <a16:creationId xmlns:a16="http://schemas.microsoft.com/office/drawing/2014/main" id="{52FCDAD1-A182-4664-B330-082E28FA3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3263"/>
              <a:ext cx="2784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/>
                <a:t>a) 156  +  45 - (123  +  45)</a:t>
              </a:r>
            </a:p>
            <a:p>
              <a:r>
                <a:rPr lang="en-US" altLang="en-US" sz="2800"/>
                <a:t>b) 15.12 – 3.5.10</a:t>
              </a:r>
            </a:p>
            <a:p>
              <a:r>
                <a:rPr lang="en-US" altLang="en-US" sz="2800"/>
                <a:t>c) 125.(-24) + 24.225</a:t>
              </a:r>
            </a:p>
          </p:txBody>
        </p:sp>
      </p:grpSp>
      <p:sp>
        <p:nvSpPr>
          <p:cNvPr id="2059" name="Line 16">
            <a:extLst>
              <a:ext uri="{FF2B5EF4-FFF2-40B4-BE49-F238E27FC236}">
                <a16:creationId xmlns:a16="http://schemas.microsoft.com/office/drawing/2014/main" id="{0B659610-3A0E-45EC-AC6D-276BCF36F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828800"/>
            <a:ext cx="0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Rectangle 19">
            <a:extLst>
              <a:ext uri="{FF2B5EF4-FFF2-40B4-BE49-F238E27FC236}">
                <a16:creationId xmlns:a16="http://schemas.microsoft.com/office/drawing/2014/main" id="{D4C1C46E-1FFB-4327-ADE4-AFF241D05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98156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" name="Group 22">
            <a:extLst>
              <a:ext uri="{FF2B5EF4-FFF2-40B4-BE49-F238E27FC236}">
                <a16:creationId xmlns:a16="http://schemas.microsoft.com/office/drawing/2014/main" id="{322CC49B-6895-4271-B4AD-E09BC33DBA98}"/>
              </a:ext>
            </a:extLst>
          </p:cNvPr>
          <p:cNvGrpSpPr>
            <a:grpSpLocks/>
          </p:cNvGrpSpPr>
          <p:nvPr/>
        </p:nvGrpSpPr>
        <p:grpSpPr bwMode="auto">
          <a:xfrm>
            <a:off x="4724401" y="1714501"/>
            <a:ext cx="4419600" cy="2379664"/>
            <a:chOff x="2976" y="1080"/>
            <a:chExt cx="2784" cy="1499"/>
          </a:xfrm>
        </p:grpSpPr>
        <p:sp>
          <p:nvSpPr>
            <p:cNvPr id="2062" name="Text Box 17">
              <a:extLst>
                <a:ext uri="{FF2B5EF4-FFF2-40B4-BE49-F238E27FC236}">
                  <a16:creationId xmlns:a16="http://schemas.microsoft.com/office/drawing/2014/main" id="{08797ABE-022D-4CC6-A978-BAC2E21177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1080"/>
              <a:ext cx="2784" cy="1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/>
                <a:t>Bài 3:</a:t>
              </a:r>
              <a:r>
                <a:rPr lang="en-US" altLang="en-US" sz="2800"/>
                <a:t> </a:t>
              </a:r>
              <a:r>
                <a:rPr lang="en-US" altLang="en-US" sz="2800" b="1"/>
                <a:t>Liệt kê và tính tổng tất cả các số nguyên x thỏa mãn:</a:t>
              </a:r>
            </a:p>
            <a:p>
              <a:r>
                <a:rPr lang="en-US" altLang="en-US" sz="3200"/>
                <a:t>a) - 8   &lt;  x   &lt;   8</a:t>
              </a:r>
              <a:endParaRPr lang="en-US" altLang="en-US" sz="2800"/>
            </a:p>
          </p:txBody>
        </p:sp>
        <p:graphicFrame>
          <p:nvGraphicFramePr>
            <p:cNvPr id="2050" name="Object 18">
              <a:extLst>
                <a:ext uri="{FF2B5EF4-FFF2-40B4-BE49-F238E27FC236}">
                  <a16:creationId xmlns:a16="http://schemas.microsoft.com/office/drawing/2014/main" id="{5C1D33C1-B657-4EAC-A80D-1404F787BEC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99556171"/>
                </p:ext>
              </p:extLst>
            </p:nvPr>
          </p:nvGraphicFramePr>
          <p:xfrm>
            <a:off x="2999" y="2243"/>
            <a:ext cx="1512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3" name="Equation" r:id="rId11" imgW="901440" imgH="203040" progId="Equation.DSMT4">
                    <p:embed/>
                  </p:oleObj>
                </mc:Choice>
                <mc:Fallback>
                  <p:oleObj name="Equation" r:id="rId11" imgW="901440" imgH="203040" progId="Equation.DSMT4">
                    <p:embed/>
                    <p:pic>
                      <p:nvPicPr>
                        <p:cNvPr id="2050" name="Object 18">
                          <a:extLst>
                            <a:ext uri="{FF2B5EF4-FFF2-40B4-BE49-F238E27FC236}">
                              <a16:creationId xmlns:a16="http://schemas.microsoft.com/office/drawing/2014/main" id="{5C1D33C1-B657-4EAC-A80D-1404F787BEC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9" y="2243"/>
                          <a:ext cx="1512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12">
            <a:extLst>
              <a:ext uri="{FF2B5EF4-FFF2-40B4-BE49-F238E27FC236}">
                <a16:creationId xmlns:a16="http://schemas.microsoft.com/office/drawing/2014/main" id="{3FFBC5E7-EE25-40C7-A662-B3FB8EB75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9814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82" name="Line 13">
            <a:extLst>
              <a:ext uri="{FF2B5EF4-FFF2-40B4-BE49-F238E27FC236}">
                <a16:creationId xmlns:a16="http://schemas.microsoft.com/office/drawing/2014/main" id="{22BD11AF-CECE-4DEB-9CDB-13D83BB9F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12192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83" name="Group 14">
            <a:extLst>
              <a:ext uri="{FF2B5EF4-FFF2-40B4-BE49-F238E27FC236}">
                <a16:creationId xmlns:a16="http://schemas.microsoft.com/office/drawing/2014/main" id="{941B7AB6-195A-4EE8-8981-1D616A2E563E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219200"/>
            <a:ext cx="5257800" cy="5638800"/>
            <a:chOff x="96" y="768"/>
            <a:chExt cx="3312" cy="3552"/>
          </a:xfrm>
        </p:grpSpPr>
        <p:sp>
          <p:nvSpPr>
            <p:cNvPr id="3093" name="Text Box 15">
              <a:extLst>
                <a:ext uri="{FF2B5EF4-FFF2-40B4-BE49-F238E27FC236}">
                  <a16:creationId xmlns:a16="http://schemas.microsoft.com/office/drawing/2014/main" id="{2CC8EDC9-835F-4BF3-89C7-2862B7EFC6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768"/>
              <a:ext cx="3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I. Dạng 1: Thực hiện các phép tính</a:t>
              </a:r>
            </a:p>
          </p:txBody>
        </p:sp>
        <p:sp>
          <p:nvSpPr>
            <p:cNvPr id="3094" name="Text Box 16">
              <a:extLst>
                <a:ext uri="{FF2B5EF4-FFF2-40B4-BE49-F238E27FC236}">
                  <a16:creationId xmlns:a16="http://schemas.microsoft.com/office/drawing/2014/main" id="{BF16A97E-2830-4304-AE16-ECCADB600C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056"/>
              <a:ext cx="29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1: Tính</a:t>
              </a:r>
            </a:p>
          </p:txBody>
        </p:sp>
        <p:graphicFrame>
          <p:nvGraphicFramePr>
            <p:cNvPr id="3074" name="Object 17">
              <a:extLst>
                <a:ext uri="{FF2B5EF4-FFF2-40B4-BE49-F238E27FC236}">
                  <a16:creationId xmlns:a16="http://schemas.microsoft.com/office/drawing/2014/main" id="{2B906090-94D7-4272-B7F3-85EBE11F996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244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3" name="Equation" r:id="rId3" imgW="1663700" imgH="203200" progId="Equation.DSMT4">
                    <p:embed/>
                  </p:oleObj>
                </mc:Choice>
                <mc:Fallback>
                  <p:oleObj name="Equation" r:id="rId3" imgW="1663700" imgH="203200" progId="Equation.DSMT4">
                    <p:embed/>
                    <p:pic>
                      <p:nvPicPr>
                        <p:cNvPr id="3074" name="Object 17">
                          <a:extLst>
                            <a:ext uri="{FF2B5EF4-FFF2-40B4-BE49-F238E27FC236}">
                              <a16:creationId xmlns:a16="http://schemas.microsoft.com/office/drawing/2014/main" id="{2B906090-94D7-4272-B7F3-85EBE11F996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2448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" name="Object 18">
              <a:extLst>
                <a:ext uri="{FF2B5EF4-FFF2-40B4-BE49-F238E27FC236}">
                  <a16:creationId xmlns:a16="http://schemas.microsoft.com/office/drawing/2014/main" id="{9499C715-6E1E-4601-8D12-2D32448B263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" y="1635"/>
            <a:ext cx="179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4" name="Equation" r:id="rId5" imgW="1143000" imgH="203040" progId="Equation.DSMT4">
                    <p:embed/>
                  </p:oleObj>
                </mc:Choice>
                <mc:Fallback>
                  <p:oleObj name="Equation" r:id="rId5" imgW="1143000" imgH="203040" progId="Equation.DSMT4">
                    <p:embed/>
                    <p:pic>
                      <p:nvPicPr>
                        <p:cNvPr id="3075" name="Object 18">
                          <a:extLst>
                            <a:ext uri="{FF2B5EF4-FFF2-40B4-BE49-F238E27FC236}">
                              <a16:creationId xmlns:a16="http://schemas.microsoft.com/office/drawing/2014/main" id="{9499C715-6E1E-4601-8D12-2D32448B263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" y="1635"/>
                          <a:ext cx="1796" cy="2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" name="Object 19">
              <a:extLst>
                <a:ext uri="{FF2B5EF4-FFF2-40B4-BE49-F238E27FC236}">
                  <a16:creationId xmlns:a16="http://schemas.microsoft.com/office/drawing/2014/main" id="{3C58E62A-99CE-4C67-99DE-71FD06B50D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8" y="1875"/>
            <a:ext cx="1827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5" name="Equation" r:id="rId7" imgW="1041120" imgH="203040" progId="Equation.DSMT4">
                    <p:embed/>
                  </p:oleObj>
                </mc:Choice>
                <mc:Fallback>
                  <p:oleObj name="Equation" r:id="rId7" imgW="1041120" imgH="203040" progId="Equation.DSMT4">
                    <p:embed/>
                    <p:pic>
                      <p:nvPicPr>
                        <p:cNvPr id="3076" name="Object 19">
                          <a:extLst>
                            <a:ext uri="{FF2B5EF4-FFF2-40B4-BE49-F238E27FC236}">
                              <a16:creationId xmlns:a16="http://schemas.microsoft.com/office/drawing/2014/main" id="{3C58E62A-99CE-4C67-99DE-71FD06B50DF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" y="1875"/>
                          <a:ext cx="1827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95" name="Text Box 20">
              <a:extLst>
                <a:ext uri="{FF2B5EF4-FFF2-40B4-BE49-F238E27FC236}">
                  <a16:creationId xmlns:a16="http://schemas.microsoft.com/office/drawing/2014/main" id="{858273DC-5793-4D02-8E70-620EB0BFBF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274"/>
              <a:ext cx="2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2: Tính nhanh</a:t>
              </a:r>
            </a:p>
          </p:txBody>
        </p:sp>
        <p:sp>
          <p:nvSpPr>
            <p:cNvPr id="3096" name="Text Box 21">
              <a:extLst>
                <a:ext uri="{FF2B5EF4-FFF2-40B4-BE49-F238E27FC236}">
                  <a16:creationId xmlns:a16="http://schemas.microsoft.com/office/drawing/2014/main" id="{28A276D8-22E6-4D6E-ACC2-5FEC222CE5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52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156  +  45 - (123  +  45)</a:t>
              </a:r>
            </a:p>
            <a:p>
              <a:r>
                <a:rPr lang="en-US" altLang="en-US"/>
                <a:t>b) 15.12 – 3.5.10</a:t>
              </a:r>
            </a:p>
            <a:p>
              <a:r>
                <a:rPr lang="en-US" altLang="en-US"/>
                <a:t>c) 125.(-24) + 24.225</a:t>
              </a:r>
            </a:p>
          </p:txBody>
        </p:sp>
        <p:sp>
          <p:nvSpPr>
            <p:cNvPr id="3097" name="Text Box 22">
              <a:extLst>
                <a:ext uri="{FF2B5EF4-FFF2-40B4-BE49-F238E27FC236}">
                  <a16:creationId xmlns:a16="http://schemas.microsoft.com/office/drawing/2014/main" id="{D3ED14E5-5349-4848-85F4-9DA767BBC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" y="325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/>
                <a:t>Bài 3:</a:t>
              </a:r>
              <a:r>
                <a:rPr lang="en-US" altLang="en-US"/>
                <a:t> </a:t>
              </a:r>
              <a:r>
                <a:rPr lang="en-US" altLang="en-US" b="1"/>
                <a:t>Liệt kê và tính tổng tất cả các số nguyên x thỏa mãn:</a:t>
              </a:r>
            </a:p>
            <a:p>
              <a:r>
                <a:rPr lang="en-US" altLang="en-US"/>
                <a:t>a) - 8   &lt;  x   &lt;   8</a:t>
              </a:r>
            </a:p>
          </p:txBody>
        </p:sp>
        <p:graphicFrame>
          <p:nvGraphicFramePr>
            <p:cNvPr id="3077" name="Object 23">
              <a:extLst>
                <a:ext uri="{FF2B5EF4-FFF2-40B4-BE49-F238E27FC236}">
                  <a16:creationId xmlns:a16="http://schemas.microsoft.com/office/drawing/2014/main" id="{02AF0729-5C3F-47AD-B469-83F763EFD53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4032"/>
            <a:ext cx="139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6" name="Equation" r:id="rId9" imgW="888614" imgH="203112" progId="Equation.DSMT4">
                    <p:embed/>
                  </p:oleObj>
                </mc:Choice>
                <mc:Fallback>
                  <p:oleObj name="Equation" r:id="rId9" imgW="888614" imgH="203112" progId="Equation.DSMT4">
                    <p:embed/>
                    <p:pic>
                      <p:nvPicPr>
                        <p:cNvPr id="3077" name="Object 23">
                          <a:extLst>
                            <a:ext uri="{FF2B5EF4-FFF2-40B4-BE49-F238E27FC236}">
                              <a16:creationId xmlns:a16="http://schemas.microsoft.com/office/drawing/2014/main" id="{02AF0729-5C3F-47AD-B469-83F763EFD53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4032"/>
                          <a:ext cx="139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24">
              <a:extLst>
                <a:ext uri="{FF2B5EF4-FFF2-40B4-BE49-F238E27FC236}">
                  <a16:creationId xmlns:a16="http://schemas.microsoft.com/office/drawing/2014/main" id="{EE625468-5CA7-4119-8D6A-212367D0C34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" y="2064"/>
            <a:ext cx="2169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7" name="Equation" r:id="rId11" imgW="2082600" imgH="304560" progId="Equation.DSMT4">
                    <p:embed/>
                  </p:oleObj>
                </mc:Choice>
                <mc:Fallback>
                  <p:oleObj name="Equation" r:id="rId11" imgW="2082600" imgH="304560" progId="Equation.DSMT4">
                    <p:embed/>
                    <p:pic>
                      <p:nvPicPr>
                        <p:cNvPr id="3078" name="Object 24">
                          <a:extLst>
                            <a:ext uri="{FF2B5EF4-FFF2-40B4-BE49-F238E27FC236}">
                              <a16:creationId xmlns:a16="http://schemas.microsoft.com/office/drawing/2014/main" id="{EE625468-5CA7-4119-8D6A-212367D0C34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" y="2064"/>
                          <a:ext cx="2169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EBA6374F-0AD9-43F7-839B-7BFD052C7D85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1219200"/>
            <a:ext cx="3581400" cy="1524000"/>
            <a:chOff x="3216" y="768"/>
            <a:chExt cx="2256" cy="960"/>
          </a:xfrm>
        </p:grpSpPr>
        <p:sp>
          <p:nvSpPr>
            <p:cNvPr id="3091" name="AutoShape 25">
              <a:extLst>
                <a:ext uri="{FF2B5EF4-FFF2-40B4-BE49-F238E27FC236}">
                  <a16:creationId xmlns:a16="http://schemas.microsoft.com/office/drawing/2014/main" id="{D7879BC1-7C37-4E67-95BF-C585ACD63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768"/>
              <a:ext cx="2256" cy="960"/>
            </a:xfrm>
            <a:prstGeom prst="wedgeRectCallout">
              <a:avLst>
                <a:gd name="adj1" fmla="val -54431"/>
                <a:gd name="adj2" fmla="val 70940"/>
              </a:avLst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092" name="Text Box 26">
              <a:extLst>
                <a:ext uri="{FF2B5EF4-FFF2-40B4-BE49-F238E27FC236}">
                  <a16:creationId xmlns:a16="http://schemas.microsoft.com/office/drawing/2014/main" id="{A264CBD1-0D45-4A78-ACC5-035C2A375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864"/>
              <a:ext cx="220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Để thực hiện các phép tính ta thường sử dụng các kiến thức nào?</a:t>
              </a:r>
            </a:p>
          </p:txBody>
        </p:sp>
      </p:grpSp>
      <p:sp>
        <p:nvSpPr>
          <p:cNvPr id="15388" name="Rectangle 28">
            <a:extLst>
              <a:ext uri="{FF2B5EF4-FFF2-40B4-BE49-F238E27FC236}">
                <a16:creationId xmlns:a16="http://schemas.microsoft.com/office/drawing/2014/main" id="{CCD84149-2470-48A9-BB80-57D7ED00B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124200"/>
            <a:ext cx="3962400" cy="3429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id="{4A20D169-69FC-40C4-8C60-008A48A5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5863" y="3271838"/>
            <a:ext cx="411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- Để thức hiện các phép tính ta thường sử dụng quy tắc dấu ngoặc và thứ tự thực hiện các phép tính </a:t>
            </a:r>
          </a:p>
        </p:txBody>
      </p:sp>
      <p:grpSp>
        <p:nvGrpSpPr>
          <p:cNvPr id="4" name="Group 34">
            <a:extLst>
              <a:ext uri="{FF2B5EF4-FFF2-40B4-BE49-F238E27FC236}">
                <a16:creationId xmlns:a16="http://schemas.microsoft.com/office/drawing/2014/main" id="{C783A994-19ED-4C26-B534-09DF49C94E4B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905000"/>
            <a:ext cx="4114800" cy="1524000"/>
            <a:chOff x="3072" y="1200"/>
            <a:chExt cx="2592" cy="960"/>
          </a:xfrm>
        </p:grpSpPr>
        <p:sp>
          <p:nvSpPr>
            <p:cNvPr id="3089" name="AutoShape 31">
              <a:extLst>
                <a:ext uri="{FF2B5EF4-FFF2-40B4-BE49-F238E27FC236}">
                  <a16:creationId xmlns:a16="http://schemas.microsoft.com/office/drawing/2014/main" id="{38ECA31C-3B93-471B-AF80-36F72C6D2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200"/>
              <a:ext cx="2544" cy="960"/>
            </a:xfrm>
            <a:prstGeom prst="wedgeRoundRectCallout">
              <a:avLst>
                <a:gd name="adj1" fmla="val -51532"/>
                <a:gd name="adj2" fmla="val 8229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33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090" name="Text Box 32">
              <a:extLst>
                <a:ext uri="{FF2B5EF4-FFF2-40B4-BE49-F238E27FC236}">
                  <a16:creationId xmlns:a16="http://schemas.microsoft.com/office/drawing/2014/main" id="{446398FB-7F2C-424A-B308-C1ED5C255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296"/>
              <a:ext cx="2592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Để tính nhanh một biết thức ta thường sử dụng các kiến thức nào ?</a:t>
              </a:r>
            </a:p>
          </p:txBody>
        </p:sp>
      </p:grpSp>
      <p:sp>
        <p:nvSpPr>
          <p:cNvPr id="15395" name="Text Box 35">
            <a:extLst>
              <a:ext uri="{FF2B5EF4-FFF2-40B4-BE49-F238E27FC236}">
                <a16:creationId xmlns:a16="http://schemas.microsoft.com/office/drawing/2014/main" id="{580C7C50-6535-4E68-9F59-472698CAE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876800"/>
            <a:ext cx="3886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- Để tính nhanh ta thường sử dụng quy tắc dấu ngoặc, các tính chất của phép cộng và phép nhân các số nguyên</a:t>
            </a: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241CE1FC-1A1C-4F54-994F-EDDDFB510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8" grpId="0" animBg="1"/>
      <p:bldP spid="15388" grpId="1" animBg="1"/>
      <p:bldP spid="15388" grpId="2" animBg="1"/>
      <p:bldP spid="15389" grpId="0"/>
      <p:bldP spid="15389" grpId="1"/>
      <p:bldP spid="15389" grpId="2"/>
      <p:bldP spid="15395" grpId="0"/>
      <p:bldP spid="15395" grpId="1"/>
      <p:bldP spid="15395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6" name="Group 29">
            <a:extLst>
              <a:ext uri="{FF2B5EF4-FFF2-40B4-BE49-F238E27FC236}">
                <a16:creationId xmlns:a16="http://schemas.microsoft.com/office/drawing/2014/main" id="{7A03773F-7C7F-4679-BA0F-47B6200CA3B7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219200"/>
            <a:ext cx="4038600" cy="2892425"/>
            <a:chOff x="3072" y="768"/>
            <a:chExt cx="2544" cy="1822"/>
          </a:xfrm>
        </p:grpSpPr>
        <p:sp>
          <p:nvSpPr>
            <p:cNvPr id="4121" name="Text Box 5">
              <a:extLst>
                <a:ext uri="{FF2B5EF4-FFF2-40B4-BE49-F238E27FC236}">
                  <a16:creationId xmlns:a16="http://schemas.microsoft.com/office/drawing/2014/main" id="{235C3228-B4D9-471C-844A-D4B965A73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4" y="768"/>
              <a:ext cx="244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II. Dạng 2: Tìm số chưa biết</a:t>
              </a:r>
            </a:p>
          </p:txBody>
        </p:sp>
        <p:grpSp>
          <p:nvGrpSpPr>
            <p:cNvPr id="4122" name="Group 26">
              <a:extLst>
                <a:ext uri="{FF2B5EF4-FFF2-40B4-BE49-F238E27FC236}">
                  <a16:creationId xmlns:a16="http://schemas.microsoft.com/office/drawing/2014/main" id="{F932F351-7C71-4AD6-8D09-48B46C83C7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1104"/>
              <a:ext cx="2544" cy="1486"/>
              <a:chOff x="3072" y="1104"/>
              <a:chExt cx="2544" cy="1486"/>
            </a:xfrm>
          </p:grpSpPr>
          <p:sp>
            <p:nvSpPr>
              <p:cNvPr id="4123" name="Text Box 7">
                <a:extLst>
                  <a:ext uri="{FF2B5EF4-FFF2-40B4-BE49-F238E27FC236}">
                    <a16:creationId xmlns:a16="http://schemas.microsoft.com/office/drawing/2014/main" id="{AADA61A1-B4A4-4AE2-A11D-C0F6CAF399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1104"/>
                <a:ext cx="25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Bài 4: Tìm số nguyên x, biết:</a:t>
                </a:r>
              </a:p>
            </p:txBody>
          </p:sp>
          <p:sp>
            <p:nvSpPr>
              <p:cNvPr id="4124" name="Text Box 8">
                <a:extLst>
                  <a:ext uri="{FF2B5EF4-FFF2-40B4-BE49-F238E27FC236}">
                    <a16:creationId xmlns:a16="http://schemas.microsoft.com/office/drawing/2014/main" id="{E2304934-26DA-4096-83EF-0B813B2EC3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" y="1440"/>
                <a:ext cx="1968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/>
                  <a:t>a)   2x  -  35   =  15</a:t>
                </a:r>
              </a:p>
              <a:p>
                <a:r>
                  <a:rPr lang="en-US" altLang="en-US"/>
                  <a:t>b)   3x  +  17   =  2</a:t>
                </a:r>
              </a:p>
            </p:txBody>
          </p:sp>
          <p:graphicFrame>
            <p:nvGraphicFramePr>
              <p:cNvPr id="4103" name="Object 9">
                <a:extLst>
                  <a:ext uri="{FF2B5EF4-FFF2-40B4-BE49-F238E27FC236}">
                    <a16:creationId xmlns:a16="http://schemas.microsoft.com/office/drawing/2014/main" id="{31D81127-BF07-406D-8FE0-56EB574AFD6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9155608"/>
                  </p:ext>
                </p:extLst>
              </p:nvPr>
            </p:nvGraphicFramePr>
            <p:xfrm>
              <a:off x="3168" y="1950"/>
              <a:ext cx="1632" cy="6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632" name="Equation" r:id="rId3" imgW="1269720" imgH="482400" progId="Equation.DSMT4">
                      <p:embed/>
                    </p:oleObj>
                  </mc:Choice>
                  <mc:Fallback>
                    <p:oleObj name="Equation" r:id="rId3" imgW="1269720" imgH="482400" progId="Equation.DSMT4">
                      <p:embed/>
                      <p:pic>
                        <p:nvPicPr>
                          <p:cNvPr id="4103" name="Object 9">
                            <a:extLst>
                              <a:ext uri="{FF2B5EF4-FFF2-40B4-BE49-F238E27FC236}">
                                <a16:creationId xmlns:a16="http://schemas.microsoft.com/office/drawing/2014/main" id="{31D81127-BF07-406D-8FE0-56EB574AFD62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68" y="1950"/>
                            <a:ext cx="1632" cy="6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107" name="Rectangle 18">
            <a:extLst>
              <a:ext uri="{FF2B5EF4-FFF2-40B4-BE49-F238E27FC236}">
                <a16:creationId xmlns:a16="http://schemas.microsoft.com/office/drawing/2014/main" id="{245A65F7-43C3-4374-8114-1954E2242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9814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08" name="Line 11">
            <a:extLst>
              <a:ext uri="{FF2B5EF4-FFF2-40B4-BE49-F238E27FC236}">
                <a16:creationId xmlns:a16="http://schemas.microsoft.com/office/drawing/2014/main" id="{01342A9D-033E-40FA-8811-37AADD99D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12192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9" name="Group 28">
            <a:extLst>
              <a:ext uri="{FF2B5EF4-FFF2-40B4-BE49-F238E27FC236}">
                <a16:creationId xmlns:a16="http://schemas.microsoft.com/office/drawing/2014/main" id="{7E46C215-FAAC-41AC-9FB3-34BF9BC36B96}"/>
              </a:ext>
            </a:extLst>
          </p:cNvPr>
          <p:cNvGrpSpPr>
            <a:grpSpLocks/>
          </p:cNvGrpSpPr>
          <p:nvPr/>
        </p:nvGrpSpPr>
        <p:grpSpPr bwMode="auto">
          <a:xfrm>
            <a:off x="114300" y="1223963"/>
            <a:ext cx="4838700" cy="5634038"/>
            <a:chOff x="72" y="771"/>
            <a:chExt cx="3048" cy="3549"/>
          </a:xfrm>
        </p:grpSpPr>
        <p:sp>
          <p:nvSpPr>
            <p:cNvPr id="4116" name="Text Box 4">
              <a:extLst>
                <a:ext uri="{FF2B5EF4-FFF2-40B4-BE49-F238E27FC236}">
                  <a16:creationId xmlns:a16="http://schemas.microsoft.com/office/drawing/2014/main" id="{F995A048-9042-4174-9E43-43D6BA3EAB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" y="771"/>
              <a:ext cx="304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I. Dạng 1: Thực hiện các phép tính</a:t>
              </a:r>
            </a:p>
          </p:txBody>
        </p:sp>
        <p:sp>
          <p:nvSpPr>
            <p:cNvPr id="4117" name="Text Box 13">
              <a:extLst>
                <a:ext uri="{FF2B5EF4-FFF2-40B4-BE49-F238E27FC236}">
                  <a16:creationId xmlns:a16="http://schemas.microsoft.com/office/drawing/2014/main" id="{80AE9102-3425-483C-9C7A-9DAB160B2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056"/>
              <a:ext cx="29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1: Tính</a:t>
              </a:r>
            </a:p>
          </p:txBody>
        </p:sp>
        <p:graphicFrame>
          <p:nvGraphicFramePr>
            <p:cNvPr id="4098" name="Object 14">
              <a:extLst>
                <a:ext uri="{FF2B5EF4-FFF2-40B4-BE49-F238E27FC236}">
                  <a16:creationId xmlns:a16="http://schemas.microsoft.com/office/drawing/2014/main" id="{FCEAF365-299D-46EB-87FC-913DAE5FAA8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244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33" name="Equation" r:id="rId5" imgW="1663700" imgH="203200" progId="Equation.DSMT4">
                    <p:embed/>
                  </p:oleObj>
                </mc:Choice>
                <mc:Fallback>
                  <p:oleObj name="Equation" r:id="rId5" imgW="1663700" imgH="203200" progId="Equation.DSMT4">
                    <p:embed/>
                    <p:pic>
                      <p:nvPicPr>
                        <p:cNvPr id="4098" name="Object 14">
                          <a:extLst>
                            <a:ext uri="{FF2B5EF4-FFF2-40B4-BE49-F238E27FC236}">
                              <a16:creationId xmlns:a16="http://schemas.microsoft.com/office/drawing/2014/main" id="{FCEAF365-299D-46EB-87FC-913DAE5FAA8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2448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9" name="Object 16">
              <a:extLst>
                <a:ext uri="{FF2B5EF4-FFF2-40B4-BE49-F238E27FC236}">
                  <a16:creationId xmlns:a16="http://schemas.microsoft.com/office/drawing/2014/main" id="{7995B42A-FD45-4686-9AE3-BAA9EE9863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" y="1635"/>
            <a:ext cx="179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34" name="Equation" r:id="rId7" imgW="1143000" imgH="203040" progId="Equation.DSMT4">
                    <p:embed/>
                  </p:oleObj>
                </mc:Choice>
                <mc:Fallback>
                  <p:oleObj name="Equation" r:id="rId7" imgW="1143000" imgH="203040" progId="Equation.DSMT4">
                    <p:embed/>
                    <p:pic>
                      <p:nvPicPr>
                        <p:cNvPr id="4099" name="Object 16">
                          <a:extLst>
                            <a:ext uri="{FF2B5EF4-FFF2-40B4-BE49-F238E27FC236}">
                              <a16:creationId xmlns:a16="http://schemas.microsoft.com/office/drawing/2014/main" id="{7995B42A-FD45-4686-9AE3-BAA9EE9863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" y="1635"/>
                          <a:ext cx="1796" cy="2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" name="Object 17">
              <a:extLst>
                <a:ext uri="{FF2B5EF4-FFF2-40B4-BE49-F238E27FC236}">
                  <a16:creationId xmlns:a16="http://schemas.microsoft.com/office/drawing/2014/main" id="{2819453A-C84F-4A5A-A414-7ED3A118D14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8" y="1875"/>
            <a:ext cx="1827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35" name="Equation" r:id="rId9" imgW="1041120" imgH="203040" progId="Equation.DSMT4">
                    <p:embed/>
                  </p:oleObj>
                </mc:Choice>
                <mc:Fallback>
                  <p:oleObj name="Equation" r:id="rId9" imgW="1041120" imgH="203040" progId="Equation.DSMT4">
                    <p:embed/>
                    <p:pic>
                      <p:nvPicPr>
                        <p:cNvPr id="4100" name="Object 17">
                          <a:extLst>
                            <a:ext uri="{FF2B5EF4-FFF2-40B4-BE49-F238E27FC236}">
                              <a16:creationId xmlns:a16="http://schemas.microsoft.com/office/drawing/2014/main" id="{2819453A-C84F-4A5A-A414-7ED3A118D14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" y="1875"/>
                          <a:ext cx="1827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8" name="Text Box 20">
              <a:extLst>
                <a:ext uri="{FF2B5EF4-FFF2-40B4-BE49-F238E27FC236}">
                  <a16:creationId xmlns:a16="http://schemas.microsoft.com/office/drawing/2014/main" id="{35DDCE78-7017-494E-B9D5-96EBBDC5D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274"/>
              <a:ext cx="2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2: Tính nhanh</a:t>
              </a:r>
            </a:p>
          </p:txBody>
        </p:sp>
        <p:sp>
          <p:nvSpPr>
            <p:cNvPr id="4119" name="Text Box 21">
              <a:extLst>
                <a:ext uri="{FF2B5EF4-FFF2-40B4-BE49-F238E27FC236}">
                  <a16:creationId xmlns:a16="http://schemas.microsoft.com/office/drawing/2014/main" id="{4285B461-A803-4F3B-8313-A7204028C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52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156  +  45 - (123  +  45)</a:t>
              </a:r>
            </a:p>
            <a:p>
              <a:r>
                <a:rPr lang="en-US" altLang="en-US"/>
                <a:t>b) 15.12 – 3.5.10</a:t>
              </a:r>
            </a:p>
            <a:p>
              <a:r>
                <a:rPr lang="en-US" altLang="en-US"/>
                <a:t>c) 125.(-24) + 24.225</a:t>
              </a:r>
            </a:p>
          </p:txBody>
        </p:sp>
        <p:sp>
          <p:nvSpPr>
            <p:cNvPr id="4120" name="Text Box 23">
              <a:extLst>
                <a:ext uri="{FF2B5EF4-FFF2-40B4-BE49-F238E27FC236}">
                  <a16:creationId xmlns:a16="http://schemas.microsoft.com/office/drawing/2014/main" id="{3310396B-3ADB-4050-9411-FAB645BF32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" y="325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/>
                <a:t>Bài 3:</a:t>
              </a:r>
              <a:r>
                <a:rPr lang="en-US" altLang="en-US"/>
                <a:t> </a:t>
              </a:r>
              <a:r>
                <a:rPr lang="en-US" altLang="en-US" b="1"/>
                <a:t>Liệt kê và tính tổng tất cả các số nguyên x thỏa mãn:</a:t>
              </a:r>
            </a:p>
            <a:p>
              <a:r>
                <a:rPr lang="en-US" altLang="en-US"/>
                <a:t>a) - 8   &lt;  x   &lt;   8</a:t>
              </a:r>
            </a:p>
          </p:txBody>
        </p:sp>
        <p:graphicFrame>
          <p:nvGraphicFramePr>
            <p:cNvPr id="4101" name="Object 24">
              <a:extLst>
                <a:ext uri="{FF2B5EF4-FFF2-40B4-BE49-F238E27FC236}">
                  <a16:creationId xmlns:a16="http://schemas.microsoft.com/office/drawing/2014/main" id="{6D033A7A-6DDB-40EF-A9BF-8BFC4B37DA1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4032"/>
            <a:ext cx="139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36" name="Equation" r:id="rId11" imgW="888614" imgH="203112" progId="Equation.DSMT4">
                    <p:embed/>
                  </p:oleObj>
                </mc:Choice>
                <mc:Fallback>
                  <p:oleObj name="Equation" r:id="rId11" imgW="888614" imgH="203112" progId="Equation.DSMT4">
                    <p:embed/>
                    <p:pic>
                      <p:nvPicPr>
                        <p:cNvPr id="4101" name="Object 24">
                          <a:extLst>
                            <a:ext uri="{FF2B5EF4-FFF2-40B4-BE49-F238E27FC236}">
                              <a16:creationId xmlns:a16="http://schemas.microsoft.com/office/drawing/2014/main" id="{6D033A7A-6DDB-40EF-A9BF-8BFC4B37DA1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4032"/>
                          <a:ext cx="139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2" name="Object 27">
              <a:extLst>
                <a:ext uri="{FF2B5EF4-FFF2-40B4-BE49-F238E27FC236}">
                  <a16:creationId xmlns:a16="http://schemas.microsoft.com/office/drawing/2014/main" id="{667808E9-CD28-4DAB-9DD5-22D6FB17F1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" y="2064"/>
            <a:ext cx="2169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37" name="Equation" r:id="rId13" imgW="2082600" imgH="304560" progId="Equation.DSMT4">
                    <p:embed/>
                  </p:oleObj>
                </mc:Choice>
                <mc:Fallback>
                  <p:oleObj name="Equation" r:id="rId13" imgW="2082600" imgH="304560" progId="Equation.DSMT4">
                    <p:embed/>
                    <p:pic>
                      <p:nvPicPr>
                        <p:cNvPr id="4102" name="Object 27">
                          <a:extLst>
                            <a:ext uri="{FF2B5EF4-FFF2-40B4-BE49-F238E27FC236}">
                              <a16:creationId xmlns:a16="http://schemas.microsoft.com/office/drawing/2014/main" id="{667808E9-CD28-4DAB-9DD5-22D6FB17F1B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" y="2064"/>
                          <a:ext cx="2169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32">
            <a:extLst>
              <a:ext uri="{FF2B5EF4-FFF2-40B4-BE49-F238E27FC236}">
                <a16:creationId xmlns:a16="http://schemas.microsoft.com/office/drawing/2014/main" id="{C3B82025-83D5-4DC7-B5FB-3FB41A42F87F}"/>
              </a:ext>
            </a:extLst>
          </p:cNvPr>
          <p:cNvGrpSpPr>
            <a:grpSpLocks/>
          </p:cNvGrpSpPr>
          <p:nvPr/>
        </p:nvGrpSpPr>
        <p:grpSpPr bwMode="auto">
          <a:xfrm>
            <a:off x="4972050" y="4191000"/>
            <a:ext cx="4171950" cy="1066800"/>
            <a:chOff x="3132" y="2640"/>
            <a:chExt cx="2628" cy="672"/>
          </a:xfrm>
        </p:grpSpPr>
        <p:sp>
          <p:nvSpPr>
            <p:cNvPr id="4114" name="AutoShape 30">
              <a:extLst>
                <a:ext uri="{FF2B5EF4-FFF2-40B4-BE49-F238E27FC236}">
                  <a16:creationId xmlns:a16="http://schemas.microsoft.com/office/drawing/2014/main" id="{97D8810A-3D3C-46AB-B789-49ED591D5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2640"/>
              <a:ext cx="2592" cy="672"/>
            </a:xfrm>
            <a:prstGeom prst="wedgeRoundRectCallout">
              <a:avLst>
                <a:gd name="adj1" fmla="val -37153"/>
                <a:gd name="adj2" fmla="val 164287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33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115" name="Text Box 31">
              <a:extLst>
                <a:ext uri="{FF2B5EF4-FFF2-40B4-BE49-F238E27FC236}">
                  <a16:creationId xmlns:a16="http://schemas.microsoft.com/office/drawing/2014/main" id="{99636A8C-FB4D-41F1-B973-8A24574CF9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0" y="2733"/>
              <a:ext cx="255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Để tìm số chưa biết ta thường sử dụng các kiến thức nào ?</a:t>
              </a:r>
            </a:p>
          </p:txBody>
        </p:sp>
      </p:grpSp>
      <p:grpSp>
        <p:nvGrpSpPr>
          <p:cNvPr id="6" name="Group 35">
            <a:extLst>
              <a:ext uri="{FF2B5EF4-FFF2-40B4-BE49-F238E27FC236}">
                <a16:creationId xmlns:a16="http://schemas.microsoft.com/office/drawing/2014/main" id="{D96D972E-91B1-419C-A78E-2E2DF76938C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419600"/>
            <a:ext cx="4195763" cy="1752600"/>
            <a:chOff x="3120" y="2784"/>
            <a:chExt cx="2643" cy="1104"/>
          </a:xfrm>
        </p:grpSpPr>
        <p:sp>
          <p:nvSpPr>
            <p:cNvPr id="4112" name="Rectangle 33">
              <a:extLst>
                <a:ext uri="{FF2B5EF4-FFF2-40B4-BE49-F238E27FC236}">
                  <a16:creationId xmlns:a16="http://schemas.microsoft.com/office/drawing/2014/main" id="{2DF367A0-F14F-4DDD-8248-E80B3C890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84"/>
              <a:ext cx="2640" cy="110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13" name="Text Box 34">
              <a:extLst>
                <a:ext uri="{FF2B5EF4-FFF2-40B4-BE49-F238E27FC236}">
                  <a16:creationId xmlns:a16="http://schemas.microsoft.com/office/drawing/2014/main" id="{0E46C022-C82D-4228-9520-FCC3D893D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1" y="2814"/>
              <a:ext cx="2592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Để tìm số chưa biết ta thường sử dụng quy tắc chuyến vế và mối quan hệ giữa các số trong phép tính</a:t>
              </a:r>
            </a:p>
          </p:txBody>
        </p:sp>
      </p:grpSp>
      <p:sp>
        <p:nvSpPr>
          <p:cNvPr id="29" name="Text Box 2">
            <a:extLst>
              <a:ext uri="{FF2B5EF4-FFF2-40B4-BE49-F238E27FC236}">
                <a16:creationId xmlns:a16="http://schemas.microsoft.com/office/drawing/2014/main" id="{ED375D28-C46C-4B00-8840-6272A7E61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0" name="Group 6">
            <a:extLst>
              <a:ext uri="{FF2B5EF4-FFF2-40B4-BE49-F238E27FC236}">
                <a16:creationId xmlns:a16="http://schemas.microsoft.com/office/drawing/2014/main" id="{74A2877A-8AEE-420A-913D-B137209963C5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752600"/>
            <a:ext cx="4038600" cy="2311400"/>
            <a:chOff x="3072" y="1104"/>
            <a:chExt cx="2544" cy="1456"/>
          </a:xfrm>
        </p:grpSpPr>
        <p:sp>
          <p:nvSpPr>
            <p:cNvPr id="5142" name="Text Box 7">
              <a:extLst>
                <a:ext uri="{FF2B5EF4-FFF2-40B4-BE49-F238E27FC236}">
                  <a16:creationId xmlns:a16="http://schemas.microsoft.com/office/drawing/2014/main" id="{ECA18729-0FD2-4C63-899A-3DFD9EAEC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104"/>
              <a:ext cx="2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4: Tìm số nguyên x, biết:</a:t>
              </a:r>
            </a:p>
          </p:txBody>
        </p:sp>
        <p:sp>
          <p:nvSpPr>
            <p:cNvPr id="5143" name="Text Box 8">
              <a:extLst>
                <a:ext uri="{FF2B5EF4-FFF2-40B4-BE49-F238E27FC236}">
                  <a16:creationId xmlns:a16="http://schemas.microsoft.com/office/drawing/2014/main" id="{8A2EE4BF-71CB-4EA9-B637-0621E76AA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392"/>
              <a:ext cx="1968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  2x  -  35   =  15</a:t>
              </a:r>
            </a:p>
            <a:p>
              <a:r>
                <a:rPr lang="en-US" altLang="en-US"/>
                <a:t>b)   3x  +  17   =  2</a:t>
              </a:r>
            </a:p>
          </p:txBody>
        </p:sp>
        <p:graphicFrame>
          <p:nvGraphicFramePr>
            <p:cNvPr id="5127" name="Object 9">
              <a:extLst>
                <a:ext uri="{FF2B5EF4-FFF2-40B4-BE49-F238E27FC236}">
                  <a16:creationId xmlns:a16="http://schemas.microsoft.com/office/drawing/2014/main" id="{1E878FFC-E709-44B0-B029-F2C23B3046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8" y="1920"/>
            <a:ext cx="1632" cy="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56" name="Equation" r:id="rId3" imgW="1269720" imgH="482400" progId="Equation.DSMT4">
                    <p:embed/>
                  </p:oleObj>
                </mc:Choice>
                <mc:Fallback>
                  <p:oleObj name="Equation" r:id="rId3" imgW="1269720" imgH="482400" progId="Equation.DSMT4">
                    <p:embed/>
                    <p:pic>
                      <p:nvPicPr>
                        <p:cNvPr id="5127" name="Object 9">
                          <a:extLst>
                            <a:ext uri="{FF2B5EF4-FFF2-40B4-BE49-F238E27FC236}">
                              <a16:creationId xmlns:a16="http://schemas.microsoft.com/office/drawing/2014/main" id="{1E878FFC-E709-44B0-B029-F2C23B30460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1920"/>
                          <a:ext cx="1632" cy="6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31" name="Rectangle 10">
            <a:extLst>
              <a:ext uri="{FF2B5EF4-FFF2-40B4-BE49-F238E27FC236}">
                <a16:creationId xmlns:a16="http://schemas.microsoft.com/office/drawing/2014/main" id="{C56658F0-BDDC-442B-8E42-C7C83693E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9814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32" name="Text Box 22">
            <a:extLst>
              <a:ext uri="{FF2B5EF4-FFF2-40B4-BE49-F238E27FC236}">
                <a16:creationId xmlns:a16="http://schemas.microsoft.com/office/drawing/2014/main" id="{B835C326-C49A-4486-830A-CF7C286C1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2192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II. Dạng 2: Tìm số chưa biết</a:t>
            </a:r>
          </a:p>
        </p:txBody>
      </p:sp>
      <p:sp>
        <p:nvSpPr>
          <p:cNvPr id="5133" name="Text Box 23">
            <a:extLst>
              <a:ext uri="{FF2B5EF4-FFF2-40B4-BE49-F238E27FC236}">
                <a16:creationId xmlns:a16="http://schemas.microsoft.com/office/drawing/2014/main" id="{42741C05-014D-4AED-AD60-CE5C219AB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386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III. Dạng 3: Bội và ước của một số nguyên</a:t>
            </a:r>
          </a:p>
        </p:txBody>
      </p:sp>
      <p:sp>
        <p:nvSpPr>
          <p:cNvPr id="5134" name="Text Box 24">
            <a:extLst>
              <a:ext uri="{FF2B5EF4-FFF2-40B4-BE49-F238E27FC236}">
                <a16:creationId xmlns:a16="http://schemas.microsoft.com/office/drawing/2014/main" id="{C9CFC954-F217-4989-AB47-37812D151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1075" y="48768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Bài 5: </a:t>
            </a:r>
            <a:r>
              <a:rPr lang="en-US" altLang="en-US"/>
              <a:t>Tìm số nguyên n để n – 1 là ước của -7</a:t>
            </a:r>
          </a:p>
        </p:txBody>
      </p:sp>
      <p:sp>
        <p:nvSpPr>
          <p:cNvPr id="5135" name="Line 25">
            <a:extLst>
              <a:ext uri="{FF2B5EF4-FFF2-40B4-BE49-F238E27FC236}">
                <a16:creationId xmlns:a16="http://schemas.microsoft.com/office/drawing/2014/main" id="{1FE8A1F6-C666-468C-ABD1-3D1A68EBA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3938" y="12954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36" name="Group 26">
            <a:extLst>
              <a:ext uri="{FF2B5EF4-FFF2-40B4-BE49-F238E27FC236}">
                <a16:creationId xmlns:a16="http://schemas.microsoft.com/office/drawing/2014/main" id="{AA6279B8-57E8-4C5A-862E-4BBDA3ED773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219200"/>
            <a:ext cx="5257800" cy="5638800"/>
            <a:chOff x="96" y="768"/>
            <a:chExt cx="3312" cy="3552"/>
          </a:xfrm>
        </p:grpSpPr>
        <p:sp>
          <p:nvSpPr>
            <p:cNvPr id="5137" name="Text Box 27">
              <a:extLst>
                <a:ext uri="{FF2B5EF4-FFF2-40B4-BE49-F238E27FC236}">
                  <a16:creationId xmlns:a16="http://schemas.microsoft.com/office/drawing/2014/main" id="{321DDEBE-B2E3-4F00-B744-A94658B1A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768"/>
              <a:ext cx="3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I. Dạng 1: Thực hiện các phép tính</a:t>
              </a:r>
            </a:p>
          </p:txBody>
        </p:sp>
        <p:sp>
          <p:nvSpPr>
            <p:cNvPr id="5138" name="Text Box 28">
              <a:extLst>
                <a:ext uri="{FF2B5EF4-FFF2-40B4-BE49-F238E27FC236}">
                  <a16:creationId xmlns:a16="http://schemas.microsoft.com/office/drawing/2014/main" id="{AB61F22F-9AF3-432B-85D2-87A1D50DE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056"/>
              <a:ext cx="29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1: Tính</a:t>
              </a:r>
            </a:p>
          </p:txBody>
        </p:sp>
        <p:graphicFrame>
          <p:nvGraphicFramePr>
            <p:cNvPr id="5122" name="Object 29">
              <a:extLst>
                <a:ext uri="{FF2B5EF4-FFF2-40B4-BE49-F238E27FC236}">
                  <a16:creationId xmlns:a16="http://schemas.microsoft.com/office/drawing/2014/main" id="{ABAFCB40-03BA-44EF-A4ED-5267416F89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244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57" name="Equation" r:id="rId5" imgW="1663700" imgH="203200" progId="Equation.DSMT4">
                    <p:embed/>
                  </p:oleObj>
                </mc:Choice>
                <mc:Fallback>
                  <p:oleObj name="Equation" r:id="rId5" imgW="1663700" imgH="203200" progId="Equation.DSMT4">
                    <p:embed/>
                    <p:pic>
                      <p:nvPicPr>
                        <p:cNvPr id="5122" name="Object 29">
                          <a:extLst>
                            <a:ext uri="{FF2B5EF4-FFF2-40B4-BE49-F238E27FC236}">
                              <a16:creationId xmlns:a16="http://schemas.microsoft.com/office/drawing/2014/main" id="{ABAFCB40-03BA-44EF-A4ED-5267416F89D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2448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3" name="Object 30">
              <a:extLst>
                <a:ext uri="{FF2B5EF4-FFF2-40B4-BE49-F238E27FC236}">
                  <a16:creationId xmlns:a16="http://schemas.microsoft.com/office/drawing/2014/main" id="{FC9186D6-BC9A-4F1B-8A1B-9E0AE7FB45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" y="1635"/>
            <a:ext cx="179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58" name="Equation" r:id="rId7" imgW="1143000" imgH="203040" progId="Equation.DSMT4">
                    <p:embed/>
                  </p:oleObj>
                </mc:Choice>
                <mc:Fallback>
                  <p:oleObj name="Equation" r:id="rId7" imgW="1143000" imgH="203040" progId="Equation.DSMT4">
                    <p:embed/>
                    <p:pic>
                      <p:nvPicPr>
                        <p:cNvPr id="5123" name="Object 30">
                          <a:extLst>
                            <a:ext uri="{FF2B5EF4-FFF2-40B4-BE49-F238E27FC236}">
                              <a16:creationId xmlns:a16="http://schemas.microsoft.com/office/drawing/2014/main" id="{FC9186D6-BC9A-4F1B-8A1B-9E0AE7FB45B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" y="1635"/>
                          <a:ext cx="1796" cy="2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4" name="Object 31">
              <a:extLst>
                <a:ext uri="{FF2B5EF4-FFF2-40B4-BE49-F238E27FC236}">
                  <a16:creationId xmlns:a16="http://schemas.microsoft.com/office/drawing/2014/main" id="{05675ECB-FA82-4AF2-8696-AC7C3DBC148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8" y="1875"/>
            <a:ext cx="1827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59" name="Equation" r:id="rId9" imgW="1041120" imgH="203040" progId="Equation.DSMT4">
                    <p:embed/>
                  </p:oleObj>
                </mc:Choice>
                <mc:Fallback>
                  <p:oleObj name="Equation" r:id="rId9" imgW="1041120" imgH="203040" progId="Equation.DSMT4">
                    <p:embed/>
                    <p:pic>
                      <p:nvPicPr>
                        <p:cNvPr id="5124" name="Object 31">
                          <a:extLst>
                            <a:ext uri="{FF2B5EF4-FFF2-40B4-BE49-F238E27FC236}">
                              <a16:creationId xmlns:a16="http://schemas.microsoft.com/office/drawing/2014/main" id="{05675ECB-FA82-4AF2-8696-AC7C3DBC148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" y="1875"/>
                          <a:ext cx="1827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9" name="Text Box 32">
              <a:extLst>
                <a:ext uri="{FF2B5EF4-FFF2-40B4-BE49-F238E27FC236}">
                  <a16:creationId xmlns:a16="http://schemas.microsoft.com/office/drawing/2014/main" id="{33150C7D-7E7A-4B2F-AE85-28E351698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274"/>
              <a:ext cx="2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2: Tính nhanh</a:t>
              </a:r>
            </a:p>
          </p:txBody>
        </p:sp>
        <p:sp>
          <p:nvSpPr>
            <p:cNvPr id="5140" name="Text Box 33">
              <a:extLst>
                <a:ext uri="{FF2B5EF4-FFF2-40B4-BE49-F238E27FC236}">
                  <a16:creationId xmlns:a16="http://schemas.microsoft.com/office/drawing/2014/main" id="{4261AEF1-04EE-421A-82BF-4E128A178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52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156  +  45 - (123  +  45)</a:t>
              </a:r>
            </a:p>
            <a:p>
              <a:r>
                <a:rPr lang="en-US" altLang="en-US"/>
                <a:t>b) 15.12 – 3.5.10</a:t>
              </a:r>
            </a:p>
            <a:p>
              <a:r>
                <a:rPr lang="en-US" altLang="en-US"/>
                <a:t>c) 125.(-24) + 24.225</a:t>
              </a:r>
            </a:p>
          </p:txBody>
        </p:sp>
        <p:sp>
          <p:nvSpPr>
            <p:cNvPr id="5141" name="Text Box 34">
              <a:extLst>
                <a:ext uri="{FF2B5EF4-FFF2-40B4-BE49-F238E27FC236}">
                  <a16:creationId xmlns:a16="http://schemas.microsoft.com/office/drawing/2014/main" id="{5B070D13-C21A-431B-B139-9300639EC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" y="325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/>
                <a:t>Bài 3:</a:t>
              </a:r>
              <a:r>
                <a:rPr lang="en-US" altLang="en-US"/>
                <a:t> </a:t>
              </a:r>
              <a:r>
                <a:rPr lang="en-US" altLang="en-US" b="1"/>
                <a:t>Liệt kê và tính tổng tất cả các số nguyên x thỏa mãn:</a:t>
              </a:r>
            </a:p>
            <a:p>
              <a:r>
                <a:rPr lang="en-US" altLang="en-US"/>
                <a:t>a) - 8   &lt;  x   &lt;   8</a:t>
              </a:r>
            </a:p>
          </p:txBody>
        </p:sp>
        <p:graphicFrame>
          <p:nvGraphicFramePr>
            <p:cNvPr id="5125" name="Object 35">
              <a:extLst>
                <a:ext uri="{FF2B5EF4-FFF2-40B4-BE49-F238E27FC236}">
                  <a16:creationId xmlns:a16="http://schemas.microsoft.com/office/drawing/2014/main" id="{5A146261-CED5-45EC-8023-E3A3CC8A1F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4032"/>
            <a:ext cx="139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60" name="Equation" r:id="rId11" imgW="888614" imgH="203112" progId="Equation.DSMT4">
                    <p:embed/>
                  </p:oleObj>
                </mc:Choice>
                <mc:Fallback>
                  <p:oleObj name="Equation" r:id="rId11" imgW="888614" imgH="203112" progId="Equation.DSMT4">
                    <p:embed/>
                    <p:pic>
                      <p:nvPicPr>
                        <p:cNvPr id="5125" name="Object 35">
                          <a:extLst>
                            <a:ext uri="{FF2B5EF4-FFF2-40B4-BE49-F238E27FC236}">
                              <a16:creationId xmlns:a16="http://schemas.microsoft.com/office/drawing/2014/main" id="{5A146261-CED5-45EC-8023-E3A3CC8A1FA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4032"/>
                          <a:ext cx="139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6" name="Object 36">
              <a:extLst>
                <a:ext uri="{FF2B5EF4-FFF2-40B4-BE49-F238E27FC236}">
                  <a16:creationId xmlns:a16="http://schemas.microsoft.com/office/drawing/2014/main" id="{65250224-59DC-4FA4-A20E-167D8E9B97E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" y="2064"/>
            <a:ext cx="2169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61" name="Equation" r:id="rId13" imgW="2082600" imgH="304560" progId="Equation.DSMT4">
                    <p:embed/>
                  </p:oleObj>
                </mc:Choice>
                <mc:Fallback>
                  <p:oleObj name="Equation" r:id="rId13" imgW="2082600" imgH="304560" progId="Equation.DSMT4">
                    <p:embed/>
                    <p:pic>
                      <p:nvPicPr>
                        <p:cNvPr id="5126" name="Object 36">
                          <a:extLst>
                            <a:ext uri="{FF2B5EF4-FFF2-40B4-BE49-F238E27FC236}">
                              <a16:creationId xmlns:a16="http://schemas.microsoft.com/office/drawing/2014/main" id="{65250224-59DC-4FA4-A20E-167D8E9B97E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" y="2064"/>
                          <a:ext cx="2169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Text Box 2">
            <a:extLst>
              <a:ext uri="{FF2B5EF4-FFF2-40B4-BE49-F238E27FC236}">
                <a16:creationId xmlns:a16="http://schemas.microsoft.com/office/drawing/2014/main" id="{2676A666-2519-4E81-9BDF-1DFBF30E9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>
            <a:extLst>
              <a:ext uri="{FF2B5EF4-FFF2-40B4-BE49-F238E27FC236}">
                <a16:creationId xmlns:a16="http://schemas.microsoft.com/office/drawing/2014/main" id="{E6247C7D-1F3B-447F-9E1A-5CDFA7298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III. Dạng 3: Bội và ước của một số nguyên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463A6B61-093B-4F18-BDC2-6B97035B8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/>
              <a:t>Bài 5:</a:t>
            </a:r>
            <a:r>
              <a:rPr lang="en-US" altLang="en-US" b="1"/>
              <a:t> </a:t>
            </a:r>
            <a:r>
              <a:rPr lang="en-US" altLang="en-US"/>
              <a:t>Tìm số nguyên n để n – 1 là ước của -7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94AB11BB-8C97-4603-A950-0E6FED6D6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33600"/>
            <a:ext cx="8077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                     </a:t>
            </a:r>
            <a:r>
              <a:rPr lang="en-US" altLang="en-US" b="1" i="1" u="sng"/>
              <a:t>Giải</a:t>
            </a:r>
          </a:p>
          <a:p>
            <a:r>
              <a:rPr lang="en-US" altLang="en-US"/>
              <a:t> Ta có: Ư(-7)={-7; -1; 1; 7}</a:t>
            </a:r>
          </a:p>
          <a:p>
            <a:r>
              <a:rPr lang="en-US" altLang="en-US"/>
              <a:t> </a:t>
            </a:r>
            <a:r>
              <a:rPr lang="sv-SE" altLang="en-US"/>
              <a:t>Vì n-1 là ước của -7 nên:</a:t>
            </a:r>
          </a:p>
          <a:p>
            <a:r>
              <a:rPr lang="sv-SE" altLang="en-US"/>
              <a:t>* TH1: n-1 = -7  </a:t>
            </a:r>
            <a:r>
              <a:rPr lang="sv-SE" altLang="en-US">
                <a:sym typeface="Symbol" panose="05050102010706020507" pitchFamily="18" charset="2"/>
              </a:rPr>
              <a:t></a:t>
            </a:r>
            <a:r>
              <a:rPr lang="sv-SE" altLang="en-US"/>
              <a:t>   n = -6        </a:t>
            </a:r>
          </a:p>
          <a:p>
            <a:r>
              <a:rPr lang="sv-SE" altLang="en-US"/>
              <a:t>* TH2: n-1 = -1  </a:t>
            </a:r>
            <a:r>
              <a:rPr lang="sv-SE" altLang="en-US">
                <a:sym typeface="Symbol" panose="05050102010706020507" pitchFamily="18" charset="2"/>
              </a:rPr>
              <a:t></a:t>
            </a:r>
            <a:r>
              <a:rPr lang="sv-SE" altLang="en-US"/>
              <a:t>   n = 0    </a:t>
            </a:r>
          </a:p>
          <a:p>
            <a:r>
              <a:rPr lang="sv-SE" altLang="en-US"/>
              <a:t>* TH3: n-1 = 1   </a:t>
            </a:r>
            <a:r>
              <a:rPr lang="sv-SE" altLang="en-US">
                <a:sym typeface="Symbol" panose="05050102010706020507" pitchFamily="18" charset="2"/>
              </a:rPr>
              <a:t></a:t>
            </a:r>
            <a:r>
              <a:rPr lang="sv-SE" altLang="en-US"/>
              <a:t>   n = 2  </a:t>
            </a:r>
          </a:p>
          <a:p>
            <a:r>
              <a:rPr lang="sv-SE" altLang="en-US"/>
              <a:t>* TH4: n-1 = 7   </a:t>
            </a:r>
            <a:r>
              <a:rPr lang="sv-SE" altLang="en-US">
                <a:sym typeface="Symbol" panose="05050102010706020507" pitchFamily="18" charset="2"/>
              </a:rPr>
              <a:t></a:t>
            </a:r>
            <a:r>
              <a:rPr lang="sv-SE" altLang="en-US"/>
              <a:t>    n = 8        </a:t>
            </a:r>
          </a:p>
          <a:p>
            <a:r>
              <a:rPr lang="sv-SE" altLang="en-US"/>
              <a:t>Vậy n </a:t>
            </a:r>
            <a:r>
              <a:rPr lang="sv-SE" altLang="en-US">
                <a:sym typeface="Symbol" panose="05050102010706020507" pitchFamily="18" charset="2"/>
              </a:rPr>
              <a:t></a:t>
            </a:r>
            <a:r>
              <a:rPr lang="sv-SE" altLang="en-US"/>
              <a:t> { -6; 0; 2; 8 }         </a:t>
            </a:r>
            <a:endParaRPr lang="en-US" altLang="en-US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3F14A6F4-F185-4324-8091-F7023F9BB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Text Box 4">
            <a:extLst>
              <a:ext uri="{FF2B5EF4-FFF2-40B4-BE49-F238E27FC236}">
                <a16:creationId xmlns:a16="http://schemas.microsoft.com/office/drawing/2014/main" id="{60565082-C5D9-4402-8D46-B0733E49E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92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I. Dạng 1: Thực hiện các phép tính</a:t>
            </a:r>
          </a:p>
        </p:txBody>
      </p:sp>
      <p:grpSp>
        <p:nvGrpSpPr>
          <p:cNvPr id="6155" name="Group 5">
            <a:extLst>
              <a:ext uri="{FF2B5EF4-FFF2-40B4-BE49-F238E27FC236}">
                <a16:creationId xmlns:a16="http://schemas.microsoft.com/office/drawing/2014/main" id="{BE29EE09-FDA1-41D8-96D0-4A557F23B0A2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752600"/>
            <a:ext cx="4038600" cy="2311400"/>
            <a:chOff x="3072" y="1104"/>
            <a:chExt cx="2544" cy="1456"/>
          </a:xfrm>
        </p:grpSpPr>
        <p:sp>
          <p:nvSpPr>
            <p:cNvPr id="6167" name="Text Box 6">
              <a:extLst>
                <a:ext uri="{FF2B5EF4-FFF2-40B4-BE49-F238E27FC236}">
                  <a16:creationId xmlns:a16="http://schemas.microsoft.com/office/drawing/2014/main" id="{19BD3D23-9C3F-4BAE-9639-767B489062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104"/>
              <a:ext cx="2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4: Tìm số nguyên x, biết:</a:t>
              </a:r>
            </a:p>
          </p:txBody>
        </p:sp>
        <p:sp>
          <p:nvSpPr>
            <p:cNvPr id="6168" name="Text Box 7">
              <a:extLst>
                <a:ext uri="{FF2B5EF4-FFF2-40B4-BE49-F238E27FC236}">
                  <a16:creationId xmlns:a16="http://schemas.microsoft.com/office/drawing/2014/main" id="{FDA76984-7B3E-408F-B1A7-1BB24AA25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392"/>
              <a:ext cx="1968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  2x  -  35   =  15</a:t>
              </a:r>
            </a:p>
            <a:p>
              <a:r>
                <a:rPr lang="en-US" altLang="en-US"/>
                <a:t>b)   3x  +  17   =  2</a:t>
              </a:r>
            </a:p>
          </p:txBody>
        </p:sp>
        <p:graphicFrame>
          <p:nvGraphicFramePr>
            <p:cNvPr id="6151" name="Object 8">
              <a:extLst>
                <a:ext uri="{FF2B5EF4-FFF2-40B4-BE49-F238E27FC236}">
                  <a16:creationId xmlns:a16="http://schemas.microsoft.com/office/drawing/2014/main" id="{34ADFD5E-71DE-45F7-8201-D92317E85E1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8" y="1920"/>
            <a:ext cx="1632" cy="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0" name="Equation" r:id="rId3" imgW="1269720" imgH="482400" progId="Equation.DSMT4">
                    <p:embed/>
                  </p:oleObj>
                </mc:Choice>
                <mc:Fallback>
                  <p:oleObj name="Equation" r:id="rId3" imgW="1269720" imgH="482400" progId="Equation.DSMT4">
                    <p:embed/>
                    <p:pic>
                      <p:nvPicPr>
                        <p:cNvPr id="6151" name="Object 8">
                          <a:extLst>
                            <a:ext uri="{FF2B5EF4-FFF2-40B4-BE49-F238E27FC236}">
                              <a16:creationId xmlns:a16="http://schemas.microsoft.com/office/drawing/2014/main" id="{34ADFD5E-71DE-45F7-8201-D92317E85E1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1920"/>
                          <a:ext cx="1632" cy="6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56" name="Rectangle 9">
            <a:extLst>
              <a:ext uri="{FF2B5EF4-FFF2-40B4-BE49-F238E27FC236}">
                <a16:creationId xmlns:a16="http://schemas.microsoft.com/office/drawing/2014/main" id="{C68F63B4-0AAF-4D49-8F7C-0B5D9FC45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9814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57" name="Text Box 21">
            <a:extLst>
              <a:ext uri="{FF2B5EF4-FFF2-40B4-BE49-F238E27FC236}">
                <a16:creationId xmlns:a16="http://schemas.microsoft.com/office/drawing/2014/main" id="{AD4D2C4F-2198-4811-9BA1-E6647BAE9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2192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II. Dạng 2: Tìm số chưa biết</a:t>
            </a:r>
          </a:p>
        </p:txBody>
      </p:sp>
      <p:sp>
        <p:nvSpPr>
          <p:cNvPr id="6158" name="Text Box 22">
            <a:extLst>
              <a:ext uri="{FF2B5EF4-FFF2-40B4-BE49-F238E27FC236}">
                <a16:creationId xmlns:a16="http://schemas.microsoft.com/office/drawing/2014/main" id="{F2667A67-B1BD-4E5F-98CF-C65F279B0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38600"/>
            <a:ext cx="380999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</a:rPr>
              <a:t>III. </a:t>
            </a:r>
            <a:r>
              <a:rPr lang="en-US" altLang="en-US" b="1" dirty="0" err="1">
                <a:solidFill>
                  <a:srgbClr val="0000CC"/>
                </a:solidFill>
              </a:rPr>
              <a:t>Dạng</a:t>
            </a:r>
            <a:r>
              <a:rPr lang="en-US" altLang="en-US" b="1" dirty="0">
                <a:solidFill>
                  <a:srgbClr val="0000CC"/>
                </a:solidFill>
              </a:rPr>
              <a:t> 3: </a:t>
            </a:r>
            <a:r>
              <a:rPr lang="en-US" altLang="en-US" b="1" dirty="0" err="1">
                <a:solidFill>
                  <a:srgbClr val="0000CC"/>
                </a:solidFill>
              </a:rPr>
              <a:t>Bội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và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ước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của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một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số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nguyên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sp>
        <p:nvSpPr>
          <p:cNvPr id="6159" name="Text Box 23">
            <a:extLst>
              <a:ext uri="{FF2B5EF4-FFF2-40B4-BE49-F238E27FC236}">
                <a16:creationId xmlns:a16="http://schemas.microsoft.com/office/drawing/2014/main" id="{662965AD-6681-4F55-A388-38D44C2F9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5363" y="4876800"/>
            <a:ext cx="43386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/>
              <a:t>Bài</a:t>
            </a:r>
            <a:r>
              <a:rPr lang="en-US" altLang="en-US" b="1" dirty="0"/>
              <a:t> 5: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nguyên</a:t>
            </a:r>
            <a:r>
              <a:rPr lang="en-US" altLang="en-US" dirty="0"/>
              <a:t> n </a:t>
            </a:r>
            <a:r>
              <a:rPr lang="en-US" altLang="en-US" dirty="0" err="1"/>
              <a:t>để</a:t>
            </a:r>
            <a:r>
              <a:rPr lang="en-US" altLang="en-US" dirty="0"/>
              <a:t> n – 1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ước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-7</a:t>
            </a:r>
          </a:p>
        </p:txBody>
      </p:sp>
      <p:grpSp>
        <p:nvGrpSpPr>
          <p:cNvPr id="6160" name="Group 24">
            <a:extLst>
              <a:ext uri="{FF2B5EF4-FFF2-40B4-BE49-F238E27FC236}">
                <a16:creationId xmlns:a16="http://schemas.microsoft.com/office/drawing/2014/main" id="{D1A77F09-7B88-47BA-8A07-DBBFDCCDC923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219200"/>
            <a:ext cx="5257800" cy="5638800"/>
            <a:chOff x="96" y="768"/>
            <a:chExt cx="3312" cy="3552"/>
          </a:xfrm>
        </p:grpSpPr>
        <p:sp>
          <p:nvSpPr>
            <p:cNvPr id="6162" name="Text Box 25">
              <a:extLst>
                <a:ext uri="{FF2B5EF4-FFF2-40B4-BE49-F238E27FC236}">
                  <a16:creationId xmlns:a16="http://schemas.microsoft.com/office/drawing/2014/main" id="{D1EC900D-83AF-4F01-BBB1-C96C7C6B0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768"/>
              <a:ext cx="3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I. Dạng 1: Thực hiện các phép tính</a:t>
              </a:r>
            </a:p>
          </p:txBody>
        </p:sp>
        <p:sp>
          <p:nvSpPr>
            <p:cNvPr id="6163" name="Text Box 26">
              <a:extLst>
                <a:ext uri="{FF2B5EF4-FFF2-40B4-BE49-F238E27FC236}">
                  <a16:creationId xmlns:a16="http://schemas.microsoft.com/office/drawing/2014/main" id="{8582982E-D31F-485F-B6D0-E27AE4A826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056"/>
              <a:ext cx="29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1: Tính</a:t>
              </a:r>
            </a:p>
          </p:txBody>
        </p:sp>
        <p:graphicFrame>
          <p:nvGraphicFramePr>
            <p:cNvPr id="6146" name="Object 27">
              <a:extLst>
                <a:ext uri="{FF2B5EF4-FFF2-40B4-BE49-F238E27FC236}">
                  <a16:creationId xmlns:a16="http://schemas.microsoft.com/office/drawing/2014/main" id="{6E940461-FF0C-4493-BCB6-EFF0ED2888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392"/>
            <a:ext cx="244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1" name="Equation" r:id="rId5" imgW="1663700" imgH="203200" progId="Equation.DSMT4">
                    <p:embed/>
                  </p:oleObj>
                </mc:Choice>
                <mc:Fallback>
                  <p:oleObj name="Equation" r:id="rId5" imgW="1663700" imgH="203200" progId="Equation.DSMT4">
                    <p:embed/>
                    <p:pic>
                      <p:nvPicPr>
                        <p:cNvPr id="6146" name="Object 27">
                          <a:extLst>
                            <a:ext uri="{FF2B5EF4-FFF2-40B4-BE49-F238E27FC236}">
                              <a16:creationId xmlns:a16="http://schemas.microsoft.com/office/drawing/2014/main" id="{6E940461-FF0C-4493-BCB6-EFF0ED28885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92"/>
                          <a:ext cx="2448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28">
              <a:extLst>
                <a:ext uri="{FF2B5EF4-FFF2-40B4-BE49-F238E27FC236}">
                  <a16:creationId xmlns:a16="http://schemas.microsoft.com/office/drawing/2014/main" id="{97D225D0-6D8D-47AD-86AB-0DB6B3ECBA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" y="1635"/>
            <a:ext cx="179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2" name="Equation" r:id="rId7" imgW="1143000" imgH="203040" progId="Equation.DSMT4">
                    <p:embed/>
                  </p:oleObj>
                </mc:Choice>
                <mc:Fallback>
                  <p:oleObj name="Equation" r:id="rId7" imgW="1143000" imgH="203040" progId="Equation.DSMT4">
                    <p:embed/>
                    <p:pic>
                      <p:nvPicPr>
                        <p:cNvPr id="6147" name="Object 28">
                          <a:extLst>
                            <a:ext uri="{FF2B5EF4-FFF2-40B4-BE49-F238E27FC236}">
                              <a16:creationId xmlns:a16="http://schemas.microsoft.com/office/drawing/2014/main" id="{97D225D0-6D8D-47AD-86AB-0DB6B3ECBA6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" y="1635"/>
                          <a:ext cx="1796" cy="2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8" name="Object 29">
              <a:extLst>
                <a:ext uri="{FF2B5EF4-FFF2-40B4-BE49-F238E27FC236}">
                  <a16:creationId xmlns:a16="http://schemas.microsoft.com/office/drawing/2014/main" id="{049E0794-D3D6-456F-BD06-BFF5744C62C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8" y="1875"/>
            <a:ext cx="1827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3" name="Equation" r:id="rId9" imgW="1041120" imgH="203040" progId="Equation.DSMT4">
                    <p:embed/>
                  </p:oleObj>
                </mc:Choice>
                <mc:Fallback>
                  <p:oleObj name="Equation" r:id="rId9" imgW="1041120" imgH="203040" progId="Equation.DSMT4">
                    <p:embed/>
                    <p:pic>
                      <p:nvPicPr>
                        <p:cNvPr id="6148" name="Object 29">
                          <a:extLst>
                            <a:ext uri="{FF2B5EF4-FFF2-40B4-BE49-F238E27FC236}">
                              <a16:creationId xmlns:a16="http://schemas.microsoft.com/office/drawing/2014/main" id="{049E0794-D3D6-456F-BD06-BFF5744C62C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" y="1875"/>
                          <a:ext cx="1827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4" name="Text Box 30">
              <a:extLst>
                <a:ext uri="{FF2B5EF4-FFF2-40B4-BE49-F238E27FC236}">
                  <a16:creationId xmlns:a16="http://schemas.microsoft.com/office/drawing/2014/main" id="{BD27EFEE-9520-4B50-A129-DF7A8D30C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274"/>
              <a:ext cx="2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Bài 2: Tính nhanh</a:t>
              </a:r>
            </a:p>
          </p:txBody>
        </p:sp>
        <p:sp>
          <p:nvSpPr>
            <p:cNvPr id="6165" name="Text Box 31">
              <a:extLst>
                <a:ext uri="{FF2B5EF4-FFF2-40B4-BE49-F238E27FC236}">
                  <a16:creationId xmlns:a16="http://schemas.microsoft.com/office/drawing/2014/main" id="{AB0F920D-6512-4C2C-8BC4-9A68E498E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52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/>
                <a:t>a) 156  +  45 - (123  +  45)</a:t>
              </a:r>
            </a:p>
            <a:p>
              <a:r>
                <a:rPr lang="en-US" altLang="en-US"/>
                <a:t>b) 15.12 – 3.5.10</a:t>
              </a:r>
            </a:p>
            <a:p>
              <a:r>
                <a:rPr lang="en-US" altLang="en-US"/>
                <a:t>c) 125.(-24) + 24.225</a:t>
              </a:r>
            </a:p>
          </p:txBody>
        </p:sp>
        <p:sp>
          <p:nvSpPr>
            <p:cNvPr id="6166" name="Text Box 32">
              <a:extLst>
                <a:ext uri="{FF2B5EF4-FFF2-40B4-BE49-F238E27FC236}">
                  <a16:creationId xmlns:a16="http://schemas.microsoft.com/office/drawing/2014/main" id="{B37B7996-A134-4974-AE42-751C0CD4E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" y="3252"/>
              <a:ext cx="278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/>
                <a:t>Bài 3:</a:t>
              </a:r>
              <a:r>
                <a:rPr lang="en-US" altLang="en-US"/>
                <a:t> </a:t>
              </a:r>
              <a:r>
                <a:rPr lang="en-US" altLang="en-US" b="1"/>
                <a:t>Liệt kê và tính tổng tất cả các số nguyên x thỏa mãn:</a:t>
              </a:r>
            </a:p>
            <a:p>
              <a:r>
                <a:rPr lang="en-US" altLang="en-US"/>
                <a:t>a) - 8   &lt;  x   &lt;   8</a:t>
              </a:r>
            </a:p>
          </p:txBody>
        </p:sp>
        <p:graphicFrame>
          <p:nvGraphicFramePr>
            <p:cNvPr id="6149" name="Object 33">
              <a:extLst>
                <a:ext uri="{FF2B5EF4-FFF2-40B4-BE49-F238E27FC236}">
                  <a16:creationId xmlns:a16="http://schemas.microsoft.com/office/drawing/2014/main" id="{D2400DCB-9037-4260-A3B1-31C23BF3E5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4032"/>
            <a:ext cx="139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4" name="Equation" r:id="rId11" imgW="888614" imgH="203112" progId="Equation.DSMT4">
                    <p:embed/>
                  </p:oleObj>
                </mc:Choice>
                <mc:Fallback>
                  <p:oleObj name="Equation" r:id="rId11" imgW="888614" imgH="203112" progId="Equation.DSMT4">
                    <p:embed/>
                    <p:pic>
                      <p:nvPicPr>
                        <p:cNvPr id="6149" name="Object 33">
                          <a:extLst>
                            <a:ext uri="{FF2B5EF4-FFF2-40B4-BE49-F238E27FC236}">
                              <a16:creationId xmlns:a16="http://schemas.microsoft.com/office/drawing/2014/main" id="{D2400DCB-9037-4260-A3B1-31C23BF3E5D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4032"/>
                          <a:ext cx="139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0" name="Object 34">
              <a:extLst>
                <a:ext uri="{FF2B5EF4-FFF2-40B4-BE49-F238E27FC236}">
                  <a16:creationId xmlns:a16="http://schemas.microsoft.com/office/drawing/2014/main" id="{916F8F69-2731-46CC-A031-9594E762173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" y="2064"/>
            <a:ext cx="2169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5" name="Equation" r:id="rId13" imgW="2082600" imgH="304560" progId="Equation.DSMT4">
                    <p:embed/>
                  </p:oleObj>
                </mc:Choice>
                <mc:Fallback>
                  <p:oleObj name="Equation" r:id="rId13" imgW="2082600" imgH="304560" progId="Equation.DSMT4">
                    <p:embed/>
                    <p:pic>
                      <p:nvPicPr>
                        <p:cNvPr id="6150" name="Object 34">
                          <a:extLst>
                            <a:ext uri="{FF2B5EF4-FFF2-40B4-BE49-F238E27FC236}">
                              <a16:creationId xmlns:a16="http://schemas.microsoft.com/office/drawing/2014/main" id="{916F8F69-2731-46CC-A031-9594E762173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" y="2064"/>
                          <a:ext cx="2169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61" name="Line 35">
            <a:extLst>
              <a:ext uri="{FF2B5EF4-FFF2-40B4-BE49-F238E27FC236}">
                <a16:creationId xmlns:a16="http://schemas.microsoft.com/office/drawing/2014/main" id="{C42A3CA9-5538-4DA0-B7B4-730573A48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8225" y="1433513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CFE8287B-E372-4CE3-B67B-6DBE85161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392" y="315769"/>
            <a:ext cx="5019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</a:rPr>
              <a:t>BÀI TẬP LUYỆN TẬP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ÔN TẬP LÝ THUYẾT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	số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dương.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                                                 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–a.</a:t>
            </a: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162130"/>
              </p:ext>
            </p:extLst>
          </p:nvPr>
        </p:nvGraphicFramePr>
        <p:xfrm>
          <a:off x="609600" y="2536489"/>
          <a:ext cx="4466612" cy="587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" imgW="1930320" imgH="253800" progId="Equation.DSMT4">
                  <p:embed/>
                </p:oleObj>
              </mc:Choice>
              <mc:Fallback>
                <p:oleObj name="Equation" r:id="rId4" imgW="193032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36489"/>
                        <a:ext cx="4466612" cy="587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loud 4"/>
          <p:cNvSpPr/>
          <p:nvPr/>
        </p:nvSpPr>
        <p:spPr>
          <a:xfrm>
            <a:off x="2362200" y="1295400"/>
            <a:ext cx="6705600" cy="28956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Cloud 7"/>
          <p:cNvSpPr/>
          <p:nvPr/>
        </p:nvSpPr>
        <p:spPr>
          <a:xfrm>
            <a:off x="1981200" y="1371600"/>
            <a:ext cx="7467600" cy="28194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62300" y="1995924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90900" y="2096616"/>
            <a:ext cx="464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4" presetClass="exit" presetSubtype="1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3"/>
                                    </p:cond>
                                  </p:endCondLst>
                                  <p:childTnLst>
                                    <p:animEffect transition="out" filter="randombar(horizontal)">
                                      <p:cBhvr>
                                        <p:cTn id="8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3" presetClass="exit" presetSubtype="16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6"/>
                                    </p:cond>
                                  </p:endCondLst>
                                  <p:childTnLst>
                                    <p:animEffect transition="out" filter="plus(in)">
                                      <p:cBhvr>
                                        <p:cTn id="8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build="allAtOnce" animBg="1"/>
      <p:bldP spid="8" grpId="1" build="allAtOnce" animBg="1"/>
      <p:bldP spid="9" grpId="0"/>
      <p:bldP spid="9" grpId="1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629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          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GTTĐ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GTTĐ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0.     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6100" y="1676400"/>
          <a:ext cx="8747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676400"/>
                        <a:ext cx="87471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Callout 4"/>
          <p:cNvSpPr/>
          <p:nvPr/>
        </p:nvSpPr>
        <p:spPr>
          <a:xfrm>
            <a:off x="533400" y="3352800"/>
            <a:ext cx="6172200" cy="2438400"/>
          </a:xfrm>
          <a:prstGeom prst="wedgeEllipseCallout">
            <a:avLst>
              <a:gd name="adj1" fmla="val -60710"/>
              <a:gd name="adj2" fmla="val 648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4038600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9600" y="7620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394200" y="1905000"/>
          <a:ext cx="914400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Equation" r:id="rId6" imgW="914400" imgH="207360" progId="Equation.DSMT4">
                  <p:embed/>
                </p:oleObj>
              </mc:Choice>
              <mc:Fallback>
                <p:oleObj name="Equation" r:id="rId6" imgW="914400" imgH="207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20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116644"/>
              </p:ext>
            </p:extLst>
          </p:nvPr>
        </p:nvGraphicFramePr>
        <p:xfrm>
          <a:off x="519113" y="2122488"/>
          <a:ext cx="3028950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Equation" r:id="rId8" imgW="1333440" imgH="507960" progId="Equation.DSMT4">
                  <p:embed/>
                </p:oleObj>
              </mc:Choice>
              <mc:Fallback>
                <p:oleObj name="Equation" r:id="rId8" imgW="133344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2122488"/>
                        <a:ext cx="3028950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2535E-8 L 0.16875 4.62535E-8 C 0.2441 4.62535E-8 0.3375 -0.12974 0.3375 -0.23312 L 0.3375 -0.46624 " pathEditMode="relative" rAng="0" ptsTypes="FfFF">
                                      <p:cBhvr>
                                        <p:cTn id="5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2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       </a:t>
            </a:r>
          </a:p>
          <a:p>
            <a:pPr algn="ctr">
              <a:buNone/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  	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…………………..</a:t>
            </a: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…………………</a:t>
            </a: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71600"/>
          <a:ext cx="8763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59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2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767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a,b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a,b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a,b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3233"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GTTĐ(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GTTĐ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04800" y="1981200"/>
          <a:ext cx="2224432" cy="575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Equation" r:id="rId3" imgW="1079280" imgH="279360" progId="Equation.DSMT4">
                  <p:embed/>
                </p:oleObj>
              </mc:Choice>
              <mc:Fallback>
                <p:oleObj name="Equation" r:id="rId3" imgW="107928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81200"/>
                        <a:ext cx="2224432" cy="5757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354727" y="1981200"/>
          <a:ext cx="1979273" cy="58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2" name="Equation" r:id="rId5" imgW="952200" imgH="279360" progId="Equation.DSMT4">
                  <p:embed/>
                </p:oleObj>
              </mc:Choice>
              <mc:Fallback>
                <p:oleObj name="Equation" r:id="rId5" imgW="9522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727" y="1981200"/>
                        <a:ext cx="1979273" cy="580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286916" y="4851790"/>
          <a:ext cx="2570168" cy="634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3" name="Equation" r:id="rId7" imgW="1028520" imgH="253800" progId="Equation.DSMT4">
                  <p:embed/>
                </p:oleObj>
              </mc:Choice>
              <mc:Fallback>
                <p:oleObj name="Equation" r:id="rId7" imgW="102852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916" y="4851790"/>
                        <a:ext cx="2570168" cy="6346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0" y="53441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58674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324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Trong một tích các số nguyên khác 0: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tích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…………....</a:t>
            </a:r>
          </a:p>
          <a:p>
            <a:pPr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Khi đổi dấu hai thừa số trong tích thì dấu của tích ………………….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652841"/>
              </p:ext>
            </p:extLst>
          </p:nvPr>
        </p:nvGraphicFramePr>
        <p:xfrm>
          <a:off x="304800" y="838200"/>
          <a:ext cx="82296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654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a,</a:t>
                      </a:r>
                      <a:r>
                        <a:rPr lang="en-US" sz="2800" err="1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 cùng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a,b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0254"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b="0" i="1" dirty="0">
                          <a:latin typeface="Times New Roman" pitchFamily="18" charset="0"/>
                          <a:cs typeface="Times New Roman" pitchFamily="18" charset="0"/>
                        </a:rPr>
                        <a:t>Hay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(+).(+) 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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(-).(-)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 (</a:t>
                      </a:r>
                      <a:r>
                        <a:rPr lang="en-US" sz="2800" b="1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+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b="0" i="1" dirty="0">
                          <a:latin typeface="Times New Roman" pitchFamily="18" charset="0"/>
                          <a:cs typeface="Times New Roman" pitchFamily="18" charset="0"/>
                        </a:rPr>
                        <a:t>Hay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(-).(+) 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 (</a:t>
                      </a:r>
                      <a:r>
                        <a:rPr lang="en-US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-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  <a:p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(+).(-)  (</a:t>
                      </a:r>
                      <a:r>
                        <a:rPr lang="en-US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-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86509" y="2133600"/>
          <a:ext cx="1575699" cy="583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3" imgW="685800" imgH="253800" progId="Equation.DSMT4">
                  <p:embed/>
                </p:oleObj>
              </mc:Choice>
              <mc:Fallback>
                <p:oleObj name="Equation" r:id="rId3" imgW="68580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09" y="2133600"/>
                        <a:ext cx="1575699" cy="5835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988508" y="2057400"/>
          <a:ext cx="2193092" cy="65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5" imgW="939600" imgH="279360" progId="Equation.DSMT4">
                  <p:embed/>
                </p:oleObj>
              </mc:Choice>
              <mc:Fallback>
                <p:oleObj name="Equation" r:id="rId5" imgW="9396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8508" y="2057400"/>
                        <a:ext cx="2193092" cy="65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6361584" y="2438400"/>
          <a:ext cx="1182216" cy="501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Equation" r:id="rId7" imgW="419040" imgH="177480" progId="Equation.DSMT4">
                  <p:embed/>
                </p:oleObj>
              </mc:Choice>
              <mc:Fallback>
                <p:oleObj name="Equation" r:id="rId7" imgW="41904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584" y="2438400"/>
                        <a:ext cx="1182216" cy="501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352840" y="4876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 dấu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581815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096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Trong một tích các số nguyên khác 0: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…….…….</a:t>
            </a: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……....</a:t>
            </a: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……………</a:t>
            </a: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………</a:t>
            </a:r>
          </a:p>
          <a:p>
            <a:pPr>
              <a:buFont typeface="Arial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2550" y="462715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6700" y="179276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1320" y="366653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270716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55319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59186" y="2286000"/>
          <a:ext cx="8808614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3" imgW="4419360" imgH="838080" progId="Equation.DSMT4">
                  <p:embed/>
                </p:oleObj>
              </mc:Choice>
              <mc:Fallback>
                <p:oleObj name="Equation" r:id="rId3" imgW="4419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186" y="2286000"/>
                        <a:ext cx="8808614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24600" y="228475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“-”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378895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“+”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24600" y="298198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“+”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397000"/>
          <a:ext cx="8153400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Phép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Phép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Giao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hoán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a+b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b+a</a:t>
                      </a:r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a.b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b.a</a:t>
                      </a:r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a+b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)+c=a+(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b+c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a.b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).c=a.(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b.c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a+0=0+a=a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a.1=1.a=1</a:t>
                      </a:r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a+(-a)=0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phối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phép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pháp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endParaRPr lang="en-US" sz="28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800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a.(</a:t>
                      </a:r>
                      <a:r>
                        <a:rPr lang="en-US" sz="2800" baseline="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b+c</a:t>
                      </a:r>
                      <a:r>
                        <a:rPr lang="en-US" sz="2800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)=</a:t>
                      </a:r>
                      <a:r>
                        <a:rPr lang="en-US" sz="2800" baseline="0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a.b+a.c</a:t>
                      </a:r>
                      <a:endParaRPr lang="en-US" sz="28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6: </a:t>
            </a:r>
          </a:p>
          <a:p>
            <a:pPr algn="ctr">
              <a:buNone/>
            </a:pP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+ Quy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                       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hay           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83130" y="3352800"/>
          <a:ext cx="1972536" cy="485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4" name="Equation" r:id="rId3" imgW="876240" imgH="215640" progId="Equation.DSMT4">
                  <p:embed/>
                </p:oleObj>
              </mc:Choice>
              <mc:Fallback>
                <p:oleObj name="Equation" r:id="rId3" imgW="87624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130" y="3352800"/>
                        <a:ext cx="1972536" cy="485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810000" y="3350025"/>
          <a:ext cx="674625" cy="45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5" name="Equation" r:id="rId5" imgW="279360" imgH="190440" progId="Equation.DSMT4">
                  <p:embed/>
                </p:oleObj>
              </mc:Choice>
              <mc:Fallback>
                <p:oleObj name="Equation" r:id="rId5" imgW="27936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350025"/>
                        <a:ext cx="674625" cy="45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105400" y="3352800"/>
          <a:ext cx="210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6" name="Equation" r:id="rId7" imgW="1002960" imgH="253800" progId="Equation.DSMT4">
                  <p:embed/>
                </p:oleObj>
              </mc:Choice>
              <mc:Fallback>
                <p:oleObj name="Equation" r:id="rId7" imgW="100296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2800"/>
                        <a:ext cx="2108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1437</Words>
  <Application>Microsoft Office PowerPoint</Application>
  <PresentationFormat>On-screen Show (4:3)</PresentationFormat>
  <Paragraphs>202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DAITHANG1</cp:lastModifiedBy>
  <cp:revision>40</cp:revision>
  <dcterms:created xsi:type="dcterms:W3CDTF">2018-01-13T12:25:03Z</dcterms:created>
  <dcterms:modified xsi:type="dcterms:W3CDTF">2020-03-18T01:34:54Z</dcterms:modified>
</cp:coreProperties>
</file>