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0"/>
  </p:notesMasterIdLst>
  <p:sldIdLst>
    <p:sldId id="256" r:id="rId2"/>
    <p:sldId id="257" r:id="rId3"/>
    <p:sldId id="312" r:id="rId4"/>
    <p:sldId id="350" r:id="rId5"/>
    <p:sldId id="258" r:id="rId6"/>
    <p:sldId id="313" r:id="rId7"/>
    <p:sldId id="260" r:id="rId8"/>
    <p:sldId id="264" r:id="rId9"/>
    <p:sldId id="261" r:id="rId10"/>
    <p:sldId id="259" r:id="rId11"/>
    <p:sldId id="266" r:id="rId12"/>
    <p:sldId id="279" r:id="rId13"/>
    <p:sldId id="268" r:id="rId14"/>
    <p:sldId id="262" r:id="rId15"/>
    <p:sldId id="267" r:id="rId16"/>
    <p:sldId id="275" r:id="rId17"/>
    <p:sldId id="315" r:id="rId18"/>
    <p:sldId id="316" r:id="rId19"/>
    <p:sldId id="317" r:id="rId20"/>
    <p:sldId id="278" r:id="rId21"/>
    <p:sldId id="318" r:id="rId22"/>
    <p:sldId id="319" r:id="rId23"/>
    <p:sldId id="320" r:id="rId24"/>
    <p:sldId id="263" r:id="rId25"/>
    <p:sldId id="273" r:id="rId26"/>
    <p:sldId id="321" r:id="rId27"/>
    <p:sldId id="271" r:id="rId28"/>
    <p:sldId id="322" r:id="rId29"/>
    <p:sldId id="270" r:id="rId30"/>
    <p:sldId id="286" r:id="rId31"/>
    <p:sldId id="323" r:id="rId32"/>
    <p:sldId id="326" r:id="rId33"/>
    <p:sldId id="330" r:id="rId34"/>
    <p:sldId id="329" r:id="rId35"/>
    <p:sldId id="274" r:id="rId36"/>
    <p:sldId id="287" r:id="rId37"/>
    <p:sldId id="283" r:id="rId38"/>
    <p:sldId id="282" r:id="rId39"/>
    <p:sldId id="331" r:id="rId40"/>
    <p:sldId id="332" r:id="rId41"/>
    <p:sldId id="333" r:id="rId42"/>
    <p:sldId id="334" r:id="rId43"/>
    <p:sldId id="335" r:id="rId44"/>
    <p:sldId id="337" r:id="rId45"/>
    <p:sldId id="338" r:id="rId46"/>
    <p:sldId id="339" r:id="rId47"/>
    <p:sldId id="340" r:id="rId48"/>
    <p:sldId id="341" r:id="rId49"/>
    <p:sldId id="336" r:id="rId50"/>
    <p:sldId id="342" r:id="rId51"/>
    <p:sldId id="289" r:id="rId52"/>
    <p:sldId id="344" r:id="rId53"/>
    <p:sldId id="345" r:id="rId54"/>
    <p:sldId id="347" r:id="rId55"/>
    <p:sldId id="348" r:id="rId56"/>
    <p:sldId id="352" r:id="rId57"/>
    <p:sldId id="276" r:id="rId58"/>
    <p:sldId id="351" r:id="rId59"/>
  </p:sldIdLst>
  <p:sldSz cx="9144000" cy="5143500" type="screen16x9"/>
  <p:notesSz cx="6858000" cy="9144000"/>
  <p:embeddedFontLst>
    <p:embeddedFont>
      <p:font typeface="Cambria Math" panose="02040503050406030204" pitchFamily="18" charset="0"/>
      <p:regular r:id="rId61"/>
    </p:embeddedFont>
    <p:embeddedFont>
      <p:font typeface="Calibri" panose="020F0502020204030204" pitchFamily="34" charset="0"/>
      <p:regular r:id="rId62"/>
      <p:bold r:id="rId63"/>
      <p:italic r:id="rId64"/>
      <p:boldItalic r:id="rId65"/>
    </p:embeddedFont>
    <p:embeddedFont>
      <p:font typeface="Mali Medium" panose="020B0604020202020204" charset="-34"/>
      <p:regular r:id="rId66"/>
      <p:bold r:id="rId67"/>
      <p:italic r:id="rId68"/>
      <p:boldItalic r:id="rId69"/>
    </p:embeddedFont>
    <p:embeddedFont>
      <p:font typeface="Comfortaa" panose="020B0604020202020204" charset="0"/>
      <p:regular r:id="rId70"/>
      <p:bold r:id="rId71"/>
    </p:embeddedFont>
    <p:embeddedFont>
      <p:font typeface="Comfortaa SemiBold" panose="020B0604020202020204" charset="0"/>
      <p:regular r:id="rId72"/>
      <p:bold r:id="rId73"/>
    </p:embeddedFont>
    <p:embeddedFont>
      <p:font typeface="Single Day" panose="020B0604020202020204" charset="-127"/>
      <p:regular r:id="rId74"/>
    </p:embeddedFont>
    <p:embeddedFont>
      <p:font typeface="Comfortaa Medium" panose="020B0604020202020204" charset="0"/>
      <p:regular r:id="rId75"/>
      <p:bold r:id="rId76"/>
    </p:embeddedFont>
    <p:embeddedFont>
      <p:font typeface="Mali SemiBold" panose="020B0604020202020204" charset="-34"/>
      <p:regular r:id="rId77"/>
      <p:bold r:id="rId78"/>
      <p:italic r:id="rId79"/>
      <p:boldItalic r:id="rId80"/>
    </p:embeddedFont>
    <p:embeddedFont>
      <p:font typeface="Comfortaa Light" panose="020B0604020202020204" charset="0"/>
      <p:regular r:id="rId81"/>
      <p:bold r:id="rId82"/>
    </p:embeddedFont>
    <p:embeddedFont>
      <p:font typeface="Tahoma" panose="020B0604030504040204" pitchFamily="34" charset="0"/>
      <p:regular r:id="rId83"/>
      <p:bold r:id="rId84"/>
    </p:embeddedFont>
    <p:embeddedFont>
      <p:font typeface="Mali" panose="020B0604020202020204" charset="-34"/>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a:srgbClr val="4C88C4"/>
    <a:srgbClr val="FF9900"/>
    <a:srgbClr val="FFD762"/>
    <a:srgbClr val="FF6699"/>
    <a:srgbClr val="DCF1CE"/>
    <a:srgbClr val="6DAAC9"/>
    <a:srgbClr val="60A3C4"/>
    <a:srgbClr val="4E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472" autoAdjust="0"/>
  </p:normalViewPr>
  <p:slideViewPr>
    <p:cSldViewPr snapToGrid="0">
      <p:cViewPr varScale="1">
        <p:scale>
          <a:sx n="88" d="100"/>
          <a:sy n="88" d="100"/>
        </p:scale>
        <p:origin x="5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1.fntdata"/><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389096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190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18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4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61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649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04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943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842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3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927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940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1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421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36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98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987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82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453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5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072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615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272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225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41</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42</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43</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44</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45</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46</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47</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48</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49</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50</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715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127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479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37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62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86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334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BLANK_1_1_1_1_2_1">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8" r:id="rId24"/>
    <p:sldLayoutId id="2147483679" r:id="rId25"/>
    <p:sldLayoutId id="2147483680" r:id="rId26"/>
    <p:sldLayoutId id="2147483682" r:id="rId27"/>
    <p:sldLayoutId id="2147483683" r:id="rId28"/>
    <p:sldLayoutId id="2147483685" r:id="rId29"/>
    <p:sldLayoutId id="2147483690" r:id="rId30"/>
    <p:sldLayoutId id="2147483691" r:id="rId3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5.xml"/><Relationship Id="rId10" Type="http://schemas.openxmlformats.org/officeDocument/2006/relationships/image" Target="../media/image70.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15" Type="http://schemas.openxmlformats.org/officeDocument/2006/relationships/image" Target="../media/image456.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1" Type="http://schemas.openxmlformats.org/officeDocument/2006/relationships/image" Target="../media/image64.sv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3.xml"/><Relationship Id="rId65" Type="http://schemas.openxmlformats.org/officeDocument/2006/relationships/image" Target="../media/image640.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 Id="rId28" Type="http://schemas.openxmlformats.org/officeDocument/2006/relationships/image" Target="../media/image15.png"/><Relationship Id="rId27" Type="http://schemas.openxmlformats.org/officeDocument/2006/relationships/image" Target="../media/image700.svg"/></Relationships>
</file>

<file path=ppt/slides/_rels/slide23.xml.rels><?xml version="1.0" encoding="UTF-8" standalone="yes"?>
<Relationships xmlns="http://schemas.openxmlformats.org/package/2006/relationships"><Relationship Id="rId1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6" Type="http://schemas.openxmlformats.org/officeDocument/2006/relationships/image" Target="../media/image19.png"/><Relationship Id="rId3" Type="http://schemas.openxmlformats.org/officeDocument/2006/relationships/image" Target="../media/image18.png"/><Relationship Id="rId25" Type="http://schemas.openxmlformats.org/officeDocument/2006/relationships/image" Target="../media/image24.svg"/><Relationship Id="rId12" Type="http://schemas.openxmlformats.org/officeDocument/2006/relationships/image" Target="../media/image81.sv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83.svg"/><Relationship Id="rId27"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6.xml"/><Relationship Id="rId15" Type="http://schemas.openxmlformats.org/officeDocument/2006/relationships/image" Target="../media/image14.sv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1.xml"/><Relationship Id="rId61" Type="http://schemas.openxmlformats.org/officeDocument/2006/relationships/image" Target="../media/image502.sv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1" Type="http://schemas.openxmlformats.org/officeDocument/2006/relationships/image" Target="../media/image70.sv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6.xml"/><Relationship Id="rId24" Type="http://schemas.openxmlformats.org/officeDocument/2006/relationships/image" Target="../media/image563.sv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51"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Layout" Target="../slideLayouts/slideLayout14.xml"/><Relationship Id="rId52"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43.sv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4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5" Type="http://schemas.openxmlformats.org/officeDocument/2006/relationships/image" Target="../media/image42.png"/><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40.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41.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3.png"/></Relationships>
</file>

<file path=ppt/slides/_rels/slide4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4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4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4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19" Type="http://schemas.openxmlformats.org/officeDocument/2006/relationships/image" Target="../media/image460.sv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41" Type="http://schemas.openxmlformats.org/officeDocument/2006/relationships/image" Target="../media/image482.sv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93" name="TextBox 7">
            <a:extLst>
              <a:ext uri="{FF2B5EF4-FFF2-40B4-BE49-F238E27FC236}">
                <a16:creationId xmlns="" xmlns:a16="http://schemas.microsoft.com/office/drawing/2014/main" id="{F382605D-8CD3-44BE-AC1B-6FF362FEC183}"/>
              </a:ext>
            </a:extLst>
          </p:cNvPr>
          <p:cNvSpPr txBox="1"/>
          <p:nvPr/>
        </p:nvSpPr>
        <p:spPr>
          <a:xfrm>
            <a:off x="1566072" y="1500234"/>
            <a:ext cx="5996501" cy="1846659"/>
          </a:xfrm>
          <a:prstGeom prst="rect">
            <a:avLst/>
          </a:prstGeom>
        </p:spPr>
        <p:txBody>
          <a:bodyPr wrap="square" lIns="0" tIns="0" rIns="0" bIns="0" rtlCol="0" anchor="t">
            <a:spAutoFit/>
          </a:bodyPr>
          <a:lstStyle/>
          <a:p>
            <a:pPr algn="ctr">
              <a:lnSpc>
                <a:spcPct val="150000"/>
              </a:lnSpc>
            </a:pPr>
            <a:r>
              <a:rPr lang="en-US" sz="4200" b="1">
                <a:latin typeface="Arial" panose="020B0604020202020204" pitchFamily="34" charset="0"/>
                <a:cs typeface="Arial" panose="020B0604020202020204" pitchFamily="34" charset="0"/>
              </a:rPr>
              <a:t>CHÀO </a:t>
            </a:r>
            <a:r>
              <a:rPr lang="en-US" sz="4200" b="1" dirty="0">
                <a:latin typeface="Arial" panose="020B0604020202020204" pitchFamily="34" charset="0"/>
                <a:cs typeface="Arial" panose="020B0604020202020204" pitchFamily="34" charset="0"/>
              </a:rPr>
              <a:t>MỪNG CÁC EM ĐẾN VỚI BÀI </a:t>
            </a:r>
            <a:r>
              <a:rPr lang="en-US" sz="4200" b="1">
                <a:latin typeface="Arial" panose="020B0604020202020204" pitchFamily="34" charset="0"/>
                <a:cs typeface="Arial" panose="020B0604020202020204" pitchFamily="34" charset="0"/>
              </a:rPr>
              <a:t>HỌC </a:t>
            </a:r>
            <a:r>
              <a:rPr lang="en-US" sz="4200" b="1" smtClean="0">
                <a:latin typeface="Arial" panose="020B0604020202020204" pitchFamily="34" charset="0"/>
                <a:cs typeface="Arial" panose="020B0604020202020204" pitchFamily="34" charset="0"/>
              </a:rPr>
              <a:t>MỚI</a:t>
            </a:r>
            <a:endParaRPr lang="en-US" sz="4200" b="1" dirty="0">
              <a:latin typeface="Arial" panose="020B0604020202020204" pitchFamily="34" charset="0"/>
              <a:cs typeface="Arial" panose="020B0604020202020204" pitchFamily="34" charset="0"/>
            </a:endParaRPr>
          </a:p>
        </p:txBody>
      </p:sp>
      <p:grpSp>
        <p:nvGrpSpPr>
          <p:cNvPr id="95" name="Google Shape;406;p44"/>
          <p:cNvGrpSpPr/>
          <p:nvPr/>
        </p:nvGrpSpPr>
        <p:grpSpPr>
          <a:xfrm>
            <a:off x="7070231" y="419297"/>
            <a:ext cx="1049059" cy="778108"/>
            <a:chOff x="6224675" y="2055325"/>
            <a:chExt cx="920550" cy="682850"/>
          </a:xfrm>
        </p:grpSpPr>
        <p:sp>
          <p:nvSpPr>
            <p:cNvPr id="96"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408;p44"/>
            <p:cNvGrpSpPr/>
            <p:nvPr/>
          </p:nvGrpSpPr>
          <p:grpSpPr>
            <a:xfrm>
              <a:off x="6224675" y="2055325"/>
              <a:ext cx="920225" cy="682650"/>
              <a:chOff x="2734175" y="518275"/>
              <a:chExt cx="920225" cy="682650"/>
            </a:xfrm>
          </p:grpSpPr>
          <p:sp>
            <p:nvSpPr>
              <p:cNvPr id="98"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423;p44"/>
          <p:cNvGrpSpPr/>
          <p:nvPr/>
        </p:nvGrpSpPr>
        <p:grpSpPr>
          <a:xfrm>
            <a:off x="974063" y="3359317"/>
            <a:ext cx="1049044" cy="1003065"/>
            <a:chOff x="5047850" y="2794950"/>
            <a:chExt cx="1095150" cy="1047150"/>
          </a:xfrm>
        </p:grpSpPr>
        <p:sp>
          <p:nvSpPr>
            <p:cNvPr id="113"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446;p44"/>
          <p:cNvGrpSpPr/>
          <p:nvPr/>
        </p:nvGrpSpPr>
        <p:grpSpPr>
          <a:xfrm>
            <a:off x="7219416" y="3495933"/>
            <a:ext cx="454347" cy="974033"/>
            <a:chOff x="7941975" y="230788"/>
            <a:chExt cx="339775" cy="728413"/>
          </a:xfrm>
        </p:grpSpPr>
        <p:sp>
          <p:nvSpPr>
            <p:cNvPr id="136"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469;p44"/>
          <p:cNvGrpSpPr/>
          <p:nvPr/>
        </p:nvGrpSpPr>
        <p:grpSpPr>
          <a:xfrm rot="-876443">
            <a:off x="910148" y="1161879"/>
            <a:ext cx="387909" cy="828645"/>
            <a:chOff x="5716500" y="4072075"/>
            <a:chExt cx="387900" cy="828625"/>
          </a:xfrm>
        </p:grpSpPr>
        <p:sp>
          <p:nvSpPr>
            <p:cNvPr id="159"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39324"/>
            <a:ext cx="6854711" cy="1754326"/>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Giá trị số Avogadro </a:t>
            </a:r>
            <a:r>
              <a:rPr lang="fr-FR" sz="1800" smtClean="0">
                <a:latin typeface="+mj-lt"/>
                <a:ea typeface="Calibri" panose="020F0502020204030204" pitchFamily="34" charset="0"/>
                <a:cs typeface="Times New Roman" panose="02020603050405020304" pitchFamily="18" charset="0"/>
              </a:rPr>
              <a:t>vô </a:t>
            </a:r>
            <a:r>
              <a:rPr lang="fr-FR" sz="1800">
                <a:latin typeface="+mj-lt"/>
                <a:ea typeface="Calibri" panose="020F0502020204030204" pitchFamily="34" charset="0"/>
                <a:cs typeface="Times New Roman" panose="02020603050405020304" pitchFamily="18" charset="0"/>
              </a:rPr>
              <a:t>cùng lớn. </a:t>
            </a:r>
            <a:endParaRPr lang="fr-FR" sz="1800" smtClean="0">
              <a:latin typeface="+mj-lt"/>
              <a:ea typeface="Calibri" panose="020F0502020204030204" pitchFamily="34" charset="0"/>
              <a:cs typeface="Times New Roman" panose="02020603050405020304" pitchFamily="18" charset="0"/>
            </a:endParaRPr>
          </a:p>
          <a:p>
            <a:pPr marL="285750" indent="-285750" algn="just">
              <a:lnSpc>
                <a:spcPct val="150000"/>
              </a:lnSpc>
              <a:buClrTx/>
              <a:buFont typeface="Wingdings" panose="05000000000000000000" pitchFamily="2" charset="2"/>
              <a:buChar char="§"/>
            </a:pPr>
            <a:r>
              <a:rPr lang="fr-FR" sz="1800" smtClean="0">
                <a:latin typeface="+mj-lt"/>
                <a:ea typeface="Calibri" panose="020F0502020204030204" pitchFamily="34" charset="0"/>
                <a:cs typeface="Times New Roman" panose="02020603050405020304" pitchFamily="18" charset="0"/>
              </a:rPr>
              <a:t>Nếu </a:t>
            </a:r>
            <a:r>
              <a:rPr lang="fr-FR" sz="1800">
                <a:latin typeface="+mj-lt"/>
                <a:ea typeface="Calibri" panose="020F0502020204030204" pitchFamily="34" charset="0"/>
                <a:cs typeface="Times New Roman" panose="02020603050405020304" pitchFamily="18" charset="0"/>
              </a:rPr>
              <a:t>một máy đếm các nguyên tử với tốc độ 10 triệu nguyên tử mỗi giây </a:t>
            </a:r>
            <a:r>
              <a:rPr lang="fr-FR" sz="1800" smtClean="0">
                <a:latin typeface="+mj-lt"/>
                <a:ea typeface="Calibri" panose="020F0502020204030204" pitchFamily="34" charset="0"/>
                <a:cs typeface="Times New Roman" panose="02020603050405020304" pitchFamily="18" charset="0"/>
              </a:rPr>
              <a:t>sẽ </a:t>
            </a:r>
            <a:r>
              <a:rPr lang="fr-FR" sz="1800">
                <a:latin typeface="+mj-lt"/>
                <a:ea typeface="Calibri" panose="020F0502020204030204" pitchFamily="34" charset="0"/>
                <a:cs typeface="Times New Roman" panose="02020603050405020304" pitchFamily="18" charset="0"/>
              </a:rPr>
              <a:t>mất khoảng 2 tỉ năm để đếm hết các nguyên tử trong một mol. </a:t>
            </a:r>
            <a:endParaRPr lang="en-US" sz="1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smtClean="0">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039" name="Google Shape;1039;p54"/>
          <p:cNvGrpSpPr/>
          <p:nvPr/>
        </p:nvGrpSpPr>
        <p:grpSpPr>
          <a:xfrm rot="-1052069">
            <a:off x="1229034" y="3627027"/>
            <a:ext cx="827393" cy="1064034"/>
            <a:chOff x="1851363" y="2231288"/>
            <a:chExt cx="827338" cy="1063963"/>
          </a:xfrm>
        </p:grpSpPr>
        <p:grpSp>
          <p:nvGrpSpPr>
            <p:cNvPr id="1040" name="Google Shape;1040;p54"/>
            <p:cNvGrpSpPr/>
            <p:nvPr/>
          </p:nvGrpSpPr>
          <p:grpSpPr>
            <a:xfrm>
              <a:off x="1851363" y="2231288"/>
              <a:ext cx="827338" cy="1063963"/>
              <a:chOff x="6268388" y="3972938"/>
              <a:chExt cx="827338" cy="1063963"/>
            </a:xfrm>
          </p:grpSpPr>
          <p:sp>
            <p:nvSpPr>
              <p:cNvPr id="1041" name="Google Shape;1041;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354518" y="325271"/>
            <a:ext cx="5349441" cy="3116376"/>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86558" y="798546"/>
                <a:ext cx="4685360" cy="2169825"/>
              </a:xfrm>
              <a:prstGeom prst="rect">
                <a:avLst/>
              </a:prstGeom>
            </p:spPr>
            <p:txBody>
              <a:bodyPr wrap="square">
                <a:spAutoFit/>
              </a:bodyPr>
              <a:lstStyle/>
              <a:p>
                <a:pPr algn="just">
                  <a:lnSpc>
                    <a:spcPct val="150000"/>
                  </a:lnSpc>
                </a:pPr>
                <a:r>
                  <a:rPr lang="fr-FR" sz="1800" b="1" smtClean="0">
                    <a:solidFill>
                      <a:schemeClr val="bg1"/>
                    </a:solidFill>
                    <a:latin typeface="+mj-lt"/>
                    <a:ea typeface="Calibri" panose="020F0502020204030204" pitchFamily="34" charset="0"/>
                    <a:cs typeface="Times New Roman" panose="02020603050405020304" pitchFamily="18" charset="0"/>
                  </a:rPr>
                  <a:t>Ví dụ: </a:t>
                </a:r>
                <a:endParaRPr lang="en-US" sz="1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1800" smtClean="0">
                    <a:solidFill>
                      <a:schemeClr val="bg1"/>
                    </a:solidFill>
                    <a:latin typeface="+mj-lt"/>
                    <a:ea typeface="Calibri" panose="020F0502020204030204" pitchFamily="34" charset="0"/>
                    <a:cs typeface="Times New Roman" panose="02020603050405020304" pitchFamily="18" charset="0"/>
                  </a:rPr>
                  <a:t>1 </a:t>
                </a:r>
                <a:r>
                  <a:rPr lang="fr-FR" sz="1800">
                    <a:solidFill>
                      <a:schemeClr val="bg1"/>
                    </a:solidFill>
                    <a:latin typeface="+mj-lt"/>
                    <a:ea typeface="Calibri" panose="020F0502020204030204" pitchFamily="34" charset="0"/>
                    <a:cs typeface="Times New Roman" panose="02020603050405020304" pitchFamily="18" charset="0"/>
                  </a:rPr>
                  <a:t>mol nguyên tử đồng (Cu) là lượng đồng có chứa 6,022 </a:t>
                </a:r>
                <a14:m>
                  <m:oMath xmlns:m="http://schemas.openxmlformats.org/officeDocument/2006/math">
                    <m:r>
                      <a:rPr lang="fr-FR" sz="1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1800">
                    <a:solidFill>
                      <a:schemeClr val="bg1"/>
                    </a:solidFill>
                    <a:latin typeface="+mj-lt"/>
                    <a:ea typeface="Times New Roman" panose="02020603050405020304" pitchFamily="18" charset="0"/>
                    <a:cs typeface="Times New Roman" panose="02020603050405020304" pitchFamily="18" charset="0"/>
                  </a:rPr>
                  <a:t> 10</a:t>
                </a:r>
                <a:r>
                  <a:rPr lang="fr-FR" sz="1800" baseline="30000">
                    <a:solidFill>
                      <a:schemeClr val="bg1"/>
                    </a:solidFill>
                    <a:latin typeface="+mj-lt"/>
                    <a:ea typeface="Times New Roman" panose="02020603050405020304" pitchFamily="18" charset="0"/>
                    <a:cs typeface="Times New Roman" panose="02020603050405020304" pitchFamily="18" charset="0"/>
                  </a:rPr>
                  <a:t>23</a:t>
                </a:r>
                <a:r>
                  <a:rPr lang="fr-FR" sz="1800">
                    <a:solidFill>
                      <a:schemeClr val="bg1"/>
                    </a:solidFill>
                    <a:latin typeface="+mj-lt"/>
                    <a:ea typeface="Times New Roman" panose="02020603050405020304" pitchFamily="18" charset="0"/>
                    <a:cs typeface="Times New Roman" panose="02020603050405020304" pitchFamily="18" charset="0"/>
                  </a:rPr>
                  <a:t> nguyên tử Cu</a:t>
                </a:r>
                <a:r>
                  <a:rPr lang="fr-FR" sz="1800" smtClean="0">
                    <a:solidFill>
                      <a:schemeClr val="bg1"/>
                    </a:solidFill>
                    <a:latin typeface="+mj-lt"/>
                    <a:ea typeface="Times New Roman" panose="02020603050405020304" pitchFamily="18" charset="0"/>
                    <a:cs typeface="Times New Roman" panose="02020603050405020304" pitchFamily="18" charset="0"/>
                  </a:rPr>
                  <a:t>.</a:t>
                </a:r>
              </a:p>
              <a:p>
                <a:pPr marL="285750" indent="-285750" algn="just">
                  <a:lnSpc>
                    <a:spcPct val="150000"/>
                  </a:lnSpc>
                  <a:buClr>
                    <a:schemeClr val="bg1"/>
                  </a:buClr>
                  <a:buFont typeface="Arial" panose="020B0604020202020204" pitchFamily="34" charset="0"/>
                  <a:buChar char="•"/>
                </a:pPr>
                <a:r>
                  <a:rPr lang="fr-FR" sz="1800" smtClean="0">
                    <a:solidFill>
                      <a:schemeClr val="bg1"/>
                    </a:solidFill>
                  </a:rPr>
                  <a:t>1 mol phân tử nước (H</a:t>
                </a:r>
                <a:r>
                  <a:rPr lang="fr-FR" sz="1800" baseline="-25000">
                    <a:solidFill>
                      <a:schemeClr val="bg1"/>
                    </a:solidFill>
                  </a:rPr>
                  <a:t>2</a:t>
                </a:r>
                <a:r>
                  <a:rPr lang="fr-FR" sz="1800">
                    <a:solidFill>
                      <a:schemeClr val="bg1"/>
                    </a:solidFill>
                  </a:rPr>
                  <a:t>O) là lượng nước có chứa 6,022 </a:t>
                </a:r>
                <a14:m>
                  <m:oMath xmlns:m="http://schemas.openxmlformats.org/officeDocument/2006/math">
                    <m:r>
                      <a:rPr lang="fr-FR" sz="1800" i="1">
                        <a:solidFill>
                          <a:schemeClr val="bg1"/>
                        </a:solidFill>
                        <a:latin typeface="Cambria Math" panose="02040503050406030204" pitchFamily="18" charset="0"/>
                      </a:rPr>
                      <m:t>×</m:t>
                    </m:r>
                  </m:oMath>
                </a14:m>
                <a:r>
                  <a:rPr lang="fr-FR" sz="1800">
                    <a:solidFill>
                      <a:schemeClr val="bg1"/>
                    </a:solidFill>
                  </a:rPr>
                  <a:t> 10</a:t>
                </a:r>
                <a:r>
                  <a:rPr lang="fr-FR" sz="1800" baseline="30000">
                    <a:solidFill>
                      <a:schemeClr val="bg1"/>
                    </a:solidFill>
                  </a:rPr>
                  <a:t>23</a:t>
                </a:r>
                <a:r>
                  <a:rPr lang="fr-FR" sz="1800">
                    <a:solidFill>
                      <a:schemeClr val="bg1"/>
                    </a:solidFill>
                  </a:rPr>
                  <a:t> phân tử H</a:t>
                </a:r>
                <a:r>
                  <a:rPr lang="fr-FR" sz="1800" baseline="-25000">
                    <a:solidFill>
                      <a:schemeClr val="bg1"/>
                    </a:solidFill>
                  </a:rPr>
                  <a:t>2</a:t>
                </a:r>
                <a:r>
                  <a:rPr lang="fr-FR" sz="1800">
                    <a:solidFill>
                      <a:schemeClr val="bg1"/>
                    </a:solidFill>
                  </a:rPr>
                  <a:t>O</a:t>
                </a:r>
                <a:r>
                  <a:rPr lang="fr-FR" sz="1800" smtClean="0">
                    <a:solidFill>
                      <a:schemeClr val="bg1"/>
                    </a:solidFill>
                  </a:rPr>
                  <a:t>.</a:t>
                </a:r>
                <a:endParaRPr lang="en-US" sz="1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86558" y="798546"/>
                <a:ext cx="4685360" cy="2169825"/>
              </a:xfrm>
              <a:prstGeom prst="rect">
                <a:avLst/>
              </a:prstGeom>
              <a:blipFill>
                <a:blip r:embed="rId8"/>
                <a:stretch>
                  <a:fillRect l="-1172" r="-1172" b="-1404"/>
                </a:stretch>
              </a:blipFill>
            </p:spPr>
            <p:txBody>
              <a:bodyPr/>
              <a:lstStyle/>
              <a:p>
                <a:r>
                  <a:rPr lang="en-US">
                    <a:noFill/>
                  </a:rPr>
                  <a:t> </a:t>
                </a:r>
              </a:p>
            </p:txBody>
          </p:sp>
        </mc:Fallback>
      </mc:AlternateContent>
      <p:grpSp>
        <p:nvGrpSpPr>
          <p:cNvPr id="7" name="Group 6"/>
          <p:cNvGrpSpPr/>
          <p:nvPr/>
        </p:nvGrpSpPr>
        <p:grpSpPr>
          <a:xfrm>
            <a:off x="6157104" y="2168421"/>
            <a:ext cx="2472649" cy="2820871"/>
            <a:chOff x="6171730" y="2114300"/>
            <a:chExt cx="2472649" cy="2820871"/>
          </a:xfrm>
        </p:grpSpPr>
        <p:grpSp>
          <p:nvGrpSpPr>
            <p:cNvPr id="6" name="Group 5"/>
            <p:cNvGrpSpPr/>
            <p:nvPr/>
          </p:nvGrpSpPr>
          <p:grpSpPr>
            <a:xfrm>
              <a:off x="6171730" y="2114300"/>
              <a:ext cx="2472649" cy="2470071"/>
              <a:chOff x="5992478" y="2294603"/>
              <a:chExt cx="2679770" cy="2685140"/>
            </a:xfrm>
          </p:grpSpPr>
          <p:sp>
            <p:nvSpPr>
              <p:cNvPr id="5" name="Oval 4"/>
              <p:cNvSpPr/>
              <p:nvPr/>
            </p:nvSpPr>
            <p:spPr>
              <a:xfrm>
                <a:off x="6019114" y="2334005"/>
                <a:ext cx="1670870" cy="1342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o.remove.bg/downloads/14120f93-20ac-4677-b216-29cb64d0efbe/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478" y="2294603"/>
                <a:ext cx="2679770" cy="268514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415722" y="4473506"/>
              <a:ext cx="1984663" cy="461665"/>
            </a:xfrm>
            <a:prstGeom prst="rect">
              <a:avLst/>
            </a:prstGeom>
            <a:noFill/>
          </p:spPr>
          <p:txBody>
            <a:bodyPr wrap="square" rtlCol="0">
              <a:spAutoFit/>
            </a:bodyPr>
            <a:lstStyle/>
            <a:p>
              <a:pPr algn="ctr">
                <a:lnSpc>
                  <a:spcPct val="150000"/>
                </a:lnSpc>
              </a:pPr>
              <a:r>
                <a:rPr lang="en-US" sz="1600" i="1" smtClean="0">
                  <a:latin typeface="Arial" panose="020B0604020202020204" pitchFamily="34" charset="0"/>
                  <a:ea typeface="Tahoma" panose="020B0604030504040204" pitchFamily="34" charset="0"/>
                  <a:cs typeface="Arial" panose="020B0604020202020204" pitchFamily="34" charset="0"/>
                </a:rPr>
                <a:t>Phân tử nước</a:t>
              </a:r>
              <a:endParaRPr lang="en-US" sz="1600" i="1">
                <a:latin typeface="Arial" panose="020B0604020202020204" pitchFamily="34" charset="0"/>
                <a:ea typeface="Tahoma" panose="020B060403050404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3334284" y="3893864"/>
                <a:ext cx="3026748" cy="6631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smtClean="0">
                    <a:solidFill>
                      <a:srgbClr val="000000"/>
                    </a:solidFill>
                    <a:latin typeface="+mj-lt"/>
                  </a:rPr>
                  <a:t>6,022 </a:t>
                </a:r>
                <a14:m>
                  <m:oMath xmlns:m="http://schemas.openxmlformats.org/officeDocument/2006/math">
                    <m:r>
                      <a:rPr lang="fr-FR" sz="1800" i="1">
                        <a:solidFill>
                          <a:srgbClr val="000000"/>
                        </a:solidFill>
                        <a:latin typeface="Cambria Math" panose="02040503050406030204" pitchFamily="18" charset="0"/>
                      </a:rPr>
                      <m:t>×</m:t>
                    </m:r>
                  </m:oMath>
                </a14:m>
                <a:r>
                  <a:rPr lang="fr-FR" sz="1800">
                    <a:solidFill>
                      <a:srgbClr val="000000"/>
                    </a:solidFill>
                    <a:latin typeface="+mj-lt"/>
                  </a:rPr>
                  <a:t> 10</a:t>
                </a:r>
                <a:r>
                  <a:rPr lang="fr-FR" sz="1800" baseline="30000">
                    <a:solidFill>
                      <a:srgbClr val="000000"/>
                    </a:solidFill>
                    <a:latin typeface="+mj-lt"/>
                  </a:rPr>
                  <a:t>23</a:t>
                </a:r>
                <a:r>
                  <a:rPr lang="fr-FR" sz="1800">
                    <a:solidFill>
                      <a:srgbClr val="000000"/>
                    </a:solidFill>
                    <a:latin typeface="+mj-lt"/>
                  </a:rPr>
                  <a:t> phân tử H</a:t>
                </a:r>
                <a:r>
                  <a:rPr lang="fr-FR" sz="1800" baseline="-25000">
                    <a:solidFill>
                      <a:srgbClr val="000000"/>
                    </a:solidFill>
                    <a:latin typeface="+mj-lt"/>
                  </a:rPr>
                  <a:t>2</a:t>
                </a:r>
                <a:r>
                  <a:rPr lang="fr-FR" sz="1800">
                    <a:solidFill>
                      <a:srgbClr val="000000"/>
                    </a:solidFill>
                    <a:latin typeface="+mj-lt"/>
                  </a:rPr>
                  <a:t>O</a:t>
                </a:r>
                <a:endParaRPr lang="en-US" sz="1800">
                  <a:solidFill>
                    <a:srgbClr val="00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3334284" y="3893864"/>
                <a:ext cx="3026748" cy="663198"/>
              </a:xfrm>
              <a:prstGeom prst="rect">
                <a:avLst/>
              </a:prstGeom>
              <a:blipFill>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Arrow Connector 9"/>
          <p:cNvCxnSpPr>
            <a:endCxn id="8" idx="0"/>
          </p:cNvCxnSpPr>
          <p:nvPr/>
        </p:nvCxnSpPr>
        <p:spPr>
          <a:xfrm flipH="1">
            <a:off x="4847658" y="3199310"/>
            <a:ext cx="1718625" cy="6945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819216" y="1504119"/>
            <a:ext cx="5636386" cy="1338828"/>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1 (SGK 27). </a:t>
            </a:r>
            <a:r>
              <a:rPr lang="fr-FR" sz="1800" smtClean="0">
                <a:latin typeface="+mj-lt"/>
                <a:ea typeface="Times New Roman" panose="02020603050405020304" pitchFamily="18" charset="0"/>
                <a:cs typeface="Times New Roman" panose="02020603050405020304" pitchFamily="18" charset="0"/>
              </a:rPr>
              <a:t>Xác </a:t>
            </a:r>
            <a:r>
              <a:rPr lang="fr-FR" sz="1800">
                <a:latin typeface="+mj-lt"/>
                <a:ea typeface="Times New Roman" panose="02020603050405020304" pitchFamily="18" charset="0"/>
                <a:cs typeface="Times New Roman" panose="02020603050405020304" pitchFamily="18" charset="0"/>
              </a:rPr>
              <a:t>định số nguyên tử có </a:t>
            </a:r>
            <a:r>
              <a:rPr lang="fr-FR" sz="1800" smtClean="0">
                <a:latin typeface="+mj-lt"/>
                <a:ea typeface="Times New Roman" panose="02020603050405020304" pitchFamily="18" charset="0"/>
                <a:cs typeface="Times New Roman" panose="02020603050405020304" pitchFamily="18" charset="0"/>
              </a:rPr>
              <a:t>trong:</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smtClean="0">
                <a:latin typeface="+mj-lt"/>
                <a:ea typeface="Times New Roman" panose="02020603050405020304" pitchFamily="18" charset="0"/>
                <a:cs typeface="Times New Roman" panose="02020603050405020304" pitchFamily="18" charset="0"/>
              </a:rPr>
              <a:t>2 </a:t>
            </a:r>
            <a:r>
              <a:rPr lang="fr-FR" sz="1800">
                <a:latin typeface="+mj-lt"/>
                <a:ea typeface="Times New Roman" panose="02020603050405020304" pitchFamily="18" charset="0"/>
                <a:cs typeface="Times New Roman" panose="02020603050405020304" pitchFamily="18" charset="0"/>
              </a:rPr>
              <a:t>mol nguyên tử nhôm (aluminium)</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smtClean="0">
                <a:latin typeface="+mj-lt"/>
                <a:ea typeface="Times New Roman" panose="02020603050405020304" pitchFamily="18" charset="0"/>
                <a:cs typeface="Times New Roman" panose="02020603050405020304" pitchFamily="18" charset="0"/>
              </a:rPr>
              <a:t>1,5 </a:t>
            </a:r>
            <a:r>
              <a:rPr lang="fr-FR" sz="1800">
                <a:latin typeface="+mj-lt"/>
                <a:ea typeface="Times New Roman" panose="02020603050405020304" pitchFamily="18" charset="0"/>
                <a:cs typeface="Times New Roman" panose="02020603050405020304" pitchFamily="18" charset="0"/>
              </a:rPr>
              <a:t>mol nguyên tử carbon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925783" y="2842947"/>
                <a:ext cx="7142018" cy="1754326"/>
              </a:xfrm>
              <a:prstGeom prst="rect">
                <a:avLst/>
              </a:prstGeom>
            </p:spPr>
            <p:txBody>
              <a:bodyPr wrap="square">
                <a:spAutoFit/>
              </a:bodyPr>
              <a:lstStyle/>
              <a:p>
                <a:pPr marL="342900" indent="-342900" algn="just">
                  <a:lnSpc>
                    <a:spcPct val="150000"/>
                  </a:lnSpc>
                  <a:buFont typeface="+mj-lt"/>
                  <a:buAutoNum type="alphaLcParenR"/>
                </a:pPr>
                <a:r>
                  <a:rPr lang="fr-FR" sz="1800" smtClean="0">
                    <a:latin typeface="+mj-lt"/>
                    <a:ea typeface="Calibri" panose="020F0502020204030204" pitchFamily="34" charset="0"/>
                    <a:cs typeface="Times New Roman" panose="02020603050405020304" pitchFamily="18" charset="0"/>
                  </a:rPr>
                  <a:t>2 </a:t>
                </a:r>
                <a:r>
                  <a:rPr lang="fr-FR" sz="1800">
                    <a:latin typeface="+mj-lt"/>
                    <a:ea typeface="Calibri" panose="020F0502020204030204" pitchFamily="34" charset="0"/>
                    <a:cs typeface="Times New Roman" panose="02020603050405020304" pitchFamily="18" charset="0"/>
                  </a:rPr>
                  <a:t>mol nguyên tử nhôm là lượng nhôm có </a:t>
                </a:r>
                <a:r>
                  <a:rPr lang="fr-FR" sz="1800" smtClean="0">
                    <a:latin typeface="+mj-lt"/>
                    <a:ea typeface="Calibri" panose="020F0502020204030204" pitchFamily="34" charset="0"/>
                    <a:cs typeface="Times New Roman" panose="02020603050405020304" pitchFamily="18" charset="0"/>
                  </a:rPr>
                  <a:t>chứa: </a:t>
                </a:r>
              </a:p>
              <a:p>
                <a:pPr algn="ctr">
                  <a:lnSpc>
                    <a:spcPct val="150000"/>
                  </a:lnSpc>
                </a:pPr>
                <a:r>
                  <a:rPr lang="fr-FR" sz="1800" smtClean="0">
                    <a:latin typeface="+mj-lt"/>
                    <a:ea typeface="Calibri" panose="020F0502020204030204" pitchFamily="34" charset="0"/>
                    <a:cs typeface="Times New Roman" panose="02020603050405020304" pitchFamily="18" charset="0"/>
                  </a:rPr>
                  <a:t>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nhôm</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1800" smtClean="0">
                    <a:latin typeface="+mj-lt"/>
                    <a:ea typeface="Calibri" panose="020F0502020204030204" pitchFamily="34" charset="0"/>
                    <a:cs typeface="Times New Roman" panose="02020603050405020304" pitchFamily="18" charset="0"/>
                  </a:rPr>
                  <a:t>1,5 </a:t>
                </a:r>
                <a:r>
                  <a:rPr lang="fr-FR" sz="1800">
                    <a:latin typeface="+mj-lt"/>
                    <a:ea typeface="Calibri" panose="020F0502020204030204" pitchFamily="34" charset="0"/>
                    <a:cs typeface="Times New Roman" panose="02020603050405020304" pitchFamily="18" charset="0"/>
                  </a:rPr>
                  <a:t>mol nguyên tử carbon là lượng carbon có </a:t>
                </a:r>
                <a:r>
                  <a:rPr lang="fr-FR" sz="1800" smtClean="0">
                    <a:latin typeface="+mj-lt"/>
                    <a:ea typeface="Calibri" panose="020F0502020204030204" pitchFamily="34" charset="0"/>
                    <a:cs typeface="Times New Roman" panose="02020603050405020304" pitchFamily="18" charset="0"/>
                  </a:rPr>
                  <a:t>chứa: </a:t>
                </a:r>
              </a:p>
              <a:p>
                <a:pPr algn="ctr">
                  <a:lnSpc>
                    <a:spcPct val="150000"/>
                  </a:lnSpc>
                </a:pPr>
                <a:r>
                  <a:rPr lang="fr-FR" sz="1800" smtClean="0">
                    <a:latin typeface="+mj-lt"/>
                    <a:ea typeface="Calibri" panose="020F0502020204030204" pitchFamily="34" charset="0"/>
                    <a:cs typeface="Times New Roman" panose="02020603050405020304" pitchFamily="18" charset="0"/>
                  </a:rPr>
                  <a:t>1,5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carbon</a:t>
                </a:r>
                <a:r>
                  <a:rPr lang="fr-FR" sz="1800">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25783" y="2842947"/>
                <a:ext cx="7142018" cy="1754326"/>
              </a:xfrm>
              <a:prstGeom prst="rect">
                <a:avLst/>
              </a:prstGeom>
              <a:blipFill>
                <a:blip r:embed="rId3"/>
                <a:stretch>
                  <a:fillRect l="-597" b="-1736"/>
                </a:stretch>
              </a:blipFill>
            </p:spPr>
            <p:txBody>
              <a:bodyPr/>
              <a:lstStyle/>
              <a:p>
                <a:r>
                  <a:rPr lang="en-US">
                    <a:noFill/>
                  </a:rPr>
                  <a:t> </a:t>
                </a:r>
              </a:p>
            </p:txBody>
          </p:sp>
        </mc:Fallback>
      </mc:AlternateContent>
      <p:pic>
        <p:nvPicPr>
          <p:cNvPr id="4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9999" y="3408392"/>
            <a:ext cx="983673" cy="623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775419" y="1045743"/>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smtClean="0">
                <a:latin typeface="+mj-lt"/>
              </a:rPr>
              <a:t>II</a:t>
            </a:r>
            <a:endParaRPr sz="4000" b="1">
              <a:latin typeface="+mj-lt"/>
            </a:endParaRPr>
          </a:p>
        </p:txBody>
      </p:sp>
      <p:grpSp>
        <p:nvGrpSpPr>
          <p:cNvPr id="1126" name="Google Shape;1126;p56"/>
          <p:cNvGrpSpPr/>
          <p:nvPr/>
        </p:nvGrpSpPr>
        <p:grpSpPr>
          <a:xfrm>
            <a:off x="6128833" y="1014989"/>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531170">
            <a:off x="6793660" y="3211145"/>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6354446" y="3019844"/>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634;p48"/>
          <p:cNvSpPr/>
          <p:nvPr/>
        </p:nvSpPr>
        <p:spPr>
          <a:xfrm>
            <a:off x="644236" y="2409498"/>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4">
            <a:extLst>
              <a:ext uri="{FF2B5EF4-FFF2-40B4-BE49-F238E27FC236}">
                <a16:creationId xmlns="" xmlns:a16="http://schemas.microsoft.com/office/drawing/2014/main" id="{3EAA8291-3670-AEA9-5F80-62884D9ED676}"/>
              </a:ext>
            </a:extLst>
          </p:cNvPr>
          <p:cNvSpPr txBox="1"/>
          <p:nvPr/>
        </p:nvSpPr>
        <p:spPr>
          <a:xfrm>
            <a:off x="922874" y="2813879"/>
            <a:ext cx="4780329" cy="615553"/>
          </a:xfrm>
          <a:prstGeom prst="rect">
            <a:avLst/>
          </a:prstGeom>
        </p:spPr>
        <p:txBody>
          <a:bodyPr wrap="square" lIns="0" tIns="0" rIns="0" bIns="0" rtlCol="0" anchor="ctr">
            <a:spAutoFit/>
          </a:bodyPr>
          <a:lstStyle/>
          <a:p>
            <a:pPr algn="ctr"/>
            <a:r>
              <a:rPr lang="en-US" sz="4000" b="1" smtClean="0">
                <a:solidFill>
                  <a:schemeClr val="bg1"/>
                </a:solidFill>
                <a:latin typeface="Arial" panose="020B0604020202020204" pitchFamily="34" charset="0"/>
                <a:cs typeface="Arial" panose="020B0604020202020204" pitchFamily="34" charset="0"/>
              </a:rPr>
              <a:t>KHỐI LƯỢNG MOL</a:t>
            </a:r>
            <a:endParaRPr lang="vi-VN" sz="4000" b="1">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itle 1"/>
          <p:cNvSpPr>
            <a:spLocks noGrp="1"/>
          </p:cNvSpPr>
          <p:nvPr>
            <p:ph type="title"/>
          </p:nvPr>
        </p:nvSpPr>
        <p:spPr>
          <a:xfrm>
            <a:off x="719999" y="522422"/>
            <a:ext cx="7704000" cy="572700"/>
          </a:xfrm>
        </p:spPr>
        <p:txBody>
          <a:bodyPr anchor="ctr"/>
          <a:lstStyle/>
          <a:p>
            <a:pPr>
              <a:lnSpc>
                <a:spcPct val="100000"/>
              </a:lnSpc>
            </a:pPr>
            <a:r>
              <a:rPr lang="en-US" b="1" smtClean="0">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817418" y="2315222"/>
            <a:ext cx="4080164"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Khối lượng mol (kí hiệu là M) của một chất là khối lượng tính bằng gam của N nguyên tử hoặc phân tử chất đó. </a:t>
            </a:r>
            <a:endParaRPr lang="en-US" sz="1800" i="1">
              <a:latin typeface="+mj-lt"/>
            </a:endParaRPr>
          </a:p>
        </p:txBody>
      </p:sp>
      <p:cxnSp>
        <p:nvCxnSpPr>
          <p:cNvPr id="59" name="Straight Arrow Connector 58">
            <a:extLst>
              <a:ext uri="{FF2B5EF4-FFF2-40B4-BE49-F238E27FC236}">
                <a16:creationId xmlns="" xmlns:a16="http://schemas.microsoft.com/office/drawing/2014/main" id="{226C3A60-2A91-CF45-E830-1B129D478480}"/>
              </a:ext>
            </a:extLst>
          </p:cNvPr>
          <p:cNvCxnSpPr>
            <a:endCxn id="60" idx="1"/>
          </p:cNvCxnSpPr>
          <p:nvPr/>
        </p:nvCxnSpPr>
        <p:spPr>
          <a:xfrm flipV="1">
            <a:off x="4994564" y="1823890"/>
            <a:ext cx="408542" cy="105363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 xmlns:a16="http://schemas.microsoft.com/office/drawing/2014/main" id="{028AB912-54A0-851B-B8F8-4970D4A4BDF0}"/>
              </a:ext>
            </a:extLst>
          </p:cNvPr>
          <p:cNvSpPr/>
          <p:nvPr/>
        </p:nvSpPr>
        <p:spPr>
          <a:xfrm>
            <a:off x="5403106" y="1473628"/>
            <a:ext cx="3200567" cy="700523"/>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Đơn vị: gam/mol</a:t>
            </a:r>
            <a:endParaRPr lang="vi-VN" sz="1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 xmlns:a16="http://schemas.microsoft.com/office/drawing/2014/main" id="{028AB912-54A0-851B-B8F8-4970D4A4BDF0}"/>
              </a:ext>
            </a:extLst>
          </p:cNvPr>
          <p:cNvSpPr/>
          <p:nvPr/>
        </p:nvSpPr>
        <p:spPr>
          <a:xfrm>
            <a:off x="5403106" y="2465398"/>
            <a:ext cx="3200567" cy="2366340"/>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rPr>
              <a:t>Khối lượng mol nguyên tử hay phân tử của một chất có </a:t>
            </a:r>
            <a:r>
              <a:rPr lang="fr-FR" sz="1800">
                <a:solidFill>
                  <a:srgbClr val="FF0000"/>
                </a:solidFill>
              </a:rPr>
              <a:t>cùng trị số </a:t>
            </a:r>
            <a:r>
              <a:rPr lang="fr-FR" sz="1800">
                <a:solidFill>
                  <a:srgbClr val="000000"/>
                </a:solidFill>
              </a:rPr>
              <a:t>với khối lượng nguyên tử hay phân tử chất đó tính theo đơn vị amu. </a:t>
            </a:r>
            <a:endParaRPr lang="en-US" sz="1800">
              <a:solidFill>
                <a:srgbClr val="000000"/>
              </a:solidFill>
            </a:endParaRPr>
          </a:p>
        </p:txBody>
      </p:sp>
      <p:cxnSp>
        <p:nvCxnSpPr>
          <p:cNvPr id="65" name="Straight Arrow Connector 64">
            <a:extLst>
              <a:ext uri="{FF2B5EF4-FFF2-40B4-BE49-F238E27FC236}">
                <a16:creationId xmlns="" xmlns:a16="http://schemas.microsoft.com/office/drawing/2014/main" id="{226C3A60-2A91-CF45-E830-1B129D478480}"/>
              </a:ext>
            </a:extLst>
          </p:cNvPr>
          <p:cNvCxnSpPr>
            <a:endCxn id="63" idx="1"/>
          </p:cNvCxnSpPr>
          <p:nvPr/>
        </p:nvCxnSpPr>
        <p:spPr>
          <a:xfrm>
            <a:off x="4994564" y="2877527"/>
            <a:ext cx="408542" cy="771041"/>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60"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49884" y="782743"/>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Na là 23 </a:t>
            </a:r>
            <a:r>
              <a:rPr lang="fr-FR" sz="1700" smtClean="0"/>
              <a:t>amu</a:t>
            </a:r>
            <a:r>
              <a:rPr lang="fr-FR" sz="1700">
                <a:sym typeface="Symbol" panose="05050102010706020507" pitchFamily="18" charset="2"/>
              </a:rPr>
              <a:t> </a:t>
            </a:r>
            <a:r>
              <a:rPr lang="fr-FR" sz="1700" smtClean="0">
                <a:sym typeface="Symbol" panose="05050102010706020507" pitchFamily="18" charset="2"/>
              </a:rPr>
              <a:t> K</a:t>
            </a:r>
            <a:r>
              <a:rPr lang="fr-FR" sz="1700" smtClean="0"/>
              <a:t>hối lượng mol nguyên tử Na: </a:t>
            </a:r>
            <a:r>
              <a:rPr lang="fr-FR" sz="1700" i="1" smtClean="0">
                <a:solidFill>
                  <a:schemeClr val="bg1"/>
                </a:solidFill>
              </a:rPr>
              <a:t>M</a:t>
            </a:r>
            <a:r>
              <a:rPr lang="fr-FR" sz="1700" i="1" baseline="-25000" smtClean="0">
                <a:solidFill>
                  <a:schemeClr val="bg1"/>
                </a:solidFill>
              </a:rPr>
              <a:t>Na</a:t>
            </a:r>
            <a:r>
              <a:rPr lang="fr-FR" sz="1700" i="1" smtClean="0">
                <a:solidFill>
                  <a:schemeClr val="bg1"/>
                </a:solidFill>
              </a:rPr>
              <a:t> = 23 g/mol </a:t>
            </a:r>
            <a:endParaRPr sz="1700" i="1">
              <a:solidFill>
                <a:schemeClr val="bg1"/>
              </a:solidFill>
            </a:endParaRPr>
          </a:p>
        </p:txBody>
      </p:sp>
      <p:sp>
        <p:nvSpPr>
          <p:cNvPr id="1072" name="Google Shape;1072;p55"/>
          <p:cNvSpPr/>
          <p:nvPr/>
        </p:nvSpPr>
        <p:spPr>
          <a:xfrm>
            <a:off x="649884" y="2822124"/>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HCl là 36,5 </a:t>
            </a:r>
            <a:r>
              <a:rPr lang="fr-FR" sz="1700" smtClean="0"/>
              <a:t>amu</a:t>
            </a:r>
            <a:r>
              <a:rPr lang="fr-FR" sz="1700">
                <a:sym typeface="Symbol" panose="05050102010706020507" pitchFamily="18" charset="2"/>
              </a:rPr>
              <a:t>  K</a:t>
            </a:r>
            <a:r>
              <a:rPr lang="fr-FR" sz="1700"/>
              <a:t>hối </a:t>
            </a:r>
            <a:r>
              <a:rPr lang="fr-FR" sz="1700" smtClean="0"/>
              <a:t>lượng </a:t>
            </a:r>
            <a:r>
              <a:rPr lang="fr-FR" sz="1700"/>
              <a:t>mol phân tử HCl: </a:t>
            </a:r>
            <a:r>
              <a:rPr lang="fr-FR" sz="1700" i="1">
                <a:solidFill>
                  <a:schemeClr val="bg1"/>
                </a:solidFill>
              </a:rPr>
              <a:t>M</a:t>
            </a:r>
            <a:r>
              <a:rPr lang="fr-FR" sz="1700" i="1" baseline="-25000">
                <a:solidFill>
                  <a:schemeClr val="bg1"/>
                </a:solidFill>
              </a:rPr>
              <a:t>HCl</a:t>
            </a:r>
            <a:r>
              <a:rPr lang="fr-FR" sz="1700" i="1">
                <a:solidFill>
                  <a:schemeClr val="bg1"/>
                </a:solidFill>
              </a:rPr>
              <a:t> = 36,5 g/mol </a:t>
            </a:r>
            <a:endParaRPr lang="en-US" sz="1700" i="1">
              <a:solidFill>
                <a:schemeClr val="bg1"/>
              </a:solidFill>
            </a:endParaRPr>
          </a:p>
        </p:txBody>
      </p:sp>
      <p:sp>
        <p:nvSpPr>
          <p:cNvPr id="1073" name="Google Shape;1073;p55"/>
          <p:cNvSpPr/>
          <p:nvPr/>
        </p:nvSpPr>
        <p:spPr>
          <a:xfrm>
            <a:off x="5268477" y="784437"/>
            <a:ext cx="3238891" cy="16628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6DAAC9"/>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a:t>
            </a:r>
            <a:r>
              <a:rPr lang="fr-FR" sz="1700" smtClean="0"/>
              <a:t>O là </a:t>
            </a:r>
            <a:r>
              <a:rPr lang="fr-FR" sz="1700"/>
              <a:t>16 </a:t>
            </a:r>
            <a:r>
              <a:rPr lang="fr-FR" sz="1700" smtClean="0"/>
              <a:t>amu</a:t>
            </a:r>
            <a:r>
              <a:rPr lang="fr-FR" sz="1700">
                <a:sym typeface="Symbol" panose="05050102010706020507" pitchFamily="18" charset="2"/>
              </a:rPr>
              <a:t>  K</a:t>
            </a:r>
            <a:r>
              <a:rPr lang="fr-FR" sz="1700"/>
              <a:t>hối </a:t>
            </a:r>
            <a:r>
              <a:rPr lang="fr-FR" sz="1700" smtClean="0"/>
              <a:t>lượng </a:t>
            </a:r>
            <a:r>
              <a:rPr lang="fr-FR" sz="1700"/>
              <a:t>mol nguyên tử </a:t>
            </a:r>
            <a:r>
              <a:rPr lang="fr-FR" sz="1700" smtClean="0"/>
              <a:t>O: </a:t>
            </a:r>
            <a:r>
              <a:rPr lang="fr-FR" sz="1700" i="1" smtClean="0">
                <a:solidFill>
                  <a:schemeClr val="bg1"/>
                </a:solidFill>
              </a:rPr>
              <a:t>M</a:t>
            </a:r>
            <a:r>
              <a:rPr lang="fr-FR" sz="1700" i="1" baseline="-25000" smtClean="0">
                <a:solidFill>
                  <a:schemeClr val="bg1"/>
                </a:solidFill>
              </a:rPr>
              <a:t>O</a:t>
            </a:r>
            <a:r>
              <a:rPr lang="fr-FR" sz="1700" i="1" baseline="-25000">
                <a:solidFill>
                  <a:schemeClr val="bg1"/>
                </a:solidFill>
              </a:rPr>
              <a:t> </a:t>
            </a:r>
            <a:r>
              <a:rPr lang="fr-FR" sz="1700" i="1" smtClean="0">
                <a:solidFill>
                  <a:schemeClr val="bg1"/>
                </a:solidFill>
              </a:rPr>
              <a:t>= 16 gam/mol</a:t>
            </a:r>
            <a:endParaRPr sz="1700" i="1">
              <a:solidFill>
                <a:schemeClr val="bg1"/>
              </a:solidFill>
            </a:endParaRPr>
          </a:p>
        </p:txBody>
      </p:sp>
      <p:sp>
        <p:nvSpPr>
          <p:cNvPr id="1074" name="Google Shape;1074;p55"/>
          <p:cNvSpPr/>
          <p:nvPr/>
        </p:nvSpPr>
        <p:spPr>
          <a:xfrm>
            <a:off x="5268478" y="2818137"/>
            <a:ext cx="3276015" cy="167017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D76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a:t>
            </a:r>
            <a:r>
              <a:rPr lang="fr-FR" sz="1700" baseline="-25000"/>
              <a:t>2</a:t>
            </a:r>
            <a:r>
              <a:rPr lang="fr-FR" sz="1700"/>
              <a:t>O</a:t>
            </a:r>
            <a:r>
              <a:rPr lang="fr-FR" sz="1700" smtClean="0"/>
              <a:t> </a:t>
            </a:r>
            <a:r>
              <a:rPr lang="fr-FR" sz="1700"/>
              <a:t>là 18 amu, khối lượng mol phân tử </a:t>
            </a:r>
            <a:r>
              <a:rPr lang="fr-FR" sz="1700" smtClean="0"/>
              <a:t>H</a:t>
            </a:r>
            <a:r>
              <a:rPr lang="fr-FR" sz="1700" baseline="-25000" smtClean="0"/>
              <a:t>2</a:t>
            </a:r>
            <a:r>
              <a:rPr lang="fr-FR" sz="1700" smtClean="0"/>
              <a:t>O: </a:t>
            </a:r>
            <a:r>
              <a:rPr lang="fr-FR" sz="1700" i="1" smtClean="0">
                <a:solidFill>
                  <a:schemeClr val="bg1"/>
                </a:solidFill>
              </a:rPr>
              <a:t>M</a:t>
            </a:r>
            <a:r>
              <a:rPr lang="fr-FR" sz="1100" i="1" smtClean="0">
                <a:solidFill>
                  <a:schemeClr val="bg1"/>
                </a:solidFill>
              </a:rPr>
              <a:t>H</a:t>
            </a:r>
            <a:r>
              <a:rPr lang="fr-FR" sz="1100" i="1" baseline="-25000" smtClean="0">
                <a:solidFill>
                  <a:schemeClr val="bg1"/>
                </a:solidFill>
              </a:rPr>
              <a:t>2</a:t>
            </a:r>
            <a:r>
              <a:rPr lang="fr-FR" sz="1100" i="1" smtClean="0">
                <a:solidFill>
                  <a:schemeClr val="bg1"/>
                </a:solidFill>
              </a:rPr>
              <a:t>O</a:t>
            </a:r>
            <a:r>
              <a:rPr lang="fr-FR" sz="1700" i="1" baseline="-25000" smtClean="0">
                <a:solidFill>
                  <a:schemeClr val="bg1"/>
                </a:solidFill>
              </a:rPr>
              <a:t> </a:t>
            </a:r>
            <a:r>
              <a:rPr lang="fr-FR" sz="1700" i="1">
                <a:solidFill>
                  <a:schemeClr val="bg1"/>
                </a:solidFill>
              </a:rPr>
              <a:t>= </a:t>
            </a:r>
            <a:r>
              <a:rPr lang="fr-FR" sz="1700" i="1" smtClean="0">
                <a:solidFill>
                  <a:schemeClr val="bg1"/>
                </a:solidFill>
              </a:rPr>
              <a:t>18 gam/mol</a:t>
            </a:r>
            <a:endParaRPr lang="fr-FR" sz="1700" i="1">
              <a:solidFill>
                <a:schemeClr val="bg1"/>
              </a:solidFill>
            </a:endParaRPr>
          </a:p>
        </p:txBody>
      </p:sp>
      <p:cxnSp>
        <p:nvCxnSpPr>
          <p:cNvPr id="1091" name="Google Shape;1091;p55"/>
          <p:cNvCxnSpPr/>
          <p:nvPr/>
        </p:nvCxnSpPr>
        <p:spPr>
          <a:xfrm rot="10800000" flipV="1">
            <a:off x="4936380" y="1555657"/>
            <a:ext cx="392859" cy="338321"/>
          </a:xfrm>
          <a:prstGeom prst="curvedConnector3">
            <a:avLst>
              <a:gd name="adj1" fmla="val 50000"/>
            </a:avLst>
          </a:prstGeom>
          <a:noFill/>
          <a:ln w="28575" cap="flat" cmpd="sng">
            <a:solidFill>
              <a:srgbClr val="6DAAC9"/>
            </a:solidFill>
            <a:prstDash val="solid"/>
            <a:round/>
            <a:headEnd type="none" w="med" len="med"/>
            <a:tailEnd type="oval" w="med" len="med"/>
          </a:ln>
        </p:spPr>
      </p:cxnSp>
      <p:cxnSp>
        <p:nvCxnSpPr>
          <p:cNvPr id="1092" name="Google Shape;1092;p55"/>
          <p:cNvCxnSpPr/>
          <p:nvPr/>
        </p:nvCxnSpPr>
        <p:spPr>
          <a:xfrm>
            <a:off x="3785069" y="1555656"/>
            <a:ext cx="410233" cy="336598"/>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p:nvPr/>
        </p:nvCxnSpPr>
        <p:spPr>
          <a:xfrm flipV="1">
            <a:off x="3785069" y="3023006"/>
            <a:ext cx="348520" cy="334557"/>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cxnSp>
        <p:nvCxnSpPr>
          <p:cNvPr id="1094" name="Google Shape;1094;p55"/>
          <p:cNvCxnSpPr/>
          <p:nvPr/>
        </p:nvCxnSpPr>
        <p:spPr>
          <a:xfrm rot="16200000" flipV="1">
            <a:off x="4958142" y="3282129"/>
            <a:ext cx="462940" cy="279254"/>
          </a:xfrm>
          <a:prstGeom prst="curvedConnector3">
            <a:avLst>
              <a:gd name="adj1" fmla="val 57482"/>
            </a:avLst>
          </a:prstGeom>
          <a:noFill/>
          <a:ln w="28575" cap="flat" cmpd="sng">
            <a:solidFill>
              <a:srgbClr val="FFD762"/>
            </a:solidFill>
            <a:prstDash val="solid"/>
            <a:round/>
            <a:headEnd type="none" w="med" len="med"/>
            <a:tailEnd type="oval" w="med" len="med"/>
          </a:ln>
        </p:spPr>
      </p:cxnSp>
      <p:grpSp>
        <p:nvGrpSpPr>
          <p:cNvPr id="1095" name="Google Shape;1095;p55"/>
          <p:cNvGrpSpPr/>
          <p:nvPr/>
        </p:nvGrpSpPr>
        <p:grpSpPr>
          <a:xfrm>
            <a:off x="191423" y="2358878"/>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26488" y="4523181"/>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3970612" y="1089768"/>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91"/>
                                        </p:tgtEl>
                                        <p:attrNameLst>
                                          <p:attrName>style.visibility</p:attrName>
                                        </p:attrNameLst>
                                      </p:cBhvr>
                                      <p:to>
                                        <p:strVal val="visible"/>
                                      </p:to>
                                    </p:set>
                                    <p:animEffect transition="in" filter="wipe(left)">
                                      <p:cBhvr>
                                        <p:cTn id="30" dur="500"/>
                                        <p:tgtEl>
                                          <p:spTgt spid="109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73"/>
                                        </p:tgtEl>
                                        <p:attrNameLst>
                                          <p:attrName>style.visibility</p:attrName>
                                        </p:attrNameLst>
                                      </p:cBhvr>
                                      <p:to>
                                        <p:strVal val="visible"/>
                                      </p:to>
                                    </p:set>
                                    <p:animEffect transition="in" filter="dissolve">
                                      <p:cBhvr>
                                        <p:cTn id="34" dur="500"/>
                                        <p:tgtEl>
                                          <p:spTgt spid="10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94"/>
                                        </p:tgtEl>
                                        <p:attrNameLst>
                                          <p:attrName>style.visibility</p:attrName>
                                        </p:attrNameLst>
                                      </p:cBhvr>
                                      <p:to>
                                        <p:strVal val="visible"/>
                                      </p:to>
                                    </p:set>
                                    <p:animEffect transition="in" filter="wipe(left)">
                                      <p:cBhvr>
                                        <p:cTn id="39" dur="500"/>
                                        <p:tgtEl>
                                          <p:spTgt spid="1094"/>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074"/>
                                        </p:tgtEl>
                                        <p:attrNameLst>
                                          <p:attrName>style.visibility</p:attrName>
                                        </p:attrNameLst>
                                      </p:cBhvr>
                                      <p:to>
                                        <p:strVal val="visible"/>
                                      </p:to>
                                    </p:set>
                                    <p:animEffect transition="in" filter="dissolve">
                                      <p:cBhvr>
                                        <p:cTn id="43"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P spid="1073" grpId="0" animBg="1"/>
      <p:bldP spid="10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997350" y="1390741"/>
            <a:ext cx="7149297" cy="923330"/>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2 (SGK tr.28). </a:t>
            </a:r>
            <a:r>
              <a:rPr lang="fr-FR" sz="1800">
                <a:latin typeface="+mj-lt"/>
              </a:rPr>
              <a:t>Quan sát hình 4.3, cho biết khối lượng 1 mol nguyên tử đồng và khối lượng 1 mol phân tử sodium </a:t>
            </a:r>
            <a:r>
              <a:rPr lang="fr-FR" sz="1800" smtClean="0">
                <a:latin typeface="+mj-lt"/>
              </a:rPr>
              <a:t>chloride?</a:t>
            </a:r>
            <a:endParaRPr lang="en-US" sz="1800">
              <a:latin typeface="+mj-lt"/>
            </a:endParaRPr>
          </a:p>
        </p:txBody>
      </p:sp>
      <p:grpSp>
        <p:nvGrpSpPr>
          <p:cNvPr id="4" name="Group 3"/>
          <p:cNvGrpSpPr/>
          <p:nvPr/>
        </p:nvGrpSpPr>
        <p:grpSpPr>
          <a:xfrm>
            <a:off x="924772" y="2394863"/>
            <a:ext cx="7499227" cy="2180168"/>
            <a:chOff x="963561" y="2401790"/>
            <a:chExt cx="7499227" cy="21801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 y="2401790"/>
              <a:ext cx="4073236" cy="2180168"/>
            </a:xfrm>
            <a:prstGeom prst="rect">
              <a:avLst/>
            </a:prstGeom>
            <a:effectLst>
              <a:outerShdw blurRad="50800" dist="38100" dir="2700000" algn="tl" rotWithShape="0">
                <a:prstClr val="black">
                  <a:alpha val="40000"/>
                </a:prstClr>
              </a:outerShdw>
            </a:effectLst>
          </p:spPr>
        </p:pic>
        <p:sp>
          <p:nvSpPr>
            <p:cNvPr id="75" name="TextBox 74"/>
            <p:cNvSpPr txBox="1"/>
            <p:nvPr/>
          </p:nvSpPr>
          <p:spPr>
            <a:xfrm>
              <a:off x="5036797" y="3076375"/>
              <a:ext cx="3425991" cy="830997"/>
            </a:xfrm>
            <a:prstGeom prst="rect">
              <a:avLst/>
            </a:prstGeom>
            <a:noFill/>
          </p:spPr>
          <p:txBody>
            <a:bodyPr wrap="square" rtlCol="0">
              <a:spAutoFit/>
            </a:bodyPr>
            <a:lstStyle/>
            <a:p>
              <a:pPr algn="ctr">
                <a:lnSpc>
                  <a:spcPct val="150000"/>
                </a:lnSpc>
              </a:pPr>
              <a:r>
                <a:rPr lang="en-US" sz="1600" i="1" smtClean="0">
                  <a:latin typeface="Arial" panose="020B0604020202020204" pitchFamily="34" charset="0"/>
                  <a:ea typeface="Tahoma" panose="020B0604030504040204" pitchFamily="34" charset="0"/>
                  <a:cs typeface="Arial" panose="020B0604020202020204" pitchFamily="34" charset="0"/>
                </a:rPr>
                <a:t>Khối lượng của N nguyên tử đồng và N phân tử sodium chloride</a:t>
              </a:r>
              <a:endParaRPr lang="en-US" sz="1600" i="1">
                <a:latin typeface="Arial" panose="020B0604020202020204" pitchFamily="34" charset="0"/>
                <a:ea typeface="Tahoma" panose="020B060403050404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grpSp>
        <p:nvGrpSpPr>
          <p:cNvPr id="17" name="Google Shape;1581;p63"/>
          <p:cNvGrpSpPr/>
          <p:nvPr/>
        </p:nvGrpSpPr>
        <p:grpSpPr>
          <a:xfrm>
            <a:off x="275058" y="3644384"/>
            <a:ext cx="262114" cy="328313"/>
            <a:chOff x="7249250" y="2312150"/>
            <a:chExt cx="433317" cy="542846"/>
          </a:xfrm>
        </p:grpSpPr>
        <p:sp>
          <p:nvSpPr>
            <p:cNvPr id="18"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916192" y="1501958"/>
            <a:ext cx="3104720" cy="3065755"/>
            <a:chOff x="1166594" y="1501959"/>
            <a:chExt cx="3104720" cy="306575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388"/>
            <a:stretch/>
          </p:blipFill>
          <p:spPr>
            <a:xfrm>
              <a:off x="1814946" y="1501959"/>
              <a:ext cx="1808017" cy="2076121"/>
            </a:xfrm>
            <a:prstGeom prst="rect">
              <a:avLst/>
            </a:prstGeom>
            <a:effectLst>
              <a:outerShdw blurRad="50800" dist="38100" dir="2700000" algn="tl" rotWithShape="0">
                <a:prstClr val="black">
                  <a:alpha val="40000"/>
                </a:prstClr>
              </a:outerShdw>
            </a:effectLst>
          </p:spPr>
        </p:pic>
        <p:sp>
          <p:nvSpPr>
            <p:cNvPr id="3" name="Rectangle 2"/>
            <p:cNvSpPr/>
            <p:nvPr/>
          </p:nvSpPr>
          <p:spPr>
            <a:xfrm>
              <a:off x="1166594" y="3644384"/>
              <a:ext cx="3104720" cy="923330"/>
            </a:xfrm>
            <a:prstGeom prst="rect">
              <a:avLst/>
            </a:prstGeom>
          </p:spPr>
          <p:txBody>
            <a:bodyPr wrap="square" anchor="ctr">
              <a:spAutoFit/>
            </a:bodyPr>
            <a:lstStyle/>
            <a:p>
              <a:pPr algn="ctr">
                <a:lnSpc>
                  <a:spcPct val="150000"/>
                </a:lnSpc>
              </a:pPr>
              <a:r>
                <a:rPr lang="fr-FR" sz="1800"/>
                <a:t>Khối lượng 1 mol nguyên tử đồng: </a:t>
              </a:r>
              <a:r>
                <a:rPr lang="fr-FR" sz="1800" i="1"/>
                <a:t>M</a:t>
              </a:r>
              <a:r>
                <a:rPr lang="fr-FR" sz="1800" i="1" baseline="-25000"/>
                <a:t>Cu</a:t>
              </a:r>
              <a:r>
                <a:rPr lang="fr-FR" sz="1800" i="1"/>
                <a:t> = 64 g/mol</a:t>
              </a:r>
              <a:endParaRPr lang="en-US" sz="1800" i="1"/>
            </a:p>
          </p:txBody>
        </p:sp>
      </p:grpSp>
      <p:grpSp>
        <p:nvGrpSpPr>
          <p:cNvPr id="6" name="Group 5"/>
          <p:cNvGrpSpPr/>
          <p:nvPr/>
        </p:nvGrpSpPr>
        <p:grpSpPr>
          <a:xfrm>
            <a:off x="4243028" y="1501958"/>
            <a:ext cx="3863670" cy="3065755"/>
            <a:chOff x="4342498" y="1501958"/>
            <a:chExt cx="3863670" cy="3065755"/>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853"/>
            <a:stretch/>
          </p:blipFill>
          <p:spPr>
            <a:xfrm>
              <a:off x="5359964" y="1501958"/>
              <a:ext cx="1828739" cy="2076121"/>
            </a:xfrm>
            <a:prstGeom prst="rect">
              <a:avLst/>
            </a:prstGeom>
            <a:effectLst>
              <a:outerShdw blurRad="50800" dist="38100" dir="2700000" algn="tl" rotWithShape="0">
                <a:prstClr val="black">
                  <a:alpha val="40000"/>
                </a:prstClr>
              </a:outerShdw>
            </a:effectLst>
          </p:spPr>
        </p:pic>
        <p:sp>
          <p:nvSpPr>
            <p:cNvPr id="4" name="Rectangle 3"/>
            <p:cNvSpPr/>
            <p:nvPr/>
          </p:nvSpPr>
          <p:spPr>
            <a:xfrm>
              <a:off x="4342498" y="3644383"/>
              <a:ext cx="3863670" cy="923330"/>
            </a:xfrm>
            <a:prstGeom prst="rect">
              <a:avLst/>
            </a:prstGeom>
          </p:spPr>
          <p:txBody>
            <a:bodyPr wrap="square" anchor="ctr">
              <a:spAutoFit/>
            </a:bodyPr>
            <a:lstStyle/>
            <a:p>
              <a:pPr algn="ctr">
                <a:lnSpc>
                  <a:spcPct val="150000"/>
                </a:lnSpc>
              </a:pPr>
              <a:r>
                <a:rPr lang="fr-FR" sz="1800"/>
                <a:t>Khối lượng 1 mol nguyên tử sodium chloride: </a:t>
              </a:r>
              <a:r>
                <a:rPr lang="fr-FR" sz="1800" i="1"/>
                <a:t>M</a:t>
              </a:r>
              <a:r>
                <a:rPr lang="fr-FR" sz="1800" i="1" baseline="-25000"/>
                <a:t>NaCl</a:t>
              </a:r>
              <a:r>
                <a:rPr lang="fr-FR" sz="1800" i="1"/>
                <a:t> = 58,5 g/mol</a:t>
              </a:r>
              <a:endParaRPr lang="en-US" sz="1800" i="1"/>
            </a:p>
          </p:txBody>
        </p:sp>
      </p:grpSp>
    </p:spTree>
    <p:extLst>
      <p:ext uri="{BB962C8B-B14F-4D97-AF65-F5344CB8AC3E}">
        <p14:creationId xmlns:p14="http://schemas.microsoft.com/office/powerpoint/2010/main" val="18556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792347" y="1509136"/>
            <a:ext cx="7559303" cy="923330"/>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3 (SGK tr.28). </a:t>
            </a:r>
            <a:r>
              <a:rPr lang="fr-FR" sz="1800"/>
              <a:t>Dựa vào bảng tuần hoàn các nguyên tố hóa học, cho biết khối lượng mol nguyên tử hydrogen, nitrogen và </a:t>
            </a:r>
            <a:r>
              <a:rPr lang="fr-FR" sz="1800" smtClean="0"/>
              <a:t>magnesium?</a:t>
            </a:r>
            <a:endParaRPr lang="en-US" sz="18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a:t>
            </a:r>
            <a:r>
              <a:rPr lang="fr-FR" sz="1800" smtClean="0">
                <a:solidFill>
                  <a:srgbClr val="000000"/>
                </a:solidFill>
              </a:rPr>
              <a:t>hydrogen: </a:t>
            </a:r>
            <a:r>
              <a:rPr lang="fr-FR" sz="1800">
                <a:solidFill>
                  <a:srgbClr val="000000"/>
                </a:solidFill>
              </a:rPr>
              <a:t>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a:t>
            </a:r>
            <a:r>
              <a:rPr lang="fr-FR" sz="1800" smtClean="0">
                <a:solidFill>
                  <a:srgbClr val="000000"/>
                </a:solidFill>
              </a:rPr>
              <a:t>nitrogen: </a:t>
            </a:r>
            <a:r>
              <a:rPr lang="fr-FR" sz="1800">
                <a:solidFill>
                  <a:srgbClr val="000000"/>
                </a:solidFill>
              </a:rPr>
              <a:t>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a:t>
            </a:r>
            <a:r>
              <a:rPr lang="fr-FR" sz="1800" smtClean="0">
                <a:solidFill>
                  <a:srgbClr val="000000"/>
                </a:solidFill>
              </a:rPr>
              <a:t>magnesium: </a:t>
            </a:r>
            <a:r>
              <a:rPr lang="fr-FR" sz="1800">
                <a:solidFill>
                  <a:srgbClr val="000000"/>
                </a:solidFill>
              </a:rPr>
              <a:t>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4">
            <a:extLst>
              <a:ext uri="{FF2B5EF4-FFF2-40B4-BE49-F238E27FC236}">
                <a16:creationId xmlns="" xmlns:a16="http://schemas.microsoft.com/office/drawing/2014/main" id="{3EAA8291-3670-AEA9-5F80-62884D9ED676}"/>
              </a:ext>
            </a:extLst>
          </p:cNvPr>
          <p:cNvSpPr txBox="1"/>
          <p:nvPr/>
        </p:nvSpPr>
        <p:spPr>
          <a:xfrm>
            <a:off x="1236691" y="2196482"/>
            <a:ext cx="6727196" cy="1602618"/>
          </a:xfrm>
          <a:prstGeom prst="rect">
            <a:avLst/>
          </a:prstGeom>
        </p:spPr>
        <p:txBody>
          <a:bodyPr wrap="square" lIns="0" tIns="0" rIns="0" bIns="0" rtlCol="0" anchor="ctr">
            <a:spAutoFit/>
          </a:bodyPr>
          <a:lstStyle/>
          <a:p>
            <a:pPr algn="ctr">
              <a:lnSpc>
                <a:spcPct val="150000"/>
              </a:lnSpc>
            </a:pPr>
            <a:r>
              <a:rPr lang="en-US" sz="3700" b="1" smtClean="0">
                <a:solidFill>
                  <a:schemeClr val="bg1"/>
                </a:solidFill>
                <a:latin typeface="Arial" panose="020B0604020202020204" pitchFamily="34" charset="0"/>
                <a:cs typeface="Arial" panose="020B0604020202020204" pitchFamily="34" charset="0"/>
              </a:rPr>
              <a:t>CHUYỂN ĐỔI GIỮA SỐ MOL CHẤT VÀ KHỐI LƯỢNG</a:t>
            </a:r>
            <a:endParaRPr lang="vi-VN" sz="3700" b="1">
              <a:solidFill>
                <a:schemeClr val="bg1"/>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594;p47"/>
          <p:cNvGrpSpPr/>
          <p:nvPr/>
        </p:nvGrpSpPr>
        <p:grpSpPr>
          <a:xfrm>
            <a:off x="7428780" y="3736660"/>
            <a:ext cx="928708" cy="1032091"/>
            <a:chOff x="5117700" y="3973625"/>
            <a:chExt cx="956150" cy="1062588"/>
          </a:xfrm>
        </p:grpSpPr>
        <p:sp>
          <p:nvSpPr>
            <p:cNvPr id="11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accent3"/>
                </a:solidFill>
              </a:rPr>
              <a:t>III</a:t>
            </a:r>
            <a:endParaRPr lang="en-US" sz="3800" b="1">
              <a:solidFill>
                <a:schemeClr val="accent3"/>
              </a:solidFill>
            </a:endParaRPr>
          </a:p>
        </p:txBody>
      </p:sp>
    </p:spTree>
    <p:extLst>
      <p:ext uri="{BB962C8B-B14F-4D97-AF65-F5344CB8AC3E}">
        <p14:creationId xmlns:p14="http://schemas.microsoft.com/office/powerpoint/2010/main" val="394401983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1066123" y="1434346"/>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smtClean="0">
                <a:solidFill>
                  <a:srgbClr val="FF0000"/>
                </a:solidFill>
              </a:rPr>
              <a:t>Quan sát </a:t>
            </a:r>
            <a:r>
              <a:rPr lang="en-US" sz="1800" b="1" i="1">
                <a:solidFill>
                  <a:srgbClr val="FF0000"/>
                </a:solidFill>
              </a:rPr>
              <a:t>các hình ảnh </a:t>
            </a:r>
            <a:r>
              <a:rPr lang="en-US" sz="1800" b="1" i="1" smtClean="0">
                <a:solidFill>
                  <a:srgbClr val="FF0000"/>
                </a:solidFill>
              </a:rPr>
              <a:t>4.1, 4.2 (SGK tr.27) và trả lời câu hỏi</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195104" y="1997176"/>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smtClean="0">
                  <a:latin typeface="Arial" panose="020B0604020202020204" pitchFamily="34" charset="0"/>
                  <a:ea typeface="Tahoma" panose="020B0604030504040204" pitchFamily="34" charset="0"/>
                  <a:cs typeface="Arial" panose="020B0604020202020204" pitchFamily="34" charset="0"/>
                </a:rPr>
                <a:t>Lâu đài bằng gạch</a:t>
              </a:r>
              <a:endParaRPr lang="en-US" i="1">
                <a:latin typeface="Arial" panose="020B0604020202020204" pitchFamily="34" charset="0"/>
                <a:ea typeface="Tahoma" panose="020B0604030504040204" pitchFamily="34" charset="0"/>
                <a:cs typeface="Arial" panose="020B0604020202020204" pitchFamily="34" charset="0"/>
              </a:endParaRPr>
            </a:p>
          </p:txBody>
        </p:sp>
      </p:grpSp>
      <p:grpSp>
        <p:nvGrpSpPr>
          <p:cNvPr id="6" name="Group 5"/>
          <p:cNvGrpSpPr/>
          <p:nvPr/>
        </p:nvGrpSpPr>
        <p:grpSpPr>
          <a:xfrm>
            <a:off x="4351953" y="1997175"/>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a:t>
              </a:r>
              <a:r>
                <a:rPr lang="en-US" b="1" i="1" smtClean="0">
                  <a:latin typeface="Arial" panose="020B0604020202020204" pitchFamily="34" charset="0"/>
                  <a:ea typeface="Tahoma" panose="020B0604030504040204" pitchFamily="34" charset="0"/>
                  <a:cs typeface="Arial" panose="020B0604020202020204" pitchFamily="34" charset="0"/>
                </a:rPr>
                <a:t>4.2. </a:t>
              </a:r>
              <a:r>
                <a:rPr lang="en-US" i="1" smtClean="0">
                  <a:latin typeface="Arial" panose="020B0604020202020204" pitchFamily="34" charset="0"/>
                  <a:ea typeface="Tahoma" panose="020B0604030504040204" pitchFamily="34" charset="0"/>
                  <a:cs typeface="Arial" panose="020B0604020202020204" pitchFamily="34" charset="0"/>
                </a:rPr>
                <a:t>Lâu đài bằng cát</a:t>
              </a:r>
              <a:endParaRPr lang="en-US" i="1">
                <a:latin typeface="Arial" panose="020B0604020202020204" pitchFamily="34" charset="0"/>
                <a:ea typeface="Tahoma" panose="020B060403050404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533023" y="1482690"/>
            <a:ext cx="4629191"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FF0000"/>
                </a:solidFill>
              </a:rPr>
              <a:t>Ví dụ (</a:t>
            </a:r>
            <a:r>
              <a:rPr lang="fr-FR" sz="1800" b="1" smtClean="0">
                <a:solidFill>
                  <a:srgbClr val="FF0000"/>
                </a:solidFill>
              </a:rPr>
              <a:t>SGK tr.29):</a:t>
            </a:r>
            <a:endParaRPr lang="en-US" sz="1800" b="1">
              <a:solidFill>
                <a:srgbClr val="FF0000"/>
              </a:solidFill>
            </a:endParaRPr>
          </a:p>
          <a:p>
            <a:pPr algn="just">
              <a:lnSpc>
                <a:spcPct val="150000"/>
              </a:lnSpc>
            </a:pPr>
            <a:r>
              <a:rPr lang="fr-FR" sz="1800">
                <a:solidFill>
                  <a:srgbClr val="000000"/>
                </a:solidFill>
              </a:rPr>
              <a:t>Đốt cháy hoàn toàn 6 gam carbon trong khí oxygen. Tính số mol carbon đã bị đốt cháy, biết khối lượng mol của carbon là 12 </a:t>
            </a:r>
            <a:r>
              <a:rPr lang="fr-FR" sz="1800" smtClean="0">
                <a:solidFill>
                  <a:srgbClr val="000000"/>
                </a:solidFill>
              </a:rPr>
              <a:t>gam/mol?</a:t>
            </a:r>
            <a:endParaRPr lang="en-US" sz="1800">
              <a:solidFill>
                <a:srgbClr val="000000"/>
              </a:solidFill>
            </a:endParaRPr>
          </a:p>
        </p:txBody>
      </p:sp>
      <p:pic>
        <p:nvPicPr>
          <p:cNvPr id="9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5"/>
              </a:ext>
            </a:extLst>
          </a:blip>
          <a:srcRect/>
          <a:stretch>
            <a:fillRect/>
          </a:stretch>
        </p:blipFill>
        <p:spPr>
          <a:xfrm>
            <a:off x="5361218" y="2743786"/>
            <a:ext cx="3332937" cy="2399714"/>
          </a:xfrm>
          <a:prstGeom prst="rect">
            <a:avLst/>
          </a:prstGeom>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randombar(horizont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wipe(down)">
                                      <p:cBhvr>
                                        <p:cTn id="20" dur="500"/>
                                        <p:tgtEl>
                                          <p:spTgt spid="9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
                                            <p:txEl>
                                              <p:pRg st="1" end="1"/>
                                            </p:txEl>
                                          </p:spTgt>
                                        </p:tgtEl>
                                        <p:attrNameLst>
                                          <p:attrName>style.visibility</p:attrName>
                                        </p:attrNameLst>
                                      </p:cBhvr>
                                      <p:to>
                                        <p:strVal val="visible"/>
                                      </p:to>
                                    </p:set>
                                    <p:animEffect transition="in" filter="fade">
                                      <p:cBhvr>
                                        <p:cTn id="24"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890178" y="1634843"/>
            <a:ext cx="4364559"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smtClean="0">
                <a:solidFill>
                  <a:srgbClr val="000000"/>
                </a:solidFill>
              </a:rPr>
              <a:t>Gợi ý:</a:t>
            </a:r>
            <a:endParaRPr lang="en-US" sz="1800" b="1">
              <a:solidFill>
                <a:srgbClr val="000000"/>
              </a:solidFill>
            </a:endParaRPr>
          </a:p>
          <a:p>
            <a:pPr marL="285750" indent="-285750" algn="just">
              <a:lnSpc>
                <a:spcPct val="150000"/>
              </a:lnSpc>
              <a:buFont typeface="Arial" panose="020B0604020202020204" pitchFamily="34" charset="0"/>
              <a:buChar char="•"/>
            </a:pPr>
            <a:r>
              <a:rPr lang="fr-FR" sz="1800">
                <a:solidFill>
                  <a:srgbClr val="000000"/>
                </a:solidFill>
              </a:rPr>
              <a:t>1 mol carbon nặng bao nhiêu </a:t>
            </a:r>
            <a:r>
              <a:rPr lang="fr-FR" sz="1800" smtClean="0">
                <a:solidFill>
                  <a:srgbClr val="000000"/>
                </a:solidFill>
              </a:rPr>
              <a:t>gam?</a:t>
            </a:r>
          </a:p>
          <a:p>
            <a:pPr marL="285750" indent="-285750" algn="just">
              <a:lnSpc>
                <a:spcPct val="150000"/>
              </a:lnSpc>
              <a:buFont typeface="Arial" panose="020B0604020202020204" pitchFamily="34" charset="0"/>
              <a:buChar char="•"/>
            </a:pPr>
            <a:r>
              <a:rPr lang="fr-FR" sz="1800" smtClean="0">
                <a:solidFill>
                  <a:srgbClr val="000000"/>
                </a:solidFill>
              </a:rPr>
              <a:t>Gọi </a:t>
            </a:r>
            <a:r>
              <a:rPr lang="fr-FR" sz="1800">
                <a:solidFill>
                  <a:srgbClr val="000000"/>
                </a:solidFill>
              </a:rPr>
              <a:t>n là số mol carbon cần tìm thì n mol carbon nặng bao nhiêu </a:t>
            </a:r>
            <a:r>
              <a:rPr lang="fr-FR" sz="1800" smtClean="0">
                <a:solidFill>
                  <a:srgbClr val="000000"/>
                </a:solidFill>
              </a:rPr>
              <a:t>gam?</a:t>
            </a:r>
          </a:p>
          <a:p>
            <a:pPr marL="285750" indent="-285750" algn="just">
              <a:lnSpc>
                <a:spcPct val="150000"/>
              </a:lnSpc>
              <a:buFont typeface="Arial" panose="020B0604020202020204" pitchFamily="34" charset="0"/>
              <a:buChar char="•"/>
            </a:pPr>
            <a:r>
              <a:rPr lang="fr-FR" sz="1800" smtClean="0">
                <a:solidFill>
                  <a:srgbClr val="000000"/>
                </a:solidFill>
              </a:rPr>
              <a:t>Tính </a:t>
            </a:r>
            <a:r>
              <a:rPr lang="fr-FR" sz="1800">
                <a:solidFill>
                  <a:srgbClr val="000000"/>
                </a:solidFill>
              </a:rPr>
              <a:t>n như thế nào? </a:t>
            </a:r>
            <a:endParaRPr lang="en-US" sz="1800">
              <a:solidFill>
                <a:srgbClr val="000000"/>
              </a:solidFill>
            </a:endParaRPr>
          </a:p>
        </p:txBody>
      </p:sp>
      <p:sp>
        <p:nvSpPr>
          <p:cNvPr id="2" name="Rectangle 1"/>
          <p:cNvSpPr/>
          <p:nvPr/>
        </p:nvSpPr>
        <p:spPr>
          <a:xfrm>
            <a:off x="6330240" y="2479671"/>
            <a:ext cx="954106" cy="369332"/>
          </a:xfrm>
          <a:prstGeom prst="rect">
            <a:avLst/>
          </a:prstGeom>
        </p:spPr>
        <p:txBody>
          <a:bodyPr wrap="square">
            <a:spAutoFit/>
          </a:bodyPr>
          <a:lstStyle/>
          <a:p>
            <a:r>
              <a:rPr lang="fr-FR" sz="1800">
                <a:latin typeface="+mj-lt"/>
                <a:ea typeface="Calibri" panose="020F0502020204030204" pitchFamily="34" charset="0"/>
              </a:rPr>
              <a:t>12 gam</a:t>
            </a:r>
            <a:endParaRPr lang="en-US" sz="1800">
              <a:latin typeface="+mj-lt"/>
            </a:endParaRPr>
          </a:p>
        </p:txBody>
      </p:sp>
      <p:sp>
        <p:nvSpPr>
          <p:cNvPr id="27" name="Right Arrow 26"/>
          <p:cNvSpPr/>
          <p:nvPr/>
        </p:nvSpPr>
        <p:spPr>
          <a:xfrm>
            <a:off x="5639425" y="2447173"/>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6330239" y="3160798"/>
            <a:ext cx="954107" cy="369332"/>
          </a:xfrm>
          <a:prstGeom prst="rect">
            <a:avLst/>
          </a:prstGeom>
        </p:spPr>
        <p:txBody>
          <a:bodyPr wrap="square">
            <a:spAutoFit/>
          </a:bodyPr>
          <a:lstStyle/>
          <a:p>
            <a:r>
              <a:rPr lang="fr-FR" sz="1800" smtClean="0">
                <a:latin typeface="+mj-lt"/>
                <a:ea typeface="Calibri" panose="020F0502020204030204" pitchFamily="34" charset="0"/>
              </a:rPr>
              <a:t>6 </a:t>
            </a:r>
            <a:r>
              <a:rPr lang="fr-FR" sz="1800">
                <a:latin typeface="+mj-lt"/>
                <a:ea typeface="Calibri" panose="020F0502020204030204" pitchFamily="34" charset="0"/>
              </a:rPr>
              <a:t>gam</a:t>
            </a:r>
            <a:endParaRPr lang="en-US" sz="1800">
              <a:latin typeface="+mj-lt"/>
            </a:endParaRPr>
          </a:p>
        </p:txBody>
      </p:sp>
      <p:sp>
        <p:nvSpPr>
          <p:cNvPr id="29" name="Right Arrow 28"/>
          <p:cNvSpPr/>
          <p:nvPr/>
        </p:nvSpPr>
        <p:spPr>
          <a:xfrm>
            <a:off x="5639425" y="312830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330239" y="3770532"/>
                <a:ext cx="2019074" cy="491096"/>
              </a:xfrm>
              <a:prstGeom prst="rect">
                <a:avLst/>
              </a:prstGeom>
            </p:spPr>
            <p:txBody>
              <a:bodyPr wrap="square">
                <a:spAutoFit/>
              </a:bodyPr>
              <a:lstStyle/>
              <a:p>
                <a:r>
                  <a:rPr lang="fr-FR" sz="1800"/>
                  <a:t>n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6</m:t>
                        </m:r>
                      </m:num>
                      <m:den>
                        <m:r>
                          <a:rPr lang="fr-FR" sz="1800" i="1">
                            <a:latin typeface="Cambria Math" panose="02040503050406030204" pitchFamily="18" charset="0"/>
                          </a:rPr>
                          <m:t>12</m:t>
                        </m:r>
                      </m:den>
                    </m:f>
                    <m:r>
                      <a:rPr lang="fr-FR" sz="1800" i="1">
                        <a:latin typeface="Cambria Math" panose="02040503050406030204" pitchFamily="18" charset="0"/>
                      </a:rPr>
                      <m:t>=0,5</m:t>
                    </m:r>
                  </m:oMath>
                </a14:m>
                <a:r>
                  <a:rPr lang="fr-FR" sz="1800"/>
                  <a:t> (mol)</a:t>
                </a:r>
                <a:endParaRPr lang="en-US" sz="180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6330239" y="3770532"/>
                <a:ext cx="2019074" cy="491096"/>
              </a:xfrm>
              <a:prstGeom prst="rect">
                <a:avLst/>
              </a:prstGeom>
              <a:blipFill>
                <a:blip r:embed="rId3"/>
                <a:stretch>
                  <a:fillRect l="-2410" b="-7500"/>
                </a:stretch>
              </a:blipFill>
            </p:spPr>
            <p:txBody>
              <a:bodyPr/>
              <a:lstStyle/>
              <a:p>
                <a:r>
                  <a:rPr lang="en-US">
                    <a:noFill/>
                  </a:rPr>
                  <a:t> </a:t>
                </a:r>
              </a:p>
            </p:txBody>
          </p:sp>
        </mc:Fallback>
      </mc:AlternateContent>
      <p:sp>
        <p:nvSpPr>
          <p:cNvPr id="31" name="Right Arrow 30"/>
          <p:cNvSpPr/>
          <p:nvPr/>
        </p:nvSpPr>
        <p:spPr>
          <a:xfrm>
            <a:off x="5639425" y="380344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1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randombar(horizontal)">
                                      <p:cBhvr>
                                        <p:cTn id="16" dur="500"/>
                                        <p:tgtEl>
                                          <p:spTgt spid="9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animEffect transition="in" filter="randombar(horizontal)">
                                      <p:cBhvr>
                                        <p:cTn id="20" dur="500"/>
                                        <p:tgtEl>
                                          <p:spTgt spid="9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animEffect transition="in" filter="randombar(horizontal)">
                                      <p:cBhvr>
                                        <p:cTn id="24" dur="500"/>
                                        <p:tgtEl>
                                          <p:spTgt spid="9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 grpId="0"/>
      <p:bldP spid="27" grpId="0" animBg="1"/>
      <p:bldP spid="28" grpId="0"/>
      <p:bldP spid="29"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n </a:t>
            </a:r>
            <a:r>
              <a:rPr lang="fr-FR" sz="1800">
                <a:latin typeface="+mj-lt"/>
                <a:ea typeface="Calibri" panose="020F0502020204030204" pitchFamily="34" charset="0"/>
                <a:cs typeface="Times New Roman" panose="02020603050405020304" pitchFamily="18" charset="0"/>
              </a:rPr>
              <a:t>là số mol </a:t>
            </a:r>
            <a:r>
              <a:rPr lang="fr-FR" sz="1800" smtClean="0">
                <a:latin typeface="+mj-lt"/>
                <a:ea typeface="Calibri" panose="020F0502020204030204" pitchFamily="34" charset="0"/>
                <a:cs typeface="Times New Roman" panose="02020603050405020304" pitchFamily="18" charset="0"/>
              </a:rPr>
              <a:t>chất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M </a:t>
            </a:r>
            <a:r>
              <a:rPr lang="fr-FR" sz="1800">
                <a:latin typeface="+mj-lt"/>
                <a:ea typeface="Calibri" panose="020F0502020204030204" pitchFamily="34" charset="0"/>
                <a:cs typeface="Times New Roman" panose="02020603050405020304" pitchFamily="18" charset="0"/>
              </a:rPr>
              <a:t>là khối lượng mol </a:t>
            </a:r>
            <a:r>
              <a:rPr lang="fr-FR" sz="1800" smtClean="0">
                <a:latin typeface="+mj-lt"/>
                <a:ea typeface="Calibri" panose="020F0502020204030204" pitchFamily="34" charset="0"/>
                <a:cs typeface="Times New Roman" panose="02020603050405020304" pitchFamily="18" charset="0"/>
              </a:rPr>
              <a:t>chất</a:t>
            </a:r>
          </a:p>
          <a:p>
            <a:pPr algn="just">
              <a:lnSpc>
                <a:spcPct val="150000"/>
              </a:lnSpc>
              <a:spcBef>
                <a:spcPts val="600"/>
              </a:spcBef>
            </a:pPr>
            <a:r>
              <a:rPr lang="fr-FR" sz="1800" smtClean="0">
                <a:latin typeface="+mj-lt"/>
                <a:ea typeface="Calibri" panose="020F0502020204030204" pitchFamily="34" charset="0"/>
                <a:cs typeface="Times New Roman" panose="02020603050405020304" pitchFamily="18" charset="0"/>
              </a:rPr>
              <a:t>m </a:t>
            </a:r>
            <a:r>
              <a:rPr lang="fr-FR" sz="1800">
                <a:latin typeface="+mj-lt"/>
                <a:ea typeface="Calibri" panose="020F0502020204030204" pitchFamily="34" charset="0"/>
                <a:cs typeface="Times New Roman" panose="02020603050405020304" pitchFamily="18" charset="0"/>
              </a:rPr>
              <a:t>là khối lượng </a:t>
            </a:r>
            <a:r>
              <a:rPr lang="fr-FR" sz="1800" smtClean="0">
                <a:latin typeface="+mj-lt"/>
                <a:ea typeface="Calibri" panose="020F0502020204030204" pitchFamily="34" charset="0"/>
                <a:cs typeface="Times New Roman" panose="02020603050405020304" pitchFamily="18" charset="0"/>
              </a:rPr>
              <a:t>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smtClean="0">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1201684" y="1341253"/>
            <a:ext cx="6740632" cy="369332"/>
          </a:xfrm>
          <a:prstGeom prst="rect">
            <a:avLst/>
          </a:prstGeom>
        </p:spPr>
        <p:txBody>
          <a:bodyPr wrap="square">
            <a:spAutoFit/>
          </a:bodyPr>
          <a:lstStyle/>
          <a:p>
            <a:pPr algn="ctr">
              <a:spcBef>
                <a:spcPts val="300"/>
              </a:spcBef>
            </a:pPr>
            <a:r>
              <a:rPr lang="fr-FR" sz="1800">
                <a:latin typeface="+mj-lt"/>
                <a:ea typeface="Calibri" panose="020F0502020204030204" pitchFamily="34" charset="0"/>
                <a:cs typeface="Times New Roman" panose="02020603050405020304" pitchFamily="18" charset="0"/>
              </a:rPr>
              <a:t>Á</a:t>
            </a:r>
            <a:r>
              <a:rPr lang="fr-FR" sz="1800" smtClean="0">
                <a:latin typeface="+mj-lt"/>
                <a:ea typeface="Calibri" panose="020F0502020204030204" pitchFamily="34" charset="0"/>
                <a:cs typeface="Times New Roman" panose="02020603050405020304" pitchFamily="18" charset="0"/>
              </a:rPr>
              <a:t>p </a:t>
            </a:r>
            <a:r>
              <a:rPr lang="fr-FR" sz="1800">
                <a:latin typeface="+mj-lt"/>
                <a:ea typeface="Calibri" panose="020F0502020204030204" pitchFamily="34" charset="0"/>
                <a:cs typeface="Times New Roman" panose="02020603050405020304" pitchFamily="18" charset="0"/>
              </a:rPr>
              <a:t>dụng các công thức đã rút ra ở trên để hoàn thành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4117524117"/>
              </p:ext>
            </p:extLst>
          </p:nvPr>
        </p:nvGraphicFramePr>
        <p:xfrm>
          <a:off x="1352617" y="2117942"/>
          <a:ext cx="6459880" cy="2273949"/>
        </p:xfrm>
        <a:graphic>
          <a:graphicData uri="http://schemas.openxmlformats.org/drawingml/2006/table">
            <a:tbl>
              <a:tblPr firstRow="1" firstCol="1" bandRow="1">
                <a:tableStyleId>{5940675A-B579-460E-94D1-54222C63F5DA}</a:tableStyleId>
              </a:tblPr>
              <a:tblGrid>
                <a:gridCol w="1098170">
                  <a:extLst>
                    <a:ext uri="{9D8B030D-6E8A-4147-A177-3AD203B41FA5}">
                      <a16:colId xmlns="" xmlns:a16="http://schemas.microsoft.com/office/drawing/2014/main" val="3427943160"/>
                    </a:ext>
                  </a:extLst>
                </a:gridCol>
                <a:gridCol w="2223654">
                  <a:extLst>
                    <a:ext uri="{9D8B030D-6E8A-4147-A177-3AD203B41FA5}">
                      <a16:colId xmlns="" xmlns:a16="http://schemas.microsoft.com/office/drawing/2014/main" val="1736871563"/>
                    </a:ext>
                  </a:extLst>
                </a:gridCol>
                <a:gridCol w="1711036">
                  <a:extLst>
                    <a:ext uri="{9D8B030D-6E8A-4147-A177-3AD203B41FA5}">
                      <a16:colId xmlns="" xmlns:a16="http://schemas.microsoft.com/office/drawing/2014/main" val="4189887988"/>
                    </a:ext>
                  </a:extLst>
                </a:gridCol>
                <a:gridCol w="1427020">
                  <a:extLst>
                    <a:ext uri="{9D8B030D-6E8A-4147-A177-3AD203B41FA5}">
                      <a16:colId xmlns="" xmlns:a16="http://schemas.microsoft.com/office/drawing/2014/main" val="1570979819"/>
                    </a:ext>
                  </a:extLst>
                </a:gridCol>
              </a:tblGrid>
              <a:tr h="1084554">
                <a:tc>
                  <a:txBody>
                    <a:bodyPr/>
                    <a:lstStyle/>
                    <a:p>
                      <a:pPr algn="ctr">
                        <a:lnSpc>
                          <a:spcPct val="150000"/>
                        </a:lnSpc>
                        <a:spcBef>
                          <a:spcPts val="300"/>
                        </a:spcBef>
                        <a:spcAft>
                          <a:spcPts val="0"/>
                        </a:spcAft>
                      </a:pPr>
                      <a:r>
                        <a:rPr lang="fr-FR"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phân tử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Số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1361935537"/>
                  </a:ext>
                </a:extLst>
              </a:tr>
              <a:tr h="396465">
                <a:tc>
                  <a:txBody>
                    <a:bodyPr/>
                    <a:lstStyle/>
                    <a:p>
                      <a:pPr algn="ctr">
                        <a:lnSpc>
                          <a:spcPct val="150000"/>
                        </a:lnSpc>
                        <a:spcBef>
                          <a:spcPts val="300"/>
                        </a:spcBef>
                        <a:spcAft>
                          <a:spcPts val="0"/>
                        </a:spcAft>
                      </a:pPr>
                      <a:r>
                        <a:rPr lang="fr-FR" sz="1800">
                          <a:solidFill>
                            <a:srgbClr val="000000"/>
                          </a:solidFill>
                          <a:effectLst/>
                        </a:rPr>
                        <a:t>Urea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929174599"/>
                  </a:ext>
                </a:extLst>
              </a:tr>
              <a:tr h="396465">
                <a:tc>
                  <a:txBody>
                    <a:bodyPr/>
                    <a:lstStyle/>
                    <a:p>
                      <a:pPr algn="ctr">
                        <a:lnSpc>
                          <a:spcPct val="150000"/>
                        </a:lnSpc>
                        <a:spcBef>
                          <a:spcPts val="300"/>
                        </a:spcBef>
                        <a:spcAft>
                          <a:spcPts val="0"/>
                        </a:spcAft>
                      </a:pPr>
                      <a:r>
                        <a:rPr lang="fr-FR" sz="1800">
                          <a:solidFill>
                            <a:srgbClr val="000000"/>
                          </a:solidFill>
                          <a:effectLst/>
                        </a:rPr>
                        <a:t>Nước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18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27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3808527929"/>
                  </a:ext>
                </a:extLst>
              </a:tr>
              <a:tr h="396465">
                <a:tc>
                  <a:txBody>
                    <a:bodyPr/>
                    <a:lstStyle/>
                    <a:p>
                      <a:pPr algn="ctr">
                        <a:lnSpc>
                          <a:spcPct val="150000"/>
                        </a:lnSpc>
                        <a:spcBef>
                          <a:spcPts val="300"/>
                        </a:spcBef>
                        <a:spcAft>
                          <a:spcPts val="0"/>
                        </a:spcAft>
                      </a:pPr>
                      <a:r>
                        <a:rPr lang="fr-FR" sz="1800">
                          <a:solidFill>
                            <a:srgbClr val="000000"/>
                          </a:solidFill>
                          <a:effectLst/>
                        </a:rPr>
                        <a:t>Sắt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56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b="2296"/>
          <a:stretch/>
        </p:blipFill>
        <p:spPr>
          <a:xfrm flipH="1">
            <a:off x="147974" y="3434261"/>
            <a:ext cx="1549009" cy="1709239"/>
          </a:xfrm>
          <a:prstGeom prst="rect">
            <a:avLst/>
          </a:prstGeom>
        </p:spPr>
      </p:pic>
      <p:sp>
        <p:nvSpPr>
          <p:cNvPr id="43" name="TextBox 42"/>
          <p:cNvSpPr txBox="1"/>
          <p:nvPr/>
        </p:nvSpPr>
        <p:spPr>
          <a:xfrm>
            <a:off x="3221182" y="3214960"/>
            <a:ext cx="706582" cy="369332"/>
          </a:xfrm>
          <a:prstGeom prst="rect">
            <a:avLst/>
          </a:prstGeom>
          <a:solidFill>
            <a:schemeClr val="bg1"/>
          </a:solidFill>
        </p:spPr>
        <p:txBody>
          <a:bodyPr wrap="square" rtlCol="0">
            <a:spAutoFit/>
          </a:bodyPr>
          <a:lstStyle/>
          <a:p>
            <a:pPr algn="ctr"/>
            <a:r>
              <a:rPr lang="en-US" sz="1800" b="1" smtClean="0">
                <a:solidFill>
                  <a:srgbClr val="FF0000"/>
                </a:solidFill>
              </a:rPr>
              <a:t>60</a:t>
            </a:r>
            <a:endParaRPr lang="en-US" sz="1800" b="1">
              <a:solidFill>
                <a:srgbClr val="FF0000"/>
              </a:solidFill>
            </a:endParaRPr>
          </a:p>
        </p:txBody>
      </p:sp>
      <p:sp>
        <p:nvSpPr>
          <p:cNvPr id="44" name="TextBox 43"/>
          <p:cNvSpPr txBox="1"/>
          <p:nvPr/>
        </p:nvSpPr>
        <p:spPr>
          <a:xfrm>
            <a:off x="5174673" y="4008817"/>
            <a:ext cx="706582" cy="369332"/>
          </a:xfrm>
          <a:prstGeom prst="rect">
            <a:avLst/>
          </a:prstGeom>
          <a:solidFill>
            <a:schemeClr val="bg1"/>
          </a:solidFill>
        </p:spPr>
        <p:txBody>
          <a:bodyPr wrap="square" rtlCol="0">
            <a:spAutoFit/>
          </a:bodyPr>
          <a:lstStyle/>
          <a:p>
            <a:pPr algn="ctr"/>
            <a:r>
              <a:rPr lang="en-US" sz="1800" b="1" smtClean="0">
                <a:solidFill>
                  <a:srgbClr val="FF0000"/>
                </a:solidFill>
              </a:rPr>
              <a:t>11,2</a:t>
            </a:r>
            <a:endParaRPr lang="en-US" sz="1800" b="1">
              <a:solidFill>
                <a:srgbClr val="FF0000"/>
              </a:solidFill>
            </a:endParaRPr>
          </a:p>
        </p:txBody>
      </p:sp>
      <p:sp>
        <p:nvSpPr>
          <p:cNvPr id="45" name="TextBox 44"/>
          <p:cNvSpPr txBox="1"/>
          <p:nvPr/>
        </p:nvSpPr>
        <p:spPr>
          <a:xfrm>
            <a:off x="6732606" y="3611777"/>
            <a:ext cx="706582" cy="369332"/>
          </a:xfrm>
          <a:prstGeom prst="rect">
            <a:avLst/>
          </a:prstGeom>
          <a:solidFill>
            <a:schemeClr val="bg1"/>
          </a:solidFill>
        </p:spPr>
        <p:txBody>
          <a:bodyPr wrap="square" rtlCol="0">
            <a:spAutoFit/>
          </a:bodyPr>
          <a:lstStyle/>
          <a:p>
            <a:pPr algn="ctr"/>
            <a:r>
              <a:rPr lang="en-US" sz="1800" b="1" smtClean="0">
                <a:solidFill>
                  <a:srgbClr val="FF0000"/>
                </a:solidFill>
              </a:rPr>
              <a:t>1,5</a:t>
            </a:r>
            <a:endParaRPr lang="en-US" sz="1800" b="1">
              <a:solidFill>
                <a:srgbClr val="FF0000"/>
              </a:solidFill>
            </a:endParaRP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5"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
            <a:extLst>
              <a:ext uri="{FF2B5EF4-FFF2-40B4-BE49-F238E27FC236}">
                <a16:creationId xmlns="" xmlns:a16="http://schemas.microsoft.com/office/drawing/2014/main" id="{3EAA8291-3670-AEA9-5F80-62884D9ED676}"/>
              </a:ext>
            </a:extLst>
          </p:cNvPr>
          <p:cNvSpPr txBox="1"/>
          <p:nvPr/>
        </p:nvSpPr>
        <p:spPr>
          <a:xfrm>
            <a:off x="1236691" y="2172913"/>
            <a:ext cx="6727196" cy="1754326"/>
          </a:xfrm>
          <a:prstGeom prst="rect">
            <a:avLst/>
          </a:prstGeom>
        </p:spPr>
        <p:txBody>
          <a:bodyPr wrap="square" lIns="0" tIns="0" rIns="0" bIns="0" rtlCol="0" anchor="ctr">
            <a:spAutoFit/>
          </a:bodyPr>
          <a:lstStyle/>
          <a:p>
            <a:pPr algn="ctr">
              <a:lnSpc>
                <a:spcPct val="150000"/>
              </a:lnSpc>
            </a:pPr>
            <a:r>
              <a:rPr lang="en-US" sz="3800" b="1" smtClean="0">
                <a:solidFill>
                  <a:schemeClr val="bg1"/>
                </a:solidFill>
                <a:latin typeface="Arial" panose="020B0604020202020204" pitchFamily="34" charset="0"/>
                <a:cs typeface="Arial" panose="020B0604020202020204" pitchFamily="34" charset="0"/>
              </a:rPr>
              <a:t>THỂ TÍCH MOL CỦA</a:t>
            </a:r>
          </a:p>
          <a:p>
            <a:pPr algn="ctr">
              <a:lnSpc>
                <a:spcPct val="150000"/>
              </a:lnSpc>
            </a:pPr>
            <a:r>
              <a:rPr lang="en-US" sz="3800" b="1" smtClean="0">
                <a:solidFill>
                  <a:schemeClr val="bg1"/>
                </a:solidFill>
                <a:latin typeface="Arial" panose="020B0604020202020204" pitchFamily="34" charset="0"/>
                <a:cs typeface="Arial" panose="020B0604020202020204" pitchFamily="34" charset="0"/>
              </a:rPr>
              <a:t>CHẤT KHÍ</a:t>
            </a:r>
            <a:endParaRPr lang="vi-VN" sz="3800" b="1">
              <a:solidFill>
                <a:schemeClr val="bg1"/>
              </a:solidFill>
              <a:cs typeface="Arial" panose="020B0604020202020204" pitchFamily="34" charset="0"/>
            </a:endParaRPr>
          </a:p>
        </p:txBody>
      </p:sp>
      <p:sp>
        <p:nvSpPr>
          <p:cNvPr id="47" name="Oval 46"/>
          <p:cNvSpPr/>
          <p:nvPr/>
        </p:nvSpPr>
        <p:spPr>
          <a:xfrm>
            <a:off x="4138183" y="1145022"/>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accent3"/>
                </a:solidFill>
              </a:rPr>
              <a:t>IV</a:t>
            </a:r>
            <a:endParaRPr lang="en-US" sz="3800" b="1">
              <a:solidFill>
                <a:schemeClr val="accent3"/>
              </a:solidFill>
            </a:endParaRP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51"/>
          <p:cNvGrpSpPr/>
          <p:nvPr/>
        </p:nvGrpSpPr>
        <p:grpSpPr>
          <a:xfrm>
            <a:off x="7157551" y="3548624"/>
            <a:ext cx="1049025" cy="1334938"/>
            <a:chOff x="2586363" y="5410988"/>
            <a:chExt cx="1049025" cy="1334938"/>
          </a:xfrm>
        </p:grpSpPr>
        <p:sp>
          <p:nvSpPr>
            <p:cNvPr id="843" name="Google Shape;843;p51"/>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159750" y="4215078"/>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71"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52" y="2597727"/>
            <a:ext cx="3090894" cy="2545773"/>
          </a:xfrm>
          <a:prstGeom prst="rect">
            <a:avLst/>
          </a:prstGeom>
          <a:effectLst/>
        </p:spPr>
      </p:pic>
      <p:grpSp>
        <p:nvGrpSpPr>
          <p:cNvPr id="11" name="Group 10"/>
          <p:cNvGrpSpPr/>
          <p:nvPr/>
        </p:nvGrpSpPr>
        <p:grpSpPr>
          <a:xfrm>
            <a:off x="3540559" y="1363738"/>
            <a:ext cx="4921488" cy="3284170"/>
            <a:chOff x="648039" y="1478037"/>
            <a:chExt cx="4921488" cy="3284170"/>
          </a:xfrm>
        </p:grpSpPr>
        <p:pic>
          <p:nvPicPr>
            <p:cNvPr id="64" name="Picture 2"/>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4106" t="868" r="28177"/>
            <a:stretch>
              <a:fillRect/>
            </a:stretch>
          </p:blipFill>
          <p:spPr>
            <a:xfrm rot="5400000">
              <a:off x="1617372" y="810053"/>
              <a:ext cx="2982821" cy="4921488"/>
            </a:xfrm>
            <a:prstGeom prst="rect">
              <a:avLst/>
            </a:prstGeom>
            <a:effectLst>
              <a:outerShdw blurRad="50800" dist="38100" dir="13500000" algn="br" rotWithShape="0">
                <a:prstClr val="black">
                  <a:alpha val="40000"/>
                </a:prstClr>
              </a:outerShdw>
            </a:effectLst>
          </p:spPr>
        </p:pic>
        <p:pic>
          <p:nvPicPr>
            <p:cNvPr id="65" name="Picture 2"/>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4883">
              <a:off x="2900953" y="1478037"/>
              <a:ext cx="415659" cy="725599"/>
            </a:xfrm>
            <a:prstGeom prst="rect">
              <a:avLst/>
            </a:prstGeom>
          </p:spPr>
        </p:pic>
      </p:grpSp>
      <p:sp>
        <p:nvSpPr>
          <p:cNvPr id="12" name="Rectangle 11"/>
          <p:cNvSpPr/>
          <p:nvPr/>
        </p:nvSpPr>
        <p:spPr>
          <a:xfrm>
            <a:off x="3792416" y="2137942"/>
            <a:ext cx="4572000" cy="2169825"/>
          </a:xfrm>
          <a:prstGeom prst="rect">
            <a:avLst/>
          </a:prstGeom>
        </p:spPr>
        <p:txBody>
          <a:bodyPr>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Đ</a:t>
            </a:r>
            <a:r>
              <a:rPr lang="en-US" sz="1800" smtClean="0">
                <a:latin typeface="+mj-lt"/>
                <a:ea typeface="Calibri" panose="020F0502020204030204" pitchFamily="34" charset="0"/>
                <a:cs typeface="Times New Roman" panose="02020603050405020304" pitchFamily="18" charset="0"/>
              </a:rPr>
              <a:t>ọc </a:t>
            </a:r>
            <a:r>
              <a:rPr lang="en-US" sz="1800">
                <a:latin typeface="+mj-lt"/>
                <a:ea typeface="Calibri" panose="020F0502020204030204" pitchFamily="34" charset="0"/>
                <a:cs typeface="Times New Roman" panose="02020603050405020304" pitchFamily="18" charset="0"/>
              </a:rPr>
              <a:t>mục IV </a:t>
            </a:r>
            <a:r>
              <a:rPr lang="en-US" sz="1800" smtClean="0">
                <a:latin typeface="+mj-lt"/>
                <a:ea typeface="Calibri" panose="020F0502020204030204" pitchFamily="34" charset="0"/>
                <a:cs typeface="Times New Roman" panose="02020603050405020304" pitchFamily="18" charset="0"/>
              </a:rPr>
              <a:t>(SGK tr.28) và trả lời câu hỏi:</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en-US" sz="1800" smtClean="0">
                <a:latin typeface="+mj-lt"/>
                <a:ea typeface="Calibri" panose="020F0502020204030204" pitchFamily="34" charset="0"/>
                <a:cs typeface="Times New Roman" panose="02020603050405020304" pitchFamily="18" charset="0"/>
              </a:rPr>
              <a:t>Nêu </a:t>
            </a:r>
            <a:r>
              <a:rPr lang="en-US" sz="1800">
                <a:latin typeface="+mj-lt"/>
                <a:ea typeface="Calibri" panose="020F0502020204030204" pitchFamily="34" charset="0"/>
                <a:cs typeface="Times New Roman" panose="02020603050405020304" pitchFamily="18" charset="0"/>
              </a:rPr>
              <a:t>khái niệm thể tích mol của chất khí</a:t>
            </a:r>
          </a:p>
          <a:p>
            <a:pPr marL="285750" indent="-285750" algn="just">
              <a:lnSpc>
                <a:spcPct val="150000"/>
              </a:lnSpc>
              <a:buFont typeface="Wingdings" panose="05000000000000000000" pitchFamily="2" charset="2"/>
              <a:buChar char="§"/>
            </a:pPr>
            <a:r>
              <a:rPr lang="en-US" sz="1800" smtClean="0">
                <a:latin typeface="+mj-lt"/>
                <a:ea typeface="Calibri" panose="020F0502020204030204" pitchFamily="34" charset="0"/>
                <a:cs typeface="Times New Roman" panose="02020603050405020304" pitchFamily="18" charset="0"/>
              </a:rPr>
              <a:t>Trong </a:t>
            </a:r>
            <a:r>
              <a:rPr lang="en-US" sz="1800">
                <a:latin typeface="+mj-lt"/>
                <a:ea typeface="Calibri" panose="020F0502020204030204" pitchFamily="34" charset="0"/>
                <a:cs typeface="Times New Roman" panose="02020603050405020304" pitchFamily="18" charset="0"/>
              </a:rPr>
              <a:t>cùng một điều kiện nhiệt độ và áp suất thì thể tích và khối lượng mol của chúng như nào? </a:t>
            </a:r>
            <a:endParaRPr lang="en-US" sz="1800">
              <a:effectLst/>
              <a:latin typeface="+mj-lt"/>
              <a:ea typeface="Calibri" panose="020F0502020204030204" pitchFamily="34" charset="0"/>
              <a:cs typeface="Times New Roman" panose="02020603050405020304" pitchFamily="18" charset="0"/>
            </a:endParaRPr>
          </a:p>
        </p:txBody>
      </p:sp>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009999"/>
                </a:solidFill>
                <a:latin typeface="+mj-lt"/>
              </a:rPr>
              <a:t>Khái niệm</a:t>
            </a:r>
            <a:endParaRPr lang="en-US" sz="3200" b="1" dirty="0">
              <a:solidFill>
                <a:srgbClr val="009999"/>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009999"/>
                </a:solidFill>
                <a:latin typeface="+mj-lt"/>
              </a:rPr>
              <a:t>Khái niệm</a:t>
            </a:r>
            <a:endParaRPr lang="en-US" sz="3200" b="1" dirty="0">
              <a:solidFill>
                <a:srgbClr val="009999"/>
              </a:solidFill>
              <a:latin typeface="+mj-lt"/>
            </a:endParaRPr>
          </a:p>
        </p:txBody>
      </p:sp>
      <p:grpSp>
        <p:nvGrpSpPr>
          <p:cNvPr id="3" name="Group 2"/>
          <p:cNvGrpSpPr/>
          <p:nvPr/>
        </p:nvGrpSpPr>
        <p:grpSpPr>
          <a:xfrm>
            <a:off x="582397" y="1637818"/>
            <a:ext cx="5077185" cy="1330330"/>
            <a:chOff x="436924" y="1638962"/>
            <a:chExt cx="5077185" cy="1330330"/>
          </a:xfrm>
        </p:grpSpPr>
        <p:sp>
          <p:nvSpPr>
            <p:cNvPr id="25" name="Rounded Rectangle 24"/>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28" name="Google Shape;2704;p80"/>
            <p:cNvGrpSpPr/>
            <p:nvPr/>
          </p:nvGrpSpPr>
          <p:grpSpPr>
            <a:xfrm rot="18529609">
              <a:off x="509220" y="1767893"/>
              <a:ext cx="918540" cy="1063132"/>
              <a:chOff x="2386850" y="4744663"/>
              <a:chExt cx="1171775" cy="1355213"/>
            </a:xfrm>
          </p:grpSpPr>
          <p:grpSp>
            <p:nvGrpSpPr>
              <p:cNvPr id="29" name="Google Shape;2705;p80"/>
              <p:cNvGrpSpPr/>
              <p:nvPr/>
            </p:nvGrpSpPr>
            <p:grpSpPr>
              <a:xfrm>
                <a:off x="2386850" y="4744675"/>
                <a:ext cx="1171775" cy="1355200"/>
                <a:chOff x="2386850" y="4744675"/>
                <a:chExt cx="1171775" cy="1355200"/>
              </a:xfrm>
            </p:grpSpPr>
            <p:sp>
              <p:nvSpPr>
                <p:cNvPr id="49"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726;p80"/>
              <p:cNvGrpSpPr/>
              <p:nvPr/>
            </p:nvGrpSpPr>
            <p:grpSpPr>
              <a:xfrm>
                <a:off x="2386850" y="4744663"/>
                <a:ext cx="1171775" cy="1355200"/>
                <a:chOff x="711125" y="4670475"/>
                <a:chExt cx="1171775" cy="1355200"/>
              </a:xfrm>
            </p:grpSpPr>
            <p:sp>
              <p:nvSpPr>
                <p:cNvPr id="31"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505562" y="1842462"/>
              <a:ext cx="3891395"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Thể tích mol của chất khí là thể tích chiếm bởi N phân tử của chất khí đó</a:t>
              </a:r>
              <a:endParaRPr lang="en-US" sz="1800">
                <a:latin typeface="+mj-lt"/>
              </a:endParaRPr>
            </a:p>
          </p:txBody>
        </p:sp>
      </p:grpSp>
      <p:grpSp>
        <p:nvGrpSpPr>
          <p:cNvPr id="73" name="Group 72"/>
          <p:cNvGrpSpPr/>
          <p:nvPr/>
        </p:nvGrpSpPr>
        <p:grpSpPr>
          <a:xfrm>
            <a:off x="3530291" y="3398490"/>
            <a:ext cx="5077185" cy="1330330"/>
            <a:chOff x="436924" y="1638962"/>
            <a:chExt cx="5077185" cy="1330330"/>
          </a:xfrm>
        </p:grpSpPr>
        <p:sp>
          <p:nvSpPr>
            <p:cNvPr id="74" name="Rounded Rectangle 73"/>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75" name="Google Shape;2704;p80"/>
            <p:cNvGrpSpPr/>
            <p:nvPr/>
          </p:nvGrpSpPr>
          <p:grpSpPr>
            <a:xfrm rot="18529609">
              <a:off x="509220" y="1767893"/>
              <a:ext cx="918540" cy="1063132"/>
              <a:chOff x="2386850" y="4744663"/>
              <a:chExt cx="1171775" cy="1355213"/>
            </a:xfrm>
          </p:grpSpPr>
          <p:grpSp>
            <p:nvGrpSpPr>
              <p:cNvPr id="77" name="Google Shape;2705;p80"/>
              <p:cNvGrpSpPr/>
              <p:nvPr/>
            </p:nvGrpSpPr>
            <p:grpSpPr>
              <a:xfrm>
                <a:off x="2386850" y="4744675"/>
                <a:ext cx="1171775" cy="1355200"/>
                <a:chOff x="2386850" y="4744675"/>
                <a:chExt cx="1171775" cy="1355200"/>
              </a:xfrm>
            </p:grpSpPr>
            <p:sp>
              <p:nvSpPr>
                <p:cNvPr id="97"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726;p80"/>
              <p:cNvGrpSpPr/>
              <p:nvPr/>
            </p:nvGrpSpPr>
            <p:grpSpPr>
              <a:xfrm>
                <a:off x="2386850" y="4744663"/>
                <a:ext cx="1171775" cy="1355200"/>
                <a:chOff x="711125" y="4670475"/>
                <a:chExt cx="1171775" cy="1355200"/>
              </a:xfrm>
            </p:grpSpPr>
            <p:sp>
              <p:nvSpPr>
                <p:cNvPr id="79"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Rectangle 75"/>
            <p:cNvSpPr/>
            <p:nvPr/>
          </p:nvSpPr>
          <p:spPr>
            <a:xfrm>
              <a:off x="1497372" y="1644974"/>
              <a:ext cx="3891395" cy="1287532"/>
            </a:xfrm>
            <a:prstGeom prst="rect">
              <a:avLst/>
            </a:prstGeom>
          </p:spPr>
          <p:txBody>
            <a:bodyPr wrap="square">
              <a:spAutoFit/>
            </a:bodyPr>
            <a:lstStyle/>
            <a:p>
              <a:pPr algn="just">
                <a:lnSpc>
                  <a:spcPct val="150000"/>
                </a:lnSpc>
              </a:pPr>
              <a:r>
                <a:rPr lang="fr-FR" sz="1800"/>
                <a:t>Một mol bất kì chất khí nào cũng chiếm những thể tích bằng nhau khi ở cùng điều kiện nhiệt độ và áp suất</a:t>
              </a:r>
              <a:endParaRPr lang="en-US" sz="1800"/>
            </a:p>
          </p:txBody>
        </p:sp>
      </p:grpSp>
      <p:pic>
        <p:nvPicPr>
          <p:cNvPr id="1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19550" y="3297367"/>
            <a:ext cx="2004600" cy="1862456"/>
          </a:xfrm>
          <a:prstGeom prst="rect">
            <a:avLst/>
          </a:prstGeom>
        </p:spPr>
      </p:pic>
    </p:spTree>
    <p:extLst>
      <p:ext uri="{BB962C8B-B14F-4D97-AF65-F5344CB8AC3E}">
        <p14:creationId xmlns:p14="http://schemas.microsoft.com/office/powerpoint/2010/main" val="87832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inVertical)">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960153" y="1383812"/>
            <a:ext cx="7223692" cy="923330"/>
          </a:xfrm>
          <a:prstGeom prst="rect">
            <a:avLst/>
          </a:prstGeom>
        </p:spPr>
        <p:txBody>
          <a:bodyPr wrap="square">
            <a:spAutoFit/>
          </a:bodyPr>
          <a:lstStyle/>
          <a:p>
            <a:pPr algn="just">
              <a:lnSpc>
                <a:spcPct val="150000"/>
              </a:lnSpc>
            </a:pPr>
            <a:r>
              <a:rPr lang="fr-FR" sz="1800" b="1" smtClean="0">
                <a:solidFill>
                  <a:srgbClr val="FF0000"/>
                </a:solidFill>
                <a:latin typeface="+mj-lt"/>
                <a:ea typeface="Times New Roman" panose="02020603050405020304" pitchFamily="18" charset="0"/>
                <a:cs typeface="Times New Roman" panose="02020603050405020304" pitchFamily="18" charset="0"/>
              </a:rPr>
              <a:t>Câu hỏi 4 (SGK tr.29). </a:t>
            </a:r>
            <a:r>
              <a:rPr lang="fr-FR" sz="1800">
                <a:latin typeface="+mj-lt"/>
              </a:rPr>
              <a:t>Quan sát hình 4.4. cho biết ở điều kiện chuẩn (áp suất 1 bar và nhiệt độ 25</a:t>
            </a:r>
            <a:r>
              <a:rPr lang="fr-FR" sz="1800" baseline="30000">
                <a:latin typeface="+mj-lt"/>
              </a:rPr>
              <a:t>o</a:t>
            </a:r>
            <a:r>
              <a:rPr lang="fr-FR" sz="1800">
                <a:latin typeface="+mj-lt"/>
              </a:rPr>
              <a:t>C), thể tích 1 mol khí là bao nhiêu</a:t>
            </a:r>
            <a:r>
              <a:rPr lang="fr-FR" sz="1800" smtClean="0">
                <a:latin typeface="+mj-lt"/>
              </a:rPr>
              <a:t>?</a:t>
            </a:r>
            <a:endParaRPr lang="en-US" sz="1800">
              <a:latin typeface="+mj-lt"/>
            </a:endParaRPr>
          </a:p>
        </p:txBody>
      </p:sp>
      <p:grpSp>
        <p:nvGrpSpPr>
          <p:cNvPr id="10" name="Group 9"/>
          <p:cNvGrpSpPr/>
          <p:nvPr/>
        </p:nvGrpSpPr>
        <p:grpSpPr>
          <a:xfrm>
            <a:off x="611373" y="2398753"/>
            <a:ext cx="4932766" cy="2162675"/>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smtClean="0">
                  <a:latin typeface="Arial" panose="020B0604020202020204" pitchFamily="34" charset="0"/>
                  <a:ea typeface="Tahoma" panose="020B0604030504040204" pitchFamily="34" charset="0"/>
                  <a:cs typeface="Arial" panose="020B0604020202020204" pitchFamily="34" charset="0"/>
                </a:rPr>
                <a:t>Hình 4.4. </a:t>
              </a:r>
              <a:r>
                <a:rPr lang="en-US" sz="1550" i="1" smtClean="0">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smtClean="0"/>
                <a:t>25</a:t>
              </a:r>
              <a:r>
                <a:rPr lang="fr-FR" sz="1550" i="1" baseline="30000" smtClean="0"/>
                <a:t>o</a:t>
              </a:r>
              <a:r>
                <a:rPr lang="fr-FR" sz="1550" i="1" smtClean="0"/>
                <a:t>C, 1 bar</a:t>
              </a:r>
              <a:r>
                <a:rPr lang="en-US" sz="1550" i="1" smtClean="0">
                  <a:latin typeface="Arial" panose="020B0604020202020204" pitchFamily="34" charset="0"/>
                  <a:ea typeface="Tahoma" panose="020B0604030504040204" pitchFamily="34" charset="0"/>
                  <a:cs typeface="Arial" panose="020B0604020202020204" pitchFamily="34" charset="0"/>
                </a:rPr>
                <a:t> </a:t>
              </a:r>
              <a:endParaRPr lang="en-US" sz="1550" i="1">
                <a:latin typeface="Arial" panose="020B0604020202020204" pitchFamily="34" charset="0"/>
                <a:ea typeface="Tahoma" panose="020B0604030504040204" pitchFamily="34" charset="0"/>
                <a:cs typeface="Arial" panose="020B0604020202020204" pitchFamily="34" charset="0"/>
              </a:endParaRPr>
            </a:p>
          </p:txBody>
        </p:sp>
      </p:grpSp>
      <p:sp>
        <p:nvSpPr>
          <p:cNvPr id="11" name="Rectangle 10"/>
          <p:cNvSpPr/>
          <p:nvPr/>
        </p:nvSpPr>
        <p:spPr>
          <a:xfrm>
            <a:off x="5599557" y="2783370"/>
            <a:ext cx="3089564" cy="923330"/>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Ở điều kiện áp suất chuẩn, thể tích 1 mol khí là 24,79 l</a:t>
            </a:r>
            <a:endParaRPr lang="en-US" sz="1800">
              <a:effectLst/>
              <a:latin typeface="+mj-lt"/>
              <a:ea typeface="Calibri" panose="020F0502020204030204" pitchFamily="34" charset="0"/>
              <a:cs typeface="Times New Roman" panose="02020603050405020304" pitchFamily="18" charset="0"/>
            </a:endParaRPr>
          </a:p>
        </p:txBody>
      </p:sp>
      <p:pic>
        <p:nvPicPr>
          <p:cNvPr id="62" name="Picture 16">
            <a:extLst>
              <a:ext uri="{FF2B5EF4-FFF2-40B4-BE49-F238E27FC236}">
                <a16:creationId xmlns="" xmlns:a16="http://schemas.microsoft.com/office/drawing/2014/main" id="{1DF6D6F5-4F33-8F01-8CAC-C06311772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1"/>
              </a:ext>
            </a:extLst>
          </a:blip>
          <a:srcRect/>
          <a:stretch>
            <a:fillRect/>
          </a:stretch>
        </p:blipFill>
        <p:spPr>
          <a:xfrm rot="602471">
            <a:off x="5636196" y="3737915"/>
            <a:ext cx="699823" cy="70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25470"/>
            <a:ext cx="6854711" cy="1703030"/>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a:t>Giá trị 1 bar = 10</a:t>
            </a:r>
            <a:r>
              <a:rPr lang="fr-FR" sz="1800" baseline="30000"/>
              <a:t>5</a:t>
            </a:r>
            <a:r>
              <a:rPr lang="fr-FR" sz="1800"/>
              <a:t> Pa, xấp xỉ bằng áp suất khí quyển ở độ cao ngang mặt nước biển hoặc vùng đồng bằng nơi ta đang sống.</a:t>
            </a:r>
            <a:endParaRPr lang="en-US" sz="1800"/>
          </a:p>
          <a:p>
            <a:pPr marL="285750" indent="-285750" algn="just">
              <a:lnSpc>
                <a:spcPct val="150000"/>
              </a:lnSpc>
              <a:buFont typeface="Wingdings" panose="05000000000000000000" pitchFamily="2" charset="2"/>
              <a:buChar char="§"/>
            </a:pPr>
            <a:r>
              <a:rPr lang="fr-FR" sz="1800" smtClean="0"/>
              <a:t>Ở </a:t>
            </a:r>
            <a:r>
              <a:rPr lang="fr-FR" sz="1800"/>
              <a:t>cùng điều kiện nhiệt độ và áp suất, thể tích mol của chất rắn hoặc chất lỏng là khác nhau. </a:t>
            </a:r>
            <a:endParaRPr lang="en-US" sz="1800"/>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smtClean="0">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4"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TextBox 4">
            <a:extLst>
              <a:ext uri="{FF2B5EF4-FFF2-40B4-BE49-F238E27FC236}">
                <a16:creationId xmlns="" xmlns:a16="http://schemas.microsoft.com/office/drawing/2014/main" id="{3EAA8291-3670-AEA9-5F80-62884D9ED676}"/>
              </a:ext>
            </a:extLst>
          </p:cNvPr>
          <p:cNvSpPr txBox="1"/>
          <p:nvPr/>
        </p:nvSpPr>
        <p:spPr>
          <a:xfrm>
            <a:off x="1236691" y="2218122"/>
            <a:ext cx="6727196" cy="1559338"/>
          </a:xfrm>
          <a:prstGeom prst="rect">
            <a:avLst/>
          </a:prstGeom>
        </p:spPr>
        <p:txBody>
          <a:bodyPr wrap="square" lIns="0" tIns="0" rIns="0" bIns="0" rtlCol="0" anchor="ctr">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CHUYỂN ĐỔI GIỮA LƯỢNG CHẤT VÀ THỂ TÍCH CHẤT KHÍ</a:t>
            </a:r>
            <a:endParaRPr lang="vi-VN" sz="3600" b="1">
              <a:solidFill>
                <a:schemeClr val="bg1"/>
              </a:solidFill>
              <a:cs typeface="Arial" panose="020B0604020202020204" pitchFamily="34" charset="0"/>
            </a:endParaRPr>
          </a:p>
        </p:txBody>
      </p:sp>
      <p:sp>
        <p:nvSpPr>
          <p:cNvPr id="66" name="Oval 65"/>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accent3"/>
                </a:solidFill>
              </a:rPr>
              <a:t>V</a:t>
            </a:r>
            <a:endParaRPr lang="en-US" sz="3800" b="1">
              <a:solidFill>
                <a:schemeClr val="accent3"/>
              </a:solidFill>
            </a:endParaRPr>
          </a:p>
        </p:txBody>
      </p:sp>
      <p:grpSp>
        <p:nvGrpSpPr>
          <p:cNvPr id="1254" name="Google Shape;1254;p58"/>
          <p:cNvGrpSpPr/>
          <p:nvPr/>
        </p:nvGrpSpPr>
        <p:grpSpPr>
          <a:xfrm>
            <a:off x="6781026" y="640188"/>
            <a:ext cx="1287760" cy="1212663"/>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accent2"/>
                </a:solidFill>
                <a:latin typeface="+mj-lt"/>
              </a:rPr>
              <a:t>KHỞI ĐỘNG</a:t>
            </a:r>
            <a:endParaRPr lang="en-US" sz="3200" b="1" dirty="0">
              <a:solidFill>
                <a:schemeClr val="accent2"/>
              </a:solidFill>
              <a:latin typeface="+mj-lt"/>
            </a:endParaRPr>
          </a:p>
        </p:txBody>
      </p:sp>
      <p:sp>
        <p:nvSpPr>
          <p:cNvPr id="2" name="Rectangle 1"/>
          <p:cNvSpPr/>
          <p:nvPr/>
        </p:nvSpPr>
        <p:spPr>
          <a:xfrm>
            <a:off x="900546" y="1916646"/>
            <a:ext cx="4752109" cy="2169825"/>
          </a:xfrm>
          <a:prstGeom prst="rect">
            <a:avLst/>
          </a:prstGeom>
        </p:spPr>
        <p:txBody>
          <a:bodyPr wrap="square">
            <a:spAutoFit/>
          </a:bodyPr>
          <a:lstStyle/>
          <a:p>
            <a:pPr algn="just">
              <a:lnSpc>
                <a:spcPct val="150000"/>
              </a:lnSpc>
              <a:spcBef>
                <a:spcPts val="300"/>
              </a:spcBef>
            </a:pPr>
            <a:r>
              <a:rPr lang="fr-FR" sz="1800">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effectLst/>
              <a:latin typeface="+mj-lt"/>
              <a:ea typeface="Calibri" panose="020F0502020204030204" pitchFamily="34" charset="0"/>
              <a:cs typeface="Times New Roman" panose="02020603050405020304" pitchFamily="18" charset="0"/>
            </a:endParaRPr>
          </a:p>
        </p:txBody>
      </p:sp>
      <p:pic>
        <p:nvPicPr>
          <p:cNvPr id="40"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1"/>
              </a:ext>
            </a:extLst>
          </a:blip>
          <a:srcRect/>
          <a:stretch>
            <a:fillRect/>
          </a:stretch>
        </p:blipFill>
        <p:spPr>
          <a:xfrm>
            <a:off x="5881680" y="1562724"/>
            <a:ext cx="2302136" cy="2877670"/>
          </a:xfrm>
          <a:prstGeom prst="rect">
            <a:avLst/>
          </a:prstGeom>
        </p:spPr>
      </p:pic>
    </p:spTree>
    <p:extLst>
      <p:ext uri="{BB962C8B-B14F-4D97-AF65-F5344CB8AC3E}">
        <p14:creationId xmlns:p14="http://schemas.microsoft.com/office/powerpoint/2010/main" val="162588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3"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HOẠT ĐỘNG CẶP ĐÔI</a:t>
            </a:r>
            <a:endParaRPr lang="en-US" sz="3200" b="1" dirty="0">
              <a:solidFill>
                <a:srgbClr val="C00000"/>
              </a:solidFill>
              <a:latin typeface="+mj-lt"/>
            </a:endParaRPr>
          </a:p>
        </p:txBody>
      </p:sp>
      <p:sp>
        <p:nvSpPr>
          <p:cNvPr id="4" name="Rectangle 3"/>
          <p:cNvSpPr/>
          <p:nvPr/>
        </p:nvSpPr>
        <p:spPr>
          <a:xfrm>
            <a:off x="626715" y="1344027"/>
            <a:ext cx="7890567" cy="369332"/>
          </a:xfrm>
          <a:prstGeom prst="rect">
            <a:avLst/>
          </a:prstGeom>
        </p:spPr>
        <p:txBody>
          <a:bodyPr wrap="square">
            <a:spAutoFit/>
          </a:bodyPr>
          <a:lstStyle/>
          <a:p>
            <a:pPr algn="ctr"/>
            <a:r>
              <a:rPr lang="fr-FR" sz="1800" b="1" i="1">
                <a:solidFill>
                  <a:srgbClr val="FF0000"/>
                </a:solidFill>
                <a:latin typeface="+mj-lt"/>
                <a:ea typeface="Calibri" panose="020F0502020204030204" pitchFamily="34" charset="0"/>
              </a:rPr>
              <a:t>Q</a:t>
            </a:r>
            <a:r>
              <a:rPr lang="fr-FR" sz="1800" b="1" i="1" smtClean="0">
                <a:solidFill>
                  <a:srgbClr val="FF0000"/>
                </a:solidFill>
                <a:latin typeface="+mj-lt"/>
                <a:ea typeface="Calibri" panose="020F0502020204030204" pitchFamily="34" charset="0"/>
              </a:rPr>
              <a:t>uan </a:t>
            </a:r>
            <a:r>
              <a:rPr lang="fr-FR" sz="1800" b="1" i="1">
                <a:solidFill>
                  <a:srgbClr val="FF0000"/>
                </a:solidFill>
                <a:latin typeface="+mj-lt"/>
                <a:ea typeface="Calibri" panose="020F0502020204030204" pitchFamily="34" charset="0"/>
              </a:rPr>
              <a:t>sát bảng 4.1 </a:t>
            </a:r>
            <a:r>
              <a:rPr lang="fr-FR" sz="1800" b="1" i="1" smtClean="0">
                <a:solidFill>
                  <a:srgbClr val="FF0000"/>
                </a:solidFill>
                <a:latin typeface="+mj-lt"/>
                <a:ea typeface="Calibri" panose="020F0502020204030204" pitchFamily="34" charset="0"/>
              </a:rPr>
              <a:t>(SGK tr.30): </a:t>
            </a:r>
            <a:r>
              <a:rPr lang="fr-FR" sz="1800" smtClean="0">
                <a:latin typeface="+mj-lt"/>
                <a:ea typeface="Calibri" panose="020F0502020204030204" pitchFamily="34" charset="0"/>
              </a:rPr>
              <a:t>Nêu mối </a:t>
            </a:r>
            <a:r>
              <a:rPr lang="fr-FR" sz="1800">
                <a:latin typeface="+mj-lt"/>
                <a:ea typeface="Calibri" panose="020F0502020204030204" pitchFamily="34" charset="0"/>
              </a:rPr>
              <a:t>liên hệ giữa thể tích và số mol khí</a:t>
            </a:r>
            <a:endParaRPr lang="en-US" sz="18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91578816"/>
              </p:ext>
            </p:extLst>
          </p:nvPr>
        </p:nvGraphicFramePr>
        <p:xfrm>
          <a:off x="1262796" y="2783186"/>
          <a:ext cx="6618403" cy="1106472"/>
        </p:xfrm>
        <a:graphic>
          <a:graphicData uri="http://schemas.openxmlformats.org/drawingml/2006/table">
            <a:tbl>
              <a:tblPr firstRow="1" bandRow="1">
                <a:tableStyleId>{5940675A-B579-460E-94D1-54222C63F5DA}</a:tableStyleId>
              </a:tblPr>
              <a:tblGrid>
                <a:gridCol w="1959255">
                  <a:extLst>
                    <a:ext uri="{9D8B030D-6E8A-4147-A177-3AD203B41FA5}">
                      <a16:colId xmlns="" xmlns:a16="http://schemas.microsoft.com/office/drawing/2014/main" val="2878724730"/>
                    </a:ext>
                  </a:extLst>
                </a:gridCol>
                <a:gridCol w="1205345">
                  <a:extLst>
                    <a:ext uri="{9D8B030D-6E8A-4147-A177-3AD203B41FA5}">
                      <a16:colId xmlns="" xmlns:a16="http://schemas.microsoft.com/office/drawing/2014/main" val="1696084413"/>
                    </a:ext>
                  </a:extLst>
                </a:gridCol>
                <a:gridCol w="1177637">
                  <a:extLst>
                    <a:ext uri="{9D8B030D-6E8A-4147-A177-3AD203B41FA5}">
                      <a16:colId xmlns="" xmlns:a16="http://schemas.microsoft.com/office/drawing/2014/main" val="2769230744"/>
                    </a:ext>
                  </a:extLst>
                </a:gridCol>
                <a:gridCol w="1198418">
                  <a:extLst>
                    <a:ext uri="{9D8B030D-6E8A-4147-A177-3AD203B41FA5}">
                      <a16:colId xmlns="" xmlns:a16="http://schemas.microsoft.com/office/drawing/2014/main" val="124398528"/>
                    </a:ext>
                  </a:extLst>
                </a:gridCol>
                <a:gridCol w="1077748">
                  <a:extLst>
                    <a:ext uri="{9D8B030D-6E8A-4147-A177-3AD203B41FA5}">
                      <a16:colId xmlns="" xmlns:a16="http://schemas.microsoft.com/office/drawing/2014/main" val="461718606"/>
                    </a:ext>
                  </a:extLst>
                </a:gridCol>
              </a:tblGrid>
              <a:tr h="553236">
                <a:tc>
                  <a:txBody>
                    <a:bodyPr/>
                    <a:lstStyle/>
                    <a:p>
                      <a:pPr algn="ctr"/>
                      <a:r>
                        <a:rPr lang="en-US" sz="1800" b="1" smtClean="0">
                          <a:solidFill>
                            <a:srgbClr val="000000"/>
                          </a:solidFill>
                        </a:rPr>
                        <a:t>Thể</a:t>
                      </a:r>
                      <a:r>
                        <a:rPr lang="en-US" sz="1800" b="1" baseline="0" smtClean="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smtClean="0">
                          <a:solidFill>
                            <a:srgbClr val="000000"/>
                          </a:solidFill>
                        </a:rPr>
                        <a:t>4,9858</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12,395</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24,79</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49,58</a:t>
                      </a:r>
                      <a:endParaRPr lang="en-US" sz="1800">
                        <a:solidFill>
                          <a:srgbClr val="000000"/>
                        </a:solidFill>
                      </a:endParaRPr>
                    </a:p>
                  </a:txBody>
                  <a:tcPr anchor="ctr">
                    <a:solidFill>
                      <a:schemeClr val="bg1"/>
                    </a:solidFill>
                  </a:tcPr>
                </a:tc>
                <a:extLst>
                  <a:ext uri="{0D108BD9-81ED-4DB2-BD59-A6C34878D82A}">
                    <a16:rowId xmlns="" xmlns:a16="http://schemas.microsoft.com/office/drawing/2014/main" val="4278565198"/>
                  </a:ext>
                </a:extLst>
              </a:tr>
              <a:tr h="553236">
                <a:tc>
                  <a:txBody>
                    <a:bodyPr/>
                    <a:lstStyle/>
                    <a:p>
                      <a:pPr algn="ctr"/>
                      <a:r>
                        <a:rPr lang="en-US" sz="1800" b="1" smtClean="0">
                          <a:solidFill>
                            <a:srgbClr val="000000"/>
                          </a:solidFill>
                        </a:rPr>
                        <a:t>Số</a:t>
                      </a:r>
                      <a:r>
                        <a:rPr lang="en-US" sz="1800" b="1" baseline="0" smtClean="0">
                          <a:solidFill>
                            <a:srgbClr val="000000"/>
                          </a:solidFill>
                        </a:rPr>
                        <a:t> mol khí (lít)</a:t>
                      </a:r>
                      <a:endParaRPr lang="en-US" sz="1800" b="1">
                        <a:solidFill>
                          <a:srgbClr val="000000"/>
                        </a:solidFill>
                      </a:endParaRPr>
                    </a:p>
                  </a:txBody>
                  <a:tcPr anchor="ctr">
                    <a:solidFill>
                      <a:srgbClr val="DCF1CE"/>
                    </a:solidFill>
                  </a:tcPr>
                </a:tc>
                <a:tc>
                  <a:txBody>
                    <a:bodyPr/>
                    <a:lstStyle/>
                    <a:p>
                      <a:pPr algn="ctr"/>
                      <a:r>
                        <a:rPr lang="en-US" sz="1800" smtClean="0">
                          <a:solidFill>
                            <a:srgbClr val="000000"/>
                          </a:solidFill>
                        </a:rPr>
                        <a:t>0,2</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0,5</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1</a:t>
                      </a:r>
                      <a:endParaRPr lang="en-US" sz="1800">
                        <a:solidFill>
                          <a:srgbClr val="000000"/>
                        </a:solidFill>
                      </a:endParaRPr>
                    </a:p>
                  </a:txBody>
                  <a:tcPr anchor="ctr">
                    <a:solidFill>
                      <a:schemeClr val="bg1"/>
                    </a:solidFill>
                  </a:tcPr>
                </a:tc>
                <a:tc>
                  <a:txBody>
                    <a:bodyPr/>
                    <a:lstStyle/>
                    <a:p>
                      <a:pPr algn="ctr"/>
                      <a:r>
                        <a:rPr lang="en-US" sz="1800" smtClean="0">
                          <a:solidFill>
                            <a:srgbClr val="000000"/>
                          </a:solidFill>
                        </a:rPr>
                        <a:t>2</a:t>
                      </a:r>
                      <a:endParaRPr lang="en-US" sz="1800">
                        <a:solidFill>
                          <a:srgbClr val="000000"/>
                        </a:solidFill>
                      </a:endParaRPr>
                    </a:p>
                  </a:txBody>
                  <a:tcPr anchor="ctr">
                    <a:solidFill>
                      <a:schemeClr val="bg1"/>
                    </a:solidFill>
                  </a:tcPr>
                </a:tc>
                <a:extLst>
                  <a:ext uri="{0D108BD9-81ED-4DB2-BD59-A6C34878D82A}">
                    <a16:rowId xmlns="" xmlns:a16="http://schemas.microsoft.com/office/drawing/2014/main" val="2968642145"/>
                  </a:ext>
                </a:extLst>
              </a:tr>
            </a:tbl>
          </a:graphicData>
        </a:graphic>
      </p:graphicFrame>
      <p:sp>
        <p:nvSpPr>
          <p:cNvPr id="38" name="TextBox 37"/>
          <p:cNvSpPr txBox="1"/>
          <p:nvPr/>
        </p:nvSpPr>
        <p:spPr>
          <a:xfrm>
            <a:off x="1262796" y="2164949"/>
            <a:ext cx="6618403" cy="461665"/>
          </a:xfrm>
          <a:prstGeom prst="rect">
            <a:avLst/>
          </a:prstGeom>
          <a:noFill/>
        </p:spPr>
        <p:txBody>
          <a:bodyPr wrap="square" rtlCol="0">
            <a:spAutoFit/>
          </a:bodyPr>
          <a:lstStyle/>
          <a:p>
            <a:pPr algn="ctr">
              <a:lnSpc>
                <a:spcPct val="150000"/>
              </a:lnSpc>
            </a:pPr>
            <a:r>
              <a:rPr lang="en-US" sz="1600" b="1" i="1" smtClean="0">
                <a:latin typeface="Arial" panose="020B0604020202020204" pitchFamily="34" charset="0"/>
                <a:ea typeface="Tahoma" panose="020B0604030504040204" pitchFamily="34" charset="0"/>
                <a:cs typeface="Arial" panose="020B0604020202020204" pitchFamily="34" charset="0"/>
              </a:rPr>
              <a:t>Bảng 4.1. </a:t>
            </a:r>
            <a:r>
              <a:rPr lang="en-US" sz="1600" i="1" smtClean="0">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endParaRPr lang="en-US" sz="1600" i="1">
              <a:latin typeface="Arial" panose="020B0604020202020204" pitchFamily="34" charset="0"/>
              <a:ea typeface="Tahoma" panose="020B0604030504040204" pitchFamily="34" charset="0"/>
              <a:cs typeface="Arial" panose="020B0604020202020204" pitchFamily="34" charset="0"/>
            </a:endParaRPr>
          </a:p>
        </p:txBody>
      </p:sp>
      <p:grpSp>
        <p:nvGrpSpPr>
          <p:cNvPr id="39" name="Google Shape;2224;p74"/>
          <p:cNvGrpSpPr/>
          <p:nvPr/>
        </p:nvGrpSpPr>
        <p:grpSpPr>
          <a:xfrm>
            <a:off x="1354536" y="576121"/>
            <a:ext cx="320453" cy="409255"/>
            <a:chOff x="5905475" y="2032050"/>
            <a:chExt cx="454350" cy="580175"/>
          </a:xfrm>
        </p:grpSpPr>
        <p:sp>
          <p:nvSpPr>
            <p:cNvPr id="40"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231;p74"/>
          <p:cNvGrpSpPr/>
          <p:nvPr/>
        </p:nvGrpSpPr>
        <p:grpSpPr>
          <a:xfrm rot="5973186">
            <a:off x="7876189" y="2136758"/>
            <a:ext cx="525721" cy="428640"/>
            <a:chOff x="5426900" y="3064075"/>
            <a:chExt cx="281450" cy="229525"/>
          </a:xfrm>
        </p:grpSpPr>
        <p:sp>
          <p:nvSpPr>
            <p:cNvPr id="47"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241;p74"/>
          <p:cNvGrpSpPr/>
          <p:nvPr/>
        </p:nvGrpSpPr>
        <p:grpSpPr>
          <a:xfrm rot="5973186">
            <a:off x="836704" y="4108107"/>
            <a:ext cx="525721" cy="428640"/>
            <a:chOff x="5426900" y="3064075"/>
            <a:chExt cx="281450" cy="229525"/>
          </a:xfrm>
        </p:grpSpPr>
        <p:sp>
          <p:nvSpPr>
            <p:cNvPr id="57"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3598766" y="4060310"/>
            <a:ext cx="1946733" cy="11412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66" name="Rounded Rectangle 65"/>
          <p:cNvSpPr/>
          <p:nvPr/>
        </p:nvSpPr>
        <p:spPr>
          <a:xfrm>
            <a:off x="620276" y="402270"/>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Quan sát bảng nhận thấy thể tích 1 mol khí oxygen là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7" name="Rounded Rectangle 66"/>
          <p:cNvSpPr/>
          <p:nvPr/>
        </p:nvSpPr>
        <p:spPr>
          <a:xfrm>
            <a:off x="620276" y="1973278"/>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Vậy thể tích 2 mol, 0,5 mol khí oxygen lần lượt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8" name="Rounded Rectangle 67"/>
          <p:cNvSpPr/>
          <p:nvPr/>
        </p:nvSpPr>
        <p:spPr>
          <a:xfrm>
            <a:off x="620276" y="3544286"/>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Rút ra được mối liên hệ gì giữa thể tích và số mol khí oxygen?</a:t>
            </a:r>
            <a:endParaRPr lang="en-US" sz="1800" dirty="0">
              <a:solidFill>
                <a:srgbClr val="000000"/>
              </a:solidFill>
              <a:latin typeface="Arial" panose="020B0604020202020204" pitchFamily="34" charset="0"/>
              <a:cs typeface="Arial" panose="020B0604020202020204" pitchFamily="34" charset="0"/>
            </a:endParaRPr>
          </a:p>
        </p:txBody>
      </p:sp>
      <p:sp>
        <p:nvSpPr>
          <p:cNvPr id="69" name="Rounded Rectangle 68"/>
          <p:cNvSpPr/>
          <p:nvPr/>
        </p:nvSpPr>
        <p:spPr>
          <a:xfrm>
            <a:off x="5906219" y="613442"/>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24,79 l</a:t>
            </a:r>
            <a:endParaRPr lang="en-US" sz="2000" b="1" dirty="0">
              <a:solidFill>
                <a:schemeClr val="bg1"/>
              </a:solidFill>
              <a:latin typeface="Arial" panose="020B0604020202020204" pitchFamily="34" charset="0"/>
              <a:cs typeface="Arial" panose="020B0604020202020204" pitchFamily="34" charset="0"/>
            </a:endParaRPr>
          </a:p>
        </p:txBody>
      </p:sp>
      <p:sp>
        <p:nvSpPr>
          <p:cNvPr id="70" name="Right Arrow 69"/>
          <p:cNvSpPr/>
          <p:nvPr/>
        </p:nvSpPr>
        <p:spPr>
          <a:xfrm>
            <a:off x="4939726" y="837106"/>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1" name="Rounded Rectangle 70"/>
          <p:cNvSpPr/>
          <p:nvPr/>
        </p:nvSpPr>
        <p:spPr>
          <a:xfrm>
            <a:off x="5906219" y="2184450"/>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49,58 l, 12,395 l</a:t>
            </a:r>
            <a:endParaRPr lang="en-US" sz="2000" b="1" dirty="0">
              <a:solidFill>
                <a:schemeClr val="bg1"/>
              </a:solidFill>
              <a:latin typeface="Arial" panose="020B0604020202020204" pitchFamily="34" charset="0"/>
              <a:cs typeface="Arial" panose="020B0604020202020204" pitchFamily="34" charset="0"/>
            </a:endParaRPr>
          </a:p>
        </p:txBody>
      </p:sp>
      <p:sp>
        <p:nvSpPr>
          <p:cNvPr id="72" name="Right Arrow 71"/>
          <p:cNvSpPr/>
          <p:nvPr/>
        </p:nvSpPr>
        <p:spPr>
          <a:xfrm>
            <a:off x="4937196" y="2408114"/>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ounded Rectangle 72"/>
              <p:cNvSpPr/>
              <p:nvPr/>
            </p:nvSpPr>
            <p:spPr>
              <a:xfrm>
                <a:off x="5906219" y="3755458"/>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0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000" b="1">
                    <a:solidFill>
                      <a:schemeClr val="bg1"/>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000" b="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b="1">
                    <a:solidFill>
                      <a:schemeClr val="bg1"/>
                    </a:solidFill>
                    <a:latin typeface="+mj-lt"/>
                    <a:ea typeface="Times New Roman" panose="02020603050405020304" pitchFamily="18" charset="0"/>
                    <a:cs typeface="Times New Roman" panose="02020603050405020304" pitchFamily="18" charset="0"/>
                  </a:rPr>
                  <a:t> 24,79 l</a:t>
                </a:r>
                <a:endParaRPr lang="en-US" sz="2000" b="1" dirty="0">
                  <a:solidFill>
                    <a:schemeClr val="bg1"/>
                  </a:solidFill>
                  <a:latin typeface="+mj-lt"/>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5906219" y="3755458"/>
                <a:ext cx="2522757"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4" name="Right Arrow 73"/>
          <p:cNvSpPr/>
          <p:nvPr/>
        </p:nvSpPr>
        <p:spPr>
          <a:xfrm>
            <a:off x="4937196" y="3979122"/>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3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randombar(horizontal)">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651" y="1530927"/>
            <a:ext cx="8020050" cy="3343609"/>
            <a:chOff x="597651" y="1530927"/>
            <a:chExt cx="8020050" cy="3343609"/>
          </a:xfrm>
        </p:grpSpPr>
        <p:sp>
          <p:nvSpPr>
            <p:cNvPr id="10"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23"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1"/>
                </a:ext>
              </a:extLst>
            </a:blip>
            <a:srcRect/>
            <a:stretch>
              <a:fillRect/>
            </a:stretch>
          </p:blipFill>
          <p:spPr>
            <a:xfrm>
              <a:off x="848587" y="4056168"/>
              <a:ext cx="1193905" cy="818368"/>
            </a:xfrm>
            <a:prstGeom prst="rect">
              <a:avLst/>
            </a:prstGeom>
          </p:spPr>
        </p:pic>
      </p:grpSp>
      <p:sp>
        <p:nvSpPr>
          <p:cNvPr id="12" name="Rectangle 11"/>
          <p:cNvSpPr/>
          <p:nvPr/>
        </p:nvSpPr>
        <p:spPr>
          <a:xfrm>
            <a:off x="848587" y="304138"/>
            <a:ext cx="7446817" cy="1015663"/>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a:t>
            </a:r>
            <a:r>
              <a:rPr lang="fr-FR" sz="2000" b="1" i="1">
                <a:solidFill>
                  <a:schemeClr val="accent3">
                    <a:lumMod val="75000"/>
                  </a:schemeClr>
                </a:solidFill>
              </a:rPr>
              <a:t>chuyển đổi giữa số mol (n) và thể tích (V) của các chất khí ở điều kiện chuẩn (đktc</a:t>
            </a:r>
            <a:r>
              <a:rPr lang="fr-FR" sz="2000" b="1" i="1" smtClean="0">
                <a:solidFill>
                  <a:schemeClr val="accent3">
                    <a:lumMod val="75000"/>
                  </a:schemeClr>
                </a:solidFill>
              </a:rPr>
              <a:t>)?</a:t>
            </a:r>
            <a:endParaRPr lang="en-US" sz="2000" b="1" i="1">
              <a:solidFill>
                <a:schemeClr val="accent3">
                  <a:lumMod val="75000"/>
                </a:schemeClr>
              </a:solidFill>
              <a:ea typeface="Calibri" panose="020F0502020204030204" pitchFamily="34" charset="0"/>
              <a:cs typeface="Times New Roman" panose="02020603050405020304" pitchFamily="18" charset="0"/>
            </a:endParaRPr>
          </a:p>
        </p:txBody>
      </p:sp>
      <p:sp>
        <p:nvSpPr>
          <p:cNvPr id="18" name="Rounded Rectangle 17"/>
          <p:cNvSpPr/>
          <p:nvPr/>
        </p:nvSpPr>
        <p:spPr>
          <a:xfrm>
            <a:off x="1613469" y="1838350"/>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1800">
                <a:solidFill>
                  <a:srgbClr val="000000"/>
                </a:solidFill>
              </a:rPr>
              <a:t>n là số mol chất khí</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4983944" y="1838349"/>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1800">
                <a:solidFill>
                  <a:srgbClr val="000000"/>
                </a:solidFill>
              </a:rPr>
              <a:t>V là thể tích chất khí ở điều kiện chuẩn </a:t>
            </a:r>
            <a:endParaRPr lang="en-US" sz="1800" dirty="0">
              <a:solidFill>
                <a:srgbClr val="000000"/>
              </a:solidFill>
              <a:latin typeface="Arial" panose="020B0604020202020204" pitchFamily="34" charset="0"/>
              <a:cs typeface="Arial" panose="020B0604020202020204" pitchFamily="34" charset="0"/>
            </a:endParaRPr>
          </a:p>
        </p:txBody>
      </p:sp>
      <p:sp>
        <p:nvSpPr>
          <p:cNvPr id="20" name="Left Brace 19"/>
          <p:cNvSpPr/>
          <p:nvPr/>
        </p:nvSpPr>
        <p:spPr>
          <a:xfrm rot="16200000">
            <a:off x="4319963" y="1191185"/>
            <a:ext cx="504065" cy="4017916"/>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21" name="Rectangle 20"/>
              <p:cNvSpPr/>
              <p:nvPr/>
            </p:nvSpPr>
            <p:spPr>
              <a:xfrm>
                <a:off x="2714755" y="4172537"/>
                <a:ext cx="3714478" cy="512513"/>
              </a:xfrm>
              <a:prstGeom prst="rect">
                <a:avLst/>
              </a:prstGeom>
            </p:spPr>
            <p:txBody>
              <a:bodyPr wrap="none">
                <a:spAutoFit/>
              </a:bodyPr>
              <a:lstStyle/>
              <a:p>
                <a:pPr algn="just">
                  <a:spcBef>
                    <a:spcPts val="300"/>
                  </a:spcBef>
                </a:pPr>
                <a:r>
                  <a:rPr lang="fr-FR" sz="18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(lít)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1800" i="1">
                    <a:latin typeface="+mj-lt"/>
                    <a:ea typeface="Times New Roman" panose="02020603050405020304" pitchFamily="18" charset="0"/>
                    <a:cs typeface="Times New Roman" panose="02020603050405020304" pitchFamily="18" charset="0"/>
                  </a:rPr>
                  <a:t> (mol)</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714755" y="4172537"/>
                <a:ext cx="3714478" cy="512513"/>
              </a:xfrm>
              <a:prstGeom prst="rect">
                <a:avLst/>
              </a:prstGeom>
              <a:blipFill>
                <a:blip r:embed="rId52"/>
                <a:stretch>
                  <a:fillRect l="-1311" r="-492" b="-1176"/>
                </a:stretch>
              </a:blipFill>
            </p:spPr>
            <p:txBody>
              <a:bodyPr/>
              <a:lstStyle/>
              <a:p>
                <a:r>
                  <a:rPr lang="en-US">
                    <a:noFill/>
                  </a:rPr>
                  <a:t> </a:t>
                </a:r>
              </a:p>
            </p:txBody>
          </p:sp>
        </mc:Fallback>
      </mc:AlternateContent>
      <p:sp>
        <p:nvSpPr>
          <p:cNvPr id="22" name="Right Arrow 21"/>
          <p:cNvSpPr/>
          <p:nvPr/>
        </p:nvSpPr>
        <p:spPr>
          <a:xfrm rot="5400000">
            <a:off x="4341775" y="3608784"/>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4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692726" y="1755399"/>
                <a:ext cx="7758545" cy="2585323"/>
              </a:xfrm>
              <a:prstGeom prst="rect">
                <a:avLst/>
              </a:prstGeom>
            </p:spPr>
            <p:txBody>
              <a:bodyPr wrap="square">
                <a:spAutoFit/>
              </a:bodyPr>
              <a:lstStyle/>
              <a:p>
                <a:pPr algn="just">
                  <a:lnSpc>
                    <a:spcPct val="150000"/>
                  </a:lnSpc>
                </a:pPr>
                <a:r>
                  <a:rPr lang="fr-FR" sz="1800" smtClean="0">
                    <a:latin typeface="+mj-lt"/>
                    <a:ea typeface="Calibri" panose="020F0502020204030204" pitchFamily="34" charset="0"/>
                    <a:cs typeface="Times New Roman" panose="02020603050405020304" pitchFamily="18" charset="0"/>
                  </a:rPr>
                  <a:t>Vận </a:t>
                </a:r>
                <a:r>
                  <a:rPr lang="fr-FR" sz="1800">
                    <a:latin typeface="+mj-lt"/>
                    <a:ea typeface="Calibri" panose="020F0502020204030204" pitchFamily="34" charset="0"/>
                    <a:cs typeface="Times New Roman" panose="02020603050405020304" pitchFamily="18" charset="0"/>
                  </a:rPr>
                  <a:t>dụng công thức chuyển đổi giữa số mol và thể tích khí để thực hiện các </a:t>
                </a:r>
                <a:r>
                  <a:rPr lang="fr-FR" sz="1800" smtClean="0">
                    <a:latin typeface="+mj-lt"/>
                    <a:ea typeface="Calibri" panose="020F0502020204030204" pitchFamily="34" charset="0"/>
                    <a:cs typeface="Times New Roman" panose="02020603050405020304" pitchFamily="18" charset="0"/>
                  </a:rPr>
                  <a:t>ví </a:t>
                </a:r>
                <a:r>
                  <a:rPr lang="fr-FR" sz="1800">
                    <a:latin typeface="+mj-lt"/>
                    <a:ea typeface="Calibri" panose="020F0502020204030204" pitchFamily="34" charset="0"/>
                    <a:cs typeface="Times New Roman" panose="02020603050405020304" pitchFamily="18" charset="0"/>
                  </a:rPr>
                  <a:t>dụ </a:t>
                </a:r>
                <a:r>
                  <a:rPr lang="fr-FR" sz="1800" smtClean="0">
                    <a:latin typeface="+mj-lt"/>
                    <a:ea typeface="Calibri" panose="020F0502020204030204" pitchFamily="34" charset="0"/>
                    <a:cs typeface="Times New Roman" panose="02020603050405020304" pitchFamily="18" charset="0"/>
                  </a:rPr>
                  <a:t>sau:</a:t>
                </a:r>
                <a:endParaRPr lang="en-US" sz="1800" smtClean="0">
                  <a:latin typeface="+mj-lt"/>
                  <a:ea typeface="Calibri" panose="020F0502020204030204" pitchFamily="34" charset="0"/>
                  <a:cs typeface="Times New Roman" panose="02020603050405020304" pitchFamily="18" charset="0"/>
                </a:endParaRPr>
              </a:p>
              <a:p>
                <a:pPr algn="just">
                  <a:lnSpc>
                    <a:spcPct val="150000"/>
                  </a:lnSpc>
                </a:pPr>
                <a:r>
                  <a:rPr lang="en-US" sz="1800" b="1" smtClean="0">
                    <a:solidFill>
                      <a:srgbClr val="FF0000"/>
                    </a:solidFill>
                    <a:latin typeface="+mj-lt"/>
                    <a:ea typeface="Calibri" panose="020F0502020204030204" pitchFamily="34" charset="0"/>
                    <a:cs typeface="Times New Roman" panose="02020603050405020304" pitchFamily="18" charset="0"/>
                  </a:rPr>
                  <a:t>Câu 1. </a:t>
                </a:r>
                <a:r>
                  <a:rPr lang="fr-FR" sz="1800" smtClean="0">
                    <a:latin typeface="+mj-lt"/>
                    <a:ea typeface="Calibri" panose="020F0502020204030204" pitchFamily="34" charset="0"/>
                    <a:cs typeface="Times New Roman" panose="02020603050405020304" pitchFamily="18" charset="0"/>
                  </a:rPr>
                  <a:t>Ở </a:t>
                </a:r>
                <a:r>
                  <a:rPr lang="fr-FR" sz="1800">
                    <a:latin typeface="+mj-lt"/>
                    <a:ea typeface="Calibri" panose="020F0502020204030204" pitchFamily="34" charset="0"/>
                    <a:cs typeface="Times New Roman" panose="02020603050405020304" pitchFamily="18" charset="0"/>
                  </a:rPr>
                  <a:t>25 </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và 1 bar, 1,5 mol khí chiếm thể tích bao nhiêu</a:t>
                </a:r>
                <a:r>
                  <a:rPr lang="fr-FR" sz="1800" smtClean="0">
                    <a:latin typeface="+mj-lt"/>
                    <a:ea typeface="Calibri" panose="020F0502020204030204" pitchFamily="34" charset="0"/>
                    <a:cs typeface="Times New Roman" panose="02020603050405020304" pitchFamily="18" charset="0"/>
                  </a:rPr>
                  <a:t>?</a:t>
                </a: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pPr algn="ctr">
                  <a:lnSpc>
                    <a:spcPct val="150000"/>
                  </a:lnSpc>
                </a:pPr>
                <a:r>
                  <a:rPr lang="en-US" sz="1800"/>
                  <a:t>Thể tích 1,5 mol khí 25 </a:t>
                </a:r>
                <a:r>
                  <a:rPr lang="en-US" sz="1800" baseline="30000"/>
                  <a:t>o</a:t>
                </a:r>
                <a:r>
                  <a:rPr lang="en-US" sz="1800"/>
                  <a:t>C, 1 bar là:</a:t>
                </a:r>
              </a:p>
              <a:p>
                <a:pPr algn="ctr">
                  <a:lnSpc>
                    <a:spcPct val="150000"/>
                  </a:lnSpc>
                </a:pP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1,5 = 37,185 (l</a:t>
                </a:r>
                <a:r>
                  <a:rPr lang="en-US" sz="1800" i="1" smtClean="0"/>
                  <a:t>)</a:t>
                </a:r>
                <a:endParaRPr lang="en-US" sz="1800" i="1"/>
              </a:p>
            </p:txBody>
          </p:sp>
        </mc:Choice>
        <mc:Fallback xmlns="">
          <p:sp>
            <p:nvSpPr>
              <p:cNvPr id="4" name="Rectangle 3"/>
              <p:cNvSpPr>
                <a:spLocks noRot="1" noChangeAspect="1" noMove="1" noResize="1" noEditPoints="1" noAdjustHandles="1" noChangeArrowheads="1" noChangeShapeType="1" noTextEdit="1"/>
              </p:cNvSpPr>
              <p:nvPr/>
            </p:nvSpPr>
            <p:spPr>
              <a:xfrm>
                <a:off x="692726" y="1755399"/>
                <a:ext cx="7758545" cy="2585323"/>
              </a:xfrm>
              <a:prstGeom prst="rect">
                <a:avLst/>
              </a:prstGeom>
              <a:blipFill>
                <a:blip r:embed="rId2"/>
                <a:stretch>
                  <a:fillRect l="-708" r="-708" b="-943"/>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030708" y="4142509"/>
            <a:ext cx="1150402" cy="85848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92725" y="1547649"/>
                <a:ext cx="7758545" cy="3000821"/>
              </a:xfrm>
              <a:prstGeom prst="rect">
                <a:avLst/>
              </a:prstGeom>
            </p:spPr>
            <p:txBody>
              <a:bodyPr wrap="square">
                <a:spAutoFit/>
              </a:bodyPr>
              <a:lstStyle/>
              <a:p>
                <a:pPr algn="just">
                  <a:lnSpc>
                    <a:spcPct val="150000"/>
                  </a:lnSpc>
                </a:pPr>
                <a:r>
                  <a:rPr lang="fr-FR" sz="1800" smtClean="0">
                    <a:latin typeface="+mj-lt"/>
                    <a:ea typeface="Calibri" panose="020F0502020204030204" pitchFamily="34" charset="0"/>
                    <a:cs typeface="Times New Roman" panose="02020603050405020304" pitchFamily="18" charset="0"/>
                  </a:rPr>
                  <a:t>Vận </a:t>
                </a:r>
                <a:r>
                  <a:rPr lang="fr-FR" sz="1800">
                    <a:latin typeface="+mj-lt"/>
                    <a:ea typeface="Calibri" panose="020F0502020204030204" pitchFamily="34" charset="0"/>
                    <a:cs typeface="Times New Roman" panose="02020603050405020304" pitchFamily="18" charset="0"/>
                  </a:rPr>
                  <a:t>dụng công thức chuyển đổi giữa số mol và thể tích khí để thực hiện các </a:t>
                </a:r>
                <a:r>
                  <a:rPr lang="fr-FR" sz="1800" smtClean="0">
                    <a:latin typeface="+mj-lt"/>
                    <a:ea typeface="Calibri" panose="020F0502020204030204" pitchFamily="34" charset="0"/>
                    <a:cs typeface="Times New Roman" panose="02020603050405020304" pitchFamily="18" charset="0"/>
                  </a:rPr>
                  <a:t>ví </a:t>
                </a:r>
                <a:r>
                  <a:rPr lang="fr-FR" sz="1800">
                    <a:latin typeface="+mj-lt"/>
                    <a:ea typeface="Calibri" panose="020F0502020204030204" pitchFamily="34" charset="0"/>
                    <a:cs typeface="Times New Roman" panose="02020603050405020304" pitchFamily="18" charset="0"/>
                  </a:rPr>
                  <a:t>dụ </a:t>
                </a:r>
                <a:r>
                  <a:rPr lang="fr-FR" sz="1800" smtClean="0">
                    <a:latin typeface="+mj-lt"/>
                    <a:ea typeface="Calibri" panose="020F0502020204030204" pitchFamily="34" charset="0"/>
                    <a:cs typeface="Times New Roman" panose="02020603050405020304" pitchFamily="18" charset="0"/>
                  </a:rPr>
                  <a:t>sau:</a:t>
                </a:r>
                <a:endParaRPr lang="en-US" sz="1800" smtClean="0">
                  <a:latin typeface="+mj-lt"/>
                  <a:ea typeface="Calibri" panose="020F0502020204030204" pitchFamily="34" charset="0"/>
                  <a:cs typeface="Times New Roman" panose="02020603050405020304" pitchFamily="18" charset="0"/>
                </a:endParaRPr>
              </a:p>
              <a:p>
                <a:pPr algn="just">
                  <a:lnSpc>
                    <a:spcPct val="150000"/>
                  </a:lnSpc>
                </a:pPr>
                <a:r>
                  <a:rPr lang="fr-FR" sz="1800" b="1">
                    <a:solidFill>
                      <a:srgbClr val="FF0000"/>
                    </a:solidFill>
                    <a:ea typeface="Calibri" panose="020F0502020204030204" pitchFamily="34" charset="0"/>
                    <a:cs typeface="Times New Roman" panose="02020603050405020304" pitchFamily="18" charset="0"/>
                  </a:rPr>
                  <a:t>Câu 2. </a:t>
                </a:r>
                <a:r>
                  <a:rPr lang="fr-FR" sz="1800">
                    <a:ea typeface="Calibri" panose="020F0502020204030204" pitchFamily="34" charset="0"/>
                    <a:cs typeface="Times New Roman" panose="02020603050405020304" pitchFamily="18" charset="0"/>
                  </a:rPr>
                  <a:t>Một hỗn hợp gồm 1 mol khí oxygen với 4 mol khí nitrogen. Ở 25 </a:t>
                </a:r>
                <a:r>
                  <a:rPr lang="fr-FR" sz="1800" baseline="30000">
                    <a:ea typeface="Calibri" panose="020F0502020204030204" pitchFamily="34" charset="0"/>
                    <a:cs typeface="Times New Roman" panose="02020603050405020304" pitchFamily="18" charset="0"/>
                  </a:rPr>
                  <a:t>o</a:t>
                </a:r>
                <a:r>
                  <a:rPr lang="fr-FR" sz="1800">
                    <a:ea typeface="Calibri" panose="020F0502020204030204" pitchFamily="34" charset="0"/>
                    <a:cs typeface="Times New Roman" panose="02020603050405020304" pitchFamily="18" charset="0"/>
                  </a:rPr>
                  <a:t>C và 1 bar, hỗn hợp khí này có thể tích là bao nhiêu ?</a:t>
                </a:r>
                <a:endParaRPr lang="en-US" sz="1800">
                  <a:ea typeface="Calibri" panose="020F0502020204030204" pitchFamily="34" charset="0"/>
                  <a:cs typeface="Times New Roman" panose="02020603050405020304" pitchFamily="18" charset="0"/>
                </a:endParaRP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1800"/>
                  <a:t>Số mol khí là: 1 + 4  = 5 (mol)</a:t>
                </a:r>
              </a:p>
              <a:p>
                <a:pPr marL="285750" indent="-285750">
                  <a:lnSpc>
                    <a:spcPct val="150000"/>
                  </a:lnSpc>
                  <a:buFont typeface="Wingdings" panose="05000000000000000000" pitchFamily="2" charset="2"/>
                  <a:buChar char="§"/>
                </a:pPr>
                <a:r>
                  <a:rPr lang="en-US" sz="1800"/>
                  <a:t>Thể tích hỗn hợp khí thu được </a:t>
                </a:r>
                <a:r>
                  <a:rPr lang="en-US" sz="1800" smtClean="0"/>
                  <a:t>là: </a:t>
                </a:r>
                <a:r>
                  <a:rPr lang="en-US" sz="1800" i="1" smtClean="0"/>
                  <a:t>V </a:t>
                </a:r>
                <a:r>
                  <a:rPr lang="en-US" sz="1800" i="1"/>
                  <a:t>=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5 = 123,95 (l)</a:t>
                </a:r>
              </a:p>
            </p:txBody>
          </p:sp>
        </mc:Choice>
        <mc:Fallback xmlns="">
          <p:sp>
            <p:nvSpPr>
              <p:cNvPr id="7" name="Rectangle 6"/>
              <p:cNvSpPr>
                <a:spLocks noRot="1" noChangeAspect="1" noMove="1" noResize="1" noEditPoints="1" noAdjustHandles="1" noChangeArrowheads="1" noChangeShapeType="1" noTextEdit="1"/>
              </p:cNvSpPr>
              <p:nvPr/>
            </p:nvSpPr>
            <p:spPr>
              <a:xfrm>
                <a:off x="692725" y="1547649"/>
                <a:ext cx="7758545" cy="3000821"/>
              </a:xfrm>
              <a:prstGeom prst="rect">
                <a:avLst/>
              </a:prstGeom>
              <a:blipFill>
                <a:blip r:embed="rId6"/>
                <a:stretch>
                  <a:fillRect l="-708" r="-708" b="-81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arn(inVertical)">
                                      <p:cBhvr>
                                        <p:cTn id="2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691820" y="103905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7" name="Google Shape;1447;p62"/>
          <p:cNvSpPr txBox="1">
            <a:spLocks noGrp="1"/>
          </p:cNvSpPr>
          <p:nvPr>
            <p:ph type="title"/>
          </p:nvPr>
        </p:nvSpPr>
        <p:spPr>
          <a:xfrm>
            <a:off x="644236" y="1261948"/>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smtClean="0">
                <a:latin typeface="+mj-lt"/>
              </a:rPr>
              <a:t>VI</a:t>
            </a:r>
            <a:endParaRPr sz="4000" b="1">
              <a:latin typeface="+mj-lt"/>
            </a:endParaRPr>
          </a:p>
        </p:txBody>
      </p:sp>
      <p:grpSp>
        <p:nvGrpSpPr>
          <p:cNvPr id="1450" name="Google Shape;1450;p62"/>
          <p:cNvGrpSpPr/>
          <p:nvPr/>
        </p:nvGrpSpPr>
        <p:grpSpPr>
          <a:xfrm flipH="1">
            <a:off x="6392265" y="1257150"/>
            <a:ext cx="1915984" cy="2995824"/>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911229" y="771198"/>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715049" y="418525"/>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634;p48"/>
          <p:cNvSpPr/>
          <p:nvPr/>
        </p:nvSpPr>
        <p:spPr>
          <a:xfrm>
            <a:off x="644236" y="2444133"/>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TextBox 4">
            <a:extLst>
              <a:ext uri="{FF2B5EF4-FFF2-40B4-BE49-F238E27FC236}">
                <a16:creationId xmlns="" xmlns:a16="http://schemas.microsoft.com/office/drawing/2014/main" id="{3EAA8291-3670-AEA9-5F80-62884D9ED676}"/>
              </a:ext>
            </a:extLst>
          </p:cNvPr>
          <p:cNvSpPr txBox="1"/>
          <p:nvPr/>
        </p:nvSpPr>
        <p:spPr>
          <a:xfrm>
            <a:off x="922874" y="2848514"/>
            <a:ext cx="4780329" cy="615553"/>
          </a:xfrm>
          <a:prstGeom prst="rect">
            <a:avLst/>
          </a:prstGeom>
        </p:spPr>
        <p:txBody>
          <a:bodyPr wrap="square" lIns="0" tIns="0" rIns="0" bIns="0" rtlCol="0" anchor="ctr">
            <a:spAutoFit/>
          </a:bodyPr>
          <a:lstStyle/>
          <a:p>
            <a:pPr algn="ctr"/>
            <a:r>
              <a:rPr lang="en-US" sz="4000" b="1" smtClean="0">
                <a:solidFill>
                  <a:schemeClr val="bg1"/>
                </a:solidFill>
                <a:latin typeface="Arial" panose="020B0604020202020204" pitchFamily="34" charset="0"/>
                <a:cs typeface="Arial" panose="020B0604020202020204" pitchFamily="34" charset="0"/>
              </a:rPr>
              <a:t>TỈ KHỐI CHẤT KHÍ</a:t>
            </a:r>
            <a:endParaRPr lang="vi-VN" sz="4000" b="1">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pSp>
        <p:nvGrpSpPr>
          <p:cNvPr id="125" name="Google Shape;9974;p60"/>
          <p:cNvGrpSpPr/>
          <p:nvPr/>
        </p:nvGrpSpPr>
        <p:grpSpPr>
          <a:xfrm>
            <a:off x="381225" y="1341399"/>
            <a:ext cx="6404386" cy="3478482"/>
            <a:chOff x="1003232" y="1344811"/>
            <a:chExt cx="7137542" cy="3549567"/>
          </a:xfrm>
        </p:grpSpPr>
        <p:grpSp>
          <p:nvGrpSpPr>
            <p:cNvPr id="126" name="Google Shape;9975;p60"/>
            <p:cNvGrpSpPr/>
            <p:nvPr/>
          </p:nvGrpSpPr>
          <p:grpSpPr>
            <a:xfrm>
              <a:off x="1003232" y="1472057"/>
              <a:ext cx="7038958" cy="3422321"/>
              <a:chOff x="719998" y="1516275"/>
              <a:chExt cx="6794361" cy="3303398"/>
            </a:xfrm>
          </p:grpSpPr>
          <p:sp>
            <p:nvSpPr>
              <p:cNvPr id="13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sp>
            <p:nvSpPr>
              <p:cNvPr id="13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grpSp>
        <p:grpSp>
          <p:nvGrpSpPr>
            <p:cNvPr id="127" name="Google Shape;9978;p60"/>
            <p:cNvGrpSpPr/>
            <p:nvPr/>
          </p:nvGrpSpPr>
          <p:grpSpPr>
            <a:xfrm>
              <a:off x="1136550" y="1344811"/>
              <a:ext cx="7004224" cy="3422313"/>
              <a:chOff x="819248" y="1421033"/>
              <a:chExt cx="6760834" cy="3303390"/>
            </a:xfrm>
          </p:grpSpPr>
          <p:sp>
            <p:nvSpPr>
              <p:cNvPr id="1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sp>
            <p:nvSpPr>
              <p:cNvPr id="12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grpSp>
      </p:grpSp>
      <p:grpSp>
        <p:nvGrpSpPr>
          <p:cNvPr id="2347" name="Google Shape;2347;p75"/>
          <p:cNvGrpSpPr/>
          <p:nvPr/>
        </p:nvGrpSpPr>
        <p:grpSpPr>
          <a:xfrm>
            <a:off x="1528282" y="604144"/>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095715" y="1548871"/>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Trả lời câu hỏi</a:t>
            </a:r>
            <a:endParaRPr lang="en-US" sz="3200" b="1" dirty="0">
              <a:solidFill>
                <a:srgbClr val="C00000"/>
              </a:solidFill>
              <a:latin typeface="+mj-lt"/>
            </a:endParaRPr>
          </a:p>
        </p:txBody>
      </p:sp>
      <p:sp>
        <p:nvSpPr>
          <p:cNvPr id="9" name="Rectangle 8"/>
          <p:cNvSpPr/>
          <p:nvPr/>
        </p:nvSpPr>
        <p:spPr>
          <a:xfrm>
            <a:off x="631213" y="1821951"/>
            <a:ext cx="600273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so sánh khí A nặng hay nhẹ hơn khí B? </a:t>
            </a:r>
            <a:endParaRPr lang="fr-FR" sz="1750" smtClean="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smtClean="0">
                <a:latin typeface="+mj-lt"/>
                <a:ea typeface="Calibri" panose="020F0502020204030204" pitchFamily="34" charset="0"/>
                <a:cs typeface="Times New Roman" panose="02020603050405020304" pitchFamily="18" charset="0"/>
              </a:rPr>
              <a:t>Tỉ </a:t>
            </a:r>
            <a:r>
              <a:rPr lang="fr-FR" sz="1750">
                <a:latin typeface="+mj-lt"/>
                <a:ea typeface="Calibri" panose="020F0502020204030204" pitchFamily="34" charset="0"/>
                <a:cs typeface="Times New Roman" panose="02020603050405020304" pitchFamily="18" charset="0"/>
              </a:rPr>
              <a:t>khối của khí A đối với khí B là gì? Kí hiệu và công thức tính? </a:t>
            </a:r>
            <a:endParaRPr lang="en-US" sz="175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smtClean="0">
                <a:latin typeface="+mj-lt"/>
                <a:ea typeface="Calibri" panose="020F0502020204030204" pitchFamily="34" charset="0"/>
                <a:cs typeface="Times New Roman" panose="02020603050405020304" pitchFamily="18" charset="0"/>
              </a:rPr>
              <a:t>Làm </a:t>
            </a:r>
            <a:r>
              <a:rPr lang="fr-FR" sz="1750">
                <a:latin typeface="+mj-lt"/>
                <a:ea typeface="Calibri" panose="020F0502020204030204" pitchFamily="34" charset="0"/>
                <a:cs typeface="Times New Roman" panose="02020603050405020304" pitchFamily="18" charset="0"/>
              </a:rPr>
              <a:t>thế nào để biết khí X nặng hay nhẹ hơn không khí bao nhiêu lần</a:t>
            </a:r>
            <a:r>
              <a:rPr lang="fr-FR" sz="1750" smtClean="0">
                <a:latin typeface="+mj-lt"/>
                <a:ea typeface="Calibri" panose="020F0502020204030204" pitchFamily="34" charset="0"/>
                <a:cs typeface="Times New Roman" panose="02020603050405020304" pitchFamily="18" charset="0"/>
              </a:rPr>
              <a:t>?</a:t>
            </a:r>
          </a:p>
          <a:p>
            <a:pPr marL="285750" indent="-285750" algn="just">
              <a:lnSpc>
                <a:spcPct val="150000"/>
              </a:lnSpc>
              <a:buFont typeface="Wingdings" panose="05000000000000000000" pitchFamily="2" charset="2"/>
              <a:buChar char="§"/>
            </a:pPr>
            <a:r>
              <a:rPr lang="fr-FR" sz="1750" smtClean="0">
                <a:latin typeface="+mj-lt"/>
                <a:ea typeface="Calibri" panose="020F0502020204030204" pitchFamily="34" charset="0"/>
                <a:cs typeface="Times New Roman" panose="02020603050405020304" pitchFamily="18" charset="0"/>
              </a:rPr>
              <a:t> Viết </a:t>
            </a:r>
            <a:r>
              <a:rPr lang="fr-FR" sz="1750">
                <a:latin typeface="+mj-lt"/>
                <a:ea typeface="Calibri" panose="020F0502020204030204" pitchFamily="34" charset="0"/>
                <a:cs typeface="Times New Roman" panose="02020603050405020304" pitchFamily="18" charset="0"/>
              </a:rPr>
              <a:t>công thức tính tỉ khối của một khí với không khí?</a:t>
            </a:r>
            <a:endParaRPr lang="en-US" sz="1750">
              <a:effectLst/>
              <a:latin typeface="+mj-lt"/>
              <a:ea typeface="Calibri" panose="020F0502020204030204" pitchFamily="34" charset="0"/>
              <a:cs typeface="Times New Roman" panose="02020603050405020304" pitchFamily="18" charset="0"/>
            </a:endParaRPr>
          </a:p>
        </p:txBody>
      </p:sp>
      <p:pic>
        <p:nvPicPr>
          <p:cNvPr id="133" name="Picture 42"/>
          <p:cNvPicPr>
            <a:picLocks noChangeAspect="1"/>
          </p:cNvPicPr>
          <p:nvPr/>
        </p:nvPicPr>
        <p:blipFill>
          <a:blip r:embed="rId3"/>
          <a:srcRect/>
          <a:stretch>
            <a:fillRect/>
          </a:stretch>
        </p:blipFill>
        <p:spPr>
          <a:xfrm>
            <a:off x="6388728" y="2556719"/>
            <a:ext cx="2490232" cy="2619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anim calcmode="lin" valueType="num">
                                      <p:cBhvr>
                                        <p:cTn id="13" dur="500" fill="hold"/>
                                        <p:tgtEl>
                                          <p:spTgt spid="125"/>
                                        </p:tgtEl>
                                        <p:attrNameLst>
                                          <p:attrName>ppt_x</p:attrName>
                                        </p:attrNameLst>
                                      </p:cBhvr>
                                      <p:tavLst>
                                        <p:tav tm="0">
                                          <p:val>
                                            <p:strVal val="#ppt_x"/>
                                          </p:val>
                                        </p:tav>
                                        <p:tav tm="100000">
                                          <p:val>
                                            <p:strVal val="#ppt_x"/>
                                          </p:val>
                                        </p:tav>
                                      </p:tavLst>
                                    </p:anim>
                                    <p:anim calcmode="lin" valueType="num">
                                      <p:cBhvr>
                                        <p:cTn id="14" dur="5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71"/>
          <p:cNvGrpSpPr/>
          <p:nvPr/>
        </p:nvGrpSpPr>
        <p:grpSpPr>
          <a:xfrm rot="20673706">
            <a:off x="336506" y="231803"/>
            <a:ext cx="1244200" cy="74580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0" name="Google Shape;2100;p71"/>
          <p:cNvGrpSpPr/>
          <p:nvPr/>
        </p:nvGrpSpPr>
        <p:grpSpPr>
          <a:xfrm>
            <a:off x="3576055" y="4023127"/>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itle 1"/>
          <p:cNvSpPr>
            <a:spLocks noGrp="1"/>
          </p:cNvSpPr>
          <p:nvPr>
            <p:ph type="title"/>
          </p:nvPr>
        </p:nvSpPr>
        <p:spPr/>
        <p:txBody>
          <a:bodyPr anchor="ctr"/>
          <a:lstStyle/>
          <a:p>
            <a:pPr>
              <a:lnSpc>
                <a:spcPct val="100000"/>
              </a:lnSpc>
            </a:pPr>
            <a:r>
              <a:rPr lang="en-US" sz="3200" b="1" smtClean="0">
                <a:solidFill>
                  <a:srgbClr val="009999"/>
                </a:solidFill>
                <a:latin typeface="+mj-lt"/>
              </a:rPr>
              <a:t>Khái niệm</a:t>
            </a:r>
            <a:endParaRPr lang="en-US" sz="3200" b="1" dirty="0">
              <a:solidFill>
                <a:srgbClr val="009999"/>
              </a:solidFill>
              <a:latin typeface="+mj-lt"/>
            </a:endParaRPr>
          </a:p>
        </p:txBody>
      </p:sp>
      <p:sp>
        <p:nvSpPr>
          <p:cNvPr id="4" name="Rectangle 3"/>
          <p:cNvSpPr/>
          <p:nvPr/>
        </p:nvSpPr>
        <p:spPr>
          <a:xfrm>
            <a:off x="811789" y="2317284"/>
            <a:ext cx="3521869"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Tỉ khối của khí A đối với khí B là tỉ số giữa khối lượng mol của khí A và khối lượng mol của khí B</a:t>
            </a:r>
            <a:endParaRPr lang="en-US" sz="1800" i="1">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4559230" y="1280429"/>
                <a:ext cx="3864770" cy="341253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00">
                    <a:latin typeface="+mj-lt"/>
                    <a:ea typeface="Calibri" panose="020F0502020204030204" pitchFamily="34" charset="0"/>
                    <a:cs typeface="Times New Roman" panose="02020603050405020304" pitchFamily="18" charset="0"/>
                  </a:rPr>
                  <a:t>Công </a:t>
                </a:r>
                <a:r>
                  <a:rPr lang="fr-FR" sz="1700" smtClean="0">
                    <a:latin typeface="+mj-lt"/>
                    <a:ea typeface="Calibri" panose="020F0502020204030204" pitchFamily="34" charset="0"/>
                    <a:cs typeface="Times New Roman" panose="02020603050405020304" pitchFamily="18" charset="0"/>
                  </a:rPr>
                  <a:t>thức:</a:t>
                </a:r>
                <a:r>
                  <a:rPr lang="en-US" sz="1700" smtClean="0">
                    <a:latin typeface="+mj-lt"/>
                    <a:ea typeface="Calibri" panose="020F0502020204030204" pitchFamily="34" charset="0"/>
                    <a:cs typeface="Times New Roman" panose="02020603050405020304" pitchFamily="18" charset="0"/>
                  </a:rPr>
                  <a:t> </a:t>
                </a:r>
                <a:r>
                  <a:rPr lang="fr-FR" sz="1700" i="1" smtClean="0">
                    <a:latin typeface="+mj-lt"/>
                    <a:ea typeface="Calibri" panose="020F0502020204030204" pitchFamily="34" charset="0"/>
                    <a:cs typeface="Times New Roman" panose="02020603050405020304" pitchFamily="18" charset="0"/>
                  </a:rPr>
                  <a:t>d</a:t>
                </a:r>
                <a:r>
                  <a:rPr lang="fr-FR" sz="1700" i="1" baseline="-25000" smtClean="0">
                    <a:latin typeface="+mj-lt"/>
                    <a:ea typeface="Calibri" panose="020F0502020204030204" pitchFamily="34" charset="0"/>
                    <a:cs typeface="Times New Roman" panose="02020603050405020304" pitchFamily="18" charset="0"/>
                  </a:rPr>
                  <a:t>A/B </a:t>
                </a:r>
                <a:r>
                  <a:rPr lang="fr-FR" sz="1700" i="1">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1700" i="1">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1700" smtClean="0">
                    <a:latin typeface="+mj-lt"/>
                    <a:ea typeface="Calibri" panose="020F0502020204030204" pitchFamily="34" charset="0"/>
                    <a:cs typeface="Times New Roman" panose="02020603050405020304" pitchFamily="18" charset="0"/>
                  </a:rPr>
                  <a:t>d</a:t>
                </a:r>
                <a:r>
                  <a:rPr lang="fr-FR" sz="1700" baseline="-25000" smtClean="0">
                    <a:latin typeface="+mj-lt"/>
                    <a:ea typeface="Calibri" panose="020F0502020204030204" pitchFamily="34" charset="0"/>
                    <a:cs typeface="Times New Roman" panose="02020603050405020304" pitchFamily="18" charset="0"/>
                  </a:rPr>
                  <a:t>A/B  </a:t>
                </a:r>
                <a:r>
                  <a:rPr lang="fr-FR" sz="1700">
                    <a:latin typeface="+mj-lt"/>
                    <a:ea typeface="Calibri" panose="020F0502020204030204" pitchFamily="34" charset="0"/>
                    <a:cs typeface="Times New Roman" panose="02020603050405020304" pitchFamily="18" charset="0"/>
                  </a:rPr>
                  <a:t>cho biết khí A nặng hay nhẹ hơn khí B bao nhiêu </a:t>
                </a:r>
                <a:r>
                  <a:rPr lang="fr-FR" sz="1700" smtClean="0">
                    <a:latin typeface="+mj-lt"/>
                    <a:ea typeface="Calibri" panose="020F0502020204030204" pitchFamily="34" charset="0"/>
                    <a:cs typeface="Times New Roman" panose="02020603050405020304" pitchFamily="18" charset="0"/>
                  </a:rPr>
                  <a:t>lần.</a:t>
                </a:r>
              </a:p>
              <a:p>
                <a:pPr marL="285750" indent="-285750" algn="just">
                  <a:lnSpc>
                    <a:spcPct val="150000"/>
                  </a:lnSpc>
                  <a:buFontTx/>
                  <a:buChar char="-"/>
                </a:pPr>
                <a:r>
                  <a:rPr lang="fr-FR" sz="1700" smtClean="0">
                    <a:latin typeface="+mj-lt"/>
                    <a:ea typeface="Calibri" panose="020F0502020204030204" pitchFamily="34" charset="0"/>
                    <a:cs typeface="Times New Roman" panose="02020603050405020304" pitchFamily="18" charset="0"/>
                  </a:rPr>
                  <a:t>Ví dụ: </a:t>
                </a:r>
              </a:p>
              <a:p>
                <a:pPr algn="just"/>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fr-FR" sz="1700" i="1">
                              <a:latin typeface="Cambria Math" panose="02040503050406030204" pitchFamily="18" charset="0"/>
                            </a:rPr>
                            <m:t>𝑑</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r>
                            <a:rPr lang="fr-FR" sz="1700" i="1">
                              <a:latin typeface="Cambria Math" panose="02040503050406030204" pitchFamily="18" charset="0"/>
                            </a:rPr>
                            <m:t>/</m:t>
                          </m:r>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r>
                        <a:rPr lang="fr-FR"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sub>
                          </m:sSub>
                        </m:num>
                        <m:den>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den>
                      </m:f>
                      <m:r>
                        <a:rPr lang="fr-FR" sz="1700" i="1">
                          <a:latin typeface="Cambria Math" panose="02040503050406030204" pitchFamily="18" charset="0"/>
                        </a:rPr>
                        <m:t>=</m:t>
                      </m:r>
                      <m:f>
                        <m:fPr>
                          <m:ctrlPr>
                            <a:rPr lang="en-US" sz="1700" i="1">
                              <a:latin typeface="Cambria Math" panose="02040503050406030204" pitchFamily="18" charset="0"/>
                            </a:rPr>
                          </m:ctrlPr>
                        </m:fPr>
                        <m:num>
                          <m:r>
                            <a:rPr lang="fr-FR" sz="1700" i="1">
                              <a:latin typeface="Cambria Math" panose="02040503050406030204" pitchFamily="18" charset="0"/>
                            </a:rPr>
                            <m:t>44</m:t>
                          </m:r>
                        </m:num>
                        <m:den>
                          <m:r>
                            <a:rPr lang="fr-FR" sz="1700" i="1">
                              <a:latin typeface="Cambria Math" panose="02040503050406030204" pitchFamily="18" charset="0"/>
                            </a:rPr>
                            <m:t>2</m:t>
                          </m:r>
                        </m:den>
                      </m:f>
                      <m:r>
                        <a:rPr lang="fr-FR" sz="1700" i="1">
                          <a:latin typeface="Cambria Math" panose="02040503050406030204" pitchFamily="18" charset="0"/>
                        </a:rPr>
                        <m:t>=22&gt;1</m:t>
                      </m:r>
                    </m:oMath>
                  </m:oMathPara>
                </a14:m>
                <a:endParaRPr lang="fr-FR" sz="1700" smtClean="0">
                  <a:latin typeface="+mj-lt"/>
                  <a:ea typeface="Calibri" panose="020F0502020204030204" pitchFamily="34" charset="0"/>
                  <a:cs typeface="Times New Roman" panose="02020603050405020304" pitchFamily="18" charset="0"/>
                </a:endParaRPr>
              </a:p>
              <a:p>
                <a:pPr marL="285750" indent="-285750" algn="ctr">
                  <a:lnSpc>
                    <a:spcPct val="150000"/>
                  </a:lnSpc>
                  <a:buFont typeface="Wingdings" panose="05000000000000000000" pitchFamily="2" charset="2"/>
                  <a:buChar char="§"/>
                </a:pPr>
                <a:r>
                  <a:rPr lang="fr-FR" sz="1700"/>
                  <a:t>Tỉ khối của khí X đối với không </a:t>
                </a:r>
                <a:r>
                  <a:rPr lang="fr-FR" sz="1700" smtClean="0"/>
                  <a:t>khí:</a:t>
                </a:r>
              </a:p>
              <a:p>
                <a:pPr algn="ctr">
                  <a:lnSpc>
                    <a:spcPct val="150000"/>
                  </a:lnSpc>
                </a:pPr>
                <a:r>
                  <a:rPr lang="fr-FR" sz="1700" i="1" smtClean="0"/>
                  <a:t>d</a:t>
                </a:r>
                <a:r>
                  <a:rPr lang="fr-FR" sz="1700" i="1" baseline="-25000" smtClean="0"/>
                  <a:t>X/kk </a:t>
                </a:r>
                <a:r>
                  <a:rPr lang="fr-FR" sz="1700" i="1"/>
                  <a:t>= </a:t>
                </a:r>
                <a14:m>
                  <m:oMath xmlns:m="http://schemas.openxmlformats.org/officeDocument/2006/math">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r>
                              <a:rPr lang="fr-FR" sz="1700" i="1">
                                <a:latin typeface="Cambria Math" panose="02040503050406030204" pitchFamily="18" charset="0"/>
                              </a:rPr>
                              <m:t>𝑋</m:t>
                            </m:r>
                          </m:sub>
                        </m:sSub>
                      </m:num>
                      <m:den>
                        <m:r>
                          <a:rPr lang="fr-FR" sz="1700" i="1">
                            <a:latin typeface="Cambria Math" panose="02040503050406030204" pitchFamily="18" charset="0"/>
                          </a:rPr>
                          <m:t>29</m:t>
                        </m:r>
                      </m:den>
                    </m:f>
                  </m:oMath>
                </a14:m>
                <a:endParaRPr lang="en-US" sz="1700" i="1"/>
              </a:p>
            </p:txBody>
          </p:sp>
        </mc:Choice>
        <mc:Fallback xmlns="">
          <p:sp>
            <p:nvSpPr>
              <p:cNvPr id="5" name="Rectangle 4"/>
              <p:cNvSpPr>
                <a:spLocks noRot="1" noChangeAspect="1" noMove="1" noResize="1" noEditPoints="1" noAdjustHandles="1" noChangeArrowheads="1" noChangeShapeType="1" noTextEdit="1"/>
              </p:cNvSpPr>
              <p:nvPr/>
            </p:nvSpPr>
            <p:spPr>
              <a:xfrm>
                <a:off x="4559230" y="1280429"/>
                <a:ext cx="3864770" cy="3412537"/>
              </a:xfrm>
              <a:prstGeom prst="rect">
                <a:avLst/>
              </a:prstGeom>
              <a:blipFill>
                <a:blip r:embed="rId4"/>
                <a:stretch>
                  <a:fillRect l="-789" r="-946"/>
                </a:stretch>
              </a:blipFill>
            </p:spPr>
            <p:txBody>
              <a:bodyPr/>
              <a:lstStyle/>
              <a:p>
                <a:r>
                  <a:rPr lang="en-US">
                    <a:noFill/>
                  </a:rPr>
                  <a:t> </a:t>
                </a:r>
              </a:p>
            </p:txBody>
          </p:sp>
        </mc:Fallback>
      </mc:AlternateContent>
      <p:cxnSp>
        <p:nvCxnSpPr>
          <p:cNvPr id="9" name="Straight Connector 8"/>
          <p:cNvCxnSpPr/>
          <p:nvPr/>
        </p:nvCxnSpPr>
        <p:spPr>
          <a:xfrm flipH="1">
            <a:off x="4457699" y="1507331"/>
            <a:ext cx="21432" cy="31003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anim calcmode="lin" valueType="num">
                                      <p:cBhvr>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729597"/>
                <a:ext cx="7758545" cy="2611549"/>
              </a:xfrm>
              <a:prstGeom prst="rect">
                <a:avLst/>
              </a:prstGeom>
            </p:spPr>
            <p:txBody>
              <a:bodyPr wrap="square">
                <a:spAutoFit/>
              </a:bodyPr>
              <a:lstStyle/>
              <a:p>
                <a:pPr algn="just">
                  <a:lnSpc>
                    <a:spcPct val="150000"/>
                  </a:lnSpc>
                </a:pPr>
                <a:r>
                  <a:rPr lang="en-US" sz="1800" b="1" smtClean="0">
                    <a:solidFill>
                      <a:srgbClr val="FF0000"/>
                    </a:solidFill>
                    <a:latin typeface="+mj-lt"/>
                    <a:ea typeface="Calibri" panose="020F0502020204030204" pitchFamily="34" charset="0"/>
                    <a:cs typeface="Times New Roman" panose="02020603050405020304" pitchFamily="18" charset="0"/>
                  </a:rPr>
                  <a:t>Câu hỏi 5 (SGK tr.30). </a:t>
                </a:r>
                <a:r>
                  <a:rPr lang="fr-FR" sz="1800">
                    <a:latin typeface="+mj-lt"/>
                  </a:rPr>
                  <a:t>Nếu không dùng cân, làm thế nào có thể biết được 24,79 lít khí N</a:t>
                </a:r>
                <a:r>
                  <a:rPr lang="fr-FR" sz="1800" baseline="-25000">
                    <a:latin typeface="+mj-lt"/>
                  </a:rPr>
                  <a:t>2</a:t>
                </a:r>
                <a:r>
                  <a:rPr lang="fr-FR" sz="1800">
                    <a:latin typeface="+mj-lt"/>
                  </a:rPr>
                  <a:t> nặng hơn 24,79 lít khí H</a:t>
                </a:r>
                <a:r>
                  <a:rPr lang="fr-FR" sz="1800" baseline="-25000">
                    <a:latin typeface="+mj-lt"/>
                  </a:rPr>
                  <a:t>2</a:t>
                </a:r>
                <a:r>
                  <a:rPr lang="fr-FR" sz="1800">
                    <a:latin typeface="+mj-lt"/>
                  </a:rPr>
                  <a:t> bao nhiêu lần (ở cùng điều kiện nhiệt độ, áp suất</a:t>
                </a:r>
                <a:r>
                  <a:rPr lang="fr-FR" sz="1800" smtClean="0">
                    <a:latin typeface="+mj-lt"/>
                  </a:rPr>
                  <a:t>)?</a:t>
                </a:r>
                <a:endParaRPr lang="fr-FR" sz="1800" smtClean="0">
                  <a:latin typeface="+mj-lt"/>
                  <a:ea typeface="Calibri" panose="020F0502020204030204" pitchFamily="34" charset="0"/>
                  <a:cs typeface="Times New Roman" panose="02020603050405020304" pitchFamily="18" charset="0"/>
                </a:endParaRP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r>
                  <a:rPr lang="fr-FR" sz="1800"/>
                  <a:t>Ta có</a:t>
                </a:r>
                <a:r>
                  <a:rPr lang="fr-FR" sz="1800" smtClean="0"/>
                  <a:t>:</a:t>
                </a:r>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𝑑</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28</m:t>
                        </m:r>
                      </m:num>
                      <m:den>
                        <m:r>
                          <a:rPr lang="en-US" sz="1800" i="1">
                            <a:latin typeface="Cambria Math" panose="02040503050406030204" pitchFamily="18" charset="0"/>
                          </a:rPr>
                          <m:t>2</m:t>
                        </m:r>
                      </m:den>
                    </m:f>
                    <m:r>
                      <a:rPr lang="en-US" sz="1800" i="1">
                        <a:latin typeface="Cambria Math" panose="02040503050406030204" pitchFamily="18" charset="0"/>
                      </a:rPr>
                      <m:t>=14&gt;1</m:t>
                    </m:r>
                  </m:oMath>
                </a14:m>
                <a:endParaRPr lang="en-US" sz="1800" i="1"/>
              </a:p>
              <a:p>
                <a:pPr>
                  <a:spcBef>
                    <a:spcPts val="600"/>
                  </a:spcBef>
                </a:pPr>
                <a:r>
                  <a:rPr lang="en-US" sz="1800"/>
                  <a:t>Vậy khí N</a:t>
                </a:r>
                <a:r>
                  <a:rPr lang="en-US" sz="1800" baseline="-25000"/>
                  <a:t>2</a:t>
                </a:r>
                <a:r>
                  <a:rPr lang="en-US" sz="1800"/>
                  <a:t> nặng hơn khí H</a:t>
                </a:r>
                <a:r>
                  <a:rPr lang="en-US" sz="1800" baseline="-25000"/>
                  <a:t>2</a:t>
                </a:r>
                <a:r>
                  <a:rPr lang="en-US" sz="1800"/>
                  <a:t> 14 </a:t>
                </a:r>
                <a:r>
                  <a:rPr lang="en-US" sz="1800" smtClean="0"/>
                  <a:t>lần.</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729597"/>
                <a:ext cx="7758545" cy="2611549"/>
              </a:xfrm>
              <a:prstGeom prst="rect">
                <a:avLst/>
              </a:prstGeom>
              <a:blipFill>
                <a:blip r:embed="rId3"/>
                <a:stretch>
                  <a:fillRect l="-708" r="-708" b="-3037"/>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660327"/>
                <a:ext cx="7758545" cy="2817503"/>
              </a:xfrm>
              <a:prstGeom prst="rect">
                <a:avLst/>
              </a:prstGeom>
            </p:spPr>
            <p:txBody>
              <a:bodyPr wrap="square">
                <a:spAutoFit/>
              </a:bodyPr>
              <a:lstStyle/>
              <a:p>
                <a:pPr algn="just">
                  <a:lnSpc>
                    <a:spcPct val="150000"/>
                  </a:lnSpc>
                </a:pPr>
                <a:r>
                  <a:rPr lang="en-US" sz="1800" b="1" smtClean="0">
                    <a:solidFill>
                      <a:srgbClr val="FF0000"/>
                    </a:solidFill>
                    <a:latin typeface="+mj-lt"/>
                    <a:ea typeface="Calibri" panose="020F0502020204030204" pitchFamily="34" charset="0"/>
                    <a:cs typeface="Times New Roman" panose="02020603050405020304" pitchFamily="18" charset="0"/>
                  </a:rPr>
                  <a:t>Câu hỏi 6 (SGK tr.30). </a:t>
                </a:r>
                <a:r>
                  <a:rPr lang="fr-FR" sz="1800"/>
                  <a:t>Làm thế nào biết khí A nặng hay nhẹ hơn khí B</a:t>
                </a:r>
                <a:r>
                  <a:rPr lang="fr-FR" sz="1800" smtClean="0"/>
                  <a:t>?</a:t>
                </a:r>
              </a:p>
              <a:p>
                <a:pPr algn="just">
                  <a:lnSpc>
                    <a:spcPct val="150000"/>
                  </a:lnSpc>
                </a:pPr>
                <a:r>
                  <a:rPr lang="en-US" sz="1800" b="1" i="1" u="sng" smtClean="0">
                    <a:latin typeface="+mj-lt"/>
                    <a:ea typeface="Calibri" panose="020F0502020204030204" pitchFamily="34" charset="0"/>
                    <a:cs typeface="Times New Roman" panose="02020603050405020304" pitchFamily="18" charset="0"/>
                  </a:rPr>
                  <a:t>Lời giải:</a:t>
                </a:r>
              </a:p>
              <a:p>
                <a:pPr algn="just">
                  <a:lnSpc>
                    <a:spcPct val="150000"/>
                  </a:lnSpc>
                </a:pPr>
                <a:r>
                  <a:rPr lang="en-US" sz="1800"/>
                  <a:t>Để biết khí A nặng hay nhẹ hơn khí B bao nhiêu lần ta so sánh khối lượng mol của khí A với khối lượng mol của khí </a:t>
                </a:r>
                <a:r>
                  <a:rPr lang="en-US" sz="1800" smtClean="0"/>
                  <a:t>B: </a:t>
                </a:r>
                <a:r>
                  <a:rPr lang="fr-FR" sz="1800" smtClean="0"/>
                  <a:t>d</a:t>
                </a:r>
                <a:r>
                  <a:rPr lang="fr-FR" sz="1800" baseline="-25000" smtClean="0"/>
                  <a:t>A/B </a:t>
                </a:r>
                <a:r>
                  <a:rPr lang="fr-FR" sz="1800"/>
                  <a:t>= </a:t>
                </a:r>
                <a14:m>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𝐴</m:t>
                            </m:r>
                          </m:sub>
                        </m:sSub>
                      </m:num>
                      <m:den>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𝐵</m:t>
                            </m:r>
                          </m:sub>
                        </m:sSub>
                      </m:den>
                    </m:f>
                  </m:oMath>
                </a14:m>
                <a:endParaRPr lang="en-US" sz="1800"/>
              </a:p>
              <a:p>
                <a:pPr marL="285750" indent="-285750" algn="just">
                  <a:lnSpc>
                    <a:spcPct val="150000"/>
                  </a:lnSpc>
                  <a:buFont typeface="Wingdings" panose="05000000000000000000" pitchFamily="2" charset="2"/>
                  <a:buChar char="§"/>
                </a:pPr>
                <a:r>
                  <a:rPr lang="en-US" sz="1800" smtClean="0"/>
                  <a:t>Nếu </a:t>
                </a:r>
                <a:r>
                  <a:rPr lang="fr-FR" sz="1800"/>
                  <a:t>d</a:t>
                </a:r>
                <a:r>
                  <a:rPr lang="fr-FR" sz="1800" baseline="-25000"/>
                  <a:t>A/B</a:t>
                </a:r>
                <a:r>
                  <a:rPr lang="fr-FR" sz="1800"/>
                  <a:t> &gt; 1 thì khí A nặng hơn khí </a:t>
                </a:r>
                <a:r>
                  <a:rPr lang="fr-FR" sz="1800" smtClean="0"/>
                  <a:t>B.</a:t>
                </a:r>
                <a:endParaRPr lang="en-US" sz="1800"/>
              </a:p>
              <a:p>
                <a:pPr marL="285750" indent="-285750" algn="just">
                  <a:lnSpc>
                    <a:spcPct val="150000"/>
                  </a:lnSpc>
                  <a:buFont typeface="Wingdings" panose="05000000000000000000" pitchFamily="2" charset="2"/>
                  <a:buChar char="§"/>
                </a:pPr>
                <a:r>
                  <a:rPr lang="fr-FR" sz="1800" smtClean="0"/>
                  <a:t>Nếu </a:t>
                </a:r>
                <a:r>
                  <a:rPr lang="fr-FR" sz="1800"/>
                  <a:t>d</a:t>
                </a:r>
                <a:r>
                  <a:rPr lang="fr-FR" sz="1800" baseline="-25000"/>
                  <a:t>A/B</a:t>
                </a:r>
                <a:r>
                  <a:rPr lang="fr-FR" sz="1800"/>
                  <a:t> &lt; 1 thì khí A nhẹ hơn khí </a:t>
                </a:r>
                <a:r>
                  <a:rPr lang="fr-FR" sz="1800" smtClean="0"/>
                  <a:t>B.</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660327"/>
                <a:ext cx="7758545" cy="2817503"/>
              </a:xfrm>
              <a:prstGeom prst="rect">
                <a:avLst/>
              </a:prstGeom>
              <a:blipFill>
                <a:blip r:embed="rId3"/>
                <a:stretch>
                  <a:fillRect l="-708" r="-708" b="-648"/>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 xmlns:a16="http://schemas.microsoft.com/office/drawing/2014/main" id="{F382605D-8CD3-44BE-AC1B-6FF362FEC183}"/>
              </a:ext>
            </a:extLst>
          </p:cNvPr>
          <p:cNvSpPr txBox="1"/>
          <p:nvPr/>
        </p:nvSpPr>
        <p:spPr>
          <a:xfrm>
            <a:off x="1566072" y="1634451"/>
            <a:ext cx="5996501" cy="1938992"/>
          </a:xfrm>
          <a:prstGeom prst="rect">
            <a:avLst/>
          </a:prstGeom>
        </p:spPr>
        <p:txBody>
          <a:bodyPr wrap="square" lIns="0" tIns="0" rIns="0" bIns="0" rtlCol="0" anchor="t">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BÀI 4. MOL VÀ TỈ KHỐI CHẤT KHÍ</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1</a:t>
            </a:r>
            <a:r>
              <a:rPr lang="en-US" sz="2000" b="1">
                <a:solidFill>
                  <a:srgbClr val="FFFF00"/>
                </a:solidFill>
                <a:latin typeface="Arial" panose="020B0604020202020204" pitchFamily="34" charset="0"/>
                <a:cs typeface="Arial" panose="020B0604020202020204" pitchFamily="34" charset="0"/>
              </a:rPr>
              <a:t>.</a:t>
            </a:r>
            <a:r>
              <a:rPr lang="en-US"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Số Avogadro và kí hiệu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dap an a">
                <a:extLst>
                  <a:ext uri="{FF2B5EF4-FFF2-40B4-BE49-F238E27FC236}">
                    <a16:creationId xmlns=""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 10</a:t>
                </a:r>
                <a:r>
                  <a:rPr lang="nl-NL" sz="1800" baseline="30000">
                    <a:solidFill>
                      <a:schemeClr val="bg1"/>
                    </a:solidFill>
                  </a:rPr>
                  <a:t>23</a:t>
                </a:r>
                <a:r>
                  <a:rPr lang="nl-NL" sz="1800">
                    <a:solidFill>
                      <a:schemeClr val="bg1"/>
                    </a:solidFill>
                  </a:rPr>
                  <a:t>, A</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23</a:t>
                </a:r>
                <a:r>
                  <a:rPr lang="nl-NL" sz="1800">
                    <a:solidFill>
                      <a:schemeClr val="bg1"/>
                    </a:solidFill>
                  </a:rPr>
                  <a:t>, N</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3" name="dap an b">
                <a:extLst>
                  <a:ext uri="{FF2B5EF4-FFF2-40B4-BE49-F238E27FC236}">
                    <a16:creationId xmlns=""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m:t>
                    </m:r>
                  </m:oMath>
                </a14:m>
                <a:r>
                  <a:rPr lang="nl-NL" sz="1800">
                    <a:solidFill>
                      <a:schemeClr val="bg1"/>
                    </a:solidFill>
                  </a:rPr>
                  <a:t>10</a:t>
                </a:r>
                <a:r>
                  <a:rPr lang="nl-NL" sz="1800" baseline="30000">
                    <a:solidFill>
                      <a:schemeClr val="bg1"/>
                    </a:solidFill>
                  </a:rPr>
                  <a:t>-23</a:t>
                </a:r>
                <a:r>
                  <a:rPr lang="nl-NL" sz="1800">
                    <a:solidFill>
                      <a:schemeClr val="bg1"/>
                    </a:solidFill>
                  </a:rPr>
                  <a:t>, A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-24</a:t>
                </a:r>
                <a:r>
                  <a:rPr lang="nl-NL" sz="1800">
                    <a:solidFill>
                      <a:schemeClr val="bg1"/>
                    </a:solidFill>
                  </a:rPr>
                  <a:t>, N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smtClean="0">
                <a:solidFill>
                  <a:schemeClr val="bg1"/>
                </a:solidFill>
              </a:rPr>
              <a:t>hối </a:t>
            </a:r>
            <a:r>
              <a:rPr lang="nl-NL">
                <a:solidFill>
                  <a:schemeClr val="bg1"/>
                </a:solidFill>
              </a:rPr>
              <a:t>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mtClean="0">
                <a:solidFill>
                  <a:schemeClr val="bg1"/>
                </a:solidFill>
                <a:ea typeface="Tahoma" panose="020B0604030504040204" pitchFamily="34" charset="0"/>
              </a:rPr>
              <a:t>k</a:t>
            </a:r>
            <a:r>
              <a:rPr lang="nl-NL" smtClean="0">
                <a:solidFill>
                  <a:schemeClr val="bg1"/>
                </a:solidFill>
              </a:rPr>
              <a:t>hối </a:t>
            </a:r>
            <a:r>
              <a:rPr lang="nl-NL">
                <a:solidFill>
                  <a:schemeClr val="bg1"/>
                </a:solidFill>
              </a:rPr>
              <a:t>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716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686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4</a:t>
            </a:r>
            <a:r>
              <a:rPr lang="vi-VN" sz="2000" b="1" smtClean="0">
                <a:solidFill>
                  <a:srgbClr val="FFFF00"/>
                </a:solidFill>
                <a:latin typeface="Arial" panose="020B0604020202020204" pitchFamily="34" charset="0"/>
                <a:cs typeface="Arial" panose="020B0604020202020204" pitchFamily="34" charset="0"/>
              </a:rPr>
              <a:t>. </a:t>
            </a:r>
            <a:r>
              <a:rPr lang="nl-NL" sz="2000" b="1" smtClean="0">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7" y="4470968"/>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9507" y="4413095"/>
            <a:ext cx="3487815" cy="623312"/>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smtClean="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a:solidFill>
                  <a:schemeClr val="bg1"/>
                </a:solidFill>
              </a:rPr>
              <a:t>thể tích chiếm bởi N phân tử của chất khí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của 1 nguyên tử nào đó</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7"/>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smtClean="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1500">
                <a:solidFill>
                  <a:schemeClr val="bg1"/>
                </a:solidFill>
              </a:rPr>
              <a:t>thể tích của chất lỏng</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9" y="4566100"/>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ở đktc là 24,79 l</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5</a:t>
            </a:r>
            <a:r>
              <a:rPr lang="vi-VN"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a:t>
            </a:r>
            <a:r>
              <a:rPr lang="nl-NL" sz="2000" b="1" smtClean="0">
                <a:solidFill>
                  <a:srgbClr val="FFFF00"/>
                </a:solidFill>
              </a:rPr>
              <a:t>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a:t>
            </a:r>
            <a:r>
              <a:rPr lang="nl-NL" sz="1800" smtClean="0">
                <a:solidFill>
                  <a:schemeClr val="bg1"/>
                </a:solidFill>
              </a:rPr>
              <a:t>l</a:t>
            </a:r>
            <a:endParaRPr lang="en-US" sz="1800">
              <a:solidFill>
                <a:schemeClr val="bg1"/>
              </a:solidFil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14847"/>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6</a:t>
            </a:r>
            <a:r>
              <a:rPr lang="vi-VN"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r>
              <a:rPr lang="nl-NL" sz="2000" b="1" smtClean="0">
                <a:solidFill>
                  <a:srgbClr val="FFFF00"/>
                </a:solidFill>
              </a:rPr>
              <a:t>:</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a:t>
                </a:r>
                <a:r>
                  <a:rPr lang="nl-NL" sz="2000" b="1" smtClean="0">
                    <a:solidFill>
                      <a:srgbClr val="FFFF00"/>
                    </a:solidFill>
                  </a:rPr>
                  <a:t>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smtClean="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smtClean="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a:t>
            </a:r>
            <a:r>
              <a:rPr lang="en-US" sz="2000" b="1" smtClean="0">
                <a:solidFill>
                  <a:srgbClr val="FFFF00"/>
                </a:solidFill>
                <a:latin typeface="Arial" panose="020B0604020202020204" pitchFamily="34" charset="0"/>
                <a:cs typeface="Arial" panose="020B0604020202020204" pitchFamily="34" charset="0"/>
              </a:rPr>
              <a:t>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a:t>
            </a:r>
            <a:r>
              <a:rPr lang="nl-NL" sz="2000" b="1" smtClean="0">
                <a:solidFill>
                  <a:srgbClr val="FFFF00"/>
                </a:solidFill>
              </a:rPr>
              <a:t>bao nhiêu </a:t>
            </a:r>
            <a:r>
              <a:rPr lang="nl-NL" sz="2000" b="1">
                <a:solidFill>
                  <a:srgbClr val="FFFF00"/>
                </a:solidFill>
              </a:rPr>
              <a:t>lần</a:t>
            </a:r>
            <a:r>
              <a:rPr lang="nl-NL" sz="2000" b="1" smtClean="0">
                <a:solidFill>
                  <a:srgbClr val="FFFF00"/>
                </a:solidFill>
              </a:rPr>
              <a:t>?</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smtClean="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smtClean="0">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4182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693667"/>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 xmlns:a16="http://schemas.microsoft.com/office/drawing/2014/main" id="{E32211D1-43FC-B605-740A-737F995BDB4A}"/>
              </a:ext>
            </a:extLst>
          </p:cNvPr>
          <p:cNvSpPr txBox="1"/>
          <p:nvPr/>
        </p:nvSpPr>
        <p:spPr>
          <a:xfrm>
            <a:off x="2286779" y="1643045"/>
            <a:ext cx="3850175"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539416"/>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691260"/>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II</a:t>
            </a:r>
            <a:endParaRPr b="1">
              <a:latin typeface="+mj-lt"/>
            </a:endParaRPr>
          </a:p>
        </p:txBody>
      </p:sp>
      <p:sp>
        <p:nvSpPr>
          <p:cNvPr id="66" name="TextBox 65">
            <a:extLst>
              <a:ext uri="{FF2B5EF4-FFF2-40B4-BE49-F238E27FC236}">
                <a16:creationId xmlns="" xmlns:a16="http://schemas.microsoft.com/office/drawing/2014/main" id="{E32211D1-43FC-B605-740A-737F995BDB4A}"/>
              </a:ext>
            </a:extLst>
          </p:cNvPr>
          <p:cNvSpPr txBox="1"/>
          <p:nvPr/>
        </p:nvSpPr>
        <p:spPr>
          <a:xfrm>
            <a:off x="2286779" y="2640638"/>
            <a:ext cx="3850175"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1464607" y="363823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84850" y="3790075"/>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III</a:t>
            </a:r>
            <a:endParaRPr b="1">
              <a:latin typeface="+mj-lt"/>
            </a:endParaRPr>
          </a:p>
        </p:txBody>
      </p:sp>
      <p:sp>
        <p:nvSpPr>
          <p:cNvPr id="69" name="TextBox 68">
            <a:extLst>
              <a:ext uri="{FF2B5EF4-FFF2-40B4-BE49-F238E27FC236}">
                <a16:creationId xmlns="" xmlns:a16="http://schemas.microsoft.com/office/drawing/2014/main" id="{E32211D1-43FC-B605-740A-737F995BDB4A}"/>
              </a:ext>
            </a:extLst>
          </p:cNvPr>
          <p:cNvSpPr txBox="1"/>
          <p:nvPr/>
        </p:nvSpPr>
        <p:spPr>
          <a:xfrm>
            <a:off x="2286779" y="3339344"/>
            <a:ext cx="5654709" cy="1292662"/>
          </a:xfrm>
          <a:prstGeom prst="rect">
            <a:avLst/>
          </a:prstGeom>
          <a:noFill/>
        </p:spPr>
        <p:txBody>
          <a:bodyPr wrap="square">
            <a:spAutoFit/>
          </a:bodyPr>
          <a:lstStyle/>
          <a:p>
            <a:pPr>
              <a:lnSpc>
                <a:spcPct val="150000"/>
              </a:lnSpc>
            </a:pPr>
            <a:r>
              <a:rPr lang="en-US" sz="2600" b="1" smtClean="0">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10567" y="2697081"/>
            <a:ext cx="6260439" cy="923330"/>
          </a:xfrm>
          <a:prstGeom prst="rect">
            <a:avLst/>
          </a:prstGeom>
          <a:noFill/>
        </p:spPr>
        <p:txBody>
          <a:bodyPr wrap="square" rtlCol="0">
            <a:spAutoFit/>
          </a:bodyPr>
          <a:lstStyle/>
          <a:p>
            <a:pPr algn="ctr">
              <a:lnSpc>
                <a:spcPct val="150000"/>
              </a:lnSpc>
            </a:pPr>
            <a:r>
              <a:rPr lang="vi-VN" sz="1800" b="1">
                <a:solidFill>
                  <a:srgbClr val="FFFF00"/>
                </a:solidFill>
                <a:latin typeface="Arial" panose="020B0604020202020204" pitchFamily="34" charset="0"/>
                <a:cs typeface="Arial" panose="020B0604020202020204" pitchFamily="34" charset="0"/>
              </a:rPr>
              <a:t>Câu </a:t>
            </a:r>
            <a:r>
              <a:rPr lang="en-US" sz="1800" b="1" smtClean="0">
                <a:solidFill>
                  <a:srgbClr val="FFFF00"/>
                </a:solidFill>
                <a:latin typeface="Arial" panose="020B0604020202020204" pitchFamily="34" charset="0"/>
                <a:cs typeface="Arial" panose="020B0604020202020204" pitchFamily="34" charset="0"/>
              </a:rPr>
              <a:t>10</a:t>
            </a:r>
            <a:r>
              <a:rPr lang="vi-VN" sz="1800" b="1" smtClean="0">
                <a:solidFill>
                  <a:srgbClr val="FFFF00"/>
                </a:solidFill>
                <a:latin typeface="Arial" panose="020B0604020202020204" pitchFamily="34" charset="0"/>
                <a:cs typeface="Arial" panose="020B0604020202020204" pitchFamily="34" charset="0"/>
              </a:rPr>
              <a:t>. </a:t>
            </a:r>
            <a:r>
              <a:rPr lang="nl-NL" sz="1800" b="1">
                <a:solidFill>
                  <a:srgbClr val="FFFF00"/>
                </a:solidFill>
              </a:rPr>
              <a:t>Trong các khí sau, số khí nhẹ hơn không khí là: CO</a:t>
            </a:r>
            <a:r>
              <a:rPr lang="nl-NL" sz="1800" b="1" baseline="-25000">
                <a:solidFill>
                  <a:srgbClr val="FFFF00"/>
                </a:solidFill>
              </a:rPr>
              <a:t>2</a:t>
            </a:r>
            <a:r>
              <a:rPr lang="nl-NL" sz="1800" b="1">
                <a:solidFill>
                  <a:srgbClr val="FFFF00"/>
                </a:solidFill>
              </a:rPr>
              <a:t>, H</a:t>
            </a:r>
            <a:r>
              <a:rPr lang="nl-NL" sz="1800" b="1" baseline="-25000">
                <a:solidFill>
                  <a:srgbClr val="FFFF00"/>
                </a:solidFill>
              </a:rPr>
              <a:t>2</a:t>
            </a:r>
            <a:r>
              <a:rPr lang="nl-NL" sz="1800" b="1">
                <a:solidFill>
                  <a:srgbClr val="FFFF00"/>
                </a:solidFill>
              </a:rPr>
              <a:t>O, N</a:t>
            </a:r>
            <a:r>
              <a:rPr lang="nl-NL" sz="1800" b="1" baseline="-25000">
                <a:solidFill>
                  <a:srgbClr val="FFFF00"/>
                </a:solidFill>
              </a:rPr>
              <a:t>2</a:t>
            </a:r>
            <a:r>
              <a:rPr lang="nl-NL" sz="1800" b="1">
                <a:solidFill>
                  <a:srgbClr val="FFFF00"/>
                </a:solidFill>
              </a:rPr>
              <a:t>, SO</a:t>
            </a:r>
            <a:r>
              <a:rPr lang="nl-NL" sz="1800" b="1" baseline="-25000">
                <a:solidFill>
                  <a:srgbClr val="FFFF00"/>
                </a:solidFill>
              </a:rPr>
              <a:t>2</a:t>
            </a:r>
            <a:endParaRPr lang="en-US" sz="1800" b="1">
              <a:solidFill>
                <a:srgbClr val="FFFF00"/>
              </a:solidFill>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2</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smtClean="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488389" y="1224235"/>
            <a:ext cx="8137394" cy="3710801"/>
            <a:chOff x="488389" y="1224235"/>
            <a:chExt cx="8137394" cy="3710801"/>
          </a:xfrm>
        </p:grpSpPr>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smtClean="0">
                <a:solidFill>
                  <a:srgbClr val="FF0000"/>
                </a:solidFill>
                <a:latin typeface="+mj-lt"/>
                <a:ea typeface="Calibri" panose="020F0502020204030204" pitchFamily="34" charset="0"/>
                <a:cs typeface="Times New Roman" panose="02020603050405020304" pitchFamily="18" charset="0"/>
              </a:rPr>
              <a:t>Bài tập 1. </a:t>
            </a:r>
            <a:r>
              <a:rPr lang="nl-NL" sz="1750" smtClean="0">
                <a:latin typeface="+mj-lt"/>
                <a:ea typeface="Calibri" panose="020F0502020204030204" pitchFamily="34" charset="0"/>
                <a:cs typeface="Times New Roman" panose="02020603050405020304" pitchFamily="18" charset="0"/>
              </a:rPr>
              <a:t>Tính </a:t>
            </a:r>
            <a:r>
              <a:rPr lang="nl-NL" sz="1750">
                <a:latin typeface="+mj-lt"/>
                <a:ea typeface="Calibri" panose="020F0502020204030204" pitchFamily="34" charset="0"/>
                <a:cs typeface="Times New Roman" panose="02020603050405020304" pitchFamily="18" charset="0"/>
              </a:rPr>
              <a:t>số phân tử nước và số nguyên tử của mỗi nguyên tố có trong 3 mol phân tử </a:t>
            </a:r>
            <a:r>
              <a:rPr lang="nl-NL" sz="1750" smtClean="0">
                <a:latin typeface="+mj-lt"/>
                <a:ea typeface="Calibri" panose="020F0502020204030204" pitchFamily="34" charset="0"/>
                <a:cs typeface="Times New Roman" panose="02020603050405020304" pitchFamily="18" charset="0"/>
              </a:rPr>
              <a:t>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a:t>
                </a:r>
                <a:r>
                  <a:rPr lang="nl-NL" sz="1750" smtClean="0">
                    <a:latin typeface="+mj-lt"/>
                    <a:ea typeface="Calibri" panose="020F0502020204030204" pitchFamily="34" charset="0"/>
                    <a:cs typeface="Times New Roman" panose="02020603050405020304" pitchFamily="18" charset="0"/>
                  </a:rPr>
                  <a:t>là:</a:t>
                </a:r>
                <a:endParaRPr lang="en-US" sz="1750" smtClean="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smtClean="0">
                    <a:latin typeface="+mj-lt"/>
                    <a:ea typeface="Times New Roman" panose="02020603050405020304" pitchFamily="18" charset="0"/>
                    <a:cs typeface="Times New Roman" panose="02020603050405020304" pitchFamily="18" charset="0"/>
                  </a:rPr>
                  <a:t>Số </a:t>
                </a:r>
                <a:r>
                  <a:rPr lang="nl-NL" sz="1750">
                    <a:latin typeface="+mj-lt"/>
                    <a:ea typeface="Times New Roman" panose="02020603050405020304" pitchFamily="18" charset="0"/>
                    <a:cs typeface="Times New Roman" panose="02020603050405020304" pitchFamily="18" charset="0"/>
                  </a:rPr>
                  <a:t>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a:t>
                </a:r>
                <a:r>
                  <a:rPr lang="nl-NL" sz="1750" smtClean="0">
                    <a:latin typeface="+mj-lt"/>
                    <a:ea typeface="Times New Roman" panose="02020603050405020304" pitchFamily="18" charset="0"/>
                    <a:cs typeface="Times New Roman" panose="02020603050405020304" pitchFamily="18" charset="0"/>
                  </a:rPr>
                  <a:t>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smtClean="0">
                    <a:latin typeface="+mj-lt"/>
                    <a:ea typeface="Times New Roman" panose="02020603050405020304" pitchFamily="18" charset="0"/>
                    <a:cs typeface="Times New Roman" panose="02020603050405020304" pitchFamily="18" charset="0"/>
                  </a:rPr>
                  <a:t>Số </a:t>
                </a:r>
                <a:r>
                  <a:rPr lang="nl-NL" sz="1750">
                    <a:latin typeface="+mj-lt"/>
                    <a:ea typeface="Times New Roman" panose="02020603050405020304" pitchFamily="18" charset="0"/>
                    <a:cs typeface="Times New Roman" panose="02020603050405020304" pitchFamily="18" charset="0"/>
                  </a:rPr>
                  <a:t>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a:t>
                </a:r>
                <a:r>
                  <a:rPr lang="nl-NL" sz="1750" smtClean="0">
                    <a:latin typeface="+mj-lt"/>
                    <a:ea typeface="Times New Roman" panose="02020603050405020304" pitchFamily="18" charset="0"/>
                    <a:cs typeface="Times New Roman" panose="02020603050405020304" pitchFamily="18" charset="0"/>
                  </a:rPr>
                  <a:t>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26" name="Google Shape;2413;p77"/>
          <p:cNvGrpSpPr/>
          <p:nvPr/>
        </p:nvGrpSpPr>
        <p:grpSpPr>
          <a:xfrm rot="-1879180">
            <a:off x="488389" y="4166243"/>
            <a:ext cx="346253" cy="768793"/>
            <a:chOff x="7941975" y="230788"/>
            <a:chExt cx="339775" cy="728413"/>
          </a:xfrm>
        </p:grpSpPr>
        <p:sp>
          <p:nvSpPr>
            <p:cNvPr id="27"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smtClean="0">
                  <a:solidFill>
                    <a:srgbClr val="FF0000"/>
                  </a:solidFill>
                  <a:latin typeface="+mj-lt"/>
                  <a:cs typeface="Arial" panose="020B0604020202020204" pitchFamily="34" charset="0"/>
                </a:rPr>
                <a:t>Bài tập 2.</a:t>
              </a:r>
              <a:r>
                <a:rPr lang="en-US" sz="1800" smtClean="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smtClean="0">
                  <a:solidFill>
                    <a:srgbClr val="000000"/>
                  </a:solidFill>
                  <a:latin typeface="+mj-lt"/>
                  <a:cs typeface="Arial" panose="020B0604020202020204" pitchFamily="34" charset="0"/>
                </a:rPr>
                <a:t>?</a:t>
              </a:r>
              <a:endParaRPr lang="en-US" sz="1800">
                <a:solidFill>
                  <a:srgbClr val="000000"/>
                </a:solidFill>
                <a:latin typeface="+mj-lt"/>
                <a:cs typeface="Arial" panose="020B0604020202020204" pitchFamily="34" charset="0"/>
              </a:endParaRP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smtClean="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r>
                  <a:rPr lang="nl-NL" sz="1800" smtClean="0">
                    <a:solidFill>
                      <a:srgbClr val="000000"/>
                    </a:solidFill>
                  </a:rPr>
                  <a:t>)</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mtClean="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smtClean="0">
                <a:solidFill>
                  <a:srgbClr val="FF0000"/>
                </a:solidFill>
                <a:latin typeface="+mj-lt"/>
                <a:ea typeface="Calibri" panose="020F0502020204030204" pitchFamily="34" charset="0"/>
                <a:cs typeface="Times New Roman" panose="02020603050405020304" pitchFamily="18" charset="0"/>
              </a:rPr>
              <a:t>Bài tập 3. </a:t>
            </a:r>
            <a:r>
              <a:rPr lang="nl-NL" sz="1800" smtClean="0">
                <a:latin typeface="+mj-lt"/>
                <a:ea typeface="Calibri" panose="020F0502020204030204" pitchFamily="34" charset="0"/>
                <a:cs typeface="Times New Roman" panose="02020603050405020304" pitchFamily="18" charset="0"/>
              </a:rPr>
              <a:t>Hoàn </a:t>
            </a:r>
            <a:r>
              <a:rPr lang="nl-NL" sz="1800">
                <a:latin typeface="+mj-lt"/>
                <a:ea typeface="Calibri" panose="020F0502020204030204" pitchFamily="34" charset="0"/>
                <a:cs typeface="Times New Roman" panose="02020603050405020304" pitchFamily="18" charset="0"/>
              </a:rPr>
              <a:t>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 xmlns:a16="http://schemas.microsoft.com/office/drawing/2014/main" val="3680898060"/>
                        </a:ext>
                      </a:extLst>
                    </a:gridCol>
                    <a:gridCol w="1191949">
                      <a:extLst>
                        <a:ext uri="{9D8B030D-6E8A-4147-A177-3AD203B41FA5}">
                          <a16:colId xmlns="" xmlns:a16="http://schemas.microsoft.com/office/drawing/2014/main" val="2223844741"/>
                        </a:ext>
                      </a:extLst>
                    </a:gridCol>
                    <a:gridCol w="1437012">
                      <a:extLst>
                        <a:ext uri="{9D8B030D-6E8A-4147-A177-3AD203B41FA5}">
                          <a16:colId xmlns="" xmlns:a16="http://schemas.microsoft.com/office/drawing/2014/main" val="414869629"/>
                        </a:ext>
                      </a:extLst>
                    </a:gridCol>
                    <a:gridCol w="1574263">
                      <a:extLst>
                        <a:ext uri="{9D8B030D-6E8A-4147-A177-3AD203B41FA5}">
                          <a16:colId xmlns="" xmlns:a16="http://schemas.microsoft.com/office/drawing/2014/main" val="2881100787"/>
                        </a:ext>
                      </a:extLst>
                    </a:gridCol>
                    <a:gridCol w="2987285">
                      <a:extLst>
                        <a:ext uri="{9D8B030D-6E8A-4147-A177-3AD203B41FA5}">
                          <a16:colId xmlns=""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smtClean="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smtClean="0">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smtClean="0">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smtClean="0">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smtClean="0">
                <a:solidFill>
                  <a:srgbClr val="FF0000"/>
                </a:solidFill>
                <a:latin typeface="+mj-lt"/>
                <a:ea typeface="Calibri" panose="020F0502020204030204" pitchFamily="34" charset="0"/>
                <a:cs typeface="Times New Roman" panose="02020603050405020304" pitchFamily="18" charset="0"/>
              </a:rPr>
              <a:t>Bài tập 4</a:t>
            </a:r>
            <a:r>
              <a:rPr lang="nl-NL" sz="1800" b="1" smtClean="0">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 xmlns:a16="http://schemas.microsoft.com/office/drawing/2014/main" val="499388288"/>
                    </a:ext>
                  </a:extLst>
                </a:gridCol>
                <a:gridCol w="1497041">
                  <a:extLst>
                    <a:ext uri="{9D8B030D-6E8A-4147-A177-3AD203B41FA5}">
                      <a16:colId xmlns="" xmlns:a16="http://schemas.microsoft.com/office/drawing/2014/main" val="1066479629"/>
                    </a:ext>
                  </a:extLst>
                </a:gridCol>
                <a:gridCol w="1497041">
                  <a:extLst>
                    <a:ext uri="{9D8B030D-6E8A-4147-A177-3AD203B41FA5}">
                      <a16:colId xmlns="" xmlns:a16="http://schemas.microsoft.com/office/drawing/2014/main" val="2652409307"/>
                    </a:ext>
                  </a:extLst>
                </a:gridCol>
                <a:gridCol w="1497041">
                  <a:extLst>
                    <a:ext uri="{9D8B030D-6E8A-4147-A177-3AD203B41FA5}">
                      <a16:colId xmlns="" xmlns:a16="http://schemas.microsoft.com/office/drawing/2014/main" val="3244354961"/>
                    </a:ext>
                  </a:extLst>
                </a:gridCol>
                <a:gridCol w="1497041">
                  <a:extLst>
                    <a:ext uri="{9D8B030D-6E8A-4147-A177-3AD203B41FA5}">
                      <a16:colId xmlns=""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smtClean="0">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smtClean="0">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smtClean="0">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dirty="0" smtClean="0">
                <a:solidFill>
                  <a:srgbClr val="FF0000"/>
                </a:solidFill>
                <a:latin typeface="+mj-lt"/>
                <a:ea typeface="Calibri" panose="020F0502020204030204" pitchFamily="34" charset="0"/>
                <a:cs typeface="Times New Roman" panose="02020603050405020304" pitchFamily="18" charset="0"/>
              </a:rPr>
              <a:t>Bài tập 5. </a:t>
            </a:r>
            <a:r>
              <a:rPr lang="nl-NL" sz="1800" dirty="0">
                <a:latin typeface="+mj-lt"/>
              </a:rPr>
              <a:t>Có ba quả bóng bay giống nhau về kích thước và khối lượng. Lần lượt bơm cùng thể tích mỗi khí H</a:t>
            </a:r>
            <a:r>
              <a:rPr lang="nl-NL" sz="1800" baseline="-25000" dirty="0">
                <a:latin typeface="+mj-lt"/>
              </a:rPr>
              <a:t>2</a:t>
            </a:r>
            <a:r>
              <a:rPr lang="nl-NL" sz="1800" dirty="0">
                <a:latin typeface="+mj-lt"/>
              </a:rPr>
              <a:t>, CO</a:t>
            </a:r>
            <a:r>
              <a:rPr lang="nl-NL" sz="1800" baseline="-25000" dirty="0">
                <a:latin typeface="+mj-lt"/>
              </a:rPr>
              <a:t>2</a:t>
            </a:r>
            <a:r>
              <a:rPr lang="nl-NL" sz="1800" dirty="0">
                <a:latin typeface="+mj-lt"/>
              </a:rPr>
              <a:t>, O</a:t>
            </a:r>
            <a:r>
              <a:rPr lang="nl-NL" sz="1800" baseline="-25000" dirty="0">
                <a:latin typeface="+mj-lt"/>
              </a:rPr>
              <a:t>2</a:t>
            </a:r>
            <a:r>
              <a:rPr lang="nl-NL" sz="1800" dirty="0">
                <a:latin typeface="+mj-lt"/>
              </a:rPr>
              <a:t> vào từng quả bóng bay trên. Điều gì sẽ xảy ra khi thả ba quả bóng bay đó trong không khí?</a:t>
            </a:r>
            <a:endParaRPr lang="en-US" sz="1800" dirty="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8914" name="Picture 2" descr="https://o.remove.bg/downloads/ae74397e-e2f8-491e-ae24-25dcfa246edd/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57" y="3690664"/>
            <a:ext cx="1242298" cy="144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2646" y="471884"/>
            <a:ext cx="6186309" cy="1754326"/>
          </a:xfrm>
          <a:prstGeom prst="rect">
            <a:avLst/>
          </a:prstGeom>
        </p:spPr>
        <p:txBody>
          <a:bodyPr wrap="none">
            <a:spAutoFit/>
          </a:bodyPr>
          <a:lstStyle/>
          <a:p>
            <a:r>
              <a:rPr lang="nl-NL" sz="3600" b="1" dirty="0">
                <a:ea typeface="Calibri" panose="020F0502020204030204" pitchFamily="34" charset="0"/>
                <a:cs typeface="Times New Roman" panose="02020603050405020304" pitchFamily="18" charset="0"/>
              </a:rPr>
              <a:t>Bài tập </a:t>
            </a:r>
            <a:r>
              <a:rPr lang="nl-NL" sz="3600" b="1" dirty="0" smtClean="0">
                <a:ea typeface="Calibri" panose="020F0502020204030204" pitchFamily="34" charset="0"/>
                <a:cs typeface="Times New Roman" panose="02020603050405020304" pitchFamily="18" charset="0"/>
              </a:rPr>
              <a:t>6. </a:t>
            </a:r>
            <a:r>
              <a:rPr lang="nl-NL" sz="3600" b="1" dirty="0" smtClean="0">
                <a:solidFill>
                  <a:srgbClr val="FF0000"/>
                </a:solidFill>
                <a:ea typeface="Calibri" panose="020F0502020204030204" pitchFamily="34" charset="0"/>
                <a:cs typeface="Times New Roman" panose="02020603050405020304" pitchFamily="18" charset="0"/>
              </a:rPr>
              <a:t>Tính thể tích của:</a:t>
            </a:r>
          </a:p>
          <a:p>
            <a:pPr marL="342900" indent="-342900">
              <a:buAutoNum type="alphaLcPeriod"/>
            </a:pPr>
            <a:r>
              <a:rPr lang="nl-NL" sz="3600" b="1" dirty="0" smtClean="0">
                <a:solidFill>
                  <a:srgbClr val="FF0000"/>
                </a:solidFill>
                <a:ea typeface="Calibri" panose="020F0502020204030204" pitchFamily="34" charset="0"/>
                <a:cs typeface="Times New Roman" panose="02020603050405020304" pitchFamily="18" charset="0"/>
              </a:rPr>
              <a:t>32g khí SO</a:t>
            </a:r>
            <a:r>
              <a:rPr lang="nl-NL" sz="3600" b="1" baseline="-25000" dirty="0" smtClean="0">
                <a:solidFill>
                  <a:srgbClr val="FF0000"/>
                </a:solidFill>
                <a:ea typeface="Calibri" panose="020F0502020204030204" pitchFamily="34" charset="0"/>
                <a:cs typeface="Times New Roman" panose="02020603050405020304" pitchFamily="18" charset="0"/>
              </a:rPr>
              <a:t>2</a:t>
            </a:r>
          </a:p>
          <a:p>
            <a:pPr marL="342900" indent="-342900">
              <a:buAutoNum type="alphaLcPeriod"/>
            </a:pPr>
            <a:r>
              <a:rPr lang="nl-NL" sz="3600" b="1" dirty="0" smtClean="0">
                <a:solidFill>
                  <a:srgbClr val="FF0000"/>
                </a:solidFill>
                <a:ea typeface="Calibri" panose="020F0502020204030204" pitchFamily="34" charset="0"/>
                <a:cs typeface="Times New Roman" panose="02020603050405020304" pitchFamily="18" charset="0"/>
              </a:rPr>
              <a:t>8g khí O</a:t>
            </a:r>
            <a:r>
              <a:rPr lang="nl-NL" sz="3600" b="1" baseline="-25000" dirty="0" smtClean="0">
                <a:solidFill>
                  <a:srgbClr val="FF0000"/>
                </a:solidFill>
                <a:ea typeface="Calibri" panose="020F0502020204030204" pitchFamily="34" charset="0"/>
                <a:cs typeface="Times New Roman" panose="02020603050405020304" pitchFamily="18" charset="0"/>
              </a:rPr>
              <a:t>2</a:t>
            </a:r>
            <a:r>
              <a:rPr lang="nl-NL" sz="3600" b="1" dirty="0" smtClean="0">
                <a:solidFill>
                  <a:srgbClr val="FF0000"/>
                </a:solidFill>
                <a:ea typeface="Calibri" panose="020F0502020204030204" pitchFamily="34" charset="0"/>
                <a:cs typeface="Times New Roman" panose="02020603050405020304" pitchFamily="18" charset="0"/>
              </a:rPr>
              <a:t> </a:t>
            </a:r>
            <a:endParaRPr lang="vi-VN" sz="2800" dirty="0"/>
          </a:p>
        </p:txBody>
      </p:sp>
      <p:sp>
        <p:nvSpPr>
          <p:cNvPr id="5" name="Rectangle 4"/>
          <p:cNvSpPr/>
          <p:nvPr/>
        </p:nvSpPr>
        <p:spPr>
          <a:xfrm>
            <a:off x="802646" y="2226210"/>
            <a:ext cx="6930154" cy="1754326"/>
          </a:xfrm>
          <a:prstGeom prst="rect">
            <a:avLst/>
          </a:prstGeom>
        </p:spPr>
        <p:txBody>
          <a:bodyPr wrap="square">
            <a:spAutoFit/>
          </a:bodyPr>
          <a:lstStyle/>
          <a:p>
            <a:pPr lvl="0"/>
            <a:r>
              <a:rPr lang="nl-NL" sz="3600" b="1" dirty="0">
                <a:ea typeface="Calibri" panose="020F0502020204030204" pitchFamily="34" charset="0"/>
                <a:cs typeface="Times New Roman" panose="02020603050405020304" pitchFamily="18" charset="0"/>
              </a:rPr>
              <a:t>Bài tập </a:t>
            </a:r>
            <a:r>
              <a:rPr lang="nl-NL" sz="3600" b="1" dirty="0" smtClean="0">
                <a:ea typeface="Calibri" panose="020F0502020204030204" pitchFamily="34" charset="0"/>
                <a:cs typeface="Times New Roman" panose="02020603050405020304" pitchFamily="18" charset="0"/>
              </a:rPr>
              <a:t>7. </a:t>
            </a:r>
            <a:r>
              <a:rPr lang="nl-NL" sz="3600" b="1" dirty="0">
                <a:solidFill>
                  <a:srgbClr val="FF0000"/>
                </a:solidFill>
                <a:ea typeface="Calibri" panose="020F0502020204030204" pitchFamily="34" charset="0"/>
                <a:cs typeface="Times New Roman" panose="02020603050405020304" pitchFamily="18" charset="0"/>
              </a:rPr>
              <a:t>Tính </a:t>
            </a:r>
            <a:r>
              <a:rPr lang="nl-NL" sz="3600" b="1" dirty="0" smtClean="0">
                <a:solidFill>
                  <a:srgbClr val="FF0000"/>
                </a:solidFill>
                <a:ea typeface="Calibri" panose="020F0502020204030204" pitchFamily="34" charset="0"/>
                <a:cs typeface="Times New Roman" panose="02020603050405020304" pitchFamily="18" charset="0"/>
              </a:rPr>
              <a:t>khối lượng của</a:t>
            </a:r>
            <a:r>
              <a:rPr lang="nl-NL" sz="3600" b="1" dirty="0">
                <a:solidFill>
                  <a:srgbClr val="FF0000"/>
                </a:solidFill>
                <a:ea typeface="Calibri" panose="020F0502020204030204" pitchFamily="34" charset="0"/>
                <a:cs typeface="Times New Roman" panose="02020603050405020304" pitchFamily="18" charset="0"/>
              </a:rPr>
              <a:t>:</a:t>
            </a:r>
          </a:p>
          <a:p>
            <a:pPr marL="342900" lvl="0" indent="-342900">
              <a:buFont typeface="Arial"/>
              <a:buAutoNum type="alphaLcPeriod"/>
            </a:pPr>
            <a:r>
              <a:rPr lang="nl-NL" sz="3600" b="1" dirty="0" smtClean="0">
                <a:solidFill>
                  <a:srgbClr val="FF0000"/>
                </a:solidFill>
                <a:ea typeface="Calibri" panose="020F0502020204030204" pitchFamily="34" charset="0"/>
                <a:cs typeface="Times New Roman" panose="02020603050405020304" pitchFamily="18" charset="0"/>
              </a:rPr>
              <a:t> 2,479 lít </a:t>
            </a:r>
            <a:r>
              <a:rPr lang="nl-NL" sz="3600" b="1" dirty="0">
                <a:solidFill>
                  <a:srgbClr val="FF0000"/>
                </a:solidFill>
                <a:ea typeface="Calibri" panose="020F0502020204030204" pitchFamily="34" charset="0"/>
                <a:cs typeface="Times New Roman" panose="02020603050405020304" pitchFamily="18" charset="0"/>
              </a:rPr>
              <a:t>khí </a:t>
            </a:r>
            <a:r>
              <a:rPr lang="nl-NL" sz="3600" b="1" dirty="0" smtClean="0">
                <a:solidFill>
                  <a:srgbClr val="FF0000"/>
                </a:solidFill>
                <a:ea typeface="Calibri" panose="020F0502020204030204" pitchFamily="34" charset="0"/>
                <a:cs typeface="Times New Roman" panose="02020603050405020304" pitchFamily="18" charset="0"/>
              </a:rPr>
              <a:t>CO</a:t>
            </a:r>
            <a:r>
              <a:rPr lang="nl-NL" sz="3600" b="1" baseline="-25000" dirty="0" smtClean="0">
                <a:solidFill>
                  <a:srgbClr val="FF0000"/>
                </a:solidFill>
                <a:ea typeface="Calibri" panose="020F0502020204030204" pitchFamily="34" charset="0"/>
                <a:cs typeface="Times New Roman" panose="02020603050405020304" pitchFamily="18" charset="0"/>
              </a:rPr>
              <a:t>2</a:t>
            </a:r>
            <a:endParaRPr lang="nl-NL" sz="3600" b="1" baseline="-25000" dirty="0">
              <a:solidFill>
                <a:srgbClr val="FF0000"/>
              </a:solidFill>
              <a:ea typeface="Calibri" panose="020F0502020204030204" pitchFamily="34" charset="0"/>
              <a:cs typeface="Times New Roman" panose="02020603050405020304" pitchFamily="18" charset="0"/>
            </a:endParaRPr>
          </a:p>
          <a:p>
            <a:pPr marL="342900" lvl="0" indent="-342900">
              <a:buFont typeface="Arial"/>
              <a:buAutoNum type="alphaLcPeriod"/>
            </a:pPr>
            <a:r>
              <a:rPr lang="nl-NL" sz="3600" b="1" dirty="0" smtClean="0">
                <a:solidFill>
                  <a:srgbClr val="FF0000"/>
                </a:solidFill>
                <a:ea typeface="Calibri" panose="020F0502020204030204" pitchFamily="34" charset="0"/>
                <a:cs typeface="Times New Roman" panose="02020603050405020304" pitchFamily="18" charset="0"/>
              </a:rPr>
              <a:t> 3,7185 lít </a:t>
            </a:r>
            <a:r>
              <a:rPr lang="nl-NL" sz="3600" b="1" dirty="0">
                <a:solidFill>
                  <a:srgbClr val="FF0000"/>
                </a:solidFill>
                <a:ea typeface="Calibri" panose="020F0502020204030204" pitchFamily="34" charset="0"/>
                <a:cs typeface="Times New Roman" panose="02020603050405020304" pitchFamily="18" charset="0"/>
              </a:rPr>
              <a:t>khí </a:t>
            </a:r>
            <a:r>
              <a:rPr lang="nl-NL" sz="3600" b="1" dirty="0" smtClean="0">
                <a:solidFill>
                  <a:srgbClr val="FF0000"/>
                </a:solidFill>
                <a:ea typeface="Calibri" panose="020F0502020204030204" pitchFamily="34" charset="0"/>
                <a:cs typeface="Times New Roman" panose="02020603050405020304" pitchFamily="18" charset="0"/>
              </a:rPr>
              <a:t>CH</a:t>
            </a:r>
            <a:r>
              <a:rPr lang="nl-NL" sz="3600" b="1" baseline="-25000" dirty="0" smtClean="0">
                <a:solidFill>
                  <a:srgbClr val="FF0000"/>
                </a:solidFill>
                <a:ea typeface="Calibri" panose="020F0502020204030204" pitchFamily="34" charset="0"/>
                <a:cs typeface="Times New Roman" panose="02020603050405020304" pitchFamily="18" charset="0"/>
              </a:rPr>
              <a:t>4</a:t>
            </a:r>
            <a:r>
              <a:rPr lang="nl-NL" sz="3600" b="1" dirty="0" smtClean="0">
                <a:solidFill>
                  <a:srgbClr val="FF0000"/>
                </a:solidFill>
                <a:ea typeface="Calibri" panose="020F0502020204030204" pitchFamily="34" charset="0"/>
                <a:cs typeface="Times New Roman" panose="02020603050405020304" pitchFamily="18" charset="0"/>
              </a:rPr>
              <a:t> </a:t>
            </a:r>
            <a:endParaRPr lang="vi-VN" sz="2800" dirty="0"/>
          </a:p>
        </p:txBody>
      </p:sp>
    </p:spTree>
    <p:extLst>
      <p:ext uri="{BB962C8B-B14F-4D97-AF65-F5344CB8AC3E}">
        <p14:creationId xmlns:p14="http://schemas.microsoft.com/office/powerpoint/2010/main" val="97252428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a:t>
              </a:r>
              <a:r>
                <a:rPr lang="fr-FR" sz="1800" smtClean="0"/>
                <a:t>trước </a:t>
              </a:r>
              <a:r>
                <a:rPr lang="fr-FR" sz="1800" b="1" i="1" smtClean="0"/>
                <a:t>Bài </a:t>
              </a:r>
              <a:r>
                <a:rPr lang="fr-FR" sz="1800" b="1" i="1"/>
                <a:t>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508950"/>
            <a:ext cx="2296383" cy="3054967"/>
            <a:chOff x="720358" y="1508950"/>
            <a:chExt cx="2296383" cy="3054967"/>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endParaRPr lang="fr-FR" sz="1800" smtClean="0"/>
            </a:p>
            <a:p>
              <a:pPr lvl="0" algn="ctr">
                <a:lnSpc>
                  <a:spcPct val="150000"/>
                </a:lnSpc>
              </a:pPr>
              <a:r>
                <a:rPr lang="fr-FR" sz="1800" smtClean="0"/>
                <a:t>đã </a:t>
              </a:r>
              <a:r>
                <a:rPr lang="fr-FR" sz="1800"/>
                <a:t>học</a:t>
              </a:r>
              <a:endParaRPr sz="1800"/>
            </a:p>
          </p:txBody>
        </p:sp>
        <p:grpSp>
          <p:nvGrpSpPr>
            <p:cNvPr id="1665" name="Google Shape;1665;p64"/>
            <p:cNvGrpSpPr/>
            <p:nvPr/>
          </p:nvGrpSpPr>
          <p:grpSpPr>
            <a:xfrm>
              <a:off x="1390188" y="1508950"/>
              <a:ext cx="956150" cy="1062588"/>
              <a:chOff x="5117700" y="3973625"/>
              <a:chExt cx="956150" cy="1062588"/>
            </a:xfrm>
          </p:grpSpPr>
          <p:sp>
            <p:nvSpPr>
              <p:cNvPr id="1666" name="Google Shape;1666;p64"/>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4"/>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4"/>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4"/>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4"/>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4"/>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4"/>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4"/>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4"/>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4"/>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4"/>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4"/>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4"/>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4"/>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4"/>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4"/>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4"/>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4"/>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smtClean="0">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431508"/>
      </p:ext>
    </p:extLst>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9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749083"/>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IV</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smtClean="0">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 xmlns:a16="http://schemas.microsoft.com/office/drawing/2014/main" id="{E32211D1-43FC-B605-740A-737F995BDB4A}"/>
              </a:ext>
            </a:extLst>
          </p:cNvPr>
          <p:cNvSpPr txBox="1"/>
          <p:nvPr/>
        </p:nvSpPr>
        <p:spPr>
          <a:xfrm>
            <a:off x="2286779" y="1698461"/>
            <a:ext cx="5090766"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6732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825139"/>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smtClean="0">
                <a:latin typeface="+mj-lt"/>
              </a:rPr>
              <a:t>V</a:t>
            </a:r>
            <a:endParaRPr b="1">
              <a:latin typeface="+mj-lt"/>
            </a:endParaRPr>
          </a:p>
        </p:txBody>
      </p:sp>
      <p:sp>
        <p:nvSpPr>
          <p:cNvPr id="67" name="Google Shape;530;p46"/>
          <p:cNvSpPr/>
          <p:nvPr/>
        </p:nvSpPr>
        <p:spPr>
          <a:xfrm>
            <a:off x="1454647" y="37461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74890" y="3898011"/>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a:t>
            </a:r>
            <a:r>
              <a:rPr lang="en" b="1" smtClean="0">
                <a:latin typeface="+mj-lt"/>
              </a:rPr>
              <a:t>I</a:t>
            </a:r>
            <a:endParaRPr b="1">
              <a:latin typeface="+mj-lt"/>
            </a:endParaRPr>
          </a:p>
        </p:txBody>
      </p:sp>
      <p:sp>
        <p:nvSpPr>
          <p:cNvPr id="43" name="TextBox 42">
            <a:extLst>
              <a:ext uri="{FF2B5EF4-FFF2-40B4-BE49-F238E27FC236}">
                <a16:creationId xmlns="" xmlns:a16="http://schemas.microsoft.com/office/drawing/2014/main" id="{E32211D1-43FC-B605-740A-737F995BDB4A}"/>
              </a:ext>
            </a:extLst>
          </p:cNvPr>
          <p:cNvSpPr txBox="1"/>
          <p:nvPr/>
        </p:nvSpPr>
        <p:spPr>
          <a:xfrm>
            <a:off x="2286779" y="2378224"/>
            <a:ext cx="5700366" cy="1292662"/>
          </a:xfrm>
          <a:prstGeom prst="rect">
            <a:avLst/>
          </a:prstGeom>
          <a:noFill/>
        </p:spPr>
        <p:txBody>
          <a:bodyPr wrap="square">
            <a:spAutoFit/>
          </a:bodyPr>
          <a:lstStyle/>
          <a:p>
            <a:pPr>
              <a:lnSpc>
                <a:spcPct val="150000"/>
              </a:lnSpc>
            </a:pPr>
            <a:r>
              <a:rPr lang="en-US" sz="2600" b="1" smtClean="0">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E32211D1-43FC-B605-740A-737F995BDB4A}"/>
              </a:ext>
            </a:extLst>
          </p:cNvPr>
          <p:cNvSpPr txBox="1"/>
          <p:nvPr/>
        </p:nvSpPr>
        <p:spPr>
          <a:xfrm>
            <a:off x="2276819" y="3847389"/>
            <a:ext cx="5090766" cy="492443"/>
          </a:xfrm>
          <a:prstGeom prst="rect">
            <a:avLst/>
          </a:prstGeom>
          <a:noFill/>
        </p:spPr>
        <p:txBody>
          <a:bodyPr wrap="square">
            <a:spAutoFit/>
          </a:bodyPr>
          <a:lstStyle/>
          <a:p>
            <a:r>
              <a:rPr lang="en-US" sz="2600" b="1" smtClean="0">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8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anim calcmode="lin" valueType="num">
                                      <p:cBhvr>
                                        <p:cTn id="25" dur="500" fill="hold"/>
                                        <p:tgtEl>
                                          <p:spTgt spid="64"/>
                                        </p:tgtEl>
                                        <p:attrNameLst>
                                          <p:attrName>ppt_x</p:attrName>
                                        </p:attrNameLst>
                                      </p:cBhvr>
                                      <p:tavLst>
                                        <p:tav tm="0">
                                          <p:val>
                                            <p:strVal val="#ppt_x"/>
                                          </p:val>
                                        </p:tav>
                                        <p:tav tm="100000">
                                          <p:val>
                                            <p:strVal val="#ppt_x"/>
                                          </p:val>
                                        </p:tav>
                                      </p:tavLst>
                                    </p:anim>
                                    <p:anim calcmode="lin" valueType="num">
                                      <p:cBhvr>
                                        <p:cTn id="26" dur="5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anim calcmode="lin" valueType="num">
                                      <p:cBhvr>
                                        <p:cTn id="42" dur="500" fill="hold"/>
                                        <p:tgtEl>
                                          <p:spTgt spid="67"/>
                                        </p:tgtEl>
                                        <p:attrNameLst>
                                          <p:attrName>ppt_x</p:attrName>
                                        </p:attrNameLst>
                                      </p:cBhvr>
                                      <p:tavLst>
                                        <p:tav tm="0">
                                          <p:val>
                                            <p:strVal val="#ppt_x"/>
                                          </p:val>
                                        </p:tav>
                                        <p:tav tm="100000">
                                          <p:val>
                                            <p:strVal val="#ppt_x"/>
                                          </p:val>
                                        </p:tav>
                                      </p:tavLst>
                                    </p:anim>
                                    <p:anim calcmode="lin" valueType="num">
                                      <p:cBhvr>
                                        <p:cTn id="43" dur="500" fill="hold"/>
                                        <p:tgtEl>
                                          <p:spTgt spid="6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63" grpId="0"/>
      <p:bldP spid="64" grpId="0" animBg="1"/>
      <p:bldP spid="65" grpId="0"/>
      <p:bldP spid="67" grpId="0" animBg="1"/>
      <p:bldP spid="6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9196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36593" y="2510641"/>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2913" y="107362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smtClean="0">
                <a:latin typeface="+mj-lt"/>
              </a:rPr>
              <a:t>I</a:t>
            </a:r>
            <a:endParaRPr sz="4000" b="1">
              <a:latin typeface="+mj-lt"/>
            </a:endParaRPr>
          </a:p>
        </p:txBody>
      </p:sp>
      <p:grpSp>
        <p:nvGrpSpPr>
          <p:cNvPr id="638" name="Google Shape;638;p48"/>
          <p:cNvGrpSpPr/>
          <p:nvPr/>
        </p:nvGrpSpPr>
        <p:grpSpPr>
          <a:xfrm rot="-438619">
            <a:off x="1078471" y="1858474"/>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2380280" y="2906503"/>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380258"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 xmlns:a16="http://schemas.microsoft.com/office/drawing/2014/main" id="{3EAA8291-3670-AEA9-5F80-62884D9ED676}"/>
              </a:ext>
            </a:extLst>
          </p:cNvPr>
          <p:cNvSpPr txBox="1"/>
          <p:nvPr/>
        </p:nvSpPr>
        <p:spPr>
          <a:xfrm>
            <a:off x="3559656" y="2920737"/>
            <a:ext cx="4780329" cy="615553"/>
          </a:xfrm>
          <a:prstGeom prst="rect">
            <a:avLst/>
          </a:prstGeom>
        </p:spPr>
        <p:txBody>
          <a:bodyPr wrap="square" lIns="0" tIns="0" rIns="0" bIns="0" rtlCol="0" anchor="ctr">
            <a:spAutoFit/>
          </a:bodyPr>
          <a:lstStyle/>
          <a:p>
            <a:pPr algn="ctr"/>
            <a:r>
              <a:rPr lang="en-US" sz="4000" b="1" smtClean="0">
                <a:solidFill>
                  <a:schemeClr val="bg1"/>
                </a:solidFill>
                <a:latin typeface="Arial" panose="020B0604020202020204" pitchFamily="34" charset="0"/>
                <a:cs typeface="Arial" panose="020B0604020202020204" pitchFamily="34" charset="0"/>
              </a:rPr>
              <a:t>KHÁI NIỆM MOL</a:t>
            </a:r>
            <a:endParaRPr lang="vi-VN" sz="4000" b="1">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84" name="Google Shape;884;p52"/>
          <p:cNvGrpSpPr/>
          <p:nvPr/>
        </p:nvGrpSpPr>
        <p:grpSpPr>
          <a:xfrm>
            <a:off x="1098007" y="165555"/>
            <a:ext cx="666719" cy="651129"/>
            <a:chOff x="4160381" y="1422371"/>
            <a:chExt cx="525281" cy="503806"/>
          </a:xfrm>
        </p:grpSpPr>
        <p:sp>
          <p:nvSpPr>
            <p:cNvPr id="88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52"/>
          <p:cNvGrpSpPr/>
          <p:nvPr/>
        </p:nvGrpSpPr>
        <p:grpSpPr>
          <a:xfrm>
            <a:off x="8432916" y="4371901"/>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543360" y="4419698"/>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itle 1"/>
          <p:cNvSpPr>
            <a:spLocks noGrp="1"/>
          </p:cNvSpPr>
          <p:nvPr>
            <p:ph type="title"/>
          </p:nvPr>
        </p:nvSpPr>
        <p:spPr>
          <a:xfrm>
            <a:off x="719999" y="522422"/>
            <a:ext cx="7704000" cy="572700"/>
          </a:xfrm>
        </p:spPr>
        <p:txBody>
          <a:bodyPr anchor="ctr"/>
          <a:lstStyle/>
          <a:p>
            <a:pPr>
              <a:lnSpc>
                <a:spcPct val="100000"/>
              </a:lnSpc>
            </a:pPr>
            <a:r>
              <a:rPr lang="en-US" sz="3200" b="1" smtClean="0">
                <a:solidFill>
                  <a:srgbClr val="C00000"/>
                </a:solidFill>
                <a:latin typeface="+mj-lt"/>
              </a:rPr>
              <a:t>Trả lời câu hỏi</a:t>
            </a:r>
            <a:endParaRPr lang="en-US" sz="3200" b="1" dirty="0">
              <a:solidFill>
                <a:srgbClr val="C00000"/>
              </a:solidFill>
              <a:latin typeface="+mj-lt"/>
            </a:endParaRPr>
          </a:p>
        </p:txBody>
      </p:sp>
      <p:sp>
        <p:nvSpPr>
          <p:cNvPr id="10" name="Rectangle 9"/>
          <p:cNvSpPr/>
          <p:nvPr/>
        </p:nvSpPr>
        <p:spPr>
          <a:xfrm>
            <a:off x="485624" y="1471259"/>
            <a:ext cx="4086375" cy="369332"/>
          </a:xfrm>
          <a:prstGeom prst="rect">
            <a:avLst/>
          </a:prstGeom>
        </p:spPr>
        <p:txBody>
          <a:bodyPr wrap="none">
            <a:spAutoFit/>
          </a:bodyPr>
          <a:lstStyle/>
          <a:p>
            <a:pPr marL="285750" indent="-285750" algn="just">
              <a:spcBef>
                <a:spcPts val="300"/>
              </a:spcBef>
              <a:buFont typeface="Wingdings" panose="05000000000000000000" pitchFamily="2" charset="2"/>
              <a:buChar char="q"/>
            </a:pPr>
            <a:r>
              <a:rPr lang="fr-FR" sz="1800">
                <a:latin typeface="+mj-lt"/>
                <a:ea typeface="Calibri" panose="020F0502020204030204" pitchFamily="34" charset="0"/>
                <a:cs typeface="Times New Roman" panose="02020603050405020304" pitchFamily="18" charset="0"/>
              </a:rPr>
              <a:t>Trong toán học, người ta quy </a:t>
            </a:r>
            <a:r>
              <a:rPr lang="fr-FR" sz="1800" smtClean="0">
                <a:latin typeface="+mj-lt"/>
                <a:ea typeface="Calibri" panose="020F0502020204030204" pitchFamily="34" charset="0"/>
                <a:cs typeface="Times New Roman" panose="02020603050405020304" pitchFamily="18" charset="0"/>
              </a:rPr>
              <a:t>định:</a:t>
            </a:r>
            <a:endParaRPr lang="en-US" sz="1800">
              <a:effectLst/>
              <a:latin typeface="+mj-lt"/>
              <a:ea typeface="Calibri" panose="020F0502020204030204" pitchFamily="34" charset="0"/>
              <a:cs typeface="Times New Roman" panose="02020603050405020304" pitchFamily="18" charset="0"/>
            </a:endParaRPr>
          </a:p>
        </p:txBody>
      </p:sp>
      <p:grpSp>
        <p:nvGrpSpPr>
          <p:cNvPr id="15" name="Group 14"/>
          <p:cNvGrpSpPr/>
          <p:nvPr/>
        </p:nvGrpSpPr>
        <p:grpSpPr>
          <a:xfrm>
            <a:off x="273899" y="2216728"/>
            <a:ext cx="2761362" cy="2365820"/>
            <a:chOff x="273899" y="2216728"/>
            <a:chExt cx="2761362" cy="2365820"/>
          </a:xfrm>
        </p:grpSpPr>
        <p:sp>
          <p:nvSpPr>
            <p:cNvPr id="873" name="Google Shape;873;p52"/>
            <p:cNvSpPr/>
            <p:nvPr/>
          </p:nvSpPr>
          <p:spPr>
            <a:xfrm>
              <a:off x="273899"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286633" y="2535167"/>
              <a:ext cx="2735894"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tá trứng bằng bao nhiêu quả trứng? </a:t>
              </a:r>
              <a:endParaRPr lang="en-US" sz="1800">
                <a:latin typeface="+mj-lt"/>
              </a:endParaRPr>
            </a:p>
          </p:txBody>
        </p:sp>
      </p:grpSp>
      <p:grpSp>
        <p:nvGrpSpPr>
          <p:cNvPr id="16" name="Group 15"/>
          <p:cNvGrpSpPr/>
          <p:nvPr/>
        </p:nvGrpSpPr>
        <p:grpSpPr>
          <a:xfrm>
            <a:off x="3279326" y="2216728"/>
            <a:ext cx="2761362" cy="2365820"/>
            <a:chOff x="3279326" y="2216728"/>
            <a:chExt cx="2761362" cy="2365820"/>
          </a:xfrm>
        </p:grpSpPr>
        <p:sp>
          <p:nvSpPr>
            <p:cNvPr id="874" name="Google Shape;874;p52"/>
            <p:cNvSpPr/>
            <p:nvPr/>
          </p:nvSpPr>
          <p:spPr>
            <a:xfrm>
              <a:off x="3279326"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3397847" y="2535167"/>
              <a:ext cx="2524319"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chục quả trứng bằng bao nhiêu quả trứng? </a:t>
              </a:r>
              <a:endParaRPr lang="en-US" sz="1800">
                <a:latin typeface="+mj-lt"/>
              </a:endParaRPr>
            </a:p>
          </p:txBody>
        </p:sp>
      </p:grpSp>
      <p:sp>
        <p:nvSpPr>
          <p:cNvPr id="106" name="Down Arrow 105"/>
          <p:cNvSpPr/>
          <p:nvPr/>
        </p:nvSpPr>
        <p:spPr>
          <a:xfrm rot="16200000">
            <a:off x="676472" y="3730977"/>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p:nvSpPr>
        <p:spPr>
          <a:xfrm>
            <a:off x="1098007" y="3741321"/>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12 quả trứng</a:t>
            </a:r>
            <a:endParaRPr lang="en-US" sz="1800" b="1">
              <a:solidFill>
                <a:srgbClr val="FF0000"/>
              </a:solidFill>
              <a:latin typeface="+mj-lt"/>
            </a:endParaRPr>
          </a:p>
        </p:txBody>
      </p:sp>
      <p:sp>
        <p:nvSpPr>
          <p:cNvPr id="108" name="Down Arrow 107"/>
          <p:cNvSpPr/>
          <p:nvPr/>
        </p:nvSpPr>
        <p:spPr>
          <a:xfrm rot="16200000">
            <a:off x="3694213" y="3729373"/>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Rectangle 108"/>
          <p:cNvSpPr/>
          <p:nvPr/>
        </p:nvSpPr>
        <p:spPr>
          <a:xfrm>
            <a:off x="4115748" y="3739717"/>
            <a:ext cx="1595309" cy="369332"/>
          </a:xfrm>
          <a:prstGeom prst="rect">
            <a:avLst/>
          </a:prstGeom>
        </p:spPr>
        <p:txBody>
          <a:bodyPr wrap="none">
            <a:spAutoFit/>
          </a:bodyPr>
          <a:lstStyle/>
          <a:p>
            <a:pPr algn="ctr"/>
            <a:r>
              <a:rPr lang="fr-FR" sz="1800" b="1" smtClean="0">
                <a:solidFill>
                  <a:srgbClr val="FF0000"/>
                </a:solidFill>
                <a:latin typeface="+mj-lt"/>
                <a:ea typeface="Calibri" panose="020F0502020204030204" pitchFamily="34" charset="0"/>
              </a:rPr>
              <a:t>10 </a:t>
            </a:r>
            <a:r>
              <a:rPr lang="fr-FR" sz="1800" b="1">
                <a:solidFill>
                  <a:srgbClr val="FF0000"/>
                </a:solidFill>
                <a:latin typeface="+mj-lt"/>
                <a:ea typeface="Calibri" panose="020F0502020204030204" pitchFamily="34" charset="0"/>
              </a:rPr>
              <a:t>quả trứng</a:t>
            </a:r>
            <a:endParaRPr lang="en-US" sz="1800" b="1">
              <a:solidFill>
                <a:srgbClr val="FF0000"/>
              </a:solidFill>
              <a:latin typeface="+mj-lt"/>
            </a:endParaRPr>
          </a:p>
        </p:txBody>
      </p:sp>
      <p:sp>
        <p:nvSpPr>
          <p:cNvPr id="14" name="Rectangle 13"/>
          <p:cNvSpPr/>
          <p:nvPr/>
        </p:nvSpPr>
        <p:spPr>
          <a:xfrm>
            <a:off x="6159745" y="2937973"/>
            <a:ext cx="2875472"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Định nghĩa mol cũng được dựa trên cơ </a:t>
            </a:r>
            <a:r>
              <a:rPr lang="fr-FR" sz="1800" smtClean="0">
                <a:latin typeface="+mj-lt"/>
                <a:ea typeface="Calibri" panose="020F0502020204030204" pitchFamily="34" charset="0"/>
              </a:rPr>
              <a:t>sở này</a:t>
            </a:r>
            <a:endParaRPr lang="en-US" sz="1800">
              <a:latin typeface="+mj-lt"/>
            </a:endParaRPr>
          </a:p>
        </p:txBody>
      </p:sp>
      <p:pic>
        <p:nvPicPr>
          <p:cNvPr id="1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10800000" flipV="1">
            <a:off x="6247813" y="2428974"/>
            <a:ext cx="622729" cy="407604"/>
          </a:xfrm>
          <a:prstGeom prst="rect">
            <a:avLst/>
          </a:prstGeom>
        </p:spPr>
      </p:pic>
      <p:pic>
        <p:nvPicPr>
          <p:cNvPr id="11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10800000">
            <a:off x="6247813" y="3965828"/>
            <a:ext cx="622729" cy="4092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left)">
                                      <p:cBhvr>
                                        <p:cTn id="34" dur="500"/>
                                        <p:tgtEl>
                                          <p:spTgt spid="10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4"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down)">
                                      <p:cBhvr>
                                        <p:cTn id="46" dur="500"/>
                                        <p:tgtEl>
                                          <p:spTgt spid="112"/>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 grpId="0"/>
      <p:bldP spid="106" grpId="0" animBg="1"/>
      <p:bldP spid="13" grpId="0"/>
      <p:bldP spid="108" grpId="0" animBg="1"/>
      <p:bldP spid="10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964333" y="1266399"/>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49"/>
          <p:cNvGrpSpPr/>
          <p:nvPr/>
        </p:nvGrpSpPr>
        <p:grpSpPr>
          <a:xfrm>
            <a:off x="746085" y="3943193"/>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4" name="Google Shape;734;p49"/>
          <p:cNvGrpSpPr/>
          <p:nvPr/>
        </p:nvGrpSpPr>
        <p:grpSpPr>
          <a:xfrm>
            <a:off x="7317453" y="987486"/>
            <a:ext cx="1254604" cy="1291974"/>
            <a:chOff x="5047850" y="2794950"/>
            <a:chExt cx="1095150" cy="1047150"/>
          </a:xfrm>
        </p:grpSpPr>
        <p:sp>
          <p:nvSpPr>
            <p:cNvPr id="735" name="Google Shape;735;p49"/>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9"/>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9"/>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9"/>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9"/>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9"/>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9"/>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9"/>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9"/>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9"/>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9"/>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9"/>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49"/>
          <p:cNvGrpSpPr/>
          <p:nvPr/>
        </p:nvGrpSpPr>
        <p:grpSpPr>
          <a:xfrm>
            <a:off x="856238" y="1696502"/>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5715392" y="622240"/>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itle 1"/>
          <p:cNvSpPr>
            <a:spLocks noGrp="1"/>
          </p:cNvSpPr>
          <p:nvPr>
            <p:ph type="title"/>
          </p:nvPr>
        </p:nvSpPr>
        <p:spPr>
          <a:xfrm>
            <a:off x="3144560" y="1344278"/>
            <a:ext cx="2833692" cy="572700"/>
          </a:xfrm>
        </p:spPr>
        <p:txBody>
          <a:bodyPr anchor="ctr"/>
          <a:lstStyle/>
          <a:p>
            <a:pPr>
              <a:lnSpc>
                <a:spcPct val="100000"/>
              </a:lnSpc>
            </a:pPr>
            <a:r>
              <a:rPr lang="en-US" sz="3200" b="1" smtClean="0">
                <a:solidFill>
                  <a:schemeClr val="bg1"/>
                </a:solidFill>
                <a:latin typeface="+mj-lt"/>
              </a:rPr>
              <a:t>Khái niệm</a:t>
            </a:r>
            <a:endParaRPr lang="en-US" sz="3200" b="1" dirty="0">
              <a:solidFill>
                <a:schemeClr val="bg1"/>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311954" y="2241121"/>
                <a:ext cx="6504709" cy="872034"/>
              </a:xfrm>
              <a:prstGeom prst="rect">
                <a:avLst/>
              </a:prstGeom>
            </p:spPr>
            <p:txBody>
              <a:bodyPr wrap="square">
                <a:spAutoFit/>
              </a:bodyPr>
              <a:lstStyle/>
              <a:p>
                <a:pPr algn="just">
                  <a:lnSpc>
                    <a:spcPct val="150000"/>
                  </a:lnSpc>
                </a:pPr>
                <a:r>
                  <a:rPr lang="fr-FR" sz="18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 ×</m:t>
                    </m:r>
                  </m:oMath>
                </a14:m>
                <a:r>
                  <a:rPr lang="fr-FR" sz="1800" i="1">
                    <a:latin typeface="+mj-lt"/>
                    <a:ea typeface="Times New Roman" panose="02020603050405020304" pitchFamily="18" charset="0"/>
                    <a:cs typeface="Times New Roman" panose="02020603050405020304" pitchFamily="18" charset="0"/>
                  </a:rPr>
                  <a:t> </a:t>
                </a:r>
                <a:r>
                  <a:rPr lang="fr-FR" sz="1800" i="1">
                    <a:latin typeface="+mj-lt"/>
                    <a:ea typeface="Calibri" panose="020F0502020204030204" pitchFamily="34" charset="0"/>
                    <a:cs typeface="Times New Roman" panose="02020603050405020304" pitchFamily="18" charset="0"/>
                  </a:rPr>
                  <a:t>10</a:t>
                </a:r>
                <a:r>
                  <a:rPr lang="fr-FR" sz="1800" i="1" baseline="30000">
                    <a:latin typeface="+mj-lt"/>
                    <a:ea typeface="Calibri" panose="020F0502020204030204" pitchFamily="34" charset="0"/>
                    <a:cs typeface="Times New Roman" panose="02020603050405020304" pitchFamily="18" charset="0"/>
                  </a:rPr>
                  <a:t>23</a:t>
                </a:r>
                <a:r>
                  <a:rPr lang="fr-FR" sz="1800" i="1">
                    <a:latin typeface="+mj-lt"/>
                    <a:ea typeface="Calibri" panose="020F0502020204030204" pitchFamily="34" charset="0"/>
                    <a:cs typeface="Times New Roman" panose="02020603050405020304" pitchFamily="18" charset="0"/>
                  </a:rPr>
                  <a:t> hạt vi mô (nguyên tử, phân tử,…) của chất đó. </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954" y="2241121"/>
                <a:ext cx="6504709" cy="872034"/>
              </a:xfrm>
              <a:prstGeom prst="rect">
                <a:avLst/>
              </a:prstGeom>
              <a:blipFill>
                <a:blip r:embed="rId3"/>
                <a:stretch>
                  <a:fillRect l="-750" r="-843" b="-10490"/>
                </a:stretch>
              </a:blipFill>
            </p:spPr>
            <p:txBody>
              <a:bodyPr/>
              <a:lstStyle/>
              <a:p>
                <a:r>
                  <a:rPr lang="en-US">
                    <a:noFill/>
                  </a:rPr>
                  <a:t> </a:t>
                </a:r>
              </a:p>
            </p:txBody>
          </p:sp>
        </mc:Fallback>
      </mc:AlternateContent>
      <p:grpSp>
        <p:nvGrpSpPr>
          <p:cNvPr id="6" name="Group 5"/>
          <p:cNvGrpSpPr/>
          <p:nvPr/>
        </p:nvGrpSpPr>
        <p:grpSpPr>
          <a:xfrm>
            <a:off x="4128541" y="3065279"/>
            <a:ext cx="3486080"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smtClean="0">
                      <a:solidFill>
                        <a:srgbClr val="000000"/>
                      </a:solidFill>
                    </a:rPr>
                    <a:t>Số 6,022</a:t>
                  </a:r>
                  <a14:m>
                    <m:oMath xmlns:m="http://schemas.openxmlformats.org/officeDocument/2006/math">
                      <m:r>
                        <a:rPr lang="fr-FR" sz="1800" i="1">
                          <a:solidFill>
                            <a:srgbClr val="000000"/>
                          </a:solidFill>
                          <a:latin typeface="Cambria Math" panose="02040503050406030204" pitchFamily="18" charset="0"/>
                        </a:rPr>
                        <m:t> × </m:t>
                      </m:r>
                    </m:oMath>
                  </a14:m>
                  <a:r>
                    <a:rPr lang="fr-FR" sz="1800">
                      <a:solidFill>
                        <a:srgbClr val="000000"/>
                      </a:solidFill>
                    </a:rPr>
                    <a:t>10</a:t>
                  </a:r>
                  <a:r>
                    <a:rPr lang="fr-FR" sz="1800" baseline="30000">
                      <a:solidFill>
                        <a:srgbClr val="000000"/>
                      </a:solidFill>
                    </a:rPr>
                    <a:t>23</a:t>
                  </a:r>
                  <a:r>
                    <a:rPr lang="fr-FR" sz="1800">
                      <a:solidFill>
                        <a:srgbClr val="000000"/>
                      </a:solidFill>
                    </a:rPr>
                    <a:t> được gọi là số </a:t>
                  </a:r>
                  <a:r>
                    <a:rPr lang="fr-FR" sz="1800" u="sng">
                      <a:solidFill>
                        <a:srgbClr val="FF0000"/>
                      </a:solidFill>
                    </a:rPr>
                    <a:t>Avogadro</a:t>
                  </a:r>
                  <a:r>
                    <a:rPr lang="fr-FR" sz="1800">
                      <a:solidFill>
                        <a:srgbClr val="000000"/>
                      </a:solidFill>
                    </a:rPr>
                    <a:t>, được kí hiệu là N</a:t>
                  </a:r>
                  <a:r>
                    <a:rPr lang="fr-FR" sz="1800" baseline="-25000">
                      <a:solidFill>
                        <a:srgbClr val="000000"/>
                      </a:solidFill>
                    </a:rPr>
                    <a:t>A</a:t>
                  </a:r>
                  <a:r>
                    <a:rPr lang="fr-FR" sz="1800">
                      <a:solidFill>
                        <a:srgbClr val="000000"/>
                      </a:solidFill>
                    </a:rPr>
                    <a:t> </a:t>
                  </a:r>
                  <a:endParaRPr lang="en-US" sz="1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TotalTime>
  <Words>2522</Words>
  <Application>Microsoft Office PowerPoint</Application>
  <PresentationFormat>On-screen Show (16:9)</PresentationFormat>
  <Paragraphs>376</Paragraphs>
  <Slides>58</Slides>
  <Notes>51</Notes>
  <HiddenSlides>0</HiddenSlides>
  <MMClips>40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58</vt:i4>
      </vt:variant>
    </vt:vector>
  </HeadingPairs>
  <TitlesOfParts>
    <vt:vector size="74" baseType="lpstr">
      <vt:lpstr>Cambria Math</vt:lpstr>
      <vt:lpstr>Calibri</vt:lpstr>
      <vt:lpstr>Mali Medium</vt:lpstr>
      <vt:lpstr>Comfortaa</vt:lpstr>
      <vt:lpstr>Comfortaa SemiBold</vt:lpstr>
      <vt:lpstr>Times New Roman</vt:lpstr>
      <vt:lpstr>Single Day</vt:lpstr>
      <vt:lpstr>Comfortaa Medium</vt:lpstr>
      <vt:lpstr>Arial</vt:lpstr>
      <vt:lpstr>Mali SemiBold</vt:lpstr>
      <vt:lpstr>Comfortaa Light</vt:lpstr>
      <vt:lpstr>Tahoma</vt:lpstr>
      <vt:lpstr>Symbol</vt:lpstr>
      <vt:lpstr>Wingdings</vt:lpstr>
      <vt:lpstr>Mali</vt:lpstr>
      <vt:lpstr>Basic Chemistry for Pre-K by Slidesgo</vt:lpstr>
      <vt:lpstr>PowerPoint Presentation</vt:lpstr>
      <vt:lpstr>KHỞI ĐỘNG</vt:lpstr>
      <vt:lpstr>KHỞI ĐỘNG</vt:lpstr>
      <vt:lpstr>PowerPoint Presentation</vt:lpstr>
      <vt:lpstr>I</vt:lpstr>
      <vt:lpstr>IV</vt:lpstr>
      <vt:lpstr>I</vt:lpstr>
      <vt:lpstr>Trả lời câu hỏi</vt:lpstr>
      <vt:lpstr>Khái niệm</vt:lpstr>
      <vt:lpstr>Mở rộng kiến thức</vt:lpstr>
      <vt:lpstr>PowerPoint Presentation</vt:lpstr>
      <vt:lpstr>Bài tập</vt:lpstr>
      <vt:lpstr>II</vt:lpstr>
      <vt:lpstr>Khái niệm</vt:lpstr>
      <vt:lpstr>PowerPoint Presentation</vt:lpstr>
      <vt:lpstr>Bài tập</vt:lpstr>
      <vt:lpstr>Bài tập</vt:lpstr>
      <vt:lpstr>Bài tập</vt:lpstr>
      <vt:lpstr>PowerPoint Presentation</vt:lpstr>
      <vt:lpstr>HOẠT ĐỘNG NHÓM</vt:lpstr>
      <vt:lpstr>HOẠT ĐỘNG NHÓM</vt:lpstr>
      <vt:lpstr>PowerPoint Presentation</vt:lpstr>
      <vt:lpstr>Trả lời câu hỏi</vt:lpstr>
      <vt:lpstr>PowerPoint Presentation</vt:lpstr>
      <vt:lpstr>Khái niệm</vt:lpstr>
      <vt:lpstr>Khái niệm</vt:lpstr>
      <vt:lpstr>Bài tập</vt:lpstr>
      <vt:lpstr>Mở rộng kiến thức</vt:lpstr>
      <vt:lpstr>PowerPoint Presentation</vt:lpstr>
      <vt:lpstr>HOẠT ĐỘNG CẶP ĐÔI</vt:lpstr>
      <vt:lpstr>PowerPoint Presentation</vt:lpstr>
      <vt:lpstr>PowerPoint Presentation</vt:lpstr>
      <vt:lpstr>Bài tập</vt:lpstr>
      <vt:lpstr>Bài tập</vt:lpstr>
      <vt:lpstr>VI</vt:lpstr>
      <vt:lpstr>Trả lời câu hỏi</vt:lpstr>
      <vt:lpstr>Khái niệm</vt:lpstr>
      <vt:lpstr>Bài tập</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 Ngoc CPT</cp:lastModifiedBy>
  <cp:revision>70</cp:revision>
  <dcterms:modified xsi:type="dcterms:W3CDTF">2023-09-28T14:17:15Z</dcterms:modified>
</cp:coreProperties>
</file>