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258" r:id="rId4"/>
    <p:sldId id="295" r:id="rId5"/>
    <p:sldId id="259" r:id="rId6"/>
    <p:sldId id="285" r:id="rId7"/>
    <p:sldId id="296" r:id="rId8"/>
    <p:sldId id="288" r:id="rId9"/>
    <p:sldId id="287" r:id="rId10"/>
    <p:sldId id="301" r:id="rId11"/>
    <p:sldId id="303" r:id="rId12"/>
    <p:sldId id="314" r:id="rId13"/>
    <p:sldId id="300" r:id="rId14"/>
    <p:sldId id="297" r:id="rId15"/>
    <p:sldId id="284" r:id="rId16"/>
    <p:sldId id="298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D20D7-B7F5-4B4E-896B-5A2EC8317025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B4169-EF18-4581-92B6-AA7636C1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4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29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5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16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56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74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41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17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2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26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54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7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51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4169-EF18-4581-92B6-AA7636C1D3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b="68484"/>
          <a:stretch>
            <a:fillRect/>
          </a:stretch>
        </p:blipFill>
        <p:spPr>
          <a:xfrm>
            <a:off x="7086617" y="3981592"/>
            <a:ext cx="5443149" cy="373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738" b="26773"/>
          <a:stretch>
            <a:fillRect/>
          </a:stretch>
        </p:blipFill>
        <p:spPr>
          <a:xfrm>
            <a:off x="-220843" y="330250"/>
            <a:ext cx="10355444" cy="1432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34116"/>
            <a:ext cx="16137511" cy="5870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8680050" y="5516531"/>
            <a:ext cx="8298987" cy="2984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0"/>
            <a:ext cx="7742202" cy="211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2118403"/>
            <a:ext cx="1402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7323" y="3186534"/>
            <a:ext cx="156117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ta 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bó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Mưa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tơ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rét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lộc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măng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Sông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Gâm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cát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trắng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Non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ngút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ngát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7543800" y="5713256"/>
            <a:ext cx="685800" cy="2590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21962" y="5731383"/>
            <a:ext cx="68800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ngút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ngập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rực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7742202" cy="21154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81200" y="2118403"/>
            <a:ext cx="1402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54182" y="3321507"/>
            <a:ext cx="105960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endParaRPr lang="en-US" sz="4000" b="1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ngồi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Non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xuân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Chiêm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282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7742202" cy="21154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025" y="1854485"/>
            <a:ext cx="1402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3480" y="3328067"/>
            <a:ext cx="9144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i="1" dirty="0" smtClean="0">
                <a:solidFill>
                  <a:srgbClr val="000000"/>
                </a:solidFill>
                <a:latin typeface="+mj-lt"/>
              </a:rPr>
              <a:t>Phố 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đông cứ mải tìm nhau</a:t>
            </a:r>
            <a:r>
              <a:rPr lang="vi-VN" sz="4000" i="1" dirty="0">
                <a:latin typeface="+mj-lt"/>
              </a:rPr>
              <a:t/>
            </a:r>
            <a:br>
              <a:rPr lang="vi-VN" sz="4000" i="1" dirty="0">
                <a:latin typeface="+mj-lt"/>
              </a:rPr>
            </a:br>
            <a:r>
              <a:rPr lang="vi-VN" sz="4000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r>
              <a:rPr lang="vi-VN" sz="4000" i="1" dirty="0">
                <a:latin typeface="+mj-lt"/>
              </a:rPr>
              <a:t/>
            </a:r>
            <a:br>
              <a:rPr lang="vi-VN" sz="4000" i="1" dirty="0">
                <a:latin typeface="+mj-lt"/>
              </a:rPr>
            </a:br>
            <a:r>
              <a:rPr lang="vi-VN" sz="4000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r>
              <a:rPr lang="vi-VN" sz="4000" i="1" dirty="0">
                <a:latin typeface="+mj-lt"/>
              </a:rPr>
              <a:t/>
            </a:r>
            <a:br>
              <a:rPr lang="vi-VN" sz="4000" i="1" dirty="0">
                <a:latin typeface="+mj-lt"/>
              </a:rPr>
            </a:br>
            <a:r>
              <a:rPr lang="vi-VN" sz="4000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r>
              <a:rPr lang="vi-VN" sz="4000" i="1" dirty="0">
                <a:latin typeface="+mj-lt"/>
              </a:rPr>
              <a:t/>
            </a:r>
            <a:br>
              <a:rPr lang="vi-VN" sz="4000" i="1" dirty="0">
                <a:latin typeface="+mj-lt"/>
              </a:rPr>
            </a:br>
            <a:r>
              <a:rPr lang="vi-VN" sz="4000" i="1" dirty="0">
                <a:latin typeface="+mj-lt"/>
              </a:rPr>
              <a:t/>
            </a:r>
            <a:br>
              <a:rPr lang="vi-VN" sz="4000" i="1" dirty="0">
                <a:latin typeface="+mj-lt"/>
              </a:rPr>
            </a:br>
            <a:r>
              <a:rPr lang="vi-VN" sz="4000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r>
              <a:rPr lang="vi-VN" sz="4000" i="1" dirty="0">
                <a:latin typeface="+mj-lt"/>
              </a:rPr>
              <a:t/>
            </a:r>
            <a:br>
              <a:rPr lang="vi-VN" sz="4000" i="1" dirty="0">
                <a:latin typeface="+mj-lt"/>
              </a:rPr>
            </a:br>
            <a:r>
              <a:rPr lang="vi-VN" sz="4000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r>
              <a:rPr lang="vi-VN" sz="4000" i="1" dirty="0">
                <a:latin typeface="+mj-lt"/>
              </a:rPr>
              <a:t/>
            </a:r>
            <a:br>
              <a:rPr lang="vi-VN" sz="4000" i="1" dirty="0">
                <a:latin typeface="+mj-lt"/>
              </a:rPr>
            </a:br>
            <a:r>
              <a:rPr lang="vi-VN" sz="4000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r>
              <a:rPr lang="vi-VN" sz="4000" i="1" dirty="0">
                <a:latin typeface="+mj-lt"/>
              </a:rPr>
              <a:t/>
            </a:r>
            <a:br>
              <a:rPr lang="vi-VN" sz="4000" i="1" dirty="0">
                <a:latin typeface="+mj-lt"/>
              </a:rPr>
            </a:br>
            <a:r>
              <a:rPr lang="vi-VN" sz="4000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r>
              <a:rPr lang="vi-VN" sz="4000" i="1" dirty="0">
                <a:latin typeface="+mj-lt"/>
              </a:rPr>
              <a:t/>
            </a:r>
            <a:br>
              <a:rPr lang="vi-VN" sz="4000" i="1" dirty="0">
                <a:latin typeface="+mj-lt"/>
              </a:rPr>
            </a:br>
            <a:endParaRPr lang="en-US" sz="4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131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7742202" cy="211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1025" y="1854485"/>
            <a:ext cx="1402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3705" y="3107509"/>
            <a:ext cx="1314801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Con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endParaRPr lang="en-US" sz="4000" b="1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Dao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rung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rinh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ngù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mơn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Tày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duyên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nụ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mọng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nhìn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Chiêm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xuân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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xuân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mải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mê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say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đắm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45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2105084"/>
            <a:ext cx="114419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riêng trong lễ hội đầu năm ở Chiêm Hóa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3075709"/>
            <a:ext cx="1059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Lễ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tùng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lồng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xuống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tổ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dịp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Tày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ném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duyên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xuân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3288" y="7062545"/>
            <a:ext cx="163389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vùng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Chiêm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endParaRPr lang="en-US" sz="4000" b="1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mai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Chiêm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40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xuyên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trở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7742202" cy="21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000" y="-2019300"/>
            <a:ext cx="15714901" cy="693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1012" y="6495402"/>
            <a:ext cx="12590690" cy="27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0" y="1084078"/>
            <a:ext cx="5316173" cy="1926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1680" y="1562100"/>
            <a:ext cx="4578493" cy="19265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6400" y="3031555"/>
            <a:ext cx="6934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sáu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linh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hoạt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pháp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endParaRPr lang="en-US" sz="4000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000" y="3414264"/>
            <a:ext cx="6481277" cy="45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hung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vĩ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4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57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671" b="2867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358615">
            <a:off x="13860475" y="6645184"/>
            <a:ext cx="2904031" cy="518577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62000" y="1863750"/>
            <a:ext cx="415635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800" b="1" dirty="0">
              <a:solidFill>
                <a:srgbClr val="2719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2857880"/>
            <a:ext cx="1660777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Non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Ngù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dirty="0">
              <a:solidFill>
                <a:srgbClr val="2719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63862" y="99144"/>
            <a:ext cx="89314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4400" y="91667"/>
            <a:ext cx="8108383" cy="2139881"/>
          </a:xfrm>
          <a:prstGeom prst="rect">
            <a:avLst/>
          </a:prstGeom>
        </p:spPr>
      </p:pic>
      <p:sp>
        <p:nvSpPr>
          <p:cNvPr id="18" name="TextBox 24"/>
          <p:cNvSpPr txBox="1"/>
          <p:nvPr/>
        </p:nvSpPr>
        <p:spPr>
          <a:xfrm>
            <a:off x="2286000" y="2231548"/>
            <a:ext cx="4481948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5400" b="1" dirty="0">
              <a:solidFill>
                <a:srgbClr val="2719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67639" y="3399277"/>
            <a:ext cx="102856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dirty="0" smtClean="0">
                <a:solidFill>
                  <a:srgbClr val="222222"/>
                </a:solidFill>
                <a:latin typeface="+mj-lt"/>
              </a:rPr>
              <a:t>- </a:t>
            </a:r>
            <a:r>
              <a:rPr lang="vi-VN" sz="4400" dirty="0" smtClean="0">
                <a:solidFill>
                  <a:srgbClr val="222222"/>
                </a:solidFill>
                <a:latin typeface="+mj-lt"/>
              </a:rPr>
              <a:t>Tên </a:t>
            </a:r>
            <a:r>
              <a:rPr lang="vi-VN" sz="4400" dirty="0">
                <a:solidFill>
                  <a:srgbClr val="222222"/>
                </a:solidFill>
                <a:latin typeface="+mj-lt"/>
              </a:rPr>
              <a:t>thật là </a:t>
            </a:r>
            <a:r>
              <a:rPr lang="vi-VN" sz="4400" b="1" dirty="0">
                <a:solidFill>
                  <a:srgbClr val="222222"/>
                </a:solidFill>
                <a:latin typeface="+mj-lt"/>
              </a:rPr>
              <a:t>Ma Văn Liễu.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400" b="1" dirty="0">
                <a:solidFill>
                  <a:srgbClr val="222222"/>
                </a:solidFill>
                <a:latin typeface="+mj-lt"/>
              </a:rPr>
              <a:t>- </a:t>
            </a:r>
            <a:r>
              <a:rPr lang="vi-VN" sz="4400" b="1" dirty="0" smtClean="0">
                <a:solidFill>
                  <a:srgbClr val="222222"/>
                </a:solidFill>
                <a:latin typeface="+mj-lt"/>
              </a:rPr>
              <a:t>Quê</a:t>
            </a:r>
            <a:r>
              <a:rPr lang="en-US" sz="4400" b="1" dirty="0" smtClean="0">
                <a:solidFill>
                  <a:srgbClr val="222222"/>
                </a:solidFill>
                <a:latin typeface="+mj-lt"/>
              </a:rPr>
              <a:t>: </a:t>
            </a:r>
            <a:r>
              <a:rPr lang="vi-VN" sz="4400" dirty="0" smtClean="0">
                <a:solidFill>
                  <a:srgbClr val="222222"/>
                </a:solidFill>
                <a:latin typeface="+mj-lt"/>
              </a:rPr>
              <a:t>Tuyên </a:t>
            </a:r>
            <a:r>
              <a:rPr lang="vi-VN" sz="4400" dirty="0">
                <a:solidFill>
                  <a:srgbClr val="222222"/>
                </a:solidFill>
                <a:latin typeface="+mj-lt"/>
              </a:rPr>
              <a:t>Quang.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400" dirty="0">
                <a:solidFill>
                  <a:srgbClr val="222222"/>
                </a:solidFill>
                <a:latin typeface="+mj-lt"/>
              </a:rPr>
              <a:t>- Khi làm thơ, làm báo, ông lấy bút danh là Mai Liễu.</a:t>
            </a:r>
            <a:endParaRPr lang="vi-VN" sz="4400" b="0" i="0" dirty="0">
              <a:solidFill>
                <a:srgbClr val="222222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4400" y="91667"/>
            <a:ext cx="8108383" cy="2139881"/>
          </a:xfrm>
          <a:prstGeom prst="rect">
            <a:avLst/>
          </a:prstGeom>
        </p:spPr>
      </p:pic>
      <p:sp>
        <p:nvSpPr>
          <p:cNvPr id="18" name="TextBox 24"/>
          <p:cNvSpPr txBox="1"/>
          <p:nvPr/>
        </p:nvSpPr>
        <p:spPr>
          <a:xfrm>
            <a:off x="2286000" y="2231548"/>
            <a:ext cx="4481948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5400" b="1" dirty="0">
              <a:solidFill>
                <a:srgbClr val="2719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67639" y="3399277"/>
            <a:ext cx="102856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4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4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4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44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4400" i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”,…</a:t>
            </a:r>
            <a:endParaRPr lang="vi-VN" sz="4400" i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4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4400" y="91667"/>
            <a:ext cx="8108383" cy="2139881"/>
          </a:xfrm>
          <a:prstGeom prst="rect">
            <a:avLst/>
          </a:prstGeom>
        </p:spPr>
      </p:pic>
      <p:sp>
        <p:nvSpPr>
          <p:cNvPr id="21" name="TextBox 24"/>
          <p:cNvSpPr txBox="1"/>
          <p:nvPr/>
        </p:nvSpPr>
        <p:spPr>
          <a:xfrm>
            <a:off x="685800" y="2298970"/>
            <a:ext cx="4481948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2719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5400" b="1" dirty="0">
              <a:solidFill>
                <a:srgbClr val="2719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76086" y="3467100"/>
            <a:ext cx="143163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Trích trong Thơ Mai Liễu, NXB Nhà văn, Hà Nội, năm 2015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PTBĐ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6343002"/>
            <a:ext cx="13280195" cy="29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2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866" y="141654"/>
            <a:ext cx="11010330" cy="17740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8072" y="1943100"/>
            <a:ext cx="15611714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3/3, 4/2, 2/4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</a:rPr>
              <a:t>+ </a:t>
            </a:r>
            <a:r>
              <a:rPr lang="vi-VN" sz="4000" b="1" dirty="0">
                <a:latin typeface="+mj-lt"/>
              </a:rPr>
              <a:t>Phần </a:t>
            </a:r>
            <a:r>
              <a:rPr lang="vi-VN" sz="4000" dirty="0">
                <a:latin typeface="+mj-lt"/>
              </a:rPr>
              <a:t>1 (khổ 1,2): Bức tranh thiên nhiên vào mùa xuân ở Chiêm Hóa.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</a:rPr>
              <a:t>+ </a:t>
            </a:r>
            <a:r>
              <a:rPr lang="vi-VN" sz="4000" b="1" dirty="0">
                <a:latin typeface="+mj-lt"/>
              </a:rPr>
              <a:t>Phần 2 </a:t>
            </a:r>
            <a:r>
              <a:rPr lang="vi-VN" sz="4000" dirty="0">
                <a:latin typeface="+mj-lt"/>
              </a:rPr>
              <a:t>(khổ 3, 4): Vẻ đẹp con người trong mùa xuân.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</a:rPr>
              <a:t>+ </a:t>
            </a:r>
            <a:r>
              <a:rPr lang="vi-VN" sz="4000" b="1" dirty="0">
                <a:latin typeface="+mj-lt"/>
              </a:rPr>
              <a:t>Phần 3 </a:t>
            </a:r>
            <a:r>
              <a:rPr lang="vi-VN" sz="4000" dirty="0">
                <a:latin typeface="+mj-lt"/>
              </a:rPr>
              <a:t>(khổ còn lại): nét riêng trong lễ hội đầu năm ở Chiêm Hóa.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ình ảnh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ấn tượng, khơi nguồn cho cảm xúc của tác giả</a:t>
            </a:r>
          </a:p>
          <a:p>
            <a:pPr algn="just">
              <a:lnSpc>
                <a:spcPct val="150000"/>
              </a:lnSpc>
            </a:pP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0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391276" y="2118403"/>
            <a:ext cx="974192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Mạch cảm xúc</a:t>
            </a:r>
            <a:r>
              <a:rPr lang="vi-VN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hứng chủ </a:t>
            </a:r>
            <a:r>
              <a:rPr lang="vi-VN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thể hiện tình yêu, nỗi nhớ của tác giả đối với quê hương mình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866" y="141654"/>
            <a:ext cx="110103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7742202" cy="21154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81200" y="2118403"/>
            <a:ext cx="1402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4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2200" y="3143506"/>
            <a:ext cx="9144000" cy="75405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latin typeface="+mj-lt"/>
              </a:rPr>
              <a:t>Nếu mai em về Chiêm Hóa</a:t>
            </a: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r>
              <a:rPr lang="vi-VN" sz="4400" dirty="0">
                <a:solidFill>
                  <a:srgbClr val="000000"/>
                </a:solidFill>
                <a:latin typeface="+mj-lt"/>
              </a:rPr>
              <a:t>Cho ta gửi nỗi nhớ cùng</a:t>
            </a: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r>
              <a:rPr lang="vi-VN" sz="4400" dirty="0">
                <a:solidFill>
                  <a:srgbClr val="000000"/>
                </a:solidFill>
                <a:latin typeface="+mj-lt"/>
              </a:rPr>
              <a:t>Tháng giêng mưa tơ rét lộc</a:t>
            </a: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r>
              <a:rPr lang="vi-VN" sz="4400" dirty="0">
                <a:solidFill>
                  <a:srgbClr val="000000"/>
                </a:solidFill>
                <a:latin typeface="+mj-lt"/>
              </a:rPr>
              <a:t>Em về vừa kịp mùa măng.</a:t>
            </a: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r>
              <a:rPr lang="vi-VN" sz="4400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r>
              <a:rPr lang="vi-VN" sz="4400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r>
              <a:rPr lang="vi-VN" sz="4400" dirty="0">
                <a:solidFill>
                  <a:srgbClr val="000000"/>
                </a:solidFill>
                <a:latin typeface="+mj-lt"/>
              </a:rPr>
              <a:t>Non Thần hình như trẻ lại</a:t>
            </a: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r>
              <a:rPr lang="vi-VN" sz="4400" dirty="0">
                <a:solidFill>
                  <a:srgbClr val="000000"/>
                </a:solidFill>
                <a:latin typeface="+mj-lt"/>
              </a:rPr>
              <a:t>Xanh lên ngút ngát một màu.</a:t>
            </a: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r>
              <a:rPr lang="vi-VN" sz="4400" dirty="0">
                <a:latin typeface="+mj-lt"/>
              </a:rPr>
              <a:t/>
            </a:r>
            <a:br>
              <a:rPr lang="vi-VN" sz="4400" dirty="0">
                <a:latin typeface="+mj-lt"/>
              </a:rPr>
            </a:b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09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838</Words>
  <Application>Microsoft Office PowerPoint</Application>
  <PresentationFormat>Custom</PresentationFormat>
  <Paragraphs>79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Wingdings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Nếu mai em về Chiêm Hóa</dc:title>
  <cp:lastModifiedBy>Admin</cp:lastModifiedBy>
  <cp:revision>76</cp:revision>
  <dcterms:created xsi:type="dcterms:W3CDTF">2006-08-16T00:00:00Z</dcterms:created>
  <dcterms:modified xsi:type="dcterms:W3CDTF">2023-10-15T05:42:39Z</dcterms:modified>
  <dc:identifier>DAFjiZznwdM</dc:identifier>
</cp:coreProperties>
</file>