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9" r:id="rId3"/>
    <p:sldId id="382" r:id="rId4"/>
    <p:sldId id="285" r:id="rId5"/>
    <p:sldId id="296" r:id="rId6"/>
    <p:sldId id="331" r:id="rId7"/>
    <p:sldId id="332" r:id="rId8"/>
    <p:sldId id="334" r:id="rId9"/>
    <p:sldId id="335" r:id="rId10"/>
    <p:sldId id="336" r:id="rId11"/>
    <p:sldId id="337" r:id="rId12"/>
    <p:sldId id="383" r:id="rId13"/>
    <p:sldId id="366" r:id="rId14"/>
    <p:sldId id="384" r:id="rId15"/>
    <p:sldId id="385" r:id="rId16"/>
    <p:sldId id="386" r:id="rId17"/>
    <p:sldId id="387" r:id="rId18"/>
    <p:sldId id="345"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26" autoAdjust="0"/>
  </p:normalViewPr>
  <p:slideViewPr>
    <p:cSldViewPr>
      <p:cViewPr varScale="1">
        <p:scale>
          <a:sx n="70" d="100"/>
          <a:sy n="70" d="100"/>
        </p:scale>
        <p:origin x="8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19267-F14A-433E-974F-7579CCEE1EC0}" type="datetimeFigureOut">
              <a:rPr lang="en-US" smtClean="0"/>
              <a:t>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D068D-5ECB-4696-A051-ED90A0343648}" type="slidenum">
              <a:rPr lang="en-US" smtClean="0"/>
              <a:t>‹#›</a:t>
            </a:fld>
            <a:endParaRPr lang="en-US"/>
          </a:p>
        </p:txBody>
      </p:sp>
    </p:spTree>
    <p:extLst>
      <p:ext uri="{BB962C8B-B14F-4D97-AF65-F5344CB8AC3E}">
        <p14:creationId xmlns:p14="http://schemas.microsoft.com/office/powerpoint/2010/main" val="203505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1</a:t>
            </a:fld>
            <a:endParaRPr lang="en-US"/>
          </a:p>
        </p:txBody>
      </p:sp>
    </p:spTree>
    <p:extLst>
      <p:ext uri="{BB962C8B-B14F-4D97-AF65-F5344CB8AC3E}">
        <p14:creationId xmlns:p14="http://schemas.microsoft.com/office/powerpoint/2010/main" val="392570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10</a:t>
            </a:fld>
            <a:endParaRPr lang="en-US"/>
          </a:p>
        </p:txBody>
      </p:sp>
    </p:spTree>
    <p:extLst>
      <p:ext uri="{BB962C8B-B14F-4D97-AF65-F5344CB8AC3E}">
        <p14:creationId xmlns:p14="http://schemas.microsoft.com/office/powerpoint/2010/main" val="124941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11</a:t>
            </a:fld>
            <a:endParaRPr lang="en-US"/>
          </a:p>
        </p:txBody>
      </p:sp>
    </p:spTree>
    <p:extLst>
      <p:ext uri="{BB962C8B-B14F-4D97-AF65-F5344CB8AC3E}">
        <p14:creationId xmlns:p14="http://schemas.microsoft.com/office/powerpoint/2010/main" val="2008135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12</a:t>
            </a:fld>
            <a:endParaRPr lang="en-US"/>
          </a:p>
        </p:txBody>
      </p:sp>
    </p:spTree>
    <p:extLst>
      <p:ext uri="{BB962C8B-B14F-4D97-AF65-F5344CB8AC3E}">
        <p14:creationId xmlns:p14="http://schemas.microsoft.com/office/powerpoint/2010/main" val="193158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13</a:t>
            </a:fld>
            <a:endParaRPr lang="en-US"/>
          </a:p>
        </p:txBody>
      </p:sp>
    </p:spTree>
    <p:extLst>
      <p:ext uri="{BB962C8B-B14F-4D97-AF65-F5344CB8AC3E}">
        <p14:creationId xmlns:p14="http://schemas.microsoft.com/office/powerpoint/2010/main" val="303447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14</a:t>
            </a:fld>
            <a:endParaRPr lang="en-US"/>
          </a:p>
        </p:txBody>
      </p:sp>
    </p:spTree>
    <p:extLst>
      <p:ext uri="{BB962C8B-B14F-4D97-AF65-F5344CB8AC3E}">
        <p14:creationId xmlns:p14="http://schemas.microsoft.com/office/powerpoint/2010/main" val="119836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15</a:t>
            </a:fld>
            <a:endParaRPr lang="en-US"/>
          </a:p>
        </p:txBody>
      </p:sp>
    </p:spTree>
    <p:extLst>
      <p:ext uri="{BB962C8B-B14F-4D97-AF65-F5344CB8AC3E}">
        <p14:creationId xmlns:p14="http://schemas.microsoft.com/office/powerpoint/2010/main" val="364104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16</a:t>
            </a:fld>
            <a:endParaRPr lang="en-US"/>
          </a:p>
        </p:txBody>
      </p:sp>
    </p:spTree>
    <p:extLst>
      <p:ext uri="{BB962C8B-B14F-4D97-AF65-F5344CB8AC3E}">
        <p14:creationId xmlns:p14="http://schemas.microsoft.com/office/powerpoint/2010/main" val="337333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42B4169-EF18-4581-92B6-AA7636C1D359}" type="slidenum">
              <a:rPr lang="en-US" smtClean="0"/>
              <a:t>17</a:t>
            </a:fld>
            <a:endParaRPr lang="en-US"/>
          </a:p>
        </p:txBody>
      </p:sp>
    </p:spTree>
    <p:extLst>
      <p:ext uri="{BB962C8B-B14F-4D97-AF65-F5344CB8AC3E}">
        <p14:creationId xmlns:p14="http://schemas.microsoft.com/office/powerpoint/2010/main" val="394888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42B4169-EF18-4581-92B6-AA7636C1D35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8869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2</a:t>
            </a:fld>
            <a:endParaRPr lang="en-US"/>
          </a:p>
        </p:txBody>
      </p:sp>
    </p:spTree>
    <p:extLst>
      <p:ext uri="{BB962C8B-B14F-4D97-AF65-F5344CB8AC3E}">
        <p14:creationId xmlns:p14="http://schemas.microsoft.com/office/powerpoint/2010/main" val="220020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42B4169-EF18-4581-92B6-AA7636C1D359}" type="slidenum">
              <a:rPr lang="en-US" smtClean="0"/>
              <a:t>3</a:t>
            </a:fld>
            <a:endParaRPr lang="en-US"/>
          </a:p>
        </p:txBody>
      </p:sp>
    </p:spTree>
    <p:extLst>
      <p:ext uri="{BB962C8B-B14F-4D97-AF65-F5344CB8AC3E}">
        <p14:creationId xmlns:p14="http://schemas.microsoft.com/office/powerpoint/2010/main" val="102625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42B4169-EF18-4581-92B6-AA7636C1D359}" type="slidenum">
              <a:rPr lang="en-US" smtClean="0"/>
              <a:t>4</a:t>
            </a:fld>
            <a:endParaRPr lang="en-US"/>
          </a:p>
        </p:txBody>
      </p:sp>
    </p:spTree>
    <p:extLst>
      <p:ext uri="{BB962C8B-B14F-4D97-AF65-F5344CB8AC3E}">
        <p14:creationId xmlns:p14="http://schemas.microsoft.com/office/powerpoint/2010/main" val="254677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42B4169-EF18-4581-92B6-AA7636C1D359}" type="slidenum">
              <a:rPr lang="en-US" smtClean="0"/>
              <a:t>5</a:t>
            </a:fld>
            <a:endParaRPr lang="en-US"/>
          </a:p>
        </p:txBody>
      </p:sp>
    </p:spTree>
    <p:extLst>
      <p:ext uri="{BB962C8B-B14F-4D97-AF65-F5344CB8AC3E}">
        <p14:creationId xmlns:p14="http://schemas.microsoft.com/office/powerpoint/2010/main" val="171125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6</a:t>
            </a:fld>
            <a:endParaRPr lang="en-US"/>
          </a:p>
        </p:txBody>
      </p:sp>
    </p:spTree>
    <p:extLst>
      <p:ext uri="{BB962C8B-B14F-4D97-AF65-F5344CB8AC3E}">
        <p14:creationId xmlns:p14="http://schemas.microsoft.com/office/powerpoint/2010/main" val="247198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7</a:t>
            </a:fld>
            <a:endParaRPr lang="en-US"/>
          </a:p>
        </p:txBody>
      </p:sp>
    </p:spTree>
    <p:extLst>
      <p:ext uri="{BB962C8B-B14F-4D97-AF65-F5344CB8AC3E}">
        <p14:creationId xmlns:p14="http://schemas.microsoft.com/office/powerpoint/2010/main" val="276063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8</a:t>
            </a:fld>
            <a:endParaRPr lang="en-US"/>
          </a:p>
        </p:txBody>
      </p:sp>
    </p:spTree>
    <p:extLst>
      <p:ext uri="{BB962C8B-B14F-4D97-AF65-F5344CB8AC3E}">
        <p14:creationId xmlns:p14="http://schemas.microsoft.com/office/powerpoint/2010/main" val="153738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0D068D-5ECB-4696-A051-ED90A0343648}" type="slidenum">
              <a:rPr lang="en-US" smtClean="0"/>
              <a:t>9</a:t>
            </a:fld>
            <a:endParaRPr lang="en-US"/>
          </a:p>
        </p:txBody>
      </p:sp>
    </p:spTree>
    <p:extLst>
      <p:ext uri="{BB962C8B-B14F-4D97-AF65-F5344CB8AC3E}">
        <p14:creationId xmlns:p14="http://schemas.microsoft.com/office/powerpoint/2010/main" val="387725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EFD1B5F8-4E2A-B095-8128-B41F3F664705}"/>
              </a:ext>
            </a:extLst>
          </p:cNvPr>
          <p:cNvSpPr/>
          <p:nvPr/>
        </p:nvSpPr>
        <p:spPr>
          <a:xfrm>
            <a:off x="0" y="7429501"/>
            <a:ext cx="18288000" cy="3779610"/>
          </a:xfrm>
          <a:custGeom>
            <a:avLst/>
            <a:gdLst/>
            <a:ahLst/>
            <a:cxnLst/>
            <a:rect l="l" t="t" r="r" b="b"/>
            <a:pathLst>
              <a:path w="5132176" h="2790621">
                <a:moveTo>
                  <a:pt x="0" y="0"/>
                </a:moveTo>
                <a:lnTo>
                  <a:pt x="5132176" y="0"/>
                </a:lnTo>
                <a:lnTo>
                  <a:pt x="5132176" y="2790620"/>
                </a:lnTo>
                <a:lnTo>
                  <a:pt x="0" y="2790620"/>
                </a:lnTo>
                <a:lnTo>
                  <a:pt x="0" y="0"/>
                </a:lnTo>
                <a:close/>
              </a:path>
            </a:pathLst>
          </a:custGeom>
          <a:blipFill>
            <a:blip r:embed="rId3"/>
            <a:stretch>
              <a:fillRect/>
            </a:stretch>
          </a:blipFill>
        </p:spPr>
      </p:sp>
      <p:pic>
        <p:nvPicPr>
          <p:cNvPr id="2" name="Picture 1">
            <a:extLst>
              <a:ext uri="{FF2B5EF4-FFF2-40B4-BE49-F238E27FC236}">
                <a16:creationId xmlns:a16="http://schemas.microsoft.com/office/drawing/2014/main" id="{9C3E0789-C387-EF96-DA62-AA9D05575555}"/>
              </a:ext>
            </a:extLst>
          </p:cNvPr>
          <p:cNvPicPr>
            <a:picLocks noChangeAspect="1"/>
          </p:cNvPicPr>
          <p:nvPr/>
        </p:nvPicPr>
        <p:blipFill>
          <a:blip r:embed="rId4"/>
          <a:stretch>
            <a:fillRect/>
          </a:stretch>
        </p:blipFill>
        <p:spPr>
          <a:xfrm>
            <a:off x="1026472" y="876300"/>
            <a:ext cx="16235055" cy="62306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3467100"/>
            <a:ext cx="70104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Số</a:t>
            </a:r>
            <a:r>
              <a:rPr lang="en-US" sz="4400" b="1"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liệu</a:t>
            </a:r>
            <a:endParaRPr lang="en-US" sz="4400" b="1"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Rectangle 3"/>
          <p:cNvSpPr/>
          <p:nvPr/>
        </p:nvSpPr>
        <p:spPr>
          <a:xfrm>
            <a:off x="2514600" y="4076700"/>
            <a:ext cx="16230600" cy="5847755"/>
          </a:xfrm>
          <a:prstGeom prst="rect">
            <a:avLst/>
          </a:prstGeom>
        </p:spPr>
        <p:txBody>
          <a:bodyPr wrap="square">
            <a:spAutoFit/>
          </a:bodyPr>
          <a:lstStyle/>
          <a:p>
            <a:pPr marL="685800" indent="-685800">
              <a:lnSpc>
                <a:spcPct val="150000"/>
              </a:lnSpc>
              <a:buClr>
                <a:srgbClr val="000000"/>
              </a:buClr>
              <a:buFont typeface="Arial" panose="020B0604020202020204" pitchFamily="34" charset="0"/>
              <a:buChar char="•"/>
            </a:pP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40%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dân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cư</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ngụ</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gần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biển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marL="685800" indent="-685800">
              <a:lnSpc>
                <a:spcPct val="150000"/>
              </a:lnSpc>
              <a:buClr>
                <a:srgbClr val="000000"/>
              </a:buClr>
              <a:buFont typeface="Arial" panose="020B0604020202020204" pitchFamily="34" charset="0"/>
              <a:buChar char="•"/>
            </a:pP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600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triệu</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sinh</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sống</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nơi</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mực</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biển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cao</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hơn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10m</a:t>
            </a:r>
          </a:p>
          <a:p>
            <a:pPr marL="685800" indent="-685800">
              <a:lnSpc>
                <a:spcPct val="150000"/>
              </a:lnSpc>
              <a:buClr>
                <a:srgbClr val="000000"/>
              </a:buClr>
              <a:buFont typeface="Arial" panose="020B0604020202020204" pitchFamily="34" charset="0"/>
              <a:buChar char="•"/>
            </a:pP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28/64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tỉnh</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thành</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ven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biển.hơn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3000 km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đường</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bờ</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biển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marL="685800" indent="-685800">
              <a:lnSpc>
                <a:spcPct val="150000"/>
              </a:lnSpc>
              <a:buClr>
                <a:srgbClr val="000000"/>
              </a:buClr>
              <a:buFont typeface="Arial" panose="020B0604020202020204" pitchFamily="34" charset="0"/>
              <a:buChar char="•"/>
            </a:pPr>
            <a:r>
              <a:rPr lang="en-US" sz="4400" i="1" dirty="0">
                <a:latin typeface="Times New Roman" panose="02020603050405020304" pitchFamily="18" charset="0"/>
                <a:cs typeface="Times New Roman" panose="02020603050405020304" pitchFamily="18" charset="0"/>
              </a:rPr>
              <a:t>72% </a:t>
            </a:r>
            <a:r>
              <a:rPr lang="en-US" sz="4400" i="1" dirty="0" err="1">
                <a:latin typeface="Times New Roman" panose="02020603050405020304" pitchFamily="18" charset="0"/>
                <a:cs typeface="Times New Roman" panose="02020603050405020304" pitchFamily="18" charset="0"/>
              </a:rPr>
              <a:t>bề</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mặt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đất</a:t>
            </a:r>
            <a:endParaRPr lang="en-US" sz="4400" i="1" dirty="0">
              <a:latin typeface="Times New Roman" panose="02020603050405020304" pitchFamily="18" charset="0"/>
              <a:cs typeface="Times New Roman" panose="02020603050405020304" pitchFamily="18" charset="0"/>
            </a:endParaRPr>
          </a:p>
          <a:p>
            <a:pPr marL="685800" indent="-685800">
              <a:lnSpc>
                <a:spcPct val="150000"/>
              </a:lnSpc>
              <a:buClr>
                <a:srgbClr val="000000"/>
              </a:buClr>
              <a:buFont typeface="Arial" panose="020B0604020202020204" pitchFamily="34" charset="0"/>
              <a:buChar char="•"/>
            </a:pPr>
            <a:r>
              <a:rPr lang="en-US" sz="4400" i="1" dirty="0">
                <a:solidFill>
                  <a:srgbClr val="000000"/>
                </a:solidFill>
                <a:latin typeface="Times New Roman" panose="02020603050405020304" pitchFamily="18" charset="0"/>
                <a:cs typeface="Times New Roman" panose="02020603050405020304" pitchFamily="18" charset="0"/>
              </a:rPr>
              <a:t>…..</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liệu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chính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cụ</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thể</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srgbClr val="000000"/>
                </a:solidFill>
                <a:latin typeface="Times New Roman" panose="02020603050405020304" pitchFamily="18" charset="0"/>
                <a:cs typeface="Times New Roman" panose="02020603050405020304" pitchFamily="18" charset="0"/>
              </a:rPr>
              <a:t> tăng tính xác thực</a:t>
            </a:r>
            <a:endParaRPr lang="en-US" sz="4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EAC9945-4D2F-4BDE-A523-43F49429F542}"/>
              </a:ext>
            </a:extLst>
          </p:cNvPr>
          <p:cNvSpPr/>
          <p:nvPr/>
        </p:nvSpPr>
        <p:spPr>
          <a:xfrm>
            <a:off x="2895600" y="647700"/>
            <a:ext cx="12344400" cy="1067600"/>
          </a:xfrm>
          <a:prstGeom prst="rect">
            <a:avLst/>
          </a:prstGeom>
        </p:spPr>
        <p:txBody>
          <a:bodyPr wrap="square">
            <a:spAutoFit/>
          </a:bodyPr>
          <a:lstStyle/>
          <a:p>
            <a:pPr algn="ctr">
              <a:lnSpc>
                <a:spcPct val="150000"/>
              </a:lnSpc>
            </a:pPr>
            <a:r>
              <a:rPr lang="en-US" sz="4800" b="1" dirty="0">
                <a:solidFill>
                  <a:srgbClr val="222222"/>
                </a:solidFill>
                <a:latin typeface="Times New Roman" panose="02020603050405020304" pitchFamily="18" charset="0"/>
                <a:cs typeface="Times New Roman" panose="02020603050405020304" pitchFamily="18" charset="0"/>
              </a:rPr>
              <a:t>2. </a:t>
            </a:r>
            <a:r>
              <a:rPr lang="en-US" sz="4800" b="1" dirty="0" err="1">
                <a:solidFill>
                  <a:srgbClr val="222222"/>
                </a:solidFill>
                <a:latin typeface="Times New Roman" panose="02020603050405020304" pitchFamily="18" charset="0"/>
                <a:cs typeface="Times New Roman" panose="02020603050405020304" pitchFamily="18" charset="0"/>
              </a:rPr>
              <a:t>Các</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yếu</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tố</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của</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D9B1D5F-D618-297E-B997-C4BABC12C5E5}"/>
              </a:ext>
            </a:extLst>
          </p:cNvPr>
          <p:cNvSpPr/>
          <p:nvPr/>
        </p:nvSpPr>
        <p:spPr>
          <a:xfrm>
            <a:off x="914400" y="2171700"/>
            <a:ext cx="14706600" cy="986360"/>
          </a:xfrm>
          <a:prstGeom prst="rect">
            <a:avLst/>
          </a:prstGeom>
        </p:spPr>
        <p:txBody>
          <a:bodyPr wrap="square">
            <a:spAutoFit/>
          </a:bodyPr>
          <a:lstStyle/>
          <a:p>
            <a:pPr algn="just">
              <a:lnSpc>
                <a:spcPct val="150000"/>
              </a:lnSpc>
            </a:pPr>
            <a:r>
              <a:rPr lang="en-US" sz="4400" b="1" dirty="0">
                <a:solidFill>
                  <a:srgbClr val="222222"/>
                </a:solidFill>
                <a:latin typeface="Times New Roman" panose="02020603050405020304" pitchFamily="18" charset="0"/>
                <a:cs typeface="Times New Roman" panose="02020603050405020304" pitchFamily="18" charset="0"/>
              </a:rPr>
              <a:t>b. </a:t>
            </a: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yếu</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tố</a:t>
            </a:r>
            <a:r>
              <a:rPr lang="en-US" sz="4400" b="1" dirty="0">
                <a:solidFill>
                  <a:srgbClr val="222222"/>
                </a:solidFill>
                <a:latin typeface="Times New Roman" panose="02020603050405020304" pitchFamily="18" charset="0"/>
                <a:cs typeface="Times New Roman" panose="02020603050405020304" pitchFamily="18" charset="0"/>
              </a:rPr>
              <a:t> phi </a:t>
            </a:r>
            <a:r>
              <a:rPr lang="en-US" sz="4400" b="1" dirty="0" err="1">
                <a:solidFill>
                  <a:srgbClr val="222222"/>
                </a:solidFill>
                <a:latin typeface="Times New Roman" panose="02020603050405020304" pitchFamily="18" charset="0"/>
                <a:cs typeface="Times New Roman" panose="02020603050405020304" pitchFamily="18" charset="0"/>
              </a:rPr>
              <a:t>ngôn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ngữ</a:t>
            </a:r>
            <a:endParaRPr lang="en-US" sz="4400" b="1"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58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429071"/>
            <a:ext cx="10515600" cy="830997"/>
          </a:xfrm>
          <a:prstGeom prst="rect">
            <a:avLst/>
          </a:prstGeom>
        </p:spPr>
        <p:txBody>
          <a:bodyPr wrap="square">
            <a:spAutoFit/>
          </a:bodyPr>
          <a:lstStyle/>
          <a:p>
            <a:pPr algn="just"/>
            <a:r>
              <a:rPr lang="en-US" sz="4800" b="1" dirty="0">
                <a:solidFill>
                  <a:srgbClr val="222222"/>
                </a:solidFill>
                <a:latin typeface="Times New Roman" panose="02020603050405020304" pitchFamily="18" charset="0"/>
                <a:cs typeface="Times New Roman" panose="02020603050405020304" pitchFamily="18" charset="0"/>
              </a:rPr>
              <a:t>3. </a:t>
            </a:r>
            <a:r>
              <a:rPr lang="en-US" sz="4800" b="1" dirty="0" err="1">
                <a:solidFill>
                  <a:srgbClr val="222222"/>
                </a:solidFill>
                <a:latin typeface="Times New Roman" panose="02020603050405020304" pitchFamily="18" charset="0"/>
                <a:cs typeface="Times New Roman" panose="02020603050405020304" pitchFamily="18" charset="0"/>
              </a:rPr>
              <a:t>Cách</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triển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khai</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p>
        </p:txBody>
      </p:sp>
      <p:sp>
        <p:nvSpPr>
          <p:cNvPr id="6" name="Rectangle 5"/>
          <p:cNvSpPr/>
          <p:nvPr/>
        </p:nvSpPr>
        <p:spPr>
          <a:xfrm>
            <a:off x="914400" y="1677837"/>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a. </a:t>
            </a: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thông</a:t>
            </a:r>
            <a:r>
              <a:rPr lang="en-US" sz="4400" b="1" dirty="0">
                <a:solidFill>
                  <a:srgbClr val="222222"/>
                </a:solidFill>
                <a:latin typeface="Times New Roman" panose="02020603050405020304" pitchFamily="18" charset="0"/>
                <a:cs typeface="Times New Roman" panose="02020603050405020304" pitchFamily="18" charset="0"/>
              </a:rPr>
              <a:t> tin </a:t>
            </a:r>
            <a:r>
              <a:rPr lang="en-US" sz="4400" b="1" dirty="0" err="1">
                <a:solidFill>
                  <a:srgbClr val="222222"/>
                </a:solidFill>
                <a:latin typeface="Times New Roman" panose="02020603050405020304" pitchFamily="18" charset="0"/>
                <a:cs typeface="Times New Roman" panose="02020603050405020304" pitchFamily="18" charset="0"/>
              </a:rPr>
              <a:t>của</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văn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bản</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04900" y="2705100"/>
            <a:ext cx="16078200" cy="769441"/>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Thay</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đổi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mực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nước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biển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và</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nguyên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nhân</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452EE6F-90E3-33E8-479F-323CCDE71A42}"/>
              </a:ext>
            </a:extLst>
          </p:cNvPr>
          <p:cNvSpPr/>
          <p:nvPr/>
        </p:nvSpPr>
        <p:spPr>
          <a:xfrm>
            <a:off x="1562100" y="3892310"/>
            <a:ext cx="12077700" cy="6186309"/>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Các yếu tố tác động đến sự thay đổi của mực nước biển:</a:t>
            </a:r>
          </a:p>
          <a:p>
            <a:pPr algn="just"/>
            <a:r>
              <a:rPr lang="vi-VN" sz="4400" dirty="0">
                <a:solidFill>
                  <a:srgbClr val="000000"/>
                </a:solidFill>
                <a:latin typeface="Times New Roman" panose="02020603050405020304" pitchFamily="18" charset="0"/>
                <a:cs typeface="Times New Roman" panose="02020603050405020304" pitchFamily="18" charset="0"/>
              </a:rPr>
              <a:t>+ Thủy triều: dao động lớn và tác động thường xuyên nhất.</a:t>
            </a:r>
          </a:p>
          <a:p>
            <a:pPr algn="just"/>
            <a:r>
              <a:rPr lang="vi-VN" sz="4400" dirty="0">
                <a:solidFill>
                  <a:srgbClr val="000000"/>
                </a:solidFill>
                <a:latin typeface="Times New Roman" panose="02020603050405020304" pitchFamily="18" charset="0"/>
                <a:cs typeface="Times New Roman" panose="02020603050405020304" pitchFamily="18" charset="0"/>
              </a:rPr>
              <a:t>+ Gió, bão: tác động của gió và áp suất khí quyển trở nên rõ ràng nhất khi xảy ra bão. Bão hay áp thấp nhiệt đới hình thành trong vài ngày → nước dâng do bão.</a:t>
            </a:r>
          </a:p>
          <a:p>
            <a:pPr algn="just"/>
            <a:r>
              <a:rPr lang="vi-VN" sz="4400" dirty="0">
                <a:solidFill>
                  <a:srgbClr val="000000"/>
                </a:solidFill>
                <a:latin typeface="Times New Roman" panose="02020603050405020304" pitchFamily="18" charset="0"/>
                <a:cs typeface="Times New Roman" panose="02020603050405020304" pitchFamily="18" charset="0"/>
              </a:rPr>
              <a:t>+ Khí hậu: diễn ra âm thầm.</a:t>
            </a:r>
          </a:p>
        </p:txBody>
      </p:sp>
    </p:spTree>
    <p:extLst>
      <p:ext uri="{BB962C8B-B14F-4D97-AF65-F5344CB8AC3E}">
        <p14:creationId xmlns:p14="http://schemas.microsoft.com/office/powerpoint/2010/main" val="27472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429071"/>
            <a:ext cx="10515600" cy="830997"/>
          </a:xfrm>
          <a:prstGeom prst="rect">
            <a:avLst/>
          </a:prstGeom>
        </p:spPr>
        <p:txBody>
          <a:bodyPr wrap="square">
            <a:spAutoFit/>
          </a:bodyPr>
          <a:lstStyle/>
          <a:p>
            <a:pPr algn="just"/>
            <a:r>
              <a:rPr lang="en-US" sz="4800" b="1" dirty="0">
                <a:solidFill>
                  <a:srgbClr val="222222"/>
                </a:solidFill>
                <a:latin typeface="Times New Roman" panose="02020603050405020304" pitchFamily="18" charset="0"/>
                <a:cs typeface="Times New Roman" panose="02020603050405020304" pitchFamily="18" charset="0"/>
              </a:rPr>
              <a:t>3. </a:t>
            </a:r>
            <a:r>
              <a:rPr lang="en-US" sz="4800" b="1" dirty="0" err="1">
                <a:solidFill>
                  <a:srgbClr val="222222"/>
                </a:solidFill>
                <a:latin typeface="Times New Roman" panose="02020603050405020304" pitchFamily="18" charset="0"/>
                <a:cs typeface="Times New Roman" panose="02020603050405020304" pitchFamily="18" charset="0"/>
              </a:rPr>
              <a:t>Cách</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triển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khai</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p>
        </p:txBody>
      </p:sp>
      <p:sp>
        <p:nvSpPr>
          <p:cNvPr id="6" name="Rectangle 5"/>
          <p:cNvSpPr/>
          <p:nvPr/>
        </p:nvSpPr>
        <p:spPr>
          <a:xfrm>
            <a:off x="914400" y="1677837"/>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a. </a:t>
            </a: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thông</a:t>
            </a:r>
            <a:r>
              <a:rPr lang="en-US" sz="4400" b="1" dirty="0">
                <a:solidFill>
                  <a:srgbClr val="222222"/>
                </a:solidFill>
                <a:latin typeface="Times New Roman" panose="02020603050405020304" pitchFamily="18" charset="0"/>
                <a:cs typeface="Times New Roman" panose="02020603050405020304" pitchFamily="18" charset="0"/>
              </a:rPr>
              <a:t> tin </a:t>
            </a:r>
            <a:r>
              <a:rPr lang="en-US" sz="4400" b="1" dirty="0" err="1">
                <a:solidFill>
                  <a:srgbClr val="222222"/>
                </a:solidFill>
                <a:latin typeface="Times New Roman" panose="02020603050405020304" pitchFamily="18" charset="0"/>
                <a:cs typeface="Times New Roman" panose="02020603050405020304" pitchFamily="18" charset="0"/>
              </a:rPr>
              <a:t>của</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văn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bản</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04900" y="3671620"/>
            <a:ext cx="16078200" cy="6186309"/>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Nguyên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nhân</a:t>
            </a:r>
            <a:r>
              <a:rPr lang="vi-VN" sz="4400" dirty="0">
                <a:solidFill>
                  <a:srgbClr val="000000"/>
                </a:solidFill>
                <a:latin typeface="Times New Roman" panose="02020603050405020304" pitchFamily="18" charset="0"/>
                <a:cs typeface="Times New Roman" panose="02020603050405020304" pitchFamily="18" charset="0"/>
              </a:rPr>
              <a:t>:</a:t>
            </a:r>
          </a:p>
          <a:p>
            <a:pPr algn="just"/>
            <a:r>
              <a:rPr lang="vi-VN" sz="4400" dirty="0">
                <a:solidFill>
                  <a:srgbClr val="000000"/>
                </a:solidFill>
                <a:latin typeface="Times New Roman" panose="02020603050405020304" pitchFamily="18" charset="0"/>
                <a:cs typeface="Times New Roman" panose="02020603050405020304" pitchFamily="18" charset="0"/>
              </a:rPr>
              <a:t>+ Do biến đổi khí hậu: diễn ra âm thầm, sự dâng lên thường rất nhỏ, chỉ vài mi-li-mét mỗi năm. Vì vậy, rất khó nhận biết trực tiếp bằng mắt thường mà không có các đo đạc và quan trắc. Lượng nước biển dâng tăng lên là vĩnh viễn và không đảo ngược được.</a:t>
            </a:r>
          </a:p>
          <a:p>
            <a:pPr algn="just"/>
            <a:r>
              <a:rPr lang="vi-VN" sz="4400" dirty="0">
                <a:solidFill>
                  <a:srgbClr val="000000"/>
                </a:solidFill>
                <a:latin typeface="Times New Roman" panose="02020603050405020304" pitchFamily="18" charset="0"/>
                <a:cs typeface="Times New Roman" panose="02020603050405020304" pitchFamily="18" charset="0"/>
              </a:rPr>
              <a:t>+ Do các nguyên nhân khác: do tính chất thay đổi theo mùa của gió, dòng chảy và tác động của các thành phần có chu kì dài của thủy triều. Dao động của thủy triều, gió hay do bão diễn ra đều đặn hàng năm nên không có sự thay đổi đáng kể.</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3EDBD0-25B6-4AC0-1D93-2C27737CFEEE}"/>
              </a:ext>
            </a:extLst>
          </p:cNvPr>
          <p:cNvSpPr/>
          <p:nvPr/>
        </p:nvSpPr>
        <p:spPr>
          <a:xfrm>
            <a:off x="1104900" y="2705100"/>
            <a:ext cx="16078200" cy="769441"/>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Thay</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đổi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mực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nước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biển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và</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nguyên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nhân</a:t>
            </a:r>
            <a:endParaRPr lang="en-US" sz="4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1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71600" y="4381500"/>
            <a:ext cx="15773400" cy="4154984"/>
          </a:xfrm>
          <a:prstGeom prst="rect">
            <a:avLst/>
          </a:prstGeom>
        </p:spPr>
        <p:txBody>
          <a:bodyPr wrap="square">
            <a:spAutoFit/>
          </a:bodyPr>
          <a:lstStyle/>
          <a:p>
            <a:pPr marL="571500" indent="-571500" algn="just">
              <a:buFontTx/>
              <a:buChar char="-"/>
            </a:pPr>
            <a:r>
              <a:rPr lang="vi-VN" sz="4400" dirty="0">
                <a:solidFill>
                  <a:srgbClr val="000000"/>
                </a:solidFill>
                <a:latin typeface="+mj-lt"/>
              </a:rPr>
              <a:t>Điểm khác biệt: giai đoạn dâng không đều nhau. </a:t>
            </a:r>
            <a:endParaRPr lang="en-US" sz="4400" dirty="0">
              <a:solidFill>
                <a:srgbClr val="000000"/>
              </a:solidFill>
              <a:latin typeface="+mj-lt"/>
            </a:endParaRPr>
          </a:p>
          <a:p>
            <a:pPr algn="just"/>
            <a:r>
              <a:rPr lang="en-US" sz="4400" dirty="0">
                <a:solidFill>
                  <a:srgbClr val="000000"/>
                </a:solidFill>
                <a:latin typeface="+mj-lt"/>
              </a:rPr>
              <a:t>+ </a:t>
            </a:r>
            <a:r>
              <a:rPr lang="vi-VN" sz="4400" dirty="0">
                <a:solidFill>
                  <a:srgbClr val="000000"/>
                </a:solidFill>
                <a:latin typeface="+mj-lt"/>
              </a:rPr>
              <a:t>Có giai đoạn nước biển</a:t>
            </a:r>
            <a:r>
              <a:rPr lang="en-US" sz="4400" dirty="0">
                <a:solidFill>
                  <a:srgbClr val="000000"/>
                </a:solidFill>
                <a:latin typeface="+mj-lt"/>
              </a:rPr>
              <a:t> </a:t>
            </a:r>
            <a:r>
              <a:rPr lang="en-US" sz="4400" dirty="0" err="1">
                <a:solidFill>
                  <a:srgbClr val="000000"/>
                </a:solidFill>
                <a:latin typeface="Times New Roman" panose="02020603050405020304" pitchFamily="18" charset="0"/>
                <a:cs typeface="Times New Roman" panose="02020603050405020304" pitchFamily="18" charset="0"/>
              </a:rPr>
              <a:t>thấp</a:t>
            </a:r>
            <a:r>
              <a:rPr lang="en-US" sz="4400" dirty="0">
                <a:solidFill>
                  <a:srgbClr val="000000"/>
                </a:solidFill>
                <a:latin typeface="+mj-lt"/>
              </a:rPr>
              <a:t> </a:t>
            </a:r>
            <a:r>
              <a:rPr lang="en-US" sz="4400" dirty="0">
                <a:solidFill>
                  <a:srgbClr val="000000"/>
                </a:solidFill>
                <a:latin typeface="+mj-lt"/>
                <a:sym typeface="Wingdings" panose="05000000000000000000" pitchFamily="2" charset="2"/>
              </a:rPr>
              <a:t></a:t>
            </a:r>
            <a:r>
              <a:rPr lang="vi-VN" sz="4400" dirty="0">
                <a:solidFill>
                  <a:srgbClr val="000000"/>
                </a:solidFill>
                <a:latin typeface="+mj-lt"/>
              </a:rPr>
              <a:t> dâng chững lại</a:t>
            </a:r>
            <a:r>
              <a:rPr lang="en-US" sz="4400" dirty="0">
                <a:solidFill>
                  <a:srgbClr val="000000"/>
                </a:solidFill>
                <a:latin typeface="+mj-lt"/>
              </a:rPr>
              <a:t> </a:t>
            </a:r>
            <a:r>
              <a:rPr lang="en-US" sz="4400" dirty="0">
                <a:solidFill>
                  <a:srgbClr val="000000"/>
                </a:solidFill>
                <a:latin typeface="+mj-lt"/>
                <a:sym typeface="Wingdings" panose="05000000000000000000" pitchFamily="2" charset="2"/>
              </a:rPr>
              <a:t></a:t>
            </a:r>
            <a:r>
              <a:rPr lang="vi-VN" sz="4400" dirty="0">
                <a:solidFill>
                  <a:srgbClr val="000000"/>
                </a:solidFill>
                <a:latin typeface="+mj-lt"/>
              </a:rPr>
              <a:t> tăng lên với tốc độ nhanh hơn. </a:t>
            </a:r>
            <a:endParaRPr lang="en-US" sz="4400" dirty="0">
              <a:solidFill>
                <a:srgbClr val="000000"/>
              </a:solidFill>
              <a:latin typeface="+mj-lt"/>
            </a:endParaRPr>
          </a:p>
          <a:p>
            <a:pPr algn="just"/>
            <a:r>
              <a:rPr lang="en-US" sz="4400" dirty="0">
                <a:solidFill>
                  <a:srgbClr val="000000"/>
                </a:solidFill>
                <a:latin typeface="+mj-lt"/>
              </a:rPr>
              <a:t>+ </a:t>
            </a:r>
            <a:r>
              <a:rPr lang="vi-VN" sz="4400" dirty="0">
                <a:solidFill>
                  <a:srgbClr val="000000"/>
                </a:solidFill>
                <a:latin typeface="+mj-lt"/>
              </a:rPr>
              <a:t>Trong những năm gần đây, mức tăng trung bình khoảng 3</a:t>
            </a:r>
            <a:r>
              <a:rPr lang="en-US" sz="4400" dirty="0">
                <a:solidFill>
                  <a:srgbClr val="000000"/>
                </a:solidFill>
                <a:latin typeface="+mj-lt"/>
              </a:rPr>
              <a:t>mm/</a:t>
            </a:r>
            <a:r>
              <a:rPr lang="vi-VN" sz="4400" dirty="0">
                <a:solidFill>
                  <a:srgbClr val="000000"/>
                </a:solidFill>
                <a:latin typeface="+mj-lt"/>
              </a:rPr>
              <a:t>năm và việc tăng này có gia tốc, mức tăng của năm sau cao hơn hơn năm trước.</a:t>
            </a:r>
          </a:p>
        </p:txBody>
      </p:sp>
      <p:sp>
        <p:nvSpPr>
          <p:cNvPr id="2" name="Rectangle 1">
            <a:extLst>
              <a:ext uri="{FF2B5EF4-FFF2-40B4-BE49-F238E27FC236}">
                <a16:creationId xmlns:a16="http://schemas.microsoft.com/office/drawing/2014/main" id="{B0834980-9674-DA8F-D3B8-7291E1129E9A}"/>
              </a:ext>
            </a:extLst>
          </p:cNvPr>
          <p:cNvSpPr/>
          <p:nvPr/>
        </p:nvSpPr>
        <p:spPr>
          <a:xfrm>
            <a:off x="1066800" y="2857500"/>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Mực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nước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biển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sẽ</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dâng</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bao</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nhiêu</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DDBD738-64D2-5ED3-E751-19A4B6562FFE}"/>
              </a:ext>
            </a:extLst>
          </p:cNvPr>
          <p:cNvSpPr/>
          <p:nvPr/>
        </p:nvSpPr>
        <p:spPr>
          <a:xfrm>
            <a:off x="4495800" y="581471"/>
            <a:ext cx="10515600" cy="830997"/>
          </a:xfrm>
          <a:prstGeom prst="rect">
            <a:avLst/>
          </a:prstGeom>
        </p:spPr>
        <p:txBody>
          <a:bodyPr wrap="square">
            <a:spAutoFit/>
          </a:bodyPr>
          <a:lstStyle/>
          <a:p>
            <a:pPr algn="just"/>
            <a:r>
              <a:rPr lang="en-US" sz="4800" b="1" dirty="0">
                <a:solidFill>
                  <a:srgbClr val="222222"/>
                </a:solidFill>
                <a:latin typeface="Times New Roman" panose="02020603050405020304" pitchFamily="18" charset="0"/>
                <a:cs typeface="Times New Roman" panose="02020603050405020304" pitchFamily="18" charset="0"/>
              </a:rPr>
              <a:t>3. </a:t>
            </a:r>
            <a:r>
              <a:rPr lang="en-US" sz="4800" b="1" dirty="0" err="1">
                <a:solidFill>
                  <a:srgbClr val="222222"/>
                </a:solidFill>
                <a:latin typeface="Times New Roman" panose="02020603050405020304" pitchFamily="18" charset="0"/>
                <a:cs typeface="Times New Roman" panose="02020603050405020304" pitchFamily="18" charset="0"/>
              </a:rPr>
              <a:t>Cách</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triển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khai</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p>
        </p:txBody>
      </p:sp>
      <p:sp>
        <p:nvSpPr>
          <p:cNvPr id="4" name="Rectangle 3">
            <a:extLst>
              <a:ext uri="{FF2B5EF4-FFF2-40B4-BE49-F238E27FC236}">
                <a16:creationId xmlns:a16="http://schemas.microsoft.com/office/drawing/2014/main" id="{B28F7B55-B8BB-5F1E-A0DF-DB87995AD3D0}"/>
              </a:ext>
            </a:extLst>
          </p:cNvPr>
          <p:cNvSpPr/>
          <p:nvPr/>
        </p:nvSpPr>
        <p:spPr>
          <a:xfrm>
            <a:off x="1066800" y="1830237"/>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a. </a:t>
            </a: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thông</a:t>
            </a:r>
            <a:r>
              <a:rPr lang="en-US" sz="4400" b="1" dirty="0">
                <a:solidFill>
                  <a:srgbClr val="222222"/>
                </a:solidFill>
                <a:latin typeface="Times New Roman" panose="02020603050405020304" pitchFamily="18" charset="0"/>
                <a:cs typeface="Times New Roman" panose="02020603050405020304" pitchFamily="18" charset="0"/>
              </a:rPr>
              <a:t> tin </a:t>
            </a:r>
            <a:r>
              <a:rPr lang="en-US" sz="4400" b="1" dirty="0" err="1">
                <a:solidFill>
                  <a:srgbClr val="222222"/>
                </a:solidFill>
                <a:latin typeface="Times New Roman" panose="02020603050405020304" pitchFamily="18" charset="0"/>
                <a:cs typeface="Times New Roman" panose="02020603050405020304" pitchFamily="18" charset="0"/>
              </a:rPr>
              <a:t>của</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văn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bản</a:t>
            </a:r>
            <a:endParaRPr lang="en-US" sz="4400" b="1"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50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834980-9674-DA8F-D3B8-7291E1129E9A}"/>
              </a:ext>
            </a:extLst>
          </p:cNvPr>
          <p:cNvSpPr/>
          <p:nvPr/>
        </p:nvSpPr>
        <p:spPr>
          <a:xfrm>
            <a:off x="1066800" y="2857500"/>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Mực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nước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biển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sẽ</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dâng</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bao</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nhiêu</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DDBD738-64D2-5ED3-E751-19A4B6562FFE}"/>
              </a:ext>
            </a:extLst>
          </p:cNvPr>
          <p:cNvSpPr/>
          <p:nvPr/>
        </p:nvSpPr>
        <p:spPr>
          <a:xfrm>
            <a:off x="4495800" y="581471"/>
            <a:ext cx="10515600" cy="830997"/>
          </a:xfrm>
          <a:prstGeom prst="rect">
            <a:avLst/>
          </a:prstGeom>
        </p:spPr>
        <p:txBody>
          <a:bodyPr wrap="square">
            <a:spAutoFit/>
          </a:bodyPr>
          <a:lstStyle/>
          <a:p>
            <a:pPr algn="just"/>
            <a:r>
              <a:rPr lang="en-US" sz="4800" b="1" dirty="0">
                <a:solidFill>
                  <a:srgbClr val="222222"/>
                </a:solidFill>
                <a:latin typeface="Times New Roman" panose="02020603050405020304" pitchFamily="18" charset="0"/>
                <a:cs typeface="Times New Roman" panose="02020603050405020304" pitchFamily="18" charset="0"/>
              </a:rPr>
              <a:t>3. </a:t>
            </a:r>
            <a:r>
              <a:rPr lang="en-US" sz="4800" b="1" dirty="0" err="1">
                <a:solidFill>
                  <a:srgbClr val="222222"/>
                </a:solidFill>
                <a:latin typeface="Times New Roman" panose="02020603050405020304" pitchFamily="18" charset="0"/>
                <a:cs typeface="Times New Roman" panose="02020603050405020304" pitchFamily="18" charset="0"/>
              </a:rPr>
              <a:t>Cách</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triển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khai</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p>
        </p:txBody>
      </p:sp>
      <p:sp>
        <p:nvSpPr>
          <p:cNvPr id="4" name="Rectangle 3">
            <a:extLst>
              <a:ext uri="{FF2B5EF4-FFF2-40B4-BE49-F238E27FC236}">
                <a16:creationId xmlns:a16="http://schemas.microsoft.com/office/drawing/2014/main" id="{B28F7B55-B8BB-5F1E-A0DF-DB87995AD3D0}"/>
              </a:ext>
            </a:extLst>
          </p:cNvPr>
          <p:cNvSpPr/>
          <p:nvPr/>
        </p:nvSpPr>
        <p:spPr>
          <a:xfrm>
            <a:off x="1066800" y="1830237"/>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a. </a:t>
            </a: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thông</a:t>
            </a:r>
            <a:r>
              <a:rPr lang="en-US" sz="4400" b="1" dirty="0">
                <a:solidFill>
                  <a:srgbClr val="222222"/>
                </a:solidFill>
                <a:latin typeface="Times New Roman" panose="02020603050405020304" pitchFamily="18" charset="0"/>
                <a:cs typeface="Times New Roman" panose="02020603050405020304" pitchFamily="18" charset="0"/>
              </a:rPr>
              <a:t> tin </a:t>
            </a:r>
            <a:r>
              <a:rPr lang="en-US" sz="4400" b="1" dirty="0" err="1">
                <a:solidFill>
                  <a:srgbClr val="222222"/>
                </a:solidFill>
                <a:latin typeface="Times New Roman" panose="02020603050405020304" pitchFamily="18" charset="0"/>
                <a:cs typeface="Times New Roman" panose="02020603050405020304" pitchFamily="18" charset="0"/>
              </a:rPr>
              <a:t>của</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văn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bản</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31DF90F-9E9D-9DAE-6412-16A852DB3061}"/>
              </a:ext>
            </a:extLst>
          </p:cNvPr>
          <p:cNvSpPr/>
          <p:nvPr/>
        </p:nvSpPr>
        <p:spPr>
          <a:xfrm>
            <a:off x="4038600" y="3695700"/>
            <a:ext cx="10324030" cy="114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Dự</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đoán</a:t>
            </a:r>
            <a:endPar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452DE2D6-B41D-D389-6D3B-2AE897CBB110}"/>
              </a:ext>
            </a:extLst>
          </p:cNvPr>
          <p:cNvSpPr/>
          <p:nvPr/>
        </p:nvSpPr>
        <p:spPr>
          <a:xfrm>
            <a:off x="472441" y="5463540"/>
            <a:ext cx="5680176" cy="4419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biển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sẽ</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dâng</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86cm so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với</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ngày</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nay.</a:t>
            </a:r>
          </a:p>
        </p:txBody>
      </p:sp>
      <p:sp>
        <p:nvSpPr>
          <p:cNvPr id="7" name="Rectangle 6">
            <a:extLst>
              <a:ext uri="{FF2B5EF4-FFF2-40B4-BE49-F238E27FC236}">
                <a16:creationId xmlns:a16="http://schemas.microsoft.com/office/drawing/2014/main" id="{05F171F3-E5D2-45C8-678E-43AA99975C9E}"/>
              </a:ext>
            </a:extLst>
          </p:cNvPr>
          <p:cNvSpPr/>
          <p:nvPr/>
        </p:nvSpPr>
        <p:spPr>
          <a:xfrm>
            <a:off x="8763001" y="5463540"/>
            <a:ext cx="9200614" cy="44194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nSpc>
                <a:spcPct val="150000"/>
              </a:lnSpc>
              <a:buClr>
                <a:srgbClr val="000000"/>
              </a:buClr>
              <a:buFont typeface="Arial" panose="020B0604020202020204" pitchFamily="34" charset="0"/>
              <a:buChar char="•"/>
            </a:pPr>
            <a:r>
              <a:rPr lang="en-US" sz="4400" b="1"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Nguy</a:t>
            </a:r>
            <a:r>
              <a:rPr lang="en-US" sz="4400" b="1"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cơ</a:t>
            </a:r>
            <a:r>
              <a:rPr lang="en-US" sz="4400" b="1"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biển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tăng</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50cm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trở</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gấp</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đôi</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so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với</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1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thế</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kỉ</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trước</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marL="685800" indent="-685800">
              <a:lnSpc>
                <a:spcPct val="150000"/>
              </a:lnSpc>
              <a:buClr>
                <a:srgbClr val="000000"/>
              </a:buClr>
              <a:buFont typeface="Arial" panose="020B0604020202020204" pitchFamily="34" charset="0"/>
              <a:buChar char="•"/>
            </a:pP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Mực</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biển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dài</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hạn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vẫn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tăng</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chứ</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giảm</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đi</a:t>
            </a:r>
            <a:r>
              <a:rPr lang="en-US" sz="4400" kern="0" dirty="0">
                <a:solidFill>
                  <a:srgbClr val="181E1C"/>
                </a:solidFill>
                <a:latin typeface="Times New Roman" panose="02020603050405020304" pitchFamily="18" charset="0"/>
                <a:ea typeface="Cambria" panose="02040503050406030204" pitchFamily="18" charset="0"/>
                <a:cs typeface="Times New Roman" panose="02020603050405020304" pitchFamily="18" charset="0"/>
                <a:sym typeface="Arial"/>
              </a:rPr>
              <a:t>. </a:t>
            </a:r>
          </a:p>
        </p:txBody>
      </p:sp>
      <p:sp>
        <p:nvSpPr>
          <p:cNvPr id="8" name="Arrow: Right 17">
            <a:extLst>
              <a:ext uri="{FF2B5EF4-FFF2-40B4-BE49-F238E27FC236}">
                <a16:creationId xmlns:a16="http://schemas.microsoft.com/office/drawing/2014/main" id="{5D2B5833-EB16-248B-B18F-A8751632418C}"/>
              </a:ext>
            </a:extLst>
          </p:cNvPr>
          <p:cNvSpPr/>
          <p:nvPr/>
        </p:nvSpPr>
        <p:spPr>
          <a:xfrm>
            <a:off x="7239000" y="6835064"/>
            <a:ext cx="762000" cy="16764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4400" kern="0">
              <a:solidFill>
                <a:srgbClr val="EBFAFF"/>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5602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834980-9674-DA8F-D3B8-7291E1129E9A}"/>
              </a:ext>
            </a:extLst>
          </p:cNvPr>
          <p:cNvSpPr/>
          <p:nvPr/>
        </p:nvSpPr>
        <p:spPr>
          <a:xfrm>
            <a:off x="1066800" y="2857500"/>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Lời</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kết</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DDBD738-64D2-5ED3-E751-19A4B6562FFE}"/>
              </a:ext>
            </a:extLst>
          </p:cNvPr>
          <p:cNvSpPr/>
          <p:nvPr/>
        </p:nvSpPr>
        <p:spPr>
          <a:xfrm>
            <a:off x="4495800" y="581471"/>
            <a:ext cx="10515600" cy="830997"/>
          </a:xfrm>
          <a:prstGeom prst="rect">
            <a:avLst/>
          </a:prstGeom>
        </p:spPr>
        <p:txBody>
          <a:bodyPr wrap="square">
            <a:spAutoFit/>
          </a:bodyPr>
          <a:lstStyle/>
          <a:p>
            <a:pPr algn="just"/>
            <a:r>
              <a:rPr lang="en-US" sz="4800" b="1" dirty="0">
                <a:solidFill>
                  <a:srgbClr val="222222"/>
                </a:solidFill>
                <a:latin typeface="Times New Roman" panose="02020603050405020304" pitchFamily="18" charset="0"/>
                <a:cs typeface="Times New Roman" panose="02020603050405020304" pitchFamily="18" charset="0"/>
              </a:rPr>
              <a:t>3. </a:t>
            </a:r>
            <a:r>
              <a:rPr lang="en-US" sz="4800" b="1" dirty="0" err="1">
                <a:solidFill>
                  <a:srgbClr val="222222"/>
                </a:solidFill>
                <a:latin typeface="Times New Roman" panose="02020603050405020304" pitchFamily="18" charset="0"/>
                <a:cs typeface="Times New Roman" panose="02020603050405020304" pitchFamily="18" charset="0"/>
              </a:rPr>
              <a:t>Cách</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triển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khai</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p>
        </p:txBody>
      </p:sp>
      <p:sp>
        <p:nvSpPr>
          <p:cNvPr id="4" name="Rectangle 3">
            <a:extLst>
              <a:ext uri="{FF2B5EF4-FFF2-40B4-BE49-F238E27FC236}">
                <a16:creationId xmlns:a16="http://schemas.microsoft.com/office/drawing/2014/main" id="{B28F7B55-B8BB-5F1E-A0DF-DB87995AD3D0}"/>
              </a:ext>
            </a:extLst>
          </p:cNvPr>
          <p:cNvSpPr/>
          <p:nvPr/>
        </p:nvSpPr>
        <p:spPr>
          <a:xfrm>
            <a:off x="1066800" y="1830237"/>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a. </a:t>
            </a: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thông</a:t>
            </a:r>
            <a:r>
              <a:rPr lang="en-US" sz="4400" b="1" dirty="0">
                <a:solidFill>
                  <a:srgbClr val="222222"/>
                </a:solidFill>
                <a:latin typeface="Times New Roman" panose="02020603050405020304" pitchFamily="18" charset="0"/>
                <a:cs typeface="Times New Roman" panose="02020603050405020304" pitchFamily="18" charset="0"/>
              </a:rPr>
              <a:t> tin </a:t>
            </a:r>
            <a:r>
              <a:rPr lang="en-US" sz="4400" b="1" dirty="0" err="1">
                <a:solidFill>
                  <a:srgbClr val="222222"/>
                </a:solidFill>
                <a:latin typeface="Times New Roman" panose="02020603050405020304" pitchFamily="18" charset="0"/>
                <a:cs typeface="Times New Roman" panose="02020603050405020304" pitchFamily="18" charset="0"/>
              </a:rPr>
              <a:t>của</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văn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bản</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0A34841-F74F-DA2D-29FA-1A41796631C7}"/>
              </a:ext>
            </a:extLst>
          </p:cNvPr>
          <p:cNvSpPr/>
          <p:nvPr/>
        </p:nvSpPr>
        <p:spPr>
          <a:xfrm>
            <a:off x="1219200" y="3771900"/>
            <a:ext cx="15849600" cy="5509200"/>
          </a:xfrm>
          <a:prstGeom prst="rect">
            <a:avLst/>
          </a:prstGeom>
        </p:spPr>
        <p:txBody>
          <a:bodyPr wrap="square">
            <a:spAutoFit/>
          </a:bodyPr>
          <a:lstStyle/>
          <a:p>
            <a:pPr algn="just"/>
            <a:r>
              <a:rPr lang="vi-VN" sz="4400" dirty="0">
                <a:solidFill>
                  <a:srgbClr val="000000"/>
                </a:solidFill>
                <a:latin typeface="+mj-lt"/>
              </a:rPr>
              <a:t>- Nội dung: tóm gọn lại những thông tin chính trong văn bản, đồng thời chỉ ra mối đe dọa trong tương lai của hiện tượng nước biển dâng khi con người đang trong thời kì cách mạng công nghiệp hóa.</a:t>
            </a:r>
          </a:p>
          <a:p>
            <a:pPr algn="just"/>
            <a:r>
              <a:rPr lang="vi-VN" sz="4400" dirty="0">
                <a:latin typeface="+mj-lt"/>
              </a:rPr>
              <a:t>- Câu cuối đoạn</a:t>
            </a:r>
            <a:r>
              <a:rPr lang="en-US" sz="4400" dirty="0">
                <a:latin typeface="+mj-lt"/>
              </a:rPr>
              <a:t>:</a:t>
            </a:r>
            <a:r>
              <a:rPr lang="vi-VN" sz="4400" dirty="0">
                <a:latin typeface="+mj-lt"/>
              </a:rPr>
              <a:t> Lời kết nhằm khẳng định, nhấn mạnh lần nữa rằng việc giải quyết bài toán nước biển dâng là vô cùng khó khăn, gian nan.</a:t>
            </a:r>
            <a:endParaRPr lang="en-US" sz="4400" dirty="0">
              <a:solidFill>
                <a:srgbClr val="000000"/>
              </a:solidFill>
              <a:latin typeface="+mj-lt"/>
            </a:endParaRPr>
          </a:p>
          <a:p>
            <a:pPr algn="just"/>
            <a:r>
              <a:rPr lang="vi-VN" sz="4400" dirty="0">
                <a:solidFill>
                  <a:srgbClr val="000000"/>
                </a:solidFill>
                <a:latin typeface="+mj-lt"/>
              </a:rPr>
              <a:t>- Thông điệp: muốn con người có ý thức bảo vệ môi trường, cuộc sống của chúng ta.</a:t>
            </a:r>
            <a:endParaRPr lang="vi-VN" sz="4400" b="0" i="0" dirty="0">
              <a:solidFill>
                <a:srgbClr val="000000"/>
              </a:solidFill>
              <a:effectLst/>
              <a:latin typeface="+mj-lt"/>
            </a:endParaRPr>
          </a:p>
        </p:txBody>
      </p:sp>
    </p:spTree>
    <p:extLst>
      <p:ext uri="{BB962C8B-B14F-4D97-AF65-F5344CB8AC3E}">
        <p14:creationId xmlns:p14="http://schemas.microsoft.com/office/powerpoint/2010/main" val="24326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arn(inVertical)">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BD738-64D2-5ED3-E751-19A4B6562FFE}"/>
              </a:ext>
            </a:extLst>
          </p:cNvPr>
          <p:cNvSpPr/>
          <p:nvPr/>
        </p:nvSpPr>
        <p:spPr>
          <a:xfrm>
            <a:off x="4495800" y="581471"/>
            <a:ext cx="10515600" cy="830997"/>
          </a:xfrm>
          <a:prstGeom prst="rect">
            <a:avLst/>
          </a:prstGeom>
        </p:spPr>
        <p:txBody>
          <a:bodyPr wrap="square">
            <a:spAutoFit/>
          </a:bodyPr>
          <a:lstStyle/>
          <a:p>
            <a:pPr algn="just"/>
            <a:r>
              <a:rPr lang="en-US" sz="4800" b="1" dirty="0">
                <a:solidFill>
                  <a:srgbClr val="222222"/>
                </a:solidFill>
                <a:latin typeface="Times New Roman" panose="02020603050405020304" pitchFamily="18" charset="0"/>
                <a:cs typeface="Times New Roman" panose="02020603050405020304" pitchFamily="18" charset="0"/>
              </a:rPr>
              <a:t>3. </a:t>
            </a:r>
            <a:r>
              <a:rPr lang="en-US" sz="4800" b="1" dirty="0" err="1">
                <a:solidFill>
                  <a:srgbClr val="222222"/>
                </a:solidFill>
                <a:latin typeface="Times New Roman" panose="02020603050405020304" pitchFamily="18" charset="0"/>
                <a:cs typeface="Times New Roman" panose="02020603050405020304" pitchFamily="18" charset="0"/>
              </a:rPr>
              <a:t>Cách</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triển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khai</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p>
        </p:txBody>
      </p:sp>
      <p:sp>
        <p:nvSpPr>
          <p:cNvPr id="4" name="Rectangle 3">
            <a:extLst>
              <a:ext uri="{FF2B5EF4-FFF2-40B4-BE49-F238E27FC236}">
                <a16:creationId xmlns:a16="http://schemas.microsoft.com/office/drawing/2014/main" id="{B28F7B55-B8BB-5F1E-A0DF-DB87995AD3D0}"/>
              </a:ext>
            </a:extLst>
          </p:cNvPr>
          <p:cNvSpPr/>
          <p:nvPr/>
        </p:nvSpPr>
        <p:spPr>
          <a:xfrm>
            <a:off x="1066800" y="1830237"/>
            <a:ext cx="10515600" cy="769441"/>
          </a:xfrm>
          <a:prstGeom prst="rect">
            <a:avLst/>
          </a:prstGeom>
        </p:spPr>
        <p:txBody>
          <a:bodyPr wrap="square">
            <a:spAutoFit/>
          </a:bodyPr>
          <a:lstStyle/>
          <a:p>
            <a:pPr algn="just"/>
            <a:r>
              <a:rPr lang="en-US" sz="4400" b="1" dirty="0">
                <a:solidFill>
                  <a:srgbClr val="222222"/>
                </a:solidFill>
                <a:latin typeface="Times New Roman" panose="02020603050405020304" pitchFamily="18" charset="0"/>
                <a:cs typeface="Times New Roman" panose="02020603050405020304" pitchFamily="18" charset="0"/>
              </a:rPr>
              <a:t>b. </a:t>
            </a:r>
            <a:r>
              <a:rPr lang="en-US" sz="4400" b="1" dirty="0" err="1">
                <a:solidFill>
                  <a:srgbClr val="222222"/>
                </a:solidFill>
                <a:latin typeface="Times New Roman" panose="02020603050405020304" pitchFamily="18" charset="0"/>
                <a:cs typeface="Times New Roman" panose="02020603050405020304" pitchFamily="18" charset="0"/>
              </a:rPr>
              <a:t>Mối</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quan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hệ</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giữa</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nội</a:t>
            </a:r>
            <a:r>
              <a:rPr lang="en-US" sz="4400" b="1" dirty="0">
                <a:solidFill>
                  <a:srgbClr val="222222"/>
                </a:solidFill>
                <a:latin typeface="Times New Roman" panose="02020603050405020304" pitchFamily="18" charset="0"/>
                <a:cs typeface="Times New Roman" panose="02020603050405020304" pitchFamily="18" charset="0"/>
              </a:rPr>
              <a:t> dung </a:t>
            </a:r>
            <a:r>
              <a:rPr lang="en-US" sz="4400" b="1" dirty="0" err="1">
                <a:solidFill>
                  <a:srgbClr val="222222"/>
                </a:solidFill>
                <a:latin typeface="Times New Roman" panose="02020603050405020304" pitchFamily="18" charset="0"/>
                <a:cs typeface="Times New Roman" panose="02020603050405020304" pitchFamily="18" charset="0"/>
              </a:rPr>
              <a:t>thông</a:t>
            </a:r>
            <a:r>
              <a:rPr lang="en-US" sz="4400" b="1" dirty="0">
                <a:solidFill>
                  <a:srgbClr val="222222"/>
                </a:solidFill>
                <a:latin typeface="Times New Roman" panose="02020603050405020304" pitchFamily="18" charset="0"/>
                <a:cs typeface="Times New Roman" panose="02020603050405020304" pitchFamily="18" charset="0"/>
              </a:rPr>
              <a:t> tin</a:t>
            </a:r>
          </a:p>
        </p:txBody>
      </p:sp>
      <p:sp>
        <p:nvSpPr>
          <p:cNvPr id="9" name="Rectangle 8">
            <a:extLst>
              <a:ext uri="{FF2B5EF4-FFF2-40B4-BE49-F238E27FC236}">
                <a16:creationId xmlns:a16="http://schemas.microsoft.com/office/drawing/2014/main" id="{60A34841-F74F-DA2D-29FA-1A41796631C7}"/>
              </a:ext>
            </a:extLst>
          </p:cNvPr>
          <p:cNvSpPr/>
          <p:nvPr/>
        </p:nvSpPr>
        <p:spPr>
          <a:xfrm>
            <a:off x="1219200" y="3517430"/>
            <a:ext cx="15849600" cy="4154984"/>
          </a:xfrm>
          <a:prstGeom prst="rect">
            <a:avLst/>
          </a:prstGeom>
        </p:spPr>
        <p:txBody>
          <a:bodyPr wrap="square">
            <a:spAutoFit/>
          </a:bodyPr>
          <a:lstStyle/>
          <a:p>
            <a:pPr algn="just"/>
            <a:r>
              <a:rPr lang="en-US" sz="4400" dirty="0">
                <a:solidFill>
                  <a:srgbClr val="000000"/>
                </a:solidFill>
                <a:latin typeface="+mj-lt"/>
              </a:rPr>
              <a:t>- </a:t>
            </a:r>
            <a:r>
              <a:rPr lang="vi-VN" sz="4400" dirty="0">
                <a:solidFill>
                  <a:srgbClr val="000000"/>
                </a:solidFill>
                <a:latin typeface="+mj-lt"/>
              </a:rPr>
              <a:t>Cách trình bày kết hợp kênh chữ, kênh hình (biểu đồ)</a:t>
            </a:r>
          </a:p>
          <a:p>
            <a:pPr algn="just"/>
            <a:r>
              <a:rPr lang="en-US" sz="4400" dirty="0">
                <a:solidFill>
                  <a:srgbClr val="000000"/>
                </a:solidFill>
                <a:latin typeface="+mj-lt"/>
              </a:rPr>
              <a:t>- </a:t>
            </a:r>
            <a:r>
              <a:rPr lang="vi-VN" sz="4400" dirty="0">
                <a:solidFill>
                  <a:srgbClr val="000000"/>
                </a:solidFill>
                <a:latin typeface="+mj-lt"/>
              </a:rPr>
              <a:t>Ý tưởng thông tin được trình bày theo trình tự: nêu hiện tượng (nước biển thay đổi), giải thích nguyên nhân của hiện tượng ấy, dự báo mức độ tang và hậu quả của hiện tượng ấy.</a:t>
            </a:r>
          </a:p>
          <a:p>
            <a:pPr algn="just"/>
            <a:r>
              <a:rPr lang="en-US" sz="4400" dirty="0">
                <a:solidFill>
                  <a:srgbClr val="000000"/>
                </a:solidFill>
                <a:latin typeface="+mj-lt"/>
                <a:sym typeface="Wingdings" panose="05000000000000000000" pitchFamily="2" charset="2"/>
              </a:rPr>
              <a:t></a:t>
            </a:r>
            <a:r>
              <a:rPr lang="vi-VN" sz="4400" dirty="0">
                <a:solidFill>
                  <a:srgbClr val="000000"/>
                </a:solidFill>
                <a:latin typeface="+mj-lt"/>
              </a:rPr>
              <a:t> Giúp người đọc hiểu rõ các thông tin chính cần biết: Nó là gì? Tại sao có? Hệ quả thế nào?</a:t>
            </a:r>
          </a:p>
        </p:txBody>
      </p:sp>
      <p:sp>
        <p:nvSpPr>
          <p:cNvPr id="2" name="Freeform 3">
            <a:extLst>
              <a:ext uri="{FF2B5EF4-FFF2-40B4-BE49-F238E27FC236}">
                <a16:creationId xmlns:a16="http://schemas.microsoft.com/office/drawing/2014/main" id="{3494F492-0130-A686-E075-B632BFCC0B57}"/>
              </a:ext>
            </a:extLst>
          </p:cNvPr>
          <p:cNvSpPr/>
          <p:nvPr/>
        </p:nvSpPr>
        <p:spPr>
          <a:xfrm>
            <a:off x="0" y="9168604"/>
            <a:ext cx="18288000" cy="2403048"/>
          </a:xfrm>
          <a:custGeom>
            <a:avLst/>
            <a:gdLst/>
            <a:ahLst/>
            <a:cxnLst/>
            <a:rect l="l" t="t" r="r" b="b"/>
            <a:pathLst>
              <a:path w="6323811" h="2403048">
                <a:moveTo>
                  <a:pt x="0" y="0"/>
                </a:moveTo>
                <a:lnTo>
                  <a:pt x="6323812" y="0"/>
                </a:lnTo>
                <a:lnTo>
                  <a:pt x="6323812" y="2403048"/>
                </a:lnTo>
                <a:lnTo>
                  <a:pt x="0" y="2403048"/>
                </a:lnTo>
                <a:lnTo>
                  <a:pt x="0" y="0"/>
                </a:lnTo>
                <a:close/>
              </a:path>
            </a:pathLst>
          </a:custGeom>
          <a:blipFill>
            <a:blip r:embed="rId3"/>
            <a:stretch>
              <a:fillRect/>
            </a:stretch>
          </a:blipFill>
        </p:spPr>
      </p:sp>
    </p:spTree>
    <p:extLst>
      <p:ext uri="{BB962C8B-B14F-4D97-AF65-F5344CB8AC3E}">
        <p14:creationId xmlns:p14="http://schemas.microsoft.com/office/powerpoint/2010/main" val="36215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arn(inVertical)">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4CE764-F8B4-944E-F4C4-45E0B9A441D7}"/>
              </a:ext>
            </a:extLst>
          </p:cNvPr>
          <p:cNvPicPr>
            <a:picLocks noChangeAspect="1"/>
          </p:cNvPicPr>
          <p:nvPr/>
        </p:nvPicPr>
        <p:blipFill>
          <a:blip r:embed="rId3"/>
          <a:stretch>
            <a:fillRect/>
          </a:stretch>
        </p:blipFill>
        <p:spPr>
          <a:xfrm>
            <a:off x="645439" y="2064753"/>
            <a:ext cx="16997121" cy="3078747"/>
          </a:xfrm>
          <a:prstGeom prst="rect">
            <a:avLst/>
          </a:prstGeom>
        </p:spPr>
      </p:pic>
    </p:spTree>
    <p:extLst>
      <p:ext uri="{BB962C8B-B14F-4D97-AF65-F5344CB8AC3E}">
        <p14:creationId xmlns:p14="http://schemas.microsoft.com/office/powerpoint/2010/main" val="2170216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647700"/>
            <a:ext cx="4724400" cy="769441"/>
          </a:xfrm>
          <a:prstGeom prst="rect">
            <a:avLst/>
          </a:prstGeom>
        </p:spPr>
        <p:txBody>
          <a:bodyPr wrap="square">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Nghệ</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thuật</a:t>
            </a:r>
            <a:endParaRPr lang="vi-VN" sz="4400" b="1"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1353800" y="647700"/>
            <a:ext cx="4724400" cy="769441"/>
          </a:xfrm>
          <a:prstGeom prst="rect">
            <a:avLst/>
          </a:prstGeom>
        </p:spPr>
        <p:txBody>
          <a:bodyPr wrap="square">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2. </a:t>
            </a:r>
            <a:r>
              <a:rPr lang="en-US" sz="4400" b="1" dirty="0" err="1">
                <a:solidFill>
                  <a:srgbClr val="000000"/>
                </a:solidFill>
                <a:latin typeface="Times New Roman" panose="02020603050405020304" pitchFamily="18" charset="0"/>
                <a:cs typeface="Times New Roman" panose="02020603050405020304" pitchFamily="18" charset="0"/>
              </a:rPr>
              <a:t>Nội</a:t>
            </a:r>
            <a:r>
              <a:rPr lang="en-US" sz="4400" b="1" dirty="0">
                <a:solidFill>
                  <a:srgbClr val="000000"/>
                </a:solidFill>
                <a:latin typeface="Times New Roman" panose="02020603050405020304" pitchFamily="18" charset="0"/>
                <a:cs typeface="Times New Roman" panose="02020603050405020304" pitchFamily="18" charset="0"/>
              </a:rPr>
              <a:t> dung</a:t>
            </a:r>
            <a:endParaRPr lang="vi-VN" sz="4400" b="1" dirty="0">
              <a:solidFill>
                <a:srgbClr val="0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296400" y="2722418"/>
            <a:ext cx="8382000" cy="4832092"/>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cấp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dâng</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sống</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kỉ</a:t>
            </a:r>
            <a:r>
              <a:rPr lang="en-US" sz="4400" dirty="0">
                <a:latin typeface="Times New Roman" panose="02020603050405020304" pitchFamily="18" charset="0"/>
                <a:cs typeface="Times New Roman" panose="02020603050405020304" pitchFamily="18" charset="0"/>
              </a:rPr>
              <a:t> XXI.</a:t>
            </a:r>
          </a:p>
        </p:txBody>
      </p:sp>
      <p:sp>
        <p:nvSpPr>
          <p:cNvPr id="5" name="Rectangle 2"/>
          <p:cNvSpPr>
            <a:spLocks noChangeArrowheads="1"/>
          </p:cNvSpPr>
          <p:nvPr/>
        </p:nvSpPr>
        <p:spPr bwMode="auto">
          <a:xfrm>
            <a:off x="0" y="-433903"/>
            <a:ext cx="189159" cy="86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33" tIns="107916" rIns="93633" bIns="80937"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9" name="AutoShape 4" descr="blob:file:///6456e407-7ed6-4eb5-9e7d-f4b81f1fd22c"/>
          <p:cNvSpPr>
            <a:spLocks noChangeAspect="1" noChangeArrowheads="1"/>
          </p:cNvSpPr>
          <p:nvPr/>
        </p:nvSpPr>
        <p:spPr bwMode="auto">
          <a:xfrm>
            <a:off x="6350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 name="Rectangle 9"/>
          <p:cNvSpPr/>
          <p:nvPr/>
        </p:nvSpPr>
        <p:spPr>
          <a:xfrm>
            <a:off x="609600" y="2705100"/>
            <a:ext cx="7391400" cy="4154984"/>
          </a:xfrm>
          <a:prstGeom prst="rect">
            <a:avLst/>
          </a:prstGeom>
        </p:spPr>
        <p:txBody>
          <a:bodyPr wrap="square">
            <a:spAutoFit/>
          </a:bodyPr>
          <a:lstStyle/>
          <a:p>
            <a:pPr lvl="0" algn="just" eaLnBrk="0" fontAlgn="base" hangingPunct="0">
              <a:spcBef>
                <a:spcPct val="0"/>
              </a:spcBef>
              <a:spcAft>
                <a:spcPct val="0"/>
              </a:spcAft>
            </a:pP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nhiên</a:t>
            </a:r>
            <a:r>
              <a:rPr lang="en-US" sz="4400" dirty="0">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en-US" sz="44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kênh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kênh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8099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7D8C69-8B6E-805F-5AEB-1221EDB0AC45}"/>
              </a:ext>
            </a:extLst>
          </p:cNvPr>
          <p:cNvPicPr>
            <a:picLocks noChangeAspect="1"/>
          </p:cNvPicPr>
          <p:nvPr/>
        </p:nvPicPr>
        <p:blipFill>
          <a:blip r:embed="rId3"/>
          <a:stretch>
            <a:fillRect/>
          </a:stretch>
        </p:blipFill>
        <p:spPr>
          <a:xfrm>
            <a:off x="3886200" y="2476500"/>
            <a:ext cx="11210888" cy="24779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38539" y="3563514"/>
            <a:ext cx="3581400" cy="5049011"/>
          </a:xfrm>
          <a:prstGeom prst="rect">
            <a:avLst/>
          </a:prstGeom>
        </p:spPr>
        <p:txBody>
          <a:bodyPr wrap="square">
            <a:spAutoFit/>
          </a:bodyPr>
          <a:lstStyle/>
          <a:p>
            <a:pPr algn="ctr">
              <a:lnSpc>
                <a:spcPct val="150000"/>
              </a:lnSpc>
            </a:pP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Xuất</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xứ</a:t>
            </a:r>
            <a:r>
              <a:rPr lang="en-US" sz="4400" b="1" dirty="0">
                <a:solidFill>
                  <a:srgbClr val="222222"/>
                </a:solidFill>
                <a:latin typeface="Times New Roman" panose="02020603050405020304" pitchFamily="18" charset="0"/>
                <a:cs typeface="Times New Roman" panose="02020603050405020304" pitchFamily="18" charset="0"/>
              </a:rPr>
              <a:t>: </a:t>
            </a:r>
            <a:r>
              <a:rPr lang="en-US" sz="4400" dirty="0">
                <a:solidFill>
                  <a:srgbClr val="222222"/>
                </a:solidFill>
                <a:latin typeface="Times New Roman" panose="02020603050405020304" pitchFamily="18" charset="0"/>
                <a:cs typeface="Times New Roman" panose="02020603050405020304" pitchFamily="18" charset="0"/>
              </a:rPr>
              <a:t>Theo </a:t>
            </a:r>
            <a:r>
              <a:rPr lang="en-US" sz="4400" dirty="0" err="1">
                <a:solidFill>
                  <a:srgbClr val="222222"/>
                </a:solidFill>
                <a:latin typeface="Times New Roman" panose="02020603050405020304" pitchFamily="18" charset="0"/>
                <a:cs typeface="Times New Roman" panose="02020603050405020304" pitchFamily="18" charset="0"/>
              </a:rPr>
              <a:t>Lưu</a:t>
            </a:r>
            <a:r>
              <a:rPr lang="en-US" sz="4400" dirty="0">
                <a:solidFill>
                  <a:srgbClr val="222222"/>
                </a:solidFill>
                <a:latin typeface="Times New Roman" panose="02020603050405020304" pitchFamily="18" charset="0"/>
                <a:cs typeface="Times New Roman" panose="02020603050405020304" pitchFamily="18" charset="0"/>
              </a:rPr>
              <a:t> Quang </a:t>
            </a:r>
            <a:r>
              <a:rPr lang="en-US" sz="4400" dirty="0" err="1">
                <a:solidFill>
                  <a:srgbClr val="222222"/>
                </a:solidFill>
                <a:latin typeface="Times New Roman" panose="02020603050405020304" pitchFamily="18" charset="0"/>
                <a:cs typeface="Times New Roman" panose="02020603050405020304" pitchFamily="18" charset="0"/>
              </a:rPr>
              <a:t>Hưng</a:t>
            </a:r>
            <a:r>
              <a:rPr lang="en-US" sz="4400" dirty="0">
                <a:solidFill>
                  <a:srgbClr val="222222"/>
                </a:solidFill>
                <a:latin typeface="Times New Roman" panose="02020603050405020304" pitchFamily="18" charset="0"/>
                <a:cs typeface="Times New Roman" panose="02020603050405020304" pitchFamily="18" charset="0"/>
              </a:rPr>
              <a:t>, tiasang.com.vn, 25-3-2020</a:t>
            </a:r>
          </a:p>
        </p:txBody>
      </p:sp>
      <p:sp>
        <p:nvSpPr>
          <p:cNvPr id="2" name="TextBox 15">
            <a:extLst>
              <a:ext uri="{FF2B5EF4-FFF2-40B4-BE49-F238E27FC236}">
                <a16:creationId xmlns:a16="http://schemas.microsoft.com/office/drawing/2014/main" id="{299D9539-0475-1B5F-FA45-0AED35270FFF}"/>
              </a:ext>
            </a:extLst>
          </p:cNvPr>
          <p:cNvSpPr txBox="1"/>
          <p:nvPr/>
        </p:nvSpPr>
        <p:spPr>
          <a:xfrm>
            <a:off x="7391400" y="950672"/>
            <a:ext cx="6477000" cy="738664"/>
          </a:xfrm>
          <a:prstGeom prst="rect">
            <a:avLst/>
          </a:prstGeom>
        </p:spPr>
        <p:txBody>
          <a:bodyPr wrap="square" lIns="0" tIns="0" rIns="0" bIns="0" rtlCol="0" anchor="t">
            <a:spAutoFit/>
          </a:bodyPr>
          <a:lstStyle/>
          <a:p>
            <a:pPr>
              <a:spcBef>
                <a:spcPct val="0"/>
              </a:spcBef>
            </a:pPr>
            <a:r>
              <a:rPr lang="en-US" sz="4800" b="1" dirty="0">
                <a:solidFill>
                  <a:srgbClr val="271905"/>
                </a:solidFill>
                <a:latin typeface="Times New Roman" panose="02020603050405020304" pitchFamily="18" charset="0"/>
                <a:cs typeface="Times New Roman" panose="02020603050405020304" pitchFamily="18" charset="0"/>
              </a:rPr>
              <a:t>2. </a:t>
            </a:r>
            <a:r>
              <a:rPr lang="en-US" sz="4800" b="1" dirty="0" err="1">
                <a:solidFill>
                  <a:srgbClr val="271905"/>
                </a:solidFill>
                <a:latin typeface="Times New Roman" panose="02020603050405020304" pitchFamily="18" charset="0"/>
                <a:cs typeface="Times New Roman" panose="02020603050405020304" pitchFamily="18" charset="0"/>
              </a:rPr>
              <a:t>Tìm</a:t>
            </a:r>
            <a:r>
              <a:rPr lang="en-US" sz="4800" b="1" dirty="0">
                <a:solidFill>
                  <a:srgbClr val="271905"/>
                </a:solidFill>
                <a:latin typeface="Times New Roman" panose="02020603050405020304" pitchFamily="18" charset="0"/>
                <a:cs typeface="Times New Roman" panose="02020603050405020304" pitchFamily="18" charset="0"/>
              </a:rPr>
              <a:t> </a:t>
            </a:r>
            <a:r>
              <a:rPr lang="en-US" sz="4800" b="1" dirty="0" err="1">
                <a:solidFill>
                  <a:srgbClr val="271905"/>
                </a:solidFill>
                <a:latin typeface="Times New Roman" panose="02020603050405020304" pitchFamily="18" charset="0"/>
                <a:cs typeface="Times New Roman" panose="02020603050405020304" pitchFamily="18" charset="0"/>
              </a:rPr>
              <a:t>hiểu</a:t>
            </a:r>
            <a:r>
              <a:rPr lang="en-US" sz="4800" b="1" dirty="0">
                <a:solidFill>
                  <a:srgbClr val="271905"/>
                </a:solidFill>
                <a:latin typeface="Times New Roman" panose="02020603050405020304" pitchFamily="18" charset="0"/>
                <a:cs typeface="Times New Roman" panose="02020603050405020304" pitchFamily="18" charset="0"/>
              </a:rPr>
              <a:t> </a:t>
            </a:r>
            <a:r>
              <a:rPr lang="en-US" sz="4800" b="1" dirty="0" err="1">
                <a:solidFill>
                  <a:srgbClr val="271905"/>
                </a:solidFill>
                <a:latin typeface="Times New Roman" panose="02020603050405020304" pitchFamily="18" charset="0"/>
                <a:cs typeface="Times New Roman" panose="02020603050405020304" pitchFamily="18" charset="0"/>
              </a:rPr>
              <a:t>chung</a:t>
            </a:r>
            <a:endParaRPr lang="en-US" sz="4800" b="1" dirty="0">
              <a:solidFill>
                <a:srgbClr val="271905"/>
              </a:solidFill>
              <a:latin typeface="Times New Roman" panose="02020603050405020304" pitchFamily="18" charset="0"/>
              <a:cs typeface="Times New Roman" panose="02020603050405020304" pitchFamily="18" charset="0"/>
            </a:endParaRPr>
          </a:p>
        </p:txBody>
      </p:sp>
      <p:sp>
        <p:nvSpPr>
          <p:cNvPr id="3" name="Freeform 6">
            <a:extLst>
              <a:ext uri="{FF2B5EF4-FFF2-40B4-BE49-F238E27FC236}">
                <a16:creationId xmlns:a16="http://schemas.microsoft.com/office/drawing/2014/main" id="{BB7387DA-AC1B-6FBE-1E1F-10498E090F49}"/>
              </a:ext>
            </a:extLst>
          </p:cNvPr>
          <p:cNvSpPr/>
          <p:nvPr/>
        </p:nvSpPr>
        <p:spPr>
          <a:xfrm>
            <a:off x="1371600" y="2247900"/>
            <a:ext cx="1315278" cy="1202262"/>
          </a:xfrm>
          <a:custGeom>
            <a:avLst/>
            <a:gdLst/>
            <a:ahLst/>
            <a:cxnLst/>
            <a:rect l="l" t="t" r="r" b="b"/>
            <a:pathLst>
              <a:path w="2469472" h="2213264">
                <a:moveTo>
                  <a:pt x="0" y="0"/>
                </a:moveTo>
                <a:lnTo>
                  <a:pt x="2469472" y="0"/>
                </a:lnTo>
                <a:lnTo>
                  <a:pt x="2469472" y="2213264"/>
                </a:lnTo>
                <a:lnTo>
                  <a:pt x="0" y="2213264"/>
                </a:lnTo>
                <a:lnTo>
                  <a:pt x="0" y="0"/>
                </a:lnTo>
                <a:close/>
              </a:path>
            </a:pathLst>
          </a:custGeom>
          <a:blipFill>
            <a:blip r:embed="rId3"/>
            <a:stretch>
              <a:fillRect/>
            </a:stretch>
          </a:blipFill>
        </p:spPr>
      </p:sp>
      <p:sp>
        <p:nvSpPr>
          <p:cNvPr id="4" name="Freeform 6">
            <a:extLst>
              <a:ext uri="{FF2B5EF4-FFF2-40B4-BE49-F238E27FC236}">
                <a16:creationId xmlns:a16="http://schemas.microsoft.com/office/drawing/2014/main" id="{C9E52430-7BC2-9A6D-5FBC-8EC0E771B2F8}"/>
              </a:ext>
            </a:extLst>
          </p:cNvPr>
          <p:cNvSpPr/>
          <p:nvPr/>
        </p:nvSpPr>
        <p:spPr>
          <a:xfrm>
            <a:off x="5552661" y="2247900"/>
            <a:ext cx="1315278" cy="1202262"/>
          </a:xfrm>
          <a:custGeom>
            <a:avLst/>
            <a:gdLst/>
            <a:ahLst/>
            <a:cxnLst/>
            <a:rect l="l" t="t" r="r" b="b"/>
            <a:pathLst>
              <a:path w="2469472" h="2213264">
                <a:moveTo>
                  <a:pt x="0" y="0"/>
                </a:moveTo>
                <a:lnTo>
                  <a:pt x="2469472" y="0"/>
                </a:lnTo>
                <a:lnTo>
                  <a:pt x="2469472" y="2213264"/>
                </a:lnTo>
                <a:lnTo>
                  <a:pt x="0" y="2213264"/>
                </a:lnTo>
                <a:lnTo>
                  <a:pt x="0" y="0"/>
                </a:lnTo>
                <a:close/>
              </a:path>
            </a:pathLst>
          </a:custGeom>
          <a:blipFill>
            <a:blip r:embed="rId3"/>
            <a:stretch>
              <a:fillRect/>
            </a:stretch>
          </a:blipFill>
        </p:spPr>
      </p:sp>
      <p:sp>
        <p:nvSpPr>
          <p:cNvPr id="6" name="Freeform 6">
            <a:extLst>
              <a:ext uri="{FF2B5EF4-FFF2-40B4-BE49-F238E27FC236}">
                <a16:creationId xmlns:a16="http://schemas.microsoft.com/office/drawing/2014/main" id="{9D82DF30-8894-904F-EE77-7D2CFECFEA16}"/>
              </a:ext>
            </a:extLst>
          </p:cNvPr>
          <p:cNvSpPr/>
          <p:nvPr/>
        </p:nvSpPr>
        <p:spPr>
          <a:xfrm>
            <a:off x="9564428" y="2247900"/>
            <a:ext cx="1315278" cy="1202262"/>
          </a:xfrm>
          <a:custGeom>
            <a:avLst/>
            <a:gdLst/>
            <a:ahLst/>
            <a:cxnLst/>
            <a:rect l="l" t="t" r="r" b="b"/>
            <a:pathLst>
              <a:path w="2469472" h="2213264">
                <a:moveTo>
                  <a:pt x="0" y="0"/>
                </a:moveTo>
                <a:lnTo>
                  <a:pt x="2469472" y="0"/>
                </a:lnTo>
                <a:lnTo>
                  <a:pt x="2469472" y="2213264"/>
                </a:lnTo>
                <a:lnTo>
                  <a:pt x="0" y="2213264"/>
                </a:lnTo>
                <a:lnTo>
                  <a:pt x="0" y="0"/>
                </a:lnTo>
                <a:close/>
              </a:path>
            </a:pathLst>
          </a:custGeom>
          <a:blipFill>
            <a:blip r:embed="rId3"/>
            <a:stretch>
              <a:fillRect/>
            </a:stretch>
          </a:blipFill>
        </p:spPr>
      </p:sp>
      <p:sp>
        <p:nvSpPr>
          <p:cNvPr id="7" name="Freeform 6">
            <a:extLst>
              <a:ext uri="{FF2B5EF4-FFF2-40B4-BE49-F238E27FC236}">
                <a16:creationId xmlns:a16="http://schemas.microsoft.com/office/drawing/2014/main" id="{222BF1AC-06EC-1C2F-42E1-61930CC752DB}"/>
              </a:ext>
            </a:extLst>
          </p:cNvPr>
          <p:cNvSpPr/>
          <p:nvPr/>
        </p:nvSpPr>
        <p:spPr>
          <a:xfrm>
            <a:off x="14187114" y="2247900"/>
            <a:ext cx="1315278" cy="1202262"/>
          </a:xfrm>
          <a:custGeom>
            <a:avLst/>
            <a:gdLst/>
            <a:ahLst/>
            <a:cxnLst/>
            <a:rect l="l" t="t" r="r" b="b"/>
            <a:pathLst>
              <a:path w="2469472" h="2213264">
                <a:moveTo>
                  <a:pt x="0" y="0"/>
                </a:moveTo>
                <a:lnTo>
                  <a:pt x="2469472" y="0"/>
                </a:lnTo>
                <a:lnTo>
                  <a:pt x="2469472" y="2213264"/>
                </a:lnTo>
                <a:lnTo>
                  <a:pt x="0" y="2213264"/>
                </a:lnTo>
                <a:lnTo>
                  <a:pt x="0" y="0"/>
                </a:lnTo>
                <a:close/>
              </a:path>
            </a:pathLst>
          </a:custGeom>
          <a:blipFill>
            <a:blip r:embed="rId3"/>
            <a:stretch>
              <a:fillRect/>
            </a:stretch>
          </a:blipFill>
        </p:spPr>
      </p:sp>
      <p:sp>
        <p:nvSpPr>
          <p:cNvPr id="8" name="Rectangle 7">
            <a:extLst>
              <a:ext uri="{FF2B5EF4-FFF2-40B4-BE49-F238E27FC236}">
                <a16:creationId xmlns:a16="http://schemas.microsoft.com/office/drawing/2014/main" id="{193A33B7-B60E-3A17-5905-E5DE4CD72F1C}"/>
              </a:ext>
            </a:extLst>
          </p:cNvPr>
          <p:cNvSpPr/>
          <p:nvPr/>
        </p:nvSpPr>
        <p:spPr>
          <a:xfrm>
            <a:off x="11887200" y="3715914"/>
            <a:ext cx="5915107" cy="6064674"/>
          </a:xfrm>
          <a:prstGeom prst="rect">
            <a:avLst/>
          </a:prstGeom>
        </p:spPr>
        <p:txBody>
          <a:bodyPr wrap="square">
            <a:spAutoFit/>
          </a:bodyPr>
          <a:lstStyle/>
          <a:p>
            <a:pPr algn="ctr">
              <a:lnSpc>
                <a:spcPct val="150000"/>
              </a:lnSpc>
            </a:pP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Nội</a:t>
            </a:r>
            <a:r>
              <a:rPr lang="en-US" sz="4400" b="1" dirty="0">
                <a:solidFill>
                  <a:prstClr val="black"/>
                </a:solidFill>
                <a:latin typeface="Times New Roman" panose="02020603050405020304" pitchFamily="18" charset="0"/>
                <a:cs typeface="Times New Roman" panose="02020603050405020304" pitchFamily="18" charset="0"/>
              </a:rPr>
              <a:t> dung </a:t>
            </a:r>
            <a:r>
              <a:rPr lang="en-US" sz="4400" b="1" dirty="0" err="1">
                <a:solidFill>
                  <a:prstClr val="black"/>
                </a:solidFill>
                <a:latin typeface="Times New Roman" panose="02020603050405020304" pitchFamily="18" charset="0"/>
                <a:cs typeface="Times New Roman" panose="02020603050405020304" pitchFamily="18" charset="0"/>
              </a:rPr>
              <a:t>chính</a:t>
            </a:r>
            <a:r>
              <a:rPr lang="en-US" sz="4400" dirty="0">
                <a:solidFill>
                  <a:prstClr val="black"/>
                </a:solidFill>
                <a:latin typeface="Times New Roman" panose="02020603050405020304" pitchFamily="18" charset="0"/>
                <a:cs typeface="Times New Roman" panose="02020603050405020304" pitchFamily="18" charset="0"/>
              </a:rPr>
              <a:t>: </a:t>
            </a:r>
          </a:p>
          <a:p>
            <a:pPr algn="ctr">
              <a:lnSpc>
                <a:spcPct val="150000"/>
              </a:lnSpc>
            </a:pP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sống</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toán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kỉ</a:t>
            </a:r>
            <a:r>
              <a:rPr lang="en-US" sz="4400" dirty="0">
                <a:latin typeface="Times New Roman" panose="02020603050405020304" pitchFamily="18" charset="0"/>
                <a:cs typeface="Times New Roman" panose="02020603050405020304" pitchFamily="18" charset="0"/>
              </a:rPr>
              <a:t> XXI.</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45A37B-9A99-FD66-F290-6C56C0CE0D39}"/>
              </a:ext>
            </a:extLst>
          </p:cNvPr>
          <p:cNvSpPr/>
          <p:nvPr/>
        </p:nvSpPr>
        <p:spPr>
          <a:xfrm>
            <a:off x="4191000" y="3715914"/>
            <a:ext cx="4038600" cy="5049011"/>
          </a:xfrm>
          <a:prstGeom prst="rect">
            <a:avLst/>
          </a:prstGeom>
        </p:spPr>
        <p:txBody>
          <a:bodyPr wrap="square">
            <a:spAutoFit/>
          </a:bodyPr>
          <a:lstStyle/>
          <a:p>
            <a:pPr algn="ctr">
              <a:lnSpc>
                <a:spcPct val="150000"/>
              </a:lnSpc>
            </a:pP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Thể</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loại</a:t>
            </a:r>
            <a:r>
              <a:rPr lang="en-US" sz="4400" b="1" dirty="0">
                <a:solidFill>
                  <a:srgbClr val="222222"/>
                </a:solidFill>
                <a:latin typeface="Times New Roman" panose="02020603050405020304" pitchFamily="18" charset="0"/>
                <a:cs typeface="Times New Roman" panose="02020603050405020304" pitchFamily="18" charset="0"/>
              </a:rPr>
              <a:t>: </a:t>
            </a:r>
          </a:p>
          <a:p>
            <a:pPr algn="ctr">
              <a:lnSpc>
                <a:spcPct val="150000"/>
              </a:lnSpc>
            </a:pPr>
            <a:r>
              <a:rPr lang="en-US" sz="4400" dirty="0" err="1">
                <a:solidFill>
                  <a:srgbClr val="222222"/>
                </a:solidFill>
                <a:latin typeface="Times New Roman" panose="02020603050405020304" pitchFamily="18" charset="0"/>
                <a:cs typeface="Times New Roman" panose="02020603050405020304" pitchFamily="18" charset="0"/>
              </a:rPr>
              <a:t>văn</a:t>
            </a:r>
            <a:r>
              <a:rPr lang="en-US" sz="4400" dirty="0">
                <a:solidFill>
                  <a:srgbClr val="222222"/>
                </a:solidFill>
                <a:latin typeface="Times New Roman" panose="02020603050405020304" pitchFamily="18" charset="0"/>
                <a:cs typeface="Times New Roman" panose="02020603050405020304" pitchFamily="18" charset="0"/>
              </a:rPr>
              <a:t> </a:t>
            </a:r>
            <a:r>
              <a:rPr lang="en-US" sz="4400" dirty="0" err="1">
                <a:solidFill>
                  <a:srgbClr val="222222"/>
                </a:solidFill>
                <a:latin typeface="Times New Roman" panose="02020603050405020304" pitchFamily="18" charset="0"/>
                <a:cs typeface="Times New Roman" panose="02020603050405020304" pitchFamily="18" charset="0"/>
              </a:rPr>
              <a:t>bản</a:t>
            </a:r>
            <a:r>
              <a:rPr lang="en-US" sz="4400" dirty="0">
                <a:solidFill>
                  <a:srgbClr val="222222"/>
                </a:solidFill>
                <a:latin typeface="Times New Roman" panose="02020603050405020304" pitchFamily="18" charset="0"/>
                <a:cs typeface="Times New Roman" panose="02020603050405020304" pitchFamily="18" charset="0"/>
              </a:rPr>
              <a:t> </a:t>
            </a:r>
            <a:r>
              <a:rPr lang="en-US" sz="4400" dirty="0" err="1">
                <a:solidFill>
                  <a:srgbClr val="222222"/>
                </a:solidFill>
                <a:latin typeface="Times New Roman" panose="02020603050405020304" pitchFamily="18" charset="0"/>
                <a:cs typeface="Times New Roman" panose="02020603050405020304" pitchFamily="18" charset="0"/>
              </a:rPr>
              <a:t>thông</a:t>
            </a:r>
            <a:r>
              <a:rPr lang="en-US" sz="4400" dirty="0">
                <a:solidFill>
                  <a:srgbClr val="222222"/>
                </a:solidFill>
                <a:latin typeface="Times New Roman" panose="02020603050405020304" pitchFamily="18" charset="0"/>
                <a:cs typeface="Times New Roman" panose="02020603050405020304" pitchFamily="18" charset="0"/>
              </a:rPr>
              <a:t> tin (</a:t>
            </a:r>
            <a:r>
              <a:rPr lang="en-US" sz="4400" dirty="0" err="1">
                <a:solidFill>
                  <a:srgbClr val="222222"/>
                </a:solidFill>
                <a:latin typeface="Times New Roman" panose="02020603050405020304" pitchFamily="18" charset="0"/>
                <a:cs typeface="Times New Roman" panose="02020603050405020304" pitchFamily="18" charset="0"/>
              </a:rPr>
              <a:t>giải</a:t>
            </a:r>
            <a:r>
              <a:rPr lang="en-US" sz="4400" dirty="0">
                <a:solidFill>
                  <a:srgbClr val="222222"/>
                </a:solidFill>
                <a:latin typeface="Times New Roman" panose="02020603050405020304" pitchFamily="18" charset="0"/>
                <a:cs typeface="Times New Roman" panose="02020603050405020304" pitchFamily="18" charset="0"/>
              </a:rPr>
              <a:t> </a:t>
            </a:r>
            <a:r>
              <a:rPr lang="en-US" sz="4400" dirty="0" err="1">
                <a:solidFill>
                  <a:srgbClr val="222222"/>
                </a:solidFill>
                <a:latin typeface="Times New Roman" panose="02020603050405020304" pitchFamily="18" charset="0"/>
                <a:cs typeface="Times New Roman" panose="02020603050405020304" pitchFamily="18" charset="0"/>
              </a:rPr>
              <a:t>thích</a:t>
            </a:r>
            <a:r>
              <a:rPr lang="en-US" sz="4400" dirty="0">
                <a:solidFill>
                  <a:srgbClr val="222222"/>
                </a:solidFill>
                <a:latin typeface="Times New Roman" panose="02020603050405020304" pitchFamily="18" charset="0"/>
                <a:cs typeface="Times New Roman" panose="02020603050405020304" pitchFamily="18" charset="0"/>
              </a:rPr>
              <a:t> </a:t>
            </a:r>
            <a:r>
              <a:rPr lang="en-US" sz="4400" dirty="0" err="1">
                <a:solidFill>
                  <a:srgbClr val="222222"/>
                </a:solidFill>
                <a:latin typeface="Times New Roman" panose="02020603050405020304" pitchFamily="18" charset="0"/>
                <a:cs typeface="Times New Roman" panose="02020603050405020304" pitchFamily="18" charset="0"/>
              </a:rPr>
              <a:t>một</a:t>
            </a:r>
            <a:r>
              <a:rPr lang="en-US" sz="4400" dirty="0">
                <a:solidFill>
                  <a:srgbClr val="222222"/>
                </a:solidFill>
                <a:latin typeface="Times New Roman" panose="02020603050405020304" pitchFamily="18" charset="0"/>
                <a:cs typeface="Times New Roman" panose="02020603050405020304" pitchFamily="18" charset="0"/>
              </a:rPr>
              <a:t> </a:t>
            </a:r>
            <a:r>
              <a:rPr lang="en-US" sz="4400" dirty="0" err="1">
                <a:solidFill>
                  <a:srgbClr val="222222"/>
                </a:solidFill>
                <a:latin typeface="Times New Roman" panose="02020603050405020304" pitchFamily="18" charset="0"/>
                <a:cs typeface="Times New Roman" panose="02020603050405020304" pitchFamily="18" charset="0"/>
              </a:rPr>
              <a:t>hiện</a:t>
            </a:r>
            <a:r>
              <a:rPr lang="en-US" sz="4400" dirty="0">
                <a:solidFill>
                  <a:srgbClr val="222222"/>
                </a:solidFill>
                <a:latin typeface="Times New Roman" panose="02020603050405020304" pitchFamily="18" charset="0"/>
                <a:cs typeface="Times New Roman" panose="02020603050405020304" pitchFamily="18" charset="0"/>
              </a:rPr>
              <a:t> </a:t>
            </a:r>
            <a:r>
              <a:rPr lang="en-US" sz="4400" dirty="0" err="1">
                <a:solidFill>
                  <a:srgbClr val="222222"/>
                </a:solidFill>
                <a:latin typeface="Times New Roman" panose="02020603050405020304" pitchFamily="18" charset="0"/>
                <a:cs typeface="Times New Roman" panose="02020603050405020304" pitchFamily="18" charset="0"/>
              </a:rPr>
              <a:t>tượng</a:t>
            </a:r>
            <a:r>
              <a:rPr lang="en-US" sz="4400" dirty="0">
                <a:solidFill>
                  <a:srgbClr val="222222"/>
                </a:solidFill>
                <a:latin typeface="Times New Roman" panose="02020603050405020304" pitchFamily="18" charset="0"/>
                <a:cs typeface="Times New Roman" panose="02020603050405020304" pitchFamily="18" charset="0"/>
              </a:rPr>
              <a:t> </a:t>
            </a:r>
            <a:r>
              <a:rPr lang="en-US" sz="4400" dirty="0" err="1">
                <a:solidFill>
                  <a:srgbClr val="222222"/>
                </a:solidFill>
                <a:latin typeface="Times New Roman" panose="02020603050405020304" pitchFamily="18" charset="0"/>
                <a:cs typeface="Times New Roman" panose="02020603050405020304" pitchFamily="18" charset="0"/>
              </a:rPr>
              <a:t>tự</a:t>
            </a:r>
            <a:r>
              <a:rPr lang="en-US" sz="4400" dirty="0">
                <a:solidFill>
                  <a:srgbClr val="222222"/>
                </a:solidFill>
                <a:latin typeface="Times New Roman" panose="02020603050405020304" pitchFamily="18" charset="0"/>
                <a:cs typeface="Times New Roman" panose="02020603050405020304" pitchFamily="18" charset="0"/>
              </a:rPr>
              <a:t> </a:t>
            </a:r>
            <a:r>
              <a:rPr lang="en-US" sz="4400" dirty="0" err="1">
                <a:solidFill>
                  <a:srgbClr val="222222"/>
                </a:solidFill>
                <a:latin typeface="Times New Roman" panose="02020603050405020304" pitchFamily="18" charset="0"/>
                <a:cs typeface="Times New Roman" panose="02020603050405020304" pitchFamily="18" charset="0"/>
              </a:rPr>
              <a:t>nhiên</a:t>
            </a:r>
            <a:r>
              <a:rPr lang="en-US" sz="4400" dirty="0">
                <a:solidFill>
                  <a:srgbClr val="222222"/>
                </a:solidFill>
                <a:latin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3C920-3543-D43D-D3AC-D82C59538897}"/>
              </a:ext>
            </a:extLst>
          </p:cNvPr>
          <p:cNvSpPr/>
          <p:nvPr/>
        </p:nvSpPr>
        <p:spPr>
          <a:xfrm>
            <a:off x="8702703" y="3837688"/>
            <a:ext cx="2895600" cy="2002023"/>
          </a:xfrm>
          <a:prstGeom prst="rect">
            <a:avLst/>
          </a:prstGeom>
        </p:spPr>
        <p:txBody>
          <a:bodyPr wrap="square">
            <a:spAutoFit/>
          </a:bodyPr>
          <a:lstStyle/>
          <a:p>
            <a:pPr algn="ctr">
              <a:lnSpc>
                <a:spcPct val="150000"/>
              </a:lnSpc>
            </a:pPr>
            <a:r>
              <a:rPr lang="en-US" sz="4400" b="1" dirty="0">
                <a:solidFill>
                  <a:prstClr val="black"/>
                </a:solidFill>
                <a:latin typeface="Times New Roman" panose="02020603050405020304" pitchFamily="18" charset="0"/>
                <a:cs typeface="Times New Roman" panose="02020603050405020304" pitchFamily="18" charset="0"/>
              </a:rPr>
              <a:t>- PTBĐ</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thuyết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minh</a:t>
            </a:r>
            <a:endParaRPr lang="en-US" sz="4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33600" y="2476500"/>
            <a:ext cx="13280195" cy="2935300"/>
          </a:xfrm>
          <a:prstGeom prst="rect">
            <a:avLst/>
          </a:prstGeom>
        </p:spPr>
      </p:pic>
    </p:spTree>
    <p:extLst>
      <p:ext uri="{BB962C8B-B14F-4D97-AF65-F5344CB8AC3E}">
        <p14:creationId xmlns:p14="http://schemas.microsoft.com/office/powerpoint/2010/main" val="304502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48600" y="952500"/>
            <a:ext cx="4572000" cy="1107996"/>
          </a:xfrm>
          <a:prstGeom prst="rect">
            <a:avLst/>
          </a:prstGeom>
        </p:spPr>
        <p:txBody>
          <a:bodyPr wrap="square">
            <a:spAutoFit/>
          </a:bodyPr>
          <a:lstStyle/>
          <a:p>
            <a:pPr algn="just">
              <a:lnSpc>
                <a:spcPct val="150000"/>
              </a:lnSpc>
            </a:pPr>
            <a:r>
              <a:rPr lang="en-US" sz="4800" b="1" dirty="0">
                <a:solidFill>
                  <a:srgbClr val="222222"/>
                </a:solidFill>
                <a:latin typeface="Times New Roman" panose="02020603050405020304" pitchFamily="18" charset="0"/>
                <a:cs typeface="Times New Roman" panose="02020603050405020304" pitchFamily="18" charset="0"/>
              </a:rPr>
              <a:t>1. </a:t>
            </a:r>
            <a:r>
              <a:rPr lang="en-US" sz="4800" b="1" dirty="0" err="1">
                <a:solidFill>
                  <a:srgbClr val="222222"/>
                </a:solidFill>
                <a:latin typeface="Times New Roman" panose="02020603050405020304" pitchFamily="18" charset="0"/>
                <a:cs typeface="Times New Roman" panose="02020603050405020304" pitchFamily="18" charset="0"/>
              </a:rPr>
              <a:t>Bố</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cục</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BB8EA13-9104-4344-AC2F-EEAC1620DBEC}"/>
              </a:ext>
            </a:extLst>
          </p:cNvPr>
          <p:cNvSpPr/>
          <p:nvPr/>
        </p:nvSpPr>
        <p:spPr>
          <a:xfrm>
            <a:off x="1676400" y="2628900"/>
            <a:ext cx="7555316" cy="5715000"/>
          </a:xfrm>
          <a:custGeom>
            <a:avLst/>
            <a:gdLst>
              <a:gd name="connsiteX0" fmla="*/ 0 w 7555316"/>
              <a:gd name="connsiteY0" fmla="*/ 0 h 5715000"/>
              <a:gd name="connsiteX1" fmla="*/ 505625 w 7555316"/>
              <a:gd name="connsiteY1" fmla="*/ 0 h 5715000"/>
              <a:gd name="connsiteX2" fmla="*/ 1011250 w 7555316"/>
              <a:gd name="connsiteY2" fmla="*/ 0 h 5715000"/>
              <a:gd name="connsiteX3" fmla="*/ 1667981 w 7555316"/>
              <a:gd name="connsiteY3" fmla="*/ 0 h 5715000"/>
              <a:gd name="connsiteX4" fmla="*/ 2249159 w 7555316"/>
              <a:gd name="connsiteY4" fmla="*/ 0 h 5715000"/>
              <a:gd name="connsiteX5" fmla="*/ 2905891 w 7555316"/>
              <a:gd name="connsiteY5" fmla="*/ 0 h 5715000"/>
              <a:gd name="connsiteX6" fmla="*/ 3335963 w 7555316"/>
              <a:gd name="connsiteY6" fmla="*/ 0 h 5715000"/>
              <a:gd name="connsiteX7" fmla="*/ 3917141 w 7555316"/>
              <a:gd name="connsiteY7" fmla="*/ 0 h 5715000"/>
              <a:gd name="connsiteX8" fmla="*/ 4649425 w 7555316"/>
              <a:gd name="connsiteY8" fmla="*/ 0 h 5715000"/>
              <a:gd name="connsiteX9" fmla="*/ 5230603 w 7555316"/>
              <a:gd name="connsiteY9" fmla="*/ 0 h 5715000"/>
              <a:gd name="connsiteX10" fmla="*/ 5811782 w 7555316"/>
              <a:gd name="connsiteY10" fmla="*/ 0 h 5715000"/>
              <a:gd name="connsiteX11" fmla="*/ 6317407 w 7555316"/>
              <a:gd name="connsiteY11" fmla="*/ 0 h 5715000"/>
              <a:gd name="connsiteX12" fmla="*/ 6823032 w 7555316"/>
              <a:gd name="connsiteY12" fmla="*/ 0 h 5715000"/>
              <a:gd name="connsiteX13" fmla="*/ 7555316 w 7555316"/>
              <a:gd name="connsiteY13" fmla="*/ 0 h 5715000"/>
              <a:gd name="connsiteX14" fmla="*/ 7555316 w 7555316"/>
              <a:gd name="connsiteY14" fmla="*/ 571500 h 5715000"/>
              <a:gd name="connsiteX15" fmla="*/ 7555316 w 7555316"/>
              <a:gd name="connsiteY15" fmla="*/ 971550 h 5715000"/>
              <a:gd name="connsiteX16" fmla="*/ 7555316 w 7555316"/>
              <a:gd name="connsiteY16" fmla="*/ 1485900 h 5715000"/>
              <a:gd name="connsiteX17" fmla="*/ 7555316 w 7555316"/>
              <a:gd name="connsiteY17" fmla="*/ 2114550 h 5715000"/>
              <a:gd name="connsiteX18" fmla="*/ 7555316 w 7555316"/>
              <a:gd name="connsiteY18" fmla="*/ 2800350 h 5715000"/>
              <a:gd name="connsiteX19" fmla="*/ 7555316 w 7555316"/>
              <a:gd name="connsiteY19" fmla="*/ 3314700 h 5715000"/>
              <a:gd name="connsiteX20" fmla="*/ 7555316 w 7555316"/>
              <a:gd name="connsiteY20" fmla="*/ 3943350 h 5715000"/>
              <a:gd name="connsiteX21" fmla="*/ 7555316 w 7555316"/>
              <a:gd name="connsiteY21" fmla="*/ 4514850 h 5715000"/>
              <a:gd name="connsiteX22" fmla="*/ 7555316 w 7555316"/>
              <a:gd name="connsiteY22" fmla="*/ 5200650 h 5715000"/>
              <a:gd name="connsiteX23" fmla="*/ 7555316 w 7555316"/>
              <a:gd name="connsiteY23" fmla="*/ 5715000 h 5715000"/>
              <a:gd name="connsiteX24" fmla="*/ 6974138 w 7555316"/>
              <a:gd name="connsiteY24" fmla="*/ 5715000 h 5715000"/>
              <a:gd name="connsiteX25" fmla="*/ 6317407 w 7555316"/>
              <a:gd name="connsiteY25" fmla="*/ 5715000 h 5715000"/>
              <a:gd name="connsiteX26" fmla="*/ 5887335 w 7555316"/>
              <a:gd name="connsiteY26" fmla="*/ 5715000 h 5715000"/>
              <a:gd name="connsiteX27" fmla="*/ 5306157 w 7555316"/>
              <a:gd name="connsiteY27" fmla="*/ 5715000 h 5715000"/>
              <a:gd name="connsiteX28" fmla="*/ 4876085 w 7555316"/>
              <a:gd name="connsiteY28" fmla="*/ 5715000 h 5715000"/>
              <a:gd name="connsiteX29" fmla="*/ 4521566 w 7555316"/>
              <a:gd name="connsiteY29" fmla="*/ 5715000 h 5715000"/>
              <a:gd name="connsiteX30" fmla="*/ 4167047 w 7555316"/>
              <a:gd name="connsiteY30" fmla="*/ 5715000 h 5715000"/>
              <a:gd name="connsiteX31" fmla="*/ 3510316 w 7555316"/>
              <a:gd name="connsiteY31" fmla="*/ 5715000 h 5715000"/>
              <a:gd name="connsiteX32" fmla="*/ 2929138 w 7555316"/>
              <a:gd name="connsiteY32" fmla="*/ 5715000 h 5715000"/>
              <a:gd name="connsiteX33" fmla="*/ 2574619 w 7555316"/>
              <a:gd name="connsiteY33" fmla="*/ 5715000 h 5715000"/>
              <a:gd name="connsiteX34" fmla="*/ 2220101 w 7555316"/>
              <a:gd name="connsiteY34" fmla="*/ 5715000 h 5715000"/>
              <a:gd name="connsiteX35" fmla="*/ 1714476 w 7555316"/>
              <a:gd name="connsiteY35" fmla="*/ 5715000 h 5715000"/>
              <a:gd name="connsiteX36" fmla="*/ 982191 w 7555316"/>
              <a:gd name="connsiteY36" fmla="*/ 5715000 h 5715000"/>
              <a:gd name="connsiteX37" fmla="*/ 627672 w 7555316"/>
              <a:gd name="connsiteY37" fmla="*/ 5715000 h 5715000"/>
              <a:gd name="connsiteX38" fmla="*/ 0 w 7555316"/>
              <a:gd name="connsiteY38" fmla="*/ 5715000 h 5715000"/>
              <a:gd name="connsiteX39" fmla="*/ 0 w 7555316"/>
              <a:gd name="connsiteY39" fmla="*/ 5314950 h 5715000"/>
              <a:gd name="connsiteX40" fmla="*/ 0 w 7555316"/>
              <a:gd name="connsiteY40" fmla="*/ 4857750 h 5715000"/>
              <a:gd name="connsiteX41" fmla="*/ 0 w 7555316"/>
              <a:gd name="connsiteY41" fmla="*/ 4457700 h 5715000"/>
              <a:gd name="connsiteX42" fmla="*/ 0 w 7555316"/>
              <a:gd name="connsiteY42" fmla="*/ 3886200 h 5715000"/>
              <a:gd name="connsiteX43" fmla="*/ 0 w 7555316"/>
              <a:gd name="connsiteY43" fmla="*/ 3257550 h 5715000"/>
              <a:gd name="connsiteX44" fmla="*/ 0 w 7555316"/>
              <a:gd name="connsiteY44" fmla="*/ 2743200 h 5715000"/>
              <a:gd name="connsiteX45" fmla="*/ 0 w 7555316"/>
              <a:gd name="connsiteY45" fmla="*/ 2057400 h 5715000"/>
              <a:gd name="connsiteX46" fmla="*/ 0 w 7555316"/>
              <a:gd name="connsiteY46" fmla="*/ 1371600 h 5715000"/>
              <a:gd name="connsiteX47" fmla="*/ 0 w 7555316"/>
              <a:gd name="connsiteY47" fmla="*/ 685800 h 5715000"/>
              <a:gd name="connsiteX48" fmla="*/ 0 w 7555316"/>
              <a:gd name="connsiteY48"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555316" h="5715000" fill="none" extrusionOk="0">
                <a:moveTo>
                  <a:pt x="0" y="0"/>
                </a:moveTo>
                <a:cubicBezTo>
                  <a:pt x="250377" y="-3183"/>
                  <a:pt x="391712" y="43268"/>
                  <a:pt x="505625" y="0"/>
                </a:cubicBezTo>
                <a:cubicBezTo>
                  <a:pt x="619538" y="-43268"/>
                  <a:pt x="824829" y="36050"/>
                  <a:pt x="1011250" y="0"/>
                </a:cubicBezTo>
                <a:cubicBezTo>
                  <a:pt x="1197671" y="-36050"/>
                  <a:pt x="1376897" y="10142"/>
                  <a:pt x="1667981" y="0"/>
                </a:cubicBezTo>
                <a:cubicBezTo>
                  <a:pt x="1959065" y="-10142"/>
                  <a:pt x="1982850" y="6648"/>
                  <a:pt x="2249159" y="0"/>
                </a:cubicBezTo>
                <a:cubicBezTo>
                  <a:pt x="2515468" y="-6648"/>
                  <a:pt x="2743001" y="31062"/>
                  <a:pt x="2905891" y="0"/>
                </a:cubicBezTo>
                <a:cubicBezTo>
                  <a:pt x="3068781" y="-31062"/>
                  <a:pt x="3145130" y="23006"/>
                  <a:pt x="3335963" y="0"/>
                </a:cubicBezTo>
                <a:cubicBezTo>
                  <a:pt x="3526796" y="-23006"/>
                  <a:pt x="3632114" y="39749"/>
                  <a:pt x="3917141" y="0"/>
                </a:cubicBezTo>
                <a:cubicBezTo>
                  <a:pt x="4202168" y="-39749"/>
                  <a:pt x="4482545" y="22440"/>
                  <a:pt x="4649425" y="0"/>
                </a:cubicBezTo>
                <a:cubicBezTo>
                  <a:pt x="4816305" y="-22440"/>
                  <a:pt x="5052591" y="58526"/>
                  <a:pt x="5230603" y="0"/>
                </a:cubicBezTo>
                <a:cubicBezTo>
                  <a:pt x="5408615" y="-58526"/>
                  <a:pt x="5581526" y="12318"/>
                  <a:pt x="5811782" y="0"/>
                </a:cubicBezTo>
                <a:cubicBezTo>
                  <a:pt x="6042038" y="-12318"/>
                  <a:pt x="6176878" y="21483"/>
                  <a:pt x="6317407" y="0"/>
                </a:cubicBezTo>
                <a:cubicBezTo>
                  <a:pt x="6457937" y="-21483"/>
                  <a:pt x="6588131" y="40726"/>
                  <a:pt x="6823032" y="0"/>
                </a:cubicBezTo>
                <a:cubicBezTo>
                  <a:pt x="7057934" y="-40726"/>
                  <a:pt x="7365032" y="6753"/>
                  <a:pt x="7555316" y="0"/>
                </a:cubicBezTo>
                <a:cubicBezTo>
                  <a:pt x="7571983" y="123206"/>
                  <a:pt x="7533671" y="394272"/>
                  <a:pt x="7555316" y="571500"/>
                </a:cubicBezTo>
                <a:cubicBezTo>
                  <a:pt x="7576961" y="748728"/>
                  <a:pt x="7522063" y="779398"/>
                  <a:pt x="7555316" y="971550"/>
                </a:cubicBezTo>
                <a:cubicBezTo>
                  <a:pt x="7588569" y="1163702"/>
                  <a:pt x="7514334" y="1313521"/>
                  <a:pt x="7555316" y="1485900"/>
                </a:cubicBezTo>
                <a:cubicBezTo>
                  <a:pt x="7596298" y="1658279"/>
                  <a:pt x="7481276" y="1906423"/>
                  <a:pt x="7555316" y="2114550"/>
                </a:cubicBezTo>
                <a:cubicBezTo>
                  <a:pt x="7629356" y="2322677"/>
                  <a:pt x="7548263" y="2510723"/>
                  <a:pt x="7555316" y="2800350"/>
                </a:cubicBezTo>
                <a:cubicBezTo>
                  <a:pt x="7562369" y="3089977"/>
                  <a:pt x="7532048" y="3139267"/>
                  <a:pt x="7555316" y="3314700"/>
                </a:cubicBezTo>
                <a:cubicBezTo>
                  <a:pt x="7578584" y="3490133"/>
                  <a:pt x="7526289" y="3753504"/>
                  <a:pt x="7555316" y="3943350"/>
                </a:cubicBezTo>
                <a:cubicBezTo>
                  <a:pt x="7584343" y="4133196"/>
                  <a:pt x="7514465" y="4394160"/>
                  <a:pt x="7555316" y="4514850"/>
                </a:cubicBezTo>
                <a:cubicBezTo>
                  <a:pt x="7596167" y="4635540"/>
                  <a:pt x="7486906" y="4969327"/>
                  <a:pt x="7555316" y="5200650"/>
                </a:cubicBezTo>
                <a:cubicBezTo>
                  <a:pt x="7623726" y="5431973"/>
                  <a:pt x="7508472" y="5498729"/>
                  <a:pt x="7555316" y="5715000"/>
                </a:cubicBezTo>
                <a:cubicBezTo>
                  <a:pt x="7416331" y="5738941"/>
                  <a:pt x="7191221" y="5684868"/>
                  <a:pt x="6974138" y="5715000"/>
                </a:cubicBezTo>
                <a:cubicBezTo>
                  <a:pt x="6757055" y="5745132"/>
                  <a:pt x="6512296" y="5663493"/>
                  <a:pt x="6317407" y="5715000"/>
                </a:cubicBezTo>
                <a:cubicBezTo>
                  <a:pt x="6122518" y="5766507"/>
                  <a:pt x="6057481" y="5684571"/>
                  <a:pt x="5887335" y="5715000"/>
                </a:cubicBezTo>
                <a:cubicBezTo>
                  <a:pt x="5717189" y="5745429"/>
                  <a:pt x="5492238" y="5655271"/>
                  <a:pt x="5306157" y="5715000"/>
                </a:cubicBezTo>
                <a:cubicBezTo>
                  <a:pt x="5120076" y="5774729"/>
                  <a:pt x="4990649" y="5671814"/>
                  <a:pt x="4876085" y="5715000"/>
                </a:cubicBezTo>
                <a:cubicBezTo>
                  <a:pt x="4761521" y="5758186"/>
                  <a:pt x="4655252" y="5711769"/>
                  <a:pt x="4521566" y="5715000"/>
                </a:cubicBezTo>
                <a:cubicBezTo>
                  <a:pt x="4387880" y="5718231"/>
                  <a:pt x="4264989" y="5703367"/>
                  <a:pt x="4167047" y="5715000"/>
                </a:cubicBezTo>
                <a:cubicBezTo>
                  <a:pt x="4069105" y="5726633"/>
                  <a:pt x="3758900" y="5676958"/>
                  <a:pt x="3510316" y="5715000"/>
                </a:cubicBezTo>
                <a:cubicBezTo>
                  <a:pt x="3261732" y="5753042"/>
                  <a:pt x="3129080" y="5693240"/>
                  <a:pt x="2929138" y="5715000"/>
                </a:cubicBezTo>
                <a:cubicBezTo>
                  <a:pt x="2729196" y="5736760"/>
                  <a:pt x="2647334" y="5685372"/>
                  <a:pt x="2574619" y="5715000"/>
                </a:cubicBezTo>
                <a:cubicBezTo>
                  <a:pt x="2501904" y="5744628"/>
                  <a:pt x="2368800" y="5706625"/>
                  <a:pt x="2220101" y="5715000"/>
                </a:cubicBezTo>
                <a:cubicBezTo>
                  <a:pt x="2071402" y="5723375"/>
                  <a:pt x="1894454" y="5703265"/>
                  <a:pt x="1714476" y="5715000"/>
                </a:cubicBezTo>
                <a:cubicBezTo>
                  <a:pt x="1534499" y="5726735"/>
                  <a:pt x="1304383" y="5714636"/>
                  <a:pt x="982191" y="5715000"/>
                </a:cubicBezTo>
                <a:cubicBezTo>
                  <a:pt x="659999" y="5715364"/>
                  <a:pt x="699854" y="5698816"/>
                  <a:pt x="627672" y="5715000"/>
                </a:cubicBezTo>
                <a:cubicBezTo>
                  <a:pt x="555490" y="5731184"/>
                  <a:pt x="217828" y="5709847"/>
                  <a:pt x="0" y="5715000"/>
                </a:cubicBezTo>
                <a:cubicBezTo>
                  <a:pt x="-3410" y="5596282"/>
                  <a:pt x="10537" y="5495669"/>
                  <a:pt x="0" y="5314950"/>
                </a:cubicBezTo>
                <a:cubicBezTo>
                  <a:pt x="-10537" y="5134231"/>
                  <a:pt x="7727" y="5034855"/>
                  <a:pt x="0" y="4857750"/>
                </a:cubicBezTo>
                <a:cubicBezTo>
                  <a:pt x="-7727" y="4680645"/>
                  <a:pt x="15289" y="4545029"/>
                  <a:pt x="0" y="4457700"/>
                </a:cubicBezTo>
                <a:cubicBezTo>
                  <a:pt x="-15289" y="4370371"/>
                  <a:pt x="50940" y="4148148"/>
                  <a:pt x="0" y="3886200"/>
                </a:cubicBezTo>
                <a:cubicBezTo>
                  <a:pt x="-50940" y="3624252"/>
                  <a:pt x="68095" y="3458814"/>
                  <a:pt x="0" y="3257550"/>
                </a:cubicBezTo>
                <a:cubicBezTo>
                  <a:pt x="-68095" y="3056286"/>
                  <a:pt x="309" y="2983863"/>
                  <a:pt x="0" y="2743200"/>
                </a:cubicBezTo>
                <a:cubicBezTo>
                  <a:pt x="-309" y="2502537"/>
                  <a:pt x="9748" y="2301168"/>
                  <a:pt x="0" y="2057400"/>
                </a:cubicBezTo>
                <a:cubicBezTo>
                  <a:pt x="-9748" y="1813632"/>
                  <a:pt x="58213" y="1552117"/>
                  <a:pt x="0" y="1371600"/>
                </a:cubicBezTo>
                <a:cubicBezTo>
                  <a:pt x="-58213" y="1191083"/>
                  <a:pt x="57361" y="921979"/>
                  <a:pt x="0" y="685800"/>
                </a:cubicBezTo>
                <a:cubicBezTo>
                  <a:pt x="-57361" y="449621"/>
                  <a:pt x="69927" y="257820"/>
                  <a:pt x="0" y="0"/>
                </a:cubicBezTo>
                <a:close/>
              </a:path>
              <a:path w="7555316" h="5715000" stroke="0" extrusionOk="0">
                <a:moveTo>
                  <a:pt x="0" y="0"/>
                </a:moveTo>
                <a:cubicBezTo>
                  <a:pt x="158209" y="-72639"/>
                  <a:pt x="476492" y="19655"/>
                  <a:pt x="732284" y="0"/>
                </a:cubicBezTo>
                <a:cubicBezTo>
                  <a:pt x="988076" y="-19655"/>
                  <a:pt x="1211085" y="73032"/>
                  <a:pt x="1389016" y="0"/>
                </a:cubicBezTo>
                <a:cubicBezTo>
                  <a:pt x="1566947" y="-73032"/>
                  <a:pt x="1762651" y="47813"/>
                  <a:pt x="2045747" y="0"/>
                </a:cubicBezTo>
                <a:cubicBezTo>
                  <a:pt x="2328843" y="-47813"/>
                  <a:pt x="2324837" y="51741"/>
                  <a:pt x="2551372" y="0"/>
                </a:cubicBezTo>
                <a:cubicBezTo>
                  <a:pt x="2777907" y="-51741"/>
                  <a:pt x="2811258" y="19683"/>
                  <a:pt x="3056997" y="0"/>
                </a:cubicBezTo>
                <a:cubicBezTo>
                  <a:pt x="3302736" y="-19683"/>
                  <a:pt x="3576606" y="5905"/>
                  <a:pt x="3789282" y="0"/>
                </a:cubicBezTo>
                <a:cubicBezTo>
                  <a:pt x="4001959" y="-5905"/>
                  <a:pt x="4130237" y="38062"/>
                  <a:pt x="4219353" y="0"/>
                </a:cubicBezTo>
                <a:cubicBezTo>
                  <a:pt x="4308469" y="-38062"/>
                  <a:pt x="4397484" y="28234"/>
                  <a:pt x="4573872" y="0"/>
                </a:cubicBezTo>
                <a:cubicBezTo>
                  <a:pt x="4750260" y="-28234"/>
                  <a:pt x="4838208" y="4199"/>
                  <a:pt x="4928391" y="0"/>
                </a:cubicBezTo>
                <a:cubicBezTo>
                  <a:pt x="5018574" y="-4199"/>
                  <a:pt x="5373945" y="63454"/>
                  <a:pt x="5509569" y="0"/>
                </a:cubicBezTo>
                <a:cubicBezTo>
                  <a:pt x="5645193" y="-63454"/>
                  <a:pt x="5921156" y="18305"/>
                  <a:pt x="6090747" y="0"/>
                </a:cubicBezTo>
                <a:cubicBezTo>
                  <a:pt x="6260338" y="-18305"/>
                  <a:pt x="6427173" y="48939"/>
                  <a:pt x="6671925" y="0"/>
                </a:cubicBezTo>
                <a:cubicBezTo>
                  <a:pt x="6916677" y="-48939"/>
                  <a:pt x="7239242" y="92119"/>
                  <a:pt x="7555316" y="0"/>
                </a:cubicBezTo>
                <a:cubicBezTo>
                  <a:pt x="7591603" y="227153"/>
                  <a:pt x="7489959" y="371956"/>
                  <a:pt x="7555316" y="685800"/>
                </a:cubicBezTo>
                <a:cubicBezTo>
                  <a:pt x="7620673" y="999644"/>
                  <a:pt x="7505583" y="1149510"/>
                  <a:pt x="7555316" y="1371600"/>
                </a:cubicBezTo>
                <a:cubicBezTo>
                  <a:pt x="7605049" y="1593690"/>
                  <a:pt x="7548384" y="1835031"/>
                  <a:pt x="7555316" y="2057400"/>
                </a:cubicBezTo>
                <a:cubicBezTo>
                  <a:pt x="7562248" y="2279769"/>
                  <a:pt x="7526005" y="2422128"/>
                  <a:pt x="7555316" y="2571750"/>
                </a:cubicBezTo>
                <a:cubicBezTo>
                  <a:pt x="7584627" y="2721372"/>
                  <a:pt x="7538597" y="2864913"/>
                  <a:pt x="7555316" y="2971800"/>
                </a:cubicBezTo>
                <a:cubicBezTo>
                  <a:pt x="7572035" y="3078687"/>
                  <a:pt x="7539412" y="3394817"/>
                  <a:pt x="7555316" y="3657600"/>
                </a:cubicBezTo>
                <a:cubicBezTo>
                  <a:pt x="7571220" y="3920383"/>
                  <a:pt x="7529275" y="3871521"/>
                  <a:pt x="7555316" y="4057650"/>
                </a:cubicBezTo>
                <a:cubicBezTo>
                  <a:pt x="7581357" y="4243779"/>
                  <a:pt x="7523974" y="4361773"/>
                  <a:pt x="7555316" y="4457700"/>
                </a:cubicBezTo>
                <a:cubicBezTo>
                  <a:pt x="7586658" y="4553627"/>
                  <a:pt x="7498890" y="4868660"/>
                  <a:pt x="7555316" y="5086350"/>
                </a:cubicBezTo>
                <a:cubicBezTo>
                  <a:pt x="7611742" y="5304040"/>
                  <a:pt x="7508023" y="5432053"/>
                  <a:pt x="7555316" y="5715000"/>
                </a:cubicBezTo>
                <a:cubicBezTo>
                  <a:pt x="7374362" y="5740688"/>
                  <a:pt x="7287694" y="5703696"/>
                  <a:pt x="7125244" y="5715000"/>
                </a:cubicBezTo>
                <a:cubicBezTo>
                  <a:pt x="6962794" y="5726304"/>
                  <a:pt x="6733464" y="5710653"/>
                  <a:pt x="6619619" y="5715000"/>
                </a:cubicBezTo>
                <a:cubicBezTo>
                  <a:pt x="6505774" y="5719347"/>
                  <a:pt x="6440054" y="5713746"/>
                  <a:pt x="6265100" y="5715000"/>
                </a:cubicBezTo>
                <a:cubicBezTo>
                  <a:pt x="6090146" y="5716254"/>
                  <a:pt x="5806680" y="5711318"/>
                  <a:pt x="5532816" y="5715000"/>
                </a:cubicBezTo>
                <a:cubicBezTo>
                  <a:pt x="5258952" y="5718682"/>
                  <a:pt x="5159795" y="5663184"/>
                  <a:pt x="5027191" y="5715000"/>
                </a:cubicBezTo>
                <a:cubicBezTo>
                  <a:pt x="4894587" y="5766816"/>
                  <a:pt x="4656925" y="5694839"/>
                  <a:pt x="4294907" y="5715000"/>
                </a:cubicBezTo>
                <a:cubicBezTo>
                  <a:pt x="3932889" y="5735161"/>
                  <a:pt x="3966620" y="5688436"/>
                  <a:pt x="3713728" y="5715000"/>
                </a:cubicBezTo>
                <a:cubicBezTo>
                  <a:pt x="3460836" y="5741564"/>
                  <a:pt x="3355396" y="5670820"/>
                  <a:pt x="3056997" y="5715000"/>
                </a:cubicBezTo>
                <a:cubicBezTo>
                  <a:pt x="2758598" y="5759180"/>
                  <a:pt x="2542663" y="5714427"/>
                  <a:pt x="2324713" y="5715000"/>
                </a:cubicBezTo>
                <a:cubicBezTo>
                  <a:pt x="2106763" y="5715573"/>
                  <a:pt x="1930247" y="5664292"/>
                  <a:pt x="1743534" y="5715000"/>
                </a:cubicBezTo>
                <a:cubicBezTo>
                  <a:pt x="1556821" y="5765708"/>
                  <a:pt x="1370940" y="5690231"/>
                  <a:pt x="1011250" y="5715000"/>
                </a:cubicBezTo>
                <a:cubicBezTo>
                  <a:pt x="651560" y="5739769"/>
                  <a:pt x="720059" y="5685243"/>
                  <a:pt x="505625" y="5715000"/>
                </a:cubicBezTo>
                <a:cubicBezTo>
                  <a:pt x="291192" y="5744757"/>
                  <a:pt x="240734" y="5683190"/>
                  <a:pt x="0" y="5715000"/>
                </a:cubicBezTo>
                <a:cubicBezTo>
                  <a:pt x="-5949" y="5536459"/>
                  <a:pt x="23809" y="5406691"/>
                  <a:pt x="0" y="5314950"/>
                </a:cubicBezTo>
                <a:cubicBezTo>
                  <a:pt x="-23809" y="5223209"/>
                  <a:pt x="30457" y="5092936"/>
                  <a:pt x="0" y="4914900"/>
                </a:cubicBezTo>
                <a:cubicBezTo>
                  <a:pt x="-30457" y="4736864"/>
                  <a:pt x="60270" y="4516508"/>
                  <a:pt x="0" y="4400550"/>
                </a:cubicBezTo>
                <a:cubicBezTo>
                  <a:pt x="-60270" y="4284592"/>
                  <a:pt x="39734" y="4173476"/>
                  <a:pt x="0" y="4000500"/>
                </a:cubicBezTo>
                <a:cubicBezTo>
                  <a:pt x="-39734" y="3827524"/>
                  <a:pt x="19232" y="3628843"/>
                  <a:pt x="0" y="3314700"/>
                </a:cubicBezTo>
                <a:cubicBezTo>
                  <a:pt x="-19232" y="3000557"/>
                  <a:pt x="15798" y="3076375"/>
                  <a:pt x="0" y="2857500"/>
                </a:cubicBezTo>
                <a:cubicBezTo>
                  <a:pt x="-15798" y="2638625"/>
                  <a:pt x="62095" y="2403220"/>
                  <a:pt x="0" y="2286000"/>
                </a:cubicBezTo>
                <a:cubicBezTo>
                  <a:pt x="-62095" y="2168780"/>
                  <a:pt x="33195" y="2008080"/>
                  <a:pt x="0" y="1771650"/>
                </a:cubicBezTo>
                <a:cubicBezTo>
                  <a:pt x="-33195" y="1535220"/>
                  <a:pt x="23176" y="1480811"/>
                  <a:pt x="0" y="1371600"/>
                </a:cubicBezTo>
                <a:cubicBezTo>
                  <a:pt x="-23176" y="1262389"/>
                  <a:pt x="38160" y="1074886"/>
                  <a:pt x="0" y="857250"/>
                </a:cubicBezTo>
                <a:cubicBezTo>
                  <a:pt x="-38160" y="639614"/>
                  <a:pt x="15488" y="291782"/>
                  <a:pt x="0" y="0"/>
                </a:cubicBezTo>
                <a:close/>
              </a:path>
            </a:pathLst>
          </a:custGeom>
          <a:solidFill>
            <a:schemeClr val="accent5">
              <a:lumMod val="20000"/>
              <a:lumOff val="80000"/>
            </a:schemeClr>
          </a:solidFill>
          <a:ln>
            <a:extLst>
              <a:ext uri="{C807C97D-BFC1-408E-A445-0C87EB9F89A2}">
                <ask:lineSketchStyleProps xmlns:ask="http://schemas.microsoft.com/office/drawing/2018/sketchyshapes" sd="288444021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buClr>
                <a:srgbClr val="000000"/>
              </a:buClr>
              <a:buFont typeface="Arial"/>
              <a:buNone/>
            </a:pPr>
            <a:r>
              <a:rPr lang="en-US" sz="3600" kern="0" dirty="0">
                <a:solidFill>
                  <a:schemeClr val="tx1"/>
                </a:solidFill>
                <a:latin typeface="Cambria" panose="02040503050406030204" pitchFamily="18" charset="0"/>
                <a:ea typeface="Cambria" panose="02040503050406030204" pitchFamily="18" charset="0"/>
                <a:sym typeface="Arial"/>
              </a:rPr>
              <a:t>2 </a:t>
            </a:r>
            <a:r>
              <a:rPr lang="en-US" sz="3600" kern="0" dirty="0" err="1">
                <a:solidFill>
                  <a:schemeClr val="tx1"/>
                </a:solidFill>
                <a:latin typeface="Cambria" panose="02040503050406030204" pitchFamily="18" charset="0"/>
                <a:ea typeface="Cambria" panose="02040503050406030204" pitchFamily="18" charset="0"/>
                <a:sym typeface="Arial"/>
              </a:rPr>
              <a:t>phần</a:t>
            </a:r>
            <a:endParaRPr lang="en-US" sz="3600" kern="0" dirty="0">
              <a:solidFill>
                <a:schemeClr val="tx1"/>
              </a:solidFill>
              <a:latin typeface="Cambria" panose="02040503050406030204" pitchFamily="18" charset="0"/>
              <a:ea typeface="Cambria" panose="02040503050406030204" pitchFamily="18" charset="0"/>
              <a:sym typeface="Arial"/>
            </a:endParaRPr>
          </a:p>
          <a:p>
            <a:pPr>
              <a:lnSpc>
                <a:spcPct val="150000"/>
              </a:lnSpc>
              <a:buClr>
                <a:srgbClr val="000000"/>
              </a:buClr>
            </a:pP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Phần</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mở</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đầu</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nhan</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đề</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và</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sapo</a:t>
            </a:r>
            <a:r>
              <a:rPr lang="en-US" sz="3600" kern="0" dirty="0">
                <a:solidFill>
                  <a:schemeClr val="tx1"/>
                </a:solidFill>
                <a:latin typeface="Cambria" panose="02040503050406030204" pitchFamily="18" charset="0"/>
                <a:ea typeface="Cambria" panose="02040503050406030204" pitchFamily="18" charset="0"/>
                <a:sym typeface="Arial"/>
              </a:rPr>
              <a:t>.</a:t>
            </a:r>
          </a:p>
          <a:p>
            <a:pPr>
              <a:lnSpc>
                <a:spcPct val="150000"/>
              </a:lnSpc>
              <a:buClr>
                <a:srgbClr val="000000"/>
              </a:buClr>
            </a:pPr>
            <a:r>
              <a:rPr lang="en-US" sz="3600" kern="0" dirty="0">
                <a:solidFill>
                  <a:schemeClr val="tx1"/>
                </a:solidFill>
                <a:latin typeface="Cambria" panose="02040503050406030204" pitchFamily="18" charset="0"/>
                <a:ea typeface="Cambria" panose="02040503050406030204" pitchFamily="18" charset="0"/>
              </a:rPr>
              <a:t>- </a:t>
            </a:r>
            <a:r>
              <a:rPr lang="en-US" sz="3600" kern="0" dirty="0" err="1">
                <a:solidFill>
                  <a:schemeClr val="tx1"/>
                </a:solidFill>
                <a:latin typeface="Cambria" panose="02040503050406030204" pitchFamily="18" charset="0"/>
                <a:ea typeface="Cambria" panose="02040503050406030204" pitchFamily="18" charset="0"/>
              </a:rPr>
              <a:t>Nội</a:t>
            </a:r>
            <a:r>
              <a:rPr lang="en-US" sz="3600" kern="0" dirty="0">
                <a:solidFill>
                  <a:schemeClr val="tx1"/>
                </a:solidFill>
                <a:latin typeface="Cambria" panose="02040503050406030204" pitchFamily="18" charset="0"/>
                <a:ea typeface="Cambria" panose="02040503050406030204" pitchFamily="18" charset="0"/>
              </a:rPr>
              <a:t> dung </a:t>
            </a:r>
            <a:r>
              <a:rPr lang="en-US" sz="3600" kern="0" dirty="0" err="1">
                <a:solidFill>
                  <a:schemeClr val="tx1"/>
                </a:solidFill>
                <a:latin typeface="Cambria" panose="02040503050406030204" pitchFamily="18" charset="0"/>
                <a:ea typeface="Cambria" panose="02040503050406030204" pitchFamily="18" charset="0"/>
              </a:rPr>
              <a:t>chính</a:t>
            </a:r>
            <a:r>
              <a:rPr lang="en-US" sz="3600" kern="0" dirty="0">
                <a:solidFill>
                  <a:schemeClr val="tx1"/>
                </a:solidFill>
                <a:latin typeface="Cambria" panose="02040503050406030204" pitchFamily="18" charset="0"/>
                <a:ea typeface="Cambria" panose="02040503050406030204" pitchFamily="18" charset="0"/>
              </a:rPr>
              <a:t>:</a:t>
            </a:r>
          </a:p>
          <a:p>
            <a:pPr marL="571500" indent="-571500">
              <a:lnSpc>
                <a:spcPct val="150000"/>
              </a:lnSpc>
              <a:buClr>
                <a:srgbClr val="000000"/>
              </a:buClr>
              <a:buFont typeface="Arial" panose="020B0604020202020204" pitchFamily="34" charset="0"/>
              <a:buChar char="•"/>
            </a:pPr>
            <a:r>
              <a:rPr lang="en-US" sz="3600" kern="0" dirty="0" err="1">
                <a:solidFill>
                  <a:schemeClr val="tx1"/>
                </a:solidFill>
                <a:latin typeface="Cambria" panose="02040503050406030204" pitchFamily="18" charset="0"/>
                <a:ea typeface="Cambria" panose="02040503050406030204" pitchFamily="18" charset="0"/>
              </a:rPr>
              <a:t>Thay</a:t>
            </a:r>
            <a:r>
              <a:rPr lang="en-US" sz="3600" kern="0" dirty="0">
                <a:solidFill>
                  <a:schemeClr val="tx1"/>
                </a:solidFill>
                <a:latin typeface="Cambria" panose="02040503050406030204" pitchFamily="18" charset="0"/>
                <a:ea typeface="Cambria" panose="02040503050406030204" pitchFamily="18" charset="0"/>
              </a:rPr>
              <a:t> </a:t>
            </a:r>
            <a:r>
              <a:rPr lang="en-US" sz="3600" kern="0" dirty="0" err="1">
                <a:solidFill>
                  <a:schemeClr val="tx1"/>
                </a:solidFill>
                <a:latin typeface="Cambria" panose="02040503050406030204" pitchFamily="18" charset="0"/>
                <a:ea typeface="Cambria" panose="02040503050406030204" pitchFamily="18" charset="0"/>
              </a:rPr>
              <a:t>đổi</a:t>
            </a:r>
            <a:r>
              <a:rPr lang="en-US" sz="3600" kern="0" dirty="0">
                <a:solidFill>
                  <a:schemeClr val="tx1"/>
                </a:solidFill>
                <a:latin typeface="Cambria" panose="02040503050406030204" pitchFamily="18" charset="0"/>
                <a:ea typeface="Cambria" panose="02040503050406030204" pitchFamily="18" charset="0"/>
              </a:rPr>
              <a:t> </a:t>
            </a:r>
            <a:r>
              <a:rPr lang="en-US" sz="3600" kern="0" dirty="0" err="1">
                <a:solidFill>
                  <a:schemeClr val="tx1"/>
                </a:solidFill>
                <a:latin typeface="Cambria" panose="02040503050406030204" pitchFamily="18" charset="0"/>
                <a:ea typeface="Cambria" panose="02040503050406030204" pitchFamily="18" charset="0"/>
              </a:rPr>
              <a:t>mực</a:t>
            </a:r>
            <a:r>
              <a:rPr lang="en-US" sz="3600" kern="0" dirty="0">
                <a:solidFill>
                  <a:schemeClr val="tx1"/>
                </a:solidFill>
                <a:latin typeface="Cambria" panose="02040503050406030204" pitchFamily="18" charset="0"/>
                <a:ea typeface="Cambria" panose="02040503050406030204" pitchFamily="18" charset="0"/>
              </a:rPr>
              <a:t> </a:t>
            </a:r>
            <a:r>
              <a:rPr lang="en-US" sz="3600" kern="0" dirty="0" err="1">
                <a:solidFill>
                  <a:schemeClr val="tx1"/>
                </a:solidFill>
                <a:latin typeface="Cambria" panose="02040503050406030204" pitchFamily="18" charset="0"/>
                <a:ea typeface="Cambria" panose="02040503050406030204" pitchFamily="18" charset="0"/>
              </a:rPr>
              <a:t>nước</a:t>
            </a:r>
            <a:r>
              <a:rPr lang="en-US" sz="3600" kern="0" dirty="0">
                <a:solidFill>
                  <a:schemeClr val="tx1"/>
                </a:solidFill>
                <a:latin typeface="Cambria" panose="02040503050406030204" pitchFamily="18" charset="0"/>
                <a:ea typeface="Cambria" panose="02040503050406030204" pitchFamily="18" charset="0"/>
              </a:rPr>
              <a:t> </a:t>
            </a:r>
            <a:r>
              <a:rPr lang="en-US" sz="3600" kern="0" dirty="0" err="1">
                <a:solidFill>
                  <a:schemeClr val="tx1"/>
                </a:solidFill>
                <a:latin typeface="Cambria" panose="02040503050406030204" pitchFamily="18" charset="0"/>
                <a:ea typeface="Cambria" panose="02040503050406030204" pitchFamily="18" charset="0"/>
              </a:rPr>
              <a:t>biển</a:t>
            </a:r>
            <a:r>
              <a:rPr lang="en-US" sz="3600" kern="0" dirty="0">
                <a:solidFill>
                  <a:schemeClr val="tx1"/>
                </a:solidFill>
                <a:latin typeface="Cambria" panose="02040503050406030204" pitchFamily="18" charset="0"/>
                <a:ea typeface="Cambria" panose="02040503050406030204" pitchFamily="18" charset="0"/>
              </a:rPr>
              <a:t> </a:t>
            </a:r>
            <a:r>
              <a:rPr lang="en-US" sz="3600" kern="0" dirty="0" err="1">
                <a:solidFill>
                  <a:schemeClr val="tx1"/>
                </a:solidFill>
                <a:latin typeface="Cambria" panose="02040503050406030204" pitchFamily="18" charset="0"/>
                <a:ea typeface="Cambria" panose="02040503050406030204" pitchFamily="18" charset="0"/>
              </a:rPr>
              <a:t>và</a:t>
            </a:r>
            <a:r>
              <a:rPr lang="en-US" sz="3600" kern="0" dirty="0">
                <a:solidFill>
                  <a:schemeClr val="tx1"/>
                </a:solidFill>
                <a:latin typeface="Cambria" panose="02040503050406030204" pitchFamily="18" charset="0"/>
                <a:ea typeface="Cambria" panose="02040503050406030204" pitchFamily="18" charset="0"/>
              </a:rPr>
              <a:t> </a:t>
            </a:r>
            <a:r>
              <a:rPr lang="en-US" sz="3600" kern="0" dirty="0" err="1">
                <a:solidFill>
                  <a:schemeClr val="tx1"/>
                </a:solidFill>
                <a:latin typeface="Cambria" panose="02040503050406030204" pitchFamily="18" charset="0"/>
                <a:ea typeface="Cambria" panose="02040503050406030204" pitchFamily="18" charset="0"/>
              </a:rPr>
              <a:t>nguyên</a:t>
            </a:r>
            <a:r>
              <a:rPr lang="en-US" sz="3600" kern="0" dirty="0">
                <a:solidFill>
                  <a:schemeClr val="tx1"/>
                </a:solidFill>
                <a:latin typeface="Cambria" panose="02040503050406030204" pitchFamily="18" charset="0"/>
                <a:ea typeface="Cambria" panose="02040503050406030204" pitchFamily="18" charset="0"/>
              </a:rPr>
              <a:t> </a:t>
            </a:r>
            <a:r>
              <a:rPr lang="en-US" sz="3600" kern="0" dirty="0" err="1">
                <a:solidFill>
                  <a:schemeClr val="tx1"/>
                </a:solidFill>
                <a:latin typeface="Cambria" panose="02040503050406030204" pitchFamily="18" charset="0"/>
                <a:ea typeface="Cambria" panose="02040503050406030204" pitchFamily="18" charset="0"/>
              </a:rPr>
              <a:t>nhân</a:t>
            </a:r>
            <a:endParaRPr lang="en-US" sz="3600" kern="0" dirty="0">
              <a:solidFill>
                <a:schemeClr val="tx1"/>
              </a:solidFill>
              <a:latin typeface="Cambria" panose="02040503050406030204" pitchFamily="18" charset="0"/>
              <a:ea typeface="Cambria" panose="02040503050406030204" pitchFamily="18" charset="0"/>
            </a:endParaRPr>
          </a:p>
          <a:p>
            <a:pPr marL="571500" indent="-571500">
              <a:lnSpc>
                <a:spcPct val="150000"/>
              </a:lnSpc>
              <a:buClr>
                <a:srgbClr val="000000"/>
              </a:buClr>
              <a:buFont typeface="Arial" panose="020B0604020202020204" pitchFamily="34" charset="0"/>
              <a:buChar char="•"/>
            </a:pPr>
            <a:r>
              <a:rPr lang="en-US" sz="3600" kern="0" dirty="0" err="1">
                <a:solidFill>
                  <a:schemeClr val="tx1"/>
                </a:solidFill>
                <a:latin typeface="Cambria" panose="02040503050406030204" pitchFamily="18" charset="0"/>
                <a:ea typeface="Cambria" panose="02040503050406030204" pitchFamily="18" charset="0"/>
                <a:sym typeface="Arial"/>
              </a:rPr>
              <a:t>Mực</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nước</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biển</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sẽ</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dâng</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bao</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nhiêu</a:t>
            </a:r>
            <a:r>
              <a:rPr lang="en-US" sz="3600" kern="0" dirty="0">
                <a:solidFill>
                  <a:schemeClr val="tx1"/>
                </a:solidFill>
                <a:latin typeface="Cambria" panose="02040503050406030204" pitchFamily="18" charset="0"/>
                <a:ea typeface="Cambria" panose="02040503050406030204" pitchFamily="18" charset="0"/>
                <a:sym typeface="Arial"/>
              </a:rPr>
              <a:t>?</a:t>
            </a:r>
          </a:p>
          <a:p>
            <a:pPr marL="571500" indent="-571500">
              <a:lnSpc>
                <a:spcPct val="150000"/>
              </a:lnSpc>
              <a:buClr>
                <a:srgbClr val="000000"/>
              </a:buClr>
              <a:buFont typeface="Arial" panose="020B0604020202020204" pitchFamily="34" charset="0"/>
              <a:buChar char="•"/>
            </a:pPr>
            <a:r>
              <a:rPr lang="en-US" sz="3600" kern="0" dirty="0" err="1">
                <a:solidFill>
                  <a:schemeClr val="tx1"/>
                </a:solidFill>
                <a:latin typeface="Cambria" panose="02040503050406030204" pitchFamily="18" charset="0"/>
                <a:ea typeface="Cambria" panose="02040503050406030204" pitchFamily="18" charset="0"/>
                <a:sym typeface="Arial"/>
              </a:rPr>
              <a:t>Lời</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kết</a:t>
            </a:r>
            <a:endParaRPr lang="en-US" sz="3600" kern="0" dirty="0">
              <a:solidFill>
                <a:schemeClr val="tx1"/>
              </a:solidFill>
              <a:latin typeface="Cambria" panose="02040503050406030204" pitchFamily="18" charset="0"/>
              <a:ea typeface="Cambria" panose="02040503050406030204" pitchFamily="18" charset="0"/>
              <a:sym typeface="Arial"/>
            </a:endParaRPr>
          </a:p>
        </p:txBody>
      </p:sp>
      <p:sp>
        <p:nvSpPr>
          <p:cNvPr id="11" name="Rectangle 10">
            <a:extLst>
              <a:ext uri="{FF2B5EF4-FFF2-40B4-BE49-F238E27FC236}">
                <a16:creationId xmlns:a16="http://schemas.microsoft.com/office/drawing/2014/main" id="{5BB8EA13-9104-4344-AC2F-EEAC1620DBEC}"/>
              </a:ext>
            </a:extLst>
          </p:cNvPr>
          <p:cNvSpPr/>
          <p:nvPr/>
        </p:nvSpPr>
        <p:spPr>
          <a:xfrm>
            <a:off x="10450916" y="2626360"/>
            <a:ext cx="6031316" cy="5717540"/>
          </a:xfrm>
          <a:custGeom>
            <a:avLst/>
            <a:gdLst>
              <a:gd name="connsiteX0" fmla="*/ 0 w 6031316"/>
              <a:gd name="connsiteY0" fmla="*/ 0 h 5717540"/>
              <a:gd name="connsiteX1" fmla="*/ 489207 w 6031316"/>
              <a:gd name="connsiteY1" fmla="*/ 0 h 5717540"/>
              <a:gd name="connsiteX2" fmla="*/ 1099040 w 6031316"/>
              <a:gd name="connsiteY2" fmla="*/ 0 h 5717540"/>
              <a:gd name="connsiteX3" fmla="*/ 1648560 w 6031316"/>
              <a:gd name="connsiteY3" fmla="*/ 0 h 5717540"/>
              <a:gd name="connsiteX4" fmla="*/ 2137766 w 6031316"/>
              <a:gd name="connsiteY4" fmla="*/ 0 h 5717540"/>
              <a:gd name="connsiteX5" fmla="*/ 2868226 w 6031316"/>
              <a:gd name="connsiteY5" fmla="*/ 0 h 5717540"/>
              <a:gd name="connsiteX6" fmla="*/ 3598685 w 6031316"/>
              <a:gd name="connsiteY6" fmla="*/ 0 h 5717540"/>
              <a:gd name="connsiteX7" fmla="*/ 4329145 w 6031316"/>
              <a:gd name="connsiteY7" fmla="*/ 0 h 5717540"/>
              <a:gd name="connsiteX8" fmla="*/ 5119917 w 6031316"/>
              <a:gd name="connsiteY8" fmla="*/ 0 h 5717540"/>
              <a:gd name="connsiteX9" fmla="*/ 6031316 w 6031316"/>
              <a:gd name="connsiteY9" fmla="*/ 0 h 5717540"/>
              <a:gd name="connsiteX10" fmla="*/ 6031316 w 6031316"/>
              <a:gd name="connsiteY10" fmla="*/ 463756 h 5717540"/>
              <a:gd name="connsiteX11" fmla="*/ 6031316 w 6031316"/>
              <a:gd name="connsiteY11" fmla="*/ 984687 h 5717540"/>
              <a:gd name="connsiteX12" fmla="*/ 6031316 w 6031316"/>
              <a:gd name="connsiteY12" fmla="*/ 1619970 h 5717540"/>
              <a:gd name="connsiteX13" fmla="*/ 6031316 w 6031316"/>
              <a:gd name="connsiteY13" fmla="*/ 2312427 h 5717540"/>
              <a:gd name="connsiteX14" fmla="*/ 6031316 w 6031316"/>
              <a:gd name="connsiteY14" fmla="*/ 2776183 h 5717540"/>
              <a:gd name="connsiteX15" fmla="*/ 6031316 w 6031316"/>
              <a:gd name="connsiteY15" fmla="*/ 3354290 h 5717540"/>
              <a:gd name="connsiteX16" fmla="*/ 6031316 w 6031316"/>
              <a:gd name="connsiteY16" fmla="*/ 4046748 h 5717540"/>
              <a:gd name="connsiteX17" fmla="*/ 6031316 w 6031316"/>
              <a:gd name="connsiteY17" fmla="*/ 4796381 h 5717540"/>
              <a:gd name="connsiteX18" fmla="*/ 6031316 w 6031316"/>
              <a:gd name="connsiteY18" fmla="*/ 5717540 h 5717540"/>
              <a:gd name="connsiteX19" fmla="*/ 5240543 w 6031316"/>
              <a:gd name="connsiteY19" fmla="*/ 5717540 h 5717540"/>
              <a:gd name="connsiteX20" fmla="*/ 4630710 w 6031316"/>
              <a:gd name="connsiteY20" fmla="*/ 5717540 h 5717540"/>
              <a:gd name="connsiteX21" fmla="*/ 3839938 w 6031316"/>
              <a:gd name="connsiteY21" fmla="*/ 5717540 h 5717540"/>
              <a:gd name="connsiteX22" fmla="*/ 3230105 w 6031316"/>
              <a:gd name="connsiteY22" fmla="*/ 5717540 h 5717540"/>
              <a:gd name="connsiteX23" fmla="*/ 2499645 w 6031316"/>
              <a:gd name="connsiteY23" fmla="*/ 5717540 h 5717540"/>
              <a:gd name="connsiteX24" fmla="*/ 1708873 w 6031316"/>
              <a:gd name="connsiteY24" fmla="*/ 5717540 h 5717540"/>
              <a:gd name="connsiteX25" fmla="*/ 978413 w 6031316"/>
              <a:gd name="connsiteY25" fmla="*/ 5717540 h 5717540"/>
              <a:gd name="connsiteX26" fmla="*/ 0 w 6031316"/>
              <a:gd name="connsiteY26" fmla="*/ 5717540 h 5717540"/>
              <a:gd name="connsiteX27" fmla="*/ 0 w 6031316"/>
              <a:gd name="connsiteY27" fmla="*/ 5196609 h 5717540"/>
              <a:gd name="connsiteX28" fmla="*/ 0 w 6031316"/>
              <a:gd name="connsiteY28" fmla="*/ 4504151 h 5717540"/>
              <a:gd name="connsiteX29" fmla="*/ 0 w 6031316"/>
              <a:gd name="connsiteY29" fmla="*/ 3926044 h 5717540"/>
              <a:gd name="connsiteX30" fmla="*/ 0 w 6031316"/>
              <a:gd name="connsiteY30" fmla="*/ 3176411 h 5717540"/>
              <a:gd name="connsiteX31" fmla="*/ 0 w 6031316"/>
              <a:gd name="connsiteY31" fmla="*/ 2483953 h 5717540"/>
              <a:gd name="connsiteX32" fmla="*/ 0 w 6031316"/>
              <a:gd name="connsiteY32" fmla="*/ 2020197 h 5717540"/>
              <a:gd name="connsiteX33" fmla="*/ 0 w 6031316"/>
              <a:gd name="connsiteY33" fmla="*/ 1327740 h 5717540"/>
              <a:gd name="connsiteX34" fmla="*/ 0 w 6031316"/>
              <a:gd name="connsiteY34" fmla="*/ 749633 h 5717540"/>
              <a:gd name="connsiteX35" fmla="*/ 0 w 6031316"/>
              <a:gd name="connsiteY35" fmla="*/ 0 h 57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31316" h="5717540" fill="none" extrusionOk="0">
                <a:moveTo>
                  <a:pt x="0" y="0"/>
                </a:moveTo>
                <a:cubicBezTo>
                  <a:pt x="230219" y="12125"/>
                  <a:pt x="382270" y="-9264"/>
                  <a:pt x="489207" y="0"/>
                </a:cubicBezTo>
                <a:cubicBezTo>
                  <a:pt x="596144" y="9264"/>
                  <a:pt x="926061" y="6484"/>
                  <a:pt x="1099040" y="0"/>
                </a:cubicBezTo>
                <a:cubicBezTo>
                  <a:pt x="1272019" y="-6484"/>
                  <a:pt x="1445094" y="-6076"/>
                  <a:pt x="1648560" y="0"/>
                </a:cubicBezTo>
                <a:cubicBezTo>
                  <a:pt x="1852026" y="6076"/>
                  <a:pt x="1907103" y="-10081"/>
                  <a:pt x="2137766" y="0"/>
                </a:cubicBezTo>
                <a:cubicBezTo>
                  <a:pt x="2368429" y="10081"/>
                  <a:pt x="2545026" y="-29817"/>
                  <a:pt x="2868226" y="0"/>
                </a:cubicBezTo>
                <a:cubicBezTo>
                  <a:pt x="3191426" y="29817"/>
                  <a:pt x="3421707" y="16695"/>
                  <a:pt x="3598685" y="0"/>
                </a:cubicBezTo>
                <a:cubicBezTo>
                  <a:pt x="3775663" y="-16695"/>
                  <a:pt x="4092416" y="28929"/>
                  <a:pt x="4329145" y="0"/>
                </a:cubicBezTo>
                <a:cubicBezTo>
                  <a:pt x="4565874" y="-28929"/>
                  <a:pt x="4738491" y="-11428"/>
                  <a:pt x="5119917" y="0"/>
                </a:cubicBezTo>
                <a:cubicBezTo>
                  <a:pt x="5501343" y="11428"/>
                  <a:pt x="5592577" y="31377"/>
                  <a:pt x="6031316" y="0"/>
                </a:cubicBezTo>
                <a:cubicBezTo>
                  <a:pt x="6041009" y="198860"/>
                  <a:pt x="6037917" y="241567"/>
                  <a:pt x="6031316" y="463756"/>
                </a:cubicBezTo>
                <a:cubicBezTo>
                  <a:pt x="6024715" y="685945"/>
                  <a:pt x="6016330" y="757487"/>
                  <a:pt x="6031316" y="984687"/>
                </a:cubicBezTo>
                <a:cubicBezTo>
                  <a:pt x="6046302" y="1211887"/>
                  <a:pt x="6028933" y="1404635"/>
                  <a:pt x="6031316" y="1619970"/>
                </a:cubicBezTo>
                <a:cubicBezTo>
                  <a:pt x="6033699" y="1835305"/>
                  <a:pt x="6047972" y="2122409"/>
                  <a:pt x="6031316" y="2312427"/>
                </a:cubicBezTo>
                <a:cubicBezTo>
                  <a:pt x="6014660" y="2502445"/>
                  <a:pt x="6047543" y="2588045"/>
                  <a:pt x="6031316" y="2776183"/>
                </a:cubicBezTo>
                <a:cubicBezTo>
                  <a:pt x="6015089" y="2964321"/>
                  <a:pt x="6045038" y="3149894"/>
                  <a:pt x="6031316" y="3354290"/>
                </a:cubicBezTo>
                <a:cubicBezTo>
                  <a:pt x="6017594" y="3558686"/>
                  <a:pt x="6031095" y="3899322"/>
                  <a:pt x="6031316" y="4046748"/>
                </a:cubicBezTo>
                <a:cubicBezTo>
                  <a:pt x="6031537" y="4194174"/>
                  <a:pt x="6016868" y="4559908"/>
                  <a:pt x="6031316" y="4796381"/>
                </a:cubicBezTo>
                <a:cubicBezTo>
                  <a:pt x="6045764" y="5032854"/>
                  <a:pt x="6034208" y="5288176"/>
                  <a:pt x="6031316" y="5717540"/>
                </a:cubicBezTo>
                <a:cubicBezTo>
                  <a:pt x="5803654" y="5752328"/>
                  <a:pt x="5473663" y="5722085"/>
                  <a:pt x="5240543" y="5717540"/>
                </a:cubicBezTo>
                <a:cubicBezTo>
                  <a:pt x="5007423" y="5712995"/>
                  <a:pt x="4840111" y="5716884"/>
                  <a:pt x="4630710" y="5717540"/>
                </a:cubicBezTo>
                <a:cubicBezTo>
                  <a:pt x="4421309" y="5718196"/>
                  <a:pt x="4221881" y="5698706"/>
                  <a:pt x="3839938" y="5717540"/>
                </a:cubicBezTo>
                <a:cubicBezTo>
                  <a:pt x="3457995" y="5736374"/>
                  <a:pt x="3398628" y="5704453"/>
                  <a:pt x="3230105" y="5717540"/>
                </a:cubicBezTo>
                <a:cubicBezTo>
                  <a:pt x="3061582" y="5730627"/>
                  <a:pt x="2821748" y="5712369"/>
                  <a:pt x="2499645" y="5717540"/>
                </a:cubicBezTo>
                <a:cubicBezTo>
                  <a:pt x="2177542" y="5722711"/>
                  <a:pt x="2023377" y="5687309"/>
                  <a:pt x="1708873" y="5717540"/>
                </a:cubicBezTo>
                <a:cubicBezTo>
                  <a:pt x="1394369" y="5747771"/>
                  <a:pt x="1232970" y="5735867"/>
                  <a:pt x="978413" y="5717540"/>
                </a:cubicBezTo>
                <a:cubicBezTo>
                  <a:pt x="723856" y="5699213"/>
                  <a:pt x="372530" y="5742415"/>
                  <a:pt x="0" y="5717540"/>
                </a:cubicBezTo>
                <a:cubicBezTo>
                  <a:pt x="-15955" y="5501811"/>
                  <a:pt x="7912" y="5317691"/>
                  <a:pt x="0" y="5196609"/>
                </a:cubicBezTo>
                <a:cubicBezTo>
                  <a:pt x="-7912" y="5075527"/>
                  <a:pt x="31205" y="4835755"/>
                  <a:pt x="0" y="4504151"/>
                </a:cubicBezTo>
                <a:cubicBezTo>
                  <a:pt x="-31205" y="4172547"/>
                  <a:pt x="17813" y="4131162"/>
                  <a:pt x="0" y="3926044"/>
                </a:cubicBezTo>
                <a:cubicBezTo>
                  <a:pt x="-17813" y="3720926"/>
                  <a:pt x="23489" y="3340266"/>
                  <a:pt x="0" y="3176411"/>
                </a:cubicBezTo>
                <a:cubicBezTo>
                  <a:pt x="-23489" y="3012556"/>
                  <a:pt x="-10711" y="2711479"/>
                  <a:pt x="0" y="2483953"/>
                </a:cubicBezTo>
                <a:cubicBezTo>
                  <a:pt x="10711" y="2256427"/>
                  <a:pt x="-2551" y="2166862"/>
                  <a:pt x="0" y="2020197"/>
                </a:cubicBezTo>
                <a:cubicBezTo>
                  <a:pt x="2551" y="1873532"/>
                  <a:pt x="26936" y="1620142"/>
                  <a:pt x="0" y="1327740"/>
                </a:cubicBezTo>
                <a:cubicBezTo>
                  <a:pt x="-26936" y="1035338"/>
                  <a:pt x="18779" y="893220"/>
                  <a:pt x="0" y="749633"/>
                </a:cubicBezTo>
                <a:cubicBezTo>
                  <a:pt x="-18779" y="606046"/>
                  <a:pt x="-2634" y="205547"/>
                  <a:pt x="0" y="0"/>
                </a:cubicBezTo>
                <a:close/>
              </a:path>
              <a:path w="6031316" h="5717540" stroke="0" extrusionOk="0">
                <a:moveTo>
                  <a:pt x="0" y="0"/>
                </a:moveTo>
                <a:cubicBezTo>
                  <a:pt x="149573" y="-22358"/>
                  <a:pt x="429461" y="6024"/>
                  <a:pt x="609833" y="0"/>
                </a:cubicBezTo>
                <a:cubicBezTo>
                  <a:pt x="790205" y="-6024"/>
                  <a:pt x="1135527" y="16171"/>
                  <a:pt x="1279979" y="0"/>
                </a:cubicBezTo>
                <a:cubicBezTo>
                  <a:pt x="1424431" y="-16171"/>
                  <a:pt x="1810061" y="-32873"/>
                  <a:pt x="2070752" y="0"/>
                </a:cubicBezTo>
                <a:cubicBezTo>
                  <a:pt x="2331443" y="32873"/>
                  <a:pt x="2535605" y="2144"/>
                  <a:pt x="2801211" y="0"/>
                </a:cubicBezTo>
                <a:cubicBezTo>
                  <a:pt x="3066817" y="-2144"/>
                  <a:pt x="3357493" y="-32861"/>
                  <a:pt x="3591984" y="0"/>
                </a:cubicBezTo>
                <a:cubicBezTo>
                  <a:pt x="3826475" y="32861"/>
                  <a:pt x="3963308" y="-4034"/>
                  <a:pt x="4081190" y="0"/>
                </a:cubicBezTo>
                <a:cubicBezTo>
                  <a:pt x="4199072" y="4034"/>
                  <a:pt x="4636422" y="17597"/>
                  <a:pt x="4871963" y="0"/>
                </a:cubicBezTo>
                <a:cubicBezTo>
                  <a:pt x="5107504" y="-17597"/>
                  <a:pt x="5754390" y="-46651"/>
                  <a:pt x="6031316" y="0"/>
                </a:cubicBezTo>
                <a:cubicBezTo>
                  <a:pt x="6021349" y="173394"/>
                  <a:pt x="6027617" y="318656"/>
                  <a:pt x="6031316" y="578107"/>
                </a:cubicBezTo>
                <a:cubicBezTo>
                  <a:pt x="6035015" y="837558"/>
                  <a:pt x="6028335" y="900666"/>
                  <a:pt x="6031316" y="1041863"/>
                </a:cubicBezTo>
                <a:cubicBezTo>
                  <a:pt x="6034297" y="1183060"/>
                  <a:pt x="6034541" y="1378772"/>
                  <a:pt x="6031316" y="1562794"/>
                </a:cubicBezTo>
                <a:cubicBezTo>
                  <a:pt x="6028091" y="1746816"/>
                  <a:pt x="6049963" y="1797988"/>
                  <a:pt x="6031316" y="2026550"/>
                </a:cubicBezTo>
                <a:cubicBezTo>
                  <a:pt x="6012669" y="2255112"/>
                  <a:pt x="6018584" y="2316174"/>
                  <a:pt x="6031316" y="2490306"/>
                </a:cubicBezTo>
                <a:cubicBezTo>
                  <a:pt x="6044048" y="2664438"/>
                  <a:pt x="6026362" y="3019219"/>
                  <a:pt x="6031316" y="3182764"/>
                </a:cubicBezTo>
                <a:cubicBezTo>
                  <a:pt x="6036270" y="3346309"/>
                  <a:pt x="6015111" y="3546696"/>
                  <a:pt x="6031316" y="3875222"/>
                </a:cubicBezTo>
                <a:cubicBezTo>
                  <a:pt x="6047521" y="4203748"/>
                  <a:pt x="6034763" y="4282420"/>
                  <a:pt x="6031316" y="4624855"/>
                </a:cubicBezTo>
                <a:cubicBezTo>
                  <a:pt x="6027869" y="4967290"/>
                  <a:pt x="5997903" y="5463695"/>
                  <a:pt x="6031316" y="5717540"/>
                </a:cubicBezTo>
                <a:cubicBezTo>
                  <a:pt x="5825872" y="5709927"/>
                  <a:pt x="5721062" y="5692616"/>
                  <a:pt x="5421483" y="5717540"/>
                </a:cubicBezTo>
                <a:cubicBezTo>
                  <a:pt x="5121904" y="5742464"/>
                  <a:pt x="5079875" y="5708661"/>
                  <a:pt x="4932276" y="5717540"/>
                </a:cubicBezTo>
                <a:cubicBezTo>
                  <a:pt x="4784677" y="5726419"/>
                  <a:pt x="4609202" y="5726275"/>
                  <a:pt x="4382756" y="5717540"/>
                </a:cubicBezTo>
                <a:cubicBezTo>
                  <a:pt x="4156310" y="5708805"/>
                  <a:pt x="3829158" y="5704701"/>
                  <a:pt x="3652297" y="5717540"/>
                </a:cubicBezTo>
                <a:cubicBezTo>
                  <a:pt x="3475436" y="5730379"/>
                  <a:pt x="3311640" y="5739950"/>
                  <a:pt x="3163090" y="5717540"/>
                </a:cubicBezTo>
                <a:cubicBezTo>
                  <a:pt x="3014540" y="5695130"/>
                  <a:pt x="2605834" y="5747658"/>
                  <a:pt x="2372318" y="5717540"/>
                </a:cubicBezTo>
                <a:cubicBezTo>
                  <a:pt x="2138802" y="5687422"/>
                  <a:pt x="2016735" y="5691140"/>
                  <a:pt x="1762485" y="5717540"/>
                </a:cubicBezTo>
                <a:cubicBezTo>
                  <a:pt x="1508235" y="5743940"/>
                  <a:pt x="1242323" y="5755965"/>
                  <a:pt x="971712" y="5717540"/>
                </a:cubicBezTo>
                <a:cubicBezTo>
                  <a:pt x="701101" y="5679115"/>
                  <a:pt x="246351" y="5754899"/>
                  <a:pt x="0" y="5717540"/>
                </a:cubicBezTo>
                <a:cubicBezTo>
                  <a:pt x="26844" y="5424904"/>
                  <a:pt x="-31434" y="5355780"/>
                  <a:pt x="0" y="5082258"/>
                </a:cubicBezTo>
                <a:cubicBezTo>
                  <a:pt x="31434" y="4808736"/>
                  <a:pt x="-8064" y="4606332"/>
                  <a:pt x="0" y="4446976"/>
                </a:cubicBezTo>
                <a:cubicBezTo>
                  <a:pt x="8064" y="4287620"/>
                  <a:pt x="-16044" y="3863235"/>
                  <a:pt x="0" y="3697343"/>
                </a:cubicBezTo>
                <a:cubicBezTo>
                  <a:pt x="16044" y="3531451"/>
                  <a:pt x="17708" y="3299327"/>
                  <a:pt x="0" y="3062060"/>
                </a:cubicBezTo>
                <a:cubicBezTo>
                  <a:pt x="-17708" y="2824793"/>
                  <a:pt x="-26333" y="2678663"/>
                  <a:pt x="0" y="2483953"/>
                </a:cubicBezTo>
                <a:cubicBezTo>
                  <a:pt x="26333" y="2289243"/>
                  <a:pt x="3922" y="1996706"/>
                  <a:pt x="0" y="1734320"/>
                </a:cubicBezTo>
                <a:cubicBezTo>
                  <a:pt x="-3922" y="1471934"/>
                  <a:pt x="-19998" y="1412911"/>
                  <a:pt x="0" y="1156214"/>
                </a:cubicBezTo>
                <a:cubicBezTo>
                  <a:pt x="19998" y="899517"/>
                  <a:pt x="-11491" y="697882"/>
                  <a:pt x="0" y="578107"/>
                </a:cubicBezTo>
                <a:cubicBezTo>
                  <a:pt x="11491" y="458332"/>
                  <a:pt x="16012" y="213118"/>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3619948670">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buClr>
                <a:srgbClr val="000000"/>
              </a:buClr>
              <a:buFont typeface="Arial"/>
              <a:buNone/>
            </a:pPr>
            <a:r>
              <a:rPr lang="en-US" sz="3600" kern="0" dirty="0" err="1">
                <a:solidFill>
                  <a:schemeClr val="tx1"/>
                </a:solidFill>
                <a:latin typeface="Cambria" panose="02040503050406030204" pitchFamily="18" charset="0"/>
                <a:ea typeface="Cambria" panose="02040503050406030204" pitchFamily="18" charset="0"/>
                <a:sym typeface="Arial"/>
              </a:rPr>
              <a:t>Bố</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cục</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hợp</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lí</a:t>
            </a:r>
            <a:endParaRPr lang="en-US" sz="3600" kern="0" dirty="0">
              <a:solidFill>
                <a:schemeClr val="tx1"/>
              </a:solidFill>
              <a:latin typeface="Cambria" panose="02040503050406030204" pitchFamily="18" charset="0"/>
              <a:ea typeface="Cambria" panose="02040503050406030204" pitchFamily="18" charset="0"/>
              <a:sym typeface="Arial"/>
            </a:endParaRPr>
          </a:p>
          <a:p>
            <a:pPr>
              <a:lnSpc>
                <a:spcPct val="150000"/>
              </a:lnSpc>
              <a:buClr>
                <a:srgbClr val="000000"/>
              </a:buClr>
              <a:buFont typeface="Arial"/>
              <a:buNone/>
            </a:pPr>
            <a:r>
              <a:rPr lang="en-US" sz="3600" kern="0" dirty="0" err="1">
                <a:solidFill>
                  <a:schemeClr val="tx1"/>
                </a:solidFill>
                <a:latin typeface="Cambria" panose="02040503050406030204" pitchFamily="18" charset="0"/>
                <a:ea typeface="Cambria" panose="02040503050406030204" pitchFamily="18" charset="0"/>
                <a:sym typeface="Arial"/>
              </a:rPr>
              <a:t>Dựa</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vào</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cách</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trình</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bày</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và</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đặt</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đề</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mục</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trong</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văn</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bản</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để</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xác</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định</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bố</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cục</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của</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văn</a:t>
            </a:r>
            <a:r>
              <a:rPr lang="en-US" sz="3600" kern="0" dirty="0">
                <a:solidFill>
                  <a:schemeClr val="tx1"/>
                </a:solidFill>
                <a:latin typeface="Cambria" panose="02040503050406030204" pitchFamily="18" charset="0"/>
                <a:ea typeface="Cambria" panose="02040503050406030204" pitchFamily="18" charset="0"/>
                <a:sym typeface="Arial"/>
              </a:rPr>
              <a:t> </a:t>
            </a:r>
            <a:r>
              <a:rPr lang="en-US" sz="3600" kern="0" dirty="0" err="1">
                <a:solidFill>
                  <a:schemeClr val="tx1"/>
                </a:solidFill>
                <a:latin typeface="Cambria" panose="02040503050406030204" pitchFamily="18" charset="0"/>
                <a:ea typeface="Cambria" panose="02040503050406030204" pitchFamily="18" charset="0"/>
                <a:sym typeface="Arial"/>
              </a:rPr>
              <a:t>bản</a:t>
            </a:r>
            <a:endParaRPr lang="en-US" sz="3600" kern="0" dirty="0">
              <a:solidFill>
                <a:schemeClr val="tx1"/>
              </a:solidFill>
              <a:latin typeface="Cambria" panose="02040503050406030204" pitchFamily="18" charset="0"/>
              <a:ea typeface="Cambria" panose="02040503050406030204" pitchFamily="18" charset="0"/>
              <a:sym typeface="Arial"/>
            </a:endParaRPr>
          </a:p>
        </p:txBody>
      </p:sp>
      <p:sp>
        <p:nvSpPr>
          <p:cNvPr id="3" name="Right Arrow 2"/>
          <p:cNvSpPr/>
          <p:nvPr/>
        </p:nvSpPr>
        <p:spPr>
          <a:xfrm>
            <a:off x="9536516" y="4378960"/>
            <a:ext cx="609600" cy="742021"/>
          </a:xfrm>
          <a:custGeom>
            <a:avLst/>
            <a:gdLst>
              <a:gd name="connsiteX0" fmla="*/ 0 w 609600"/>
              <a:gd name="connsiteY0" fmla="*/ 185505 h 742021"/>
              <a:gd name="connsiteX1" fmla="*/ 304800 w 609600"/>
              <a:gd name="connsiteY1" fmla="*/ 185505 h 742021"/>
              <a:gd name="connsiteX2" fmla="*/ 304800 w 609600"/>
              <a:gd name="connsiteY2" fmla="*/ 0 h 742021"/>
              <a:gd name="connsiteX3" fmla="*/ 609600 w 609600"/>
              <a:gd name="connsiteY3" fmla="*/ 371011 h 742021"/>
              <a:gd name="connsiteX4" fmla="*/ 304800 w 609600"/>
              <a:gd name="connsiteY4" fmla="*/ 742021 h 742021"/>
              <a:gd name="connsiteX5" fmla="*/ 304800 w 609600"/>
              <a:gd name="connsiteY5" fmla="*/ 556516 h 742021"/>
              <a:gd name="connsiteX6" fmla="*/ 0 w 609600"/>
              <a:gd name="connsiteY6" fmla="*/ 556516 h 742021"/>
              <a:gd name="connsiteX7" fmla="*/ 0 w 609600"/>
              <a:gd name="connsiteY7" fmla="*/ 185505 h 7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742021" fill="none" extrusionOk="0">
                <a:moveTo>
                  <a:pt x="0" y="185505"/>
                </a:moveTo>
                <a:cubicBezTo>
                  <a:pt x="120085" y="184850"/>
                  <a:pt x="167639" y="194101"/>
                  <a:pt x="304800" y="185505"/>
                </a:cubicBezTo>
                <a:cubicBezTo>
                  <a:pt x="310953" y="132498"/>
                  <a:pt x="303458" y="77106"/>
                  <a:pt x="304800" y="0"/>
                </a:cubicBezTo>
                <a:cubicBezTo>
                  <a:pt x="451730" y="156551"/>
                  <a:pt x="539013" y="289660"/>
                  <a:pt x="609600" y="371011"/>
                </a:cubicBezTo>
                <a:cubicBezTo>
                  <a:pt x="478754" y="530420"/>
                  <a:pt x="403796" y="591415"/>
                  <a:pt x="304800" y="742021"/>
                </a:cubicBezTo>
                <a:cubicBezTo>
                  <a:pt x="305207" y="663323"/>
                  <a:pt x="312670" y="611876"/>
                  <a:pt x="304800" y="556516"/>
                </a:cubicBezTo>
                <a:cubicBezTo>
                  <a:pt x="174350" y="569793"/>
                  <a:pt x="108048" y="550258"/>
                  <a:pt x="0" y="556516"/>
                </a:cubicBezTo>
                <a:cubicBezTo>
                  <a:pt x="-4624" y="411327"/>
                  <a:pt x="6080" y="260374"/>
                  <a:pt x="0" y="185505"/>
                </a:cubicBezTo>
                <a:close/>
              </a:path>
              <a:path w="609600" h="742021" stroke="0" extrusionOk="0">
                <a:moveTo>
                  <a:pt x="0" y="185505"/>
                </a:moveTo>
                <a:cubicBezTo>
                  <a:pt x="139513" y="186005"/>
                  <a:pt x="241418" y="192142"/>
                  <a:pt x="304800" y="185505"/>
                </a:cubicBezTo>
                <a:cubicBezTo>
                  <a:pt x="304497" y="111111"/>
                  <a:pt x="311825" y="92583"/>
                  <a:pt x="304800" y="0"/>
                </a:cubicBezTo>
                <a:cubicBezTo>
                  <a:pt x="459226" y="169977"/>
                  <a:pt x="480091" y="208061"/>
                  <a:pt x="609600" y="371011"/>
                </a:cubicBezTo>
                <a:cubicBezTo>
                  <a:pt x="458535" y="522701"/>
                  <a:pt x="453292" y="572537"/>
                  <a:pt x="304800" y="742021"/>
                </a:cubicBezTo>
                <a:cubicBezTo>
                  <a:pt x="304275" y="671007"/>
                  <a:pt x="310202" y="613321"/>
                  <a:pt x="304800" y="556516"/>
                </a:cubicBezTo>
                <a:cubicBezTo>
                  <a:pt x="187083" y="569273"/>
                  <a:pt x="106974" y="545894"/>
                  <a:pt x="0" y="556516"/>
                </a:cubicBezTo>
                <a:cubicBezTo>
                  <a:pt x="51" y="428535"/>
                  <a:pt x="2381" y="291302"/>
                  <a:pt x="0" y="185505"/>
                </a:cubicBezTo>
                <a:close/>
              </a:path>
            </a:pathLst>
          </a:custGeom>
          <a:solidFill>
            <a:schemeClr val="accent4">
              <a:lumMod val="20000"/>
              <a:lumOff val="80000"/>
            </a:schemeClr>
          </a:solidFill>
          <a:ln>
            <a:extLst>
              <a:ext uri="{C807C97D-BFC1-408E-A445-0C87EB9F89A2}">
                <ask:lineSketchStyleProps xmlns:ask="http://schemas.microsoft.com/office/drawing/2018/sketchyshapes" sd="3394227228">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reeform 4">
            <a:extLst>
              <a:ext uri="{FF2B5EF4-FFF2-40B4-BE49-F238E27FC236}">
                <a16:creationId xmlns:a16="http://schemas.microsoft.com/office/drawing/2014/main" id="{0A537204-84FA-D790-2560-7A2FB72529BC}"/>
              </a:ext>
            </a:extLst>
          </p:cNvPr>
          <p:cNvSpPr/>
          <p:nvPr/>
        </p:nvSpPr>
        <p:spPr>
          <a:xfrm>
            <a:off x="3464" y="7303340"/>
            <a:ext cx="5025736" cy="2952487"/>
          </a:xfrm>
          <a:custGeom>
            <a:avLst/>
            <a:gdLst/>
            <a:ahLst/>
            <a:cxnLst/>
            <a:rect l="l" t="t" r="r" b="b"/>
            <a:pathLst>
              <a:path w="4003372" h="2952487">
                <a:moveTo>
                  <a:pt x="0" y="0"/>
                </a:moveTo>
                <a:lnTo>
                  <a:pt x="4003372" y="0"/>
                </a:lnTo>
                <a:lnTo>
                  <a:pt x="4003372" y="2952487"/>
                </a:lnTo>
                <a:lnTo>
                  <a:pt x="0" y="2952487"/>
                </a:lnTo>
                <a:lnTo>
                  <a:pt x="0" y="0"/>
                </a:lnTo>
                <a:close/>
              </a:path>
            </a:pathLst>
          </a:custGeom>
          <a:blipFill>
            <a:blip r:embed="rId3"/>
            <a:stretch>
              <a:fillRect/>
            </a:stretch>
          </a:blipFill>
        </p:spPr>
      </p:sp>
    </p:spTree>
    <p:extLst>
      <p:ext uri="{BB962C8B-B14F-4D97-AF65-F5344CB8AC3E}">
        <p14:creationId xmlns:p14="http://schemas.microsoft.com/office/powerpoint/2010/main" val="124600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608052"/>
            <a:ext cx="10046322" cy="1067600"/>
          </a:xfrm>
          <a:prstGeom prst="rect">
            <a:avLst/>
          </a:prstGeom>
        </p:spPr>
        <p:txBody>
          <a:bodyPr wrap="square">
            <a:spAutoFit/>
          </a:bodyPr>
          <a:lstStyle/>
          <a:p>
            <a:pPr algn="just">
              <a:lnSpc>
                <a:spcPct val="150000"/>
              </a:lnSpc>
            </a:pPr>
            <a:r>
              <a:rPr lang="en-US" sz="4800" b="1" dirty="0">
                <a:solidFill>
                  <a:srgbClr val="222222"/>
                </a:solidFill>
                <a:latin typeface="Times New Roman" panose="02020603050405020304" pitchFamily="18" charset="0"/>
                <a:cs typeface="Times New Roman" panose="02020603050405020304" pitchFamily="18" charset="0"/>
              </a:rPr>
              <a:t>2. </a:t>
            </a:r>
            <a:r>
              <a:rPr lang="en-US" sz="4800" b="1" dirty="0" err="1">
                <a:solidFill>
                  <a:srgbClr val="222222"/>
                </a:solidFill>
                <a:latin typeface="Times New Roman" panose="02020603050405020304" pitchFamily="18" charset="0"/>
                <a:cs typeface="Times New Roman" panose="02020603050405020304" pitchFamily="18" charset="0"/>
              </a:rPr>
              <a:t>Các</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yếu</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tố</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của</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1295400" y="3209735"/>
            <a:ext cx="14706600" cy="986360"/>
          </a:xfrm>
          <a:prstGeom prst="rect">
            <a:avLst/>
          </a:prstGeom>
        </p:spPr>
        <p:txBody>
          <a:bodyPr wrap="square">
            <a:spAutoFit/>
          </a:bodyPr>
          <a:lstStyle/>
          <a:p>
            <a:pPr marL="571500" indent="-571500" algn="just">
              <a:lnSpc>
                <a:spcPct val="150000"/>
              </a:lnSpc>
              <a:buFontTx/>
              <a:buChar char="-"/>
            </a:pPr>
            <a:r>
              <a:rPr lang="en-US" sz="4400" b="1" dirty="0">
                <a:solidFill>
                  <a:srgbClr val="222222"/>
                </a:solidFill>
                <a:latin typeface="Times New Roman" panose="02020603050405020304" pitchFamily="18" charset="0"/>
                <a:cs typeface="Times New Roman" panose="02020603050405020304" pitchFamily="18" charset="0"/>
              </a:rPr>
              <a:t>Nhan </a:t>
            </a:r>
            <a:r>
              <a:rPr lang="en-US" sz="4400" b="1" dirty="0" err="1">
                <a:solidFill>
                  <a:srgbClr val="222222"/>
                </a:solidFill>
                <a:latin typeface="Times New Roman" panose="02020603050405020304" pitchFamily="18" charset="0"/>
                <a:cs typeface="Times New Roman" panose="02020603050405020304" pitchFamily="18" charset="0"/>
              </a:rPr>
              <a:t>đề</a:t>
            </a:r>
            <a:r>
              <a:rPr lang="en-US" sz="4400" b="1" dirty="0">
                <a:solidFill>
                  <a:srgbClr val="222222"/>
                </a:solidFill>
                <a:latin typeface="Times New Roman" panose="02020603050405020304" pitchFamily="18" charset="0"/>
                <a:cs typeface="Times New Roman" panose="02020603050405020304" pitchFamily="18" charset="0"/>
              </a:rPr>
              <a:t>:</a:t>
            </a:r>
            <a:endPar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Rectangle 3">
            <a:extLst>
              <a:ext uri="{FF2B5EF4-FFF2-40B4-BE49-F238E27FC236}">
                <a16:creationId xmlns:a16="http://schemas.microsoft.com/office/drawing/2014/main" id="{65E0B985-FAA7-4ED4-B51B-821D2BF4052B}"/>
              </a:ext>
            </a:extLst>
          </p:cNvPr>
          <p:cNvSpPr/>
          <p:nvPr/>
        </p:nvSpPr>
        <p:spPr>
          <a:xfrm>
            <a:off x="1524000" y="4142958"/>
            <a:ext cx="15659280" cy="166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4000" i="1" kern="0" dirty="0" err="1">
                <a:solidFill>
                  <a:srgbClr val="181E1C"/>
                </a:solidFill>
                <a:latin typeface="Cambria" panose="02040503050406030204" pitchFamily="18" charset="0"/>
                <a:ea typeface="Cambria" panose="02040503050406030204" pitchFamily="18" charset="0"/>
                <a:sym typeface="Arial"/>
              </a:rPr>
              <a:t>Nước</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biển</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dâng</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Bài</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toán</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khó</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cần</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giải</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trong</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thế</a:t>
            </a:r>
            <a:r>
              <a:rPr lang="en-US" sz="4000" i="1" kern="0" dirty="0">
                <a:solidFill>
                  <a:srgbClr val="181E1C"/>
                </a:solidFill>
                <a:latin typeface="Cambria" panose="02040503050406030204" pitchFamily="18" charset="0"/>
                <a:ea typeface="Cambria" panose="02040503050406030204" pitchFamily="18" charset="0"/>
                <a:sym typeface="Arial"/>
              </a:rPr>
              <a:t> </a:t>
            </a:r>
            <a:r>
              <a:rPr lang="en-US" sz="4000" i="1" kern="0" dirty="0" err="1">
                <a:solidFill>
                  <a:srgbClr val="181E1C"/>
                </a:solidFill>
                <a:latin typeface="Cambria" panose="02040503050406030204" pitchFamily="18" charset="0"/>
                <a:ea typeface="Cambria" panose="02040503050406030204" pitchFamily="18" charset="0"/>
                <a:sym typeface="Arial"/>
              </a:rPr>
              <a:t>kỉ</a:t>
            </a:r>
            <a:r>
              <a:rPr lang="en-US" sz="4000" i="1" kern="0" dirty="0">
                <a:solidFill>
                  <a:srgbClr val="181E1C"/>
                </a:solidFill>
                <a:latin typeface="Cambria" panose="02040503050406030204" pitchFamily="18" charset="0"/>
                <a:ea typeface="Cambria" panose="02040503050406030204" pitchFamily="18" charset="0"/>
                <a:sym typeface="Arial"/>
              </a:rPr>
              <a:t> XXI</a:t>
            </a:r>
          </a:p>
        </p:txBody>
      </p:sp>
      <p:grpSp>
        <p:nvGrpSpPr>
          <p:cNvPr id="5" name="Group 4">
            <a:extLst>
              <a:ext uri="{FF2B5EF4-FFF2-40B4-BE49-F238E27FC236}">
                <a16:creationId xmlns:a16="http://schemas.microsoft.com/office/drawing/2014/main" id="{96CD7AB6-6A3F-456A-8085-C9716C0997F8}"/>
              </a:ext>
            </a:extLst>
          </p:cNvPr>
          <p:cNvGrpSpPr/>
          <p:nvPr/>
        </p:nvGrpSpPr>
        <p:grpSpPr>
          <a:xfrm>
            <a:off x="3558720" y="5195358"/>
            <a:ext cx="3566160" cy="2064600"/>
            <a:chOff x="1668780" y="1410120"/>
            <a:chExt cx="1783080" cy="1032300"/>
          </a:xfrm>
        </p:grpSpPr>
        <p:sp>
          <p:nvSpPr>
            <p:cNvPr id="6" name="Right Brace 5">
              <a:extLst>
                <a:ext uri="{FF2B5EF4-FFF2-40B4-BE49-F238E27FC236}">
                  <a16:creationId xmlns:a16="http://schemas.microsoft.com/office/drawing/2014/main" id="{695102A0-C9BB-4F76-BC66-097EA4248B20}"/>
                </a:ext>
              </a:extLst>
            </p:cNvPr>
            <p:cNvSpPr/>
            <p:nvPr/>
          </p:nvSpPr>
          <p:spPr>
            <a:xfrm rot="5400000">
              <a:off x="2297430" y="781470"/>
              <a:ext cx="525780" cy="178308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buClr>
                  <a:srgbClr val="000000"/>
                </a:buClr>
                <a:buFont typeface="Arial"/>
                <a:buNone/>
              </a:pPr>
              <a:endParaRPr lang="en-US" sz="2800" kern="0">
                <a:solidFill>
                  <a:srgbClr val="181E1C"/>
                </a:solidFill>
                <a:sym typeface="Arial"/>
              </a:endParaRPr>
            </a:p>
          </p:txBody>
        </p:sp>
        <p:sp>
          <p:nvSpPr>
            <p:cNvPr id="7" name="Arrow: Down 7">
              <a:extLst>
                <a:ext uri="{FF2B5EF4-FFF2-40B4-BE49-F238E27FC236}">
                  <a16:creationId xmlns:a16="http://schemas.microsoft.com/office/drawing/2014/main" id="{AE0BD5BC-9E0F-40DB-89EF-5A0EA6896981}"/>
                </a:ext>
              </a:extLst>
            </p:cNvPr>
            <p:cNvSpPr/>
            <p:nvPr/>
          </p:nvSpPr>
          <p:spPr>
            <a:xfrm>
              <a:off x="2388870" y="2038980"/>
              <a:ext cx="342900" cy="40344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800" kern="0">
                <a:solidFill>
                  <a:srgbClr val="EBFAFF"/>
                </a:solidFill>
                <a:sym typeface="Arial"/>
              </a:endParaRPr>
            </a:p>
          </p:txBody>
        </p:sp>
      </p:grpSp>
      <p:sp>
        <p:nvSpPr>
          <p:cNvPr id="8" name="Rectangle 7">
            <a:extLst>
              <a:ext uri="{FF2B5EF4-FFF2-40B4-BE49-F238E27FC236}">
                <a16:creationId xmlns:a16="http://schemas.microsoft.com/office/drawing/2014/main" id="{60B68AC8-4D13-4717-B5DD-44090E190010}"/>
              </a:ext>
            </a:extLst>
          </p:cNvPr>
          <p:cNvSpPr/>
          <p:nvPr/>
        </p:nvSpPr>
        <p:spPr>
          <a:xfrm>
            <a:off x="2272748" y="7518618"/>
            <a:ext cx="5844720" cy="14348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600" kern="0" dirty="0" err="1">
                <a:solidFill>
                  <a:srgbClr val="181E1C"/>
                </a:solidFill>
                <a:latin typeface="Cambria" panose="02040503050406030204" pitchFamily="18" charset="0"/>
                <a:ea typeface="Cambria" panose="02040503050406030204" pitchFamily="18" charset="0"/>
                <a:sym typeface="Arial"/>
              </a:rPr>
              <a:t>Nêu</a:t>
            </a:r>
            <a:r>
              <a:rPr lang="en-US" sz="3600" kern="0" dirty="0">
                <a:solidFill>
                  <a:srgbClr val="181E1C"/>
                </a:solidFill>
                <a:latin typeface="Cambria" panose="02040503050406030204" pitchFamily="18" charset="0"/>
                <a:ea typeface="Cambria" panose="02040503050406030204" pitchFamily="18" charset="0"/>
                <a:sym typeface="Arial"/>
              </a:rPr>
              <a:t> </a:t>
            </a:r>
            <a:r>
              <a:rPr lang="en-US" sz="3600" kern="0" dirty="0" err="1">
                <a:solidFill>
                  <a:srgbClr val="181E1C"/>
                </a:solidFill>
                <a:latin typeface="Cambria" panose="02040503050406030204" pitchFamily="18" charset="0"/>
                <a:ea typeface="Cambria" panose="02040503050406030204" pitchFamily="18" charset="0"/>
                <a:sym typeface="Arial"/>
              </a:rPr>
              <a:t>được</a:t>
            </a:r>
            <a:r>
              <a:rPr lang="en-US" sz="3600" kern="0" dirty="0">
                <a:solidFill>
                  <a:srgbClr val="181E1C"/>
                </a:solidFill>
                <a:latin typeface="Cambria" panose="02040503050406030204" pitchFamily="18" charset="0"/>
                <a:ea typeface="Cambria" panose="02040503050406030204" pitchFamily="18" charset="0"/>
                <a:sym typeface="Arial"/>
              </a:rPr>
              <a:t> </a:t>
            </a:r>
            <a:r>
              <a:rPr lang="en-US" sz="3600" kern="0" dirty="0" err="1">
                <a:solidFill>
                  <a:srgbClr val="181E1C"/>
                </a:solidFill>
                <a:latin typeface="Cambria" panose="02040503050406030204" pitchFamily="18" charset="0"/>
                <a:ea typeface="Cambria" panose="02040503050406030204" pitchFamily="18" charset="0"/>
                <a:sym typeface="Arial"/>
              </a:rPr>
              <a:t>hiện</a:t>
            </a:r>
            <a:r>
              <a:rPr lang="en-US" sz="3600" kern="0" dirty="0">
                <a:solidFill>
                  <a:srgbClr val="181E1C"/>
                </a:solidFill>
                <a:latin typeface="Cambria" panose="02040503050406030204" pitchFamily="18" charset="0"/>
                <a:ea typeface="Cambria" panose="02040503050406030204" pitchFamily="18" charset="0"/>
                <a:sym typeface="Arial"/>
              </a:rPr>
              <a:t> </a:t>
            </a:r>
            <a:r>
              <a:rPr lang="en-US" sz="3600" kern="0" dirty="0" err="1">
                <a:solidFill>
                  <a:srgbClr val="181E1C"/>
                </a:solidFill>
                <a:latin typeface="Cambria" panose="02040503050406030204" pitchFamily="18" charset="0"/>
                <a:ea typeface="Cambria" panose="02040503050406030204" pitchFamily="18" charset="0"/>
                <a:sym typeface="Arial"/>
              </a:rPr>
              <a:t>tượng</a:t>
            </a:r>
            <a:r>
              <a:rPr lang="en-US" sz="3600" kern="0" dirty="0">
                <a:solidFill>
                  <a:srgbClr val="181E1C"/>
                </a:solidFill>
                <a:latin typeface="Cambria" panose="02040503050406030204" pitchFamily="18" charset="0"/>
                <a:ea typeface="Cambria" panose="02040503050406030204" pitchFamily="18" charset="0"/>
                <a:sym typeface="Arial"/>
              </a:rPr>
              <a:t>, </a:t>
            </a:r>
            <a:r>
              <a:rPr lang="en-US" sz="3600" kern="0" dirty="0" err="1">
                <a:solidFill>
                  <a:srgbClr val="181E1C"/>
                </a:solidFill>
                <a:latin typeface="Cambria" panose="02040503050406030204" pitchFamily="18" charset="0"/>
                <a:ea typeface="Cambria" panose="02040503050406030204" pitchFamily="18" charset="0"/>
                <a:sym typeface="Arial"/>
              </a:rPr>
              <a:t>vấn</a:t>
            </a:r>
            <a:r>
              <a:rPr lang="en-US" sz="3600" kern="0" dirty="0">
                <a:solidFill>
                  <a:srgbClr val="181E1C"/>
                </a:solidFill>
                <a:latin typeface="Cambria" panose="02040503050406030204" pitchFamily="18" charset="0"/>
                <a:ea typeface="Cambria" panose="02040503050406030204" pitchFamily="18" charset="0"/>
                <a:sym typeface="Arial"/>
              </a:rPr>
              <a:t> </a:t>
            </a:r>
            <a:r>
              <a:rPr lang="en-US" sz="3600" kern="0" dirty="0" err="1">
                <a:solidFill>
                  <a:srgbClr val="181E1C"/>
                </a:solidFill>
                <a:latin typeface="Cambria" panose="02040503050406030204" pitchFamily="18" charset="0"/>
                <a:ea typeface="Cambria" panose="02040503050406030204" pitchFamily="18" charset="0"/>
                <a:sym typeface="Arial"/>
              </a:rPr>
              <a:t>đề</a:t>
            </a:r>
            <a:endParaRPr lang="en-US" sz="3600" kern="0" dirty="0">
              <a:solidFill>
                <a:srgbClr val="181E1C"/>
              </a:solidFill>
              <a:latin typeface="Cambria" panose="02040503050406030204" pitchFamily="18" charset="0"/>
              <a:ea typeface="Cambria" panose="02040503050406030204" pitchFamily="18" charset="0"/>
              <a:sym typeface="Arial"/>
            </a:endParaRPr>
          </a:p>
        </p:txBody>
      </p:sp>
      <p:sp>
        <p:nvSpPr>
          <p:cNvPr id="9" name="Rectangle 8">
            <a:extLst>
              <a:ext uri="{FF2B5EF4-FFF2-40B4-BE49-F238E27FC236}">
                <a16:creationId xmlns:a16="http://schemas.microsoft.com/office/drawing/2014/main" id="{5627C4A5-429B-473F-817F-B3952E3CF017}"/>
              </a:ext>
            </a:extLst>
          </p:cNvPr>
          <p:cNvSpPr/>
          <p:nvPr/>
        </p:nvSpPr>
        <p:spPr>
          <a:xfrm>
            <a:off x="8747760" y="7518618"/>
            <a:ext cx="7254240" cy="14348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pPr>
            <a:r>
              <a:rPr lang="en-US" sz="3600" b="1" kern="0" dirty="0" err="1">
                <a:solidFill>
                  <a:srgbClr val="181E1C"/>
                </a:solidFill>
                <a:latin typeface="Cambria" panose="02040503050406030204" pitchFamily="18" charset="0"/>
                <a:ea typeface="Cambria" panose="02040503050406030204" pitchFamily="18" charset="0"/>
                <a:sym typeface="Arial"/>
              </a:rPr>
              <a:t>Nêu</a:t>
            </a:r>
            <a:r>
              <a:rPr lang="en-US" sz="3600" b="1" kern="0" dirty="0">
                <a:solidFill>
                  <a:srgbClr val="181E1C"/>
                </a:solidFill>
                <a:latin typeface="Cambria" panose="02040503050406030204" pitchFamily="18" charset="0"/>
                <a:ea typeface="Cambria" panose="02040503050406030204" pitchFamily="18" charset="0"/>
                <a:sym typeface="Arial"/>
              </a:rPr>
              <a:t> </a:t>
            </a:r>
            <a:r>
              <a:rPr lang="en-US" sz="3600" b="1" kern="0" dirty="0" err="1">
                <a:solidFill>
                  <a:srgbClr val="181E1C"/>
                </a:solidFill>
                <a:latin typeface="Cambria" panose="02040503050406030204" pitchFamily="18" charset="0"/>
                <a:ea typeface="Cambria" panose="02040503050406030204" pitchFamily="18" charset="0"/>
                <a:sym typeface="Arial"/>
              </a:rPr>
              <a:t>được</a:t>
            </a:r>
            <a:r>
              <a:rPr lang="en-US" sz="3600" b="1" kern="0" dirty="0">
                <a:solidFill>
                  <a:srgbClr val="181E1C"/>
                </a:solidFill>
                <a:latin typeface="Cambria" panose="02040503050406030204" pitchFamily="18" charset="0"/>
                <a:ea typeface="Cambria" panose="02040503050406030204" pitchFamily="18" charset="0"/>
                <a:sym typeface="Arial"/>
              </a:rPr>
              <a:t> </a:t>
            </a:r>
            <a:r>
              <a:rPr lang="en-US" sz="3600" b="1" kern="0" dirty="0" err="1">
                <a:solidFill>
                  <a:srgbClr val="181E1C"/>
                </a:solidFill>
                <a:latin typeface="Cambria" panose="02040503050406030204" pitchFamily="18" charset="0"/>
                <a:ea typeface="Cambria" panose="02040503050406030204" pitchFamily="18" charset="0"/>
                <a:sym typeface="Arial"/>
              </a:rPr>
              <a:t>thực</a:t>
            </a:r>
            <a:r>
              <a:rPr lang="en-US" sz="3600" b="1" kern="0" dirty="0">
                <a:solidFill>
                  <a:srgbClr val="181E1C"/>
                </a:solidFill>
                <a:latin typeface="Cambria" panose="02040503050406030204" pitchFamily="18" charset="0"/>
                <a:ea typeface="Cambria" panose="02040503050406030204" pitchFamily="18" charset="0"/>
                <a:sym typeface="Arial"/>
              </a:rPr>
              <a:t> </a:t>
            </a:r>
            <a:r>
              <a:rPr lang="en-US" sz="3600" b="1" kern="0" dirty="0" err="1">
                <a:solidFill>
                  <a:srgbClr val="181E1C"/>
                </a:solidFill>
                <a:latin typeface="Cambria" panose="02040503050406030204" pitchFamily="18" charset="0"/>
                <a:ea typeface="Cambria" panose="02040503050406030204" pitchFamily="18" charset="0"/>
                <a:sym typeface="Arial"/>
              </a:rPr>
              <a:t>trạng</a:t>
            </a:r>
            <a:r>
              <a:rPr lang="en-US" sz="3600" b="1" kern="0" dirty="0">
                <a:solidFill>
                  <a:srgbClr val="181E1C"/>
                </a:solidFill>
                <a:latin typeface="Cambria" panose="02040503050406030204" pitchFamily="18" charset="0"/>
                <a:ea typeface="Cambria" panose="02040503050406030204" pitchFamily="18" charset="0"/>
                <a:sym typeface="Arial"/>
              </a:rPr>
              <a:t> </a:t>
            </a:r>
            <a:r>
              <a:rPr lang="en-US" sz="3600" b="1" kern="0" dirty="0" err="1">
                <a:solidFill>
                  <a:srgbClr val="181E1C"/>
                </a:solidFill>
                <a:latin typeface="Cambria" panose="02040503050406030204" pitchFamily="18" charset="0"/>
                <a:ea typeface="Cambria" panose="02040503050406030204" pitchFamily="18" charset="0"/>
                <a:sym typeface="Arial"/>
              </a:rPr>
              <a:t>của</a:t>
            </a:r>
            <a:r>
              <a:rPr lang="en-US" sz="3600" b="1" kern="0" dirty="0">
                <a:solidFill>
                  <a:srgbClr val="181E1C"/>
                </a:solidFill>
                <a:latin typeface="Cambria" panose="02040503050406030204" pitchFamily="18" charset="0"/>
                <a:ea typeface="Cambria" panose="02040503050406030204" pitchFamily="18" charset="0"/>
                <a:sym typeface="Arial"/>
              </a:rPr>
              <a:t> </a:t>
            </a:r>
            <a:r>
              <a:rPr lang="en-US" sz="3600" b="1" kern="0" dirty="0" err="1">
                <a:solidFill>
                  <a:srgbClr val="181E1C"/>
                </a:solidFill>
                <a:latin typeface="Cambria" panose="02040503050406030204" pitchFamily="18" charset="0"/>
                <a:ea typeface="Cambria" panose="02040503050406030204" pitchFamily="18" charset="0"/>
                <a:sym typeface="Arial"/>
              </a:rPr>
              <a:t>vấn</a:t>
            </a:r>
            <a:r>
              <a:rPr lang="en-US" sz="3600" b="1" kern="0" dirty="0">
                <a:solidFill>
                  <a:srgbClr val="181E1C"/>
                </a:solidFill>
                <a:latin typeface="Cambria" panose="02040503050406030204" pitchFamily="18" charset="0"/>
                <a:ea typeface="Cambria" panose="02040503050406030204" pitchFamily="18" charset="0"/>
                <a:sym typeface="Arial"/>
              </a:rPr>
              <a:t> </a:t>
            </a:r>
            <a:r>
              <a:rPr lang="en-US" sz="3600" b="1" kern="0" dirty="0" err="1">
                <a:solidFill>
                  <a:srgbClr val="181E1C"/>
                </a:solidFill>
                <a:latin typeface="Cambria" panose="02040503050406030204" pitchFamily="18" charset="0"/>
                <a:ea typeface="Cambria" panose="02040503050406030204" pitchFamily="18" charset="0"/>
                <a:sym typeface="Arial"/>
              </a:rPr>
              <a:t>đề</a:t>
            </a:r>
            <a:endParaRPr lang="en-US" sz="3600" kern="0" dirty="0">
              <a:solidFill>
                <a:srgbClr val="181E1C"/>
              </a:solidFill>
              <a:latin typeface="Cambria" panose="02040503050406030204" pitchFamily="18" charset="0"/>
              <a:ea typeface="Cambria" panose="02040503050406030204" pitchFamily="18" charset="0"/>
              <a:sym typeface="Arial"/>
            </a:endParaRPr>
          </a:p>
        </p:txBody>
      </p:sp>
      <p:grpSp>
        <p:nvGrpSpPr>
          <p:cNvPr id="10" name="Group 9">
            <a:extLst>
              <a:ext uri="{FF2B5EF4-FFF2-40B4-BE49-F238E27FC236}">
                <a16:creationId xmlns:a16="http://schemas.microsoft.com/office/drawing/2014/main" id="{2C0F6A93-1F62-48F7-B8DC-18C91B78C92F}"/>
              </a:ext>
            </a:extLst>
          </p:cNvPr>
          <p:cNvGrpSpPr/>
          <p:nvPr/>
        </p:nvGrpSpPr>
        <p:grpSpPr>
          <a:xfrm>
            <a:off x="7368720" y="5324689"/>
            <a:ext cx="7802880" cy="2041530"/>
            <a:chOff x="3573780" y="1474785"/>
            <a:chExt cx="3901440" cy="1020765"/>
          </a:xfrm>
        </p:grpSpPr>
        <p:sp>
          <p:nvSpPr>
            <p:cNvPr id="11" name="Right Brace 10">
              <a:extLst>
                <a:ext uri="{FF2B5EF4-FFF2-40B4-BE49-F238E27FC236}">
                  <a16:creationId xmlns:a16="http://schemas.microsoft.com/office/drawing/2014/main" id="{1FAE4C7E-5D85-4EB4-926C-FFF81F25D502}"/>
                </a:ext>
              </a:extLst>
            </p:cNvPr>
            <p:cNvSpPr/>
            <p:nvPr/>
          </p:nvSpPr>
          <p:spPr>
            <a:xfrm rot="5400000">
              <a:off x="5261610" y="-213045"/>
              <a:ext cx="525780" cy="390144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buClr>
                  <a:srgbClr val="000000"/>
                </a:buClr>
                <a:buFont typeface="Arial"/>
                <a:buNone/>
              </a:pPr>
              <a:endParaRPr lang="en-US" sz="2800" kern="0">
                <a:solidFill>
                  <a:srgbClr val="181E1C"/>
                </a:solidFill>
                <a:sym typeface="Arial"/>
              </a:endParaRPr>
            </a:p>
          </p:txBody>
        </p:sp>
        <p:sp>
          <p:nvSpPr>
            <p:cNvPr id="12" name="Arrow: Down 11">
              <a:extLst>
                <a:ext uri="{FF2B5EF4-FFF2-40B4-BE49-F238E27FC236}">
                  <a16:creationId xmlns:a16="http://schemas.microsoft.com/office/drawing/2014/main" id="{F131EB2A-0752-45AE-8748-CB8D5E0F87F9}"/>
                </a:ext>
              </a:extLst>
            </p:cNvPr>
            <p:cNvSpPr/>
            <p:nvPr/>
          </p:nvSpPr>
          <p:spPr>
            <a:xfrm>
              <a:off x="5406390" y="2092110"/>
              <a:ext cx="342900" cy="40344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800" kern="0">
                <a:solidFill>
                  <a:srgbClr val="EBFAFF"/>
                </a:solidFill>
                <a:sym typeface="Arial"/>
              </a:endParaRPr>
            </a:p>
          </p:txBody>
        </p:sp>
      </p:grpSp>
      <p:sp>
        <p:nvSpPr>
          <p:cNvPr id="13" name="Rectangle 12">
            <a:extLst>
              <a:ext uri="{FF2B5EF4-FFF2-40B4-BE49-F238E27FC236}">
                <a16:creationId xmlns:a16="http://schemas.microsoft.com/office/drawing/2014/main" id="{F28FBED4-8485-4DE8-E0AF-59AD61C159A1}"/>
              </a:ext>
            </a:extLst>
          </p:cNvPr>
          <p:cNvSpPr/>
          <p:nvPr/>
        </p:nvSpPr>
        <p:spPr>
          <a:xfrm>
            <a:off x="914400" y="2171700"/>
            <a:ext cx="14706600" cy="986360"/>
          </a:xfrm>
          <a:prstGeom prst="rect">
            <a:avLst/>
          </a:prstGeom>
        </p:spPr>
        <p:txBody>
          <a:bodyPr wrap="square">
            <a:spAutoFit/>
          </a:bodyPr>
          <a:lstStyle/>
          <a:p>
            <a:pPr marL="742950" indent="-742950" algn="just">
              <a:lnSpc>
                <a:spcPct val="150000"/>
              </a:lnSpc>
              <a:buAutoNum type="alphaLcPeriod"/>
            </a:pP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yếu</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tố</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ngôn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ngữ</a:t>
            </a:r>
            <a:endParaRPr lang="en-US" sz="4400" b="1"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22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P spid="9"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647700"/>
            <a:ext cx="12344400" cy="1067600"/>
          </a:xfrm>
          <a:prstGeom prst="rect">
            <a:avLst/>
          </a:prstGeom>
        </p:spPr>
        <p:txBody>
          <a:bodyPr wrap="square">
            <a:spAutoFit/>
          </a:bodyPr>
          <a:lstStyle/>
          <a:p>
            <a:pPr algn="ctr">
              <a:lnSpc>
                <a:spcPct val="150000"/>
              </a:lnSpc>
            </a:pPr>
            <a:r>
              <a:rPr lang="en-US" sz="4800" b="1" dirty="0">
                <a:solidFill>
                  <a:srgbClr val="222222"/>
                </a:solidFill>
                <a:latin typeface="Times New Roman" panose="02020603050405020304" pitchFamily="18" charset="0"/>
                <a:cs typeface="Times New Roman" panose="02020603050405020304" pitchFamily="18" charset="0"/>
              </a:rPr>
              <a:t>2. </a:t>
            </a:r>
            <a:r>
              <a:rPr lang="en-US" sz="4800" b="1" dirty="0" err="1">
                <a:solidFill>
                  <a:srgbClr val="222222"/>
                </a:solidFill>
                <a:latin typeface="Times New Roman" panose="02020603050405020304" pitchFamily="18" charset="0"/>
                <a:cs typeface="Times New Roman" panose="02020603050405020304" pitchFamily="18" charset="0"/>
              </a:rPr>
              <a:t>Các</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yếu</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tố</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của</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1295400" y="3467100"/>
            <a:ext cx="16992600" cy="769441"/>
          </a:xfrm>
          <a:prstGeom prst="rect">
            <a:avLst/>
          </a:prstGeom>
        </p:spPr>
        <p:txBody>
          <a:bodyPr wrap="square">
            <a:spAutoFit/>
          </a:bodyPr>
          <a:lstStyle/>
          <a:p>
            <a:pPr marL="571500" indent="-571500" algn="just">
              <a:buFontTx/>
              <a:buChar char="-"/>
            </a:pPr>
            <a:r>
              <a:rPr lang="en-US" sz="4400" b="1"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Sapo</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ngắn</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gọn</a:t>
            </a:r>
            <a:endPar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Rectangle 3">
            <a:extLst>
              <a:ext uri="{FF2B5EF4-FFF2-40B4-BE49-F238E27FC236}">
                <a16:creationId xmlns:a16="http://schemas.microsoft.com/office/drawing/2014/main" id="{1AACCD2A-D31C-495A-A9C7-C316136985D3}"/>
              </a:ext>
            </a:extLst>
          </p:cNvPr>
          <p:cNvSpPr/>
          <p:nvPr/>
        </p:nvSpPr>
        <p:spPr>
          <a:xfrm>
            <a:off x="2057400" y="4205067"/>
            <a:ext cx="15659280" cy="3764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nSpc>
                <a:spcPct val="150000"/>
              </a:lnSpc>
              <a:buClr>
                <a:srgbClr val="000000"/>
              </a:buClr>
              <a:buFont typeface="Arial" panose="020B0604020202020204" pitchFamily="34" charset="0"/>
              <a:buChar cha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Vị</a:t>
            </a:r>
            <a:r>
              <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trí</a:t>
            </a:r>
            <a:r>
              <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Sau </a:t>
            </a:r>
            <a:r>
              <a:rPr lang="en-US" sz="4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tiêu</a:t>
            </a:r>
            <a:r>
              <a:rPr lang="en-US" sz="4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4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trước</a:t>
            </a:r>
            <a:r>
              <a:rPr lang="en-US" sz="4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phần</a:t>
            </a:r>
            <a:r>
              <a:rPr lang="en-US" sz="4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nội</a:t>
            </a:r>
            <a:r>
              <a:rPr lang="en-US" sz="4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4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chính</a:t>
            </a:r>
            <a:endParaRPr lang="en-US" sz="4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685800" indent="-685800">
              <a:lnSpc>
                <a:spcPct val="150000"/>
              </a:lnSpc>
              <a:buClr>
                <a:srgbClr val="000000"/>
              </a:buClr>
              <a:buFont typeface="Arial" panose="020B0604020202020204" pitchFamily="34" charset="0"/>
              <a:buChar cha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dụng</a:t>
            </a:r>
            <a:r>
              <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4400" dirty="0">
                <a:solidFill>
                  <a:schemeClr val="tx1"/>
                </a:solidFill>
                <a:latin typeface="Times New Roman" panose="02020603050405020304" pitchFamily="18" charset="0"/>
                <a:cs typeface="Times New Roman" panose="02020603050405020304" pitchFamily="18" charset="0"/>
              </a:rPr>
              <a:t>giúp hình dung, nắm bắt được vấn đề trọng tâm của văn bản đề cập.</a:t>
            </a:r>
            <a:endParaRPr lang="en-US" sz="4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5" name="Rectangle 4">
            <a:extLst>
              <a:ext uri="{FF2B5EF4-FFF2-40B4-BE49-F238E27FC236}">
                <a16:creationId xmlns:a16="http://schemas.microsoft.com/office/drawing/2014/main" id="{36541F7B-AABE-BFCA-2DAC-AAA80E519F1C}"/>
              </a:ext>
            </a:extLst>
          </p:cNvPr>
          <p:cNvSpPr/>
          <p:nvPr/>
        </p:nvSpPr>
        <p:spPr>
          <a:xfrm>
            <a:off x="914400" y="2171700"/>
            <a:ext cx="14706600" cy="986360"/>
          </a:xfrm>
          <a:prstGeom prst="rect">
            <a:avLst/>
          </a:prstGeom>
        </p:spPr>
        <p:txBody>
          <a:bodyPr wrap="square">
            <a:spAutoFit/>
          </a:bodyPr>
          <a:lstStyle/>
          <a:p>
            <a:pPr marL="742950" indent="-742950" algn="just">
              <a:lnSpc>
                <a:spcPct val="150000"/>
              </a:lnSpc>
              <a:buAutoNum type="alphaLcPeriod"/>
            </a:pP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yếu</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tố</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ngôn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ngữ</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C992EE94-C164-DA82-8C9A-6A3D51C0263E}"/>
              </a:ext>
            </a:extLst>
          </p:cNvPr>
          <p:cNvSpPr/>
          <p:nvPr/>
        </p:nvSpPr>
        <p:spPr>
          <a:xfrm>
            <a:off x="-1066800" y="7581900"/>
            <a:ext cx="8778780" cy="3288636"/>
          </a:xfrm>
          <a:custGeom>
            <a:avLst/>
            <a:gdLst/>
            <a:ahLst/>
            <a:cxnLst/>
            <a:rect l="l" t="t" r="r" b="b"/>
            <a:pathLst>
              <a:path w="7315200" h="2807208">
                <a:moveTo>
                  <a:pt x="0" y="0"/>
                </a:moveTo>
                <a:lnTo>
                  <a:pt x="7315200" y="0"/>
                </a:lnTo>
                <a:lnTo>
                  <a:pt x="7315200" y="2807208"/>
                </a:lnTo>
                <a:lnTo>
                  <a:pt x="0" y="28072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9675669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3771900"/>
            <a:ext cx="10896600" cy="2800767"/>
          </a:xfrm>
          <a:prstGeom prst="rect">
            <a:avLst/>
          </a:prstGeom>
        </p:spPr>
        <p:txBody>
          <a:bodyPr wrap="square">
            <a:spAutoFit/>
          </a:bodyPr>
          <a:lstStyle/>
          <a:p>
            <a:pPr marL="571500" indent="-571500" algn="just">
              <a:buFontTx/>
              <a:buChar char="-"/>
            </a:pPr>
            <a:r>
              <a:rPr lang="en-US" sz="4400" b="1"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Đề</a:t>
            </a:r>
            <a:r>
              <a:rPr lang="en-US" sz="4400" b="1"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mục</a:t>
            </a:r>
            <a:r>
              <a:rPr lang="en-US" sz="4400" b="1"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Thay</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đổi</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mực</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nước</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biển</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và</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nhân</a:t>
            </a:r>
            <a:endPar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Mực</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nước</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biển</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sẽ</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dâng</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bao</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nhiêu</a:t>
            </a:r>
            <a:endPar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kết</a:t>
            </a:r>
            <a:endPar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Rectangle 3"/>
          <p:cNvSpPr/>
          <p:nvPr/>
        </p:nvSpPr>
        <p:spPr>
          <a:xfrm>
            <a:off x="1066800" y="6972300"/>
            <a:ext cx="10668000" cy="2123658"/>
          </a:xfrm>
          <a:prstGeom prst="rect">
            <a:avLst/>
          </a:prstGeom>
        </p:spPr>
        <p:txBody>
          <a:bodyPr wrap="square">
            <a:spAutoFit/>
          </a:bodyPr>
          <a:lstStyle/>
          <a:p>
            <a:pPr marL="571500" indent="-571500" algn="just">
              <a:buFont typeface="Wingdings" panose="05000000000000000000" pitchFamily="2" charset="2"/>
              <a:buChar char="à"/>
            </a:pP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Đề</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mục</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ngắn</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gọn</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in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đậm</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đánh</a:t>
            </a:r>
            <a:r>
              <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dấu</a:t>
            </a:r>
            <a:endPar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a:p>
            <a:pPr marL="571500" indent="-571500" algn="just">
              <a:buFont typeface="Wingdings" panose="05000000000000000000" pitchFamily="2" charset="2"/>
              <a:buChar char="à"/>
            </a:pPr>
            <a:r>
              <a:rPr lang="en-US" sz="4400" dirty="0">
                <a:latin typeface="Times New Roman" panose="02020603050405020304" pitchFamily="18" charset="0"/>
                <a:cs typeface="Times New Roman" panose="02020603050405020304" pitchFamily="18" charset="0"/>
              </a:rPr>
              <a:t>G</a:t>
            </a:r>
            <a:r>
              <a:rPr lang="vi-VN" sz="4400" dirty="0">
                <a:latin typeface="Times New Roman" panose="02020603050405020304" pitchFamily="18" charset="0"/>
                <a:cs typeface="Times New Roman" panose="02020603050405020304" pitchFamily="18" charset="0"/>
              </a:rPr>
              <a:t>iúp người đọc nắm bắt được thông tin chính của văn bản.</a:t>
            </a:r>
            <a:endParaRPr lang="en-US" sz="4400"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 name="Rectangle 1">
            <a:extLst>
              <a:ext uri="{FF2B5EF4-FFF2-40B4-BE49-F238E27FC236}">
                <a16:creationId xmlns:a16="http://schemas.microsoft.com/office/drawing/2014/main" id="{0F110529-432A-9335-D7E7-01BE6387954B}"/>
              </a:ext>
            </a:extLst>
          </p:cNvPr>
          <p:cNvSpPr/>
          <p:nvPr/>
        </p:nvSpPr>
        <p:spPr>
          <a:xfrm>
            <a:off x="2895600" y="647700"/>
            <a:ext cx="12344400" cy="1067600"/>
          </a:xfrm>
          <a:prstGeom prst="rect">
            <a:avLst/>
          </a:prstGeom>
        </p:spPr>
        <p:txBody>
          <a:bodyPr wrap="square">
            <a:spAutoFit/>
          </a:bodyPr>
          <a:lstStyle/>
          <a:p>
            <a:pPr algn="ctr">
              <a:lnSpc>
                <a:spcPct val="150000"/>
              </a:lnSpc>
            </a:pPr>
            <a:r>
              <a:rPr lang="en-US" sz="4800" b="1" dirty="0">
                <a:solidFill>
                  <a:srgbClr val="222222"/>
                </a:solidFill>
                <a:latin typeface="Times New Roman" panose="02020603050405020304" pitchFamily="18" charset="0"/>
                <a:cs typeface="Times New Roman" panose="02020603050405020304" pitchFamily="18" charset="0"/>
              </a:rPr>
              <a:t>2. </a:t>
            </a:r>
            <a:r>
              <a:rPr lang="en-US" sz="4800" b="1" dirty="0" err="1">
                <a:solidFill>
                  <a:srgbClr val="222222"/>
                </a:solidFill>
                <a:latin typeface="Times New Roman" panose="02020603050405020304" pitchFamily="18" charset="0"/>
                <a:cs typeface="Times New Roman" panose="02020603050405020304" pitchFamily="18" charset="0"/>
              </a:rPr>
              <a:t>Các</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yếu</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tố</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của</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C9143AC-9DA7-BBA3-C9AF-CA801533545D}"/>
              </a:ext>
            </a:extLst>
          </p:cNvPr>
          <p:cNvSpPr/>
          <p:nvPr/>
        </p:nvSpPr>
        <p:spPr>
          <a:xfrm>
            <a:off x="914400" y="2171700"/>
            <a:ext cx="14706600" cy="986360"/>
          </a:xfrm>
          <a:prstGeom prst="rect">
            <a:avLst/>
          </a:prstGeom>
        </p:spPr>
        <p:txBody>
          <a:bodyPr wrap="square">
            <a:spAutoFit/>
          </a:bodyPr>
          <a:lstStyle/>
          <a:p>
            <a:pPr marL="742950" indent="-742950" algn="just">
              <a:lnSpc>
                <a:spcPct val="150000"/>
              </a:lnSpc>
              <a:buAutoNum type="alphaLcPeriod"/>
            </a:pP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yếu</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tố</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ngôn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ngữ</a:t>
            </a:r>
            <a:endParaRPr lang="en-US" sz="4400" b="1" dirty="0">
              <a:solidFill>
                <a:srgbClr val="222222"/>
              </a:solidFill>
              <a:latin typeface="Times New Roman" panose="02020603050405020304" pitchFamily="18" charset="0"/>
              <a:cs typeface="Times New Roman" panose="02020603050405020304" pitchFamily="18" charset="0"/>
            </a:endParaRPr>
          </a:p>
        </p:txBody>
      </p:sp>
      <p:sp>
        <p:nvSpPr>
          <p:cNvPr id="6" name="Freeform 6">
            <a:extLst>
              <a:ext uri="{FF2B5EF4-FFF2-40B4-BE49-F238E27FC236}">
                <a16:creationId xmlns:a16="http://schemas.microsoft.com/office/drawing/2014/main" id="{242A194B-B0B6-7D1C-4ED9-F9D70ED6E787}"/>
              </a:ext>
            </a:extLst>
          </p:cNvPr>
          <p:cNvSpPr/>
          <p:nvPr/>
        </p:nvSpPr>
        <p:spPr>
          <a:xfrm>
            <a:off x="11125200" y="6593449"/>
            <a:ext cx="7315200" cy="3739896"/>
          </a:xfrm>
          <a:custGeom>
            <a:avLst/>
            <a:gdLst/>
            <a:ahLst/>
            <a:cxnLst/>
            <a:rect l="l" t="t" r="r" b="b"/>
            <a:pathLst>
              <a:path w="7315200" h="3739896">
                <a:moveTo>
                  <a:pt x="0" y="0"/>
                </a:moveTo>
                <a:lnTo>
                  <a:pt x="7315200" y="0"/>
                </a:lnTo>
                <a:lnTo>
                  <a:pt x="7315200" y="3739896"/>
                </a:lnTo>
                <a:lnTo>
                  <a:pt x="0" y="37398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4509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8400" y="3390900"/>
            <a:ext cx="7010400" cy="707886"/>
          </a:xfrm>
          <a:prstGeom prst="rect">
            <a:avLst/>
          </a:prstGeom>
        </p:spPr>
        <p:txBody>
          <a:bodyPr wrap="square">
            <a:spAutoFit/>
          </a:bodyPr>
          <a:lstStyle/>
          <a:p>
            <a:pPr algn="just"/>
            <a:r>
              <a:rPr lang="en-US" sz="4000" b="1"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Biểu</a:t>
            </a:r>
            <a:r>
              <a:rPr lang="en-US" sz="4000" b="1"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đồ</a:t>
            </a:r>
            <a:endParaRPr lang="en-US" sz="4000" b="1" dirty="0">
              <a:solidFill>
                <a:srgbClr val="222222"/>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Rectangle 4"/>
          <p:cNvSpPr/>
          <p:nvPr/>
        </p:nvSpPr>
        <p:spPr>
          <a:xfrm>
            <a:off x="10058400" y="4686300"/>
            <a:ext cx="7239000" cy="2800767"/>
          </a:xfrm>
          <a:prstGeom prst="rect">
            <a:avLst/>
          </a:prstGeom>
        </p:spPr>
        <p:txBody>
          <a:bodyPr wrap="square">
            <a:spAutoFit/>
          </a:bodyPr>
          <a:lstStyle/>
          <a:p>
            <a:pPr algn="just"/>
            <a:r>
              <a:rPr lang="vi-VN" sz="4400" dirty="0">
                <a:latin typeface="+mj-lt"/>
              </a:rPr>
              <a:t>- Mực nước biển từ năm 1880 đến năm 2000 đã dâng lên đến hơn 0,2 mét (tương đương với 20 xăng-ti-mét)</a:t>
            </a:r>
            <a:endParaRPr lang="en-US" sz="4400" dirty="0">
              <a:latin typeface="+mj-lt"/>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600200" y="4347641"/>
            <a:ext cx="7174593" cy="5562600"/>
          </a:xfrm>
          <a:prstGeom prst="rect">
            <a:avLst/>
          </a:prstGeom>
        </p:spPr>
      </p:pic>
      <p:sp>
        <p:nvSpPr>
          <p:cNvPr id="4" name="Rectangle 3">
            <a:extLst>
              <a:ext uri="{FF2B5EF4-FFF2-40B4-BE49-F238E27FC236}">
                <a16:creationId xmlns:a16="http://schemas.microsoft.com/office/drawing/2014/main" id="{6B4E363E-1916-431E-6002-7F50ECF6DD93}"/>
              </a:ext>
            </a:extLst>
          </p:cNvPr>
          <p:cNvSpPr/>
          <p:nvPr/>
        </p:nvSpPr>
        <p:spPr>
          <a:xfrm>
            <a:off x="2895600" y="647700"/>
            <a:ext cx="12344400" cy="1067600"/>
          </a:xfrm>
          <a:prstGeom prst="rect">
            <a:avLst/>
          </a:prstGeom>
        </p:spPr>
        <p:txBody>
          <a:bodyPr wrap="square">
            <a:spAutoFit/>
          </a:bodyPr>
          <a:lstStyle/>
          <a:p>
            <a:pPr algn="ctr">
              <a:lnSpc>
                <a:spcPct val="150000"/>
              </a:lnSpc>
            </a:pPr>
            <a:r>
              <a:rPr lang="en-US" sz="4800" b="1" dirty="0">
                <a:solidFill>
                  <a:srgbClr val="222222"/>
                </a:solidFill>
                <a:latin typeface="Times New Roman" panose="02020603050405020304" pitchFamily="18" charset="0"/>
                <a:cs typeface="Times New Roman" panose="02020603050405020304" pitchFamily="18" charset="0"/>
              </a:rPr>
              <a:t>2. </a:t>
            </a:r>
            <a:r>
              <a:rPr lang="en-US" sz="4800" b="1" dirty="0" err="1">
                <a:solidFill>
                  <a:srgbClr val="222222"/>
                </a:solidFill>
                <a:latin typeface="Times New Roman" panose="02020603050405020304" pitchFamily="18" charset="0"/>
                <a:cs typeface="Times New Roman" panose="02020603050405020304" pitchFamily="18" charset="0"/>
              </a:rPr>
              <a:t>Các</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yếu</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tố</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của</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văn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bản</a:t>
            </a:r>
            <a:r>
              <a:rPr lang="en-US" sz="4800" b="1" dirty="0">
                <a:solidFill>
                  <a:srgbClr val="222222"/>
                </a:solidFill>
                <a:latin typeface="Times New Roman" panose="02020603050405020304" pitchFamily="18" charset="0"/>
                <a:cs typeface="Times New Roman" panose="02020603050405020304" pitchFamily="18" charset="0"/>
              </a:rPr>
              <a:t> </a:t>
            </a:r>
            <a:r>
              <a:rPr lang="en-US" sz="4800" b="1" dirty="0" err="1">
                <a:solidFill>
                  <a:srgbClr val="222222"/>
                </a:solidFill>
                <a:latin typeface="Times New Roman" panose="02020603050405020304" pitchFamily="18" charset="0"/>
                <a:cs typeface="Times New Roman" panose="02020603050405020304" pitchFamily="18" charset="0"/>
              </a:rPr>
              <a:t>thông</a:t>
            </a:r>
            <a:r>
              <a:rPr lang="en-US" sz="4800" b="1" dirty="0">
                <a:solidFill>
                  <a:srgbClr val="222222"/>
                </a:solidFill>
                <a:latin typeface="Times New Roman" panose="02020603050405020304" pitchFamily="18" charset="0"/>
                <a:cs typeface="Times New Roman" panose="02020603050405020304" pitchFamily="18" charset="0"/>
              </a:rPr>
              <a:t> tin</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C7508A6-17BD-77FB-3EDA-13EAE233F9C5}"/>
              </a:ext>
            </a:extLst>
          </p:cNvPr>
          <p:cNvSpPr/>
          <p:nvPr/>
        </p:nvSpPr>
        <p:spPr>
          <a:xfrm>
            <a:off x="914400" y="2171700"/>
            <a:ext cx="14706600" cy="986360"/>
          </a:xfrm>
          <a:prstGeom prst="rect">
            <a:avLst/>
          </a:prstGeom>
        </p:spPr>
        <p:txBody>
          <a:bodyPr wrap="square">
            <a:spAutoFit/>
          </a:bodyPr>
          <a:lstStyle/>
          <a:p>
            <a:pPr algn="just">
              <a:lnSpc>
                <a:spcPct val="150000"/>
              </a:lnSpc>
            </a:pPr>
            <a:r>
              <a:rPr lang="en-US" sz="4400" b="1" dirty="0">
                <a:solidFill>
                  <a:srgbClr val="222222"/>
                </a:solidFill>
                <a:latin typeface="Times New Roman" panose="02020603050405020304" pitchFamily="18" charset="0"/>
                <a:cs typeface="Times New Roman" panose="02020603050405020304" pitchFamily="18" charset="0"/>
              </a:rPr>
              <a:t>b. </a:t>
            </a:r>
            <a:r>
              <a:rPr lang="en-US" sz="4400" b="1" dirty="0" err="1">
                <a:solidFill>
                  <a:srgbClr val="222222"/>
                </a:solidFill>
                <a:latin typeface="Times New Roman" panose="02020603050405020304" pitchFamily="18" charset="0"/>
                <a:cs typeface="Times New Roman" panose="02020603050405020304" pitchFamily="18" charset="0"/>
              </a:rPr>
              <a:t>Các</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yếu</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tố</a:t>
            </a:r>
            <a:r>
              <a:rPr lang="en-US" sz="4400" b="1" dirty="0">
                <a:solidFill>
                  <a:srgbClr val="222222"/>
                </a:solidFill>
                <a:latin typeface="Times New Roman" panose="02020603050405020304" pitchFamily="18" charset="0"/>
                <a:cs typeface="Times New Roman" panose="02020603050405020304" pitchFamily="18" charset="0"/>
              </a:rPr>
              <a:t> phi </a:t>
            </a:r>
            <a:r>
              <a:rPr lang="en-US" sz="4400" b="1" dirty="0" err="1">
                <a:solidFill>
                  <a:srgbClr val="222222"/>
                </a:solidFill>
                <a:latin typeface="Times New Roman" panose="02020603050405020304" pitchFamily="18" charset="0"/>
                <a:cs typeface="Times New Roman" panose="02020603050405020304" pitchFamily="18" charset="0"/>
              </a:rPr>
              <a:t>ngôn</a:t>
            </a:r>
            <a:r>
              <a:rPr lang="en-US" sz="4400" b="1" dirty="0">
                <a:solidFill>
                  <a:srgbClr val="222222"/>
                </a:solidFill>
                <a:latin typeface="Times New Roman" panose="02020603050405020304" pitchFamily="18" charset="0"/>
                <a:cs typeface="Times New Roman" panose="02020603050405020304" pitchFamily="18" charset="0"/>
              </a:rPr>
              <a:t> </a:t>
            </a:r>
            <a:r>
              <a:rPr lang="en-US" sz="4400" b="1" dirty="0" err="1">
                <a:solidFill>
                  <a:srgbClr val="222222"/>
                </a:solidFill>
                <a:latin typeface="Times New Roman" panose="02020603050405020304" pitchFamily="18" charset="0"/>
                <a:cs typeface="Times New Roman" panose="02020603050405020304" pitchFamily="18" charset="0"/>
              </a:rPr>
              <a:t>ngữ</a:t>
            </a:r>
            <a:endParaRPr lang="en-US" sz="4400" b="1"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8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1284</Words>
  <Application>Microsoft Macintosh PowerPoint</Application>
  <PresentationFormat>Custom</PresentationFormat>
  <Paragraphs>127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Arial</vt:lpstr>
      <vt:lpstr>Wingdings</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Illustrative Watercolor Reading Activity The Magical Rainbow English Educational Presentation</dc:title>
  <dc:creator>Dell Inspiron 5320</dc:creator>
  <cp:lastModifiedBy>Microsoft Office User</cp:lastModifiedBy>
  <cp:revision>18</cp:revision>
  <dcterms:created xsi:type="dcterms:W3CDTF">2006-08-16T00:00:00Z</dcterms:created>
  <dcterms:modified xsi:type="dcterms:W3CDTF">2023-11-04T08:28:37Z</dcterms:modified>
  <dc:identifier>DAFrrbM4s_U</dc:identifier>
</cp:coreProperties>
</file>