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92" r:id="rId3"/>
    <p:sldId id="326" r:id="rId4"/>
    <p:sldId id="280" r:id="rId5"/>
    <p:sldId id="285" r:id="rId6"/>
    <p:sldId id="270" r:id="rId7"/>
    <p:sldId id="288" r:id="rId8"/>
    <p:sldId id="272" r:id="rId9"/>
    <p:sldId id="306" r:id="rId10"/>
    <p:sldId id="277" r:id="rId11"/>
    <p:sldId id="316" r:id="rId12"/>
    <p:sldId id="317" r:id="rId13"/>
    <p:sldId id="303" r:id="rId14"/>
    <p:sldId id="287" r:id="rId15"/>
    <p:sldId id="290" r:id="rId16"/>
    <p:sldId id="336" r:id="rId17"/>
    <p:sldId id="314" r:id="rId18"/>
    <p:sldId id="291"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9BC7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4341" autoAdjust="0"/>
  </p:normalViewPr>
  <p:slideViewPr>
    <p:cSldViewPr>
      <p:cViewPr varScale="1">
        <p:scale>
          <a:sx n="62" d="100"/>
          <a:sy n="62" d="100"/>
        </p:scale>
        <p:origin x="13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t>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10</a:t>
            </a:fld>
            <a:endParaRPr lang="en-US"/>
          </a:p>
        </p:txBody>
      </p:sp>
    </p:spTree>
    <p:extLst>
      <p:ext uri="{BB962C8B-B14F-4D97-AF65-F5344CB8AC3E}">
        <p14:creationId xmlns:p14="http://schemas.microsoft.com/office/powerpoint/2010/main" val="250186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344553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a:defRPr/>
            </a:pPr>
            <a:fld id="{C10A8E08-98A2-433D-8864-FD067B2752FC}"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1797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91280-628A-4E3D-9D07-42F2DA6A9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5366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14</a:t>
            </a:fld>
            <a:endParaRPr lang="en-US"/>
          </a:p>
        </p:txBody>
      </p:sp>
    </p:spTree>
    <p:extLst>
      <p:ext uri="{BB962C8B-B14F-4D97-AF65-F5344CB8AC3E}">
        <p14:creationId xmlns:p14="http://schemas.microsoft.com/office/powerpoint/2010/main" val="3322630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15</a:t>
            </a:fld>
            <a:endParaRPr lang="en-US"/>
          </a:p>
        </p:txBody>
      </p:sp>
    </p:spTree>
    <p:extLst>
      <p:ext uri="{BB962C8B-B14F-4D97-AF65-F5344CB8AC3E}">
        <p14:creationId xmlns:p14="http://schemas.microsoft.com/office/powerpoint/2010/main" val="1865113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2675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17</a:t>
            </a:fld>
            <a:endParaRPr lang="en-US"/>
          </a:p>
        </p:txBody>
      </p:sp>
    </p:spTree>
    <p:extLst>
      <p:ext uri="{BB962C8B-B14F-4D97-AF65-F5344CB8AC3E}">
        <p14:creationId xmlns:p14="http://schemas.microsoft.com/office/powerpoint/2010/main" val="2114209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18</a:t>
            </a:fld>
            <a:endParaRPr lang="en-US"/>
          </a:p>
        </p:txBody>
      </p:sp>
    </p:spTree>
    <p:extLst>
      <p:ext uri="{BB962C8B-B14F-4D97-AF65-F5344CB8AC3E}">
        <p14:creationId xmlns:p14="http://schemas.microsoft.com/office/powerpoint/2010/main" val="78780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91280-628A-4E3D-9D07-42F2DA6A9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736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6851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A8E08-98A2-433D-8864-FD067B275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17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427378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A8E08-98A2-433D-8864-FD067B275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1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7</a:t>
            </a:fld>
            <a:endParaRPr lang="en-US"/>
          </a:p>
        </p:txBody>
      </p:sp>
    </p:spTree>
    <p:extLst>
      <p:ext uri="{BB962C8B-B14F-4D97-AF65-F5344CB8AC3E}">
        <p14:creationId xmlns:p14="http://schemas.microsoft.com/office/powerpoint/2010/main" val="1401235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8</a:t>
            </a:fld>
            <a:endParaRPr lang="en-US"/>
          </a:p>
        </p:txBody>
      </p:sp>
    </p:spTree>
    <p:extLst>
      <p:ext uri="{BB962C8B-B14F-4D97-AF65-F5344CB8AC3E}">
        <p14:creationId xmlns:p14="http://schemas.microsoft.com/office/powerpoint/2010/main" val="108536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9</a:t>
            </a:fld>
            <a:endParaRPr lang="en-US"/>
          </a:p>
        </p:txBody>
      </p:sp>
    </p:spTree>
    <p:extLst>
      <p:ext uri="{BB962C8B-B14F-4D97-AF65-F5344CB8AC3E}">
        <p14:creationId xmlns:p14="http://schemas.microsoft.com/office/powerpoint/2010/main" val="208106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4.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pic>
        <p:nvPicPr>
          <p:cNvPr id="12" name="Picture 12"/>
          <p:cNvPicPr>
            <a:picLocks noChangeAspect="1"/>
          </p:cNvPicPr>
          <p:nvPr/>
        </p:nvPicPr>
        <p:blipFill>
          <a:blip r:embed="rId9">
            <a:lum bright="70000" contrast="-70000"/>
          </a:blip>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2"/>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3"/>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10"/>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4"/>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10"/>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1"/>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3"/>
          <a:srcRect/>
          <a:stretch>
            <a:fillRect/>
          </a:stretch>
        </p:blipFill>
        <p:spPr>
          <a:xfrm rot="-160405">
            <a:off x="15845489" y="7257104"/>
            <a:ext cx="3507936" cy="4278879"/>
          </a:xfrm>
          <a:prstGeom prst="rect">
            <a:avLst/>
          </a:prstGeom>
        </p:spPr>
      </p:pic>
      <p:pic>
        <p:nvPicPr>
          <p:cNvPr id="2" name="Picture 1"/>
          <p:cNvPicPr>
            <a:picLocks noChangeAspect="1"/>
          </p:cNvPicPr>
          <p:nvPr/>
        </p:nvPicPr>
        <p:blipFill>
          <a:blip r:embed="rId15"/>
          <a:stretch>
            <a:fillRect/>
          </a:stretch>
        </p:blipFill>
        <p:spPr>
          <a:xfrm>
            <a:off x="2974313" y="2162297"/>
            <a:ext cx="12337707" cy="596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6" name="Picture 14"/>
          <p:cNvPicPr>
            <a:picLocks noChangeAspect="1"/>
          </p:cNvPicPr>
          <p:nvPr/>
        </p:nvPicPr>
        <p:blipFill>
          <a:blip r:embed="rId4"/>
          <a:srcRect/>
          <a:stretch>
            <a:fillRect/>
          </a:stretch>
        </p:blipFill>
        <p:spPr>
          <a:xfrm rot="364150">
            <a:off x="15933830" y="-1350923"/>
            <a:ext cx="3944942" cy="3875906"/>
          </a:xfrm>
          <a:prstGeom prst="rect">
            <a:avLst/>
          </a:prstGeom>
        </p:spPr>
      </p:pic>
      <p:pic>
        <p:nvPicPr>
          <p:cNvPr id="7" name="Picture 16"/>
          <p:cNvPicPr>
            <a:picLocks noChangeAspect="1"/>
          </p:cNvPicPr>
          <p:nvPr/>
        </p:nvPicPr>
        <p:blipFill>
          <a:blip r:embed="rId5"/>
          <a:srcRect/>
          <a:stretch>
            <a:fillRect/>
          </a:stretch>
        </p:blipFill>
        <p:spPr>
          <a:xfrm rot="5579156">
            <a:off x="-2802668" y="-1311799"/>
            <a:ext cx="3507936" cy="4278879"/>
          </a:xfrm>
          <a:prstGeom prst="rect">
            <a:avLst/>
          </a:prstGeom>
        </p:spPr>
      </p:pic>
      <p:grpSp>
        <p:nvGrpSpPr>
          <p:cNvPr id="8" name="Group 12"/>
          <p:cNvGrpSpPr>
            <a:grpSpLocks noChangeAspect="1"/>
          </p:cNvGrpSpPr>
          <p:nvPr/>
        </p:nvGrpSpPr>
        <p:grpSpPr>
          <a:xfrm rot="-7307119">
            <a:off x="-4205851" y="8033482"/>
            <a:ext cx="7662321" cy="5306867"/>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9" name="Picture 28"/>
          <p:cNvPicPr>
            <a:picLocks noChangeAspect="1"/>
          </p:cNvPicPr>
          <p:nvPr/>
        </p:nvPicPr>
        <p:blipFill>
          <a:blip r:embed="rId8"/>
          <a:srcRect/>
          <a:stretch>
            <a:fillRect/>
          </a:stretch>
        </p:blipFill>
        <p:spPr>
          <a:xfrm rot="-4411358">
            <a:off x="16929949" y="7312079"/>
            <a:ext cx="3183184" cy="4859822"/>
          </a:xfrm>
          <a:prstGeom prst="rect">
            <a:avLst/>
          </a:prstGeom>
        </p:spPr>
      </p:pic>
      <p:sp>
        <p:nvSpPr>
          <p:cNvPr id="4" name="TextBox 3">
            <a:extLst>
              <a:ext uri="{FF2B5EF4-FFF2-40B4-BE49-F238E27FC236}">
                <a16:creationId xmlns:a16="http://schemas.microsoft.com/office/drawing/2014/main" id="{B903BC8F-9579-D29D-1850-C30DBA5ACF30}"/>
              </a:ext>
            </a:extLst>
          </p:cNvPr>
          <p:cNvSpPr txBox="1"/>
          <p:nvPr/>
        </p:nvSpPr>
        <p:spPr>
          <a:xfrm>
            <a:off x="1555604" y="1174891"/>
            <a:ext cx="15589396" cy="8894743"/>
          </a:xfrm>
          <a:prstGeom prst="rect">
            <a:avLst/>
          </a:prstGeom>
          <a:noFill/>
        </p:spPr>
        <p:txBody>
          <a:bodyPr wrap="square">
            <a:spAutoFit/>
          </a:bodyPr>
          <a:lstStyle/>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Mở</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bài</a:t>
            </a: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giới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thiệu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tự</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nhiên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cần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giải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thích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nêu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nhìn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bao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quát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này</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Thân</a:t>
            </a: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bài</a:t>
            </a: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làm</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sáng</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rõ</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hiện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tượng</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cần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giải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thích</a:t>
            </a:r>
            <a:endParaRPr lang="en-US" sz="4400" b="0" i="0" dirty="0">
              <a:solidFill>
                <a:srgbClr val="222222"/>
              </a:solidFill>
              <a:effectLst/>
              <a:latin typeface="Times New Roman" panose="02020603050405020304" pitchFamily="18" charset="0"/>
              <a:cs typeface="Times New Roman" panose="02020603050405020304" pitchFamily="18" charset="0"/>
            </a:endParaRP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Giới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thiệu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khái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niệm</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khoa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học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của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đó</a:t>
            </a: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Biểu</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hiện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của</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hiện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tượng</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như</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thế</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nào</a:t>
            </a:r>
            <a:r>
              <a:rPr lang="en-US" sz="4400" b="0" i="0" dirty="0">
                <a:solidFill>
                  <a:srgbClr val="222222"/>
                </a:solidFill>
                <a:effectLst/>
                <a:latin typeface="Times New Roman" panose="02020603050405020304" pitchFamily="18" charset="0"/>
                <a:cs typeface="Times New Roman" panose="02020603050405020304" pitchFamily="18" charset="0"/>
              </a:rPr>
              <a:t>?(</a:t>
            </a:r>
            <a:r>
              <a:rPr lang="en-US" sz="4400" b="0" i="0" dirty="0" err="1">
                <a:solidFill>
                  <a:srgbClr val="222222"/>
                </a:solidFill>
                <a:effectLst/>
                <a:latin typeface="Times New Roman" panose="02020603050405020304" pitchFamily="18" charset="0"/>
                <a:cs typeface="Times New Roman" panose="02020603050405020304" pitchFamily="18" charset="0"/>
              </a:rPr>
              <a:t>đặc</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điểm</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nổi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bật</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xuất</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hiện</a:t>
            </a:r>
            <a:r>
              <a:rPr lang="en-US" sz="4400" b="0" i="0" dirty="0">
                <a:solidFill>
                  <a:srgbClr val="222222"/>
                </a:solidFill>
                <a:effectLst/>
                <a:latin typeface="Times New Roman" panose="02020603050405020304" pitchFamily="18" charset="0"/>
                <a:cs typeface="Times New Roman" panose="02020603050405020304" pitchFamily="18" charset="0"/>
              </a:rPr>
              <a:t> ở </a:t>
            </a:r>
            <a:r>
              <a:rPr lang="en-US" sz="4400" b="0" i="0" dirty="0" err="1">
                <a:solidFill>
                  <a:srgbClr val="222222"/>
                </a:solidFill>
                <a:effectLst/>
                <a:latin typeface="Times New Roman" panose="02020603050405020304" pitchFamily="18" charset="0"/>
                <a:cs typeface="Times New Roman" panose="02020603050405020304" pitchFamily="18" charset="0"/>
              </a:rPr>
              <a:t>đâu</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khi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nào</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hiện</a:t>
            </a:r>
            <a:r>
              <a:rPr lang="en-US" sz="4400" b="0" i="0" dirty="0">
                <a:solidFill>
                  <a:srgbClr val="222222"/>
                </a:solidFill>
                <a:effectLst/>
                <a:latin typeface="Times New Roman" panose="02020603050405020304" pitchFamily="18" charset="0"/>
                <a:cs typeface="Times New Roman" panose="02020603050405020304" pitchFamily="18" charset="0"/>
              </a:rPr>
              <a:t> nay </a:t>
            </a:r>
            <a:r>
              <a:rPr lang="en-US" sz="4400" b="0" i="0" dirty="0" err="1">
                <a:solidFill>
                  <a:srgbClr val="222222"/>
                </a:solidFill>
                <a:effectLst/>
                <a:latin typeface="Times New Roman" panose="02020603050405020304" pitchFamily="18" charset="0"/>
                <a:cs typeface="Times New Roman" panose="02020603050405020304" pitchFamily="18" charset="0"/>
              </a:rPr>
              <a:t>có</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thay</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đổi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gì</a:t>
            </a:r>
            <a:r>
              <a:rPr lang="en-US" sz="4400" b="0" i="0" dirty="0">
                <a:solidFill>
                  <a:srgbClr val="222222"/>
                </a:solidFill>
                <a:effectLst/>
                <a:latin typeface="Times New Roman" panose="02020603050405020304" pitchFamily="18" charset="0"/>
                <a:cs typeface="Times New Roman" panose="02020603050405020304" pitchFamily="18" charset="0"/>
              </a:rPr>
              <a:t> so </a:t>
            </a:r>
            <a:r>
              <a:rPr lang="en-US" sz="4400" b="0" i="0" dirty="0" err="1">
                <a:solidFill>
                  <a:srgbClr val="222222"/>
                </a:solidFill>
                <a:effectLst/>
                <a:latin typeface="Times New Roman" panose="02020603050405020304" pitchFamily="18" charset="0"/>
                <a:cs typeface="Times New Roman" panose="02020603050405020304" pitchFamily="18" charset="0"/>
              </a:rPr>
              <a:t>với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lần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trước</a:t>
            </a:r>
            <a:r>
              <a:rPr lang="en-US" sz="4400" b="0" i="0" dirty="0">
                <a:solidFill>
                  <a:srgbClr val="222222"/>
                </a:solidFill>
                <a:effectLst/>
                <a:latin typeface="Times New Roman" panose="02020603050405020304" pitchFamily="18" charset="0"/>
                <a:cs typeface="Times New Roman" panose="02020603050405020304" pitchFamily="18" charset="0"/>
              </a:rPr>
              <a:t>…)</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Giải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thích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nguyên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nhân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chuyên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giải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thích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như</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thế</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nào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trong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nguyên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nhân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đó</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đâu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nguyên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nhân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đến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từ</a:t>
            </a:r>
            <a:r>
              <a:rPr lang="en-US" sz="4400" dirty="0">
                <a:solidFill>
                  <a:srgbClr val="222222"/>
                </a:solidFill>
                <a:latin typeface="Times New Roman" panose="02020603050405020304" pitchFamily="18" charset="0"/>
                <a:cs typeface="Times New Roman" panose="02020603050405020304" pitchFamily="18" charset="0"/>
              </a:rPr>
              <a:t> con </a:t>
            </a:r>
            <a:r>
              <a:rPr lang="en-US" sz="4400" dirty="0" err="1">
                <a:solidFill>
                  <a:srgbClr val="222222"/>
                </a:solidFill>
                <a:latin typeface="Times New Roman" panose="02020603050405020304" pitchFamily="18" charset="0"/>
                <a:cs typeface="Times New Roman" panose="02020603050405020304" pitchFamily="18" charset="0"/>
              </a:rPr>
              <a:t>người</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Mối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quan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hệ</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giữa</a:t>
            </a:r>
            <a:r>
              <a:rPr lang="en-US" sz="4400" dirty="0">
                <a:solidFill>
                  <a:srgbClr val="222222"/>
                </a:solidFill>
                <a:latin typeface="Times New Roman" panose="02020603050405020304" pitchFamily="18" charset="0"/>
                <a:cs typeface="Times New Roman" panose="02020603050405020304" pitchFamily="18" charset="0"/>
              </a:rPr>
              <a:t> con </a:t>
            </a:r>
            <a:r>
              <a:rPr lang="en-US" sz="4400" dirty="0" err="1">
                <a:solidFill>
                  <a:srgbClr val="222222"/>
                </a:solidFill>
                <a:latin typeface="Times New Roman" panose="02020603050405020304" pitchFamily="18" charset="0"/>
                <a:cs typeface="Times New Roman" panose="02020603050405020304" pitchFamily="18" charset="0"/>
              </a:rPr>
              <a:t>người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đó</a:t>
            </a:r>
            <a:r>
              <a:rPr lang="en-US" sz="4400" dirty="0">
                <a:solidFill>
                  <a:srgbClr val="222222"/>
                </a:solidFill>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Tác</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dụng</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tác</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hại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của</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hiện</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tượng</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này</a:t>
            </a:r>
            <a:r>
              <a:rPr lang="en-US" sz="4400" dirty="0">
                <a:solidFill>
                  <a:srgbClr val="222222"/>
                </a:solidFill>
                <a:latin typeface="Times New Roman" panose="02020603050405020304" pitchFamily="18" charset="0"/>
                <a:cs typeface="Times New Roman" panose="02020603050405020304" pitchFamily="18" charset="0"/>
              </a:rPr>
              <a:t>, con </a:t>
            </a:r>
            <a:r>
              <a:rPr lang="en-US" sz="4400" dirty="0" err="1">
                <a:solidFill>
                  <a:srgbClr val="222222"/>
                </a:solidFill>
                <a:latin typeface="Times New Roman" panose="02020603050405020304" pitchFamily="18" charset="0"/>
                <a:cs typeface="Times New Roman" panose="02020603050405020304" pitchFamily="18" charset="0"/>
              </a:rPr>
              <a:t>người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tỏ</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thái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độ</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như</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thế</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nào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giải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pháp</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để</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tận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dụng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hoặc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phòng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chống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khắc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phục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Kết</a:t>
            </a: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bài</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đánh</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giá</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của</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em</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tự</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nhiên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đó</a:t>
            </a:r>
            <a:r>
              <a:rPr lang="en-US" sz="4400" dirty="0">
                <a:solidFill>
                  <a:srgbClr val="222222"/>
                </a:solidFill>
                <a:latin typeface="Times New Roman" panose="02020603050405020304" pitchFamily="18" charset="0"/>
                <a:cs typeface="Times New Roman" panose="02020603050405020304" pitchFamily="18" charset="0"/>
              </a:rPr>
              <a:t>.</a:t>
            </a:r>
            <a:endParaRPr lang="vi-VN" sz="4400" b="0" i="0" dirty="0">
              <a:solidFill>
                <a:srgbClr val="222222"/>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ED5882E-F1BC-9621-B047-F610CAE01AC4}"/>
              </a:ext>
            </a:extLst>
          </p:cNvPr>
          <p:cNvSpPr txBox="1"/>
          <p:nvPr/>
        </p:nvSpPr>
        <p:spPr>
          <a:xfrm>
            <a:off x="1302093" y="287265"/>
            <a:ext cx="14437894"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a:t>
            </a:r>
            <a:r>
              <a:rPr lang="en-US" sz="4400" b="1" i="0" dirty="0" err="1">
                <a:solidFill>
                  <a:srgbClr val="000000"/>
                </a:solidFill>
                <a:effectLst/>
                <a:latin typeface="Times New Roman" panose="02020603050405020304" pitchFamily="18" charset="0"/>
                <a:cs typeface="Times New Roman" panose="02020603050405020304" pitchFamily="18" charset="0"/>
              </a:rPr>
              <a:t>ập</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dàn</a:t>
            </a:r>
            <a:r>
              <a:rPr lang="en-US" sz="4400" b="1" i="0" dirty="0">
                <a:solidFill>
                  <a:srgbClr val="000000"/>
                </a:solidFill>
                <a:effectLst/>
                <a:latin typeface="Times New Roman" panose="02020603050405020304" pitchFamily="18" charset="0"/>
                <a:cs typeface="Times New Roman" panose="02020603050405020304" pitchFamily="18" charset="0"/>
              </a:rPr>
              <a:t> ý</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88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1000"/>
                                        <p:tgtEl>
                                          <p:spTgt spid="4">
                                            <p:txEl>
                                              <p:pRg st="5" end="5"/>
                                            </p:txEl>
                                          </p:spTgt>
                                        </p:tgtEl>
                                      </p:cBhvr>
                                    </p:animEffect>
                                    <p:anim calcmode="lin" valueType="num">
                                      <p:cBhvr>
                                        <p:cTn id="4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circle(in)">
                                      <p:cBhvr>
                                        <p:cTn id="53"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9" name="Group 9"/>
          <p:cNvGrpSpPr>
            <a:grpSpLocks noChangeAspect="1"/>
          </p:cNvGrpSpPr>
          <p:nvPr/>
        </p:nvGrpSpPr>
        <p:grpSpPr>
          <a:xfrm rot="8993439">
            <a:off x="-4487171" y="1498412"/>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3" name="Picture 28"/>
          <p:cNvPicPr>
            <a:picLocks noChangeAspect="1"/>
          </p:cNvPicPr>
          <p:nvPr/>
        </p:nvPicPr>
        <p:blipFill>
          <a:blip r:embed="rId8"/>
          <a:srcRect/>
          <a:stretch>
            <a:fillRect/>
          </a:stretch>
        </p:blipFill>
        <p:spPr>
          <a:xfrm rot="1025603">
            <a:off x="-1764818" y="7592620"/>
            <a:ext cx="3529638" cy="5388761"/>
          </a:xfrm>
          <a:prstGeom prst="rect">
            <a:avLst/>
          </a:prstGeom>
        </p:spPr>
      </p:pic>
      <p:pic>
        <p:nvPicPr>
          <p:cNvPr id="14" name="Picture 29"/>
          <p:cNvPicPr>
            <a:picLocks noChangeAspect="1"/>
          </p:cNvPicPr>
          <p:nvPr/>
        </p:nvPicPr>
        <p:blipFill>
          <a:blip r:embed="rId9"/>
          <a:srcRect/>
          <a:stretch>
            <a:fillRect/>
          </a:stretch>
        </p:blipFill>
        <p:spPr>
          <a:xfrm rot="-4808875">
            <a:off x="-2468797" y="-463077"/>
            <a:ext cx="3944942" cy="3875906"/>
          </a:xfrm>
          <a:prstGeom prst="rect">
            <a:avLst/>
          </a:prstGeom>
        </p:spPr>
      </p:pic>
      <p:sp>
        <p:nvSpPr>
          <p:cNvPr id="15" name="TextBox 14">
            <a:extLst>
              <a:ext uri="{FF2B5EF4-FFF2-40B4-BE49-F238E27FC236}">
                <a16:creationId xmlns:a16="http://schemas.microsoft.com/office/drawing/2014/main" id="{FED5882E-F1BC-9621-B047-F610CAE01AC4}"/>
              </a:ext>
            </a:extLst>
          </p:cNvPr>
          <p:cNvSpPr txBox="1"/>
          <p:nvPr/>
        </p:nvSpPr>
        <p:spPr>
          <a:xfrm>
            <a:off x="1942239" y="2170113"/>
            <a:ext cx="4052020"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c</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A339C88-3125-79F4-629A-2112BE269E15}"/>
              </a:ext>
            </a:extLst>
          </p:cNvPr>
          <p:cNvSpPr/>
          <p:nvPr/>
        </p:nvSpPr>
        <p:spPr>
          <a:xfrm>
            <a:off x="1633428" y="827640"/>
            <a:ext cx="14782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222222"/>
                </a:solidFill>
                <a:latin typeface="Times New Roman" panose="02020603050405020304" pitchFamily="18" charset="0"/>
              </a:rPr>
              <a:t>1. </a:t>
            </a:r>
            <a:r>
              <a:rPr lang="en-US" sz="4400" b="1" dirty="0" err="1">
                <a:solidFill>
                  <a:srgbClr val="222222"/>
                </a:solidFill>
                <a:latin typeface="Times New Roman" panose="02020603050405020304" pitchFamily="18" charset="0"/>
              </a:rPr>
              <a:t>Thực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hành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viết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theo</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các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bước</a:t>
            </a:r>
            <a:endPar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8" name="TextBox 37">
            <a:extLst>
              <a:ext uri="{FF2B5EF4-FFF2-40B4-BE49-F238E27FC236}">
                <a16:creationId xmlns:a16="http://schemas.microsoft.com/office/drawing/2014/main" id="{B903BC8F-9579-D29D-1850-C30DBA5ACF30}"/>
              </a:ext>
            </a:extLst>
          </p:cNvPr>
          <p:cNvSpPr txBox="1"/>
          <p:nvPr/>
        </p:nvSpPr>
        <p:spPr>
          <a:xfrm>
            <a:off x="2137988" y="3325388"/>
            <a:ext cx="7137442" cy="4832092"/>
          </a:xfrm>
          <a:prstGeom prst="rect">
            <a:avLst/>
          </a:prstGeom>
          <a:noFill/>
        </p:spPr>
        <p:txBody>
          <a:bodyPr wrap="square">
            <a:spAutoFit/>
          </a:bodyPr>
          <a:lstStyle/>
          <a:p>
            <a:pPr algn="just">
              <a:spcAft>
                <a:spcPts val="0"/>
              </a:spcAft>
            </a:pPr>
            <a:r>
              <a:rPr lang="en-US" sz="4400" dirty="0" err="1">
                <a:solidFill>
                  <a:srgbClr val="222222"/>
                </a:solidFill>
                <a:latin typeface="Times New Roman" panose="02020603050405020304" pitchFamily="18" charset="0"/>
                <a:cs typeface="Times New Roman" panose="02020603050405020304" pitchFamily="18" charset="0"/>
              </a:rPr>
              <a:t>Thực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hành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viết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bài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theo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mẫu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phiếu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sau</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1" i="0" dirty="0" err="1">
                <a:solidFill>
                  <a:srgbClr val="222222"/>
                </a:solidFill>
                <a:effectLst/>
                <a:latin typeface="Times New Roman" panose="02020603050405020304" pitchFamily="18" charset="0"/>
                <a:cs typeface="Times New Roman" panose="02020603050405020304" pitchFamily="18" charset="0"/>
              </a:rPr>
              <a:t>Lưu</a:t>
            </a:r>
            <a:r>
              <a:rPr lang="en-US" sz="4400" b="1" i="0" dirty="0">
                <a:solidFill>
                  <a:srgbClr val="222222"/>
                </a:solidFill>
                <a:effectLst/>
                <a:latin typeface="Times New Roman" panose="02020603050405020304" pitchFamily="18" charset="0"/>
                <a:cs typeface="Times New Roman" panose="02020603050405020304" pitchFamily="18" charset="0"/>
              </a:rPr>
              <a:t> ý:</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Vận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dụng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viết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đoạn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văn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quy</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nạp</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diễn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dich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phối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hợp</a:t>
            </a: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Kết</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hợp</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tranh</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ảnh</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số</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liệu</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bảng</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biểu</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nếu</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0" i="0" dirty="0" err="1">
                <a:solidFill>
                  <a:srgbClr val="222222"/>
                </a:solidFill>
                <a:effectLst/>
                <a:latin typeface="Times New Roman" panose="02020603050405020304" pitchFamily="18" charset="0"/>
                <a:cs typeface="Times New Roman" panose="02020603050405020304" pitchFamily="18" charset="0"/>
              </a:rPr>
              <a:t>cần</a:t>
            </a:r>
            <a:r>
              <a:rPr lang="en-US" sz="4400" dirty="0">
                <a:solidFill>
                  <a:srgbClr val="222222"/>
                </a:solidFill>
                <a:latin typeface="Times New Roman" panose="02020603050405020304" pitchFamily="18" charset="0"/>
                <a:cs typeface="Times New Roman" panose="02020603050405020304" pitchFamily="18" charset="0"/>
              </a:rPr>
              <a:t>)…</a:t>
            </a:r>
            <a:endParaRPr lang="vi-VN" sz="4400" b="0" i="0" dirty="0">
              <a:solidFill>
                <a:srgbClr val="222222"/>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EE9F7DA-2881-0219-228D-FA03805775B8}"/>
              </a:ext>
            </a:extLst>
          </p:cNvPr>
          <p:cNvPicPr>
            <a:picLocks noChangeAspect="1"/>
          </p:cNvPicPr>
          <p:nvPr/>
        </p:nvPicPr>
        <p:blipFill>
          <a:blip r:embed="rId10"/>
          <a:stretch>
            <a:fillRect/>
          </a:stretch>
        </p:blipFill>
        <p:spPr>
          <a:xfrm>
            <a:off x="10262255" y="580287"/>
            <a:ext cx="6501745" cy="9302406"/>
          </a:xfrm>
          <a:prstGeom prst="rect">
            <a:avLst/>
          </a:prstGeom>
        </p:spPr>
      </p:pic>
    </p:spTree>
    <p:extLst>
      <p:ext uri="{BB962C8B-B14F-4D97-AF65-F5344CB8AC3E}">
        <p14:creationId xmlns:p14="http://schemas.microsoft.com/office/powerpoint/2010/main" val="154528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9" name="Picture 18"/>
          <p:cNvPicPr>
            <a:picLocks noChangeAspect="1"/>
          </p:cNvPicPr>
          <p:nvPr/>
        </p:nvPicPr>
        <p:blipFill>
          <a:blip r:embed="rId6"/>
          <a:srcRect/>
          <a:stretch>
            <a:fillRect/>
          </a:stretch>
        </p:blipFill>
        <p:spPr>
          <a:xfrm rot="2661425">
            <a:off x="12896454" y="7259017"/>
            <a:ext cx="5482971" cy="8229600"/>
          </a:xfrm>
          <a:prstGeom prst="rect">
            <a:avLst/>
          </a:prstGeom>
        </p:spPr>
      </p:pic>
      <p:grpSp>
        <p:nvGrpSpPr>
          <p:cNvPr id="23" name="Group 22"/>
          <p:cNvGrpSpPr>
            <a:grpSpLocks noChangeAspect="1"/>
          </p:cNvGrpSpPr>
          <p:nvPr/>
        </p:nvGrpSpPr>
        <p:grpSpPr>
          <a:xfrm rot="6608963">
            <a:off x="-1468618" y="7292079"/>
            <a:ext cx="3393915" cy="5044715"/>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13" name="TextBox 12">
            <a:extLst>
              <a:ext uri="{FF2B5EF4-FFF2-40B4-BE49-F238E27FC236}">
                <a16:creationId xmlns:a16="http://schemas.microsoft.com/office/drawing/2014/main" id="{FED5882E-F1BC-9621-B047-F610CAE01AC4}"/>
              </a:ext>
            </a:extLst>
          </p:cNvPr>
          <p:cNvSpPr txBox="1"/>
          <p:nvPr/>
        </p:nvSpPr>
        <p:spPr>
          <a:xfrm>
            <a:off x="1942239" y="2170113"/>
            <a:ext cx="14437894"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d</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Kiểm</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tra</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và</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chỉnh</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sửa</a:t>
            </a:r>
            <a:endParaRPr lang="en-US" sz="4400"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A339C88-3125-79F4-629A-2112BE269E15}"/>
              </a:ext>
            </a:extLst>
          </p:cNvPr>
          <p:cNvSpPr/>
          <p:nvPr/>
        </p:nvSpPr>
        <p:spPr>
          <a:xfrm>
            <a:off x="1633428" y="827640"/>
            <a:ext cx="14782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222222"/>
                </a:solidFill>
                <a:latin typeface="Times New Roman" panose="02020603050405020304" pitchFamily="18" charset="0"/>
              </a:rPr>
              <a:t>1. </a:t>
            </a:r>
            <a:r>
              <a:rPr lang="en-US" sz="4400" b="1" dirty="0" err="1">
                <a:solidFill>
                  <a:srgbClr val="222222"/>
                </a:solidFill>
                <a:latin typeface="Times New Roman" panose="02020603050405020304" pitchFamily="18" charset="0"/>
              </a:rPr>
              <a:t>Thực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hành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viết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theo</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các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bước</a:t>
            </a:r>
            <a:endPar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15" name="TextBox 14"/>
          <p:cNvSpPr txBox="1"/>
          <p:nvPr/>
        </p:nvSpPr>
        <p:spPr>
          <a:xfrm>
            <a:off x="2038530" y="3856970"/>
            <a:ext cx="7324483" cy="3477875"/>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chiếu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Định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hướng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và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yêu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cầu</a:t>
            </a:r>
            <a:r>
              <a:rPr lang="en-US" sz="4400" i="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lỗi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F1CB9A78-4D33-843E-750B-8DE6C2298743}"/>
              </a:ext>
            </a:extLst>
          </p:cNvPr>
          <p:cNvPicPr>
            <a:picLocks noChangeAspect="1"/>
          </p:cNvPicPr>
          <p:nvPr/>
        </p:nvPicPr>
        <p:blipFill>
          <a:blip r:embed="rId9"/>
          <a:stretch>
            <a:fillRect/>
          </a:stretch>
        </p:blipFill>
        <p:spPr>
          <a:xfrm>
            <a:off x="10308423" y="419100"/>
            <a:ext cx="6431795" cy="9168358"/>
          </a:xfrm>
          <a:prstGeom prst="rect">
            <a:avLst/>
          </a:prstGeom>
        </p:spPr>
      </p:pic>
    </p:spTree>
    <p:extLst>
      <p:ext uri="{BB962C8B-B14F-4D97-AF65-F5344CB8AC3E}">
        <p14:creationId xmlns:p14="http://schemas.microsoft.com/office/powerpoint/2010/main" val="387531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8"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a:xfrm>
            <a:off x="2450995" y="1215497"/>
            <a:ext cx="13182600" cy="7961133"/>
          </a:xfrm>
          <a:prstGeom prst="rect">
            <a:avLst/>
          </a:prstGeom>
        </p:spPr>
      </p:pic>
      <p:grpSp>
        <p:nvGrpSpPr>
          <p:cNvPr id="5" name="Group 3"/>
          <p:cNvGrpSpPr>
            <a:grpSpLocks noChangeAspect="1"/>
          </p:cNvGrpSpPr>
          <p:nvPr/>
        </p:nvGrpSpPr>
        <p:grpSpPr>
          <a:xfrm rot="-3883786">
            <a:off x="13894499" y="-2467376"/>
            <a:ext cx="4146901" cy="6163954"/>
            <a:chOff x="0" y="0"/>
            <a:chExt cx="3175000" cy="4719320"/>
          </a:xfrm>
        </p:grpSpPr>
        <p:sp>
          <p:nvSpPr>
            <p:cNvPr id="6"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7"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grpSp>
        <p:nvGrpSpPr>
          <p:cNvPr id="10" name="Group 9"/>
          <p:cNvGrpSpPr>
            <a:grpSpLocks noChangeAspect="1"/>
          </p:cNvGrpSpPr>
          <p:nvPr/>
        </p:nvGrpSpPr>
        <p:grpSpPr>
          <a:xfrm rot="6438578">
            <a:off x="632588" y="6941815"/>
            <a:ext cx="4146901" cy="6163954"/>
            <a:chOff x="0" y="0"/>
            <a:chExt cx="3175000" cy="4719320"/>
          </a:xfrm>
        </p:grpSpPr>
        <p:sp>
          <p:nvSpPr>
            <p:cNvPr id="11"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4"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grpSp>
        <p:nvGrpSpPr>
          <p:cNvPr id="15" name="Group 12"/>
          <p:cNvGrpSpPr>
            <a:grpSpLocks noChangeAspect="1"/>
          </p:cNvGrpSpPr>
          <p:nvPr/>
        </p:nvGrpSpPr>
        <p:grpSpPr>
          <a:xfrm rot="-7307119">
            <a:off x="-6472809" y="5921589"/>
            <a:ext cx="10902197" cy="7550781"/>
            <a:chOff x="0" y="0"/>
            <a:chExt cx="3429000" cy="2374900"/>
          </a:xfrm>
        </p:grpSpPr>
        <p:sp>
          <p:nvSpPr>
            <p:cNvPr id="16"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7"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grpSp>
      <p:grpSp>
        <p:nvGrpSpPr>
          <p:cNvPr id="18" name="Group 15"/>
          <p:cNvGrpSpPr>
            <a:grpSpLocks noChangeAspect="1"/>
          </p:cNvGrpSpPr>
          <p:nvPr/>
        </p:nvGrpSpPr>
        <p:grpSpPr>
          <a:xfrm rot="-7307119">
            <a:off x="13862558" y="-3533092"/>
            <a:ext cx="10902197" cy="7550781"/>
            <a:chOff x="0" y="0"/>
            <a:chExt cx="3429000" cy="2374900"/>
          </a:xfrm>
        </p:grpSpPr>
        <p:sp>
          <p:nvSpPr>
            <p:cNvPr id="19"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20"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grpSp>
      <p:pic>
        <p:nvPicPr>
          <p:cNvPr id="21" name="Picture 18"/>
          <p:cNvPicPr>
            <a:picLocks noChangeAspect="1"/>
          </p:cNvPicPr>
          <p:nvPr/>
        </p:nvPicPr>
        <p:blipFill>
          <a:blip r:embed="rId10"/>
          <a:srcRect/>
          <a:stretch>
            <a:fillRect/>
          </a:stretch>
        </p:blipFill>
        <p:spPr>
          <a:xfrm rot="6388641">
            <a:off x="-1851477" y="-1782207"/>
            <a:ext cx="4019186" cy="6136162"/>
          </a:xfrm>
          <a:prstGeom prst="rect">
            <a:avLst/>
          </a:prstGeom>
        </p:spPr>
      </p:pic>
      <p:pic>
        <p:nvPicPr>
          <p:cNvPr id="3" name="Picture 2">
            <a:extLst>
              <a:ext uri="{FF2B5EF4-FFF2-40B4-BE49-F238E27FC236}">
                <a16:creationId xmlns:a16="http://schemas.microsoft.com/office/drawing/2014/main" id="{42917B51-890F-F531-5D31-2AA4EC9D2303}"/>
              </a:ext>
            </a:extLst>
          </p:cNvPr>
          <p:cNvPicPr>
            <a:picLocks noChangeAspect="1"/>
          </p:cNvPicPr>
          <p:nvPr/>
        </p:nvPicPr>
        <p:blipFill>
          <a:blip r:embed="rId11"/>
          <a:stretch>
            <a:fillRect/>
          </a:stretch>
        </p:blipFill>
        <p:spPr>
          <a:xfrm>
            <a:off x="3168887" y="2523800"/>
            <a:ext cx="11918713" cy="4828450"/>
          </a:xfrm>
          <a:prstGeom prst="rect">
            <a:avLst/>
          </a:prstGeom>
        </p:spPr>
      </p:pic>
    </p:spTree>
    <p:extLst>
      <p:ext uri="{BB962C8B-B14F-4D97-AF65-F5344CB8AC3E}">
        <p14:creationId xmlns:p14="http://schemas.microsoft.com/office/powerpoint/2010/main" val="161266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4" name="Picture 18"/>
          <p:cNvPicPr>
            <a:picLocks noChangeAspect="1"/>
          </p:cNvPicPr>
          <p:nvPr/>
        </p:nvPicPr>
        <p:blipFill>
          <a:blip r:embed="rId4"/>
          <a:srcRect/>
          <a:stretch>
            <a:fillRect/>
          </a:stretch>
        </p:blipFill>
        <p:spPr>
          <a:xfrm>
            <a:off x="-1295400" y="549442"/>
            <a:ext cx="12115800" cy="1272895"/>
          </a:xfrm>
          <a:prstGeom prst="rect">
            <a:avLst/>
          </a:prstGeom>
        </p:spPr>
      </p:pic>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149" name="Picture 31"/>
          <p:cNvPicPr>
            <a:picLocks noChangeAspect="1"/>
          </p:cNvPicPr>
          <p:nvPr/>
        </p:nvPicPr>
        <p:blipFill>
          <a:blip r:embed="rId7"/>
          <a:srcRect/>
          <a:stretch>
            <a:fillRect/>
          </a:stretch>
        </p:blipFill>
        <p:spPr>
          <a:xfrm rot="1453213">
            <a:off x="-2262976" y="77161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3" name="Rectangle 2"/>
          <p:cNvSpPr/>
          <p:nvPr/>
        </p:nvSpPr>
        <p:spPr>
          <a:xfrm>
            <a:off x="1099363" y="1860437"/>
            <a:ext cx="16354384" cy="7540526"/>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1</a:t>
            </a:r>
            <a:r>
              <a:rPr lang="vi-VN" sz="4400" b="1" dirty="0">
                <a:solidFill>
                  <a:srgbClr val="222222"/>
                </a:solidFill>
                <a:latin typeface="Times New Roman" panose="02020603050405020304" pitchFamily="18" charset="0"/>
                <a:cs typeface="Times New Roman" panose="02020603050405020304" pitchFamily="18" charset="0"/>
              </a:rPr>
              <a:t>. Khái niệm</a:t>
            </a:r>
            <a:endParaRPr lang="vi-VN"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Văn bản kiến nghị là</a:t>
            </a:r>
            <a:r>
              <a:rPr lang="vi-VN" sz="4400" dirty="0">
                <a:solidFill>
                  <a:srgbClr val="222222"/>
                </a:solidFill>
                <a:latin typeface="Times New Roman" panose="02020603050405020304" pitchFamily="18" charset="0"/>
                <a:cs typeface="Times New Roman" panose="02020603050405020304" pitchFamily="18" charset="0"/>
              </a:rPr>
              <a:t> một văn bản trình bày ý kiến nguyện vọng của cá nhân, cơ quan, tổ chức có thẩm quyền để nêu lên ý kiến đề xuất của em hoặc tập thể.</a:t>
            </a:r>
          </a:p>
          <a:p>
            <a:pPr algn="just">
              <a:spcAft>
                <a:spcPts val="0"/>
              </a:spcAft>
            </a:pP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Ví</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dụ</a:t>
            </a: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a:solidFill>
                  <a:srgbClr val="222222"/>
                </a:solidFill>
                <a:latin typeface="Times New Roman" panose="02020603050405020304" pitchFamily="18" charset="0"/>
                <a:cs typeface="Times New Roman" panose="02020603050405020304" pitchFamily="18" charset="0"/>
              </a:rPr>
              <a:t>m</a:t>
            </a:r>
            <a:r>
              <a:rPr lang="vi-VN" sz="4400" dirty="0">
                <a:solidFill>
                  <a:srgbClr val="222222"/>
                </a:solidFill>
                <a:latin typeface="Times New Roman" panose="02020603050405020304" pitchFamily="18" charset="0"/>
                <a:cs typeface="Times New Roman" panose="02020603050405020304" pitchFamily="18" charset="0"/>
              </a:rPr>
              <a:t>ột số trường hợp cần viết:</a:t>
            </a: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Tập thể lớp đề nghị cô giáo về việc tổ chức đi xem phim liên quan đến tác phẩm học trong nhà trường.</a:t>
            </a: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Gia đình kiến nghị với Ủy ban nhân dân giải quyết việc một công trường xây dựng làm tắc hết đường cống,…</a:t>
            </a:r>
          </a:p>
        </p:txBody>
      </p:sp>
      <p:pic>
        <p:nvPicPr>
          <p:cNvPr id="15" name="Picture 14">
            <a:extLst>
              <a:ext uri="{FF2B5EF4-FFF2-40B4-BE49-F238E27FC236}">
                <a16:creationId xmlns:a16="http://schemas.microsoft.com/office/drawing/2014/main" id="{113BA663-42C6-99A2-0B77-FEC5600CEB3C}"/>
              </a:ext>
            </a:extLst>
          </p:cNvPr>
          <p:cNvPicPr>
            <a:picLocks noChangeAspect="1"/>
          </p:cNvPicPr>
          <p:nvPr/>
        </p:nvPicPr>
        <p:blipFill>
          <a:blip r:embed="rId8"/>
          <a:stretch>
            <a:fillRect/>
          </a:stretch>
        </p:blipFill>
        <p:spPr>
          <a:xfrm>
            <a:off x="152400" y="250072"/>
            <a:ext cx="7315834" cy="1871634"/>
          </a:xfrm>
          <a:prstGeom prst="rect">
            <a:avLst/>
          </a:prstGeom>
        </p:spPr>
      </p:pic>
    </p:spTree>
    <p:extLst>
      <p:ext uri="{BB962C8B-B14F-4D97-AF65-F5344CB8AC3E}">
        <p14:creationId xmlns:p14="http://schemas.microsoft.com/office/powerpoint/2010/main" val="19852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
        <p:nvSpPr>
          <p:cNvPr id="12" name="Rectangle 11"/>
          <p:cNvSpPr/>
          <p:nvPr/>
        </p:nvSpPr>
        <p:spPr>
          <a:xfrm>
            <a:off x="994454" y="1004648"/>
            <a:ext cx="16354384" cy="830997"/>
          </a:xfrm>
          <a:prstGeom prst="rect">
            <a:avLst/>
          </a:prstGeom>
        </p:spPr>
        <p:txBody>
          <a:bodyPr wrap="square">
            <a:spAutoFit/>
          </a:bodyPr>
          <a:lstStyle/>
          <a:p>
            <a:pPr algn="just">
              <a:spcAft>
                <a:spcPts val="0"/>
              </a:spcAft>
            </a:pPr>
            <a:r>
              <a:rPr lang="en-US" sz="4800" b="1" dirty="0">
                <a:solidFill>
                  <a:srgbClr val="222222"/>
                </a:solidFill>
                <a:latin typeface="Times New Roman" panose="02020603050405020304" pitchFamily="18" charset="0"/>
                <a:cs typeface="Times New Roman" panose="02020603050405020304" pitchFamily="18" charset="0"/>
              </a:rPr>
              <a:t>2</a:t>
            </a:r>
            <a:r>
              <a:rPr lang="vi-VN" sz="4800" b="1" dirty="0">
                <a:solidFill>
                  <a:srgbClr val="222222"/>
                </a:solidFill>
                <a:latin typeface="Times New Roman" panose="02020603050405020304" pitchFamily="18" charset="0"/>
                <a:cs typeface="Times New Roman" panose="02020603050405020304" pitchFamily="18" charset="0"/>
              </a:rPr>
              <a:t>. Những lưu ý khi viết văn bản kiến nghị</a:t>
            </a:r>
            <a:endParaRPr lang="en-US" sz="4800" dirty="0">
              <a:solidFill>
                <a:srgbClr val="222222"/>
              </a:solidFill>
              <a:latin typeface="Times New Roman" panose="02020603050405020304" pitchFamily="18" charset="0"/>
              <a:cs typeface="Times New Roman" panose="02020603050405020304" pitchFamily="18" charset="0"/>
            </a:endParaRPr>
          </a:p>
        </p:txBody>
      </p:sp>
      <p:pic>
        <p:nvPicPr>
          <p:cNvPr id="14" name="Picture 3">
            <a:extLst>
              <a:ext uri="{FF2B5EF4-FFF2-40B4-BE49-F238E27FC236}">
                <a16:creationId xmlns:a16="http://schemas.microsoft.com/office/drawing/2014/main" id="{BD543BB6-B668-8D26-8249-CAF3194138DA}"/>
              </a:ext>
            </a:extLst>
          </p:cNvPr>
          <p:cNvPicPr>
            <a:picLocks noChangeAspect="1"/>
          </p:cNvPicPr>
          <p:nvPr/>
        </p:nvPicPr>
        <p:blipFill>
          <a:blip r:embed="rId7">
            <a:duotone>
              <a:prstClr val="black"/>
              <a:schemeClr val="accent6">
                <a:tint val="45000"/>
                <a:satMod val="400000"/>
              </a:schemeClr>
            </a:duotone>
          </a:blip>
          <a:srcRect/>
          <a:stretch>
            <a:fillRect/>
          </a:stretch>
        </p:blipFill>
        <p:spPr>
          <a:xfrm rot="5400000">
            <a:off x="2998044" y="778512"/>
            <a:ext cx="1194321" cy="4473032"/>
          </a:xfrm>
          <a:prstGeom prst="rect">
            <a:avLst/>
          </a:prstGeom>
        </p:spPr>
      </p:pic>
      <p:sp>
        <p:nvSpPr>
          <p:cNvPr id="15" name="Rectangle 14">
            <a:extLst>
              <a:ext uri="{FF2B5EF4-FFF2-40B4-BE49-F238E27FC236}">
                <a16:creationId xmlns:a16="http://schemas.microsoft.com/office/drawing/2014/main" id="{35552110-0E7A-C0AE-75DD-F60C1E0A8504}"/>
              </a:ext>
            </a:extLst>
          </p:cNvPr>
          <p:cNvSpPr/>
          <p:nvPr/>
        </p:nvSpPr>
        <p:spPr>
          <a:xfrm>
            <a:off x="1518709" y="2621588"/>
            <a:ext cx="4162529" cy="923330"/>
          </a:xfrm>
          <a:prstGeom prst="rect">
            <a:avLst/>
          </a:prstGeom>
        </p:spPr>
        <p:txBody>
          <a:bodyPr wrap="square">
            <a:spAutoFit/>
          </a:bodyPr>
          <a:lstStyle/>
          <a:p>
            <a:pPr algn="just">
              <a:defRPr/>
            </a:pPr>
            <a:r>
              <a:rPr lang="en-US" sz="5400" b="1" dirty="0" err="1">
                <a:solidFill>
                  <a:prstClr val="white"/>
                </a:solidFill>
                <a:latin typeface="Times New Roman" panose="02020603050405020304" pitchFamily="18" charset="0"/>
                <a:cs typeface="Times New Roman" panose="02020603050405020304" pitchFamily="18" charset="0"/>
              </a:rPr>
              <a:t>Về</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hình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thức</a:t>
            </a:r>
            <a:endParaRPr lang="vi-VN" sz="5400"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58688" y="3755132"/>
            <a:ext cx="16395912" cy="6186309"/>
          </a:xfrm>
          <a:prstGeom prst="rect">
            <a:avLst/>
          </a:prstGeom>
          <a:solidFill>
            <a:schemeClr val="bg1"/>
          </a:solidFill>
        </p:spPr>
        <p:txBody>
          <a:bodyPr wrap="square">
            <a:spAutoFit/>
          </a:bodyPr>
          <a:lstStyle/>
          <a:p>
            <a:pPr algn="just">
              <a:lnSpc>
                <a:spcPct val="150000"/>
              </a:lnSpc>
              <a:buClr>
                <a:srgbClr val="000000"/>
              </a:buClr>
              <a:buFont typeface="Arial"/>
              <a:buNone/>
            </a:pP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Đầy</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đủ</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các</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phần</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marL="571500" indent="-571500" algn="just">
              <a:lnSpc>
                <a:spcPct val="150000"/>
              </a:lnSpc>
              <a:buClr>
                <a:srgbClr val="000000"/>
              </a:buClr>
              <a:buFontTx/>
              <a:buChar char="-"/>
            </a:pP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Mở</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đầu</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hiệu</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tiêu</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ngữ</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thời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gian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tên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văn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bản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marL="571500" indent="-571500" algn="just">
              <a:lnSpc>
                <a:spcPct val="150000"/>
              </a:lnSpc>
              <a:buClr>
                <a:srgbClr val="000000"/>
              </a:buClr>
              <a:buFontTx/>
              <a:buChar char="-"/>
            </a:pP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Nội</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dung: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Thông</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tin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người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làm</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thông</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tin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người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nhận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những</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nội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dung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liên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quan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vấn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đề</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lời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cam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đoan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marL="571500" indent="-571500" algn="just">
              <a:lnSpc>
                <a:spcPct val="150000"/>
              </a:lnSpc>
              <a:buClr>
                <a:srgbClr val="000000"/>
              </a:buClr>
              <a:buFontTx/>
              <a:buChar char="-"/>
            </a:pP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Kết</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thúc</a:t>
            </a:r>
            <a:r>
              <a:rPr lang="en-US" sz="4400" b="1"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Chữ</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kí</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tài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liệu</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đính</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kèm</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nếu</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có</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624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
        <p:nvSpPr>
          <p:cNvPr id="12" name="Rectangle 11"/>
          <p:cNvSpPr/>
          <p:nvPr/>
        </p:nvSpPr>
        <p:spPr>
          <a:xfrm>
            <a:off x="994454" y="1004648"/>
            <a:ext cx="16354384" cy="830997"/>
          </a:xfrm>
          <a:prstGeom prst="rect">
            <a:avLst/>
          </a:prstGeom>
        </p:spPr>
        <p:txBody>
          <a:bodyPr wrap="square">
            <a:spAutoFit/>
          </a:bodyPr>
          <a:lstStyle/>
          <a:p>
            <a:pPr algn="just"/>
            <a:r>
              <a:rPr lang="en-US" sz="4800" b="1" dirty="0">
                <a:solidFill>
                  <a:srgbClr val="222222"/>
                </a:solidFill>
                <a:latin typeface="Times New Roman" panose="02020603050405020304" pitchFamily="18" charset="0"/>
                <a:cs typeface="Times New Roman" panose="02020603050405020304" pitchFamily="18" charset="0"/>
              </a:rPr>
              <a:t>2</a:t>
            </a:r>
            <a:r>
              <a:rPr lang="vi-VN" sz="4800" b="1" dirty="0">
                <a:solidFill>
                  <a:srgbClr val="222222"/>
                </a:solidFill>
                <a:latin typeface="Times New Roman" panose="02020603050405020304" pitchFamily="18" charset="0"/>
                <a:cs typeface="Times New Roman" panose="02020603050405020304" pitchFamily="18" charset="0"/>
              </a:rPr>
              <a:t>. Những lưu ý khi viết văn bản kiến nghị</a:t>
            </a:r>
            <a:endParaRPr lang="en-US" sz="4800" dirty="0">
              <a:solidFill>
                <a:srgbClr val="222222"/>
              </a:solidFill>
              <a:latin typeface="Times New Roman" panose="02020603050405020304" pitchFamily="18" charset="0"/>
              <a:cs typeface="Times New Roman" panose="02020603050405020304" pitchFamily="18" charset="0"/>
            </a:endParaRPr>
          </a:p>
        </p:txBody>
      </p:sp>
      <p:pic>
        <p:nvPicPr>
          <p:cNvPr id="14" name="Picture 3">
            <a:extLst>
              <a:ext uri="{FF2B5EF4-FFF2-40B4-BE49-F238E27FC236}">
                <a16:creationId xmlns:a16="http://schemas.microsoft.com/office/drawing/2014/main" id="{BD543BB6-B668-8D26-8249-CAF3194138DA}"/>
              </a:ext>
            </a:extLst>
          </p:cNvPr>
          <p:cNvPicPr>
            <a:picLocks noChangeAspect="1"/>
          </p:cNvPicPr>
          <p:nvPr/>
        </p:nvPicPr>
        <p:blipFill>
          <a:blip r:embed="rId7">
            <a:duotone>
              <a:prstClr val="black"/>
              <a:schemeClr val="accent6">
                <a:tint val="45000"/>
                <a:satMod val="400000"/>
              </a:schemeClr>
            </a:duotone>
          </a:blip>
          <a:srcRect/>
          <a:stretch>
            <a:fillRect/>
          </a:stretch>
        </p:blipFill>
        <p:spPr>
          <a:xfrm rot="5400000">
            <a:off x="2998044" y="778512"/>
            <a:ext cx="1194321" cy="4473032"/>
          </a:xfrm>
          <a:prstGeom prst="rect">
            <a:avLst/>
          </a:prstGeom>
        </p:spPr>
      </p:pic>
      <p:sp>
        <p:nvSpPr>
          <p:cNvPr id="15" name="Rectangle 14">
            <a:extLst>
              <a:ext uri="{FF2B5EF4-FFF2-40B4-BE49-F238E27FC236}">
                <a16:creationId xmlns:a16="http://schemas.microsoft.com/office/drawing/2014/main" id="{35552110-0E7A-C0AE-75DD-F60C1E0A8504}"/>
              </a:ext>
            </a:extLst>
          </p:cNvPr>
          <p:cNvSpPr/>
          <p:nvPr/>
        </p:nvSpPr>
        <p:spPr>
          <a:xfrm>
            <a:off x="1518709" y="2621588"/>
            <a:ext cx="4162529" cy="923330"/>
          </a:xfrm>
          <a:prstGeom prst="rect">
            <a:avLst/>
          </a:prstGeom>
        </p:spPr>
        <p:txBody>
          <a:bodyPr wrap="square">
            <a:spAutoFit/>
          </a:bodyPr>
          <a:lstStyle/>
          <a:p>
            <a:pPr algn="just">
              <a:defRPr/>
            </a:pPr>
            <a:r>
              <a:rPr lang="en-US" sz="5400" b="1" dirty="0" err="1">
                <a:solidFill>
                  <a:prstClr val="white"/>
                </a:solidFill>
                <a:latin typeface="Times New Roman" panose="02020603050405020304" pitchFamily="18" charset="0"/>
                <a:cs typeface="Times New Roman" panose="02020603050405020304" pitchFamily="18" charset="0"/>
              </a:rPr>
              <a:t>Về</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nội</a:t>
            </a:r>
            <a:r>
              <a:rPr lang="en-US" sz="5400" b="1" dirty="0">
                <a:solidFill>
                  <a:prstClr val="white"/>
                </a:solidFill>
                <a:latin typeface="Times New Roman" panose="02020603050405020304" pitchFamily="18" charset="0"/>
                <a:cs typeface="Times New Roman" panose="02020603050405020304" pitchFamily="18" charset="0"/>
              </a:rPr>
              <a:t> dung</a:t>
            </a:r>
            <a:endParaRPr lang="vi-VN" sz="5400" dirty="0">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C014194-C95E-4564-8055-96FC2FDCC9BA}"/>
              </a:ext>
            </a:extLst>
          </p:cNvPr>
          <p:cNvSpPr/>
          <p:nvPr/>
        </p:nvSpPr>
        <p:spPr>
          <a:xfrm>
            <a:off x="1358689" y="3771900"/>
            <a:ext cx="16243512" cy="61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Clr>
                <a:srgbClr val="000000"/>
              </a:buClr>
              <a:buFontTx/>
              <a:buChar char="-"/>
            </a:pP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Ai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là</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người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endPar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571500" indent="-571500">
              <a:lnSpc>
                <a:spcPct val="150000"/>
              </a:lnSpc>
              <a:buClr>
                <a:srgbClr val="000000"/>
              </a:buClr>
              <a:buFontTx/>
              <a:buChar char="-"/>
            </a:pP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với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p>
          <a:p>
            <a:pPr marL="571500" indent="-571500">
              <a:lnSpc>
                <a:spcPct val="150000"/>
              </a:lnSpc>
              <a:buClr>
                <a:srgbClr val="000000"/>
              </a:buClr>
              <a:buFontTx/>
              <a:buChar char="-"/>
            </a:pP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về</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việc</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gì</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p>
          <a:p>
            <a:pPr marL="571500" indent="-571500">
              <a:lnSpc>
                <a:spcPct val="150000"/>
              </a:lnSpc>
              <a:buClr>
                <a:srgbClr val="000000"/>
              </a:buClr>
              <a:buFontTx/>
              <a:buChar char="-"/>
            </a:pP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để</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làm</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gì</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marL="571500" indent="-571500">
              <a:lnSpc>
                <a:spcPct val="150000"/>
              </a:lnSpc>
              <a:buClr>
                <a:srgbClr val="000000"/>
              </a:buClr>
              <a:buFontTx/>
              <a:buChar char="-"/>
            </a:pP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Thời</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gian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địa</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điểm</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làm</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nghị</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marL="571500" indent="-571500">
              <a:lnSpc>
                <a:spcPct val="150000"/>
              </a:lnSpc>
              <a:buClr>
                <a:srgbClr val="000000"/>
              </a:buClr>
              <a:buFontTx/>
              <a:buChar char="-"/>
            </a:pP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Những</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mong</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muốn</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đề</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xuất</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thêm</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nếu</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có</a:t>
            </a:r>
            <a:r>
              <a:rPr lang="en-US" sz="4400" kern="0" dirty="0">
                <a:solidFill>
                  <a:srgbClr val="252420"/>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25681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a:stretch>
        </a:blip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6" name="Picture 6"/>
          <p:cNvPicPr>
            <a:picLocks noChangeAspect="1"/>
          </p:cNvPicPr>
          <p:nvPr/>
        </p:nvPicPr>
        <p:blipFill>
          <a:blip r:embed="rId6">
            <a:lum bright="70000" contrast="-70000"/>
          </a:blip>
          <a:srcRect/>
          <a:stretch>
            <a:fillRect/>
          </a:stretch>
        </p:blipFill>
        <p:spPr>
          <a:xfrm>
            <a:off x="2338384" y="-201580"/>
            <a:ext cx="13162910" cy="11321776"/>
          </a:xfrm>
          <a:prstGeom prst="rect">
            <a:avLst/>
          </a:prstGeom>
        </p:spPr>
      </p:pic>
      <p:grpSp>
        <p:nvGrpSpPr>
          <p:cNvPr id="12" name="Group 12"/>
          <p:cNvGrpSpPr>
            <a:grpSpLocks noChangeAspect="1"/>
          </p:cNvGrpSpPr>
          <p:nvPr/>
        </p:nvGrpSpPr>
        <p:grpSpPr>
          <a:xfrm rot="-7307119">
            <a:off x="-6472809" y="5921589"/>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grpSp>
        <p:nvGrpSpPr>
          <p:cNvPr id="15" name="Group 15"/>
          <p:cNvGrpSpPr>
            <a:grpSpLocks noChangeAspect="1"/>
          </p:cNvGrpSpPr>
          <p:nvPr/>
        </p:nvGrpSpPr>
        <p:grpSpPr>
          <a:xfrm rot="-7307119">
            <a:off x="13862558" y="-3533092"/>
            <a:ext cx="10902197" cy="7550781"/>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pic>
        <p:nvPicPr>
          <p:cNvPr id="18" name="Picture 18"/>
          <p:cNvPicPr>
            <a:picLocks noChangeAspect="1"/>
          </p:cNvPicPr>
          <p:nvPr/>
        </p:nvPicPr>
        <p:blipFill>
          <a:blip r:embed="rId9"/>
          <a:srcRect/>
          <a:stretch>
            <a:fillRect/>
          </a:stretch>
        </p:blipFill>
        <p:spPr>
          <a:xfrm rot="6388641">
            <a:off x="-1851477" y="-1782207"/>
            <a:ext cx="4019186" cy="6136162"/>
          </a:xfrm>
          <a:prstGeom prst="rect">
            <a:avLst/>
          </a:prstGeom>
        </p:spPr>
      </p:pic>
      <p:pic>
        <p:nvPicPr>
          <p:cNvPr id="19" name="Picture 19"/>
          <p:cNvPicPr>
            <a:picLocks noChangeAspect="1"/>
          </p:cNvPicPr>
          <p:nvPr/>
        </p:nvPicPr>
        <p:blipFill>
          <a:blip r:embed="rId10"/>
          <a:srcRect/>
          <a:stretch>
            <a:fillRect/>
          </a:stretch>
        </p:blipFill>
        <p:spPr>
          <a:xfrm rot="-160405">
            <a:off x="15165536" y="6265084"/>
            <a:ext cx="3507936" cy="4278879"/>
          </a:xfrm>
          <a:prstGeom prst="rect">
            <a:avLst/>
          </a:prstGeom>
        </p:spPr>
      </p:pic>
      <p:pic>
        <p:nvPicPr>
          <p:cNvPr id="7" name="Picture 6"/>
          <p:cNvPicPr>
            <a:picLocks noChangeAspect="1"/>
          </p:cNvPicPr>
          <p:nvPr/>
        </p:nvPicPr>
        <p:blipFill>
          <a:blip r:embed="rId11"/>
          <a:stretch>
            <a:fillRect/>
          </a:stretch>
        </p:blipFill>
        <p:spPr>
          <a:xfrm>
            <a:off x="3380610" y="1523354"/>
            <a:ext cx="11687045" cy="1853345"/>
          </a:xfrm>
          <a:prstGeom prst="rect">
            <a:avLst/>
          </a:prstGeom>
        </p:spPr>
      </p:pic>
      <p:sp>
        <p:nvSpPr>
          <p:cNvPr id="8" name="Rectangle 7"/>
          <p:cNvSpPr/>
          <p:nvPr/>
        </p:nvSpPr>
        <p:spPr>
          <a:xfrm>
            <a:off x="3202215" y="3364511"/>
            <a:ext cx="11649254" cy="6186309"/>
          </a:xfrm>
          <a:prstGeom prst="rect">
            <a:avLst/>
          </a:prstGeom>
        </p:spPr>
        <p:txBody>
          <a:bodyPr wrap="square">
            <a:spAutoFit/>
          </a:bodyPr>
          <a:lstStyle/>
          <a:p>
            <a:pPr algn="just">
              <a:spcAft>
                <a:spcPts val="0"/>
              </a:spcAft>
            </a:pPr>
            <a:r>
              <a:rPr lang="vi-VN" sz="3600" dirty="0">
                <a:solidFill>
                  <a:srgbClr val="FF0000"/>
                </a:solidFill>
                <a:latin typeface="+mj-lt"/>
              </a:rPr>
              <a:t>(1) Có một bộ phim rất hay; liên quan tới tác phẩm đang học, cả lớp cần đi xem tập thể. Em thay mặt tập thể lớp viết một văn bản đề nghị cô giáo (thầy giáo) chủ nhiệm và nhà trường tổ chức cho lớp (hoặc các lớp cùng khối 8) đi xem phim đó.</a:t>
            </a:r>
          </a:p>
          <a:p>
            <a:pPr algn="just">
              <a:spcAft>
                <a:spcPts val="0"/>
              </a:spcAft>
            </a:pPr>
            <a:r>
              <a:rPr lang="vi-VN" sz="3600" dirty="0">
                <a:solidFill>
                  <a:srgbClr val="222222"/>
                </a:solidFill>
                <a:latin typeface="+mj-lt"/>
              </a:rPr>
              <a:t>(2) Trong khu vực gia đình em ở, có một địa điểm kinh doanh karaoke nhưng không đảm bảo tiêu chuẩn kĩ thuật, gây ồn ào, thậm chí nhiều lần để xảy ra xô xát,…ảnh hưởng rất lớn đến sinh hoạt của cả khu vực. Em hãy giúp các gia đình trong khu vực viết một văn bản kiến nghị gửi công an hoặc Ủy ban nhân dân địa phương để nêu ý kiến và kiến nghị giải quyết tình trạng đó.</a:t>
            </a:r>
            <a:endParaRPr lang="vi-VN" sz="3600" b="0" dirty="0">
              <a:solidFill>
                <a:srgbClr val="222222"/>
              </a:solidFill>
              <a:effectLst/>
              <a:latin typeface="+mj-lt"/>
            </a:endParaRPr>
          </a:p>
        </p:txBody>
      </p:sp>
    </p:spTree>
    <p:extLst>
      <p:ext uri="{BB962C8B-B14F-4D97-AF65-F5344CB8AC3E}">
        <p14:creationId xmlns:p14="http://schemas.microsoft.com/office/powerpoint/2010/main" val="62082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a:stretch>
        </a:blipFill>
        <a:effectLst/>
      </p:bgPr>
    </p:bg>
    <p:spTree>
      <p:nvGrpSpPr>
        <p:cNvPr id="1" name=""/>
        <p:cNvGrpSpPr/>
        <p:nvPr/>
      </p:nvGrpSpPr>
      <p:grpSpPr>
        <a:xfrm>
          <a:off x="0" y="0"/>
          <a:ext cx="0" cy="0"/>
          <a:chOff x="0" y="0"/>
          <a:chExt cx="0" cy="0"/>
        </a:xfrm>
      </p:grpSpPr>
      <p:pic>
        <p:nvPicPr>
          <p:cNvPr id="4" name="Picture 18"/>
          <p:cNvPicPr>
            <a:picLocks noChangeAspect="1"/>
          </p:cNvPicPr>
          <p:nvPr/>
        </p:nvPicPr>
        <p:blipFill>
          <a:blip r:embed="rId4"/>
          <a:srcRect/>
          <a:stretch>
            <a:fillRect/>
          </a:stretch>
        </p:blipFill>
        <p:spPr>
          <a:xfrm>
            <a:off x="-1295400" y="549442"/>
            <a:ext cx="12115800" cy="1272895"/>
          </a:xfrm>
          <a:prstGeom prst="rect">
            <a:avLst/>
          </a:prstGeom>
        </p:spPr>
      </p:pic>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11" name="Picture 31"/>
          <p:cNvPicPr>
            <a:picLocks noChangeAspect="1"/>
          </p:cNvPicPr>
          <p:nvPr/>
        </p:nvPicPr>
        <p:blipFill>
          <a:blip r:embed="rId7"/>
          <a:srcRect/>
          <a:stretch>
            <a:fillRect/>
          </a:stretch>
        </p:blipFill>
        <p:spPr>
          <a:xfrm rot="2510046">
            <a:off x="-1375837" y="6881019"/>
            <a:ext cx="3183184" cy="4859822"/>
          </a:xfrm>
          <a:prstGeom prst="rect">
            <a:avLst/>
          </a:prstGeom>
        </p:spPr>
      </p:pic>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grpSp>
      <p:pic>
        <p:nvPicPr>
          <p:cNvPr id="16" name="Picture 32"/>
          <p:cNvPicPr>
            <a:picLocks noChangeAspect="1"/>
          </p:cNvPicPr>
          <p:nvPr/>
        </p:nvPicPr>
        <p:blipFill>
          <a:blip r:embed="rId10"/>
          <a:srcRect/>
          <a:stretch>
            <a:fillRect/>
          </a:stretch>
        </p:blipFill>
        <p:spPr>
          <a:xfrm rot="-6584942">
            <a:off x="14857650" y="8789523"/>
            <a:ext cx="3944942" cy="3875906"/>
          </a:xfrm>
          <a:prstGeom prst="rect">
            <a:avLst/>
          </a:prstGeom>
        </p:spPr>
      </p:pic>
      <p:pic>
        <p:nvPicPr>
          <p:cNvPr id="17" name="Picture 16">
            <a:extLst>
              <a:ext uri="{FF2B5EF4-FFF2-40B4-BE49-F238E27FC236}">
                <a16:creationId xmlns:a16="http://schemas.microsoft.com/office/drawing/2014/main" id="{62BEE005-7461-0C50-9ADD-CB7C77DC593F}"/>
              </a:ext>
            </a:extLst>
          </p:cNvPr>
          <p:cNvPicPr>
            <a:picLocks noChangeAspect="1"/>
          </p:cNvPicPr>
          <p:nvPr/>
        </p:nvPicPr>
        <p:blipFill>
          <a:blip r:embed="rId11"/>
          <a:stretch>
            <a:fillRect/>
          </a:stretch>
        </p:blipFill>
        <p:spPr>
          <a:xfrm>
            <a:off x="304055" y="310337"/>
            <a:ext cx="8888738" cy="1865538"/>
          </a:xfrm>
          <a:prstGeom prst="rect">
            <a:avLst/>
          </a:prstGeom>
        </p:spPr>
      </p:pic>
      <p:sp>
        <p:nvSpPr>
          <p:cNvPr id="2" name="Rectangle 1"/>
          <p:cNvSpPr/>
          <p:nvPr/>
        </p:nvSpPr>
        <p:spPr>
          <a:xfrm>
            <a:off x="2184110" y="2433202"/>
            <a:ext cx="14198890" cy="4154984"/>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1.</a:t>
            </a:r>
            <a:r>
              <a:rPr lang="vi-VN" sz="4400" b="1" dirty="0">
                <a:solidFill>
                  <a:srgbClr val="222222"/>
                </a:solidFill>
                <a:latin typeface="Times New Roman" panose="02020603050405020304" pitchFamily="18" charset="0"/>
                <a:cs typeface="Times New Roman" panose="02020603050405020304" pitchFamily="18" charset="0"/>
              </a:rPr>
              <a:t> Chuẩn bị</a:t>
            </a:r>
          </a:p>
          <a:p>
            <a:pPr algn="just"/>
            <a:r>
              <a:rPr lang="vi-VN" sz="4400" dirty="0">
                <a:solidFill>
                  <a:srgbClr val="222222"/>
                </a:solidFill>
                <a:latin typeface="Times New Roman" panose="02020603050405020304" pitchFamily="18" charset="0"/>
                <a:cs typeface="Times New Roman" panose="02020603050405020304" pitchFamily="18" charset="0"/>
              </a:rPr>
              <a:t>- Xác định sự việc, tình huống viết kiến nghị.</a:t>
            </a:r>
          </a:p>
          <a:p>
            <a:pPr algn="just"/>
            <a:r>
              <a:rPr lang="vi-VN" sz="4400" dirty="0">
                <a:solidFill>
                  <a:srgbClr val="222222"/>
                </a:solidFill>
                <a:latin typeface="Times New Roman" panose="02020603050405020304" pitchFamily="18" charset="0"/>
                <a:cs typeface="Times New Roman" panose="02020603050405020304" pitchFamily="18" charset="0"/>
              </a:rPr>
              <a:t>- Thu thập thông tin liên quan đến sự việc, tình huống ấy.</a:t>
            </a:r>
          </a:p>
          <a:p>
            <a:pPr algn="just"/>
            <a:r>
              <a:rPr lang="vi-VN" sz="4400" dirty="0">
                <a:solidFill>
                  <a:srgbClr val="222222"/>
                </a:solidFill>
                <a:latin typeface="Times New Roman" panose="02020603050405020304" pitchFamily="18" charset="0"/>
                <a:cs typeface="Times New Roman" panose="02020603050405020304" pitchFamily="18" charset="0"/>
              </a:rPr>
              <a:t>- Xem trước mẫu của một bản kiến nghị. Xác định tình huống cần viết theo mẫu kiến nghị chung hoặc tình huống có thể viết bản kiến nghị ngắn gọn hơn.</a:t>
            </a:r>
          </a:p>
        </p:txBody>
      </p:sp>
    </p:spTree>
    <p:extLst>
      <p:ext uri="{BB962C8B-B14F-4D97-AF65-F5344CB8AC3E}">
        <p14:creationId xmlns:p14="http://schemas.microsoft.com/office/powerpoint/2010/main" val="28387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ircle(in)">
                                      <p:cBhvr>
                                        <p:cTn id="29"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8"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a:xfrm>
            <a:off x="2450995" y="1215497"/>
            <a:ext cx="13182600" cy="7961133"/>
          </a:xfrm>
          <a:prstGeom prst="rect">
            <a:avLst/>
          </a:prstGeom>
        </p:spPr>
      </p:pic>
      <p:grpSp>
        <p:nvGrpSpPr>
          <p:cNvPr id="15" name="Group 12"/>
          <p:cNvGrpSpPr>
            <a:grpSpLocks noChangeAspect="1"/>
          </p:cNvGrpSpPr>
          <p:nvPr/>
        </p:nvGrpSpPr>
        <p:grpSpPr>
          <a:xfrm rot="-7307119">
            <a:off x="-6472809" y="5921589"/>
            <a:ext cx="10902197" cy="7550781"/>
            <a:chOff x="0" y="0"/>
            <a:chExt cx="3429000" cy="2374900"/>
          </a:xfrm>
        </p:grpSpPr>
        <p:sp>
          <p:nvSpPr>
            <p:cNvPr id="16"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2" name="Picture 1">
            <a:extLst>
              <a:ext uri="{FF2B5EF4-FFF2-40B4-BE49-F238E27FC236}">
                <a16:creationId xmlns:a16="http://schemas.microsoft.com/office/drawing/2014/main" id="{665DFAB8-3D05-0779-8037-AA0801EDD0E6}"/>
              </a:ext>
            </a:extLst>
          </p:cNvPr>
          <p:cNvPicPr>
            <a:picLocks noChangeAspect="1"/>
          </p:cNvPicPr>
          <p:nvPr/>
        </p:nvPicPr>
        <p:blipFill>
          <a:blip r:embed="rId8"/>
          <a:stretch>
            <a:fillRect/>
          </a:stretch>
        </p:blipFill>
        <p:spPr>
          <a:xfrm>
            <a:off x="3218174" y="3067632"/>
            <a:ext cx="11851651" cy="4151736"/>
          </a:xfrm>
          <a:prstGeom prst="rect">
            <a:avLst/>
          </a:prstGeom>
        </p:spPr>
      </p:pic>
    </p:spTree>
    <p:extLst>
      <p:ext uri="{BB962C8B-B14F-4D97-AF65-F5344CB8AC3E}">
        <p14:creationId xmlns:p14="http://schemas.microsoft.com/office/powerpoint/2010/main" val="73541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25" name="Picture 32"/>
          <p:cNvPicPr>
            <a:picLocks noChangeAspect="1"/>
          </p:cNvPicPr>
          <p:nvPr/>
        </p:nvPicPr>
        <p:blipFill>
          <a:blip r:embed="rId8"/>
          <a:srcRect/>
          <a:stretch>
            <a:fillRect/>
          </a:stretch>
        </p:blipFill>
        <p:spPr>
          <a:xfrm rot="-6584942">
            <a:off x="14857650" y="8789523"/>
            <a:ext cx="3944942" cy="3875906"/>
          </a:xfrm>
          <a:prstGeom prst="rect">
            <a:avLst/>
          </a:prstGeom>
        </p:spPr>
      </p:pic>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29" name="Picture 29"/>
          <p:cNvPicPr>
            <a:picLocks noChangeAspect="1"/>
          </p:cNvPicPr>
          <p:nvPr/>
        </p:nvPicPr>
        <p:blipFill>
          <a:blip r:embed="rId9"/>
          <a:srcRect/>
          <a:stretch>
            <a:fillRect/>
          </a:stretch>
        </p:blipFill>
        <p:spPr>
          <a:xfrm rot="4081896">
            <a:off x="14150901" y="-2279129"/>
            <a:ext cx="12128005" cy="7794293"/>
          </a:xfrm>
          <a:prstGeom prst="rect">
            <a:avLst/>
          </a:prstGeom>
        </p:spPr>
      </p:pic>
      <p:pic>
        <p:nvPicPr>
          <p:cNvPr id="31" name="Picture 30">
            <a:extLst>
              <a:ext uri="{FF2B5EF4-FFF2-40B4-BE49-F238E27FC236}">
                <a16:creationId xmlns:a16="http://schemas.microsoft.com/office/drawing/2014/main" id="{113BA663-42C6-99A2-0B77-FEC5600CEB3C}"/>
              </a:ext>
            </a:extLst>
          </p:cNvPr>
          <p:cNvPicPr>
            <a:picLocks noChangeAspect="1"/>
          </p:cNvPicPr>
          <p:nvPr/>
        </p:nvPicPr>
        <p:blipFill>
          <a:blip r:embed="rId10"/>
          <a:stretch>
            <a:fillRect/>
          </a:stretch>
        </p:blipFill>
        <p:spPr>
          <a:xfrm>
            <a:off x="4851261" y="604866"/>
            <a:ext cx="7315834" cy="1871634"/>
          </a:xfrm>
          <a:prstGeom prst="rect">
            <a:avLst/>
          </a:prstGeom>
        </p:spPr>
      </p:pic>
      <p:sp>
        <p:nvSpPr>
          <p:cNvPr id="32" name="Rectangle 31"/>
          <p:cNvSpPr/>
          <p:nvPr/>
        </p:nvSpPr>
        <p:spPr>
          <a:xfrm>
            <a:off x="533400" y="2114936"/>
            <a:ext cx="16002000" cy="6001643"/>
          </a:xfrm>
          <a:prstGeom prst="rect">
            <a:avLst/>
          </a:prstGeom>
        </p:spPr>
        <p:txBody>
          <a:bodyPr wrap="square">
            <a:spAutoFit/>
          </a:bodyPr>
          <a:lstStyle/>
          <a:p>
            <a:pPr algn="just"/>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Nội</a:t>
            </a:r>
            <a:r>
              <a:rPr lang="en-US" sz="4800" b="1" dirty="0">
                <a:solidFill>
                  <a:srgbClr val="000000"/>
                </a:solidFill>
                <a:latin typeface="Times New Roman" panose="02020603050405020304" pitchFamily="18" charset="0"/>
                <a:cs typeface="Times New Roman" panose="02020603050405020304" pitchFamily="18" charset="0"/>
              </a:rPr>
              <a:t> dung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endParaRPr lang="vi-VN" sz="4800" b="1" dirty="0">
              <a:solidFill>
                <a:srgbClr val="000000"/>
              </a:solidFill>
              <a:latin typeface="Times New Roman" panose="02020603050405020304" pitchFamily="18" charset="0"/>
              <a:cs typeface="Times New Roman" panose="02020603050405020304" pitchFamily="18" charset="0"/>
            </a:endParaRPr>
          </a:p>
          <a:p>
            <a:pPr algn="just"/>
            <a:r>
              <a:rPr lang="vi-VN"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Khái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niệm</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Hiện tượng đó là gì?</a:t>
            </a:r>
          </a:p>
          <a:p>
            <a:pPr algn="just"/>
            <a:r>
              <a:rPr lang="vi-VN"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Nguyên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nhân</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Tại sao có hiện tượng đó?</a:t>
            </a:r>
          </a:p>
          <a:p>
            <a:pPr algn="just"/>
            <a:r>
              <a:rPr lang="vi-VN" sz="4800" dirty="0">
                <a:solidFill>
                  <a:srgbClr val="000000"/>
                </a:solidFill>
                <a:latin typeface="Times New Roman" panose="02020603050405020304" pitchFamily="18" charset="0"/>
                <a:cs typeface="Times New Roman" panose="02020603050405020304" pitchFamily="18" charset="0"/>
              </a:rPr>
              <a:t>+ </a:t>
            </a:r>
            <a:r>
              <a:rPr lang="en-US" sz="4800" dirty="0">
                <a:solidFill>
                  <a:srgbClr val="000000"/>
                </a:solidFill>
                <a:latin typeface="Times New Roman" panose="02020603050405020304" pitchFamily="18" charset="0"/>
                <a:cs typeface="Times New Roman" panose="02020603050405020304" pitchFamily="18" charset="0"/>
              </a:rPr>
              <a:t>Ý </a:t>
            </a:r>
            <a:r>
              <a:rPr lang="en-US" sz="4800" dirty="0" err="1">
                <a:solidFill>
                  <a:srgbClr val="000000"/>
                </a:solidFill>
                <a:latin typeface="Times New Roman" panose="02020603050405020304" pitchFamily="18" charset="0"/>
                <a:cs typeface="Times New Roman" panose="02020603050405020304" pitchFamily="18" charset="0"/>
              </a:rPr>
              <a:t>nghĩa</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Chúng có lợi hay có hại như thế nào?</a:t>
            </a:r>
          </a:p>
          <a:p>
            <a:pPr algn="just"/>
            <a:r>
              <a:rPr lang="vi-VN"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Hành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động</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Cần làm gì để tận dụng lợi ích và khắc phục ảnh hưởng xấu của chúng?...</a:t>
            </a:r>
          </a:p>
          <a:p>
            <a:pPr algn="just"/>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Mục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đích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cung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cấp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người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đọc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những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thông</a:t>
            </a:r>
            <a:r>
              <a:rPr lang="en-US" sz="4800" dirty="0">
                <a:solidFill>
                  <a:srgbClr val="000000"/>
                </a:solidFill>
                <a:latin typeface="Times New Roman" panose="02020603050405020304" pitchFamily="18" charset="0"/>
                <a:cs typeface="Times New Roman" panose="02020603050405020304" pitchFamily="18" charset="0"/>
              </a:rPr>
              <a:t> tin,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liệu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chính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xác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về</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hiện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tượng</a:t>
            </a:r>
            <a:r>
              <a:rPr lang="en-US" sz="4800" dirty="0">
                <a:solidFill>
                  <a:srgbClr val="000000"/>
                </a:solidFill>
                <a:latin typeface="Times New Roman" panose="02020603050405020304" pitchFamily="18" charset="0"/>
                <a:cs typeface="Times New Roman" panose="02020603050405020304" pitchFamily="18" charset="0"/>
              </a:rPr>
              <a:t>.</a:t>
            </a:r>
            <a:endParaRPr lang="vi-VN" sz="4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2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wipe(down)">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fade">
                                      <p:cBhvr>
                                        <p:cTn id="22" dur="1000"/>
                                        <p:tgtEl>
                                          <p:spTgt spid="32">
                                            <p:txEl>
                                              <p:pRg st="2" end="2"/>
                                            </p:txEl>
                                          </p:spTgt>
                                        </p:tgtEl>
                                      </p:cBhvr>
                                    </p:animEffect>
                                    <p:anim calcmode="lin" valueType="num">
                                      <p:cBhvr>
                                        <p:cTn id="23"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xEl>
                                              <p:pRg st="3" end="3"/>
                                            </p:txEl>
                                          </p:spTgt>
                                        </p:tgtEl>
                                        <p:attrNameLst>
                                          <p:attrName>style.visibility</p:attrName>
                                        </p:attrNameLst>
                                      </p:cBhvr>
                                      <p:to>
                                        <p:strVal val="visible"/>
                                      </p:to>
                                    </p:set>
                                    <p:animEffect transition="in" filter="wipe(down)">
                                      <p:cBhvr>
                                        <p:cTn id="29" dur="500"/>
                                        <p:tgtEl>
                                          <p:spTgt spid="3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2">
                                            <p:txEl>
                                              <p:pRg st="4" end="4"/>
                                            </p:txEl>
                                          </p:spTgt>
                                        </p:tgtEl>
                                        <p:attrNameLst>
                                          <p:attrName>style.visibility</p:attrName>
                                        </p:attrNameLst>
                                      </p:cBhvr>
                                      <p:to>
                                        <p:strVal val="visible"/>
                                      </p:to>
                                    </p:set>
                                    <p:animEffect transition="in" filter="fade">
                                      <p:cBhvr>
                                        <p:cTn id="34" dur="1000"/>
                                        <p:tgtEl>
                                          <p:spTgt spid="32">
                                            <p:txEl>
                                              <p:pRg st="4" end="4"/>
                                            </p:txEl>
                                          </p:spTgt>
                                        </p:tgtEl>
                                      </p:cBhvr>
                                    </p:animEffect>
                                    <p:anim calcmode="lin" valueType="num">
                                      <p:cBhvr>
                                        <p:cTn id="35"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2">
                                            <p:txEl>
                                              <p:pRg st="5" end="5"/>
                                            </p:txEl>
                                          </p:spTgt>
                                        </p:tgtEl>
                                        <p:attrNameLst>
                                          <p:attrName>style.visibility</p:attrName>
                                        </p:attrNameLst>
                                      </p:cBhvr>
                                      <p:to>
                                        <p:strVal val="visible"/>
                                      </p:to>
                                    </p:set>
                                    <p:animEffect transition="in" filter="fade">
                                      <p:cBhvr>
                                        <p:cTn id="41" dur="1000"/>
                                        <p:tgtEl>
                                          <p:spTgt spid="32">
                                            <p:txEl>
                                              <p:pRg st="5" end="5"/>
                                            </p:txEl>
                                          </p:spTgt>
                                        </p:tgtEl>
                                      </p:cBhvr>
                                    </p:animEffect>
                                    <p:anim calcmode="lin" valueType="num">
                                      <p:cBhvr>
                                        <p:cTn id="42" dur="1000" fill="hold"/>
                                        <p:tgtEl>
                                          <p:spTgt spid="3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2" name="Rectangle 1">
            <a:extLst>
              <a:ext uri="{FF2B5EF4-FFF2-40B4-BE49-F238E27FC236}">
                <a16:creationId xmlns:a16="http://schemas.microsoft.com/office/drawing/2014/main" id="{C5890912-FAB2-FE80-699C-2284E9E05B9C}"/>
              </a:ext>
            </a:extLst>
          </p:cNvPr>
          <p:cNvSpPr/>
          <p:nvPr/>
        </p:nvSpPr>
        <p:spPr>
          <a:xfrm>
            <a:off x="2057400" y="1234710"/>
            <a:ext cx="14782800" cy="88947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222222"/>
                </a:solidFill>
                <a:latin typeface="Times New Roman" panose="02020603050405020304" pitchFamily="18" charset="0"/>
              </a:rPr>
              <a:t>2</a:t>
            </a:r>
            <a:r>
              <a:rPr kumimoji="0" lang="vi-VN"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Yêu cầu cần chú ý khi viết bài thuyết minh giải thích một hiện tượng tự nhiên</a:t>
            </a:r>
            <a:endPar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Xác định hiện tượng tự nhiên cần giới thiệu,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Tìm hiểu về hiện tượng tự nhiên đã xác định thông qua sách, báo, tài liệu khoa học, Internet, đặc biệt cần vận dụng các hiểu biết từ những môn học khác như: Khoa học tự nhiên, Lịch sử và Địa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Dựa vào các thông tin thu được từ các tài liệu tin cậy, tổng hợp thành bài viết của cá nhân. Những thông tin, số liệu và nội dung dẫn nguyên văn cần ghi rõ nguồn trích và có thể nêu tên các tài liệu đã tham khảo ở cuối văn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Tìm ý và lập dàn ý cho bài viết thuyết minh giải thích một hiện tượng tự nhiên.</a:t>
            </a:r>
          </a:p>
        </p:txBody>
      </p:sp>
    </p:spTree>
    <p:extLst>
      <p:ext uri="{BB962C8B-B14F-4D97-AF65-F5344CB8AC3E}">
        <p14:creationId xmlns:p14="http://schemas.microsoft.com/office/powerpoint/2010/main" val="23310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circle(in)">
                                      <p:cBhvr>
                                        <p:cTn id="28"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17" name="Picture 10"/>
          <p:cNvPicPr>
            <a:picLocks noChangeAspect="1"/>
          </p:cNvPicPr>
          <p:nvPr/>
        </p:nvPicPr>
        <p:blipFill>
          <a:blip r:embed="rId4"/>
          <a:srcRect/>
          <a:stretch>
            <a:fillRect/>
          </a:stretch>
        </p:blipFill>
        <p:spPr>
          <a:xfrm rot="-3077383">
            <a:off x="16147943" y="-1199550"/>
            <a:ext cx="3529638" cy="5388761"/>
          </a:xfrm>
          <a:prstGeom prst="rect">
            <a:avLst/>
          </a:prstGeom>
        </p:spPr>
      </p:pic>
      <p:pic>
        <p:nvPicPr>
          <p:cNvPr id="18" name="Picture 18"/>
          <p:cNvPicPr>
            <a:picLocks noChangeAspect="1"/>
          </p:cNvPicPr>
          <p:nvPr/>
        </p:nvPicPr>
        <p:blipFill>
          <a:blip r:embed="rId5"/>
          <a:srcRect/>
          <a:stretch>
            <a:fillRect/>
          </a:stretch>
        </p:blipFill>
        <p:spPr>
          <a:xfrm>
            <a:off x="-1295400" y="549442"/>
            <a:ext cx="10668000" cy="1272895"/>
          </a:xfrm>
          <a:prstGeom prst="rect">
            <a:avLst/>
          </a:prstGeom>
        </p:spPr>
      </p:pic>
      <p:pic>
        <p:nvPicPr>
          <p:cNvPr id="2" name="Picture 1">
            <a:extLst>
              <a:ext uri="{FF2B5EF4-FFF2-40B4-BE49-F238E27FC236}">
                <a16:creationId xmlns:a16="http://schemas.microsoft.com/office/drawing/2014/main" id="{62BEE005-7461-0C50-9ADD-CB7C77DC593F}"/>
              </a:ext>
            </a:extLst>
          </p:cNvPr>
          <p:cNvPicPr>
            <a:picLocks noChangeAspect="1"/>
          </p:cNvPicPr>
          <p:nvPr/>
        </p:nvPicPr>
        <p:blipFill>
          <a:blip r:embed="rId6"/>
          <a:stretch>
            <a:fillRect/>
          </a:stretch>
        </p:blipFill>
        <p:spPr>
          <a:xfrm>
            <a:off x="304055" y="310337"/>
            <a:ext cx="8888738" cy="1865538"/>
          </a:xfrm>
          <a:prstGeom prst="rect">
            <a:avLst/>
          </a:prstGeom>
        </p:spPr>
      </p:pic>
      <p:pic>
        <p:nvPicPr>
          <p:cNvPr id="8" name="Picture 7">
            <a:extLst>
              <a:ext uri="{FF2B5EF4-FFF2-40B4-BE49-F238E27FC236}">
                <a16:creationId xmlns:a16="http://schemas.microsoft.com/office/drawing/2014/main" id="{FB8DECA2-FFDB-A2CC-0D17-9E4B1245DC6E}"/>
              </a:ext>
            </a:extLst>
          </p:cNvPr>
          <p:cNvPicPr>
            <a:picLocks noChangeAspect="1"/>
          </p:cNvPicPr>
          <p:nvPr/>
        </p:nvPicPr>
        <p:blipFill>
          <a:blip r:embed="rId7"/>
          <a:stretch>
            <a:fillRect/>
          </a:stretch>
        </p:blipFill>
        <p:spPr>
          <a:xfrm>
            <a:off x="9139989" y="3239151"/>
            <a:ext cx="8420303" cy="54929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a:extLst>
              <a:ext uri="{FF2B5EF4-FFF2-40B4-BE49-F238E27FC236}">
                <a16:creationId xmlns:a16="http://schemas.microsoft.com/office/drawing/2014/main" id="{353E96D9-5D46-BDC3-B6CD-A5017AB0E2D7}"/>
              </a:ext>
            </a:extLst>
          </p:cNvPr>
          <p:cNvPicPr>
            <a:picLocks noChangeAspect="1"/>
          </p:cNvPicPr>
          <p:nvPr/>
        </p:nvPicPr>
        <p:blipFill>
          <a:blip r:embed="rId8"/>
          <a:stretch>
            <a:fillRect/>
          </a:stretch>
        </p:blipFill>
        <p:spPr>
          <a:xfrm>
            <a:off x="727708" y="4526798"/>
            <a:ext cx="8318472" cy="3397580"/>
          </a:xfrm>
          <a:prstGeom prst="rect">
            <a:avLst/>
          </a:prstGeom>
        </p:spPr>
      </p:pic>
    </p:spTree>
    <p:extLst>
      <p:ext uri="{BB962C8B-B14F-4D97-AF65-F5344CB8AC3E}">
        <p14:creationId xmlns:p14="http://schemas.microsoft.com/office/powerpoint/2010/main" val="19654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CAA6AEE3-EFDB-8010-D3D9-EE1157269467}"/>
              </a:ext>
            </a:extLst>
          </p:cNvPr>
          <p:cNvPicPr>
            <a:picLocks noChangeAspect="1"/>
          </p:cNvPicPr>
          <p:nvPr/>
        </p:nvPicPr>
        <p:blipFill>
          <a:blip r:embed="rId4"/>
          <a:srcRect/>
          <a:stretch>
            <a:fillRect/>
          </a:stretch>
        </p:blipFill>
        <p:spPr>
          <a:xfrm>
            <a:off x="2989974" y="582860"/>
            <a:ext cx="13850226" cy="1272895"/>
          </a:xfrm>
          <a:prstGeom prst="rect">
            <a:avLst/>
          </a:prstGeom>
        </p:spPr>
      </p:pic>
      <p:sp>
        <p:nvSpPr>
          <p:cNvPr id="4" name="TextBox 3">
            <a:extLst>
              <a:ext uri="{FF2B5EF4-FFF2-40B4-BE49-F238E27FC236}">
                <a16:creationId xmlns:a16="http://schemas.microsoft.com/office/drawing/2014/main" id="{E6F23E2E-EDAA-E735-F7B0-39C9AFB88F26}"/>
              </a:ext>
            </a:extLst>
          </p:cNvPr>
          <p:cNvSpPr txBox="1"/>
          <p:nvPr/>
        </p:nvSpPr>
        <p:spPr>
          <a:xfrm>
            <a:off x="2363831" y="3775050"/>
            <a:ext cx="12950737" cy="6186309"/>
          </a:xfrm>
          <a:prstGeom prst="rect">
            <a:avLst/>
          </a:prstGeom>
          <a:noFill/>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a.</a:t>
            </a:r>
            <a:r>
              <a:rPr lang="vi-VN" sz="4400" b="1" dirty="0">
                <a:solidFill>
                  <a:srgbClr val="222222"/>
                </a:solidFill>
                <a:latin typeface="Times New Roman" panose="02020603050405020304" pitchFamily="18" charset="0"/>
                <a:cs typeface="Times New Roman" panose="02020603050405020304" pitchFamily="18" charset="0"/>
              </a:rPr>
              <a:t> Chuẩn bị:</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a:t>
            </a:r>
            <a:r>
              <a:rPr lang="vi-VN" sz="4400" dirty="0">
                <a:solidFill>
                  <a:srgbClr val="222222"/>
                </a:solidFill>
                <a:latin typeface="Times New Roman" panose="02020603050405020304" pitchFamily="18" charset="0"/>
                <a:cs typeface="Times New Roman" panose="02020603050405020304" pitchFamily="18" charset="0"/>
              </a:rPr>
              <a:t> Đọc kĩ và tìm hiểu đề để biết các thông tin chính trước khi viết.</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a:t>
            </a:r>
            <a:r>
              <a:rPr lang="vi-VN" sz="4400" dirty="0">
                <a:solidFill>
                  <a:srgbClr val="222222"/>
                </a:solidFill>
                <a:latin typeface="Times New Roman" panose="02020603050405020304" pitchFamily="18" charset="0"/>
                <a:cs typeface="Times New Roman" panose="02020603050405020304" pitchFamily="18" charset="0"/>
              </a:rPr>
              <a:t> Cần làm rõ: khái niệm, phân loại, tác hại và lợi ích của núi lửa.</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a:t>
            </a:r>
            <a:r>
              <a:rPr lang="vi-VN" sz="4400" dirty="0">
                <a:solidFill>
                  <a:srgbClr val="222222"/>
                </a:solidFill>
                <a:latin typeface="Times New Roman" panose="02020603050405020304" pitchFamily="18" charset="0"/>
                <a:cs typeface="Times New Roman" panose="02020603050405020304" pitchFamily="18" charset="0"/>
              </a:rPr>
              <a:t> Xác định kiểu văn bản: thuyết minh giải thích một hiện tượng tự nhiên.</a:t>
            </a: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Phạm</a:t>
            </a:r>
            <a:r>
              <a:rPr lang="en-US" sz="4400" dirty="0">
                <a:solidFill>
                  <a:srgbClr val="222222"/>
                </a:solidFill>
                <a:latin typeface="Times New Roman" panose="02020603050405020304" pitchFamily="18" charset="0"/>
                <a:cs typeface="Times New Roman" panose="02020603050405020304" pitchFamily="18" charset="0"/>
              </a:rPr>
              <a:t> vi </a:t>
            </a:r>
            <a:r>
              <a:rPr lang="en-US" sz="4400" dirty="0" err="1">
                <a:solidFill>
                  <a:srgbClr val="222222"/>
                </a:solidFill>
                <a:latin typeface="Times New Roman" panose="02020603050405020304" pitchFamily="18" charset="0"/>
                <a:cs typeface="Times New Roman" panose="02020603050405020304" pitchFamily="18" charset="0"/>
              </a:rPr>
              <a:t>bằng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chứng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cần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huy</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động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kiến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thức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địa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lí</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những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hiểu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biết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xung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quanh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núi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lửa</a:t>
            </a:r>
            <a:r>
              <a:rPr lang="en-US" sz="4400" dirty="0">
                <a:solidFill>
                  <a:srgbClr val="222222"/>
                </a:solidFill>
                <a:latin typeface="Times New Roman" panose="02020603050405020304" pitchFamily="18" charset="0"/>
                <a:cs typeface="Times New Roman" panose="02020603050405020304" pitchFamily="18" charset="0"/>
              </a:rPr>
              <a:t>.</a:t>
            </a:r>
            <a:endParaRPr lang="vi-VN" sz="4400" dirty="0">
              <a:solidFill>
                <a:srgbClr val="222222"/>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02113A86-6498-0FF2-6B21-407E5F734D7F}"/>
              </a:ext>
            </a:extLst>
          </p:cNvPr>
          <p:cNvPicPr>
            <a:picLocks noChangeAspect="1"/>
          </p:cNvPicPr>
          <p:nvPr/>
        </p:nvPicPr>
        <p:blipFill>
          <a:blip r:embed="rId5"/>
          <a:stretch>
            <a:fillRect/>
          </a:stretch>
        </p:blipFill>
        <p:spPr>
          <a:xfrm>
            <a:off x="2746463" y="368499"/>
            <a:ext cx="15204742" cy="1774090"/>
          </a:xfrm>
          <a:prstGeom prst="rect">
            <a:avLst/>
          </a:prstGeom>
        </p:spPr>
      </p:pic>
      <p:sp>
        <p:nvSpPr>
          <p:cNvPr id="15" name="Rectangle 14">
            <a:extLst>
              <a:ext uri="{FF2B5EF4-FFF2-40B4-BE49-F238E27FC236}">
                <a16:creationId xmlns:a16="http://schemas.microsoft.com/office/drawing/2014/main" id="{09F201EF-F08B-88BE-4994-00DEA66DC134}"/>
              </a:ext>
            </a:extLst>
          </p:cNvPr>
          <p:cNvSpPr/>
          <p:nvPr/>
        </p:nvSpPr>
        <p:spPr>
          <a:xfrm>
            <a:off x="1447799" y="2644914"/>
            <a:ext cx="14782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222222"/>
                </a:solidFill>
                <a:latin typeface="Times New Roman" panose="02020603050405020304" pitchFamily="18" charset="0"/>
              </a:rPr>
              <a:t>1. </a:t>
            </a:r>
            <a:r>
              <a:rPr lang="en-US" sz="4400" b="1" dirty="0" err="1">
                <a:solidFill>
                  <a:srgbClr val="222222"/>
                </a:solidFill>
                <a:latin typeface="Times New Roman" panose="02020603050405020304" pitchFamily="18" charset="0"/>
              </a:rPr>
              <a:t>Thực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hành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viết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theo</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các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bước</a:t>
            </a:r>
            <a:endPar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782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circle(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pic>
        <p:nvPicPr>
          <p:cNvPr id="3" name="Picture 18">
            <a:extLst>
              <a:ext uri="{FF2B5EF4-FFF2-40B4-BE49-F238E27FC236}">
                <a16:creationId xmlns:a16="http://schemas.microsoft.com/office/drawing/2014/main" id="{BE024A06-57A2-BB15-2D64-1E9C7590E9C0}"/>
              </a:ext>
            </a:extLst>
          </p:cNvPr>
          <p:cNvPicPr>
            <a:picLocks noChangeAspect="1"/>
          </p:cNvPicPr>
          <p:nvPr/>
        </p:nvPicPr>
        <p:blipFill>
          <a:blip r:embed="rId4"/>
          <a:srcRect/>
          <a:stretch>
            <a:fillRect/>
          </a:stretch>
        </p:blipFill>
        <p:spPr>
          <a:xfrm>
            <a:off x="2989974" y="582860"/>
            <a:ext cx="13850226" cy="1272895"/>
          </a:xfrm>
          <a:prstGeom prst="rect">
            <a:avLst/>
          </a:prstGeom>
        </p:spPr>
      </p:pic>
      <p:pic>
        <p:nvPicPr>
          <p:cNvPr id="5" name="Picture 4">
            <a:extLst>
              <a:ext uri="{FF2B5EF4-FFF2-40B4-BE49-F238E27FC236}">
                <a16:creationId xmlns:a16="http://schemas.microsoft.com/office/drawing/2014/main" id="{88C56B07-3F3E-9C8C-03C5-6025C86D0467}"/>
              </a:ext>
            </a:extLst>
          </p:cNvPr>
          <p:cNvPicPr>
            <a:picLocks noChangeAspect="1"/>
          </p:cNvPicPr>
          <p:nvPr/>
        </p:nvPicPr>
        <p:blipFill>
          <a:blip r:embed="rId5"/>
          <a:stretch>
            <a:fillRect/>
          </a:stretch>
        </p:blipFill>
        <p:spPr>
          <a:xfrm>
            <a:off x="2746463" y="368499"/>
            <a:ext cx="15204742" cy="1774090"/>
          </a:xfrm>
          <a:prstGeom prst="rect">
            <a:avLst/>
          </a:prstGeom>
        </p:spPr>
      </p:pic>
      <p:sp>
        <p:nvSpPr>
          <p:cNvPr id="11" name="Rectangle 10">
            <a:extLst>
              <a:ext uri="{FF2B5EF4-FFF2-40B4-BE49-F238E27FC236}">
                <a16:creationId xmlns:a16="http://schemas.microsoft.com/office/drawing/2014/main" id="{3C042445-A702-6359-2AAF-58E9BE421BD3}"/>
              </a:ext>
            </a:extLst>
          </p:cNvPr>
          <p:cNvSpPr/>
          <p:nvPr/>
        </p:nvSpPr>
        <p:spPr>
          <a:xfrm>
            <a:off x="1447799" y="2644914"/>
            <a:ext cx="14782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222222"/>
                </a:solidFill>
                <a:latin typeface="Times New Roman" panose="02020603050405020304" pitchFamily="18" charset="0"/>
              </a:rPr>
              <a:t>1. </a:t>
            </a:r>
            <a:r>
              <a:rPr lang="en-US" sz="4400" b="1" dirty="0" err="1">
                <a:solidFill>
                  <a:srgbClr val="222222"/>
                </a:solidFill>
                <a:latin typeface="Times New Roman" panose="02020603050405020304" pitchFamily="18" charset="0"/>
              </a:rPr>
              <a:t>Thực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hành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viết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theo</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các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bước</a:t>
            </a:r>
            <a:endParaRPr kumimoji="0" lang="vi-VN"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14" name="TextBox 13">
            <a:extLst>
              <a:ext uri="{FF2B5EF4-FFF2-40B4-BE49-F238E27FC236}">
                <a16:creationId xmlns:a16="http://schemas.microsoft.com/office/drawing/2014/main" id="{4EADD2E7-E47C-0A00-17BD-24BA4CB138B1}"/>
              </a:ext>
            </a:extLst>
          </p:cNvPr>
          <p:cNvSpPr txBox="1"/>
          <p:nvPr/>
        </p:nvSpPr>
        <p:spPr>
          <a:xfrm>
            <a:off x="2133600" y="3919421"/>
            <a:ext cx="14437894" cy="769441"/>
          </a:xfrm>
          <a:prstGeom prst="rect">
            <a:avLst/>
          </a:prstGeom>
          <a:noFill/>
        </p:spPr>
        <p:txBody>
          <a:bodyPr wrap="square">
            <a:spAutoFit/>
          </a:bodyPr>
          <a:lstStyle/>
          <a:p>
            <a:r>
              <a:rPr lang="en-US" sz="4400" b="1" i="0" dirty="0">
                <a:solidFill>
                  <a:srgbClr val="000000"/>
                </a:solidFill>
                <a:effectLst/>
                <a:latin typeface="Times New Roman" panose="02020603050405020304" pitchFamily="18" charset="0"/>
                <a:cs typeface="Times New Roman" panose="02020603050405020304" pitchFamily="18" charset="0"/>
              </a:rPr>
              <a:t>b) </a:t>
            </a:r>
            <a:r>
              <a:rPr lang="en-US" sz="4400" b="1" i="0" dirty="0" err="1">
                <a:solidFill>
                  <a:srgbClr val="000000"/>
                </a:solidFill>
                <a:effectLst/>
                <a:latin typeface="Times New Roman" panose="02020603050405020304" pitchFamily="18" charset="0"/>
                <a:cs typeface="Times New Roman" panose="02020603050405020304" pitchFamily="18" charset="0"/>
              </a:rPr>
              <a:t>Tìm</a:t>
            </a:r>
            <a:r>
              <a:rPr lang="en-US" sz="4400" b="1" i="0" dirty="0">
                <a:solidFill>
                  <a:srgbClr val="000000"/>
                </a:solidFill>
                <a:effectLst/>
                <a:latin typeface="Times New Roman" panose="02020603050405020304" pitchFamily="18" charset="0"/>
                <a:cs typeface="Times New Roman" panose="02020603050405020304" pitchFamily="18" charset="0"/>
              </a:rPr>
              <a:t> ý </a:t>
            </a:r>
            <a:r>
              <a:rPr lang="en-US" sz="4400" b="1" i="0" dirty="0" err="1">
                <a:solidFill>
                  <a:srgbClr val="000000"/>
                </a:solidFill>
                <a:effectLst/>
                <a:latin typeface="Times New Roman" panose="02020603050405020304" pitchFamily="18" charset="0"/>
                <a:cs typeface="Times New Roman" panose="02020603050405020304" pitchFamily="18" charset="0"/>
              </a:rPr>
              <a:t>và</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lập</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dàn</a:t>
            </a:r>
            <a:r>
              <a:rPr lang="en-US" sz="4400" b="1" i="0" dirty="0">
                <a:solidFill>
                  <a:srgbClr val="000000"/>
                </a:solidFill>
                <a:effectLst/>
                <a:latin typeface="Times New Roman" panose="02020603050405020304" pitchFamily="18" charset="0"/>
                <a:cs typeface="Times New Roman" panose="02020603050405020304" pitchFamily="18" charset="0"/>
              </a:rPr>
              <a:t> ý</a:t>
            </a:r>
            <a:endParaRPr lang="en-US" sz="4400" b="1" dirty="0">
              <a:latin typeface="Times New Roman" panose="02020603050405020304" pitchFamily="18" charset="0"/>
              <a:cs typeface="Times New Roman" panose="02020603050405020304" pitchFamily="18" charset="0"/>
            </a:endParaRPr>
          </a:p>
        </p:txBody>
      </p:sp>
      <p:sp>
        <p:nvSpPr>
          <p:cNvPr id="4107" name="TextBox 4106">
            <a:extLst>
              <a:ext uri="{FF2B5EF4-FFF2-40B4-BE49-F238E27FC236}">
                <a16:creationId xmlns:a16="http://schemas.microsoft.com/office/drawing/2014/main" id="{2EF3C06E-2506-F9DC-22A2-2FCBBD7C372D}"/>
              </a:ext>
            </a:extLst>
          </p:cNvPr>
          <p:cNvSpPr txBox="1"/>
          <p:nvPr/>
        </p:nvSpPr>
        <p:spPr>
          <a:xfrm>
            <a:off x="2420811" y="6218224"/>
            <a:ext cx="6598309" cy="2800767"/>
          </a:xfrm>
          <a:prstGeom prst="rect">
            <a:avLst/>
          </a:prstGeom>
          <a:noFill/>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SHS </a:t>
            </a:r>
            <a:r>
              <a:rPr lang="en-US" sz="4400" dirty="0" err="1">
                <a:solidFill>
                  <a:srgbClr val="000000"/>
                </a:solidFill>
                <a:latin typeface="Times New Roman" panose="02020603050405020304" pitchFamily="18" charset="0"/>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75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tập</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cs typeface="Times New Roman" panose="02020603050405020304" pitchFamily="18" charset="0"/>
              </a:rPr>
              <a:t>Thời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EADD2E7-E47C-0A00-17BD-24BA4CB138B1}"/>
              </a:ext>
            </a:extLst>
          </p:cNvPr>
          <p:cNvSpPr txBox="1"/>
          <p:nvPr/>
        </p:nvSpPr>
        <p:spPr>
          <a:xfrm>
            <a:off x="2408932" y="5053659"/>
            <a:ext cx="14437894" cy="769441"/>
          </a:xfrm>
          <a:prstGeom prst="rect">
            <a:avLst/>
          </a:prstGeom>
          <a:noFill/>
        </p:spPr>
        <p:txBody>
          <a:bodyPr wrap="square">
            <a:spAutoFit/>
          </a:bodyPr>
          <a:lstStyle/>
          <a:p>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Tìm</a:t>
            </a:r>
            <a:r>
              <a:rPr lang="en-US" sz="4400" b="1" i="0" dirty="0">
                <a:solidFill>
                  <a:srgbClr val="000000"/>
                </a:solidFill>
                <a:effectLst/>
                <a:latin typeface="Times New Roman" panose="02020603050405020304" pitchFamily="18" charset="0"/>
                <a:cs typeface="Times New Roman" panose="02020603050405020304" pitchFamily="18" charset="0"/>
              </a:rPr>
              <a:t> ý</a:t>
            </a:r>
            <a:endParaRPr lang="en-US" sz="4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EBCB7F-AC13-9EB6-AA6F-B958B5C7C571}"/>
              </a:ext>
            </a:extLst>
          </p:cNvPr>
          <p:cNvPicPr>
            <a:picLocks noChangeAspect="1"/>
          </p:cNvPicPr>
          <p:nvPr/>
        </p:nvPicPr>
        <p:blipFill>
          <a:blip r:embed="rId6"/>
          <a:stretch>
            <a:fillRect/>
          </a:stretch>
        </p:blipFill>
        <p:spPr>
          <a:xfrm>
            <a:off x="10906087" y="2443915"/>
            <a:ext cx="5248313" cy="7548618"/>
          </a:xfrm>
          <a:prstGeom prst="rect">
            <a:avLst/>
          </a:prstGeom>
        </p:spPr>
      </p:pic>
    </p:spTree>
    <p:extLst>
      <p:ext uri="{BB962C8B-B14F-4D97-AF65-F5344CB8AC3E}">
        <p14:creationId xmlns:p14="http://schemas.microsoft.com/office/powerpoint/2010/main" val="22513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07"/>
                                        </p:tgtEl>
                                        <p:attrNameLst>
                                          <p:attrName>style.visibility</p:attrName>
                                        </p:attrNameLst>
                                      </p:cBhvr>
                                      <p:to>
                                        <p:strVal val="visible"/>
                                      </p:to>
                                    </p:set>
                                    <p:anim calcmode="lin" valueType="num">
                                      <p:cBhvr additive="base">
                                        <p:cTn id="17" dur="500" fill="hold"/>
                                        <p:tgtEl>
                                          <p:spTgt spid="4107"/>
                                        </p:tgtEl>
                                        <p:attrNameLst>
                                          <p:attrName>ppt_x</p:attrName>
                                        </p:attrNameLst>
                                      </p:cBhvr>
                                      <p:tavLst>
                                        <p:tav tm="0">
                                          <p:val>
                                            <p:strVal val="#ppt_x"/>
                                          </p:val>
                                        </p:tav>
                                        <p:tav tm="100000">
                                          <p:val>
                                            <p:strVal val="#ppt_x"/>
                                          </p:val>
                                        </p:tav>
                                      </p:tavLst>
                                    </p:anim>
                                    <p:anim calcmode="lin" valueType="num">
                                      <p:cBhvr additive="base">
                                        <p:cTn id="18" dur="500" fill="hold"/>
                                        <p:tgtEl>
                                          <p:spTgt spid="410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10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CA6157-CED1-8D80-9898-5AB0EC2B9739}"/>
              </a:ext>
            </a:extLst>
          </p:cNvPr>
          <p:cNvSpPr txBox="1"/>
          <p:nvPr/>
        </p:nvSpPr>
        <p:spPr>
          <a:xfrm>
            <a:off x="838200" y="495300"/>
            <a:ext cx="16992600" cy="646330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gì</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vết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đứt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gãy</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vỏ</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tinh</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Trái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Đất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phép</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dung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nham</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thoát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từ</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lò</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mắc</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ở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bề</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mặt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r>
              <a:rPr kumimoji="0" lang="en-US" altLang="en-US" sz="4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Dựa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dáng</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chóp</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khiên</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Dựa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dạng</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thức</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hoạt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3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thức</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ngủ</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lửa</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chết</a:t>
            </a:r>
            <a:r>
              <a:rPr kumimoji="0" lang="en-US" altLang="en-US" sz="4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54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CA6157-CED1-8D80-9898-5AB0EC2B9739}"/>
              </a:ext>
            </a:extLst>
          </p:cNvPr>
          <p:cNvSpPr txBox="1"/>
          <p:nvPr/>
        </p:nvSpPr>
        <p:spPr>
          <a:xfrm>
            <a:off x="838200" y="495300"/>
            <a:ext cx="16992600" cy="686341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phun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chảy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đẩy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phía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chảy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ma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phun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miệng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phun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phun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lợi</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ích</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hại</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Lợi</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ích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mỏ</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nhiệt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tơi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xốp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cháy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rừng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môi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lũ</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lở</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mòn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2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1579</TotalTime>
  <Words>1500</Words>
  <Application>Microsoft Macintosh PowerPoint</Application>
  <PresentationFormat>Custom</PresentationFormat>
  <Paragraphs>112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cp:lastModifiedBy>Microsoft Office User</cp:lastModifiedBy>
  <cp:revision>125</cp:revision>
  <dcterms:created xsi:type="dcterms:W3CDTF">2006-08-16T00:00:00Z</dcterms:created>
  <dcterms:modified xsi:type="dcterms:W3CDTF">2023-11-04T08:36:56Z</dcterms:modified>
  <dc:identifier>DAFjveMSpCQ</dc:identifier>
</cp:coreProperties>
</file>