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KBGHQP+TimesNewRomanPS-BoldMT"/>
      <p:regular r:id="rId27"/>
    </p:embeddedFont>
    <p:embeddedFont>
      <p:font typeface="BJKDFE+Arial-BoldMT"/>
      <p:regular r:id="rId28"/>
    </p:embeddedFont>
    <p:embeddedFont>
      <p:font typeface="MBGQVH+Wingdings-Regular"/>
      <p:regular r:id="rId29"/>
    </p:embeddedFont>
    <p:embeddedFont>
      <p:font typeface="BGNCGL+Calibri"/>
      <p:regular r:id="rId30"/>
    </p:embeddedFont>
    <p:embeddedFont>
      <p:font typeface="JROEOO+TimesNewRomanPSMT"/>
      <p:regular r:id="rId3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29" Type="http://schemas.openxmlformats.org/officeDocument/2006/relationships/font" Target="fonts/font3.fntdata" /><Relationship Id="rId3" Type="http://schemas.openxmlformats.org/officeDocument/2006/relationships/viewProps" Target="viewProps.xml" /><Relationship Id="rId30" Type="http://schemas.openxmlformats.org/officeDocument/2006/relationships/font" Target="fonts/font4.fntdata" /><Relationship Id="rId31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643" y="211383"/>
            <a:ext cx="5560738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MỞ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ĐẦU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56882" y="2473815"/>
            <a:ext cx="592987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TRÒ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CHƠI: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BỒ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CÂU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ĐƯA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THƯ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9794" y="2900535"/>
            <a:ext cx="226588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Luật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BJKDFE+Arial-BoldMT"/>
                <a:cs typeface="BJKDFE+Arial-BoldMT"/>
              </a:rPr>
              <a:t>chơi: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5463" y="3324848"/>
            <a:ext cx="8663394" cy="261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668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GV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sẽ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đưa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cho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cho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HS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1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tờ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nhiệm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vụ.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GV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sẽ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bắt</a:t>
            </a:r>
          </a:p>
          <a:p>
            <a:pPr marL="83343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nhịp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cho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cả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lớp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cùng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hát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một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bài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hát,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khi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bài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hát</a:t>
            </a:r>
          </a:p>
          <a:p>
            <a:pPr marL="107156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bắt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đầu,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bạn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lần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lượt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di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chuyển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tờ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nhiệm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vụ.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Khi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bài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hát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kết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thúc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tờ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nhiệm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vụ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trên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tay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bạn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nào</a:t>
            </a:r>
          </a:p>
          <a:p>
            <a:pPr marL="776287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thì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bạn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đó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là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người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thực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hiện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nhiệm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197ec6"/>
                </a:solidFill>
                <a:latin typeface="KBGHQP+TimesNewRomanPS-BoldMT"/>
                <a:cs typeface="KBGHQP+TimesNewRomanPS-BoldMT"/>
              </a:rPr>
              <a:t>vụ.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1190" y="237101"/>
            <a:ext cx="9955645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II.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ra</a:t>
            </a:r>
          </a:p>
          <a:p>
            <a:pPr marL="259953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2559" y="1662654"/>
            <a:ext cx="4099215" cy="1543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(12,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18,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27).</a:t>
            </a:r>
          </a:p>
          <a:p>
            <a:pPr marL="966919" marR="0">
              <a:lnSpc>
                <a:spcPts val="2917"/>
              </a:lnSpc>
              <a:spcBef>
                <a:spcPts val="216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Giải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4293" y="1684340"/>
            <a:ext cx="246893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Luyện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tập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3: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2120" y="2929246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GNCGL+Calibri"/>
                <a:cs typeface="BGNCGL+Calibri"/>
              </a:rPr>
              <a:t>ꢀ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0383" y="286442"/>
            <a:ext cx="9955645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II.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ra</a:t>
            </a:r>
          </a:p>
          <a:p>
            <a:pPr marL="259953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0355" y="1804177"/>
            <a:ext cx="6861487" cy="90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Vận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dụng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3:</a:t>
            </a:r>
            <a:r>
              <a:rPr dirty="0" sz="2800" spc="4832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(12,18,36).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07830" y="2464766"/>
            <a:ext cx="11853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Giải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92120" y="319950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GNCGL+Calibri"/>
                <a:cs typeface="BGNCGL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07497" y="4562084"/>
            <a:ext cx="157068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Chú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ý: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92120" y="531985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GNCGL+Calibri"/>
                <a:cs typeface="BGNCGL+Calibri"/>
              </a:rPr>
              <a:t>ꢀ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6817" y="450689"/>
            <a:ext cx="9569197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III.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Ứng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dụng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vào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cộng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trừ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</a:p>
          <a:p>
            <a:pPr marL="253523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không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cùng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mẫu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2183" y="1748164"/>
            <a:ext cx="408655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NHÓM: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080" y="2345234"/>
            <a:ext cx="4772622" cy="911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1.</a:t>
            </a:r>
            <a:r>
              <a:rPr dirty="0" sz="2850" spc="7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Thời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gian: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5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phút.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2080" y="2814626"/>
            <a:ext cx="2340799" cy="912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2.</a:t>
            </a:r>
            <a:r>
              <a:rPr dirty="0" sz="2850" spc="7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Tổ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chức: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080" y="3289338"/>
            <a:ext cx="432658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-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Lớp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chia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thành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8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nhóm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2080" y="3758731"/>
            <a:ext cx="5826577" cy="1375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-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nhóm: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Nhóm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nhóm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…</a:t>
            </a:r>
          </a:p>
          <a:p>
            <a:pPr marL="0" marR="0">
              <a:lnSpc>
                <a:spcPts val="2969"/>
              </a:lnSpc>
              <a:spcBef>
                <a:spcPts val="736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3.</a:t>
            </a:r>
            <a:r>
              <a:rPr dirty="0" sz="2850" spc="7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Nhiệm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vụ: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2080" y="4692194"/>
            <a:ext cx="10111380" cy="1378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a)</a:t>
            </a:r>
            <a:r>
              <a:rPr dirty="0" sz="2850" spc="963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Thảo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luận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trả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lời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hỏi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sau: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Thực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hiện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phép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tính:</a:t>
            </a:r>
          </a:p>
          <a:p>
            <a:pPr marL="0" marR="0">
              <a:lnSpc>
                <a:spcPts val="2917"/>
              </a:lnSpc>
              <a:spcBef>
                <a:spcPts val="768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Kết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thúc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cử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đại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diện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nhóm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trả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lời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hỏi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6282" y="128485"/>
            <a:ext cx="9569197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III.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Ứng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dụng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vào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cộng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trừ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</a:p>
          <a:p>
            <a:pPr marL="2535237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không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cùng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mẫu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5724" y="1402550"/>
            <a:ext cx="6834872" cy="1439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4:</a:t>
            </a:r>
            <a:r>
              <a:rPr dirty="0" sz="2800" spc="496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Thực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hiện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phép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tính:</a:t>
            </a:r>
          </a:p>
          <a:p>
            <a:pPr marL="3333550" marR="0">
              <a:lnSpc>
                <a:spcPts val="2917"/>
              </a:lnSpc>
              <a:spcBef>
                <a:spcPts val="116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Giải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9947" y="2606853"/>
            <a:ext cx="7566499" cy="9108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JROEOO+TimesNewRomanPSMT"/>
                <a:cs typeface="JROEOO+TimesNewRomanPSMT"/>
              </a:rPr>
              <a:t>-</a:t>
            </a:r>
            <a:r>
              <a:rPr dirty="0" sz="2850" spc="1937">
                <a:solidFill>
                  <a:srgbClr val="0070c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947" y="3038893"/>
            <a:ext cx="12922385" cy="2610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Cụ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thể: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BCNN(12,18)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36.</a:t>
            </a:r>
          </a:p>
          <a:p>
            <a:pPr marL="0" marR="0">
              <a:lnSpc>
                <a:spcPts val="296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JROEOO+TimesNewRomanPSMT"/>
                <a:cs typeface="JROEOO+TimesNewRomanPSMT"/>
              </a:rPr>
              <a:t>-</a:t>
            </a:r>
            <a:r>
              <a:rPr dirty="0" sz="2850" spc="1937">
                <a:solidFill>
                  <a:srgbClr val="0070c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phụ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(bằng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chia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cho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từng</a:t>
            </a:r>
          </a:p>
          <a:p>
            <a:pPr marL="4572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mẫu),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có: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36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36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18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2.</a:t>
            </a:r>
          </a:p>
          <a:p>
            <a:pPr marL="0" marR="0">
              <a:lnSpc>
                <a:spcPts val="296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JROEOO+TimesNewRomanPSMT"/>
                <a:cs typeface="JROEOO+TimesNewRomanPSMT"/>
              </a:rPr>
              <a:t>-</a:t>
            </a:r>
            <a:r>
              <a:rPr dirty="0" sz="2850" spc="1937">
                <a:solidFill>
                  <a:srgbClr val="0070c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Sau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khi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nhân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tử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với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phụ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tương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ứng,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</a:p>
          <a:p>
            <a:pPr marL="457200" marR="0">
              <a:lnSpc>
                <a:spcPts val="2917"/>
              </a:lnSpc>
              <a:spcBef>
                <a:spcPts val="48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cộng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hai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có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cùng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mẫu: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15015" y="178637"/>
            <a:ext cx="6016783" cy="1462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Vận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dụng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4:</a:t>
            </a:r>
            <a:r>
              <a:rPr dirty="0" sz="2800" spc="479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Thực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hiện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phép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tính:</a:t>
            </a:r>
          </a:p>
          <a:p>
            <a:pPr marL="3833940" marR="0">
              <a:lnSpc>
                <a:spcPts val="2917"/>
              </a:lnSpc>
              <a:spcBef>
                <a:spcPts val="1465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Giải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3284" y="1471805"/>
            <a:ext cx="763245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TRÒ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CHƠI: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VƯỢT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CHƯỚNG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NGẠI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VẬT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7409" y="2325245"/>
            <a:ext cx="212186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Luật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chơi: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87241" y="2746644"/>
            <a:ext cx="7687609" cy="1764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Trò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chơi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gồm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5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trắc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nghiệm,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câu</a:t>
            </a:r>
          </a:p>
          <a:p>
            <a:pPr marL="4572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gồm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4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đáp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án.</a:t>
            </a:r>
          </a:p>
          <a:p>
            <a:pPr marL="0" marR="0">
              <a:lnSpc>
                <a:spcPts val="296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trả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lời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đúng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được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1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điểm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cộng.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9268" y="740614"/>
            <a:ext cx="523525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6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8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là: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268" y="1162014"/>
            <a:ext cx="1636712" cy="21954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A.</a:t>
            </a:r>
            <a:r>
              <a:rPr dirty="0" sz="2850" spc="23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36</a:t>
            </a:r>
          </a:p>
          <a:p>
            <a:pPr marL="0" marR="0">
              <a:lnSpc>
                <a:spcPts val="2969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B.</a:t>
            </a:r>
            <a:r>
              <a:rPr dirty="0" sz="2850" spc="253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48</a:t>
            </a:r>
          </a:p>
          <a:p>
            <a:pPr marL="0" marR="0">
              <a:lnSpc>
                <a:spcPts val="2969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C.</a:t>
            </a:r>
            <a:r>
              <a:rPr dirty="0" sz="2850" spc="23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</a:t>
            </a:r>
          </a:p>
          <a:p>
            <a:pPr marL="0" marR="0">
              <a:lnSpc>
                <a:spcPts val="2969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D.</a:t>
            </a:r>
            <a:r>
              <a:rPr dirty="0" sz="2850" spc="23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32760" y="3781415"/>
            <a:ext cx="266555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70c0"/>
                </a:solidFill>
                <a:latin typeface="BJKDFE+Arial-BoldMT"/>
                <a:cs typeface="BJKDFE+Arial-BoldMT"/>
              </a:rPr>
              <a:t>Đáp</a:t>
            </a:r>
            <a:r>
              <a:rPr dirty="0" sz="36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JKDFE+Arial-BoldMT"/>
                <a:cs typeface="BJKDFE+Arial-BoldMT"/>
              </a:rPr>
              <a:t>án</a:t>
            </a:r>
            <a:r>
              <a:rPr dirty="0" sz="36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600" b="1">
                <a:solidFill>
                  <a:srgbClr val="0070c0"/>
                </a:solidFill>
                <a:latin typeface="BJKDFE+Arial-BoldMT"/>
                <a:cs typeface="BJKDFE+Arial-BoldMT"/>
              </a:rPr>
              <a:t>D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6437" y="691043"/>
            <a:ext cx="5201311" cy="261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38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76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là:</a:t>
            </a:r>
          </a:p>
          <a:p>
            <a:pPr marL="0" marR="0">
              <a:lnSpc>
                <a:spcPts val="2969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A.</a:t>
            </a:r>
            <a:r>
              <a:rPr dirty="0" sz="2850" spc="5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2888</a:t>
            </a:r>
          </a:p>
          <a:p>
            <a:pPr marL="0" marR="0">
              <a:lnSpc>
                <a:spcPts val="2969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B.</a:t>
            </a:r>
            <a:r>
              <a:rPr dirty="0" sz="2850" spc="73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37</a:t>
            </a:r>
          </a:p>
          <a:p>
            <a:pPr marL="0" marR="0">
              <a:lnSpc>
                <a:spcPts val="2969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C.</a:t>
            </a:r>
            <a:r>
              <a:rPr dirty="0" sz="2850" spc="5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76</a:t>
            </a:r>
          </a:p>
          <a:p>
            <a:pPr marL="0" marR="0">
              <a:lnSpc>
                <a:spcPts val="2969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D.</a:t>
            </a:r>
            <a:r>
              <a:rPr dirty="0" sz="2850" spc="5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144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83171" y="3783841"/>
            <a:ext cx="197577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Đáp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án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3406" y="34888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GNCGL+Calibri"/>
                <a:cs typeface="BGNCGL+Calibri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96296" y="3159689"/>
            <a:ext cx="197577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Đáp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án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0816" y="664855"/>
            <a:ext cx="1005126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Bội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nhỏ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nhất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hai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45.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Một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trong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hai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5.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còn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lại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0816" y="1512974"/>
            <a:ext cx="1405731" cy="1338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A.</a:t>
            </a:r>
            <a:r>
              <a:rPr dirty="0" sz="2850" spc="5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15</a:t>
            </a:r>
          </a:p>
          <a:p>
            <a:pPr marL="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C.</a:t>
            </a:r>
            <a:r>
              <a:rPr dirty="0" sz="2800" spc="7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8416" y="1518295"/>
            <a:ext cx="1323543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25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D.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81837" y="3261056"/>
            <a:ext cx="197577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Đáp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án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5643" y="211383"/>
            <a:ext cx="5560738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MỞ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55a11"/>
                </a:solidFill>
                <a:latin typeface="KBGHQP+TimesNewRomanPS-BoldMT"/>
                <a:cs typeface="KBGHQP+TimesNewRomanPS-BoldMT"/>
              </a:rPr>
              <a:t>ĐẦU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7269" y="1431080"/>
            <a:ext cx="564868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Nhiệm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vụ:</a:t>
            </a:r>
            <a:r>
              <a:rPr dirty="0" sz="2800" spc="7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BCNN(6,12)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72088" y="2232131"/>
            <a:ext cx="454088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B(6)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={0;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6;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18;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24;…}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72088" y="2658851"/>
            <a:ext cx="4506945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B(12)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{0;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24;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36;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…}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BC(6;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12)=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{0;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24…}</a:t>
            </a:r>
          </a:p>
          <a:p>
            <a:pPr marL="88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BCNN(6,12)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12.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269" y="3948075"/>
            <a:ext cx="422966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BCNN(120,150)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53306" y="4672963"/>
            <a:ext cx="8960353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Với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những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tự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nhiên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lớn,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khó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có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thể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phương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pháp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liệt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kê.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Vậy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có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thể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nào?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408" y="777616"/>
            <a:ext cx="10825152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Câu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5.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học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sinh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trường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biết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học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sinh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đó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từ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700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đến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800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học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sinh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học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sinh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chia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hết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cho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8;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18;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30.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1408" y="1625736"/>
            <a:ext cx="1671954" cy="1337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A.</a:t>
            </a:r>
            <a:r>
              <a:rPr dirty="0" sz="2850" spc="1268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360</a:t>
            </a:r>
          </a:p>
          <a:p>
            <a:pPr marL="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750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59008" y="1631056"/>
            <a:ext cx="1501343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720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D.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600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38146" y="3722386"/>
            <a:ext cx="195615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Đáp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án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3226" y="722185"/>
            <a:ext cx="8256596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HƯỚNG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DẪN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TỰ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HỌC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Ở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BJKDFE+Arial-BoldMT"/>
                <a:cs typeface="BJKDFE+Arial-Bold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6114" y="2016135"/>
            <a:ext cx="9367302" cy="2652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-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Học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bài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theo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SGK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và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vở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ghi.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-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Làm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bài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tập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3;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4;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5;</a:t>
            </a:r>
            <a:r>
              <a:rPr dirty="0" sz="3400" spc="7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6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SGK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trang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spc="13" b="1">
                <a:solidFill>
                  <a:srgbClr val="0070c0"/>
                </a:solidFill>
                <a:latin typeface="BJKDFE+Arial-BoldMT"/>
                <a:cs typeface="BJKDFE+Arial-BoldMT"/>
              </a:rPr>
              <a:t>58.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-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Đọc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nội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dung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phần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còn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lại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của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bài,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tiết</a:t>
            </a:r>
          </a:p>
          <a:p>
            <a:pPr marL="0" marR="0">
              <a:lnSpc>
                <a:spcPts val="354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sau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học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 </a:t>
            </a:r>
            <a:r>
              <a:rPr dirty="0" sz="3400" b="1">
                <a:solidFill>
                  <a:srgbClr val="0070c0"/>
                </a:solidFill>
                <a:latin typeface="BJKDFE+Arial-BoldMT"/>
                <a:cs typeface="BJKDFE+Arial-BoldMT"/>
              </a:rPr>
              <a:t>tiếp.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25800" y="2094838"/>
            <a:ext cx="2709155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ff00"/>
                </a:solidFill>
                <a:latin typeface="BJKDFE+Arial-BoldMT"/>
                <a:cs typeface="BJKDFE+Arial-BoldMT"/>
              </a:rPr>
              <a:t>Bài</a:t>
            </a:r>
            <a:r>
              <a:rPr dirty="0" sz="4800" b="1">
                <a:solidFill>
                  <a:srgbClr val="ffff00"/>
                </a:solidFill>
                <a:latin typeface="BJKDFE+Arial-BoldMT"/>
                <a:cs typeface="BJKDFE+Arial-BoldMT"/>
              </a:rPr>
              <a:t> </a:t>
            </a:r>
            <a:r>
              <a:rPr dirty="0" sz="4800" b="1">
                <a:solidFill>
                  <a:srgbClr val="ffff00"/>
                </a:solidFill>
                <a:latin typeface="BJKDFE+Arial-BoldMT"/>
                <a:cs typeface="BJKDFE+Arial-BoldMT"/>
              </a:rPr>
              <a:t>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4489" y="2924241"/>
            <a:ext cx="9769892" cy="2299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09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BỘI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CHUNG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VÀ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BỘI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CHUNG</a:t>
            </a:r>
          </a:p>
          <a:p>
            <a:pPr marL="1454329" marR="0">
              <a:lnSpc>
                <a:spcPts val="5209"/>
              </a:lnSpc>
              <a:spcBef>
                <a:spcPts val="190"/>
              </a:spcBef>
              <a:spcAft>
                <a:spcPts val="0"/>
              </a:spcAft>
            </a:pP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NHỎ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NHẤT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(Tiết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 </a:t>
            </a:r>
            <a:r>
              <a:rPr dirty="0" sz="5000" b="1">
                <a:solidFill>
                  <a:srgbClr val="ff0000"/>
                </a:solidFill>
                <a:latin typeface="BJKDFE+Arial-BoldMT"/>
                <a:cs typeface="BJKDFE+Arial-BoldMT"/>
              </a:rPr>
              <a:t>2)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14218" y="377234"/>
            <a:ext cx="5090541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NỘI</a:t>
            </a: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DUNG</a:t>
            </a: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BÀI</a:t>
            </a: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HỌC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3089" y="1958694"/>
            <a:ext cx="5598042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tích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1270" y="4589568"/>
            <a:ext cx="5408680" cy="12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Ứng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dụng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vào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cộng,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trừ</a:t>
            </a:r>
          </a:p>
          <a:p>
            <a:pPr marL="0" marR="0">
              <a:lnSpc>
                <a:spcPts val="2917"/>
              </a:lnSpc>
              <a:spcBef>
                <a:spcPts val="106"/>
              </a:spcBef>
              <a:spcAft>
                <a:spcPts val="0"/>
              </a:spcAft>
            </a:pP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không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cùng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mẫu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0714" y="292930"/>
            <a:ext cx="9699968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II.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các</a:t>
            </a:r>
          </a:p>
          <a:p>
            <a:pPr marL="1702593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4000" b="1">
                <a:solidFill>
                  <a:srgbClr val="ed7d31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0187" y="2185371"/>
            <a:ext cx="311968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3: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1677" y="3111421"/>
            <a:ext cx="7044283" cy="9108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Đọc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trong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SGK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trang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55.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41677" y="3964861"/>
            <a:ext cx="8891119" cy="9108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Rút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spc="16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98877" y="4396901"/>
            <a:ext cx="373913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3431" y="227611"/>
            <a:ext cx="11731728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II.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7600" y="776251"/>
            <a:ext cx="2603296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4132" y="1210356"/>
            <a:ext cx="311968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HOẠT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ĐỘNG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3: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1963" y="1795132"/>
            <a:ext cx="8389700" cy="1515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832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có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thể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(6,8)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theo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sau:</a:t>
            </a:r>
          </a:p>
          <a:p>
            <a:pPr marL="0" marR="0">
              <a:lnSpc>
                <a:spcPts val="2917"/>
              </a:lnSpc>
              <a:spcBef>
                <a:spcPts val="1896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6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8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2693" y="2965834"/>
            <a:ext cx="1932762" cy="922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6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spc="1686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</a:t>
            </a:r>
            <a:r>
              <a:rPr dirty="0" sz="2800" spc="737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.3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6466" y="338678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GNCGL+Calibri"/>
                <a:cs typeface="BGNCGL+Calibri"/>
              </a:rPr>
              <a:t>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32693" y="3459224"/>
            <a:ext cx="100272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8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4133" y="3906060"/>
            <a:ext cx="726808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riêng.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14133" y="4461210"/>
            <a:ext cx="7841763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Với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lũy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với</a:t>
            </a:r>
          </a:p>
          <a:p>
            <a:pPr marL="13335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mũ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lớn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nhất.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4: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Lấy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đã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18897" y="6121788"/>
            <a:ext cx="260221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(6,8)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50501" y="6121788"/>
            <a:ext cx="118023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=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9965" y="235343"/>
            <a:ext cx="9955645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II.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ra</a:t>
            </a:r>
          </a:p>
          <a:p>
            <a:pPr marL="259953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402" y="1782557"/>
            <a:ext cx="295788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thực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hiện: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272" y="2487042"/>
            <a:ext cx="12383277" cy="2616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1.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</a:t>
            </a:r>
          </a:p>
          <a:p>
            <a:pPr marL="0" marR="0">
              <a:lnSpc>
                <a:spcPts val="2969"/>
              </a:lnSpc>
              <a:spcBef>
                <a:spcPts val="34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2.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spc="36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nguyên</a:t>
            </a:r>
          </a:p>
          <a:p>
            <a:pPr marL="457200" marR="0">
              <a:lnSpc>
                <a:spcPts val="2917"/>
              </a:lnSpc>
              <a:spcBef>
                <a:spcPts val="48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riêng.</a:t>
            </a:r>
          </a:p>
          <a:p>
            <a:pPr marL="0" marR="0">
              <a:lnSpc>
                <a:spcPts val="2969"/>
              </a:lnSpc>
              <a:spcBef>
                <a:spcPts val="35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3.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Với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mỗi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  <a:r>
              <a:rPr dirty="0" sz="2800" spc="39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và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riêng,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lũy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</a:p>
          <a:p>
            <a:pPr marL="457200" marR="0">
              <a:lnSpc>
                <a:spcPts val="2917"/>
              </a:lnSpc>
              <a:spcBef>
                <a:spcPts val="48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với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mũ</a:t>
            </a:r>
            <a:r>
              <a:rPr dirty="0" sz="2800" spc="1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lớn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nhất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9272" y="4620642"/>
            <a:ext cx="12167542" cy="1336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70c0"/>
                </a:solidFill>
                <a:latin typeface="MBGQVH+Wingdings-Regular"/>
                <a:cs typeface="MBGQVH+Wingdings-Regular"/>
              </a:rPr>
              <a:t>Ø</a:t>
            </a:r>
            <a:r>
              <a:rPr dirty="0" sz="2850" spc="6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Bước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4.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Lấy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của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lũy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đã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chọn,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ta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nhận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được</a:t>
            </a:r>
            <a:r>
              <a:rPr dirty="0" sz="2800" spc="39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bội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chung</a:t>
            </a:r>
          </a:p>
          <a:p>
            <a:pPr marL="457200" marR="0">
              <a:lnSpc>
                <a:spcPts val="2917"/>
              </a:lnSpc>
              <a:spcBef>
                <a:spcPts val="432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nhỏ</a:t>
            </a:r>
            <a:r>
              <a:rPr dirty="0" sz="2800" spc="12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nhất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cần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81093" y="70866"/>
            <a:ext cx="3177587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So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sánh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cách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tìm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ƯCLN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và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800">
                <a:solidFill>
                  <a:srgbClr val="ffffff"/>
                </a:solidFill>
                <a:latin typeface="JROEOO+TimesNewRomanPSMT"/>
                <a:cs typeface="JROEOO+TimesNewRomanPSMT"/>
              </a:rPr>
              <a:t>BCNN?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2400" y="788090"/>
            <a:ext cx="238281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CÁCH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TÌM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ƯCLN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16007" y="819840"/>
            <a:ext cx="238357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CÁCH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TÌM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 u="sng">
                <a:solidFill>
                  <a:srgbClr val="3b3838"/>
                </a:solidFill>
                <a:latin typeface="JROEOO+TimesNewRomanPSMT"/>
                <a:cs typeface="JROEOO+TimesNewRomanPSMT"/>
              </a:rPr>
              <a:t>BCNN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3640" y="1265611"/>
            <a:ext cx="504712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B.1:</a:t>
            </a: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Phân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tích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mỗi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ra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nguyên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tố.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5440" y="1341811"/>
            <a:ext cx="4974097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B.1: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Phân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tích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mỗi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ra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nguyên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tố.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5440" y="1849811"/>
            <a:ext cx="11413442" cy="10996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B.2:</a:t>
            </a: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Chọn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ra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các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nguyên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tố</a:t>
            </a:r>
            <a:r>
              <a:rPr dirty="0" sz="2000" spc="-93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 spc="19">
                <a:solidFill>
                  <a:srgbClr val="ff3300"/>
                </a:solidFill>
                <a:latin typeface="JROEOO+TimesNewRomanPSMT"/>
                <a:cs typeface="JROEOO+TimesNewRomanPSMT"/>
              </a:rPr>
              <a:t>chung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.</a:t>
            </a:r>
            <a:r>
              <a:rPr dirty="0" sz="2000" spc="2045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73e5"/>
                </a:solidFill>
                <a:latin typeface="JROEOO+TimesNewRomanPSMT"/>
                <a:cs typeface="JROEOO+TimesNewRomanPSMT"/>
              </a:rPr>
              <a:t>B.2:</a:t>
            </a:r>
            <a:r>
              <a:rPr dirty="0" sz="2000">
                <a:solidFill>
                  <a:srgbClr val="0073e5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Chọn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ra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các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nguyên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tố</a:t>
            </a:r>
            <a:r>
              <a:rPr dirty="0" sz="2000" spc="357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chung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và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riêng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.</a:t>
            </a:r>
          </a:p>
          <a:p>
            <a:pPr marL="0" marR="0">
              <a:lnSpc>
                <a:spcPts val="2083"/>
              </a:lnSpc>
              <a:spcBef>
                <a:spcPts val="1491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B.3:</a:t>
            </a: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Với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mỗi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nguyên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chung,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7440" y="2389561"/>
            <a:ext cx="4965700" cy="956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73e5"/>
                </a:solidFill>
                <a:latin typeface="JROEOO+TimesNewRomanPSMT"/>
                <a:cs typeface="JROEOO+TimesNewRomanPSMT"/>
              </a:rPr>
              <a:t>B.3:</a:t>
            </a:r>
            <a:r>
              <a:rPr dirty="0" sz="2000">
                <a:solidFill>
                  <a:srgbClr val="0073e5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Với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mỗi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nguyên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tố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chung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và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riêng,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chọn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lũy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với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mũ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lớn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nhất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5440" y="2608636"/>
            <a:ext cx="3993591" cy="651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chọn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lũy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với</a:t>
            </a:r>
            <a:r>
              <a:rPr dirty="0" sz="2000" spc="5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số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mũ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nhỏ</a:t>
            </a:r>
            <a:r>
              <a:rPr dirty="0" sz="2000">
                <a:solidFill>
                  <a:srgbClr val="ff33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 spc="-14">
                <a:solidFill>
                  <a:srgbClr val="ff3300"/>
                </a:solidFill>
                <a:latin typeface="JROEOO+TimesNewRomanPSMT"/>
                <a:cs typeface="JROEOO+TimesNewRomanPSMT"/>
              </a:rPr>
              <a:t>nhất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61477" y="3053136"/>
            <a:ext cx="4849911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B.4:</a:t>
            </a: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Lấy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tích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của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các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lũy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đã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chọn,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ta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nhận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được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ước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chung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lớn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nhất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cần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tìm.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4277" y="3224586"/>
            <a:ext cx="5490238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B.4:</a:t>
            </a:r>
            <a:r>
              <a:rPr dirty="0" sz="2000">
                <a:solidFill>
                  <a:srgbClr val="c55a11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Lấy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tích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của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các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lũy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đã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chọn,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ta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nhận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được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ước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chung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lớn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nhất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cần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JROEOO+TimesNewRomanPSMT"/>
                <a:cs typeface="JROEOO+TimesNewRomanPSMT"/>
              </a:rPr>
              <a:t>tìm.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01888" y="4142091"/>
            <a:ext cx="255068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Khác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nhau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chỗ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nào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ffffff"/>
                </a:solidFill>
                <a:latin typeface="JROEOO+TimesNewRomanPSMT"/>
                <a:cs typeface="JROEOO+TimesNewRomanPSMT"/>
              </a:rPr>
              <a:t>nhỉ?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17226" y="4622048"/>
            <a:ext cx="108877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hau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bướ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76913" y="4774448"/>
            <a:ext cx="210403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Giống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nhau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bước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 </a:t>
            </a:r>
            <a:r>
              <a:rPr dirty="0" sz="1800">
                <a:solidFill>
                  <a:srgbClr val="843c0b"/>
                </a:solidFill>
                <a:latin typeface="JROEOO+TimesNewRomanPSMT"/>
                <a:cs typeface="JROEOO+TimesNewRomanPSMT"/>
              </a:rPr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8737" y="203861"/>
            <a:ext cx="9955643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II.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BCNN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bằng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phân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tích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các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ra</a:t>
            </a:r>
          </a:p>
          <a:p>
            <a:pPr marL="259953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thừa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số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nguyên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3600" b="1">
                <a:solidFill>
                  <a:srgbClr val="c00000"/>
                </a:solidFill>
                <a:latin typeface="KBGHQP+TimesNewRomanPS-BoldMT"/>
                <a:cs typeface="KBGHQP+TimesNewRomanPS-BoldMT"/>
              </a:rPr>
              <a:t>tố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2214" y="1616753"/>
            <a:ext cx="149138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Ví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KBGHQP+TimesNewRomanPS-BoldMT"/>
                <a:cs typeface="KBGHQP+TimesNewRomanPS-BoldMT"/>
              </a:rPr>
              <a:t>dụ: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2483" y="1642550"/>
            <a:ext cx="3475634" cy="1628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Tìm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BCNN(20,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KBGHQP+TimesNewRomanPS-BoldMT"/>
                <a:cs typeface="KBGHQP+TimesNewRomanPS-BoldMT"/>
              </a:rPr>
              <a:t>42).</a:t>
            </a:r>
          </a:p>
          <a:p>
            <a:pPr marL="1920659" marR="0">
              <a:lnSpc>
                <a:spcPts val="2917"/>
              </a:lnSpc>
              <a:spcBef>
                <a:spcPts val="278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KBGHQP+TimesNewRomanPS-BoldMT"/>
                <a:cs typeface="KBGHQP+TimesNewRomanPS-BoldMT"/>
              </a:rPr>
              <a:t>Giải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7523" y="300445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BGNCGL+Calibri"/>
                <a:cs typeface="BGNCGL+Calibri"/>
              </a:rPr>
              <a:t>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2023-11-05T02:46:26-07:00</dcterms:modified>
</cp:coreProperties>
</file>