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5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0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170DD-93E2-4FE3-A92B-BD2314BC8959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7321-62D4-42EC-9DA0-2C37807275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2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B7ABEF-85B7-4C94-BC4D-C98EAB2CC4D1}" type="slidenum">
              <a:rPr lang="en-US" altLang="vi-VN" smtClean="0"/>
              <a:pPr/>
              <a:t>11</a:t>
            </a:fld>
            <a:endParaRPr lang="en-US" altLang="vi-VN" smtClean="0"/>
          </a:p>
        </p:txBody>
      </p:sp>
    </p:spTree>
    <p:extLst>
      <p:ext uri="{BB962C8B-B14F-4D97-AF65-F5344CB8AC3E}">
        <p14:creationId xmlns:p14="http://schemas.microsoft.com/office/powerpoint/2010/main" val="4186335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756750-B3CD-49DA-9095-5BF35F376156}" type="slidenum">
              <a:rPr lang="en-US" altLang="vi-VN" smtClean="0"/>
              <a:pPr/>
              <a:t>13</a:t>
            </a:fld>
            <a:endParaRPr lang="en-US" altLang="vi-VN" smtClean="0"/>
          </a:p>
        </p:txBody>
      </p:sp>
    </p:spTree>
    <p:extLst>
      <p:ext uri="{BB962C8B-B14F-4D97-AF65-F5344CB8AC3E}">
        <p14:creationId xmlns:p14="http://schemas.microsoft.com/office/powerpoint/2010/main" val="780473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EAF008-0448-4054-B0C1-D47AB4B65230}" type="slidenum">
              <a:rPr lang="en-US" altLang="vi-VN" smtClean="0"/>
              <a:pPr/>
              <a:t>16</a:t>
            </a:fld>
            <a:endParaRPr lang="en-US" altLang="vi-VN" smtClean="0"/>
          </a:p>
        </p:txBody>
      </p:sp>
    </p:spTree>
    <p:extLst>
      <p:ext uri="{BB962C8B-B14F-4D97-AF65-F5344CB8AC3E}">
        <p14:creationId xmlns:p14="http://schemas.microsoft.com/office/powerpoint/2010/main" val="3437626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25910-3308-4EE9-B586-D46A50C6B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07617-87EC-434B-B60E-FDE41347AE91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A5CF-0DC1-4CFE-A0AA-B9C86D88AE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8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286000" y="762000"/>
            <a:ext cx="1349375" cy="1371600"/>
            <a:chOff x="2844800" y="1422399"/>
            <a:chExt cx="2235200" cy="2235200"/>
          </a:xfrm>
        </p:grpSpPr>
        <p:sp>
          <p:nvSpPr>
            <p:cNvPr id="3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 4"/>
            <p:cNvSpPr/>
            <p:nvPr/>
          </p:nvSpPr>
          <p:spPr>
            <a:xfrm>
              <a:off x="3294470" y="1944980"/>
              <a:ext cx="1335861" cy="115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pic>
        <p:nvPicPr>
          <p:cNvPr id="2" name="Group 2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36753">
            <a:off x="990600" y="1450975"/>
            <a:ext cx="1600200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23"/>
          <p:cNvGrpSpPr>
            <a:grpSpLocks/>
          </p:cNvGrpSpPr>
          <p:nvPr/>
        </p:nvGrpSpPr>
        <p:grpSpPr bwMode="auto">
          <a:xfrm rot="722986">
            <a:off x="152400" y="152400"/>
            <a:ext cx="1565275" cy="1600200"/>
            <a:chOff x="2844800" y="1422399"/>
            <a:chExt cx="2235200" cy="2235200"/>
          </a:xfrm>
        </p:grpSpPr>
        <p:sp>
          <p:nvSpPr>
            <p:cNvPr id="25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75471" y="1935462"/>
              <a:ext cx="1337493" cy="11486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3200">
                <a:solidFill>
                  <a:srgbClr val="FF3300"/>
                </a:solidFill>
                <a:latin typeface="Verdana" pitchFamily="34" charset="0"/>
              </a:endParaRPr>
            </a:p>
          </p:txBody>
        </p:sp>
      </p:grpSp>
      <p:pic>
        <p:nvPicPr>
          <p:cNvPr id="5" name="Group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5334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Group 2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01476">
            <a:off x="4648200" y="9144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3505200" y="609600"/>
            <a:ext cx="144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dirty="0">
                <a:solidFill>
                  <a:srgbClr val="FF3300"/>
                </a:solidFill>
              </a:rPr>
              <a:t>L</a:t>
            </a:r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457200" y="5334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dirty="0">
                <a:solidFill>
                  <a:srgbClr val="FFFF00"/>
                </a:solidFill>
              </a:rPr>
              <a:t>V</a:t>
            </a: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2438400" y="10668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1447800" y="1752600"/>
            <a:ext cx="7969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Ậ</a:t>
            </a: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4800600" y="1066800"/>
            <a:ext cx="990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Ý</a:t>
            </a:r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>
            <a:off x="609600" y="3505200"/>
            <a:ext cx="0" cy="2286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6" name="Line 68"/>
          <p:cNvSpPr>
            <a:spLocks noChangeShapeType="1"/>
          </p:cNvSpPr>
          <p:nvPr/>
        </p:nvSpPr>
        <p:spPr bwMode="auto">
          <a:xfrm>
            <a:off x="457200" y="3581400"/>
            <a:ext cx="8686800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>
            <a:off x="381000" y="5486400"/>
            <a:ext cx="8686800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>
            <a:off x="8839200" y="3505200"/>
            <a:ext cx="0" cy="2286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" name="WordArt 71"/>
          <p:cNvSpPr>
            <a:spLocks noChangeArrowheads="1" noChangeShapeType="1" noTextEdit="1"/>
          </p:cNvSpPr>
          <p:nvPr/>
        </p:nvSpPr>
        <p:spPr bwMode="auto">
          <a:xfrm>
            <a:off x="609600" y="3810000"/>
            <a:ext cx="8077200" cy="1600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000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</a:t>
            </a:r>
            <a:r>
              <a:rPr lang="vi-VN" sz="4000" i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 </a:t>
            </a:r>
            <a:r>
              <a:rPr lang="vi-VN" sz="4000" i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 em đến với tiết học</a:t>
            </a:r>
            <a:endParaRPr lang="en-US" sz="4000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5" name="Group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1981200"/>
            <a:ext cx="12954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35"/>
          <p:cNvSpPr/>
          <p:nvPr/>
        </p:nvSpPr>
        <p:spPr>
          <a:xfrm>
            <a:off x="4191000" y="2133600"/>
            <a:ext cx="4924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4800" dirty="0">
                <a:solidFill>
                  <a:srgbClr val="FF3300"/>
                </a:solidFill>
                <a:latin typeface="+mj-lt"/>
              </a:rPr>
              <a:t>9</a:t>
            </a:r>
            <a:endParaRPr lang="en-US" sz="4800" dirty="0">
              <a:solidFill>
                <a:srgbClr val="FF33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9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1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4" dur="1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1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5" grpId="0" animBg="1"/>
      <p:bldP spid="2116" grpId="0" animBg="1"/>
      <p:bldP spid="2117" grpId="0" animBg="1"/>
      <p:bldP spid="2118" grpId="0" animBg="1"/>
      <p:bldP spid="21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35" descr="Georg Simon O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4"/>
            <a:ext cx="35083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41"/>
          <p:cNvSpPr txBox="1">
            <a:spLocks noChangeArrowheads="1"/>
          </p:cNvSpPr>
          <p:nvPr/>
        </p:nvSpPr>
        <p:spPr bwMode="auto">
          <a:xfrm>
            <a:off x="4140200" y="358775"/>
            <a:ext cx="4953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G.S.Ôm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(Georg Simon Ohm, 1789 – 1854)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1827,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1876 (49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hàn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5562600" cy="8858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III/ VẬN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900" y="1308100"/>
            <a:ext cx="8750300" cy="30353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Tx/>
              <a:buNone/>
            </a:pPr>
            <a:r>
              <a:rPr lang="vi-VN" altLang="vi-VN" dirty="0" smtClean="0"/>
              <a:t> </a:t>
            </a:r>
            <a:r>
              <a:rPr lang="vi-VN" altLang="vi-VN" sz="4700" u="sng" dirty="0" smtClean="0">
                <a:latin typeface="+mj-lt"/>
              </a:rPr>
              <a:t>C3</a:t>
            </a:r>
            <a:r>
              <a:rPr lang="vi-VN" altLang="vi-VN" sz="4700" dirty="0" smtClean="0">
                <a:latin typeface="+mj-lt"/>
              </a:rPr>
              <a:t>: Một bóng đèn lúc thắp sáng có điện trở 12</a:t>
            </a:r>
            <a:r>
              <a:rPr lang="el-GR" altLang="vi-VN" sz="4700" dirty="0" smtClean="0">
                <a:latin typeface="+mj-lt"/>
              </a:rPr>
              <a:t>Ω</a:t>
            </a:r>
            <a:r>
              <a:rPr lang="vi-VN" altLang="vi-VN" sz="4700" dirty="0" smtClean="0">
                <a:latin typeface="+mj-lt"/>
              </a:rPr>
              <a:t> cường độ dòng điện chạy qua dây tóc bóng đèn là 0,5 A. Tính hiệu điện thế giữa hai đầu dây tóc bóng đèn khi đó.</a:t>
            </a:r>
            <a:endParaRPr lang="en-US" altLang="vi-VN" sz="47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71513" y="2290763"/>
            <a:ext cx="17732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 = 12</a:t>
            </a:r>
            <a:r>
              <a:rPr lang="el-GR" alt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Ώ</a:t>
            </a:r>
            <a:endParaRPr lang="en-US" altLang="vi-VN" sz="2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= 0,5A</a:t>
            </a:r>
          </a:p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= ?</a:t>
            </a:r>
            <a:endParaRPr lang="el-GR" altLang="vi-VN" sz="2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152400"/>
            <a:ext cx="739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C3</a:t>
            </a:r>
            <a:r>
              <a:rPr lang="en-US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0" y="4419600"/>
            <a:ext cx="6624638" cy="107721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Vậy: Hiệu </a:t>
            </a:r>
            <a:r>
              <a:rPr lang="vi-VN" altLang="vi-VN" sz="32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 thế giữa hai đầu dây tóc bóng đèn là 6V. </a:t>
            </a:r>
          </a:p>
        </p:txBody>
      </p:sp>
      <p:graphicFrame>
        <p:nvGraphicFramePr>
          <p:cNvPr id="11" name="Đối tượng 10"/>
          <p:cNvGraphicFramePr>
            <a:graphicFrameLocks noChangeAspect="1"/>
          </p:cNvGraphicFramePr>
          <p:nvPr/>
        </p:nvGraphicFramePr>
        <p:xfrm>
          <a:off x="2700338" y="2708275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117115" imgH="393529" progId="Equation.DSMT4">
                  <p:embed/>
                </p:oleObj>
              </mc:Choice>
              <mc:Fallback>
                <p:oleObj name="Equation" r:id="rId3" imgW="1117115" imgH="393529" progId="Equation.DSMT4">
                  <p:embed/>
                  <p:pic>
                    <p:nvPicPr>
                      <p:cNvPr id="0" name="Đối tượng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708275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2571750" y="2276475"/>
            <a:ext cx="3655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Áp dụng công thức:</a:t>
            </a: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2438400" y="3657600"/>
            <a:ext cx="6405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Ta có:  U = 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I.R = 12.0,5 = 6(V)</a:t>
            </a: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762000" y="1600200"/>
            <a:ext cx="1236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vi-VN" sz="24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altLang="vi-VN" sz="24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4267200" y="1676400"/>
            <a:ext cx="765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4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-12700" y="1308100"/>
            <a:ext cx="8763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defRPr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C4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Đặt  cùng một hiệu điện thế vào hai đầu các dây dẫn có điện trở  R</a:t>
            </a:r>
            <a:r>
              <a:rPr lang="vi-VN" sz="4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R</a:t>
            </a:r>
            <a:r>
              <a:rPr lang="vi-VN" sz="4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=3R</a:t>
            </a:r>
            <a:r>
              <a:rPr lang="vi-VN" sz="4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Dòng điện chạy qua dây dẫn nào có cường độ lớn hơn và lớn hơn bao nhiêu lần?</a:t>
            </a:r>
            <a:endParaRPr lang="en-US" sz="44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28600" y="152400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C4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819400" y="5486400"/>
            <a:ext cx="4784725" cy="646331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noProof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altLang="vi-VN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vi-VN" sz="3600" b="1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vi-VN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altLang="vi-VN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vi-VN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altLang="vi-VN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altLang="vi-VN" sz="3600" b="1" baseline="-25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11" name="Đối tượng 10"/>
          <p:cNvGraphicFramePr>
            <a:graphicFrameLocks noChangeAspect="1"/>
          </p:cNvGraphicFramePr>
          <p:nvPr/>
        </p:nvGraphicFramePr>
        <p:xfrm>
          <a:off x="2620963" y="2767013"/>
          <a:ext cx="61277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2019300" imgH="431800" progId="Equation.DSMT4">
                  <p:embed/>
                </p:oleObj>
              </mc:Choice>
              <mc:Fallback>
                <p:oleObj name="Equation" r:id="rId3" imgW="2019300" imgH="431800" progId="Equation.DSMT4">
                  <p:embed/>
                  <p:pic>
                    <p:nvPicPr>
                      <p:cNvPr id="0" name="Đối tượng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2767013"/>
                        <a:ext cx="61277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2571750" y="2276475"/>
            <a:ext cx="2790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altLang="vi-VN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Áp dụng công thức:</a:t>
            </a: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304800" y="1066800"/>
            <a:ext cx="1236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vi-VN" sz="24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altLang="vi-VN" sz="24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4343400" y="1066800"/>
            <a:ext cx="7651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altLang="vi-VN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33350" y="2276475"/>
            <a:ext cx="25431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U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U</a:t>
            </a:r>
          </a:p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= 3.R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So sánh I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vi-VN" sz="24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và I</a:t>
            </a:r>
            <a:r>
              <a:rPr lang="en-US" altLang="vi-VN" sz="2400" b="1" baseline="-2500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2" name="Đối tượng 1"/>
          <p:cNvGraphicFramePr>
            <a:graphicFrameLocks noChangeAspect="1"/>
          </p:cNvGraphicFramePr>
          <p:nvPr/>
        </p:nvGraphicFramePr>
        <p:xfrm>
          <a:off x="2735263" y="3619500"/>
          <a:ext cx="3503612" cy="175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676400" imgH="838200" progId="Equation.DSMT4">
                  <p:embed/>
                </p:oleObj>
              </mc:Choice>
              <mc:Fallback>
                <p:oleObj name="Equation" r:id="rId5" imgW="1676400" imgH="838200" progId="Equation.DSMT4">
                  <p:embed/>
                  <p:pic>
                    <p:nvPicPr>
                      <p:cNvPr id="0" name="Đối tượng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3619500"/>
                        <a:ext cx="3503612" cy="175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Đối tượng 2"/>
          <p:cNvGraphicFramePr>
            <a:graphicFrameLocks noChangeAspect="1"/>
          </p:cNvGraphicFramePr>
          <p:nvPr/>
        </p:nvGraphicFramePr>
        <p:xfrm>
          <a:off x="6535738" y="4203700"/>
          <a:ext cx="17176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Đối tượng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4203700"/>
                        <a:ext cx="17176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NV-Ve-Nh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0"/>
            <a:ext cx="5695950" cy="1781175"/>
          </a:xfrm>
          <a:prstGeom prst="rect">
            <a:avLst/>
          </a:prstGeom>
          <a:noFill/>
        </p:spPr>
      </p:pic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152400" y="1828800"/>
            <a:ext cx="8991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8.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2.1, 2.2 ,2.3, 2.4 SBT.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vi-VN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vi-VN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7221" name="Picture 5" descr="Poinset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0" y="5029200"/>
            <a:ext cx="2000250" cy="1828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13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7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0" y="0"/>
            <a:ext cx="2625725" cy="2674938"/>
          </a:xfrm>
          <a:prstGeom prst="rect">
            <a:avLst/>
          </a:prstGeom>
          <a:noFill/>
        </p:spPr>
      </p:pic>
      <p:pic>
        <p:nvPicPr>
          <p:cNvPr id="6" name="Picture 9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6518275" y="0"/>
            <a:ext cx="2625725" cy="2674938"/>
          </a:xfrm>
          <a:prstGeom prst="rect">
            <a:avLst/>
          </a:prstGeom>
          <a:noFill/>
        </p:spPr>
      </p:pic>
      <p:pic>
        <p:nvPicPr>
          <p:cNvPr id="7" name="Picture 7" descr="Firewrk5"/>
          <p:cNvPicPr>
            <a:picLocks noChangeAspect="1" noChangeArrowheads="1"/>
          </p:cNvPicPr>
          <p:nvPr/>
        </p:nvPicPr>
        <p:blipFill>
          <a:blip r:embed="rId3">
            <a:lum bright="28000" contrast="2000"/>
          </a:blip>
          <a:srcRect/>
          <a:stretch>
            <a:fillRect/>
          </a:stretch>
        </p:blipFill>
        <p:spPr bwMode="auto">
          <a:xfrm>
            <a:off x="3505200" y="4183062"/>
            <a:ext cx="2625725" cy="267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EARTH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029200"/>
            <a:ext cx="144780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Poinset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4800600"/>
            <a:ext cx="2000250" cy="1828800"/>
          </a:xfrm>
          <a:prstGeom prst="rect">
            <a:avLst/>
          </a:prstGeom>
          <a:noFill/>
        </p:spPr>
      </p:pic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820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50000">
                      <a:srgbClr val="FF0000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HỌC ĐẾN ĐÂY KẾT THÚC </a:t>
            </a:r>
          </a:p>
        </p:txBody>
      </p:sp>
      <p:sp>
        <p:nvSpPr>
          <p:cNvPr id="11" name="WordArt 2"/>
          <p:cNvSpPr>
            <a:spLocks noChangeArrowheads="1" noChangeShapeType="1" noTextEdit="1"/>
          </p:cNvSpPr>
          <p:nvPr/>
        </p:nvSpPr>
        <p:spPr bwMode="auto">
          <a:xfrm>
            <a:off x="457200" y="2819400"/>
            <a:ext cx="81534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 ƠN CÁC EM HỌC SINH</a:t>
            </a:r>
          </a:p>
          <a:p>
            <a:pPr algn="ctr"/>
            <a:r>
              <a:rPr lang="vi-VN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CÓ MỘT NĂM HỌC ĐẠT KẾT QUẢ TỐT</a:t>
            </a:r>
            <a:r>
              <a:rPr lang="en-US" sz="3600" b="1" kern="10" dirty="0" smtClean="0">
                <a:ln w="28575">
                  <a:solidFill>
                    <a:srgbClr val="FEF8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kern="10" dirty="0">
              <a:ln w="28575">
                <a:solidFill>
                  <a:srgbClr val="FEF8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1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2286000"/>
            <a:ext cx="861060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HĐT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198438"/>
            <a:ext cx="7848600" cy="6397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3886200" y="4191000"/>
          <a:ext cx="1252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45760" imgH="431640" progId="Equation.3">
                  <p:embed/>
                </p:oleObj>
              </mc:Choice>
              <mc:Fallback>
                <p:oleObj name="Equation" r:id="rId3" imgW="5457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91000"/>
                        <a:ext cx="1252538" cy="9906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1066800"/>
            <a:ext cx="86106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2590800"/>
          <a:ext cx="7543800" cy="256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</a:tblGrid>
              <a:tr h="1157681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0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" name="Group 6"/>
          <p:cNvGrpSpPr/>
          <p:nvPr/>
        </p:nvGrpSpPr>
        <p:grpSpPr>
          <a:xfrm>
            <a:off x="685800" y="2588741"/>
            <a:ext cx="2119853" cy="1143000"/>
            <a:chOff x="1524000" y="2971800"/>
            <a:chExt cx="2119853" cy="1143000"/>
          </a:xfrm>
        </p:grpSpPr>
        <p:sp>
          <p:nvSpPr>
            <p:cNvPr id="8" name="TextBox 7"/>
            <p:cNvSpPr txBox="1"/>
            <p:nvPr/>
          </p:nvSpPr>
          <p:spPr>
            <a:xfrm>
              <a:off x="2583947" y="2971800"/>
              <a:ext cx="105990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endPara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581400"/>
              <a:ext cx="9621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586345" y="2985655"/>
              <a:ext cx="1918855" cy="112914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282201" y="4225635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1A04C0"/>
                </a:solidFill>
              </a:rPr>
              <a:t>0,4</a:t>
            </a:r>
            <a:endParaRPr lang="en-US" sz="2400" b="1" dirty="0">
              <a:solidFill>
                <a:srgbClr val="1A04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00" y="37338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3729335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58000" y="3733800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77201" y="4724400"/>
            <a:ext cx="575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4,2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4400" y="4191000"/>
            <a:ext cx="712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81800" y="4262735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19600" y="4719935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91400" y="4648200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24" grpId="0"/>
      <p:bldP spid="24" grpId="1"/>
      <p:bldP spid="25" grpId="0"/>
      <p:bldP spid="28" grpId="0"/>
      <p:bldP spid="29" grpId="0"/>
      <p:bldP spid="30" grpId="0"/>
      <p:bldP spid="31" grpId="0"/>
      <p:bldP spid="31" grpId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876800" y="2249031"/>
            <a:ext cx="4038600" cy="22467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HĐT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CĐDĐ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6"/>
          <p:cNvGrpSpPr/>
          <p:nvPr/>
        </p:nvGrpSpPr>
        <p:grpSpPr>
          <a:xfrm>
            <a:off x="228600" y="0"/>
            <a:ext cx="4648200" cy="3505200"/>
            <a:chOff x="228600" y="0"/>
            <a:chExt cx="4648200" cy="3505200"/>
          </a:xfrm>
        </p:grpSpPr>
        <p:pic>
          <p:nvPicPr>
            <p:cNvPr id="16" name="Picture 15" descr="HINH 1.4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168720"/>
              <a:ext cx="4648200" cy="333648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590800" y="0"/>
              <a:ext cx="151996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304800" y="3425447"/>
            <a:ext cx="4614649" cy="3203953"/>
            <a:chOff x="304800" y="3200400"/>
            <a:chExt cx="4614649" cy="3203953"/>
          </a:xfrm>
        </p:grpSpPr>
        <p:grpSp>
          <p:nvGrpSpPr>
            <p:cNvPr id="5" name="Group 6"/>
            <p:cNvGrpSpPr/>
            <p:nvPr/>
          </p:nvGrpSpPr>
          <p:grpSpPr>
            <a:xfrm>
              <a:off x="304800" y="3200400"/>
              <a:ext cx="4614649" cy="3203953"/>
              <a:chOff x="381000" y="304800"/>
              <a:chExt cx="4614649" cy="3203953"/>
            </a:xfrm>
          </p:grpSpPr>
          <p:pic>
            <p:nvPicPr>
              <p:cNvPr id="8" name="Picture 7" descr="HINH 2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1000" y="304800"/>
                <a:ext cx="4614649" cy="3203953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1524000" y="308353"/>
                <a:ext cx="1297150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" name="Rounded Rectangle 9"/>
            <p:cNvSpPr/>
            <p:nvPr/>
          </p:nvSpPr>
          <p:spPr>
            <a:xfrm>
              <a:off x="2791690" y="3699165"/>
              <a:ext cx="304800" cy="76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 descr="MAT HOI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72025"/>
            <a:ext cx="866775" cy="866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 descr="HỎI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53400" y="4495800"/>
            <a:ext cx="762000" cy="762000"/>
          </a:xfrm>
          <a:prstGeom prst="rect">
            <a:avLst/>
          </a:prstGeom>
        </p:spPr>
      </p:pic>
      <p:sp>
        <p:nvSpPr>
          <p:cNvPr id="19" name="Action Button: Back or Previous 18">
            <a:hlinkClick r:id="rId6" action="ppaction://hlinksldjump" highlightClick="1"/>
          </p:cNvPr>
          <p:cNvSpPr/>
          <p:nvPr/>
        </p:nvSpPr>
        <p:spPr>
          <a:xfrm flipH="1">
            <a:off x="8305800" y="6248400"/>
            <a:ext cx="8382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28600" y="304800"/>
            <a:ext cx="8610600" cy="243143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TIẾT 2 – BÀI 2</a:t>
            </a:r>
            <a:endParaRPr lang="vi-VN" sz="6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6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ĐIỆN TRỞ CỦA DÂY DẪN – ĐỊNH LUẬT ÔM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96" name="Picture 16" descr="Ampe k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962400"/>
            <a:ext cx="2133600" cy="2324100"/>
          </a:xfrm>
          <a:prstGeom prst="rect">
            <a:avLst/>
          </a:prstGeom>
          <a:noFill/>
        </p:spPr>
      </p:pic>
      <p:pic>
        <p:nvPicPr>
          <p:cNvPr id="46097" name="Picture 17" descr="Vôn kế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886200"/>
            <a:ext cx="2286000" cy="2362200"/>
          </a:xfrm>
          <a:prstGeom prst="rect">
            <a:avLst/>
          </a:prstGeom>
          <a:noFill/>
        </p:spPr>
      </p:pic>
      <p:pic>
        <p:nvPicPr>
          <p:cNvPr id="46098" name="Picture 18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762000" cy="1066800"/>
          </a:xfrm>
          <a:prstGeom prst="rect">
            <a:avLst/>
          </a:prstGeom>
          <a:noFill/>
        </p:spPr>
      </p:pic>
      <p:pic>
        <p:nvPicPr>
          <p:cNvPr id="46099" name="Picture 19" descr="Pictur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992556">
            <a:off x="38100" y="5381625"/>
            <a:ext cx="1436688" cy="151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7620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048000" y="685800"/>
          <a:ext cx="30725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190440" imgH="393480" progId="Equation.3">
                  <p:embed/>
                </p:oleObj>
              </mc:Choice>
              <mc:Fallback>
                <p:oleObj name="Equation" r:id="rId3" imgW="1904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685800"/>
                        <a:ext cx="30725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28600" y="2514600"/>
          <a:ext cx="3733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4724400" y="2362200"/>
          <a:ext cx="3733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dòng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400" baseline="0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(A)</a:t>
                      </a:r>
                      <a:endParaRPr lang="en-US" sz="240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1A04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b="1" dirty="0">
                        <a:solidFill>
                          <a:srgbClr val="1A04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28600" y="20574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00600" y="19812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8600" y="1295400"/>
            <a:ext cx="579005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295400" y="6019801"/>
          <a:ext cx="990600" cy="685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5" imgW="419040" imgH="393480" progId="Equation.3">
                  <p:embed/>
                </p:oleObj>
              </mc:Choice>
              <mc:Fallback>
                <p:oleObj name="Equation" r:id="rId5" imgW="4190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6019801"/>
                        <a:ext cx="990600" cy="685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005513" y="5943600"/>
          <a:ext cx="11715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7" imgW="495000" imgH="393480" progId="Equation.3">
                  <p:embed/>
                </p:oleObj>
              </mc:Choice>
              <mc:Fallback>
                <p:oleObj name="Equation" r:id="rId7" imgW="4950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13" y="5943600"/>
                        <a:ext cx="11715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990600" y="1219200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thương số     đối với mỗi dây dẫn dựa vào kết quả bảng 1;2</a:t>
            </a:r>
            <a:endParaRPr lang="en-US" sz="2800" dirty="0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52800" y="1295400"/>
          <a:ext cx="3079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9" imgW="190440" imgH="393480" progId="Equation.3">
                  <p:embed/>
                </p:oleObj>
              </mc:Choice>
              <mc:Fallback>
                <p:oleObj name="Equation" r:id="rId9" imgW="1904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295400"/>
                        <a:ext cx="3079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28600" y="228600"/>
            <a:ext cx="579005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152400" y="838200"/>
            <a:ext cx="8534400" cy="1077218"/>
            <a:chOff x="152400" y="838200"/>
            <a:chExt cx="8534400" cy="1077218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838200"/>
              <a:ext cx="8534400" cy="107721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7589" name="Object 5"/>
            <p:cNvGraphicFramePr>
              <a:graphicFrameLocks noChangeAspect="1"/>
            </p:cNvGraphicFramePr>
            <p:nvPr/>
          </p:nvGraphicFramePr>
          <p:xfrm>
            <a:off x="4038600" y="838200"/>
            <a:ext cx="307975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Equation" r:id="rId3" imgW="190440" imgH="393480" progId="Equation.3">
                    <p:embed/>
                  </p:oleObj>
                </mc:Choice>
                <mc:Fallback>
                  <p:oleObj name="Equation" r:id="rId3" imgW="19044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600" y="838200"/>
                          <a:ext cx="307975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19"/>
          <p:cNvGrpSpPr/>
          <p:nvPr/>
        </p:nvGrpSpPr>
        <p:grpSpPr>
          <a:xfrm>
            <a:off x="304800" y="2362200"/>
            <a:ext cx="8534400" cy="2308324"/>
            <a:chOff x="228600" y="2286000"/>
            <a:chExt cx="8534400" cy="2308324"/>
          </a:xfrm>
        </p:grpSpPr>
        <p:grpSp>
          <p:nvGrpSpPr>
            <p:cNvPr id="7" name="Group 18"/>
            <p:cNvGrpSpPr/>
            <p:nvPr/>
          </p:nvGrpSpPr>
          <p:grpSpPr>
            <a:xfrm>
              <a:off x="228600" y="2286000"/>
              <a:ext cx="8534400" cy="2308324"/>
              <a:chOff x="228600" y="2286000"/>
              <a:chExt cx="8534400" cy="2308324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228600" y="2286000"/>
                <a:ext cx="8534400" cy="230832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Trả</a:t>
                </a:r>
                <a:r>
                  <a:rPr lang="en-US" sz="3600" b="1" u="sng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u="sng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lời</a:t>
                </a:r>
                <a:r>
                  <a:rPr lang="en-US" sz="36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như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đổi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thương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vi-VN" sz="3600" b="1" dirty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khác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600" b="1" dirty="0" smtClean="0">
                    <a:solidFill>
                      <a:srgbClr val="1A04C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3600" b="1" dirty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67590" name="Object 6"/>
              <p:cNvGraphicFramePr>
                <a:graphicFrameLocks noChangeAspect="1"/>
              </p:cNvGraphicFramePr>
              <p:nvPr/>
            </p:nvGraphicFramePr>
            <p:xfrm>
              <a:off x="2438400" y="2819400"/>
              <a:ext cx="533400" cy="635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1" name="Equation" r:id="rId5" imgW="190440" imgH="393480" progId="Equation.3">
                      <p:embed/>
                    </p:oleObj>
                  </mc:Choice>
                  <mc:Fallback>
                    <p:oleObj name="Equation" r:id="rId5" imgW="190440" imgH="39348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38400" y="2819400"/>
                            <a:ext cx="533400" cy="6350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7591" name="Object 7"/>
            <p:cNvGraphicFramePr>
              <a:graphicFrameLocks noChangeAspect="1"/>
            </p:cNvGraphicFramePr>
            <p:nvPr/>
          </p:nvGraphicFramePr>
          <p:xfrm>
            <a:off x="6172200" y="3429000"/>
            <a:ext cx="5334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Equation" r:id="rId6" imgW="190440" imgH="393480" progId="Equation.3">
                    <p:embed/>
                  </p:oleObj>
                </mc:Choice>
                <mc:Fallback>
                  <p:oleObj name="Equation" r:id="rId6" imgW="19044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72200" y="3429000"/>
                          <a:ext cx="5334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125"/>
          <p:cNvSpPr txBox="1">
            <a:spLocks noChangeArrowheads="1"/>
          </p:cNvSpPr>
          <p:nvPr/>
        </p:nvSpPr>
        <p:spPr bwMode="auto">
          <a:xfrm>
            <a:off x="228600" y="0"/>
            <a:ext cx="472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vi-VN" sz="36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sz="36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6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6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6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 Box 126"/>
          <p:cNvSpPr txBox="1">
            <a:spLocks noChangeArrowheads="1"/>
          </p:cNvSpPr>
          <p:nvPr/>
        </p:nvSpPr>
        <p:spPr bwMode="auto">
          <a:xfrm>
            <a:off x="0" y="6858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 Box 133"/>
          <p:cNvSpPr txBox="1">
            <a:spLocks noChangeArrowheads="1"/>
          </p:cNvSpPr>
          <p:nvPr/>
        </p:nvSpPr>
        <p:spPr bwMode="auto">
          <a:xfrm>
            <a:off x="0" y="18288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pic>
        <p:nvPicPr>
          <p:cNvPr id="10" name="Picture 1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590800"/>
            <a:ext cx="16859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590800"/>
            <a:ext cx="25717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136"/>
          <p:cNvSpPr txBox="1">
            <a:spLocks noChangeArrowheads="1"/>
          </p:cNvSpPr>
          <p:nvPr/>
        </p:nvSpPr>
        <p:spPr bwMode="auto">
          <a:xfrm>
            <a:off x="0" y="2971800"/>
            <a:ext cx="434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2" name="Group 138"/>
          <p:cNvGrpSpPr>
            <a:grpSpLocks/>
          </p:cNvGrpSpPr>
          <p:nvPr/>
        </p:nvGrpSpPr>
        <p:grpSpPr bwMode="auto">
          <a:xfrm>
            <a:off x="2362200" y="3505200"/>
            <a:ext cx="1728787" cy="900113"/>
            <a:chOff x="1536" y="2592"/>
            <a:chExt cx="1089" cy="567"/>
          </a:xfrm>
        </p:grpSpPr>
        <p:sp>
          <p:nvSpPr>
            <p:cNvPr id="13328" name="Text Box 139"/>
            <p:cNvSpPr txBox="1">
              <a:spLocks noChangeArrowheads="1"/>
            </p:cNvSpPr>
            <p:nvPr/>
          </p:nvSpPr>
          <p:spPr bwMode="auto">
            <a:xfrm>
              <a:off x="1536" y="2697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>
                  <a:latin typeface="Times New Roman" pitchFamily="18" charset="0"/>
                  <a:cs typeface="Times New Roman" pitchFamily="18" charset="0"/>
                </a:rPr>
                <a:t>1     =</a:t>
              </a:r>
            </a:p>
          </p:txBody>
        </p:sp>
        <p:graphicFrame>
          <p:nvGraphicFramePr>
            <p:cNvPr id="13329" name="Object 140"/>
            <p:cNvGraphicFramePr>
              <a:graphicFrameLocks noChangeAspect="1"/>
            </p:cNvGraphicFramePr>
            <p:nvPr/>
          </p:nvGraphicFramePr>
          <p:xfrm>
            <a:off x="1667" y="2710"/>
            <a:ext cx="301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" name="Equation" r:id="rId5" imgW="164885" imgH="164885" progId="Equation.DSMT4">
                    <p:embed/>
                  </p:oleObj>
                </mc:Choice>
                <mc:Fallback>
                  <p:oleObj name="Equation" r:id="rId5" imgW="164885" imgH="164885" progId="Equation.DSMT4">
                    <p:embed/>
                    <p:pic>
                      <p:nvPicPr>
                        <p:cNvPr id="0" name="Object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7" y="2710"/>
                          <a:ext cx="301" cy="3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" name="Group 141"/>
            <p:cNvGrpSpPr>
              <a:grpSpLocks/>
            </p:cNvGrpSpPr>
            <p:nvPr/>
          </p:nvGrpSpPr>
          <p:grpSpPr bwMode="auto">
            <a:xfrm>
              <a:off x="2134" y="2592"/>
              <a:ext cx="491" cy="567"/>
              <a:chOff x="3197" y="2658"/>
              <a:chExt cx="491" cy="567"/>
            </a:xfrm>
          </p:grpSpPr>
          <p:sp>
            <p:nvSpPr>
              <p:cNvPr id="13331" name="Text Box 142"/>
              <p:cNvSpPr txBox="1">
                <a:spLocks noChangeArrowheads="1"/>
              </p:cNvSpPr>
              <p:nvPr/>
            </p:nvSpPr>
            <p:spPr bwMode="auto">
              <a:xfrm>
                <a:off x="3206" y="2658"/>
                <a:ext cx="43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 dirty="0">
                    <a:latin typeface="Times New Roman" pitchFamily="18" charset="0"/>
                    <a:cs typeface="Times New Roman" pitchFamily="18" charset="0"/>
                  </a:rPr>
                  <a:t>1V</a:t>
                </a:r>
              </a:p>
            </p:txBody>
          </p:sp>
          <p:sp>
            <p:nvSpPr>
              <p:cNvPr id="13332" name="Text Box 143"/>
              <p:cNvSpPr txBox="1">
                <a:spLocks noChangeArrowheads="1"/>
              </p:cNvSpPr>
              <p:nvPr/>
            </p:nvSpPr>
            <p:spPr bwMode="auto">
              <a:xfrm>
                <a:off x="3197" y="2898"/>
                <a:ext cx="49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800">
                    <a:latin typeface="Times New Roman" pitchFamily="18" charset="0"/>
                    <a:cs typeface="Times New Roman" pitchFamily="18" charset="0"/>
                  </a:rPr>
                  <a:t>1A</a:t>
                </a:r>
              </a:p>
            </p:txBody>
          </p:sp>
          <p:sp>
            <p:nvSpPr>
              <p:cNvPr id="13333" name="Line 144"/>
              <p:cNvSpPr>
                <a:spLocks noChangeShapeType="1"/>
              </p:cNvSpPr>
              <p:nvPr/>
            </p:nvSpPr>
            <p:spPr bwMode="auto">
              <a:xfrm>
                <a:off x="3258" y="2946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" name="Text Box 145"/>
          <p:cNvSpPr txBox="1">
            <a:spLocks noChangeArrowheads="1"/>
          </p:cNvSpPr>
          <p:nvPr/>
        </p:nvSpPr>
        <p:spPr bwMode="auto">
          <a:xfrm>
            <a:off x="-7938" y="4724400"/>
            <a:ext cx="91313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i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: k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; 1k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= 1000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;1M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= 1000 000</a:t>
            </a:r>
            <a:r>
              <a:rPr lang="el-GR" altLang="vi-VN" sz="2400" b="1" i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Ω</a:t>
            </a:r>
            <a:endParaRPr lang="en-US" altLang="vi-VN" sz="2400" b="1" i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Đối tượng 2"/>
          <p:cNvGraphicFramePr>
            <a:graphicFrameLocks noChangeAspect="1"/>
          </p:cNvGraphicFramePr>
          <p:nvPr/>
        </p:nvGraphicFramePr>
        <p:xfrm>
          <a:off x="1447800" y="533400"/>
          <a:ext cx="7620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444307" imgH="393529" progId="Equation.DSMT4">
                  <p:embed/>
                </p:oleObj>
              </mc:Choice>
              <mc:Fallback>
                <p:oleObj name="Equation" r:id="rId7" imgW="444307" imgH="393529" progId="Equation.DSMT4">
                  <p:embed/>
                  <p:pic>
                    <p:nvPicPr>
                      <p:cNvPr id="0" name="Đối tượng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3400"/>
                        <a:ext cx="7620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Hình chữ nhật 3"/>
          <p:cNvSpPr>
            <a:spLocks noChangeArrowheads="1"/>
          </p:cNvSpPr>
          <p:nvPr/>
        </p:nvSpPr>
        <p:spPr bwMode="auto">
          <a:xfrm>
            <a:off x="0" y="5334000"/>
            <a:ext cx="91773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vi-VN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Ý nghĩa của điện trở: </a:t>
            </a:r>
            <a:r>
              <a:rPr lang="vi-VN" alt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 trở biểu thị mức độ cản trở dòng điện nhiều hay ít của dây dẫn.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3" grpId="0"/>
      <p:bldP spid="21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152400" y="152400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II. ĐỊNH LUẬT ÔM:</a:t>
            </a: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0" y="7620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vi-VN" sz="32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" name="Object 34"/>
          <p:cNvGraphicFramePr>
            <a:graphicFrameLocks noChangeAspect="1"/>
          </p:cNvGraphicFramePr>
          <p:nvPr/>
        </p:nvGraphicFramePr>
        <p:xfrm>
          <a:off x="998538" y="1773238"/>
          <a:ext cx="114300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597600" imgH="647280" progId="Equation.3">
                  <p:embed/>
                </p:oleObj>
              </mc:Choice>
              <mc:Fallback>
                <p:oleObj name="Equation" r:id="rId3" imgW="597600" imgH="6472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1773238"/>
                        <a:ext cx="1143000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8"/>
          <p:cNvSpPr txBox="1">
            <a:spLocks noChangeArrowheads="1"/>
          </p:cNvSpPr>
          <p:nvPr/>
        </p:nvSpPr>
        <p:spPr bwMode="auto">
          <a:xfrm>
            <a:off x="4067175" y="1662113"/>
            <a:ext cx="408622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U:Hiệu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(V)</a:t>
            </a:r>
          </a:p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(A).</a:t>
            </a:r>
          </a:p>
          <a:p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 :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vi-VN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0" name="Hình chữ nhật 9"/>
          <p:cNvSpPr>
            <a:spLocks noChangeArrowheads="1"/>
          </p:cNvSpPr>
          <p:nvPr/>
        </p:nvSpPr>
        <p:spPr bwMode="auto">
          <a:xfrm>
            <a:off x="2486025" y="2032000"/>
            <a:ext cx="1481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Trong đó:</a:t>
            </a:r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0" y="4033838"/>
            <a:ext cx="746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b="1" kern="0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-11113" y="4503738"/>
            <a:ext cx="9144001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altLang="vi-VN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04800" y="2870200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117115" imgH="393529" progId="Equation.DSMT4">
                  <p:embed/>
                </p:oleObj>
              </mc:Choice>
              <mc:Fallback>
                <p:oleObj name="Equation" r:id="rId5" imgW="1117115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70200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831</Words>
  <Application>Microsoft Office PowerPoint</Application>
  <PresentationFormat>On-screen Show (4:3)</PresentationFormat>
  <Paragraphs>130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Verdana</vt:lpstr>
      <vt:lpstr>Wingdings</vt:lpstr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III/ VẬN DỤNG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Hoang Ngoc CPT</cp:lastModifiedBy>
  <cp:revision>27</cp:revision>
  <dcterms:created xsi:type="dcterms:W3CDTF">2020-09-07T07:08:05Z</dcterms:created>
  <dcterms:modified xsi:type="dcterms:W3CDTF">2023-09-13T13:39:03Z</dcterms:modified>
</cp:coreProperties>
</file>