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5143500"/>
  <p:notesSz cx="9144000" cy="5143500"/>
  <p:embeddedFontLst>
    <p:embeddedFont>
      <p:font typeface="BWHUEN+TimesNewRomanPS-BoldMT"/>
      <p:regular r:id="rId31"/>
    </p:embeddedFont>
    <p:embeddedFont>
      <p:font typeface="PESAOK+TimesNewRomanPSMT"/>
      <p:regular r:id="rId32"/>
    </p:embeddedFont>
    <p:embeddedFont>
      <p:font typeface="IUSEAV+Calibri"/>
      <p:regular r:id="rId33"/>
    </p:embeddedFont>
    <p:embeddedFont>
      <p:font typeface="DJQINF+TimesNewRomanPS-ItalicMT"/>
      <p:regular r:id="rId34"/>
    </p:embeddedFont>
    <p:embeddedFont>
      <p:font typeface="PQETVP+ArialMT"/>
      <p:regular r:id="rId35"/>
    </p:embeddedFont>
    <p:embeddedFont>
      <p:font typeface="BDDNIT+Arial-BoldMT"/>
      <p:regular r:id="rId3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font" Target="fonts/font1.fntdata" /><Relationship Id="rId32" Type="http://schemas.openxmlformats.org/officeDocument/2006/relationships/font" Target="fonts/font2.fntdata" /><Relationship Id="rId33" Type="http://schemas.openxmlformats.org/officeDocument/2006/relationships/font" Target="fonts/font3.fntdata" /><Relationship Id="rId34" Type="http://schemas.openxmlformats.org/officeDocument/2006/relationships/font" Target="fonts/font4.fntdata" /><Relationship Id="rId35" Type="http://schemas.openxmlformats.org/officeDocument/2006/relationships/font" Target="fonts/font5.fntdata" /><Relationship Id="rId36" Type="http://schemas.openxmlformats.org/officeDocument/2006/relationships/font" Target="fonts/font6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33957" y="484870"/>
            <a:ext cx="5032172" cy="1395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002060"/>
                </a:solidFill>
                <a:latin typeface="BWHUEN+TimesNewRomanPS-BoldMT"/>
                <a:cs typeface="BWHUEN+TimesNewRomanPS-BoldMT"/>
              </a:rPr>
              <a:t>TRƯỜNG</a:t>
            </a:r>
            <a:r>
              <a:rPr dirty="0" sz="2700" b="1">
                <a:solidFill>
                  <a:srgbClr val="00206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700" b="1">
                <a:solidFill>
                  <a:srgbClr val="002060"/>
                </a:solidFill>
                <a:latin typeface="BWHUEN+TimesNewRomanPS-BoldMT"/>
                <a:cs typeface="BWHUEN+TimesNewRomanPS-BoldMT"/>
              </a:rPr>
              <a:t>THCS</a:t>
            </a:r>
            <a:r>
              <a:rPr dirty="0" sz="2700" b="1">
                <a:solidFill>
                  <a:srgbClr val="00206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700" b="1">
                <a:solidFill>
                  <a:srgbClr val="002060"/>
                </a:solidFill>
                <a:latin typeface="BWHUEN+TimesNewRomanPS-BoldMT"/>
                <a:cs typeface="BWHUEN+TimesNewRomanPS-BoldMT"/>
              </a:rPr>
              <a:t>ĐẰNG</a:t>
            </a:r>
            <a:r>
              <a:rPr dirty="0" sz="2700" b="1">
                <a:solidFill>
                  <a:srgbClr val="00206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700" b="1">
                <a:solidFill>
                  <a:srgbClr val="002060"/>
                </a:solidFill>
                <a:latin typeface="BWHUEN+TimesNewRomanPS-BoldMT"/>
                <a:cs typeface="BWHUEN+TimesNewRomanPS-BoldMT"/>
              </a:rPr>
              <a:t>HẢI</a:t>
            </a:r>
          </a:p>
          <a:p>
            <a:pPr marL="430595" marR="0">
              <a:lnSpc>
                <a:spcPts val="2917"/>
              </a:lnSpc>
              <a:spcBef>
                <a:spcPts val="1180"/>
              </a:spcBef>
              <a:spcAft>
                <a:spcPts val="0"/>
              </a:spcAft>
            </a:pPr>
            <a:r>
              <a:rPr dirty="0" sz="2800" b="1">
                <a:solidFill>
                  <a:srgbClr val="002060"/>
                </a:solidFill>
                <a:latin typeface="BWHUEN+TimesNewRomanPS-BoldMT"/>
                <a:cs typeface="BWHUEN+TimesNewRomanPS-BoldMT"/>
              </a:rPr>
              <a:t>NĂM</a:t>
            </a:r>
            <a:r>
              <a:rPr dirty="0" sz="2800" b="1">
                <a:solidFill>
                  <a:srgbClr val="00206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WHUEN+TimesNewRomanPS-BoldMT"/>
                <a:cs typeface="BWHUEN+TimesNewRomanPS-BoldMT"/>
              </a:rPr>
              <a:t>HỌC:</a:t>
            </a:r>
            <a:r>
              <a:rPr dirty="0" sz="2800" b="1">
                <a:solidFill>
                  <a:srgbClr val="00206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WHUEN+TimesNewRomanPS-BoldMT"/>
                <a:cs typeface="BWHUEN+TimesNewRomanPS-BoldMT"/>
              </a:rPr>
              <a:t>2023</a:t>
            </a:r>
            <a:r>
              <a:rPr dirty="0" sz="2800" b="1">
                <a:solidFill>
                  <a:srgbClr val="00206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WHUEN+TimesNewRomanPS-BoldMT"/>
                <a:cs typeface="BWHUEN+TimesNewRomanPS-BoldMT"/>
              </a:rPr>
              <a:t>-</a:t>
            </a:r>
            <a:r>
              <a:rPr dirty="0" sz="2800" b="1">
                <a:solidFill>
                  <a:srgbClr val="00206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800" b="1">
                <a:solidFill>
                  <a:srgbClr val="002060"/>
                </a:solidFill>
                <a:latin typeface="BWHUEN+TimesNewRomanPS-BoldMT"/>
                <a:cs typeface="BWHUEN+TimesNewRomanPS-BoldMT"/>
              </a:rPr>
              <a:t>2024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4440" y="2371062"/>
            <a:ext cx="8495557" cy="21906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0000"/>
                </a:solidFill>
                <a:latin typeface="BWHUEN+TimesNewRomanPS-BoldMT"/>
                <a:cs typeface="BWHUEN+TimesNewRomanPS-BoldMT"/>
              </a:rPr>
              <a:t>NHIỆT</a:t>
            </a:r>
            <a:r>
              <a:rPr dirty="0" sz="3600" b="1">
                <a:solidFill>
                  <a:srgbClr val="ff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BWHUEN+TimesNewRomanPS-BoldMT"/>
                <a:cs typeface="BWHUEN+TimesNewRomanPS-BoldMT"/>
              </a:rPr>
              <a:t>LIỆT</a:t>
            </a:r>
            <a:r>
              <a:rPr dirty="0" sz="3600" b="1">
                <a:solidFill>
                  <a:srgbClr val="ff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BWHUEN+TimesNewRomanPS-BoldMT"/>
                <a:cs typeface="BWHUEN+TimesNewRomanPS-BoldMT"/>
              </a:rPr>
              <a:t>CHÀO</a:t>
            </a:r>
            <a:r>
              <a:rPr dirty="0" sz="3600" b="1">
                <a:solidFill>
                  <a:srgbClr val="ff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BWHUEN+TimesNewRomanPS-BoldMT"/>
                <a:cs typeface="BWHUEN+TimesNewRomanPS-BoldMT"/>
              </a:rPr>
              <a:t>MỪNG</a:t>
            </a:r>
            <a:r>
              <a:rPr dirty="0" sz="3600" b="1">
                <a:solidFill>
                  <a:srgbClr val="ff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BWHUEN+TimesNewRomanPS-BoldMT"/>
                <a:cs typeface="BWHUEN+TimesNewRomanPS-BoldMT"/>
              </a:rPr>
              <a:t>QUÝ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ff0000"/>
                </a:solidFill>
                <a:latin typeface="BWHUEN+TimesNewRomanPS-BoldMT"/>
                <a:cs typeface="BWHUEN+TimesNewRomanPS-BoldMT"/>
              </a:rPr>
              <a:t>THẦY</a:t>
            </a:r>
            <a:r>
              <a:rPr dirty="0" sz="3600" b="1">
                <a:solidFill>
                  <a:srgbClr val="ff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BWHUEN+TimesNewRomanPS-BoldMT"/>
                <a:cs typeface="BWHUEN+TimesNewRomanPS-BoldMT"/>
              </a:rPr>
              <a:t>CÔ</a:t>
            </a:r>
            <a:r>
              <a:rPr dirty="0" sz="3600" b="1">
                <a:solidFill>
                  <a:srgbClr val="ff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BWHUEN+TimesNewRomanPS-BoldMT"/>
                <a:cs typeface="BWHUEN+TimesNewRomanPS-BoldMT"/>
              </a:rPr>
              <a:t>VÀ</a:t>
            </a:r>
            <a:r>
              <a:rPr dirty="0" sz="3600" b="1">
                <a:solidFill>
                  <a:srgbClr val="ff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BWHUEN+TimesNewRomanPS-BoldMT"/>
                <a:cs typeface="BWHUEN+TimesNewRomanPS-BoldMT"/>
              </a:rPr>
              <a:t>CÁC</a:t>
            </a:r>
            <a:r>
              <a:rPr dirty="0" sz="3600" b="1">
                <a:solidFill>
                  <a:srgbClr val="ff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BWHUEN+TimesNewRomanPS-BoldMT"/>
                <a:cs typeface="BWHUEN+TimesNewRomanPS-BoldMT"/>
              </a:rPr>
              <a:t>EM</a:t>
            </a:r>
            <a:r>
              <a:rPr dirty="0" sz="3600" b="1">
                <a:solidFill>
                  <a:srgbClr val="ff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BWHUEN+TimesNewRomanPS-BoldMT"/>
                <a:cs typeface="BWHUEN+TimesNewRomanPS-BoldMT"/>
              </a:rPr>
              <a:t>HỌC</a:t>
            </a:r>
            <a:r>
              <a:rPr dirty="0" sz="3600" b="1">
                <a:solidFill>
                  <a:srgbClr val="ff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BWHUEN+TimesNewRomanPS-BoldMT"/>
                <a:cs typeface="BWHUEN+TimesNewRomanPS-BoldMT"/>
              </a:rPr>
              <a:t>SINH!</a:t>
            </a:r>
          </a:p>
          <a:p>
            <a:pPr marL="1530112" marR="0">
              <a:lnSpc>
                <a:spcPts val="3125"/>
              </a:lnSpc>
              <a:spcBef>
                <a:spcPts val="901"/>
              </a:spcBef>
              <a:spcAft>
                <a:spcPts val="0"/>
              </a:spcAft>
            </a:pPr>
            <a:r>
              <a:rPr dirty="0" sz="3000" b="1">
                <a:solidFill>
                  <a:srgbClr val="002060"/>
                </a:solidFill>
                <a:latin typeface="BWHUEN+TimesNewRomanPS-BoldMT"/>
                <a:cs typeface="BWHUEN+TimesNewRomanPS-BoldMT"/>
              </a:rPr>
              <a:t>GV:</a:t>
            </a:r>
            <a:r>
              <a:rPr dirty="0" sz="3000" b="1">
                <a:solidFill>
                  <a:srgbClr val="00206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3000" b="1">
                <a:solidFill>
                  <a:srgbClr val="002060"/>
                </a:solidFill>
                <a:latin typeface="BWHUEN+TimesNewRomanPS-BoldMT"/>
                <a:cs typeface="BWHUEN+TimesNewRomanPS-BoldMT"/>
              </a:rPr>
              <a:t>Hoàng</a:t>
            </a:r>
            <a:r>
              <a:rPr dirty="0" sz="3000" b="1">
                <a:solidFill>
                  <a:srgbClr val="00206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3000" b="1">
                <a:solidFill>
                  <a:srgbClr val="002060"/>
                </a:solidFill>
                <a:latin typeface="BWHUEN+TimesNewRomanPS-BoldMT"/>
                <a:cs typeface="BWHUEN+TimesNewRomanPS-BoldMT"/>
              </a:rPr>
              <a:t>Thị</a:t>
            </a:r>
            <a:r>
              <a:rPr dirty="0" sz="3000" b="1">
                <a:solidFill>
                  <a:srgbClr val="00206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3000" b="1">
                <a:solidFill>
                  <a:srgbClr val="002060"/>
                </a:solidFill>
                <a:latin typeface="BWHUEN+TimesNewRomanPS-BoldMT"/>
                <a:cs typeface="BWHUEN+TimesNewRomanPS-BoldMT"/>
              </a:rPr>
              <a:t>Minh</a:t>
            </a:r>
            <a:r>
              <a:rPr dirty="0" sz="3000" b="1">
                <a:solidFill>
                  <a:srgbClr val="00206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3000" b="1">
                <a:solidFill>
                  <a:srgbClr val="002060"/>
                </a:solidFill>
                <a:latin typeface="BWHUEN+TimesNewRomanPS-BoldMT"/>
                <a:cs typeface="BWHUEN+TimesNewRomanPS-BoldMT"/>
              </a:rPr>
              <a:t>Tâm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5543" y="968244"/>
            <a:ext cx="183312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 u="sng">
                <a:solidFill>
                  <a:srgbClr val="ff0000"/>
                </a:solidFill>
                <a:latin typeface="BWHUEN+TimesNewRomanPS-BoldMT"/>
                <a:cs typeface="BWHUEN+TimesNewRomanPS-BoldMT"/>
              </a:rPr>
              <a:t>*Lưu</a:t>
            </a:r>
            <a:r>
              <a:rPr dirty="0" sz="2800" b="1" u="sng">
                <a:solidFill>
                  <a:srgbClr val="ff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800" b="1" u="sng">
                <a:solidFill>
                  <a:srgbClr val="ff0000"/>
                </a:solidFill>
                <a:latin typeface="BWHUEN+TimesNewRomanPS-BoldMT"/>
                <a:cs typeface="BWHUEN+TimesNewRomanPS-BoldMT"/>
              </a:rPr>
              <a:t>ý</a:t>
            </a:r>
            <a:r>
              <a:rPr dirty="0" sz="2800" b="1" u="sng">
                <a:solidFill>
                  <a:srgbClr val="ff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800" b="1" u="sng">
                <a:solidFill>
                  <a:srgbClr val="ff0000"/>
                </a:solidFill>
                <a:latin typeface="BWHUEN+TimesNewRomanPS-BoldMT"/>
                <a:cs typeface="BWHUEN+TimesNewRomanPS-BoldMT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67204" y="1546446"/>
            <a:ext cx="4625534" cy="9059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của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phân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số</a:t>
            </a:r>
            <a:r>
              <a:rPr dirty="0" sz="2800" spc="3784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QETVP+ArialMT"/>
                <a:cs typeface="PQETVP+ArialMT"/>
              </a:rPr>
              <a:t>,</a:t>
            </a:r>
            <a:r>
              <a:rPr dirty="0" sz="2800">
                <a:solidFill>
                  <a:srgbClr val="000000"/>
                </a:solidFill>
                <a:latin typeface="PQETVP+ArialMT"/>
                <a:cs typeface="PQETVP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ta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phải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viết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2809" y="1576803"/>
            <a:ext cx="3409083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Để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viết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lũy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thừa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bậc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2864" y="2535017"/>
            <a:ext cx="282341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trong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dấu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ngoặc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57065" y="2554307"/>
            <a:ext cx="1327045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tức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là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240" y="360210"/>
            <a:ext cx="1052617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Bài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1:(SGK/T30)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Tìm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số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thích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hợp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cho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dấu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?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trong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bảng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sau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8886" y="1071505"/>
            <a:ext cx="994767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Lũy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thừa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60535" y="1334179"/>
            <a:ext cx="261620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3f31f9"/>
                </a:solidFill>
                <a:latin typeface="BWHUEN+TimesNewRomanPS-BoldMT"/>
                <a:cs typeface="BWHUEN+TimesNewRomanPS-BoldMT"/>
              </a:rPr>
              <a:t>?</a:t>
            </a:r>
            <a:r>
              <a:rPr dirty="0" sz="2800" spc="5100" b="1">
                <a:solidFill>
                  <a:srgbClr val="3f31f9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800" b="1">
                <a:solidFill>
                  <a:srgbClr val="3f31f9"/>
                </a:solidFill>
                <a:latin typeface="BWHUEN+TimesNewRomanPS-BoldMT"/>
                <a:cs typeface="BWHUEN+TimesNewRomanPS-BoldMT"/>
              </a:rPr>
              <a:t>?</a:t>
            </a:r>
            <a:r>
              <a:rPr dirty="0" sz="2800" spc="5700" b="1">
                <a:solidFill>
                  <a:srgbClr val="3f31f9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800" b="1">
                <a:solidFill>
                  <a:srgbClr val="3f31f9"/>
                </a:solidFill>
                <a:latin typeface="BWHUEN+TimesNewRomanPS-BoldMT"/>
                <a:cs typeface="BWHUEN+TimesNewRomanPS-BoldMT"/>
              </a:rPr>
              <a:t>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8886" y="2170037"/>
            <a:ext cx="1168298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Cơ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số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03136" y="2284872"/>
            <a:ext cx="1717733" cy="9067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3f31f9"/>
                </a:solidFill>
                <a:latin typeface="BWHUEN+TimesNewRomanPS-BoldMT"/>
                <a:cs typeface="BWHUEN+TimesNewRomanPS-BoldMT"/>
              </a:rPr>
              <a:t>?</a:t>
            </a:r>
            <a:r>
              <a:rPr dirty="0" sz="2800" spc="5825" b="1">
                <a:solidFill>
                  <a:srgbClr val="3f31f9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800" b="1">
                <a:solidFill>
                  <a:srgbClr val="3f31f9"/>
                </a:solidFill>
                <a:latin typeface="BWHUEN+TimesNewRomanPS-BoldMT"/>
                <a:cs typeface="BWHUEN+TimesNewRomanPS-BoldMT"/>
              </a:rPr>
              <a:t>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8886" y="3037347"/>
            <a:ext cx="2234489" cy="8429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Số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mũ</a:t>
            </a:r>
            <a:r>
              <a:rPr dirty="0" sz="2400" spc="5677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 b="1">
                <a:solidFill>
                  <a:srgbClr val="3f31f9"/>
                </a:solidFill>
                <a:latin typeface="BWHUEN+TimesNewRomanPS-BoldMT"/>
                <a:cs typeface="BWHUEN+TimesNewRomanPS-BoldMT"/>
              </a:rPr>
              <a:t>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26294" y="3076302"/>
            <a:ext cx="71120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3f31f9"/>
                </a:solidFill>
                <a:latin typeface="BWHUEN+TimesNewRomanPS-BoldMT"/>
                <a:cs typeface="BWHUEN+TimesNewRomanPS-BoldMT"/>
              </a:rPr>
              <a:t>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965536" y="3076302"/>
            <a:ext cx="71120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3f31f9"/>
                </a:solidFill>
                <a:latin typeface="BWHUEN+TimesNewRomanPS-BoldMT"/>
                <a:cs typeface="BWHUEN+TimesNewRomanPS-BoldMT"/>
              </a:rPr>
              <a:t>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18886" y="3651159"/>
            <a:ext cx="1362104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GT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của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lũy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68500" y="3908329"/>
            <a:ext cx="71120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3f31f9"/>
                </a:solidFill>
                <a:latin typeface="BWHUEN+TimesNewRomanPS-BoldMT"/>
                <a:cs typeface="BWHUEN+TimesNewRomanPS-BoldMT"/>
              </a:rPr>
              <a:t>?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060535" y="3908329"/>
            <a:ext cx="1550785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3f31f9"/>
                </a:solidFill>
                <a:latin typeface="BWHUEN+TimesNewRomanPS-BoldMT"/>
                <a:cs typeface="BWHUEN+TimesNewRomanPS-BoldMT"/>
              </a:rPr>
              <a:t>?</a:t>
            </a:r>
            <a:r>
              <a:rPr dirty="0" sz="2800" spc="4511" b="1">
                <a:solidFill>
                  <a:srgbClr val="3f31f9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800" b="1">
                <a:solidFill>
                  <a:srgbClr val="3f31f9"/>
                </a:solidFill>
                <a:latin typeface="BWHUEN+TimesNewRomanPS-BoldMT"/>
                <a:cs typeface="BWHUEN+TimesNewRomanPS-BoldMT"/>
              </a:rPr>
              <a:t>?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103187" y="3927806"/>
            <a:ext cx="71120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3f31f9"/>
                </a:solidFill>
                <a:latin typeface="BWHUEN+TimesNewRomanPS-BoldMT"/>
                <a:cs typeface="BWHUEN+TimesNewRomanPS-BoldMT"/>
              </a:rPr>
              <a:t>?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18886" y="4382679"/>
            <a:ext cx="994767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thừa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001" y="278498"/>
            <a:ext cx="1052617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Bài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1:(SGK/T30)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Tìm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số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thích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hợp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cho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dấu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?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trong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bảng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sau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43977" y="1039697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USEAV+Calibri"/>
                <a:cs typeface="IUSEAV+Calibri"/>
              </a:rPr>
              <a:t>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4453" y="1076780"/>
            <a:ext cx="182132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Lũy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thừa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15840" y="1344931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USEAV+Calibri"/>
                <a:cs typeface="IUSEAV+Calibri"/>
              </a:rPr>
              <a:t>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78815" y="1388947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USEAV+Calibri"/>
                <a:cs typeface="IUSEAV+Calibri"/>
              </a:rPr>
              <a:t>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4453" y="2334444"/>
            <a:ext cx="1363014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Cơ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số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83165" y="2387048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USEAV+Calibri"/>
                <a:cs typeface="IUSEAV+Calibri"/>
              </a:rPr>
              <a:t>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07165" y="2503491"/>
            <a:ext cx="394580" cy="14138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USEAV+Calibri"/>
                <a:cs typeface="IUSEAV+Calibri"/>
              </a:rPr>
              <a:t>ꢀ</a:t>
            </a:r>
          </a:p>
          <a:p>
            <a:pPr marL="0" marR="0">
              <a:lnSpc>
                <a:spcPts val="1875"/>
              </a:lnSpc>
              <a:spcBef>
                <a:spcPts val="4631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USEAV+Calibri"/>
                <a:cs typeface="IUSEAV+Calibri"/>
              </a:rPr>
              <a:t>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4453" y="3333026"/>
            <a:ext cx="1451914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Số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mũ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336065" y="3336253"/>
            <a:ext cx="405664" cy="11925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084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USEAV+Calibri"/>
                <a:cs typeface="IUSEAV+Calibri"/>
              </a:rPr>
              <a:t>ꢀ</a:t>
            </a:r>
          </a:p>
          <a:p>
            <a:pPr marL="0" marR="0">
              <a:lnSpc>
                <a:spcPts val="1875"/>
              </a:lnSpc>
              <a:spcBef>
                <a:spcPts val="2939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USEAV+Calibri"/>
                <a:cs typeface="IUSEAV+Calibri"/>
              </a:rPr>
              <a:t>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878815" y="3336253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USEAV+Calibri"/>
                <a:cs typeface="IUSEAV+Calibri"/>
              </a:rPr>
              <a:t>ꢀ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74453" y="3926302"/>
            <a:ext cx="1589122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GT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của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608271" y="3916468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USEAV+Calibri"/>
                <a:cs typeface="IUSEAV+Calibri"/>
              </a:rPr>
              <a:t>ꢀ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217408" y="3950540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USEAV+Calibri"/>
                <a:cs typeface="IUSEAV+Calibri"/>
              </a:rPr>
              <a:t>ꢀ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428578" y="3947720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USEAV+Calibri"/>
                <a:cs typeface="IUSEAV+Calibri"/>
              </a:rPr>
              <a:t>ꢀ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74453" y="4353022"/>
            <a:ext cx="1702914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lũy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thừa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500" y="592660"/>
            <a:ext cx="9099003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ff"/>
                </a:solidFill>
                <a:latin typeface="PESAOK+TimesNewRomanPSMT"/>
                <a:cs typeface="PESAOK+TimesNewRomanPSMT"/>
              </a:rPr>
              <a:t>Luyện</a:t>
            </a:r>
            <a:r>
              <a:rPr dirty="0" sz="2800" spc="191">
                <a:solidFill>
                  <a:srgbClr val="0000ff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ff"/>
                </a:solidFill>
                <a:latin typeface="PESAOK+TimesNewRomanPSMT"/>
                <a:cs typeface="PESAOK+TimesNewRomanPSMT"/>
              </a:rPr>
              <a:t>tập</a:t>
            </a:r>
            <a:r>
              <a:rPr dirty="0" sz="2800" spc="187">
                <a:solidFill>
                  <a:srgbClr val="0000ff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ff"/>
                </a:solidFill>
                <a:latin typeface="PESAOK+TimesNewRomanPSMT"/>
                <a:cs typeface="PESAOK+TimesNewRomanPSMT"/>
              </a:rPr>
              <a:t>1:</a:t>
            </a:r>
            <a:r>
              <a:rPr dirty="0" sz="2800" spc="186">
                <a:solidFill>
                  <a:srgbClr val="0000ff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Tính</a:t>
            </a:r>
            <a:r>
              <a:rPr dirty="0" sz="2800" spc="194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thể</a:t>
            </a:r>
            <a:r>
              <a:rPr dirty="0" sz="2800" spc="184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tích</a:t>
            </a:r>
            <a:r>
              <a:rPr dirty="0" sz="2800" spc="187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của</a:t>
            </a:r>
            <a:r>
              <a:rPr dirty="0" sz="2800" spc="182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một</a:t>
            </a:r>
            <a:r>
              <a:rPr dirty="0" sz="2800" spc="186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bể</a:t>
            </a:r>
            <a:r>
              <a:rPr dirty="0" sz="2800" spc="183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nước</a:t>
            </a:r>
            <a:r>
              <a:rPr dirty="0" sz="2800" spc="179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dạng</a:t>
            </a:r>
            <a:r>
              <a:rPr dirty="0" sz="2800" spc="187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hình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lập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phương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có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độ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dài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cạnh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là</a:t>
            </a:r>
            <a:r>
              <a:rPr dirty="0" sz="2800" spc="3475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m.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04019" y="1663108"/>
            <a:ext cx="1223416" cy="8658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BWHUEN+TimesNewRomanPS-BoldMT"/>
                <a:cs typeface="BWHUEN+TimesNewRomanPS-BoldMT"/>
              </a:rPr>
              <a:t>Giải</a:t>
            </a:r>
            <a:r>
              <a:rPr dirty="0" sz="1800" b="1">
                <a:solidFill>
                  <a:srgbClr val="000000"/>
                </a:solidFill>
                <a:latin typeface="BWHUEN+TimesNewRomanPS-BoldMT"/>
                <a:cs typeface="BWHUEN+TimesNewRomanPS-BoldMT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1500" y="2302522"/>
            <a:ext cx="9099766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Thể</a:t>
            </a:r>
            <a:r>
              <a:rPr dirty="0" sz="2800" spc="242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tích</a:t>
            </a:r>
            <a:r>
              <a:rPr dirty="0" sz="2800" spc="24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của</a:t>
            </a:r>
            <a:r>
              <a:rPr dirty="0" sz="2800" spc="234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bể</a:t>
            </a:r>
            <a:r>
              <a:rPr dirty="0" sz="2800" spc="236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nước</a:t>
            </a:r>
            <a:r>
              <a:rPr dirty="0" sz="2800" spc="233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dạng</a:t>
            </a:r>
            <a:r>
              <a:rPr dirty="0" sz="2800" spc="24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hình</a:t>
            </a:r>
            <a:r>
              <a:rPr dirty="0" sz="2800" spc="242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lập</a:t>
            </a:r>
            <a:r>
              <a:rPr dirty="0" sz="2800" spc="241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phương</a:t>
            </a:r>
            <a:r>
              <a:rPr dirty="0" sz="2800" spc="236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có</a:t>
            </a:r>
            <a:r>
              <a:rPr dirty="0" sz="2800" spc="242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độ</a:t>
            </a:r>
            <a:r>
              <a:rPr dirty="0" sz="2800" spc="242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dài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cạnh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là</a:t>
            </a:r>
            <a:r>
              <a:rPr dirty="0" sz="2800" spc="3491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m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là: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1500" y="3145433"/>
            <a:ext cx="613792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IUSEAV+Calibri"/>
                <a:cs typeface="IUSEAV+Calibri"/>
              </a:rPr>
              <a:t>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2462" y="3315693"/>
            <a:ext cx="263053" cy="387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IUSEAV+Calibri"/>
                <a:cs typeface="IUSEAV+Calibri"/>
              </a:rPr>
              <a:t>ꢀ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9100" y="128110"/>
            <a:ext cx="3091094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f0ab6"/>
                </a:solidFill>
                <a:latin typeface="PESAOK+TimesNewRomanPSMT"/>
                <a:cs typeface="PESAOK+TimesNewRomanPSMT"/>
              </a:rPr>
              <a:t>Ví</a:t>
            </a:r>
            <a:r>
              <a:rPr dirty="0" sz="2800">
                <a:solidFill>
                  <a:srgbClr val="2f0ab6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2f0ab6"/>
                </a:solidFill>
                <a:latin typeface="PESAOK+TimesNewRomanPSMT"/>
                <a:cs typeface="PESAOK+TimesNewRomanPSMT"/>
              </a:rPr>
              <a:t>dụ</a:t>
            </a:r>
            <a:r>
              <a:rPr dirty="0" sz="2800">
                <a:solidFill>
                  <a:srgbClr val="2f0ab6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2f0ab6"/>
                </a:solidFill>
                <a:latin typeface="PESAOK+TimesNewRomanPSMT"/>
                <a:cs typeface="PESAOK+TimesNewRomanPSMT"/>
              </a:rPr>
              <a:t>2:</a:t>
            </a:r>
            <a:r>
              <a:rPr dirty="0" sz="2800" spc="700">
                <a:solidFill>
                  <a:srgbClr val="2f0ab6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So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sánh: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8190" y="803606"/>
            <a:ext cx="80964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a)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94840" y="803606"/>
            <a:ext cx="869032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và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32260" y="787048"/>
            <a:ext cx="82961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b)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65011" y="787048"/>
            <a:ext cx="869032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và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9155" y="1583599"/>
            <a:ext cx="1303808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Giải: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25689" y="2978515"/>
            <a:ext cx="1125835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Vậy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905500" y="3916982"/>
            <a:ext cx="1125835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Vậy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70038" y="354146"/>
            <a:ext cx="5566990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IUSEAV+Calibri"/>
                <a:cs typeface="IUSEAV+Calibri"/>
              </a:rPr>
              <a:t>Cóꢀthểꢀemꢀchưaꢀbiếtꢀ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297775"/>
            <a:ext cx="4876823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PESAOK+TimesNewRomanPSMT"/>
                <a:cs typeface="PESAOK+TimesNewRomanPSMT"/>
              </a:rPr>
              <a:t>Lũy</a:t>
            </a:r>
            <a:r>
              <a:rPr dirty="0" sz="32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PESAOK+TimesNewRomanPSMT"/>
                <a:cs typeface="PESAOK+TimesNewRomanPSMT"/>
              </a:rPr>
              <a:t>thừa</a:t>
            </a:r>
            <a:r>
              <a:rPr dirty="0" sz="32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PESAOK+TimesNewRomanPSMT"/>
                <a:cs typeface="PESAOK+TimesNewRomanPSMT"/>
              </a:rPr>
              <a:t>của</a:t>
            </a:r>
            <a:r>
              <a:rPr dirty="0" sz="32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PESAOK+TimesNewRomanPSMT"/>
                <a:cs typeface="PESAOK+TimesNewRomanPSMT"/>
              </a:rPr>
              <a:t>một</a:t>
            </a:r>
            <a:r>
              <a:rPr dirty="0" sz="32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3200">
                <a:solidFill>
                  <a:srgbClr val="000000"/>
                </a:solidFill>
                <a:latin typeface="PESAOK+TimesNewRomanPSMT"/>
                <a:cs typeface="PESAOK+TimesNewRomanPSMT"/>
              </a:rPr>
              <a:t>thương: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9306" y="3034743"/>
            <a:ext cx="8681391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(Lũy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thừa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của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một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thương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bằng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thương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các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lũy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thừa)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5300" y="569620"/>
            <a:ext cx="3187576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ff"/>
                </a:solidFill>
                <a:latin typeface="PESAOK+TimesNewRomanPSMT"/>
                <a:cs typeface="PESAOK+TimesNewRomanPSMT"/>
              </a:rPr>
              <a:t>Luyện</a:t>
            </a:r>
            <a:r>
              <a:rPr dirty="0" sz="2800">
                <a:solidFill>
                  <a:srgbClr val="0000ff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ff"/>
                </a:solidFill>
                <a:latin typeface="PESAOK+TimesNewRomanPSMT"/>
                <a:cs typeface="PESAOK+TimesNewRomanPSMT"/>
              </a:rPr>
              <a:t>tập</a:t>
            </a:r>
            <a:r>
              <a:rPr dirty="0" sz="2800">
                <a:solidFill>
                  <a:srgbClr val="0000ff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ff"/>
                </a:solidFill>
                <a:latin typeface="PESAOK+TimesNewRomanPSMT"/>
                <a:cs typeface="PESAOK+TimesNewRomanPSMT"/>
              </a:rPr>
              <a:t>2:</a:t>
            </a:r>
            <a:r>
              <a:rPr dirty="0" sz="2800">
                <a:solidFill>
                  <a:srgbClr val="0000ff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Tính:</a:t>
            </a:r>
          </a:p>
          <a:p>
            <a:pPr marL="1689099" marR="0">
              <a:lnSpc>
                <a:spcPts val="2917"/>
              </a:lnSpc>
              <a:spcBef>
                <a:spcPts val="380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71106" y="2382913"/>
            <a:ext cx="114562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Giải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85306" y="371306"/>
            <a:ext cx="3760131" cy="1900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9406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cc0066"/>
                </a:solidFill>
                <a:latin typeface="BDDNIT+Arial-BoldMT"/>
                <a:cs typeface="BDDNIT+Arial-BoldMT"/>
              </a:rPr>
              <a:t>GIẢI</a:t>
            </a:r>
            <a:r>
              <a:rPr dirty="0" sz="4000" b="1">
                <a:solidFill>
                  <a:srgbClr val="cc0066"/>
                </a:solidFill>
                <a:latin typeface="BDDNIT+Arial-BoldMT"/>
                <a:cs typeface="BDDNIT+Arial-BoldMT"/>
              </a:rPr>
              <a:t> </a:t>
            </a:r>
            <a:r>
              <a:rPr dirty="0" sz="4000" b="1">
                <a:solidFill>
                  <a:srgbClr val="cc0066"/>
                </a:solidFill>
                <a:latin typeface="BDDNIT+Arial-BoldMT"/>
                <a:cs typeface="BDDNIT+Arial-BoldMT"/>
              </a:rPr>
              <a:t>CỨU</a:t>
            </a:r>
          </a:p>
          <a:p>
            <a:pPr marL="0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dirty="0" sz="4000" b="1">
                <a:solidFill>
                  <a:srgbClr val="cc0066"/>
                </a:solidFill>
                <a:latin typeface="BDDNIT+Arial-BoldMT"/>
                <a:cs typeface="BDDNIT+Arial-BoldMT"/>
              </a:rPr>
              <a:t>ĐẠI</a:t>
            </a:r>
            <a:r>
              <a:rPr dirty="0" sz="4000" b="1">
                <a:solidFill>
                  <a:srgbClr val="cc0066"/>
                </a:solidFill>
                <a:latin typeface="BDDNIT+Arial-BoldMT"/>
                <a:cs typeface="BDDNIT+Arial-BoldMT"/>
              </a:rPr>
              <a:t> </a:t>
            </a:r>
            <a:r>
              <a:rPr dirty="0" sz="4000" b="1">
                <a:solidFill>
                  <a:srgbClr val="cc0066"/>
                </a:solidFill>
                <a:latin typeface="BDDNIT+Arial-BoldMT"/>
                <a:cs typeface="BDDNIT+Arial-BoldMT"/>
              </a:rPr>
              <a:t>DƯƠNG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0640" y="2129486"/>
            <a:ext cx="7764072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Các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em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lần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lượt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trả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lời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các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câu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hỏi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,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mỗi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câu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trả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lời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đúng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tấm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lưới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mở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ra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các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con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vật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dưới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Đại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Dương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được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giải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ffff00"/>
                </a:solidFill>
                <a:latin typeface="PESAOK+TimesNewRomanPSMT"/>
                <a:cs typeface="PESAOK+TimesNewRomanPSMT"/>
              </a:rPr>
              <a:t>cứu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82440" y="4040974"/>
            <a:ext cx="1670843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PESAOK+TimesNewRomanPSMT"/>
                <a:cs typeface="PESAOK+TimesNewRomanPSMT"/>
              </a:rPr>
              <a:t>PLAY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6437" y="227862"/>
            <a:ext cx="729490" cy="355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PQETVP+ArialMT"/>
                <a:cs typeface="PQETVP+ArialMT"/>
              </a:rPr>
              <a:t>Bắt</a:t>
            </a:r>
            <a:r>
              <a:rPr dirty="0" sz="1100">
                <a:solidFill>
                  <a:srgbClr val="ffffff"/>
                </a:solidFill>
                <a:latin typeface="PQETVP+ArialMT"/>
                <a:cs typeface="PQETVP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QETVP+ArialMT"/>
                <a:cs typeface="PQETVP+ArialMT"/>
              </a:rPr>
              <a:t>đầu!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25040" y="370398"/>
            <a:ext cx="1912010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Câu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1: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Tính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7317" y="2445762"/>
            <a:ext cx="710505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cc"/>
                </a:solidFill>
                <a:latin typeface="IUSEAV+Calibri"/>
                <a:cs typeface="IUSEAV+Calibri"/>
              </a:rPr>
              <a:t>A.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66484" y="2445762"/>
            <a:ext cx="622994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cc"/>
                </a:solidFill>
                <a:latin typeface="IUSEAV+Calibri"/>
                <a:cs typeface="IUSEAV+Calibri"/>
              </a:rPr>
              <a:t>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31856" y="2456873"/>
            <a:ext cx="696664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cc"/>
                </a:solidFill>
                <a:latin typeface="IUSEAV+Calibri"/>
                <a:cs typeface="IUSEAV+Calibri"/>
              </a:rPr>
              <a:t>C.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35318" y="2445762"/>
            <a:ext cx="721667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cc"/>
                </a:solidFill>
                <a:latin typeface="IUSEAV+Calibri"/>
                <a:cs typeface="IUSEAV+Calibri"/>
              </a:rPr>
              <a:t>D.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40417" y="2836391"/>
            <a:ext cx="1013370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ff"/>
                </a:solidFill>
                <a:latin typeface="IUSEAV+Calibri"/>
                <a:cs typeface="IUSEAV+Calibri"/>
              </a:rPr>
              <a:t>HẾTꢀ</a:t>
            </a:r>
          </a:p>
          <a:p>
            <a:pPr marL="3968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ff"/>
                </a:solidFill>
                <a:latin typeface="IUSEAV+Calibri"/>
                <a:cs typeface="IUSEAV+Calibri"/>
              </a:rPr>
              <a:t>GIỜ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6437" y="227862"/>
            <a:ext cx="729490" cy="355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PQETVP+ArialMT"/>
                <a:cs typeface="PQETVP+ArialMT"/>
              </a:rPr>
              <a:t>Bắt</a:t>
            </a:r>
            <a:r>
              <a:rPr dirty="0" sz="1100">
                <a:solidFill>
                  <a:srgbClr val="ffffff"/>
                </a:solidFill>
                <a:latin typeface="PQETVP+ArialMT"/>
                <a:cs typeface="PQETVP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QETVP+ArialMT"/>
                <a:cs typeface="PQETVP+ArialMT"/>
              </a:rPr>
              <a:t>đầu!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25040" y="370398"/>
            <a:ext cx="3668483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Câu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2: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Chọn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đáp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án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đúng: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4651" y="2423387"/>
            <a:ext cx="779412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cc"/>
                </a:solidFill>
                <a:latin typeface="IUSEAV+Calibri"/>
                <a:cs typeface="IUSEAV+Calibri"/>
              </a:rPr>
              <a:t>A.ꢀ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40417" y="2442437"/>
            <a:ext cx="1056859" cy="15345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7209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cc"/>
                </a:solidFill>
                <a:latin typeface="IUSEAV+Calibri"/>
                <a:cs typeface="IUSEAV+Calibri"/>
              </a:rPr>
              <a:t>B.</a:t>
            </a:r>
          </a:p>
          <a:p>
            <a:pPr marL="0" marR="0">
              <a:lnSpc>
                <a:spcPts val="2500"/>
              </a:lnSpc>
              <a:spcBef>
                <a:spcPts val="601"/>
              </a:spcBef>
              <a:spcAft>
                <a:spcPts val="0"/>
              </a:spcAft>
            </a:pPr>
            <a:r>
              <a:rPr dirty="0" sz="2400">
                <a:solidFill>
                  <a:srgbClr val="0000ff"/>
                </a:solidFill>
                <a:latin typeface="IUSEAV+Calibri"/>
                <a:cs typeface="IUSEAV+Calibri"/>
              </a:rPr>
              <a:t>HẾTꢀ</a:t>
            </a:r>
          </a:p>
          <a:p>
            <a:pPr marL="3968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ff"/>
                </a:solidFill>
                <a:latin typeface="IUSEAV+Calibri"/>
                <a:cs typeface="IUSEAV+Calibri"/>
              </a:rPr>
              <a:t>GIỜ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67009" y="2436882"/>
            <a:ext cx="721667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cc"/>
                </a:solidFill>
                <a:latin typeface="IUSEAV+Calibri"/>
                <a:cs typeface="IUSEAV+Calibri"/>
              </a:rPr>
              <a:t>D.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77288" y="2442438"/>
            <a:ext cx="696664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cc"/>
                </a:solidFill>
                <a:latin typeface="IUSEAV+Calibri"/>
                <a:cs typeface="IUSEAV+Calibri"/>
              </a:rPr>
              <a:t>C.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68040" y="751398"/>
            <a:ext cx="6116468" cy="10033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Trái</a:t>
            </a:r>
            <a:r>
              <a:rPr dirty="0" sz="2400" spc="278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đất</a:t>
            </a:r>
            <a:r>
              <a:rPr dirty="0" sz="2400" spc="363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có</a:t>
            </a:r>
            <a:r>
              <a:rPr dirty="0" sz="2400" spc="368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khoảng</a:t>
            </a:r>
            <a:r>
              <a:rPr dirty="0" sz="2400" spc="366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71%</a:t>
            </a:r>
            <a:r>
              <a:rPr dirty="0" sz="2400" spc="367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diện</a:t>
            </a:r>
            <a:r>
              <a:rPr dirty="0" sz="2400" spc="365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tích</a:t>
            </a:r>
            <a:r>
              <a:rPr dirty="0" sz="2400" spc="363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bề</a:t>
            </a:r>
            <a:r>
              <a:rPr dirty="0" sz="2400" spc="364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mặt</a:t>
            </a:r>
          </a:p>
          <a:p>
            <a:pPr marL="20635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Biểu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thức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tính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lượng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nước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trên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trái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đất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theo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68040" y="1117158"/>
            <a:ext cx="3359505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được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bao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phủ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bởi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nước.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88675" y="1345758"/>
            <a:ext cx="3240277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đơn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vị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kilômét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khối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là: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68040" y="1482918"/>
            <a:ext cx="6025439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Nếu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gom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hết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toàn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bộ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nước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trên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trái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đất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vào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77203" y="1794494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USEAV+Calibri"/>
                <a:cs typeface="IUSEAV+Calibri"/>
              </a:rPr>
              <a:t>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68040" y="1848678"/>
            <a:ext cx="694283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m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83168" y="1848678"/>
            <a:ext cx="592484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c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70547" y="2580198"/>
            <a:ext cx="744884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DJQINF+TimesNewRomanPS-ItalicMT"/>
                <a:cs typeface="DJQINF+TimesNewRomanPS-ItalicMT"/>
              </a:rPr>
              <a:t>ov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6437" y="227862"/>
            <a:ext cx="729490" cy="355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PQETVP+ArialMT"/>
                <a:cs typeface="PQETVP+ArialMT"/>
              </a:rPr>
              <a:t>Bắt</a:t>
            </a:r>
            <a:r>
              <a:rPr dirty="0" sz="1100">
                <a:solidFill>
                  <a:srgbClr val="ffffff"/>
                </a:solidFill>
                <a:latin typeface="PQETVP+ArialMT"/>
                <a:cs typeface="PQETVP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QETVP+ArialMT"/>
                <a:cs typeface="PQETVP+ArialMT"/>
              </a:rPr>
              <a:t>đầu!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25040" y="370398"/>
            <a:ext cx="3931374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Câu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3: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Chọn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1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đáp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án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đúng: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93604" y="2465090"/>
            <a:ext cx="779412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cc"/>
                </a:solidFill>
                <a:latin typeface="IUSEAV+Calibri"/>
                <a:cs typeface="IUSEAV+Calibri"/>
              </a:rPr>
              <a:t>A.ꢀ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91175" y="2465089"/>
            <a:ext cx="1540679" cy="11058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41028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cc"/>
                </a:solidFill>
                <a:latin typeface="IUSEAV+Calibri"/>
                <a:cs typeface="IUSEAV+Calibri"/>
              </a:rPr>
              <a:t>B.</a:t>
            </a:r>
          </a:p>
          <a:p>
            <a:pPr marL="0" marR="0">
              <a:lnSpc>
                <a:spcPts val="2500"/>
              </a:lnSpc>
              <a:spcBef>
                <a:spcPts val="105"/>
              </a:spcBef>
              <a:spcAft>
                <a:spcPts val="0"/>
              </a:spcAft>
            </a:pPr>
            <a:r>
              <a:rPr dirty="0" sz="2400">
                <a:solidFill>
                  <a:srgbClr val="0000ff"/>
                </a:solidFill>
                <a:latin typeface="IUSEAV+Calibri"/>
                <a:cs typeface="IUSEAV+Calibri"/>
              </a:rPr>
              <a:t>HẾTꢀ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95144" y="3161904"/>
            <a:ext cx="938807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ff"/>
                </a:solidFill>
                <a:latin typeface="IUSEAV+Calibri"/>
                <a:cs typeface="IUSEAV+Calibri"/>
              </a:rPr>
              <a:t>GIỜ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93605" y="3543003"/>
            <a:ext cx="696664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cc"/>
                </a:solidFill>
                <a:latin typeface="IUSEAV+Calibri"/>
                <a:cs typeface="IUSEAV+Calibri"/>
              </a:rPr>
              <a:t>C.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75238" y="3572931"/>
            <a:ext cx="721667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cc"/>
                </a:solidFill>
                <a:latin typeface="IUSEAV+Calibri"/>
                <a:cs typeface="IUSEAV+Calibri"/>
              </a:rPr>
              <a:t>D.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6437" y="227862"/>
            <a:ext cx="729490" cy="355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PQETVP+ArialMT"/>
                <a:cs typeface="PQETVP+ArialMT"/>
              </a:rPr>
              <a:t>Bắt</a:t>
            </a:r>
            <a:r>
              <a:rPr dirty="0" sz="1100">
                <a:solidFill>
                  <a:srgbClr val="ffffff"/>
                </a:solidFill>
                <a:latin typeface="PQETVP+ArialMT"/>
                <a:cs typeface="PQETVP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QETVP+ArialMT"/>
                <a:cs typeface="PQETVP+ArialMT"/>
              </a:rPr>
              <a:t>đầu!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25040" y="370398"/>
            <a:ext cx="5023944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Câu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4: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Xác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định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cơ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số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của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lũy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thừa: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6680" y="2445762"/>
            <a:ext cx="779412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cc"/>
                </a:solidFill>
                <a:latin typeface="IUSEAV+Calibri"/>
                <a:cs typeface="IUSEAV+Calibri"/>
              </a:rPr>
              <a:t>A.ꢀ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40417" y="2456873"/>
            <a:ext cx="1013370" cy="1520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0527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cc"/>
                </a:solidFill>
                <a:latin typeface="IUSEAV+Calibri"/>
                <a:cs typeface="IUSEAV+Calibri"/>
              </a:rPr>
              <a:t>B</a:t>
            </a:r>
          </a:p>
          <a:p>
            <a:pPr marL="0" marR="0">
              <a:lnSpc>
                <a:spcPts val="2500"/>
              </a:lnSpc>
              <a:spcBef>
                <a:spcPts val="487"/>
              </a:spcBef>
              <a:spcAft>
                <a:spcPts val="0"/>
              </a:spcAft>
            </a:pPr>
            <a:r>
              <a:rPr dirty="0" sz="2400">
                <a:solidFill>
                  <a:srgbClr val="0000ff"/>
                </a:solidFill>
                <a:latin typeface="IUSEAV+Calibri"/>
                <a:cs typeface="IUSEAV+Calibri"/>
              </a:rPr>
              <a:t>HẾTꢀ</a:t>
            </a:r>
          </a:p>
          <a:p>
            <a:pPr marL="3968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ff"/>
                </a:solidFill>
                <a:latin typeface="IUSEAV+Calibri"/>
                <a:cs typeface="IUSEAV+Calibri"/>
              </a:rPr>
              <a:t>GIỜ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96918" y="2456873"/>
            <a:ext cx="695920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cc"/>
                </a:solidFill>
                <a:latin typeface="IUSEAV+Calibri"/>
                <a:cs typeface="IUSEAV+Calibri"/>
              </a:rPr>
              <a:t>C</a:t>
            </a:r>
            <a:r>
              <a:rPr dirty="0" sz="2400">
                <a:solidFill>
                  <a:srgbClr val="0033cc"/>
                </a:solidFill>
                <a:latin typeface="PESAOK+TimesNewRomanPSMT"/>
                <a:cs typeface="PESAOK+TimesNewRomanPSMT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38500" y="2445762"/>
            <a:ext cx="997297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cc"/>
                </a:solidFill>
                <a:latin typeface="IUSEAV+Calibri"/>
                <a:cs typeface="IUSEAV+Calibri"/>
              </a:rPr>
              <a:t>D.ꢀꢀꢀꢀ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6437" y="227862"/>
            <a:ext cx="729490" cy="355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PQETVP+ArialMT"/>
                <a:cs typeface="PQETVP+ArialMT"/>
              </a:rPr>
              <a:t>Bắt</a:t>
            </a:r>
            <a:r>
              <a:rPr dirty="0" sz="1100">
                <a:solidFill>
                  <a:srgbClr val="ffffff"/>
                </a:solidFill>
                <a:latin typeface="PQETVP+ArialMT"/>
                <a:cs typeface="PQETVP+ArialMT"/>
              </a:rPr>
              <a:t> </a:t>
            </a:r>
            <a:r>
              <a:rPr dirty="0" sz="1100">
                <a:solidFill>
                  <a:srgbClr val="ffffff"/>
                </a:solidFill>
                <a:latin typeface="PQETVP+ArialMT"/>
                <a:cs typeface="PQETVP+ArialMT"/>
              </a:rPr>
              <a:t>đầu!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25039" y="370398"/>
            <a:ext cx="3706398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Câu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5: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Điền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vào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chỗ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trống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6680" y="2445762"/>
            <a:ext cx="710505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cc"/>
                </a:solidFill>
                <a:latin typeface="IUSEAV+Calibri"/>
                <a:cs typeface="IUSEAV+Calibri"/>
              </a:rPr>
              <a:t>A.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40417" y="2456873"/>
            <a:ext cx="1070178" cy="1520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0527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cc"/>
                </a:solidFill>
                <a:latin typeface="IUSEAV+Calibri"/>
                <a:cs typeface="IUSEAV+Calibri"/>
              </a:rPr>
              <a:t>B.</a:t>
            </a:r>
          </a:p>
          <a:p>
            <a:pPr marL="0" marR="0">
              <a:lnSpc>
                <a:spcPts val="2500"/>
              </a:lnSpc>
              <a:spcBef>
                <a:spcPts val="487"/>
              </a:spcBef>
              <a:spcAft>
                <a:spcPts val="0"/>
              </a:spcAft>
            </a:pPr>
            <a:r>
              <a:rPr dirty="0" sz="2400">
                <a:solidFill>
                  <a:srgbClr val="0000ff"/>
                </a:solidFill>
                <a:latin typeface="IUSEAV+Calibri"/>
                <a:cs typeface="IUSEAV+Calibri"/>
              </a:rPr>
              <a:t>HẾTꢀ</a:t>
            </a:r>
          </a:p>
          <a:p>
            <a:pPr marL="3968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ff"/>
                </a:solidFill>
                <a:latin typeface="IUSEAV+Calibri"/>
                <a:cs typeface="IUSEAV+Calibri"/>
              </a:rPr>
              <a:t>GIỜ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96918" y="2456873"/>
            <a:ext cx="765571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cc"/>
                </a:solidFill>
                <a:latin typeface="IUSEAV+Calibri"/>
                <a:cs typeface="IUSEAV+Calibri"/>
              </a:rPr>
              <a:t>C.ꢀ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38500" y="2445762"/>
            <a:ext cx="721667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33cc"/>
                </a:solidFill>
                <a:latin typeface="IUSEAV+Calibri"/>
                <a:cs typeface="IUSEAV+Calibri"/>
              </a:rPr>
              <a:t>D.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0040" y="213621"/>
            <a:ext cx="1049139" cy="10444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8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ffffff"/>
                </a:solidFill>
                <a:latin typeface="PQETVP+ArialMT"/>
                <a:cs typeface="PQETVP+ArialMT"/>
              </a:rPr>
              <a:t>•</a:t>
            </a:r>
            <a:r>
              <a:rPr dirty="0" sz="3250" spc="659">
                <a:solidFill>
                  <a:srgbClr val="ffffff"/>
                </a:solidFill>
                <a:latin typeface="PQETVP+ArialMT"/>
                <a:cs typeface="PQETVP+ArialMT"/>
              </a:rPr>
              <a:t> </a:t>
            </a:r>
            <a:r>
              <a:rPr dirty="0" sz="3200">
                <a:solidFill>
                  <a:srgbClr val="ffffff"/>
                </a:solidFill>
                <a:latin typeface="IUSEAV+Calibri"/>
                <a:cs typeface="IUSEAV+Calibri"/>
              </a:rPr>
              <a:t>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2439" y="2196966"/>
            <a:ext cx="2036371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Hướng</a:t>
            </a:r>
            <a:r>
              <a:rPr dirty="0" sz="24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24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dẫn: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1465" y="2639897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USEAV+Calibri"/>
                <a:cs typeface="IUSEAV+Calibri"/>
              </a:rPr>
              <a:t>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040" y="3974966"/>
            <a:ext cx="10137740" cy="13829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b)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Ta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có:</a:t>
            </a:r>
          </a:p>
          <a:p>
            <a:pPr marL="304800" marR="0">
              <a:lnSpc>
                <a:spcPts val="2500"/>
              </a:lnSpc>
              <a:spcBef>
                <a:spcPts val="2287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Vậy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khối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lượng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của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Trái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Đất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gấp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khoảng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9,3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lần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khối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lượng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Sao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Hỏa.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58440" y="459574"/>
            <a:ext cx="3605112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0000"/>
                </a:solidFill>
                <a:latin typeface="PESAOK+TimesNewRomanPSMT"/>
                <a:cs typeface="PESAOK+TimesNewRomanPSMT"/>
              </a:rPr>
              <a:t>Hướng</a:t>
            </a:r>
            <a:r>
              <a:rPr dirty="0" sz="3200">
                <a:solidFill>
                  <a:srgbClr val="ff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3200">
                <a:solidFill>
                  <a:srgbClr val="ff0000"/>
                </a:solidFill>
                <a:latin typeface="PESAOK+TimesNewRomanPSMT"/>
                <a:cs typeface="PESAOK+TimesNewRomanPSMT"/>
              </a:rPr>
              <a:t>dẫn</a:t>
            </a:r>
            <a:r>
              <a:rPr dirty="0" sz="3200">
                <a:solidFill>
                  <a:srgbClr val="ff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3200">
                <a:solidFill>
                  <a:srgbClr val="ff0000"/>
                </a:solidFill>
                <a:latin typeface="PESAOK+TimesNewRomanPSMT"/>
                <a:cs typeface="PESAOK+TimesNewRomanPSMT"/>
              </a:rPr>
              <a:t>về</a:t>
            </a:r>
            <a:r>
              <a:rPr dirty="0" sz="3200">
                <a:solidFill>
                  <a:srgbClr val="ff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3200">
                <a:solidFill>
                  <a:srgbClr val="ff0000"/>
                </a:solidFill>
                <a:latin typeface="PESAOK+TimesNewRomanPSMT"/>
                <a:cs typeface="PESAOK+TimesNewRomanPSMT"/>
              </a:rPr>
              <a:t>nhà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3000" y="1356689"/>
            <a:ext cx="6096652" cy="22432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ffc000"/>
                </a:solidFill>
                <a:latin typeface="PQETVP+ArialMT"/>
                <a:cs typeface="PQETVP+ArialMT"/>
              </a:rPr>
              <a:t>•</a:t>
            </a:r>
            <a:r>
              <a:rPr dirty="0" sz="2450" spc="1162">
                <a:solidFill>
                  <a:srgbClr val="ffc000"/>
                </a:solidFill>
                <a:latin typeface="PQETVP+ArialMT"/>
                <a:cs typeface="PQETVP+ArialMT"/>
              </a:rPr>
              <a:t> </a:t>
            </a:r>
            <a:r>
              <a:rPr dirty="0" sz="2400">
                <a:solidFill>
                  <a:srgbClr val="ffc000"/>
                </a:solidFill>
                <a:latin typeface="DJQINF+TimesNewRomanPS-ItalicMT"/>
                <a:cs typeface="DJQINF+TimesNewRomanPS-ItalicMT"/>
              </a:rPr>
              <a:t>Xem</a:t>
            </a:r>
            <a:r>
              <a:rPr dirty="0" sz="2400">
                <a:solidFill>
                  <a:srgbClr val="ffc000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c000"/>
                </a:solidFill>
                <a:latin typeface="DJQINF+TimesNewRomanPS-ItalicMT"/>
                <a:cs typeface="DJQINF+TimesNewRomanPS-ItalicMT"/>
              </a:rPr>
              <a:t>lại,</a:t>
            </a:r>
            <a:r>
              <a:rPr dirty="0" sz="2400">
                <a:solidFill>
                  <a:srgbClr val="ffc000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c000"/>
                </a:solidFill>
                <a:latin typeface="DJQINF+TimesNewRomanPS-ItalicMT"/>
                <a:cs typeface="DJQINF+TimesNewRomanPS-ItalicMT"/>
              </a:rPr>
              <a:t>ghi</a:t>
            </a:r>
            <a:r>
              <a:rPr dirty="0" sz="2400">
                <a:solidFill>
                  <a:srgbClr val="ffc000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c000"/>
                </a:solidFill>
                <a:latin typeface="DJQINF+TimesNewRomanPS-ItalicMT"/>
                <a:cs typeface="DJQINF+TimesNewRomanPS-ItalicMT"/>
              </a:rPr>
              <a:t>nhớ</a:t>
            </a:r>
            <a:r>
              <a:rPr dirty="0" sz="2400" spc="-10">
                <a:solidFill>
                  <a:srgbClr val="ffc000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: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Lũy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thừa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với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số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mũ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tự</a:t>
            </a:r>
          </a:p>
          <a:p>
            <a:pPr marL="342900" marR="0">
              <a:lnSpc>
                <a:spcPts val="25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nhiên,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quy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ước.</a:t>
            </a:r>
          </a:p>
          <a:p>
            <a:pPr marL="0" marR="0">
              <a:lnSpc>
                <a:spcPts val="2552"/>
              </a:lnSpc>
              <a:spcBef>
                <a:spcPts val="337"/>
              </a:spcBef>
              <a:spcAft>
                <a:spcPts val="0"/>
              </a:spcAft>
            </a:pPr>
            <a:r>
              <a:rPr dirty="0" sz="2450">
                <a:solidFill>
                  <a:srgbClr val="ffc000"/>
                </a:solidFill>
                <a:latin typeface="PQETVP+ArialMT"/>
                <a:cs typeface="PQETVP+ArialMT"/>
              </a:rPr>
              <a:t>•</a:t>
            </a:r>
            <a:r>
              <a:rPr dirty="0" sz="2450" spc="1162">
                <a:solidFill>
                  <a:srgbClr val="ffc000"/>
                </a:solidFill>
                <a:latin typeface="PQETVP+ArialMT"/>
                <a:cs typeface="PQETVP+ArialMT"/>
              </a:rPr>
              <a:t> </a:t>
            </a:r>
            <a:r>
              <a:rPr dirty="0" sz="2400">
                <a:solidFill>
                  <a:srgbClr val="ffc000"/>
                </a:solidFill>
                <a:latin typeface="DJQINF+TimesNewRomanPS-ItalicMT"/>
                <a:cs typeface="DJQINF+TimesNewRomanPS-ItalicMT"/>
              </a:rPr>
              <a:t>Chuẩn</a:t>
            </a:r>
            <a:r>
              <a:rPr dirty="0" sz="2400">
                <a:solidFill>
                  <a:srgbClr val="ffc000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c000"/>
                </a:solidFill>
                <a:latin typeface="DJQINF+TimesNewRomanPS-ItalicMT"/>
                <a:cs typeface="DJQINF+TimesNewRomanPS-ItalicMT"/>
              </a:rPr>
              <a:t>bị</a:t>
            </a:r>
            <a:r>
              <a:rPr dirty="0" sz="2400">
                <a:solidFill>
                  <a:srgbClr val="ffc000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c000"/>
                </a:solidFill>
                <a:latin typeface="DJQINF+TimesNewRomanPS-ItalicMT"/>
                <a:cs typeface="DJQINF+TimesNewRomanPS-ItalicMT"/>
              </a:rPr>
              <a:t>bài</a:t>
            </a:r>
            <a:r>
              <a:rPr dirty="0" sz="2400">
                <a:solidFill>
                  <a:srgbClr val="ffc000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c000"/>
                </a:solidFill>
                <a:latin typeface="DJQINF+TimesNewRomanPS-ItalicMT"/>
                <a:cs typeface="DJQINF+TimesNewRomanPS-ItalicMT"/>
              </a:rPr>
              <a:t>mới:</a:t>
            </a:r>
            <a:r>
              <a:rPr dirty="0" sz="2400">
                <a:solidFill>
                  <a:srgbClr val="ffc000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đọc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trước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toàn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bộ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nội</a:t>
            </a:r>
          </a:p>
          <a:p>
            <a:pPr marL="342900" marR="0">
              <a:lnSpc>
                <a:spcPts val="2500"/>
              </a:lnSpc>
              <a:spcBef>
                <a:spcPts val="369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dung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mục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II.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Tích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và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thương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của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hai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lũy</a:t>
            </a:r>
          </a:p>
          <a:p>
            <a:pPr marL="34290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thừa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cùng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cơ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số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trang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18,19.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3000" y="3185490"/>
            <a:ext cx="6233629" cy="11460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5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ffc000"/>
                </a:solidFill>
                <a:latin typeface="PQETVP+ArialMT"/>
                <a:cs typeface="PQETVP+ArialMT"/>
              </a:rPr>
              <a:t>•</a:t>
            </a:r>
            <a:r>
              <a:rPr dirty="0" sz="2450" spc="1162">
                <a:solidFill>
                  <a:srgbClr val="ffc000"/>
                </a:solidFill>
                <a:latin typeface="PQETVP+ArialMT"/>
                <a:cs typeface="PQETVP+ArialMT"/>
              </a:rPr>
              <a:t> </a:t>
            </a:r>
            <a:r>
              <a:rPr dirty="0" sz="2400">
                <a:solidFill>
                  <a:srgbClr val="ffc000"/>
                </a:solidFill>
                <a:latin typeface="DJQINF+TimesNewRomanPS-ItalicMT"/>
                <a:cs typeface="DJQINF+TimesNewRomanPS-ItalicMT"/>
              </a:rPr>
              <a:t>Bài</a:t>
            </a:r>
            <a:r>
              <a:rPr dirty="0" sz="2400">
                <a:solidFill>
                  <a:srgbClr val="ffc000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c000"/>
                </a:solidFill>
                <a:latin typeface="DJQINF+TimesNewRomanPS-ItalicMT"/>
                <a:cs typeface="DJQINF+TimesNewRomanPS-ItalicMT"/>
              </a:rPr>
              <a:t>tập:</a:t>
            </a:r>
            <a:r>
              <a:rPr dirty="0" sz="2400">
                <a:solidFill>
                  <a:srgbClr val="ffc000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Làm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bài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tập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19,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20,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21trong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SBT</a:t>
            </a:r>
          </a:p>
          <a:p>
            <a:pPr marL="342900" marR="0">
              <a:lnSpc>
                <a:spcPts val="25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–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T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17,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 </a:t>
            </a:r>
            <a:r>
              <a:rPr dirty="0" sz="2400">
                <a:solidFill>
                  <a:srgbClr val="ffffff"/>
                </a:solidFill>
                <a:latin typeface="DJQINF+TimesNewRomanPS-ItalicMT"/>
                <a:cs typeface="DJQINF+TimesNewRomanPS-ItalicMT"/>
              </a:rPr>
              <a:t>18.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82464" y="1744709"/>
            <a:ext cx="8195708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e46c0a"/>
                </a:solidFill>
                <a:latin typeface="BWHUEN+TimesNewRomanPS-BoldMT"/>
                <a:cs typeface="BWHUEN+TimesNewRomanPS-BoldMT"/>
              </a:rPr>
              <a:t>Bài</a:t>
            </a:r>
            <a:r>
              <a:rPr dirty="0" sz="3200" b="1">
                <a:solidFill>
                  <a:srgbClr val="e46c0a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3200" b="1">
                <a:solidFill>
                  <a:srgbClr val="e46c0a"/>
                </a:solidFill>
                <a:latin typeface="BWHUEN+TimesNewRomanPS-BoldMT"/>
                <a:cs typeface="BWHUEN+TimesNewRomanPS-BoldMT"/>
              </a:rPr>
              <a:t>3:</a:t>
            </a:r>
            <a:r>
              <a:rPr dirty="0" sz="3200" b="1">
                <a:solidFill>
                  <a:srgbClr val="e46c0a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3200" b="1">
                <a:solidFill>
                  <a:srgbClr val="e46c0a"/>
                </a:solidFill>
                <a:latin typeface="BWHUEN+TimesNewRomanPS-BoldMT"/>
                <a:cs typeface="BWHUEN+TimesNewRomanPS-BoldMT"/>
              </a:rPr>
              <a:t>PHÉP</a:t>
            </a:r>
            <a:r>
              <a:rPr dirty="0" sz="3200" b="1">
                <a:solidFill>
                  <a:srgbClr val="e46c0a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3200" b="1">
                <a:solidFill>
                  <a:srgbClr val="e46c0a"/>
                </a:solidFill>
                <a:latin typeface="BWHUEN+TimesNewRomanPS-BoldMT"/>
                <a:cs typeface="BWHUEN+TimesNewRomanPS-BoldMT"/>
              </a:rPr>
              <a:t>TÍNH</a:t>
            </a:r>
            <a:r>
              <a:rPr dirty="0" sz="3200" b="1">
                <a:solidFill>
                  <a:srgbClr val="e46c0a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3200" b="1">
                <a:solidFill>
                  <a:srgbClr val="e46c0a"/>
                </a:solidFill>
                <a:latin typeface="BWHUEN+TimesNewRomanPS-BoldMT"/>
                <a:cs typeface="BWHUEN+TimesNewRomanPS-BoldMT"/>
              </a:rPr>
              <a:t>LŨY</a:t>
            </a:r>
            <a:r>
              <a:rPr dirty="0" sz="3200" b="1">
                <a:solidFill>
                  <a:srgbClr val="e46c0a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3200" b="1">
                <a:solidFill>
                  <a:srgbClr val="e46c0a"/>
                </a:solidFill>
                <a:latin typeface="BWHUEN+TimesNewRomanPS-BoldMT"/>
                <a:cs typeface="BWHUEN+TimesNewRomanPS-BoldMT"/>
              </a:rPr>
              <a:t>THỪA</a:t>
            </a:r>
            <a:r>
              <a:rPr dirty="0" sz="3200" b="1">
                <a:solidFill>
                  <a:srgbClr val="e46c0a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3200" b="1">
                <a:solidFill>
                  <a:srgbClr val="e46c0a"/>
                </a:solidFill>
                <a:latin typeface="BWHUEN+TimesNewRomanPS-BoldMT"/>
                <a:cs typeface="BWHUEN+TimesNewRomanPS-BoldMT"/>
              </a:rPr>
              <a:t>VỚI</a:t>
            </a:r>
            <a:r>
              <a:rPr dirty="0" sz="3200" b="1">
                <a:solidFill>
                  <a:srgbClr val="e46c0a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3200" b="1">
                <a:solidFill>
                  <a:srgbClr val="e46c0a"/>
                </a:solidFill>
                <a:latin typeface="BWHUEN+TimesNewRomanPS-BoldMT"/>
                <a:cs typeface="BWHUEN+TimesNewRomanPS-BoldMT"/>
              </a:rPr>
              <a:t>SỐ</a:t>
            </a:r>
          </a:p>
          <a:p>
            <a:pPr marL="28575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e46c0a"/>
                </a:solidFill>
                <a:latin typeface="BWHUEN+TimesNewRomanPS-BoldMT"/>
                <a:cs typeface="BWHUEN+TimesNewRomanPS-BoldMT"/>
              </a:rPr>
              <a:t>MŨ</a:t>
            </a:r>
            <a:r>
              <a:rPr dirty="0" sz="3200" b="1">
                <a:solidFill>
                  <a:srgbClr val="e46c0a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3200" b="1">
                <a:solidFill>
                  <a:srgbClr val="e46c0a"/>
                </a:solidFill>
                <a:latin typeface="BWHUEN+TimesNewRomanPS-BoldMT"/>
                <a:cs typeface="BWHUEN+TimesNewRomanPS-BoldMT"/>
              </a:rPr>
              <a:t>TỰ</a:t>
            </a:r>
            <a:r>
              <a:rPr dirty="0" sz="3200" b="1">
                <a:solidFill>
                  <a:srgbClr val="e46c0a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3200" b="1">
                <a:solidFill>
                  <a:srgbClr val="e46c0a"/>
                </a:solidFill>
                <a:latin typeface="BWHUEN+TimesNewRomanPS-BoldMT"/>
                <a:cs typeface="BWHUEN+TimesNewRomanPS-BoldMT"/>
              </a:rPr>
              <a:t>NHIÊN</a:t>
            </a:r>
            <a:r>
              <a:rPr dirty="0" sz="3200" spc="-18" b="1">
                <a:solidFill>
                  <a:srgbClr val="e46c0a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3200" b="1">
                <a:solidFill>
                  <a:srgbClr val="e46c0a"/>
                </a:solidFill>
                <a:latin typeface="BWHUEN+TimesNewRomanPS-BoldMT"/>
                <a:cs typeface="BWHUEN+TimesNewRomanPS-BoldMT"/>
              </a:rPr>
              <a:t>CỦA</a:t>
            </a:r>
            <a:r>
              <a:rPr dirty="0" sz="3200" b="1">
                <a:solidFill>
                  <a:srgbClr val="e46c0a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3200" b="1">
                <a:solidFill>
                  <a:srgbClr val="e46c0a"/>
                </a:solidFill>
                <a:latin typeface="BWHUEN+TimesNewRomanPS-BoldMT"/>
                <a:cs typeface="BWHUEN+TimesNewRomanPS-BoldMT"/>
              </a:rPr>
              <a:t>MỘT</a:t>
            </a:r>
            <a:r>
              <a:rPr dirty="0" sz="3200" b="1">
                <a:solidFill>
                  <a:srgbClr val="e46c0a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3200" b="1">
                <a:solidFill>
                  <a:srgbClr val="e46c0a"/>
                </a:solidFill>
                <a:latin typeface="BWHUEN+TimesNewRomanPS-BoldMT"/>
                <a:cs typeface="BWHUEN+TimesNewRomanPS-BoldMT"/>
              </a:rPr>
              <a:t>SỐ</a:t>
            </a:r>
            <a:r>
              <a:rPr dirty="0" sz="3200" b="1">
                <a:solidFill>
                  <a:srgbClr val="e46c0a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3200" b="1">
                <a:solidFill>
                  <a:srgbClr val="e46c0a"/>
                </a:solidFill>
                <a:latin typeface="BWHUEN+TimesNewRomanPS-BoldMT"/>
                <a:cs typeface="BWHUEN+TimesNewRomanPS-BoldMT"/>
              </a:rPr>
              <a:t>HỮU</a:t>
            </a:r>
            <a:r>
              <a:rPr dirty="0" sz="3200" b="1">
                <a:solidFill>
                  <a:srgbClr val="e46c0a"/>
                </a:solidFill>
                <a:latin typeface="BWHUEN+TimesNewRomanPS-BoldMT"/>
                <a:cs typeface="BWHUEN+TimesNewRomanPS-BoldMT"/>
              </a:rPr>
              <a:t> </a:t>
            </a:r>
            <a:r>
              <a:rPr dirty="0" sz="3200" b="1">
                <a:solidFill>
                  <a:srgbClr val="e46c0a"/>
                </a:solidFill>
                <a:latin typeface="BWHUEN+TimesNewRomanPS-BoldMT"/>
                <a:cs typeface="BWHUEN+TimesNewRomanPS-BoldMT"/>
              </a:rPr>
              <a:t>TỈ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8600" y="1366870"/>
            <a:ext cx="9888836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e46c0a"/>
                </a:solidFill>
                <a:latin typeface="PESAOK+TimesNewRomanPSMT"/>
                <a:cs typeface="PESAOK+TimesNewRomanPSMT"/>
              </a:rPr>
              <a:t>HĐ1.</a:t>
            </a:r>
            <a:r>
              <a:rPr dirty="0" sz="2800" spc="240">
                <a:solidFill>
                  <a:srgbClr val="e46c0a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Viết</a:t>
            </a:r>
            <a:r>
              <a:rPr dirty="0" sz="2800" spc="63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các</a:t>
            </a:r>
            <a:r>
              <a:rPr dirty="0" sz="2800" spc="224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phép</a:t>
            </a:r>
            <a:r>
              <a:rPr dirty="0" sz="2800" spc="231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tính</a:t>
            </a:r>
            <a:r>
              <a:rPr dirty="0" sz="2800" spc="233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sau</a:t>
            </a:r>
            <a:r>
              <a:rPr dirty="0" sz="2800" spc="23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dưới</a:t>
            </a:r>
            <a:r>
              <a:rPr dirty="0" sz="2800" spc="226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dạng</a:t>
            </a:r>
            <a:r>
              <a:rPr dirty="0" sz="2800" spc="231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lũy</a:t>
            </a:r>
            <a:r>
              <a:rPr dirty="0" sz="2800" spc="233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thừa</a:t>
            </a:r>
            <a:r>
              <a:rPr dirty="0" sz="2800" spc="226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và</a:t>
            </a:r>
            <a:r>
              <a:rPr dirty="0" sz="2800" spc="227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nêu</a:t>
            </a:r>
            <a:r>
              <a:rPr dirty="0" sz="2800" spc="231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cơ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số,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số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mũ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của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chúng: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8600" y="2220310"/>
            <a:ext cx="80964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a)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49445" y="2220310"/>
            <a:ext cx="82961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b)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02028" y="2707000"/>
            <a:ext cx="162560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ESAOK+TimesNewRomanPSMT"/>
                <a:cs typeface="PESAOK+TimesNewRomanPSMT"/>
              </a:rPr>
              <a:t>n</a:t>
            </a:r>
            <a:r>
              <a:rPr dirty="0" sz="20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ESAOK+TimesNewRomanPSMT"/>
                <a:cs typeface="PESAOK+TimesNewRomanPSMT"/>
              </a:rPr>
              <a:t>thừa</a:t>
            </a:r>
            <a:r>
              <a:rPr dirty="0" sz="20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ESAOK+TimesNewRomanPSMT"/>
                <a:cs typeface="PESAOK+TimesNewRomanPSMT"/>
              </a:rPr>
              <a:t>số</a:t>
            </a:r>
            <a:r>
              <a:rPr dirty="0" sz="20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ESAOK+TimesNewRomanPSMT"/>
                <a:cs typeface="PESAOK+TimesNewRomanPSMT"/>
              </a:rPr>
              <a:t>12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30046" y="3181046"/>
            <a:ext cx="1185391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BWHUEN+TimesNewRomanPS-BoldMT"/>
                <a:cs typeface="BWHUEN+TimesNewRomanPS-BoldMT"/>
              </a:rPr>
              <a:t>Giải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6700" y="3766073"/>
            <a:ext cx="80964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a)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84212" y="3810803"/>
            <a:ext cx="82961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b)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22192" y="4383400"/>
            <a:ext cx="162560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PESAOK+TimesNewRomanPSMT"/>
                <a:cs typeface="PESAOK+TimesNewRomanPSMT"/>
              </a:rPr>
              <a:t>n</a:t>
            </a:r>
            <a:r>
              <a:rPr dirty="0" sz="20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ESAOK+TimesNewRomanPSMT"/>
                <a:cs typeface="PESAOK+TimesNewRomanPSMT"/>
              </a:rPr>
              <a:t>thừa</a:t>
            </a:r>
            <a:r>
              <a:rPr dirty="0" sz="20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ESAOK+TimesNewRomanPSMT"/>
                <a:cs typeface="PESAOK+TimesNewRomanPSMT"/>
              </a:rPr>
              <a:t>số</a:t>
            </a:r>
            <a:r>
              <a:rPr dirty="0" sz="20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PESAOK+TimesNewRomanPSMT"/>
                <a:cs typeface="PESAOK+TimesNewRomanPSMT"/>
              </a:rPr>
              <a:t>12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5053" y="1227055"/>
            <a:ext cx="8880951" cy="13360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Lũy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thừa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bậc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ff0000"/>
                </a:solidFill>
                <a:latin typeface="PESAOK+TimesNewRomanPSMT"/>
                <a:cs typeface="PESAOK+TimesNewRomanPSMT"/>
              </a:rPr>
              <a:t>n</a:t>
            </a:r>
            <a:r>
              <a:rPr dirty="0" sz="2800">
                <a:solidFill>
                  <a:srgbClr val="ff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của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một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số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hữu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tỉ</a:t>
            </a:r>
            <a:r>
              <a:rPr dirty="0" sz="2800" spc="-12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cc"/>
                </a:solidFill>
                <a:latin typeface="PESAOK+TimesNewRomanPSMT"/>
                <a:cs typeface="PESAOK+TimesNewRomanPSMT"/>
              </a:rPr>
              <a:t>x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,</a:t>
            </a:r>
            <a:r>
              <a:rPr dirty="0" sz="2800" spc="7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kí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hiệu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cc"/>
                </a:solidFill>
                <a:latin typeface="PESAOK+TimesNewRomanPSMT"/>
                <a:cs typeface="PESAOK+TimesNewRomanPSMT"/>
              </a:rPr>
              <a:t>x</a:t>
            </a:r>
            <a:r>
              <a:rPr dirty="0" sz="2800" baseline="30000">
                <a:solidFill>
                  <a:srgbClr val="ff0000"/>
                </a:solidFill>
                <a:latin typeface="PESAOK+TimesNewRomanPSMT"/>
                <a:cs typeface="PESAOK+TimesNewRomanPSMT"/>
              </a:rPr>
              <a:t>n</a:t>
            </a:r>
            <a:r>
              <a:rPr dirty="0" sz="2800" baseline="30000" spc="238">
                <a:solidFill>
                  <a:srgbClr val="ff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ff0000"/>
                </a:solidFill>
                <a:latin typeface="PESAOK+TimesNewRomanPSMT"/>
                <a:cs typeface="PESAOK+TimesNewRomanPSMT"/>
              </a:rPr>
              <a:t>,</a:t>
            </a:r>
            <a:r>
              <a:rPr dirty="0" sz="2800">
                <a:solidFill>
                  <a:srgbClr val="ff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là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tích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của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n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thừa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số</a:t>
            </a:r>
            <a:r>
              <a:rPr dirty="0" sz="2800" spc="-13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2060"/>
                </a:solidFill>
                <a:latin typeface="PESAOK+TimesNewRomanPSMT"/>
                <a:cs typeface="PESAOK+TimesNewRomanPSMT"/>
              </a:rPr>
              <a:t>x.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53840" y="2659225"/>
            <a:ext cx="1798320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n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thừa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số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x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5941" y="3057415"/>
            <a:ext cx="715844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IUSEAV+Calibri"/>
                <a:cs typeface="IUSEAV+Calibri"/>
              </a:rPr>
              <a:t>Sốꢀxꢀđượcꢀgọiꢀlàꢀcơꢀsố,ꢀnꢀđượcꢀgọiꢀlàꢀsốꢀmũ.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75515" y="3652553"/>
            <a:ext cx="187110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0000"/>
                </a:solidFill>
                <a:latin typeface="PESAOK+TimesNewRomanPSMT"/>
                <a:cs typeface="PESAOK+TimesNewRomanPSMT"/>
              </a:rPr>
              <a:t>Quy</a:t>
            </a:r>
            <a:r>
              <a:rPr dirty="0" sz="2800">
                <a:solidFill>
                  <a:srgbClr val="ff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ff0000"/>
                </a:solidFill>
                <a:latin typeface="PESAOK+TimesNewRomanPSMT"/>
                <a:cs typeface="PESAOK+TimesNewRomanPSMT"/>
              </a:rPr>
              <a:t>ước: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47302" y="4081675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USEAV+Calibri"/>
                <a:cs typeface="IUSEAV+Calibri"/>
              </a:rPr>
              <a:t>ꢀ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0040" y="1432821"/>
            <a:ext cx="1049139" cy="10444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8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ffffff"/>
                </a:solidFill>
                <a:latin typeface="PQETVP+ArialMT"/>
                <a:cs typeface="PQETVP+ArialMT"/>
              </a:rPr>
              <a:t>•</a:t>
            </a:r>
            <a:r>
              <a:rPr dirty="0" sz="3250" spc="659">
                <a:solidFill>
                  <a:srgbClr val="ffffff"/>
                </a:solidFill>
                <a:latin typeface="PQETVP+ArialMT"/>
                <a:cs typeface="PQETVP+ArialMT"/>
              </a:rPr>
              <a:t> </a:t>
            </a:r>
            <a:r>
              <a:rPr dirty="0" sz="3200">
                <a:solidFill>
                  <a:srgbClr val="ffffff"/>
                </a:solidFill>
                <a:latin typeface="IUSEAV+Calibri"/>
                <a:cs typeface="IUSEAV+Calibri"/>
              </a:rPr>
              <a:t>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2315749"/>
            <a:ext cx="399342" cy="10246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62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USEAV+Calibri"/>
                <a:cs typeface="IUSEAV+Calibri"/>
              </a:rPr>
              <a:t>ꢀ</a:t>
            </a:r>
          </a:p>
          <a:p>
            <a:pPr marL="0" marR="0">
              <a:lnSpc>
                <a:spcPts val="1875"/>
              </a:lnSpc>
              <a:spcBef>
                <a:spcPts val="1616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USEAV+Calibri"/>
                <a:cs typeface="IUSEAV+Calibri"/>
              </a:rPr>
              <a:t>ꢀ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88675" y="979998"/>
            <a:ext cx="6092738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Biểu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thức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tính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lượng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nước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trên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trái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đất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theo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đơn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vị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kilômét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khối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PESAOK+TimesNewRomanPSMT"/>
                <a:cs typeface="PESAOK+TimesNewRomanPSMT"/>
              </a:rPr>
              <a:t>là: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49040" y="1794494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USEAV+Calibri"/>
                <a:cs typeface="IUSEAV+Calibri"/>
              </a:rPr>
              <a:t>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17340" y="2249939"/>
            <a:ext cx="39458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IUSEAV+Calibri"/>
                <a:cs typeface="IUSEAV+Calibri"/>
              </a:rPr>
              <a:t>ꢀ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33375" y="1147606"/>
            <a:ext cx="829641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ff"/>
                </a:solidFill>
                <a:latin typeface="PESAOK+TimesNewRomanPSMT"/>
                <a:cs typeface="PESAOK+TimesNewRomanPSMT"/>
              </a:rPr>
              <a:t>Ví</a:t>
            </a:r>
            <a:r>
              <a:rPr dirty="0" sz="2800">
                <a:solidFill>
                  <a:srgbClr val="0000ff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ff"/>
                </a:solidFill>
                <a:latin typeface="PESAOK+TimesNewRomanPSMT"/>
                <a:cs typeface="PESAOK+TimesNewRomanPSMT"/>
              </a:rPr>
              <a:t>dụ</a:t>
            </a:r>
            <a:r>
              <a:rPr dirty="0" sz="2800">
                <a:solidFill>
                  <a:srgbClr val="0000ff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ff"/>
                </a:solidFill>
                <a:latin typeface="PESAOK+TimesNewRomanPSMT"/>
                <a:cs typeface="PESAOK+TimesNewRomanPSMT"/>
              </a:rPr>
              <a:t>1:</a:t>
            </a:r>
            <a:r>
              <a:rPr dirty="0" sz="2800">
                <a:solidFill>
                  <a:srgbClr val="0000ff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Viết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mỗi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tích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sau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dưới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dạng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một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lũy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thừa: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0414" y="1660239"/>
            <a:ext cx="812773" cy="1921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a)</a:t>
            </a:r>
          </a:p>
          <a:p>
            <a:pPr marL="3424" marR="0">
              <a:lnSpc>
                <a:spcPts val="2917"/>
              </a:lnSpc>
              <a:spcBef>
                <a:spcPts val="509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c)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95471" y="1649399"/>
            <a:ext cx="910654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b)</a:t>
            </a:r>
            <a:r>
              <a:rPr dirty="0" sz="2800">
                <a:solidFill>
                  <a:srgbClr val="000000"/>
                </a:solidFill>
                <a:latin typeface="IUSEAV+Calibri"/>
                <a:cs typeface="IUSEAV+Calibri"/>
              </a:rPr>
              <a:t>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72612" y="2645904"/>
            <a:ext cx="82961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d)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33375" y="600866"/>
            <a:ext cx="829641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ff"/>
                </a:solidFill>
                <a:latin typeface="PESAOK+TimesNewRomanPSMT"/>
                <a:cs typeface="PESAOK+TimesNewRomanPSMT"/>
              </a:rPr>
              <a:t>Ví</a:t>
            </a:r>
            <a:r>
              <a:rPr dirty="0" sz="2800">
                <a:solidFill>
                  <a:srgbClr val="0000ff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ff"/>
                </a:solidFill>
                <a:latin typeface="PESAOK+TimesNewRomanPSMT"/>
                <a:cs typeface="PESAOK+TimesNewRomanPSMT"/>
              </a:rPr>
              <a:t>dụ</a:t>
            </a:r>
            <a:r>
              <a:rPr dirty="0" sz="2800">
                <a:solidFill>
                  <a:srgbClr val="0000ff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ff"/>
                </a:solidFill>
                <a:latin typeface="PESAOK+TimesNewRomanPSMT"/>
                <a:cs typeface="PESAOK+TimesNewRomanPSMT"/>
              </a:rPr>
              <a:t>1:</a:t>
            </a:r>
            <a:r>
              <a:rPr dirty="0" sz="2800">
                <a:solidFill>
                  <a:srgbClr val="0000ff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Viết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mỗi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tích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sau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dưới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dạng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một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lũy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thừa: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69057" y="1138886"/>
            <a:ext cx="1185391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c00000"/>
                </a:solidFill>
                <a:latin typeface="BWHUEN+TimesNewRomanPS-BoldMT"/>
                <a:cs typeface="BWHUEN+TimesNewRomanPS-BoldMT"/>
              </a:rPr>
              <a:t>Giải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2900" y="2139067"/>
            <a:ext cx="80964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a)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040" y="2806036"/>
            <a:ext cx="933514" cy="15227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859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b)</a:t>
            </a:r>
            <a:r>
              <a:rPr dirty="0" sz="2800">
                <a:solidFill>
                  <a:srgbClr val="000000"/>
                </a:solidFill>
                <a:latin typeface="IUSEAV+Calibri"/>
                <a:cs typeface="IUSEAV+Calibri"/>
              </a:rPr>
              <a:t>ꢀ</a:t>
            </a:r>
          </a:p>
          <a:p>
            <a:pPr marL="0" marR="0">
              <a:lnSpc>
                <a:spcPts val="2917"/>
              </a:lnSpc>
              <a:spcBef>
                <a:spcPts val="1955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c)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0040" y="4034486"/>
            <a:ext cx="82961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PESAOK+TimesNewRomanPSMT"/>
                <a:cs typeface="PESAOK+TimesNewRomanPSMT"/>
              </a:rPr>
              <a:t>d)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2023-09-13T05:14:50-07:00</dcterms:modified>
</cp:coreProperties>
</file>