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61" r:id="rId2"/>
    <p:sldId id="263" r:id="rId3"/>
    <p:sldId id="264" r:id="rId4"/>
    <p:sldId id="265" r:id="rId5"/>
    <p:sldId id="266" r:id="rId6"/>
    <p:sldId id="267" r:id="rId7"/>
    <p:sldId id="268" r:id="rId8"/>
    <p:sldId id="303" r:id="rId9"/>
    <p:sldId id="272" r:id="rId10"/>
    <p:sldId id="273" r:id="rId11"/>
    <p:sldId id="274" r:id="rId12"/>
    <p:sldId id="276" r:id="rId13"/>
    <p:sldId id="277" r:id="rId14"/>
    <p:sldId id="279" r:id="rId15"/>
    <p:sldId id="280" r:id="rId16"/>
    <p:sldId id="302"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Lst>
  <p:sldSz cx="18288000" cy="10287000"/>
  <p:notesSz cx="6858000" cy="9144000"/>
  <p:embeddedFontLst>
    <p:embeddedFont>
      <p:font typeface="Calibri" panose="020F0502020204030204" pitchFamily="34" charset="0"/>
      <p:regular r:id="rId39"/>
      <p:bold r:id="rId40"/>
      <p:italic r:id="rId41"/>
      <p:boldItalic r:id="rId42"/>
    </p:embeddedFont>
    <p:embeddedFont>
      <p:font typeface="Fraunces" pitchFamily="2" charset="77"/>
      <p:regular r:id="rId43"/>
      <p:bold r:id="rId44"/>
      <p:italic r:id="rId45"/>
      <p:boldItalic r:id="rId46"/>
    </p:embeddedFont>
    <p:embeddedFont>
      <p:font typeface="Roboto Condensed"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0JNiVVD2uFRA+F77WaEIWb7LM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936272-C432-4A02-8DB7-001701102762}">
  <a:tblStyle styleId="{A2936272-C432-4A02-8DB7-00170110276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170FD8D-4083-4981-BCE9-C6C44F24F538}" styleName="Table_1">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4E8E8"/>
          </a:solidFill>
        </a:fill>
      </a:tcStyle>
    </a:band1H>
    <a:band2H>
      <a:tcTxStyle/>
      <a:tcStyle>
        <a:tcBdr/>
      </a:tcStyle>
    </a:band2H>
    <a:band1V>
      <a:tcTxStyle/>
      <a:tcStyle>
        <a:tcBdr/>
        <a:fill>
          <a:solidFill>
            <a:srgbClr val="F4E8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 styleId="{130684BD-3F5E-49E6-9C22-EA3001950AD7}" styleName="Table_2">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68" d="100"/>
          <a:sy n="68" d="100"/>
        </p:scale>
        <p:origin x="100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3" name="Google Shape;37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0" name="Google Shape;54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2" name="Google Shape;55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6" name="Google Shape;57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8" name="Google Shape;588;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75f548616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275f548616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13" name="Google Shape;613;g275f548616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74"/>
        <p:cNvGrpSpPr/>
        <p:nvPr/>
      </p:nvGrpSpPr>
      <p:grpSpPr>
        <a:xfrm>
          <a:off x="0" y="0"/>
          <a:ext cx="0" cy="0"/>
          <a:chOff x="0" y="0"/>
          <a:chExt cx="0" cy="0"/>
        </a:xfrm>
      </p:grpSpPr>
      <p:sp>
        <p:nvSpPr>
          <p:cNvPr id="75" name="Google Shape;75;g275f5486160_0_82"/>
          <p:cNvSpPr/>
          <p:nvPr/>
        </p:nvSpPr>
        <p:spPr>
          <a:xfrm>
            <a:off x="550436" y="552750"/>
            <a:ext cx="17187000" cy="9181500"/>
          </a:xfrm>
          <a:prstGeom prst="rect">
            <a:avLst/>
          </a:prstGeom>
          <a:solidFill>
            <a:schemeClr val="lt1"/>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a:spLocks noGrp="1"/>
          </p:cNvSpPr>
          <p:nvPr>
            <p:ph type="pic" idx="2"/>
          </p:nvPr>
        </p:nvSpPr>
        <p:spPr>
          <a:xfrm>
            <a:off x="1792288" y="612775"/>
            <a:ext cx="5486400" cy="4114800"/>
          </a:xfrm>
          <a:prstGeom prst="rect">
            <a:avLst/>
          </a:prstGeom>
          <a:noFill/>
          <a:ln>
            <a:noFill/>
          </a:ln>
        </p:spPr>
      </p:sp>
      <p:sp>
        <p:nvSpPr>
          <p:cNvPr id="58" name="Google Shape;5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52"/>
        <p:cNvGrpSpPr/>
        <p:nvPr/>
      </p:nvGrpSpPr>
      <p:grpSpPr>
        <a:xfrm>
          <a:off x="0" y="0"/>
          <a:ext cx="0" cy="0"/>
          <a:chOff x="0" y="0"/>
          <a:chExt cx="0" cy="0"/>
        </a:xfrm>
      </p:grpSpPr>
      <p:sp>
        <p:nvSpPr>
          <p:cNvPr id="153" name="Google Shape;153;p40"/>
          <p:cNvSpPr/>
          <p:nvPr/>
        </p:nvSpPr>
        <p:spPr>
          <a:xfrm rot="10800000" flipH="1">
            <a:off x="12812819" y="6897086"/>
            <a:ext cx="5884004" cy="4114800"/>
          </a:xfrm>
          <a:custGeom>
            <a:avLst/>
            <a:gdLst/>
            <a:ahLst/>
            <a:cxnLst/>
            <a:rect l="l" t="t" r="r" b="b"/>
            <a:pathLst>
              <a:path w="5884004" h="4114800" extrusionOk="0">
                <a:moveTo>
                  <a:pt x="0" y="4114800"/>
                </a:moveTo>
                <a:lnTo>
                  <a:pt x="5884004" y="4114800"/>
                </a:lnTo>
                <a:lnTo>
                  <a:pt x="5884004" y="0"/>
                </a:lnTo>
                <a:lnTo>
                  <a:pt x="0" y="0"/>
                </a:lnTo>
                <a:lnTo>
                  <a:pt x="0" y="4114800"/>
                </a:lnTo>
                <a:close/>
              </a:path>
            </a:pathLst>
          </a:custGeom>
          <a:blipFill rotWithShape="1">
            <a:blip r:embed="rId3">
              <a:alphaModFix/>
            </a:blip>
            <a:stretch>
              <a:fillRect/>
            </a:stretch>
          </a:blipFill>
          <a:ln>
            <a:noFill/>
          </a:ln>
        </p:spPr>
      </p:sp>
      <p:sp>
        <p:nvSpPr>
          <p:cNvPr id="154" name="Google Shape;154;p40"/>
          <p:cNvSpPr/>
          <p:nvPr/>
        </p:nvSpPr>
        <p:spPr>
          <a:xfrm rot="2911692">
            <a:off x="14899375" y="47345"/>
            <a:ext cx="4216762" cy="1962711"/>
          </a:xfrm>
          <a:custGeom>
            <a:avLst/>
            <a:gdLst/>
            <a:ahLst/>
            <a:cxnLst/>
            <a:rect l="l" t="t" r="r" b="b"/>
            <a:pathLst>
              <a:path w="4216762" h="1962711" extrusionOk="0">
                <a:moveTo>
                  <a:pt x="0" y="0"/>
                </a:moveTo>
                <a:lnTo>
                  <a:pt x="4216762" y="0"/>
                </a:lnTo>
                <a:lnTo>
                  <a:pt x="4216762" y="1962710"/>
                </a:lnTo>
                <a:lnTo>
                  <a:pt x="0" y="1962710"/>
                </a:lnTo>
                <a:lnTo>
                  <a:pt x="0" y="0"/>
                </a:lnTo>
                <a:close/>
              </a:path>
            </a:pathLst>
          </a:custGeom>
          <a:blipFill rotWithShape="1">
            <a:blip r:embed="rId4">
              <a:alphaModFix/>
            </a:blip>
            <a:stretch>
              <a:fillRect/>
            </a:stretch>
          </a:blipFill>
          <a:ln>
            <a:noFill/>
          </a:ln>
        </p:spPr>
      </p:sp>
      <p:sp>
        <p:nvSpPr>
          <p:cNvPr id="155" name="Google Shape;155;p40"/>
          <p:cNvSpPr/>
          <p:nvPr/>
        </p:nvSpPr>
        <p:spPr>
          <a:xfrm flipH="1">
            <a:off x="0" y="0"/>
            <a:ext cx="3443110" cy="2407835"/>
          </a:xfrm>
          <a:custGeom>
            <a:avLst/>
            <a:gdLst/>
            <a:ahLst/>
            <a:cxnLst/>
            <a:rect l="l" t="t" r="r" b="b"/>
            <a:pathLst>
              <a:path w="3443110" h="2407835" extrusionOk="0">
                <a:moveTo>
                  <a:pt x="3443110" y="0"/>
                </a:moveTo>
                <a:lnTo>
                  <a:pt x="0" y="0"/>
                </a:lnTo>
                <a:lnTo>
                  <a:pt x="0" y="2407835"/>
                </a:lnTo>
                <a:lnTo>
                  <a:pt x="3443110" y="2407835"/>
                </a:lnTo>
                <a:lnTo>
                  <a:pt x="3443110" y="0"/>
                </a:lnTo>
                <a:close/>
              </a:path>
            </a:pathLst>
          </a:custGeom>
          <a:blipFill rotWithShape="1">
            <a:blip r:embed="rId5">
              <a:alphaModFix/>
            </a:blip>
            <a:stretch>
              <a:fillRect/>
            </a:stretch>
          </a:blipFill>
          <a:ln>
            <a:noFill/>
          </a:ln>
        </p:spPr>
      </p:sp>
      <p:sp>
        <p:nvSpPr>
          <p:cNvPr id="156" name="Google Shape;156;p40"/>
          <p:cNvSpPr/>
          <p:nvPr/>
        </p:nvSpPr>
        <p:spPr>
          <a:xfrm>
            <a:off x="498648" y="354124"/>
            <a:ext cx="1652417" cy="1818341"/>
          </a:xfrm>
          <a:custGeom>
            <a:avLst/>
            <a:gdLst/>
            <a:ahLst/>
            <a:cxnLst/>
            <a:rect l="l" t="t" r="r" b="b"/>
            <a:pathLst>
              <a:path w="1652417" h="1818341" extrusionOk="0">
                <a:moveTo>
                  <a:pt x="0" y="0"/>
                </a:moveTo>
                <a:lnTo>
                  <a:pt x="1652418" y="0"/>
                </a:lnTo>
                <a:lnTo>
                  <a:pt x="1652418" y="1818341"/>
                </a:lnTo>
                <a:lnTo>
                  <a:pt x="0" y="1818341"/>
                </a:lnTo>
                <a:lnTo>
                  <a:pt x="0" y="0"/>
                </a:lnTo>
                <a:close/>
              </a:path>
            </a:pathLst>
          </a:custGeom>
          <a:blipFill rotWithShape="1">
            <a:blip r:embed="rId6">
              <a:alphaModFix/>
            </a:blip>
            <a:stretch>
              <a:fillRect/>
            </a:stretch>
          </a:blipFill>
          <a:ln>
            <a:noFill/>
          </a:ln>
        </p:spPr>
      </p:sp>
      <p:sp>
        <p:nvSpPr>
          <p:cNvPr id="160" name="Google Shape;160;p40"/>
          <p:cNvSpPr txBox="1"/>
          <p:nvPr/>
        </p:nvSpPr>
        <p:spPr>
          <a:xfrm>
            <a:off x="137218" y="458880"/>
            <a:ext cx="18054083" cy="6665799"/>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Clr>
                <a:srgbClr val="000000"/>
              </a:buClr>
              <a:buSzPts val="10000"/>
              <a:buFont typeface="Arial"/>
              <a:buNone/>
            </a:pPr>
            <a:r>
              <a:rPr lang="en-US" sz="10000" b="1" i="0" u="none" strike="noStrike" cap="none" dirty="0" err="1">
                <a:solidFill>
                  <a:srgbClr val="1B4262"/>
                </a:solidFill>
                <a:latin typeface="Fraunces"/>
                <a:ea typeface="Fraunces"/>
                <a:cs typeface="Fraunces"/>
                <a:sym typeface="Fraunces"/>
              </a:rPr>
              <a:t>Bài</a:t>
            </a:r>
            <a:r>
              <a:rPr lang="en-US" sz="10000" b="1" i="0" u="none" strike="noStrike" cap="none" dirty="0">
                <a:solidFill>
                  <a:srgbClr val="1B4262"/>
                </a:solidFill>
                <a:latin typeface="Fraunces"/>
                <a:ea typeface="Fraunces"/>
                <a:cs typeface="Fraunces"/>
                <a:sym typeface="Fraunces"/>
              </a:rPr>
              <a:t> 1: TRUYỆN NGẮN</a:t>
            </a:r>
          </a:p>
          <a:p>
            <a:pPr marL="0" marR="0" lvl="0" indent="0" algn="ctr" rtl="0">
              <a:lnSpc>
                <a:spcPct val="119000"/>
              </a:lnSpc>
              <a:spcBef>
                <a:spcPts val="0"/>
              </a:spcBef>
              <a:spcAft>
                <a:spcPts val="0"/>
              </a:spcAft>
              <a:buClr>
                <a:srgbClr val="000000"/>
              </a:buClr>
              <a:buSzPts val="10000"/>
              <a:buFont typeface="Arial"/>
              <a:buNone/>
            </a:pPr>
            <a:r>
              <a:rPr lang="en-US" sz="10000" b="1" i="0" u="none" strike="noStrike" cap="none" dirty="0" err="1">
                <a:solidFill>
                  <a:srgbClr val="1B4262"/>
                </a:solidFill>
                <a:latin typeface="Fraunces"/>
                <a:ea typeface="Arial"/>
                <a:cs typeface="Arial"/>
                <a:sym typeface="Fraunces"/>
              </a:rPr>
              <a:t>Tiết</a:t>
            </a:r>
            <a:r>
              <a:rPr lang="en-US" sz="10000" b="1" i="0" u="none" strike="noStrike" cap="none" dirty="0">
                <a:solidFill>
                  <a:srgbClr val="1B4262"/>
                </a:solidFill>
                <a:latin typeface="Fraunces"/>
                <a:ea typeface="Arial"/>
                <a:cs typeface="Arial"/>
                <a:sym typeface="Fraunces"/>
              </a:rPr>
              <a:t> 3,4,5: </a:t>
            </a:r>
            <a:r>
              <a:rPr lang="en-US" sz="10000" b="1" i="0" u="none" strike="noStrike" cap="none" dirty="0" err="1">
                <a:solidFill>
                  <a:srgbClr val="1B4262"/>
                </a:solidFill>
                <a:latin typeface="Fraunces"/>
                <a:ea typeface="Arial"/>
                <a:cs typeface="Arial"/>
                <a:sym typeface="Fraunces"/>
              </a:rPr>
              <a:t>Đọc</a:t>
            </a:r>
            <a:r>
              <a:rPr lang="en-US" sz="10000" b="1" i="0" u="none" strike="noStrike" cap="none" dirty="0">
                <a:solidFill>
                  <a:srgbClr val="1B4262"/>
                </a:solidFill>
                <a:latin typeface="Fraunces"/>
                <a:ea typeface="Arial"/>
                <a:cs typeface="Arial"/>
                <a:sym typeface="Fraunces"/>
              </a:rPr>
              <a:t> </a:t>
            </a:r>
            <a:r>
              <a:rPr lang="en-US" sz="10000" b="1" i="0" u="none" strike="noStrike" cap="none" dirty="0" err="1">
                <a:solidFill>
                  <a:srgbClr val="1B4262"/>
                </a:solidFill>
                <a:latin typeface="Fraunces"/>
                <a:ea typeface="Arial"/>
                <a:cs typeface="Arial"/>
                <a:sym typeface="Fraunces"/>
              </a:rPr>
              <a:t>hiểu</a:t>
            </a:r>
            <a:r>
              <a:rPr lang="en-US" sz="10000" b="1" i="0" u="none" strike="noStrike" cap="none" dirty="0">
                <a:solidFill>
                  <a:srgbClr val="1B4262"/>
                </a:solidFill>
                <a:latin typeface="Fraunces"/>
                <a:ea typeface="Arial"/>
                <a:cs typeface="Arial"/>
                <a:sym typeface="Fraunces"/>
              </a:rPr>
              <a:t> VB</a:t>
            </a:r>
          </a:p>
          <a:p>
            <a:pPr marL="0" marR="0" lvl="0" indent="0" algn="ctr" rtl="0">
              <a:lnSpc>
                <a:spcPct val="119000"/>
              </a:lnSpc>
              <a:spcBef>
                <a:spcPts val="0"/>
              </a:spcBef>
              <a:spcAft>
                <a:spcPts val="0"/>
              </a:spcAft>
              <a:buClr>
                <a:srgbClr val="000000"/>
              </a:buClr>
              <a:buSzPts val="10000"/>
              <a:buFont typeface="Arial"/>
              <a:buNone/>
            </a:pPr>
            <a:r>
              <a:rPr lang="en-US" sz="12000" b="1" i="1" dirty="0" err="1">
                <a:solidFill>
                  <a:srgbClr val="1B4262"/>
                </a:solidFill>
                <a:latin typeface="Fraunces"/>
                <a:sym typeface="Fraunces"/>
              </a:rPr>
              <a:t>Tôi</a:t>
            </a:r>
            <a:r>
              <a:rPr lang="en-US" sz="12000" b="1" i="1" dirty="0">
                <a:solidFill>
                  <a:srgbClr val="1B4262"/>
                </a:solidFill>
                <a:latin typeface="Fraunces"/>
                <a:sym typeface="Fraunces"/>
              </a:rPr>
              <a:t> </a:t>
            </a:r>
            <a:r>
              <a:rPr lang="en-US" sz="12000" b="1" i="1" dirty="0" err="1">
                <a:solidFill>
                  <a:srgbClr val="1B4262"/>
                </a:solidFill>
                <a:latin typeface="Fraunces"/>
                <a:sym typeface="Fraunces"/>
              </a:rPr>
              <a:t>đi</a:t>
            </a:r>
            <a:r>
              <a:rPr lang="en-US" sz="12000" b="1" i="1" dirty="0">
                <a:solidFill>
                  <a:srgbClr val="1B4262"/>
                </a:solidFill>
                <a:latin typeface="Fraunces"/>
                <a:sym typeface="Fraunces"/>
              </a:rPr>
              <a:t> </a:t>
            </a:r>
            <a:r>
              <a:rPr lang="en-US" sz="12000" b="1" i="1" dirty="0" err="1">
                <a:solidFill>
                  <a:srgbClr val="1B4262"/>
                </a:solidFill>
                <a:latin typeface="Fraunces"/>
                <a:sym typeface="Fraunces"/>
              </a:rPr>
              <a:t>học</a:t>
            </a:r>
            <a:endParaRPr lang="en-US" sz="12000" b="1" i="1" dirty="0">
              <a:solidFill>
                <a:srgbClr val="1B4262"/>
              </a:solidFill>
              <a:latin typeface="Fraunces"/>
              <a:sym typeface="Fraunces"/>
            </a:endParaRPr>
          </a:p>
          <a:p>
            <a:pPr marL="0" marR="0" lvl="0" indent="0" algn="ctr" rtl="0">
              <a:lnSpc>
                <a:spcPct val="119000"/>
              </a:lnSpc>
              <a:spcBef>
                <a:spcPts val="0"/>
              </a:spcBef>
              <a:spcAft>
                <a:spcPts val="0"/>
              </a:spcAft>
              <a:buClr>
                <a:srgbClr val="000000"/>
              </a:buClr>
              <a:buSzPts val="10000"/>
              <a:buFont typeface="Arial"/>
              <a:buNone/>
            </a:pPr>
            <a:r>
              <a:rPr lang="en-US" sz="4400" b="1" i="1" u="none" strike="noStrike" cap="none" dirty="0">
                <a:solidFill>
                  <a:srgbClr val="1B4262"/>
                </a:solidFill>
                <a:latin typeface="Fraunces"/>
                <a:ea typeface="Arial"/>
                <a:cs typeface="Arial"/>
                <a:sym typeface="Fraunces"/>
              </a:rPr>
              <a:t>(Thanh </a:t>
            </a:r>
            <a:r>
              <a:rPr lang="en-US" sz="4400" b="1" i="1" u="none" strike="noStrike" cap="none" dirty="0" err="1">
                <a:solidFill>
                  <a:srgbClr val="1B4262"/>
                </a:solidFill>
                <a:latin typeface="Fraunces"/>
                <a:ea typeface="Arial"/>
                <a:cs typeface="Arial"/>
                <a:sym typeface="Fraunces"/>
              </a:rPr>
              <a:t>Tịnh</a:t>
            </a:r>
            <a:r>
              <a:rPr lang="en-US" sz="4400" b="1" i="1" u="none" strike="noStrike" cap="none" dirty="0">
                <a:solidFill>
                  <a:srgbClr val="1B4262"/>
                </a:solidFill>
                <a:latin typeface="Fraunces"/>
                <a:ea typeface="Arial"/>
                <a:cs typeface="Arial"/>
                <a:sym typeface="Fraunces"/>
              </a:rPr>
              <a:t>)</a:t>
            </a:r>
            <a:endParaRPr sz="4400" b="0" i="1"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82"/>
        <p:cNvGrpSpPr/>
        <p:nvPr/>
      </p:nvGrpSpPr>
      <p:grpSpPr>
        <a:xfrm>
          <a:off x="0" y="0"/>
          <a:ext cx="0" cy="0"/>
          <a:chOff x="0" y="0"/>
          <a:chExt cx="0" cy="0"/>
        </a:xfrm>
      </p:grpSpPr>
      <p:sp>
        <p:nvSpPr>
          <p:cNvPr id="283" name="Google Shape;283;p13"/>
          <p:cNvSpPr/>
          <p:nvPr/>
        </p:nvSpPr>
        <p:spPr>
          <a:xfrm>
            <a:off x="1652225" y="575867"/>
            <a:ext cx="10754489" cy="9074100"/>
          </a:xfrm>
          <a:custGeom>
            <a:avLst/>
            <a:gdLst/>
            <a:ahLst/>
            <a:cxnLst/>
            <a:rect l="l" t="t" r="r" b="b"/>
            <a:pathLst>
              <a:path w="10754489" h="9074100" extrusionOk="0">
                <a:moveTo>
                  <a:pt x="0" y="0"/>
                </a:moveTo>
                <a:lnTo>
                  <a:pt x="10754489" y="0"/>
                </a:lnTo>
                <a:lnTo>
                  <a:pt x="10754489" y="9074100"/>
                </a:lnTo>
                <a:lnTo>
                  <a:pt x="0" y="9074100"/>
                </a:lnTo>
                <a:lnTo>
                  <a:pt x="0" y="0"/>
                </a:lnTo>
                <a:close/>
              </a:path>
            </a:pathLst>
          </a:custGeom>
          <a:blipFill rotWithShape="1">
            <a:blip r:embed="rId3">
              <a:alphaModFix/>
            </a:blip>
            <a:stretch>
              <a:fillRect/>
            </a:stretch>
          </a:blipFill>
          <a:ln>
            <a:noFill/>
          </a:ln>
        </p:spPr>
      </p:sp>
      <p:sp>
        <p:nvSpPr>
          <p:cNvPr id="284" name="Google Shape;284;p13"/>
          <p:cNvSpPr/>
          <p:nvPr/>
        </p:nvSpPr>
        <p:spPr>
          <a:xfrm>
            <a:off x="12196155" y="3339594"/>
            <a:ext cx="6556172" cy="6310373"/>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4">
              <a:alphaModFix/>
            </a:blip>
            <a:stretch>
              <a:fillRect l="-241" t="-62505" r="240" b="-37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
          <p:cNvSpPr/>
          <p:nvPr/>
        </p:nvSpPr>
        <p:spPr>
          <a:xfrm rot="209485">
            <a:off x="14432910" y="3680817"/>
            <a:ext cx="1766006" cy="1357617"/>
          </a:xfrm>
          <a:custGeom>
            <a:avLst/>
            <a:gdLst/>
            <a:ahLst/>
            <a:cxnLst/>
            <a:rect l="l" t="t" r="r" b="b"/>
            <a:pathLst>
              <a:path w="1766006" h="1357617" extrusionOk="0">
                <a:moveTo>
                  <a:pt x="0" y="0"/>
                </a:moveTo>
                <a:lnTo>
                  <a:pt x="1766005" y="0"/>
                </a:lnTo>
                <a:lnTo>
                  <a:pt x="1766005" y="1357617"/>
                </a:lnTo>
                <a:lnTo>
                  <a:pt x="0" y="1357617"/>
                </a:lnTo>
                <a:lnTo>
                  <a:pt x="0" y="0"/>
                </a:lnTo>
                <a:close/>
              </a:path>
            </a:pathLst>
          </a:custGeom>
          <a:blipFill rotWithShape="1">
            <a:blip r:embed="rId5">
              <a:alphaModFix/>
            </a:blip>
            <a:stretch>
              <a:fillRect/>
            </a:stretch>
          </a:blipFill>
          <a:ln>
            <a:noFill/>
          </a:ln>
        </p:spPr>
      </p:sp>
      <p:sp>
        <p:nvSpPr>
          <p:cNvPr id="286" name="Google Shape;286;p13"/>
          <p:cNvSpPr txBox="1"/>
          <p:nvPr/>
        </p:nvSpPr>
        <p:spPr>
          <a:xfrm>
            <a:off x="2355765" y="2512921"/>
            <a:ext cx="9139332" cy="5574603"/>
          </a:xfrm>
          <a:prstGeom prst="rect">
            <a:avLst/>
          </a:prstGeom>
          <a:noFill/>
          <a:ln>
            <a:noFill/>
          </a:ln>
        </p:spPr>
        <p:txBody>
          <a:bodyPr spcFirstLastPara="1" wrap="square" lIns="0" tIns="0" rIns="0" bIns="0" anchor="t" anchorCtr="0">
            <a:spAutoFit/>
          </a:bodyPr>
          <a:lstStyle/>
          <a:p>
            <a:pPr marL="914400" marR="0" lvl="0" indent="-914400" algn="just" rtl="0">
              <a:lnSpc>
                <a:spcPct val="115000"/>
              </a:lnSpc>
              <a:spcBef>
                <a:spcPts val="0"/>
              </a:spcBef>
              <a:spcAft>
                <a:spcPts val="0"/>
              </a:spcAft>
              <a:buAutoNum type="arabicPeriod"/>
            </a:pPr>
            <a:r>
              <a:rPr lang="en-US" sz="4500" b="1" dirty="0" err="1">
                <a:latin typeface="Times New Roman"/>
                <a:ea typeface="Times New Roman"/>
                <a:cs typeface="Times New Roman"/>
                <a:sym typeface="Times New Roman"/>
              </a:rPr>
              <a:t>Đọc</a:t>
            </a:r>
            <a:r>
              <a:rPr lang="en-US" sz="4500" b="1" dirty="0">
                <a:latin typeface="Times New Roman"/>
                <a:ea typeface="Times New Roman"/>
                <a:cs typeface="Times New Roman"/>
                <a:sym typeface="Times New Roman"/>
              </a:rPr>
              <a:t> – </a:t>
            </a:r>
            <a:r>
              <a:rPr lang="en-US" sz="4500" b="1" dirty="0" err="1">
                <a:latin typeface="Times New Roman"/>
                <a:ea typeface="Times New Roman"/>
                <a:cs typeface="Times New Roman"/>
                <a:sym typeface="Times New Roman"/>
              </a:rPr>
              <a:t>Tóm</a:t>
            </a:r>
            <a:r>
              <a:rPr lang="en-US" sz="4500" b="1" dirty="0">
                <a:latin typeface="Times New Roman"/>
                <a:ea typeface="Times New Roman"/>
                <a:cs typeface="Times New Roman"/>
                <a:sym typeface="Times New Roman"/>
              </a:rPr>
              <a:t> </a:t>
            </a:r>
            <a:r>
              <a:rPr lang="en-US" sz="4500" b="1" dirty="0" err="1">
                <a:latin typeface="Times New Roman"/>
                <a:ea typeface="Times New Roman"/>
                <a:cs typeface="Times New Roman"/>
                <a:sym typeface="Times New Roman"/>
              </a:rPr>
              <a:t>tắt</a:t>
            </a:r>
            <a:r>
              <a:rPr lang="en-US" sz="4500" b="1" i="0" u="none" strike="noStrike" cap="none" dirty="0">
                <a:solidFill>
                  <a:srgbClr val="000000"/>
                </a:solidFill>
                <a:latin typeface="Times New Roman"/>
                <a:ea typeface="Times New Roman"/>
                <a:cs typeface="Times New Roman"/>
                <a:sym typeface="Times New Roman"/>
              </a:rPr>
              <a:t>: </a:t>
            </a:r>
          </a:p>
          <a:p>
            <a:pPr marL="914400" marR="0" lvl="0" indent="-914400" algn="just" rtl="0">
              <a:lnSpc>
                <a:spcPct val="115000"/>
              </a:lnSpc>
              <a:spcBef>
                <a:spcPts val="0"/>
              </a:spcBef>
              <a:spcAft>
                <a:spcPts val="0"/>
              </a:spcAft>
              <a:buAutoNum type="arabicPeriod"/>
            </a:pPr>
            <a:r>
              <a:rPr lang="en-US" sz="4500" b="1" dirty="0" err="1">
                <a:latin typeface="Times New Roman"/>
                <a:ea typeface="Times New Roman"/>
                <a:cs typeface="Times New Roman"/>
                <a:sym typeface="Times New Roman"/>
              </a:rPr>
              <a:t>Chú</a:t>
            </a:r>
            <a:r>
              <a:rPr lang="en-US" sz="4500" b="1" dirty="0">
                <a:latin typeface="Times New Roman"/>
                <a:ea typeface="Times New Roman"/>
                <a:cs typeface="Times New Roman"/>
                <a:sym typeface="Times New Roman"/>
              </a:rPr>
              <a:t> </a:t>
            </a:r>
            <a:r>
              <a:rPr lang="en-US" sz="4500" b="1" dirty="0" err="1">
                <a:latin typeface="Times New Roman"/>
                <a:ea typeface="Times New Roman"/>
                <a:cs typeface="Times New Roman"/>
                <a:sym typeface="Times New Roman"/>
              </a:rPr>
              <a:t>thích</a:t>
            </a:r>
            <a:endParaRPr lang="en-US" sz="4500" b="1" dirty="0">
              <a:latin typeface="Times New Roman"/>
              <a:ea typeface="Times New Roman"/>
              <a:cs typeface="Times New Roman"/>
              <a:sym typeface="Times New Roman"/>
            </a:endParaRPr>
          </a:p>
          <a:p>
            <a:pPr marR="0" lvl="0" algn="just" rtl="0">
              <a:lnSpc>
                <a:spcPct val="115000"/>
              </a:lnSpc>
              <a:spcBef>
                <a:spcPts val="0"/>
              </a:spcBef>
              <a:spcAft>
                <a:spcPts val="0"/>
              </a:spcAft>
            </a:pPr>
            <a:r>
              <a:rPr lang="en-US" sz="4500" b="1" i="0" u="none" strike="noStrike" cap="none" dirty="0">
                <a:solidFill>
                  <a:srgbClr val="000000"/>
                </a:solidFill>
                <a:latin typeface="Times New Roman"/>
                <a:ea typeface="Times New Roman"/>
                <a:cs typeface="Times New Roman"/>
                <a:sym typeface="Times New Roman"/>
              </a:rPr>
              <a:t>a. </a:t>
            </a:r>
            <a:r>
              <a:rPr lang="en-US" sz="4500" b="1" i="0" u="none" strike="noStrike" cap="none" dirty="0" err="1">
                <a:solidFill>
                  <a:srgbClr val="000000"/>
                </a:solidFill>
                <a:latin typeface="Times New Roman"/>
                <a:ea typeface="Times New Roman"/>
                <a:cs typeface="Times New Roman"/>
                <a:sym typeface="Times New Roman"/>
              </a:rPr>
              <a:t>Tác</a:t>
            </a:r>
            <a:r>
              <a:rPr lang="en-US" sz="4500" b="1" i="0" u="none" strike="noStrike" cap="none" dirty="0">
                <a:solidFill>
                  <a:srgbClr val="000000"/>
                </a:solidFill>
                <a:latin typeface="Times New Roman"/>
                <a:ea typeface="Times New Roman"/>
                <a:cs typeface="Times New Roman"/>
                <a:sym typeface="Times New Roman"/>
              </a:rPr>
              <a:t> </a:t>
            </a:r>
            <a:r>
              <a:rPr lang="en-US" sz="4500" b="1" i="0" u="none" strike="noStrike" cap="none" dirty="0" err="1">
                <a:solidFill>
                  <a:srgbClr val="000000"/>
                </a:solidFill>
                <a:latin typeface="Times New Roman"/>
                <a:ea typeface="Times New Roman"/>
                <a:cs typeface="Times New Roman"/>
                <a:sym typeface="Times New Roman"/>
              </a:rPr>
              <a:t>giả</a:t>
            </a:r>
            <a:endParaRPr sz="45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dirty="0">
                <a:solidFill>
                  <a:srgbClr val="0D0D0D"/>
                </a:solidFill>
                <a:latin typeface="Times New Roman"/>
                <a:ea typeface="Times New Roman"/>
                <a:cs typeface="Times New Roman"/>
                <a:sym typeface="Times New Roman"/>
              </a:rPr>
              <a:t>- Thanh </a:t>
            </a:r>
            <a:r>
              <a:rPr lang="en-US" sz="4500" b="0" i="0" u="none" strike="noStrike" cap="none" dirty="0" err="1">
                <a:solidFill>
                  <a:srgbClr val="0D0D0D"/>
                </a:solidFill>
                <a:latin typeface="Times New Roman"/>
                <a:ea typeface="Times New Roman"/>
                <a:cs typeface="Times New Roman"/>
                <a:sym typeface="Times New Roman"/>
              </a:rPr>
              <a:t>Tịnh</a:t>
            </a:r>
            <a:r>
              <a:rPr lang="en-US" sz="4500" b="0" i="0" u="none" strike="noStrike" cap="none" dirty="0">
                <a:solidFill>
                  <a:srgbClr val="0D0D0D"/>
                </a:solidFill>
                <a:latin typeface="Times New Roman"/>
                <a:ea typeface="Times New Roman"/>
                <a:cs typeface="Times New Roman"/>
                <a:sym typeface="Times New Roman"/>
              </a:rPr>
              <a:t> (1911-1988) </a:t>
            </a:r>
            <a:r>
              <a:rPr lang="en-US" sz="4500" b="0" i="0" u="none" strike="noStrike" cap="none" dirty="0" err="1">
                <a:solidFill>
                  <a:srgbClr val="0D0D0D"/>
                </a:solidFill>
                <a:latin typeface="Times New Roman"/>
                <a:ea typeface="Times New Roman"/>
                <a:cs typeface="Times New Roman"/>
                <a:sym typeface="Times New Roman"/>
              </a:rPr>
              <a:t>quê</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ở</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Huế</a:t>
            </a:r>
            <a:endParaRPr sz="45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dirty="0">
                <a:solidFill>
                  <a:srgbClr val="0D0D0D"/>
                </a:solidFill>
                <a:latin typeface="Times New Roman"/>
                <a:ea typeface="Times New Roman"/>
                <a:cs typeface="Times New Roman"/>
                <a:sym typeface="Times New Roman"/>
              </a:rPr>
              <a:t>- Thanh </a:t>
            </a:r>
            <a:r>
              <a:rPr lang="en-US" sz="4500" b="0" i="0" u="none" strike="noStrike" cap="none" dirty="0" err="1">
                <a:solidFill>
                  <a:srgbClr val="0D0D0D"/>
                </a:solidFill>
                <a:latin typeface="Times New Roman"/>
                <a:ea typeface="Times New Roman"/>
                <a:cs typeface="Times New Roman"/>
                <a:sym typeface="Times New Roman"/>
              </a:rPr>
              <a:t>Tịnh</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vừa</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là</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nhà</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giáo</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nhà</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văn</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sáng</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tác</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của</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ông</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toát</a:t>
            </a:r>
            <a:r>
              <a:rPr lang="en-US" sz="4500" b="0" i="0" u="none" strike="noStrike" cap="none" dirty="0">
                <a:solidFill>
                  <a:srgbClr val="0D0D0D"/>
                </a:solidFill>
                <a:latin typeface="Times New Roman"/>
                <a:ea typeface="Times New Roman"/>
                <a:cs typeface="Times New Roman"/>
                <a:sym typeface="Times New Roman"/>
              </a:rPr>
              <a:t> </a:t>
            </a:r>
            <a:r>
              <a:rPr lang="en-US" sz="4500" b="0" i="0" u="none" strike="noStrike" cap="none" dirty="0" err="1">
                <a:solidFill>
                  <a:srgbClr val="0D0D0D"/>
                </a:solidFill>
                <a:latin typeface="Times New Roman"/>
                <a:ea typeface="Times New Roman"/>
                <a:cs typeface="Times New Roman"/>
                <a:sym typeface="Times New Roman"/>
              </a:rPr>
              <a:t>lên</a:t>
            </a:r>
            <a:r>
              <a:rPr lang="en-US" sz="4500" b="0" i="0"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vẻ</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đẹp</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đằm</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thắm</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tình</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cảm</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êm</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dịu</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trong</a:t>
            </a:r>
            <a:r>
              <a:rPr lang="en-US" sz="4500" b="0" i="1" u="none" strike="noStrike" cap="none" dirty="0">
                <a:solidFill>
                  <a:srgbClr val="0D0D0D"/>
                </a:solidFill>
                <a:latin typeface="Times New Roman"/>
                <a:ea typeface="Times New Roman"/>
                <a:cs typeface="Times New Roman"/>
                <a:sym typeface="Times New Roman"/>
              </a:rPr>
              <a:t> </a:t>
            </a:r>
            <a:r>
              <a:rPr lang="en-US" sz="4500" b="0" i="1" u="none" strike="noStrike" cap="none" dirty="0" err="1">
                <a:solidFill>
                  <a:srgbClr val="0D0D0D"/>
                </a:solidFill>
                <a:latin typeface="Times New Roman"/>
                <a:ea typeface="Times New Roman"/>
                <a:cs typeface="Times New Roman"/>
                <a:sym typeface="Times New Roman"/>
              </a:rPr>
              <a:t>trẻo</a:t>
            </a:r>
            <a:r>
              <a:rPr lang="en-US" sz="4500" b="0" i="1" u="none" strike="noStrike" cap="none" dirty="0">
                <a:solidFill>
                  <a:srgbClr val="0D0D0D"/>
                </a:solidFill>
                <a:latin typeface="Times New Roman"/>
                <a:ea typeface="Times New Roman"/>
                <a:cs typeface="Times New Roman"/>
                <a:sym typeface="Times New Roman"/>
              </a:rPr>
              <a:t>.</a:t>
            </a:r>
            <a:endParaRPr sz="4500" b="0" i="0" u="none" strike="noStrike" cap="none" dirty="0">
              <a:solidFill>
                <a:srgbClr val="000000"/>
              </a:solidFill>
              <a:latin typeface="Times New Roman"/>
              <a:ea typeface="Times New Roman"/>
              <a:cs typeface="Times New Roman"/>
              <a:sym typeface="Times New Roman"/>
            </a:endParaRPr>
          </a:p>
        </p:txBody>
      </p:sp>
      <p:sp>
        <p:nvSpPr>
          <p:cNvPr id="287" name="Google Shape;287;p13"/>
          <p:cNvSpPr/>
          <p:nvPr/>
        </p:nvSpPr>
        <p:spPr>
          <a:xfrm rot="275722">
            <a:off x="242509" y="7017200"/>
            <a:ext cx="1996600" cy="2992179"/>
          </a:xfrm>
          <a:custGeom>
            <a:avLst/>
            <a:gdLst/>
            <a:ahLst/>
            <a:cxnLst/>
            <a:rect l="l" t="t" r="r" b="b"/>
            <a:pathLst>
              <a:path w="1996600" h="2992179" extrusionOk="0">
                <a:moveTo>
                  <a:pt x="0" y="0"/>
                </a:moveTo>
                <a:lnTo>
                  <a:pt x="1996599" y="0"/>
                </a:lnTo>
                <a:lnTo>
                  <a:pt x="1996599" y="2992179"/>
                </a:lnTo>
                <a:lnTo>
                  <a:pt x="0" y="2992179"/>
                </a:lnTo>
                <a:lnTo>
                  <a:pt x="0" y="0"/>
                </a:lnTo>
                <a:close/>
              </a:path>
            </a:pathLst>
          </a:custGeom>
          <a:blipFill rotWithShape="1">
            <a:blip r:embed="rId6">
              <a:alphaModFix/>
            </a:blip>
            <a:stretch>
              <a:fillRect/>
            </a:stretch>
          </a:blipFill>
          <a:ln>
            <a:noFill/>
          </a:ln>
        </p:spPr>
      </p:sp>
      <p:sp>
        <p:nvSpPr>
          <p:cNvPr id="288" name="Google Shape;288;p13"/>
          <p:cNvSpPr/>
          <p:nvPr/>
        </p:nvSpPr>
        <p:spPr>
          <a:xfrm rot="-237868">
            <a:off x="10468064" y="-445411"/>
            <a:ext cx="2540831" cy="2948222"/>
          </a:xfrm>
          <a:custGeom>
            <a:avLst/>
            <a:gdLst/>
            <a:ahLst/>
            <a:cxnLst/>
            <a:rect l="l" t="t" r="r" b="b"/>
            <a:pathLst>
              <a:path w="2540831" h="2948222" extrusionOk="0">
                <a:moveTo>
                  <a:pt x="0" y="0"/>
                </a:moveTo>
                <a:lnTo>
                  <a:pt x="2540832" y="0"/>
                </a:lnTo>
                <a:lnTo>
                  <a:pt x="2540832" y="2948222"/>
                </a:lnTo>
                <a:lnTo>
                  <a:pt x="0" y="2948222"/>
                </a:lnTo>
                <a:lnTo>
                  <a:pt x="0" y="0"/>
                </a:lnTo>
                <a:close/>
              </a:path>
            </a:pathLst>
          </a:custGeom>
          <a:blipFill rotWithShape="1">
            <a:blip r:embed="rId7">
              <a:alphaModFix/>
            </a:blip>
            <a:stretch>
              <a:fillRect/>
            </a:stretch>
          </a:blipFill>
          <a:ln>
            <a:noFill/>
          </a:ln>
        </p:spPr>
      </p:sp>
      <p:sp>
        <p:nvSpPr>
          <p:cNvPr id="289" name="Google Shape;289;p13"/>
          <p:cNvSpPr/>
          <p:nvPr/>
        </p:nvSpPr>
        <p:spPr>
          <a:xfrm rot="-5862278">
            <a:off x="-2299605" y="8600621"/>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8">
              <a:alphaModFix/>
            </a:blip>
            <a:stretch>
              <a:fillRect/>
            </a:stretch>
          </a:blipFill>
          <a:ln>
            <a:noFill/>
          </a:ln>
        </p:spPr>
      </p:sp>
      <p:sp>
        <p:nvSpPr>
          <p:cNvPr id="290" name="Google Shape;290;p13"/>
          <p:cNvSpPr/>
          <p:nvPr/>
        </p:nvSpPr>
        <p:spPr>
          <a:xfrm rot="-9872497">
            <a:off x="16204557" y="-1812812"/>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9">
              <a:alphaModFix/>
            </a:blip>
            <a:stretch>
              <a:fillRect/>
            </a:stretch>
          </a:blipFill>
          <a:ln>
            <a:noFill/>
          </a:ln>
        </p:spPr>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5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5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500"/>
                                        <p:tgtEl>
                                          <p:spTgt spid="2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
                                            <p:txEl>
                                              <p:pRg st="3" end="3"/>
                                            </p:txEl>
                                          </p:spTgt>
                                        </p:tgtEl>
                                        <p:attrNameLst>
                                          <p:attrName>style.visibility</p:attrName>
                                        </p:attrNameLst>
                                      </p:cBhvr>
                                      <p:to>
                                        <p:strVal val="visible"/>
                                      </p:to>
                                    </p:set>
                                    <p:animEffect transition="in" filter="fade">
                                      <p:cBhvr>
                                        <p:cTn id="22" dur="500"/>
                                        <p:tgtEl>
                                          <p:spTgt spid="2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
                                            <p:txEl>
                                              <p:pRg st="4" end="4"/>
                                            </p:txEl>
                                          </p:spTgt>
                                        </p:tgtEl>
                                        <p:attrNameLst>
                                          <p:attrName>style.visibility</p:attrName>
                                        </p:attrNameLst>
                                      </p:cBhvr>
                                      <p:to>
                                        <p:strVal val="visible"/>
                                      </p:to>
                                    </p:set>
                                    <p:animEffect transition="in" filter="fade">
                                      <p:cBhvr>
                                        <p:cTn id="27" dur="500"/>
                                        <p:tgtEl>
                                          <p:spTgt spid="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94"/>
        <p:cNvGrpSpPr/>
        <p:nvPr/>
      </p:nvGrpSpPr>
      <p:grpSpPr>
        <a:xfrm>
          <a:off x="0" y="0"/>
          <a:ext cx="0" cy="0"/>
          <a:chOff x="0" y="0"/>
          <a:chExt cx="0" cy="0"/>
        </a:xfrm>
      </p:grpSpPr>
      <p:sp>
        <p:nvSpPr>
          <p:cNvPr id="295" name="Google Shape;295;p47"/>
          <p:cNvSpPr/>
          <p:nvPr/>
        </p:nvSpPr>
        <p:spPr>
          <a:xfrm>
            <a:off x="482159" y="202447"/>
            <a:ext cx="16933971" cy="10259990"/>
          </a:xfrm>
          <a:custGeom>
            <a:avLst/>
            <a:gdLst/>
            <a:ahLst/>
            <a:cxnLst/>
            <a:rect l="l" t="t" r="r" b="b"/>
            <a:pathLst>
              <a:path w="10754489" h="9074100" extrusionOk="0">
                <a:moveTo>
                  <a:pt x="0" y="0"/>
                </a:moveTo>
                <a:lnTo>
                  <a:pt x="10754489" y="0"/>
                </a:lnTo>
                <a:lnTo>
                  <a:pt x="10754489" y="9074100"/>
                </a:lnTo>
                <a:lnTo>
                  <a:pt x="0" y="9074100"/>
                </a:lnTo>
                <a:lnTo>
                  <a:pt x="0" y="0"/>
                </a:lnTo>
                <a:close/>
              </a:path>
            </a:pathLst>
          </a:custGeom>
          <a:blipFill rotWithShape="1">
            <a:blip r:embed="rId3">
              <a:alphaModFix/>
            </a:blip>
            <a:stretch>
              <a:fillRect/>
            </a:stretch>
          </a:blipFill>
          <a:ln>
            <a:noFill/>
          </a:ln>
        </p:spPr>
      </p:sp>
      <p:sp>
        <p:nvSpPr>
          <p:cNvPr id="296" name="Google Shape;296;p47"/>
          <p:cNvSpPr txBox="1"/>
          <p:nvPr/>
        </p:nvSpPr>
        <p:spPr>
          <a:xfrm>
            <a:off x="1797774" y="1765397"/>
            <a:ext cx="14597631" cy="761747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500" b="1" dirty="0">
                <a:latin typeface="Times New Roman"/>
                <a:ea typeface="Times New Roman"/>
                <a:cs typeface="Times New Roman"/>
                <a:sym typeface="Times New Roman"/>
              </a:rPr>
              <a:t>b</a:t>
            </a:r>
            <a:r>
              <a:rPr lang="en-US" sz="4500" b="1" i="0" u="none" strike="noStrike" cap="none" dirty="0">
                <a:solidFill>
                  <a:srgbClr val="000000"/>
                </a:solidFill>
                <a:latin typeface="Times New Roman"/>
                <a:ea typeface="Times New Roman"/>
                <a:cs typeface="Times New Roman"/>
                <a:sym typeface="Times New Roman"/>
              </a:rPr>
              <a:t>. </a:t>
            </a:r>
            <a:r>
              <a:rPr lang="en-US" sz="4500" b="1" i="0" u="none" strike="noStrike" cap="none" dirty="0" err="1">
                <a:solidFill>
                  <a:srgbClr val="000000"/>
                </a:solidFill>
                <a:latin typeface="Times New Roman"/>
                <a:ea typeface="Times New Roman"/>
                <a:cs typeface="Times New Roman"/>
                <a:sym typeface="Times New Roman"/>
              </a:rPr>
              <a:t>Tác</a:t>
            </a:r>
            <a:r>
              <a:rPr lang="en-US" sz="4500" b="1" i="0" u="none" strike="noStrike" cap="none" dirty="0">
                <a:solidFill>
                  <a:srgbClr val="000000"/>
                </a:solidFill>
                <a:latin typeface="Times New Roman"/>
                <a:ea typeface="Times New Roman"/>
                <a:cs typeface="Times New Roman"/>
                <a:sym typeface="Times New Roman"/>
              </a:rPr>
              <a:t> </a:t>
            </a:r>
            <a:r>
              <a:rPr lang="en-US" sz="4500" b="1" i="0" u="none" strike="noStrike" cap="none" dirty="0" err="1">
                <a:solidFill>
                  <a:srgbClr val="000000"/>
                </a:solidFill>
                <a:latin typeface="Times New Roman"/>
                <a:ea typeface="Times New Roman"/>
                <a:cs typeface="Times New Roman"/>
                <a:sym typeface="Times New Roman"/>
              </a:rPr>
              <a:t>phẩm</a:t>
            </a:r>
            <a:endParaRPr sz="4500" b="1" i="0" u="none" strike="noStrike" cap="none" dirty="0">
              <a:solidFill>
                <a:srgbClr val="000000"/>
              </a:solidFill>
              <a:latin typeface="Times New Roman"/>
              <a:ea typeface="Times New Roman"/>
              <a:cs typeface="Times New Roman"/>
              <a:sym typeface="Times New Roman"/>
            </a:endParaRPr>
          </a:p>
          <a:p>
            <a:pPr marR="0" lvl="0" algn="just" rtl="0">
              <a:lnSpc>
                <a:spcPct val="100000"/>
              </a:lnSpc>
              <a:spcBef>
                <a:spcPts val="0"/>
              </a:spcBef>
              <a:spcAft>
                <a:spcPts val="0"/>
              </a:spcAft>
            </a:pP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Văn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bản</a:t>
            </a:r>
            <a:r>
              <a:rPr lang="en-US" sz="4500" b="0" i="0" u="none" strike="noStrike" cap="none" dirty="0">
                <a:solidFill>
                  <a:srgbClr val="000000"/>
                </a:solidFill>
                <a:latin typeface="Times New Roman"/>
                <a:ea typeface="Times New Roman"/>
                <a:cs typeface="Times New Roman"/>
                <a:sym typeface="Times New Roman"/>
              </a:rPr>
              <a:t> in </a:t>
            </a:r>
            <a:r>
              <a:rPr lang="en-US" sz="4500" b="0" i="0" u="none" strike="noStrike" cap="none" dirty="0" err="1">
                <a:solidFill>
                  <a:srgbClr val="000000"/>
                </a:solidFill>
                <a:latin typeface="Times New Roman"/>
                <a:ea typeface="Times New Roman"/>
                <a:cs typeface="Times New Roman"/>
                <a:sym typeface="Times New Roman"/>
              </a:rPr>
              <a:t>trong</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tập</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Quê</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mẹ</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xuất</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bản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năm</a:t>
            </a:r>
            <a:r>
              <a:rPr lang="en-US" sz="4500" b="0" i="0" u="none" strike="noStrike" cap="none" dirty="0">
                <a:solidFill>
                  <a:srgbClr val="000000"/>
                </a:solidFill>
                <a:latin typeface="Times New Roman"/>
                <a:ea typeface="Times New Roman"/>
                <a:cs typeface="Times New Roman"/>
                <a:sym typeface="Times New Roman"/>
              </a:rPr>
              <a:t> 1941</a:t>
            </a:r>
          </a:p>
          <a:p>
            <a:pPr marL="685800" marR="0" lvl="0" indent="-685800" algn="just" rtl="0">
              <a:lnSpc>
                <a:spcPct val="100000"/>
              </a:lnSpc>
              <a:spcBef>
                <a:spcPts val="0"/>
              </a:spcBef>
              <a:spcAft>
                <a:spcPts val="0"/>
              </a:spcAft>
              <a:buFontTx/>
              <a:buChar char="-"/>
            </a:pPr>
            <a:r>
              <a:rPr lang="en-US" sz="4500" dirty="0" err="1">
                <a:latin typeface="Times New Roman"/>
                <a:ea typeface="Times New Roman"/>
                <a:cs typeface="Times New Roman"/>
                <a:sym typeface="Times New Roman"/>
              </a:rPr>
              <a:t>Thể</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loại</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Truyện</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ngắn</a:t>
            </a:r>
            <a:endParaRPr lang="en-US" sz="4500" dirty="0">
              <a:latin typeface="Times New Roman"/>
              <a:ea typeface="Times New Roman"/>
              <a:cs typeface="Times New Roman"/>
              <a:sym typeface="Times New Roman"/>
            </a:endParaRPr>
          </a:p>
          <a:p>
            <a:pPr marL="685800" marR="0" lvl="0" indent="-685800" algn="just" rtl="0">
              <a:lnSpc>
                <a:spcPct val="100000"/>
              </a:lnSpc>
              <a:spcBef>
                <a:spcPts val="0"/>
              </a:spcBef>
              <a:spcAft>
                <a:spcPts val="0"/>
              </a:spcAft>
              <a:buFontTx/>
              <a:buChar char="-"/>
            </a:pPr>
            <a:r>
              <a:rPr lang="en-US" sz="4500" b="0" i="0" u="none" strike="noStrike" cap="none" dirty="0">
                <a:solidFill>
                  <a:srgbClr val="000000"/>
                </a:solidFill>
                <a:latin typeface="Times New Roman"/>
                <a:ea typeface="Times New Roman"/>
                <a:cs typeface="Times New Roman"/>
                <a:sym typeface="Times New Roman"/>
              </a:rPr>
              <a:t>PTBĐ: </a:t>
            </a:r>
            <a:r>
              <a:rPr lang="en-US" sz="4500" b="0" i="0" u="none" strike="noStrike" cap="none" dirty="0" err="1">
                <a:solidFill>
                  <a:srgbClr val="000000"/>
                </a:solidFill>
                <a:latin typeface="Times New Roman"/>
                <a:ea typeface="Times New Roman"/>
                <a:cs typeface="Times New Roman"/>
                <a:sym typeface="Times New Roman"/>
              </a:rPr>
              <a:t>Tự</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sự</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miêu</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tả</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biểu</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cảm</a:t>
            </a:r>
            <a:endParaRPr lang="en-US" sz="4500" b="0" i="0" u="none" strike="noStrike" cap="none" dirty="0">
              <a:solidFill>
                <a:srgbClr val="000000"/>
              </a:solidFill>
              <a:latin typeface="Times New Roman"/>
              <a:ea typeface="Times New Roman"/>
              <a:cs typeface="Times New Roman"/>
              <a:sym typeface="Times New Roman"/>
            </a:endParaRPr>
          </a:p>
          <a:p>
            <a:pPr marL="685800" marR="0" lvl="0" indent="-685800" algn="just" rtl="0">
              <a:lnSpc>
                <a:spcPct val="100000"/>
              </a:lnSpc>
              <a:spcBef>
                <a:spcPts val="0"/>
              </a:spcBef>
              <a:spcAft>
                <a:spcPts val="0"/>
              </a:spcAft>
              <a:buFontTx/>
              <a:buChar char="-"/>
            </a:pPr>
            <a:r>
              <a:rPr lang="en-US" sz="4500" dirty="0" err="1">
                <a:latin typeface="Times New Roman"/>
                <a:ea typeface="Times New Roman"/>
                <a:cs typeface="Times New Roman"/>
                <a:sym typeface="Times New Roman"/>
              </a:rPr>
              <a:t>Ngôi</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kể</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thứ</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nhất</a:t>
            </a:r>
            <a:endParaRPr lang="en-US" sz="4500" dirty="0">
              <a:latin typeface="Times New Roman"/>
              <a:ea typeface="Times New Roman"/>
              <a:cs typeface="Times New Roman"/>
              <a:sym typeface="Times New Roman"/>
            </a:endParaRPr>
          </a:p>
          <a:p>
            <a:pPr marL="685800" marR="0" lvl="0" indent="-685800" algn="just" rtl="0">
              <a:lnSpc>
                <a:spcPct val="100000"/>
              </a:lnSpc>
              <a:spcBef>
                <a:spcPts val="0"/>
              </a:spcBef>
              <a:spcAft>
                <a:spcPts val="0"/>
              </a:spcAft>
              <a:buFontTx/>
              <a:buChar char="-"/>
            </a:pPr>
            <a:r>
              <a:rPr lang="en-US" sz="4500" b="0" i="0" u="none" strike="noStrike" cap="none" dirty="0" err="1">
                <a:solidFill>
                  <a:srgbClr val="000000"/>
                </a:solidFill>
                <a:latin typeface="Times New Roman"/>
                <a:ea typeface="Times New Roman"/>
                <a:cs typeface="Times New Roman"/>
                <a:sym typeface="Times New Roman"/>
              </a:rPr>
              <a:t>Nhân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vật</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chính</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Tôi</a:t>
            </a:r>
            <a:endParaRPr lang="en-US" sz="4500" b="0" i="0" u="none" strike="noStrike" cap="none" dirty="0">
              <a:solidFill>
                <a:srgbClr val="000000"/>
              </a:solidFill>
              <a:latin typeface="Times New Roman"/>
              <a:ea typeface="Times New Roman"/>
              <a:cs typeface="Times New Roman"/>
              <a:sym typeface="Times New Roman"/>
            </a:endParaRPr>
          </a:p>
          <a:p>
            <a:pPr marL="685800" marR="0" lvl="0" indent="-685800" algn="just" rtl="0">
              <a:lnSpc>
                <a:spcPct val="100000"/>
              </a:lnSpc>
              <a:spcBef>
                <a:spcPts val="0"/>
              </a:spcBef>
              <a:spcAft>
                <a:spcPts val="0"/>
              </a:spcAft>
              <a:buFontTx/>
              <a:buChar char="-"/>
            </a:pPr>
            <a:r>
              <a:rPr lang="en-US" sz="4500" dirty="0" err="1">
                <a:latin typeface="Times New Roman"/>
                <a:ea typeface="Times New Roman"/>
                <a:cs typeface="Times New Roman"/>
                <a:sym typeface="Times New Roman"/>
              </a:rPr>
              <a:t>Bố</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cục</a:t>
            </a:r>
            <a:r>
              <a:rPr lang="en-US" sz="4500" dirty="0">
                <a:latin typeface="Times New Roman"/>
                <a:ea typeface="Times New Roman"/>
                <a:cs typeface="Times New Roman"/>
                <a:sym typeface="Times New Roman"/>
              </a:rPr>
              <a:t>: 3 </a:t>
            </a:r>
            <a:r>
              <a:rPr lang="en-US" sz="4500" dirty="0" err="1">
                <a:latin typeface="Times New Roman"/>
                <a:ea typeface="Times New Roman"/>
                <a:cs typeface="Times New Roman"/>
                <a:sym typeface="Times New Roman"/>
              </a:rPr>
              <a:t>phần</a:t>
            </a:r>
            <a:endParaRPr lang="en-US" sz="4500" dirty="0">
              <a:latin typeface="Times New Roman"/>
              <a:ea typeface="Times New Roman"/>
              <a:cs typeface="Times New Roman"/>
              <a:sym typeface="Times New Roman"/>
            </a:endParaRPr>
          </a:p>
          <a:p>
            <a:pPr marR="0" lvl="0" algn="just" rtl="0">
              <a:lnSpc>
                <a:spcPct val="100000"/>
              </a:lnSpc>
              <a:spcBef>
                <a:spcPts val="0"/>
              </a:spcBef>
              <a:spcAft>
                <a:spcPts val="0"/>
              </a:spcAft>
            </a:pPr>
            <a:r>
              <a:rPr lang="en-US" sz="4500" dirty="0">
                <a:latin typeface="Times New Roman"/>
                <a:ea typeface="Times New Roman"/>
                <a:cs typeface="Times New Roman"/>
                <a:sym typeface="Times New Roman"/>
              </a:rPr>
              <a:t>P1: </a:t>
            </a:r>
            <a:r>
              <a:rPr lang="en-US" sz="4500" dirty="0" err="1">
                <a:latin typeface="Times New Roman"/>
                <a:ea typeface="Times New Roman"/>
                <a:cs typeface="Times New Roman"/>
                <a:sym typeface="Times New Roman"/>
              </a:rPr>
              <a:t>Từ</a:t>
            </a:r>
            <a:r>
              <a:rPr lang="en-US" sz="4500" dirty="0">
                <a:latin typeface="Times New Roman"/>
                <a:ea typeface="Times New Roman"/>
                <a:cs typeface="Times New Roman"/>
                <a:sym typeface="Times New Roman"/>
              </a:rPr>
              <a:t> </a:t>
            </a:r>
            <a:r>
              <a:rPr lang="en-US" sz="4500" dirty="0" err="1">
                <a:latin typeface="Times New Roman"/>
                <a:ea typeface="Times New Roman"/>
                <a:cs typeface="Times New Roman"/>
                <a:sym typeface="Times New Roman"/>
              </a:rPr>
              <a:t>đầu</a:t>
            </a:r>
            <a:r>
              <a:rPr lang="en-US" sz="4500" dirty="0" err="1">
                <a:latin typeface="Times New Roman"/>
                <a:ea typeface="Times New Roman"/>
                <a:cs typeface="Times New Roman"/>
                <a:sym typeface="Wingdings" pitchFamily="2" charset="2"/>
              </a:rPr>
              <a:t>trên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ngọn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núi</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cảm</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nhận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của</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nhân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vật</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trên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đường</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đến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trường</a:t>
            </a:r>
            <a:endParaRPr lang="en-US" sz="4500" dirty="0">
              <a:latin typeface="Times New Roman"/>
              <a:ea typeface="Times New Roman"/>
              <a:cs typeface="Times New Roman"/>
              <a:sym typeface="Wingdings" pitchFamily="2" charset="2"/>
            </a:endParaRPr>
          </a:p>
          <a:p>
            <a:pPr marR="0" lvl="0" algn="just" rtl="0">
              <a:lnSpc>
                <a:spcPct val="100000"/>
              </a:lnSpc>
              <a:spcBef>
                <a:spcPts val="0"/>
              </a:spcBef>
              <a:spcAft>
                <a:spcPts val="0"/>
              </a:spcAft>
            </a:pPr>
            <a:r>
              <a:rPr lang="en-US" sz="4500" dirty="0">
                <a:latin typeface="Times New Roman"/>
                <a:ea typeface="Times New Roman"/>
                <a:cs typeface="Times New Roman"/>
                <a:sym typeface="Wingdings" pitchFamily="2" charset="2"/>
              </a:rPr>
              <a:t>P2: </a:t>
            </a:r>
            <a:r>
              <a:rPr lang="en-US" sz="4500" dirty="0" err="1">
                <a:latin typeface="Times New Roman"/>
                <a:ea typeface="Times New Roman"/>
                <a:cs typeface="Times New Roman"/>
                <a:sym typeface="Wingdings" pitchFamily="2" charset="2"/>
              </a:rPr>
              <a:t>Tiếp</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theonghỉ</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cả</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ngày</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nữa</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cảm</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nhận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lúc</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ở</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sân</a:t>
            </a:r>
            <a:r>
              <a:rPr lang="en-US" sz="4500" dirty="0">
                <a:latin typeface="Times New Roman"/>
                <a:ea typeface="Times New Roman"/>
                <a:cs typeface="Times New Roman"/>
                <a:sym typeface="Wingdings" pitchFamily="2" charset="2"/>
              </a:rPr>
              <a:t> </a:t>
            </a:r>
            <a:r>
              <a:rPr lang="en-US" sz="4500" dirty="0" err="1">
                <a:latin typeface="Times New Roman"/>
                <a:ea typeface="Times New Roman"/>
                <a:cs typeface="Times New Roman"/>
                <a:sym typeface="Wingdings" pitchFamily="2" charset="2"/>
              </a:rPr>
              <a:t>trường</a:t>
            </a:r>
            <a:endParaRPr lang="en-US" sz="4500" dirty="0">
              <a:latin typeface="Times New Roman"/>
              <a:ea typeface="Times New Roman"/>
              <a:cs typeface="Times New Roman"/>
              <a:sym typeface="Wingdings" pitchFamily="2" charset="2"/>
            </a:endParaRPr>
          </a:p>
          <a:p>
            <a:pPr marR="0" lvl="0" algn="just" rtl="0">
              <a:lnSpc>
                <a:spcPct val="100000"/>
              </a:lnSpc>
              <a:spcBef>
                <a:spcPts val="0"/>
              </a:spcBef>
              <a:spcAft>
                <a:spcPts val="0"/>
              </a:spcAft>
            </a:pPr>
            <a:r>
              <a:rPr lang="en-US" sz="4500" b="0" i="0" u="none" strike="noStrike" cap="none" dirty="0">
                <a:solidFill>
                  <a:srgbClr val="000000"/>
                </a:solidFill>
                <a:latin typeface="Times New Roman"/>
                <a:ea typeface="Times New Roman"/>
                <a:cs typeface="Times New Roman"/>
                <a:sym typeface="Wingdings" pitchFamily="2" charset="2"/>
              </a:rPr>
              <a:t>P3: </a:t>
            </a:r>
            <a:r>
              <a:rPr lang="en-US" sz="4500" b="0" i="0" u="none" strike="noStrike" cap="none" dirty="0" err="1">
                <a:solidFill>
                  <a:srgbClr val="000000"/>
                </a:solidFill>
                <a:latin typeface="Times New Roman"/>
                <a:ea typeface="Times New Roman"/>
                <a:cs typeface="Times New Roman"/>
                <a:sym typeface="Wingdings" pitchFamily="2" charset="2"/>
              </a:rPr>
              <a:t>Còn</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lại</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Cảm</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nhận</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khi</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ở</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trong</a:t>
            </a:r>
            <a:r>
              <a:rPr lang="en-US" sz="4500" b="0" i="0" u="none" strike="noStrike" cap="none" dirty="0">
                <a:solidFill>
                  <a:srgbClr val="000000"/>
                </a:solidFill>
                <a:latin typeface="Times New Roman"/>
                <a:ea typeface="Times New Roman"/>
                <a:cs typeface="Times New Roman"/>
                <a:sym typeface="Wingdings" pitchFamily="2" charset="2"/>
              </a:rPr>
              <a:t> </a:t>
            </a:r>
            <a:r>
              <a:rPr lang="en-US" sz="4500" b="0" i="0" u="none" strike="noStrike" cap="none" dirty="0" err="1">
                <a:solidFill>
                  <a:srgbClr val="000000"/>
                </a:solidFill>
                <a:latin typeface="Times New Roman"/>
                <a:ea typeface="Times New Roman"/>
                <a:cs typeface="Times New Roman"/>
                <a:sym typeface="Wingdings" pitchFamily="2" charset="2"/>
              </a:rPr>
              <a:t>lớp</a:t>
            </a:r>
            <a:endParaRPr sz="4500" b="0" i="0" u="none" strike="noStrike" cap="none" dirty="0">
              <a:solidFill>
                <a:srgbClr val="000000"/>
              </a:solidFill>
              <a:latin typeface="Times New Roman"/>
              <a:ea typeface="Times New Roman"/>
              <a:cs typeface="Times New Roman"/>
              <a:sym typeface="Times New Roman"/>
            </a:endParaRPr>
          </a:p>
        </p:txBody>
      </p:sp>
      <p:sp>
        <p:nvSpPr>
          <p:cNvPr id="298" name="Google Shape;298;p47"/>
          <p:cNvSpPr/>
          <p:nvPr/>
        </p:nvSpPr>
        <p:spPr>
          <a:xfrm rot="-237868">
            <a:off x="10468064" y="-445411"/>
            <a:ext cx="2540831" cy="2948222"/>
          </a:xfrm>
          <a:custGeom>
            <a:avLst/>
            <a:gdLst/>
            <a:ahLst/>
            <a:cxnLst/>
            <a:rect l="l" t="t" r="r" b="b"/>
            <a:pathLst>
              <a:path w="2540831" h="2948222" extrusionOk="0">
                <a:moveTo>
                  <a:pt x="0" y="0"/>
                </a:moveTo>
                <a:lnTo>
                  <a:pt x="2540832" y="0"/>
                </a:lnTo>
                <a:lnTo>
                  <a:pt x="2540832" y="2948222"/>
                </a:lnTo>
                <a:lnTo>
                  <a:pt x="0" y="2948222"/>
                </a:lnTo>
                <a:lnTo>
                  <a:pt x="0" y="0"/>
                </a:lnTo>
                <a:close/>
              </a:path>
            </a:pathLst>
          </a:custGeom>
          <a:blipFill rotWithShape="1">
            <a:blip r:embed="rId4">
              <a:alphaModFix/>
            </a:blip>
            <a:stretch>
              <a:fillRect/>
            </a:stretch>
          </a:blipFill>
          <a:ln>
            <a:noFill/>
          </a:ln>
        </p:spPr>
      </p:sp>
      <p:sp>
        <p:nvSpPr>
          <p:cNvPr id="299" name="Google Shape;299;p47"/>
          <p:cNvSpPr/>
          <p:nvPr/>
        </p:nvSpPr>
        <p:spPr>
          <a:xfrm rot="-5862278">
            <a:off x="-2299605" y="8600621"/>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5">
              <a:alphaModFix/>
            </a:blip>
            <a:stretch>
              <a:fillRect/>
            </a:stretch>
          </a:blipFill>
          <a:ln>
            <a:noFill/>
          </a:ln>
        </p:spPr>
      </p:sp>
      <p:sp>
        <p:nvSpPr>
          <p:cNvPr id="300" name="Google Shape;300;p47"/>
          <p:cNvSpPr/>
          <p:nvPr/>
        </p:nvSpPr>
        <p:spPr>
          <a:xfrm rot="-9872497">
            <a:off x="16204557" y="-1812812"/>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6">
              <a:alphaModFix/>
            </a:blip>
            <a:stretch>
              <a:fillRect/>
            </a:stretch>
          </a:blipFill>
          <a:ln>
            <a:noFill/>
          </a:ln>
        </p:spPr>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50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500"/>
                                        <p:tgtEl>
                                          <p:spTgt spid="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xEl>
                                              <p:pRg st="2" end="2"/>
                                            </p:txEl>
                                          </p:spTgt>
                                        </p:tgtEl>
                                        <p:attrNameLst>
                                          <p:attrName>style.visibility</p:attrName>
                                        </p:attrNameLst>
                                      </p:cBhvr>
                                      <p:to>
                                        <p:strVal val="visible"/>
                                      </p:to>
                                    </p:set>
                                    <p:animEffect transition="in" filter="fade">
                                      <p:cBhvr>
                                        <p:cTn id="17" dur="500"/>
                                        <p:tgtEl>
                                          <p:spTgt spid="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xEl>
                                              <p:pRg st="3" end="3"/>
                                            </p:txEl>
                                          </p:spTgt>
                                        </p:tgtEl>
                                        <p:attrNameLst>
                                          <p:attrName>style.visibility</p:attrName>
                                        </p:attrNameLst>
                                      </p:cBhvr>
                                      <p:to>
                                        <p:strVal val="visible"/>
                                      </p:to>
                                    </p:set>
                                    <p:animEffect transition="in" filter="fade">
                                      <p:cBhvr>
                                        <p:cTn id="22" dur="500"/>
                                        <p:tgtEl>
                                          <p:spTgt spid="2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
                                            <p:txEl>
                                              <p:pRg st="4" end="4"/>
                                            </p:txEl>
                                          </p:spTgt>
                                        </p:tgtEl>
                                        <p:attrNameLst>
                                          <p:attrName>style.visibility</p:attrName>
                                        </p:attrNameLst>
                                      </p:cBhvr>
                                      <p:to>
                                        <p:strVal val="visible"/>
                                      </p:to>
                                    </p:set>
                                    <p:animEffect transition="in" filter="fade">
                                      <p:cBhvr>
                                        <p:cTn id="27" dur="500"/>
                                        <p:tgtEl>
                                          <p:spTgt spid="2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
                                            <p:txEl>
                                              <p:pRg st="5" end="5"/>
                                            </p:txEl>
                                          </p:spTgt>
                                        </p:tgtEl>
                                        <p:attrNameLst>
                                          <p:attrName>style.visibility</p:attrName>
                                        </p:attrNameLst>
                                      </p:cBhvr>
                                      <p:to>
                                        <p:strVal val="visible"/>
                                      </p:to>
                                    </p:set>
                                    <p:animEffect transition="in" filter="fade">
                                      <p:cBhvr>
                                        <p:cTn id="32" dur="500"/>
                                        <p:tgtEl>
                                          <p:spTgt spid="2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6">
                                            <p:txEl>
                                              <p:pRg st="6" end="6"/>
                                            </p:txEl>
                                          </p:spTgt>
                                        </p:tgtEl>
                                        <p:attrNameLst>
                                          <p:attrName>style.visibility</p:attrName>
                                        </p:attrNameLst>
                                      </p:cBhvr>
                                      <p:to>
                                        <p:strVal val="visible"/>
                                      </p:to>
                                    </p:set>
                                    <p:animEffect transition="in" filter="fade">
                                      <p:cBhvr>
                                        <p:cTn id="37" dur="500"/>
                                        <p:tgtEl>
                                          <p:spTgt spid="2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6">
                                            <p:txEl>
                                              <p:pRg st="7" end="7"/>
                                            </p:txEl>
                                          </p:spTgt>
                                        </p:tgtEl>
                                        <p:attrNameLst>
                                          <p:attrName>style.visibility</p:attrName>
                                        </p:attrNameLst>
                                      </p:cBhvr>
                                      <p:to>
                                        <p:strVal val="visible"/>
                                      </p:to>
                                    </p:set>
                                    <p:animEffect transition="in" filter="fade">
                                      <p:cBhvr>
                                        <p:cTn id="42" dur="500"/>
                                        <p:tgtEl>
                                          <p:spTgt spid="2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6">
                                            <p:txEl>
                                              <p:pRg st="8" end="8"/>
                                            </p:txEl>
                                          </p:spTgt>
                                        </p:tgtEl>
                                        <p:attrNameLst>
                                          <p:attrName>style.visibility</p:attrName>
                                        </p:attrNameLst>
                                      </p:cBhvr>
                                      <p:to>
                                        <p:strVal val="visible"/>
                                      </p:to>
                                    </p:set>
                                    <p:animEffect transition="in" filter="fade">
                                      <p:cBhvr>
                                        <p:cTn id="47" dur="500"/>
                                        <p:tgtEl>
                                          <p:spTgt spid="2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6">
                                            <p:txEl>
                                              <p:pRg st="9" end="9"/>
                                            </p:txEl>
                                          </p:spTgt>
                                        </p:tgtEl>
                                        <p:attrNameLst>
                                          <p:attrName>style.visibility</p:attrName>
                                        </p:attrNameLst>
                                      </p:cBhvr>
                                      <p:to>
                                        <p:strVal val="visible"/>
                                      </p:to>
                                    </p:set>
                                    <p:animEffect transition="in" filter="fade">
                                      <p:cBhvr>
                                        <p:cTn id="52" dur="500"/>
                                        <p:tgtEl>
                                          <p:spTgt spid="2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17"/>
        <p:cNvGrpSpPr/>
        <p:nvPr/>
      </p:nvGrpSpPr>
      <p:grpSpPr>
        <a:xfrm>
          <a:off x="0" y="0"/>
          <a:ext cx="0" cy="0"/>
          <a:chOff x="0" y="0"/>
          <a:chExt cx="0" cy="0"/>
        </a:xfrm>
      </p:grpSpPr>
      <p:sp>
        <p:nvSpPr>
          <p:cNvPr id="318" name="Google Shape;318;p9"/>
          <p:cNvSpPr/>
          <p:nvPr/>
        </p:nvSpPr>
        <p:spPr>
          <a:xfrm rot="620662">
            <a:off x="5495031" y="1192932"/>
            <a:ext cx="10522094" cy="7901136"/>
          </a:xfrm>
          <a:custGeom>
            <a:avLst/>
            <a:gdLst/>
            <a:ahLst/>
            <a:cxnLst/>
            <a:rect l="l" t="t" r="r" b="b"/>
            <a:pathLst>
              <a:path w="10522094" h="7901136" extrusionOk="0">
                <a:moveTo>
                  <a:pt x="0" y="0"/>
                </a:moveTo>
                <a:lnTo>
                  <a:pt x="10522095" y="0"/>
                </a:lnTo>
                <a:lnTo>
                  <a:pt x="10522095" y="7901136"/>
                </a:lnTo>
                <a:lnTo>
                  <a:pt x="0" y="7901136"/>
                </a:lnTo>
                <a:lnTo>
                  <a:pt x="0" y="0"/>
                </a:lnTo>
                <a:close/>
              </a:path>
            </a:pathLst>
          </a:custGeom>
          <a:blipFill rotWithShape="1">
            <a:blip r:embed="rId3">
              <a:alphaModFix/>
            </a:blip>
            <a:stretch>
              <a:fillRect/>
            </a:stretch>
          </a:blipFill>
          <a:ln>
            <a:noFill/>
          </a:ln>
        </p:spPr>
      </p:sp>
      <p:sp>
        <p:nvSpPr>
          <p:cNvPr id="319" name="Google Shape;319;p9"/>
          <p:cNvSpPr/>
          <p:nvPr/>
        </p:nvSpPr>
        <p:spPr>
          <a:xfrm flipH="1">
            <a:off x="-554826" y="7171542"/>
            <a:ext cx="3517400" cy="3575915"/>
          </a:xfrm>
          <a:custGeom>
            <a:avLst/>
            <a:gdLst/>
            <a:ahLst/>
            <a:cxnLst/>
            <a:rect l="l" t="t" r="r" b="b"/>
            <a:pathLst>
              <a:path w="3517400" h="3575915" extrusionOk="0">
                <a:moveTo>
                  <a:pt x="3517400" y="0"/>
                </a:moveTo>
                <a:lnTo>
                  <a:pt x="0" y="0"/>
                </a:lnTo>
                <a:lnTo>
                  <a:pt x="0" y="3575915"/>
                </a:lnTo>
                <a:lnTo>
                  <a:pt x="3517400" y="3575915"/>
                </a:lnTo>
                <a:lnTo>
                  <a:pt x="3517400" y="0"/>
                </a:lnTo>
                <a:close/>
              </a:path>
            </a:pathLst>
          </a:custGeom>
          <a:blipFill rotWithShape="1">
            <a:blip r:embed="rId4">
              <a:alphaModFix/>
            </a:blip>
            <a:stretch>
              <a:fillRect/>
            </a:stretch>
          </a:blipFill>
          <a:ln>
            <a:noFill/>
          </a:ln>
        </p:spPr>
      </p:sp>
      <p:sp>
        <p:nvSpPr>
          <p:cNvPr id="321" name="Google Shape;321;p9"/>
          <p:cNvSpPr/>
          <p:nvPr/>
        </p:nvSpPr>
        <p:spPr>
          <a:xfrm>
            <a:off x="15193451" y="7171542"/>
            <a:ext cx="3517400" cy="3575915"/>
          </a:xfrm>
          <a:custGeom>
            <a:avLst/>
            <a:gdLst/>
            <a:ahLst/>
            <a:cxnLst/>
            <a:rect l="l" t="t" r="r" b="b"/>
            <a:pathLst>
              <a:path w="3517400" h="3575915" extrusionOk="0">
                <a:moveTo>
                  <a:pt x="0" y="0"/>
                </a:moveTo>
                <a:lnTo>
                  <a:pt x="3517401" y="0"/>
                </a:lnTo>
                <a:lnTo>
                  <a:pt x="3517401" y="3575915"/>
                </a:lnTo>
                <a:lnTo>
                  <a:pt x="0" y="3575915"/>
                </a:lnTo>
                <a:lnTo>
                  <a:pt x="0" y="0"/>
                </a:lnTo>
                <a:close/>
              </a:path>
            </a:pathLst>
          </a:custGeom>
          <a:blipFill rotWithShape="1">
            <a:blip r:embed="rId5">
              <a:alphaModFix/>
            </a:blip>
            <a:stretch>
              <a:fillRect/>
            </a:stretch>
          </a:blipFill>
          <a:ln>
            <a:noFill/>
          </a:ln>
        </p:spPr>
      </p:sp>
      <p:sp>
        <p:nvSpPr>
          <p:cNvPr id="323" name="Google Shape;323;p9"/>
          <p:cNvSpPr/>
          <p:nvPr/>
        </p:nvSpPr>
        <p:spPr>
          <a:xfrm>
            <a:off x="-695026"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6">
              <a:alphaModFix/>
            </a:blip>
            <a:stretch>
              <a:fillRect/>
            </a:stretch>
          </a:blipFill>
          <a:ln>
            <a:noFill/>
          </a:ln>
        </p:spPr>
      </p:sp>
      <p:sp>
        <p:nvSpPr>
          <p:cNvPr id="324" name="Google Shape;324;p9"/>
          <p:cNvSpPr/>
          <p:nvPr/>
        </p:nvSpPr>
        <p:spPr>
          <a:xfrm>
            <a:off x="12983395"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7">
              <a:alphaModFix/>
            </a:blip>
            <a:stretch>
              <a:fillRect/>
            </a:stretch>
          </a:blipFill>
          <a:ln>
            <a:noFill/>
          </a:ln>
        </p:spPr>
      </p:sp>
      <p:sp>
        <p:nvSpPr>
          <p:cNvPr id="325" name="Google Shape;325;p9"/>
          <p:cNvSpPr txBox="1"/>
          <p:nvPr/>
        </p:nvSpPr>
        <p:spPr>
          <a:xfrm>
            <a:off x="0" y="1811140"/>
            <a:ext cx="13971457" cy="1464888"/>
          </a:xfrm>
          <a:prstGeom prst="rect">
            <a:avLst/>
          </a:prstGeom>
          <a:noFill/>
          <a:ln>
            <a:noFill/>
          </a:ln>
        </p:spPr>
        <p:txBody>
          <a:bodyPr spcFirstLastPara="1" wrap="square" lIns="0" tIns="0" rIns="0" bIns="0" anchor="t" anchorCtr="0">
            <a:spAutoFit/>
          </a:bodyPr>
          <a:lstStyle/>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dirty="0">
                <a:solidFill>
                  <a:srgbClr val="1B4262"/>
                </a:solidFill>
                <a:latin typeface="Fraunces"/>
                <a:ea typeface="Fraunces"/>
                <a:cs typeface="Fraunces"/>
                <a:sym typeface="Fraunces"/>
              </a:rPr>
              <a:t>II. </a:t>
            </a:r>
            <a:r>
              <a:rPr lang="en-US" sz="7999" b="1" dirty="0">
                <a:solidFill>
                  <a:srgbClr val="1B4262"/>
                </a:solidFill>
                <a:latin typeface="Fraunces"/>
                <a:ea typeface="Fraunces"/>
                <a:cs typeface="Fraunces"/>
                <a:sym typeface="Fraunces"/>
              </a:rPr>
              <a:t>KHÁM PHÁ VĂN BẢN</a:t>
            </a:r>
            <a:endParaRPr dirty="0"/>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29"/>
        <p:cNvGrpSpPr/>
        <p:nvPr/>
      </p:nvGrpSpPr>
      <p:grpSpPr>
        <a:xfrm>
          <a:off x="0" y="0"/>
          <a:ext cx="0" cy="0"/>
          <a:chOff x="0" y="0"/>
          <a:chExt cx="0" cy="0"/>
        </a:xfrm>
      </p:grpSpPr>
      <p:sp>
        <p:nvSpPr>
          <p:cNvPr id="330" name="Google Shape;330;p17"/>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332" name="Google Shape;332;p17"/>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333" name="Google Shape;333;p17"/>
          <p:cNvSpPr/>
          <p:nvPr/>
        </p:nvSpPr>
        <p:spPr>
          <a:xfrm>
            <a:off x="187194" y="2771435"/>
            <a:ext cx="1845857" cy="2413580"/>
          </a:xfrm>
          <a:custGeom>
            <a:avLst/>
            <a:gdLst/>
            <a:ahLst/>
            <a:cxnLst/>
            <a:rect l="l" t="t" r="r" b="b"/>
            <a:pathLst>
              <a:path w="1845857" h="2413580" extrusionOk="0">
                <a:moveTo>
                  <a:pt x="0" y="184586"/>
                </a:moveTo>
                <a:cubicBezTo>
                  <a:pt x="0" y="82642"/>
                  <a:pt x="82642" y="0"/>
                  <a:pt x="184586" y="0"/>
                </a:cubicBezTo>
                <a:lnTo>
                  <a:pt x="1661271" y="0"/>
                </a:lnTo>
                <a:cubicBezTo>
                  <a:pt x="1763215" y="0"/>
                  <a:pt x="1845857" y="82642"/>
                  <a:pt x="1845857" y="184586"/>
                </a:cubicBezTo>
                <a:lnTo>
                  <a:pt x="1845857" y="2228994"/>
                </a:lnTo>
                <a:cubicBezTo>
                  <a:pt x="1845857" y="2330938"/>
                  <a:pt x="1763215" y="2413580"/>
                  <a:pt x="1661271" y="2413580"/>
                </a:cubicBezTo>
                <a:lnTo>
                  <a:pt x="184586" y="2413580"/>
                </a:lnTo>
                <a:cubicBezTo>
                  <a:pt x="82642" y="2413580"/>
                  <a:pt x="0" y="2330938"/>
                  <a:pt x="0" y="2228994"/>
                </a:cubicBezTo>
                <a:lnTo>
                  <a:pt x="0" y="184586"/>
                </a:lnTo>
                <a:close/>
              </a:path>
            </a:pathLst>
          </a:cu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647"/>
              </a:srgbClr>
            </a:outerShdw>
          </a:effectLst>
        </p:spPr>
        <p:txBody>
          <a:bodyPr spcFirstLastPara="1" wrap="square" lIns="74375" tIns="74375" rIns="74375" bIns="743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1. Cốt truyện</a:t>
            </a:r>
            <a:endParaRPr sz="3200" b="0" i="0" u="none" strike="noStrike" cap="none">
              <a:solidFill>
                <a:schemeClr val="dk1"/>
              </a:solidFill>
              <a:latin typeface="Times New Roman"/>
              <a:ea typeface="Times New Roman"/>
              <a:cs typeface="Times New Roman"/>
              <a:sym typeface="Times New Roman"/>
            </a:endParaRPr>
          </a:p>
        </p:txBody>
      </p:sp>
      <p:sp>
        <p:nvSpPr>
          <p:cNvPr id="334" name="Google Shape;334;p17"/>
          <p:cNvSpPr/>
          <p:nvPr/>
        </p:nvSpPr>
        <p:spPr>
          <a:xfrm rot="-2142401">
            <a:off x="1809551" y="3260415"/>
            <a:ext cx="2377866" cy="47812"/>
          </a:xfrm>
          <a:custGeom>
            <a:avLst/>
            <a:gdLst/>
            <a:ahLst/>
            <a:cxnLst/>
            <a:rect l="l" t="t" r="r" b="b"/>
            <a:pathLst>
              <a:path w="2377866" h="47812" extrusionOk="0">
                <a:moveTo>
                  <a:pt x="0" y="23906"/>
                </a:moveTo>
                <a:lnTo>
                  <a:pt x="2377866" y="23906"/>
                </a:lnTo>
              </a:path>
            </a:pathLst>
          </a:custGeom>
          <a:noFill/>
          <a:ln w="25400" cap="flat" cmpd="sng">
            <a:solidFill>
              <a:srgbClr val="49ACC5"/>
            </a:solidFill>
            <a:prstDash val="solid"/>
            <a:round/>
            <a:headEnd type="none" w="sm" len="sm"/>
            <a:tailEnd type="none" w="sm" len="sm"/>
          </a:ln>
        </p:spPr>
        <p:txBody>
          <a:bodyPr spcFirstLastPara="1" wrap="square" lIns="1142175" tIns="0" rIns="1142175"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dk1"/>
              </a:solidFill>
              <a:latin typeface="Times New Roman"/>
              <a:ea typeface="Times New Roman"/>
              <a:cs typeface="Times New Roman"/>
              <a:sym typeface="Times New Roman"/>
            </a:endParaRPr>
          </a:p>
        </p:txBody>
      </p:sp>
      <p:sp>
        <p:nvSpPr>
          <p:cNvPr id="335" name="Google Shape;335;p17"/>
          <p:cNvSpPr/>
          <p:nvPr/>
        </p:nvSpPr>
        <p:spPr>
          <a:xfrm>
            <a:off x="3963916" y="1383627"/>
            <a:ext cx="4827160" cy="2413580"/>
          </a:xfrm>
          <a:custGeom>
            <a:avLst/>
            <a:gdLst/>
            <a:ahLst/>
            <a:cxnLst/>
            <a:rect l="l" t="t" r="r" b="b"/>
            <a:pathLst>
              <a:path w="4827160" h="2413580" extrusionOk="0">
                <a:moveTo>
                  <a:pt x="0" y="241358"/>
                </a:moveTo>
                <a:cubicBezTo>
                  <a:pt x="0" y="108060"/>
                  <a:pt x="108060" y="0"/>
                  <a:pt x="241358" y="0"/>
                </a:cubicBezTo>
                <a:lnTo>
                  <a:pt x="4585802" y="0"/>
                </a:lnTo>
                <a:cubicBezTo>
                  <a:pt x="4719100" y="0"/>
                  <a:pt x="4827160" y="108060"/>
                  <a:pt x="4827160" y="241358"/>
                </a:cubicBezTo>
                <a:lnTo>
                  <a:pt x="4827160" y="2172222"/>
                </a:lnTo>
                <a:cubicBezTo>
                  <a:pt x="4827160" y="2305520"/>
                  <a:pt x="4719100" y="2413580"/>
                  <a:pt x="4585802" y="2413580"/>
                </a:cubicBezTo>
                <a:lnTo>
                  <a:pt x="241358" y="2413580"/>
                </a:lnTo>
                <a:cubicBezTo>
                  <a:pt x="108060" y="2413580"/>
                  <a:pt x="0" y="2305520"/>
                  <a:pt x="0" y="2172222"/>
                </a:cubicBezTo>
                <a:lnTo>
                  <a:pt x="0" y="241358"/>
                </a:lnTo>
                <a:close/>
              </a:path>
            </a:pathLst>
          </a:cu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647"/>
              </a:srgbClr>
            </a:outerShdw>
          </a:effectLst>
        </p:spPr>
        <p:txBody>
          <a:bodyPr spcFirstLastPara="1" wrap="square" lIns="91000" tIns="91000" rIns="91000" bIns="910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Sự việc 1:</a:t>
            </a:r>
            <a:endParaRPr/>
          </a:p>
          <a:p>
            <a:pPr marL="0" marR="0" lvl="0" indent="0" algn="ctr" rtl="0">
              <a:lnSpc>
                <a:spcPct val="90000"/>
              </a:lnSpc>
              <a:spcBef>
                <a:spcPts val="112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 Tôi nghĩ về những hình ảnh khơi nguồn nỗi nhớ</a:t>
            </a:r>
            <a:endParaRPr sz="3200" b="0" i="0" u="none" strike="noStrike" cap="none">
              <a:solidFill>
                <a:schemeClr val="dk1"/>
              </a:solidFill>
              <a:latin typeface="Times New Roman"/>
              <a:ea typeface="Times New Roman"/>
              <a:cs typeface="Times New Roman"/>
              <a:sym typeface="Times New Roman"/>
            </a:endParaRPr>
          </a:p>
        </p:txBody>
      </p:sp>
      <p:sp>
        <p:nvSpPr>
          <p:cNvPr id="336" name="Google Shape;336;p17"/>
          <p:cNvSpPr/>
          <p:nvPr/>
        </p:nvSpPr>
        <p:spPr>
          <a:xfrm rot="2142401">
            <a:off x="1809551" y="4648223"/>
            <a:ext cx="2377866" cy="47812"/>
          </a:xfrm>
          <a:custGeom>
            <a:avLst/>
            <a:gdLst/>
            <a:ahLst/>
            <a:cxnLst/>
            <a:rect l="l" t="t" r="r" b="b"/>
            <a:pathLst>
              <a:path w="2377866" h="47812" extrusionOk="0">
                <a:moveTo>
                  <a:pt x="0" y="23906"/>
                </a:moveTo>
                <a:lnTo>
                  <a:pt x="2377866" y="23906"/>
                </a:lnTo>
              </a:path>
            </a:pathLst>
          </a:custGeom>
          <a:noFill/>
          <a:ln w="25400" cap="flat" cmpd="sng">
            <a:solidFill>
              <a:srgbClr val="49ACC5"/>
            </a:solidFill>
            <a:prstDash val="solid"/>
            <a:round/>
            <a:headEnd type="none" w="sm" len="sm"/>
            <a:tailEnd type="none" w="sm" len="sm"/>
          </a:ln>
        </p:spPr>
        <p:txBody>
          <a:bodyPr spcFirstLastPara="1" wrap="square" lIns="1142175" tIns="0" rIns="1142175"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dk1"/>
              </a:solidFill>
              <a:latin typeface="Times New Roman"/>
              <a:ea typeface="Times New Roman"/>
              <a:cs typeface="Times New Roman"/>
              <a:sym typeface="Times New Roman"/>
            </a:endParaRPr>
          </a:p>
        </p:txBody>
      </p:sp>
      <p:sp>
        <p:nvSpPr>
          <p:cNvPr id="337" name="Google Shape;337;p17"/>
          <p:cNvSpPr/>
          <p:nvPr/>
        </p:nvSpPr>
        <p:spPr>
          <a:xfrm>
            <a:off x="3963916" y="4159244"/>
            <a:ext cx="4827160" cy="2413580"/>
          </a:xfrm>
          <a:custGeom>
            <a:avLst/>
            <a:gdLst/>
            <a:ahLst/>
            <a:cxnLst/>
            <a:rect l="l" t="t" r="r" b="b"/>
            <a:pathLst>
              <a:path w="4827160" h="2413580" extrusionOk="0">
                <a:moveTo>
                  <a:pt x="0" y="241358"/>
                </a:moveTo>
                <a:cubicBezTo>
                  <a:pt x="0" y="108060"/>
                  <a:pt x="108060" y="0"/>
                  <a:pt x="241358" y="0"/>
                </a:cubicBezTo>
                <a:lnTo>
                  <a:pt x="4585802" y="0"/>
                </a:lnTo>
                <a:cubicBezTo>
                  <a:pt x="4719100" y="0"/>
                  <a:pt x="4827160" y="108060"/>
                  <a:pt x="4827160" y="241358"/>
                </a:cubicBezTo>
                <a:lnTo>
                  <a:pt x="4827160" y="2172222"/>
                </a:lnTo>
                <a:cubicBezTo>
                  <a:pt x="4827160" y="2305520"/>
                  <a:pt x="4719100" y="2413580"/>
                  <a:pt x="4585802" y="2413580"/>
                </a:cubicBezTo>
                <a:lnTo>
                  <a:pt x="241358" y="2413580"/>
                </a:lnTo>
                <a:cubicBezTo>
                  <a:pt x="108060" y="2413580"/>
                  <a:pt x="0" y="2305520"/>
                  <a:pt x="0" y="2172222"/>
                </a:cubicBezTo>
                <a:lnTo>
                  <a:pt x="0" y="241358"/>
                </a:lnTo>
                <a:close/>
              </a:path>
            </a:pathLst>
          </a:cu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647"/>
              </a:srgbClr>
            </a:outerShdw>
          </a:effectLst>
        </p:spPr>
        <p:txBody>
          <a:bodyPr spcFirstLastPara="1" wrap="square" lIns="91000" tIns="91000" rIns="91000" bIns="910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Sự việc 2: </a:t>
            </a:r>
            <a:endParaRPr/>
          </a:p>
          <a:p>
            <a:pPr marL="0" marR="0" lvl="0" indent="0" algn="ctr" rtl="0">
              <a:lnSpc>
                <a:spcPct val="90000"/>
              </a:lnSpc>
              <a:spcBef>
                <a:spcPts val="112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Sự hồi tưởng của nhân vật tôi về buổi tựu trường đầu tiên của mình.</a:t>
            </a:r>
            <a:endParaRPr sz="3200" b="0" i="0" u="none" strike="noStrike" cap="none">
              <a:solidFill>
                <a:schemeClr val="dk1"/>
              </a:solidFill>
              <a:latin typeface="Times New Roman"/>
              <a:ea typeface="Times New Roman"/>
              <a:cs typeface="Times New Roman"/>
              <a:sym typeface="Times New Roman"/>
            </a:endParaRPr>
          </a:p>
        </p:txBody>
      </p:sp>
      <p:sp>
        <p:nvSpPr>
          <p:cNvPr id="338" name="Google Shape;338;p17"/>
          <p:cNvSpPr/>
          <p:nvPr/>
        </p:nvSpPr>
        <p:spPr>
          <a:xfrm rot="-3310531">
            <a:off x="8065925" y="3954319"/>
            <a:ext cx="3381166" cy="47812"/>
          </a:xfrm>
          <a:custGeom>
            <a:avLst/>
            <a:gdLst/>
            <a:ahLst/>
            <a:cxnLst/>
            <a:rect l="l" t="t" r="r" b="b"/>
            <a:pathLst>
              <a:path w="3381166" h="47812" extrusionOk="0">
                <a:moveTo>
                  <a:pt x="0" y="23906"/>
                </a:moveTo>
                <a:lnTo>
                  <a:pt x="3381166" y="23906"/>
                </a:lnTo>
              </a:path>
            </a:pathLst>
          </a:custGeom>
          <a:noFill/>
          <a:ln w="25400" cap="flat" cmpd="sng">
            <a:solidFill>
              <a:srgbClr val="F79543"/>
            </a:solidFill>
            <a:prstDash val="solid"/>
            <a:round/>
            <a:headEnd type="none" w="sm" len="sm"/>
            <a:tailEnd type="none" w="sm" len="sm"/>
          </a:ln>
        </p:spPr>
        <p:txBody>
          <a:bodyPr spcFirstLastPara="1" wrap="square" lIns="1618750" tIns="0" rIns="161875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p:txBody>
      </p:sp>
      <p:sp>
        <p:nvSpPr>
          <p:cNvPr id="339" name="Google Shape;339;p17"/>
          <p:cNvSpPr/>
          <p:nvPr/>
        </p:nvSpPr>
        <p:spPr>
          <a:xfrm>
            <a:off x="10721940" y="1383627"/>
            <a:ext cx="4827160" cy="2413580"/>
          </a:xfrm>
          <a:custGeom>
            <a:avLst/>
            <a:gdLst/>
            <a:ahLst/>
            <a:cxnLst/>
            <a:rect l="l" t="t" r="r" b="b"/>
            <a:pathLst>
              <a:path w="4827160" h="2413580" extrusionOk="0">
                <a:moveTo>
                  <a:pt x="0" y="241358"/>
                </a:moveTo>
                <a:cubicBezTo>
                  <a:pt x="0" y="108060"/>
                  <a:pt x="108060" y="0"/>
                  <a:pt x="241358" y="0"/>
                </a:cubicBezTo>
                <a:lnTo>
                  <a:pt x="4585802" y="0"/>
                </a:lnTo>
                <a:cubicBezTo>
                  <a:pt x="4719100" y="0"/>
                  <a:pt x="4827160" y="108060"/>
                  <a:pt x="4827160" y="241358"/>
                </a:cubicBezTo>
                <a:lnTo>
                  <a:pt x="4827160" y="2172222"/>
                </a:lnTo>
                <a:cubicBezTo>
                  <a:pt x="4827160" y="2305520"/>
                  <a:pt x="4719100" y="2413580"/>
                  <a:pt x="4585802" y="2413580"/>
                </a:cubicBezTo>
                <a:lnTo>
                  <a:pt x="241358" y="2413580"/>
                </a:lnTo>
                <a:cubicBezTo>
                  <a:pt x="108060" y="2413580"/>
                  <a:pt x="0" y="2305520"/>
                  <a:pt x="0" y="2172222"/>
                </a:cubicBezTo>
                <a:lnTo>
                  <a:pt x="0" y="241358"/>
                </a:lnTo>
                <a:close/>
              </a:path>
            </a:pathLst>
          </a:cu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000" tIns="91000" rIns="91000" bIns="910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Chặng 1: </a:t>
            </a:r>
            <a:endParaRPr/>
          </a:p>
          <a:p>
            <a:pPr marL="0" marR="0" lvl="0" indent="0" algn="ctr" rtl="0">
              <a:lnSpc>
                <a:spcPct val="90000"/>
              </a:lnSpc>
              <a:spcBef>
                <a:spcPts val="112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Cảm xúc của nhân vật tôi khi cùng mẹ đi trên con đường làng tới trường.</a:t>
            </a:r>
            <a:endParaRPr sz="3200" b="0" i="0" u="none" strike="noStrike" cap="none">
              <a:solidFill>
                <a:schemeClr val="dk1"/>
              </a:solidFill>
              <a:latin typeface="Times New Roman"/>
              <a:ea typeface="Times New Roman"/>
              <a:cs typeface="Times New Roman"/>
              <a:sym typeface="Times New Roman"/>
            </a:endParaRPr>
          </a:p>
        </p:txBody>
      </p:sp>
      <p:sp>
        <p:nvSpPr>
          <p:cNvPr id="340" name="Google Shape;340;p17"/>
          <p:cNvSpPr/>
          <p:nvPr/>
        </p:nvSpPr>
        <p:spPr>
          <a:xfrm>
            <a:off x="8791076" y="5342128"/>
            <a:ext cx="1930864" cy="47812"/>
          </a:xfrm>
          <a:custGeom>
            <a:avLst/>
            <a:gdLst/>
            <a:ahLst/>
            <a:cxnLst/>
            <a:rect l="l" t="t" r="r" b="b"/>
            <a:pathLst>
              <a:path w="1930864" h="47812" extrusionOk="0">
                <a:moveTo>
                  <a:pt x="0" y="23906"/>
                </a:moveTo>
                <a:lnTo>
                  <a:pt x="1930864" y="23906"/>
                </a:lnTo>
              </a:path>
            </a:pathLst>
          </a:custGeom>
          <a:noFill/>
          <a:ln w="25400" cap="flat" cmpd="sng">
            <a:solidFill>
              <a:srgbClr val="F79543"/>
            </a:solidFill>
            <a:prstDash val="solid"/>
            <a:round/>
            <a:headEnd type="none" w="sm" len="sm"/>
            <a:tailEnd type="none" w="sm" len="sm"/>
          </a:ln>
        </p:spPr>
        <p:txBody>
          <a:bodyPr spcFirstLastPara="1" wrap="square" lIns="929850" tIns="0" rIns="92985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Times New Roman"/>
              <a:ea typeface="Times New Roman"/>
              <a:cs typeface="Times New Roman"/>
              <a:sym typeface="Times New Roman"/>
            </a:endParaRPr>
          </a:p>
        </p:txBody>
      </p:sp>
      <p:sp>
        <p:nvSpPr>
          <p:cNvPr id="341" name="Google Shape;341;p17"/>
          <p:cNvSpPr/>
          <p:nvPr/>
        </p:nvSpPr>
        <p:spPr>
          <a:xfrm>
            <a:off x="10721940" y="4159244"/>
            <a:ext cx="4827160" cy="2413580"/>
          </a:xfrm>
          <a:custGeom>
            <a:avLst/>
            <a:gdLst/>
            <a:ahLst/>
            <a:cxnLst/>
            <a:rect l="l" t="t" r="r" b="b"/>
            <a:pathLst>
              <a:path w="4827160" h="2413580" extrusionOk="0">
                <a:moveTo>
                  <a:pt x="0" y="241358"/>
                </a:moveTo>
                <a:cubicBezTo>
                  <a:pt x="0" y="108060"/>
                  <a:pt x="108060" y="0"/>
                  <a:pt x="241358" y="0"/>
                </a:cubicBezTo>
                <a:lnTo>
                  <a:pt x="4585802" y="0"/>
                </a:lnTo>
                <a:cubicBezTo>
                  <a:pt x="4719100" y="0"/>
                  <a:pt x="4827160" y="108060"/>
                  <a:pt x="4827160" y="241358"/>
                </a:cubicBezTo>
                <a:lnTo>
                  <a:pt x="4827160" y="2172222"/>
                </a:lnTo>
                <a:cubicBezTo>
                  <a:pt x="4827160" y="2305520"/>
                  <a:pt x="4719100" y="2413580"/>
                  <a:pt x="4585802" y="2413580"/>
                </a:cubicBezTo>
                <a:lnTo>
                  <a:pt x="241358" y="2413580"/>
                </a:lnTo>
                <a:cubicBezTo>
                  <a:pt x="108060" y="2413580"/>
                  <a:pt x="0" y="2305520"/>
                  <a:pt x="0" y="2172222"/>
                </a:cubicBezTo>
                <a:lnTo>
                  <a:pt x="0" y="241358"/>
                </a:lnTo>
                <a:close/>
              </a:path>
            </a:pathLst>
          </a:cu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000" tIns="91000" rIns="91000" bIns="910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Chặng 2: </a:t>
            </a:r>
            <a:endParaRPr/>
          </a:p>
          <a:p>
            <a:pPr marL="0" marR="0" lvl="0" indent="0" algn="ctr" rtl="0">
              <a:lnSpc>
                <a:spcPct val="90000"/>
              </a:lnSpc>
              <a:spcBef>
                <a:spcPts val="112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Cảm xúc, tâm trạng của nhân vật tôi trước quang cảnh sân trường và các sự việc diễn ra.</a:t>
            </a:r>
            <a:endParaRPr sz="3200" b="0" i="0" u="none" strike="noStrike" cap="none">
              <a:solidFill>
                <a:schemeClr val="dk1"/>
              </a:solidFill>
              <a:latin typeface="Times New Roman"/>
              <a:ea typeface="Times New Roman"/>
              <a:cs typeface="Times New Roman"/>
              <a:sym typeface="Times New Roman"/>
            </a:endParaRPr>
          </a:p>
        </p:txBody>
      </p:sp>
      <p:sp>
        <p:nvSpPr>
          <p:cNvPr id="342" name="Google Shape;342;p17"/>
          <p:cNvSpPr/>
          <p:nvPr/>
        </p:nvSpPr>
        <p:spPr>
          <a:xfrm rot="3310531">
            <a:off x="8065925" y="6729936"/>
            <a:ext cx="3381166" cy="47812"/>
          </a:xfrm>
          <a:custGeom>
            <a:avLst/>
            <a:gdLst/>
            <a:ahLst/>
            <a:cxnLst/>
            <a:rect l="l" t="t" r="r" b="b"/>
            <a:pathLst>
              <a:path w="3381166" h="47812" extrusionOk="0">
                <a:moveTo>
                  <a:pt x="0" y="23906"/>
                </a:moveTo>
                <a:lnTo>
                  <a:pt x="3381166" y="23906"/>
                </a:lnTo>
              </a:path>
            </a:pathLst>
          </a:custGeom>
          <a:noFill/>
          <a:ln w="25400" cap="flat" cmpd="sng">
            <a:solidFill>
              <a:srgbClr val="F79543"/>
            </a:solidFill>
            <a:prstDash val="solid"/>
            <a:round/>
            <a:headEnd type="none" w="sm" len="sm"/>
            <a:tailEnd type="none" w="sm" len="sm"/>
          </a:ln>
        </p:spPr>
        <p:txBody>
          <a:bodyPr spcFirstLastPara="1" wrap="square" lIns="1618750" tIns="0" rIns="161875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p:txBody>
      </p:sp>
      <p:sp>
        <p:nvSpPr>
          <p:cNvPr id="343" name="Google Shape;343;p17"/>
          <p:cNvSpPr/>
          <p:nvPr/>
        </p:nvSpPr>
        <p:spPr>
          <a:xfrm>
            <a:off x="10721940" y="6934861"/>
            <a:ext cx="4827160" cy="2413580"/>
          </a:xfrm>
          <a:custGeom>
            <a:avLst/>
            <a:gdLst/>
            <a:ahLst/>
            <a:cxnLst/>
            <a:rect l="l" t="t" r="r" b="b"/>
            <a:pathLst>
              <a:path w="4827160" h="2413580" extrusionOk="0">
                <a:moveTo>
                  <a:pt x="0" y="241358"/>
                </a:moveTo>
                <a:cubicBezTo>
                  <a:pt x="0" y="108060"/>
                  <a:pt x="108060" y="0"/>
                  <a:pt x="241358" y="0"/>
                </a:cubicBezTo>
                <a:lnTo>
                  <a:pt x="4585802" y="0"/>
                </a:lnTo>
                <a:cubicBezTo>
                  <a:pt x="4719100" y="0"/>
                  <a:pt x="4827160" y="108060"/>
                  <a:pt x="4827160" y="241358"/>
                </a:cubicBezTo>
                <a:lnTo>
                  <a:pt x="4827160" y="2172222"/>
                </a:lnTo>
                <a:cubicBezTo>
                  <a:pt x="4827160" y="2305520"/>
                  <a:pt x="4719100" y="2413580"/>
                  <a:pt x="4585802" y="2413580"/>
                </a:cubicBezTo>
                <a:lnTo>
                  <a:pt x="241358" y="2413580"/>
                </a:lnTo>
                <a:cubicBezTo>
                  <a:pt x="108060" y="2413580"/>
                  <a:pt x="0" y="2305520"/>
                  <a:pt x="0" y="2172222"/>
                </a:cubicBezTo>
                <a:lnTo>
                  <a:pt x="0" y="241358"/>
                </a:lnTo>
                <a:close/>
              </a:path>
            </a:pathLst>
          </a:cu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000" tIns="91000" rIns="91000" bIns="910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Chặng 3: </a:t>
            </a:r>
            <a:endParaRPr/>
          </a:p>
          <a:p>
            <a:pPr marL="0" marR="0" lvl="0" indent="0" algn="ctr" rtl="0">
              <a:lnSpc>
                <a:spcPct val="90000"/>
              </a:lnSpc>
              <a:spcBef>
                <a:spcPts val="112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Cảm xúc khi vào lớp và buổi học đầu tiên.</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500"/>
                                        <p:tgtEl>
                                          <p:spTgt spid="3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animEffect transition="in" filter="fade">
                                      <p:cBhvr>
                                        <p:cTn id="15" dur="500"/>
                                        <p:tgtEl>
                                          <p:spTgt spid="336"/>
                                        </p:tgtEl>
                                      </p:cBhvr>
                                    </p:animEffect>
                                  </p:childTnLst>
                                </p:cTn>
                              </p:par>
                              <p:par>
                                <p:cTn id="16" presetID="10" presetClass="entr" presetSubtype="0" fill="hold" nodeType="withEffect">
                                  <p:stCondLst>
                                    <p:cond delay="0"/>
                                  </p:stCondLst>
                                  <p:childTnLst>
                                    <p:set>
                                      <p:cBhvr>
                                        <p:cTn id="17" dur="1" fill="hold">
                                          <p:stCondLst>
                                            <p:cond delay="0"/>
                                          </p:stCondLst>
                                        </p:cTn>
                                        <p:tgtEl>
                                          <p:spTgt spid="337"/>
                                        </p:tgtEl>
                                        <p:attrNameLst>
                                          <p:attrName>style.visibility</p:attrName>
                                        </p:attrNameLst>
                                      </p:cBhvr>
                                      <p:to>
                                        <p:strVal val="visible"/>
                                      </p:to>
                                    </p:set>
                                    <p:animEffect transition="in" filter="fade">
                                      <p:cBhvr>
                                        <p:cTn id="18" dur="500"/>
                                        <p:tgtEl>
                                          <p:spTgt spid="3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500"/>
                                        <p:tgtEl>
                                          <p:spTgt spid="338"/>
                                        </p:tgtEl>
                                      </p:cBhvr>
                                    </p:animEffect>
                                  </p:childTnLst>
                                </p:cTn>
                              </p:par>
                              <p:par>
                                <p:cTn id="24" presetID="10" presetClass="entr" presetSubtype="0" fill="hold" nodeType="withEffect">
                                  <p:stCondLst>
                                    <p:cond delay="0"/>
                                  </p:stCondLst>
                                  <p:childTnLst>
                                    <p:set>
                                      <p:cBhvr>
                                        <p:cTn id="25" dur="1" fill="hold">
                                          <p:stCondLst>
                                            <p:cond delay="0"/>
                                          </p:stCondLst>
                                        </p:cTn>
                                        <p:tgtEl>
                                          <p:spTgt spid="339"/>
                                        </p:tgtEl>
                                        <p:attrNameLst>
                                          <p:attrName>style.visibility</p:attrName>
                                        </p:attrNameLst>
                                      </p:cBhvr>
                                      <p:to>
                                        <p:strVal val="visible"/>
                                      </p:to>
                                    </p:set>
                                    <p:animEffect transition="in" filter="fade">
                                      <p:cBhvr>
                                        <p:cTn id="26" dur="500"/>
                                        <p:tgtEl>
                                          <p:spTgt spid="3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0"/>
                                        </p:tgtEl>
                                        <p:attrNameLst>
                                          <p:attrName>style.visibility</p:attrName>
                                        </p:attrNameLst>
                                      </p:cBhvr>
                                      <p:to>
                                        <p:strVal val="visible"/>
                                      </p:to>
                                    </p:set>
                                    <p:animEffect transition="in" filter="fade">
                                      <p:cBhvr>
                                        <p:cTn id="31" dur="500"/>
                                        <p:tgtEl>
                                          <p:spTgt spid="340"/>
                                        </p:tgtEl>
                                      </p:cBhvr>
                                    </p:animEffect>
                                  </p:childTnLst>
                                </p:cTn>
                              </p:par>
                              <p:par>
                                <p:cTn id="32" presetID="10" presetClass="entr" presetSubtype="0" fill="hold" nodeType="withEffect">
                                  <p:stCondLst>
                                    <p:cond delay="0"/>
                                  </p:stCondLst>
                                  <p:childTnLst>
                                    <p:set>
                                      <p:cBhvr>
                                        <p:cTn id="33" dur="1" fill="hold">
                                          <p:stCondLst>
                                            <p:cond delay="0"/>
                                          </p:stCondLst>
                                        </p:cTn>
                                        <p:tgtEl>
                                          <p:spTgt spid="341"/>
                                        </p:tgtEl>
                                        <p:attrNameLst>
                                          <p:attrName>style.visibility</p:attrName>
                                        </p:attrNameLst>
                                      </p:cBhvr>
                                      <p:to>
                                        <p:strVal val="visible"/>
                                      </p:to>
                                    </p:set>
                                    <p:animEffect transition="in" filter="fade">
                                      <p:cBhvr>
                                        <p:cTn id="34" dur="500"/>
                                        <p:tgtEl>
                                          <p:spTgt spid="3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2"/>
                                        </p:tgtEl>
                                        <p:attrNameLst>
                                          <p:attrName>style.visibility</p:attrName>
                                        </p:attrNameLst>
                                      </p:cBhvr>
                                      <p:to>
                                        <p:strVal val="visible"/>
                                      </p:to>
                                    </p:set>
                                    <p:animEffect transition="in" filter="fade">
                                      <p:cBhvr>
                                        <p:cTn id="39" dur="500"/>
                                        <p:tgtEl>
                                          <p:spTgt spid="342"/>
                                        </p:tgtEl>
                                      </p:cBhvr>
                                    </p:animEffect>
                                  </p:childTnLst>
                                </p:cTn>
                              </p:par>
                              <p:par>
                                <p:cTn id="40" presetID="10" presetClass="entr" presetSubtype="0" fill="hold" nodeType="withEffect">
                                  <p:stCondLst>
                                    <p:cond delay="0"/>
                                  </p:stCondLst>
                                  <p:childTnLst>
                                    <p:set>
                                      <p:cBhvr>
                                        <p:cTn id="41" dur="1" fill="hold">
                                          <p:stCondLst>
                                            <p:cond delay="0"/>
                                          </p:stCondLst>
                                        </p:cTn>
                                        <p:tgtEl>
                                          <p:spTgt spid="343"/>
                                        </p:tgtEl>
                                        <p:attrNameLst>
                                          <p:attrName>style.visibility</p:attrName>
                                        </p:attrNameLst>
                                      </p:cBhvr>
                                      <p:to>
                                        <p:strVal val="visible"/>
                                      </p:to>
                                    </p:set>
                                    <p:animEffect transition="in" filter="fade">
                                      <p:cBhvr>
                                        <p:cTn id="42"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59"/>
        <p:cNvGrpSpPr/>
        <p:nvPr/>
      </p:nvGrpSpPr>
      <p:grpSpPr>
        <a:xfrm>
          <a:off x="0" y="0"/>
          <a:ext cx="0" cy="0"/>
          <a:chOff x="0" y="0"/>
          <a:chExt cx="0" cy="0"/>
        </a:xfrm>
      </p:grpSpPr>
      <p:sp>
        <p:nvSpPr>
          <p:cNvPr id="360" name="Google Shape;360;p50"/>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362" name="Google Shape;362;p50"/>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363" name="Google Shape;363;p50"/>
          <p:cNvSpPr/>
          <p:nvPr/>
        </p:nvSpPr>
        <p:spPr>
          <a:xfrm>
            <a:off x="8853785" y="3232341"/>
            <a:ext cx="3192363" cy="1519274"/>
          </a:xfrm>
          <a:custGeom>
            <a:avLst/>
            <a:gdLst/>
            <a:ahLst/>
            <a:cxnLst/>
            <a:rect l="l" t="t" r="r" b="b"/>
            <a:pathLst>
              <a:path w="120000" h="120000" extrusionOk="0">
                <a:moveTo>
                  <a:pt x="0" y="0"/>
                </a:moveTo>
                <a:lnTo>
                  <a:pt x="0" y="81777"/>
                </a:lnTo>
                <a:lnTo>
                  <a:pt x="120000" y="81777"/>
                </a:lnTo>
                <a:lnTo>
                  <a:pt x="120000" y="120000"/>
                </a:lnTo>
              </a:path>
            </a:pathLst>
          </a:custGeom>
          <a:noFill/>
          <a:ln w="25400" cap="flat" cmpd="sng">
            <a:solidFill>
              <a:schemeClr val="accent4"/>
            </a:solidFill>
            <a:prstDash val="solid"/>
            <a:round/>
            <a:headEnd type="none" w="sm" len="sm"/>
            <a:tailEnd type="none" w="sm" len="sm"/>
          </a:ln>
        </p:spPr>
      </p:sp>
      <p:sp>
        <p:nvSpPr>
          <p:cNvPr id="364" name="Google Shape;364;p50"/>
          <p:cNvSpPr/>
          <p:nvPr/>
        </p:nvSpPr>
        <p:spPr>
          <a:xfrm>
            <a:off x="5661421" y="3232341"/>
            <a:ext cx="3192363" cy="1519274"/>
          </a:xfrm>
          <a:custGeom>
            <a:avLst/>
            <a:gdLst/>
            <a:ahLst/>
            <a:cxnLst/>
            <a:rect l="l" t="t" r="r" b="b"/>
            <a:pathLst>
              <a:path w="120000" h="120000" extrusionOk="0">
                <a:moveTo>
                  <a:pt x="120000" y="0"/>
                </a:moveTo>
                <a:lnTo>
                  <a:pt x="120000" y="81777"/>
                </a:lnTo>
                <a:lnTo>
                  <a:pt x="0" y="81777"/>
                </a:lnTo>
                <a:lnTo>
                  <a:pt x="0" y="120000"/>
                </a:lnTo>
              </a:path>
            </a:pathLst>
          </a:custGeom>
          <a:noFill/>
          <a:ln w="25400" cap="flat" cmpd="sng">
            <a:solidFill>
              <a:schemeClr val="accent4"/>
            </a:solidFill>
            <a:prstDash val="solid"/>
            <a:round/>
            <a:headEnd type="none" w="sm" len="sm"/>
            <a:tailEnd type="none" w="sm" len="sm"/>
          </a:ln>
        </p:spPr>
      </p:sp>
      <p:sp>
        <p:nvSpPr>
          <p:cNvPr id="365" name="Google Shape;365;p50"/>
          <p:cNvSpPr/>
          <p:nvPr/>
        </p:nvSpPr>
        <p:spPr>
          <a:xfrm>
            <a:off x="6241851" y="1187116"/>
            <a:ext cx="5223867" cy="2045225"/>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0"/>
          <p:cNvSpPr/>
          <p:nvPr/>
        </p:nvSpPr>
        <p:spPr>
          <a:xfrm>
            <a:off x="6822281" y="1738524"/>
            <a:ext cx="5223867" cy="2045225"/>
          </a:xfrm>
          <a:custGeom>
            <a:avLst/>
            <a:gdLst/>
            <a:ahLst/>
            <a:cxnLst/>
            <a:rect l="l" t="t" r="r" b="b"/>
            <a:pathLst>
              <a:path w="5223867" h="2045225" extrusionOk="0">
                <a:moveTo>
                  <a:pt x="0" y="204523"/>
                </a:moveTo>
                <a:cubicBezTo>
                  <a:pt x="0" y="91568"/>
                  <a:pt x="91568" y="0"/>
                  <a:pt x="204523" y="0"/>
                </a:cubicBezTo>
                <a:lnTo>
                  <a:pt x="5019345" y="0"/>
                </a:lnTo>
                <a:cubicBezTo>
                  <a:pt x="5132300" y="0"/>
                  <a:pt x="5223868" y="91568"/>
                  <a:pt x="5223868" y="204523"/>
                </a:cubicBezTo>
                <a:cubicBezTo>
                  <a:pt x="5223868" y="749916"/>
                  <a:pt x="5223867" y="1295310"/>
                  <a:pt x="5223867" y="1840703"/>
                </a:cubicBezTo>
                <a:cubicBezTo>
                  <a:pt x="5223867" y="1953658"/>
                  <a:pt x="5132299" y="2045226"/>
                  <a:pt x="5019344" y="2045226"/>
                </a:cubicBezTo>
                <a:lnTo>
                  <a:pt x="204523" y="2045225"/>
                </a:lnTo>
                <a:cubicBezTo>
                  <a:pt x="91568" y="2045225"/>
                  <a:pt x="0" y="1953657"/>
                  <a:pt x="0" y="1840702"/>
                </a:cubicBezTo>
                <a:lnTo>
                  <a:pt x="0" y="204523"/>
                </a:lnTo>
                <a:close/>
              </a:path>
            </a:pathLst>
          </a:custGeom>
          <a:solidFill>
            <a:schemeClr val="lt1">
              <a:alpha val="89803"/>
            </a:schemeClr>
          </a:solidFill>
          <a:ln w="25400" cap="flat" cmpd="sng">
            <a:solidFill>
              <a:srgbClr val="BF504D"/>
            </a:solidFill>
            <a:prstDash val="solid"/>
            <a:round/>
            <a:headEnd type="none" w="sm" len="sm"/>
            <a:tailEnd type="none" w="sm" len="sm"/>
          </a:ln>
        </p:spPr>
        <p:txBody>
          <a:bodyPr spcFirstLastPara="1" wrap="square" lIns="231350" tIns="231350" rIns="231350" bIns="231350" anchor="ctr" anchorCtr="0">
            <a:noAutofit/>
          </a:bodyPr>
          <a:lstStyle/>
          <a:p>
            <a:pPr marL="0" marR="0" lvl="0" indent="0" algn="ctr" rtl="0">
              <a:lnSpc>
                <a:spcPct val="114000"/>
              </a:lnSpc>
              <a:spcBef>
                <a:spcPts val="0"/>
              </a:spcBef>
              <a:spcAft>
                <a:spcPts val="0"/>
              </a:spcAft>
              <a:buClr>
                <a:srgbClr val="000000"/>
              </a:buClr>
              <a:buSzPts val="4500"/>
              <a:buFont typeface="Arial"/>
              <a:buNone/>
            </a:pPr>
            <a:r>
              <a:rPr lang="en-US" sz="4500" b="0" i="0" u="none" strike="noStrike" cap="none">
                <a:solidFill>
                  <a:schemeClr val="dk1"/>
                </a:solidFill>
                <a:latin typeface="Times New Roman"/>
                <a:ea typeface="Times New Roman"/>
                <a:cs typeface="Times New Roman"/>
                <a:sym typeface="Times New Roman"/>
              </a:rPr>
              <a:t>2. Cảnh vật trong truyện</a:t>
            </a:r>
            <a:endParaRPr sz="4500" b="0" i="0" u="none" strike="noStrike" cap="none">
              <a:solidFill>
                <a:schemeClr val="dk1"/>
              </a:solidFill>
              <a:latin typeface="Times New Roman"/>
              <a:ea typeface="Times New Roman"/>
              <a:cs typeface="Times New Roman"/>
              <a:sym typeface="Times New Roman"/>
            </a:endParaRPr>
          </a:p>
        </p:txBody>
      </p:sp>
      <p:sp>
        <p:nvSpPr>
          <p:cNvPr id="367" name="Google Shape;367;p50"/>
          <p:cNvSpPr/>
          <p:nvPr/>
        </p:nvSpPr>
        <p:spPr>
          <a:xfrm>
            <a:off x="3049488" y="4751616"/>
            <a:ext cx="5223867" cy="3889099"/>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0"/>
          <p:cNvSpPr/>
          <p:nvPr/>
        </p:nvSpPr>
        <p:spPr>
          <a:xfrm>
            <a:off x="3629917" y="5303024"/>
            <a:ext cx="5223867" cy="3889099"/>
          </a:xfrm>
          <a:custGeom>
            <a:avLst/>
            <a:gdLst/>
            <a:ahLst/>
            <a:cxnLst/>
            <a:rect l="l" t="t" r="r" b="b"/>
            <a:pathLst>
              <a:path w="5223867" h="3889099" extrusionOk="0">
                <a:moveTo>
                  <a:pt x="0" y="388910"/>
                </a:moveTo>
                <a:cubicBezTo>
                  <a:pt x="0" y="174121"/>
                  <a:pt x="174121" y="0"/>
                  <a:pt x="388910" y="0"/>
                </a:cubicBezTo>
                <a:lnTo>
                  <a:pt x="4834957" y="0"/>
                </a:lnTo>
                <a:cubicBezTo>
                  <a:pt x="5049746" y="0"/>
                  <a:pt x="5223867" y="174121"/>
                  <a:pt x="5223867" y="388910"/>
                </a:cubicBezTo>
                <a:lnTo>
                  <a:pt x="5223867" y="3500189"/>
                </a:lnTo>
                <a:cubicBezTo>
                  <a:pt x="5223867" y="3714978"/>
                  <a:pt x="5049746" y="3889099"/>
                  <a:pt x="4834957" y="3889099"/>
                </a:cubicBezTo>
                <a:lnTo>
                  <a:pt x="388910" y="3889099"/>
                </a:lnTo>
                <a:cubicBezTo>
                  <a:pt x="174121" y="3889099"/>
                  <a:pt x="0" y="3714978"/>
                  <a:pt x="0" y="3500189"/>
                </a:cubicBezTo>
                <a:lnTo>
                  <a:pt x="0" y="388910"/>
                </a:lnTo>
                <a:close/>
              </a:path>
            </a:pathLst>
          </a:cu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285350" tIns="285350" rIns="285350" bIns="285350" anchor="ctr" anchorCtr="0">
            <a:noAutofit/>
          </a:bodyPr>
          <a:lstStyle/>
          <a:p>
            <a:pPr marL="0" marR="0" lvl="0" indent="0" algn="ctr" rtl="0">
              <a:lnSpc>
                <a:spcPct val="114000"/>
              </a:lnSpc>
              <a:spcBef>
                <a:spcPts val="0"/>
              </a:spcBef>
              <a:spcAft>
                <a:spcPts val="0"/>
              </a:spcAft>
              <a:buClr>
                <a:srgbClr val="000000"/>
              </a:buClr>
              <a:buSzPts val="4500"/>
              <a:buFont typeface="Arial"/>
              <a:buNone/>
            </a:pPr>
            <a:r>
              <a:rPr lang="en-US" sz="4500" b="0" i="0" u="none" strike="noStrike" cap="none">
                <a:solidFill>
                  <a:schemeClr val="dk1"/>
                </a:solidFill>
                <a:latin typeface="Times New Roman"/>
                <a:ea typeface="Times New Roman"/>
                <a:cs typeface="Times New Roman"/>
                <a:sym typeface="Times New Roman"/>
              </a:rPr>
              <a:t>Cảnh vật trong truyện được nhìn qua con mắt của nhân vật “tôi” - người trong cuộc </a:t>
            </a:r>
            <a:endParaRPr sz="4500" b="0" i="0" u="none" strike="noStrike" cap="none">
              <a:solidFill>
                <a:schemeClr val="dk1"/>
              </a:solidFill>
              <a:latin typeface="Times New Roman"/>
              <a:ea typeface="Times New Roman"/>
              <a:cs typeface="Times New Roman"/>
              <a:sym typeface="Times New Roman"/>
            </a:endParaRPr>
          </a:p>
        </p:txBody>
      </p:sp>
      <p:sp>
        <p:nvSpPr>
          <p:cNvPr id="369" name="Google Shape;369;p50"/>
          <p:cNvSpPr/>
          <p:nvPr/>
        </p:nvSpPr>
        <p:spPr>
          <a:xfrm>
            <a:off x="9434214" y="4751616"/>
            <a:ext cx="5223867" cy="3317155"/>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0"/>
          <p:cNvSpPr/>
          <p:nvPr/>
        </p:nvSpPr>
        <p:spPr>
          <a:xfrm>
            <a:off x="10014644" y="5303024"/>
            <a:ext cx="5223867" cy="3317155"/>
          </a:xfrm>
          <a:custGeom>
            <a:avLst/>
            <a:gdLst/>
            <a:ahLst/>
            <a:cxnLst/>
            <a:rect l="l" t="t" r="r" b="b"/>
            <a:pathLst>
              <a:path w="5223867" h="3317155" extrusionOk="0">
                <a:moveTo>
                  <a:pt x="0" y="331716"/>
                </a:moveTo>
                <a:cubicBezTo>
                  <a:pt x="0" y="148514"/>
                  <a:pt x="148514" y="0"/>
                  <a:pt x="331716" y="0"/>
                </a:cubicBezTo>
                <a:lnTo>
                  <a:pt x="4892152" y="0"/>
                </a:lnTo>
                <a:cubicBezTo>
                  <a:pt x="5075354" y="0"/>
                  <a:pt x="5223868" y="148514"/>
                  <a:pt x="5223868" y="331716"/>
                </a:cubicBezTo>
                <a:cubicBezTo>
                  <a:pt x="5223868" y="1216291"/>
                  <a:pt x="5223867" y="2100865"/>
                  <a:pt x="5223867" y="2985440"/>
                </a:cubicBezTo>
                <a:cubicBezTo>
                  <a:pt x="5223867" y="3168642"/>
                  <a:pt x="5075353" y="3317156"/>
                  <a:pt x="4892151" y="3317156"/>
                </a:cubicBezTo>
                <a:lnTo>
                  <a:pt x="331716" y="3317155"/>
                </a:lnTo>
                <a:cubicBezTo>
                  <a:pt x="148514" y="3317155"/>
                  <a:pt x="0" y="3168641"/>
                  <a:pt x="0" y="2985439"/>
                </a:cubicBezTo>
                <a:lnTo>
                  <a:pt x="0" y="331716"/>
                </a:lnTo>
                <a:close/>
              </a:path>
            </a:pathLst>
          </a:cu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268600" tIns="268600" rIns="268600" bIns="268600" anchor="ctr" anchorCtr="0">
            <a:noAutofit/>
          </a:bodyPr>
          <a:lstStyle/>
          <a:p>
            <a:pPr marL="0" marR="0" lvl="0" indent="0" algn="ctr" rtl="0">
              <a:lnSpc>
                <a:spcPct val="114000"/>
              </a:lnSpc>
              <a:spcBef>
                <a:spcPts val="0"/>
              </a:spcBef>
              <a:spcAft>
                <a:spcPts val="0"/>
              </a:spcAft>
              <a:buClr>
                <a:srgbClr val="000000"/>
              </a:buClr>
              <a:buSzPts val="4500"/>
              <a:buFont typeface="Arial"/>
              <a:buNone/>
            </a:pPr>
            <a:r>
              <a:rPr lang="en-US" sz="4500" b="0" i="0" u="none" strike="noStrike" cap="none">
                <a:solidFill>
                  <a:schemeClr val="dk1"/>
                </a:solidFill>
                <a:latin typeface="Times New Roman"/>
                <a:ea typeface="Times New Roman"/>
                <a:cs typeface="Times New Roman"/>
                <a:sym typeface="Times New Roman"/>
              </a:rPr>
              <a:t>Cảnh vật được nhớ lại theo trình tự thời gian.</a:t>
            </a:r>
            <a:endParaRPr sz="4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 calcmode="lin" valueType="num">
                                      <p:cBhvr additive="base">
                                        <p:cTn id="7" dur="500"/>
                                        <p:tgtEl>
                                          <p:spTgt spid="364"/>
                                        </p:tgtEl>
                                        <p:attrNameLst>
                                          <p:attrName>ppt_w</p:attrName>
                                        </p:attrNameLst>
                                      </p:cBhvr>
                                      <p:tavLst>
                                        <p:tav tm="0">
                                          <p:val>
                                            <p:strVal val="0"/>
                                          </p:val>
                                        </p:tav>
                                        <p:tav tm="100000">
                                          <p:val>
                                            <p:strVal val="#ppt_w"/>
                                          </p:val>
                                        </p:tav>
                                      </p:tavLst>
                                    </p:anim>
                                    <p:anim calcmode="lin" valueType="num">
                                      <p:cBhvr additive="base">
                                        <p:cTn id="8" dur="500"/>
                                        <p:tgtEl>
                                          <p:spTgt spid="36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67"/>
                                        </p:tgtEl>
                                        <p:attrNameLst>
                                          <p:attrName>style.visibility</p:attrName>
                                        </p:attrNameLst>
                                      </p:cBhvr>
                                      <p:to>
                                        <p:strVal val="visible"/>
                                      </p:to>
                                    </p:set>
                                    <p:anim calcmode="lin" valueType="num">
                                      <p:cBhvr additive="base">
                                        <p:cTn id="11" dur="500"/>
                                        <p:tgtEl>
                                          <p:spTgt spid="367"/>
                                        </p:tgtEl>
                                        <p:attrNameLst>
                                          <p:attrName>ppt_w</p:attrName>
                                        </p:attrNameLst>
                                      </p:cBhvr>
                                      <p:tavLst>
                                        <p:tav tm="0">
                                          <p:val>
                                            <p:strVal val="0"/>
                                          </p:val>
                                        </p:tav>
                                        <p:tav tm="100000">
                                          <p:val>
                                            <p:strVal val="#ppt_w"/>
                                          </p:val>
                                        </p:tav>
                                      </p:tavLst>
                                    </p:anim>
                                    <p:anim calcmode="lin" valueType="num">
                                      <p:cBhvr additive="base">
                                        <p:cTn id="12" dur="500"/>
                                        <p:tgtEl>
                                          <p:spTgt spid="36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68"/>
                                        </p:tgtEl>
                                        <p:attrNameLst>
                                          <p:attrName>style.visibility</p:attrName>
                                        </p:attrNameLst>
                                      </p:cBhvr>
                                      <p:to>
                                        <p:strVal val="visible"/>
                                      </p:to>
                                    </p:set>
                                    <p:anim calcmode="lin" valueType="num">
                                      <p:cBhvr additive="base">
                                        <p:cTn id="15" dur="500"/>
                                        <p:tgtEl>
                                          <p:spTgt spid="368"/>
                                        </p:tgtEl>
                                        <p:attrNameLst>
                                          <p:attrName>ppt_w</p:attrName>
                                        </p:attrNameLst>
                                      </p:cBhvr>
                                      <p:tavLst>
                                        <p:tav tm="0">
                                          <p:val>
                                            <p:strVal val="0"/>
                                          </p:val>
                                        </p:tav>
                                        <p:tav tm="100000">
                                          <p:val>
                                            <p:strVal val="#ppt_w"/>
                                          </p:val>
                                        </p:tav>
                                      </p:tavLst>
                                    </p:anim>
                                    <p:anim calcmode="lin" valueType="num">
                                      <p:cBhvr additive="base">
                                        <p:cTn id="16" dur="500"/>
                                        <p:tgtEl>
                                          <p:spTgt spid="36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63"/>
                                        </p:tgtEl>
                                        <p:attrNameLst>
                                          <p:attrName>style.visibility</p:attrName>
                                        </p:attrNameLst>
                                      </p:cBhvr>
                                      <p:to>
                                        <p:strVal val="visible"/>
                                      </p:to>
                                    </p:set>
                                    <p:anim calcmode="lin" valueType="num">
                                      <p:cBhvr additive="base">
                                        <p:cTn id="21" dur="500"/>
                                        <p:tgtEl>
                                          <p:spTgt spid="363"/>
                                        </p:tgtEl>
                                        <p:attrNameLst>
                                          <p:attrName>ppt_w</p:attrName>
                                        </p:attrNameLst>
                                      </p:cBhvr>
                                      <p:tavLst>
                                        <p:tav tm="0">
                                          <p:val>
                                            <p:strVal val="0"/>
                                          </p:val>
                                        </p:tav>
                                        <p:tav tm="100000">
                                          <p:val>
                                            <p:strVal val="#ppt_w"/>
                                          </p:val>
                                        </p:tav>
                                      </p:tavLst>
                                    </p:anim>
                                    <p:anim calcmode="lin" valueType="num">
                                      <p:cBhvr additive="base">
                                        <p:cTn id="22" dur="500"/>
                                        <p:tgtEl>
                                          <p:spTgt spid="363"/>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69"/>
                                        </p:tgtEl>
                                        <p:attrNameLst>
                                          <p:attrName>style.visibility</p:attrName>
                                        </p:attrNameLst>
                                      </p:cBhvr>
                                      <p:to>
                                        <p:strVal val="visible"/>
                                      </p:to>
                                    </p:set>
                                    <p:anim calcmode="lin" valueType="num">
                                      <p:cBhvr additive="base">
                                        <p:cTn id="25" dur="500"/>
                                        <p:tgtEl>
                                          <p:spTgt spid="369"/>
                                        </p:tgtEl>
                                        <p:attrNameLst>
                                          <p:attrName>ppt_w</p:attrName>
                                        </p:attrNameLst>
                                      </p:cBhvr>
                                      <p:tavLst>
                                        <p:tav tm="0">
                                          <p:val>
                                            <p:strVal val="0"/>
                                          </p:val>
                                        </p:tav>
                                        <p:tav tm="100000">
                                          <p:val>
                                            <p:strVal val="#ppt_w"/>
                                          </p:val>
                                        </p:tav>
                                      </p:tavLst>
                                    </p:anim>
                                    <p:anim calcmode="lin" valueType="num">
                                      <p:cBhvr additive="base">
                                        <p:cTn id="26" dur="500"/>
                                        <p:tgtEl>
                                          <p:spTgt spid="369"/>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70"/>
                                        </p:tgtEl>
                                        <p:attrNameLst>
                                          <p:attrName>style.visibility</p:attrName>
                                        </p:attrNameLst>
                                      </p:cBhvr>
                                      <p:to>
                                        <p:strVal val="visible"/>
                                      </p:to>
                                    </p:set>
                                    <p:anim calcmode="lin" valueType="num">
                                      <p:cBhvr additive="base">
                                        <p:cTn id="29" dur="500"/>
                                        <p:tgtEl>
                                          <p:spTgt spid="370"/>
                                        </p:tgtEl>
                                        <p:attrNameLst>
                                          <p:attrName>ppt_w</p:attrName>
                                        </p:attrNameLst>
                                      </p:cBhvr>
                                      <p:tavLst>
                                        <p:tav tm="0">
                                          <p:val>
                                            <p:strVal val="0"/>
                                          </p:val>
                                        </p:tav>
                                        <p:tav tm="100000">
                                          <p:val>
                                            <p:strVal val="#ppt_w"/>
                                          </p:val>
                                        </p:tav>
                                      </p:tavLst>
                                    </p:anim>
                                    <p:anim calcmode="lin" valueType="num">
                                      <p:cBhvr additive="base">
                                        <p:cTn id="30" dur="500"/>
                                        <p:tgtEl>
                                          <p:spTgt spid="3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74"/>
        <p:cNvGrpSpPr/>
        <p:nvPr/>
      </p:nvGrpSpPr>
      <p:grpSpPr>
        <a:xfrm>
          <a:off x="0" y="0"/>
          <a:ext cx="0" cy="0"/>
          <a:chOff x="0" y="0"/>
          <a:chExt cx="0" cy="0"/>
        </a:xfrm>
      </p:grpSpPr>
      <p:sp>
        <p:nvSpPr>
          <p:cNvPr id="375" name="Google Shape;375;p51"/>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377" name="Google Shape;377;p51"/>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378" name="Google Shape;378;p51"/>
          <p:cNvSpPr txBox="1"/>
          <p:nvPr/>
        </p:nvSpPr>
        <p:spPr>
          <a:xfrm>
            <a:off x="1133855" y="1056346"/>
            <a:ext cx="14425977" cy="812530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1" u="none" strike="noStrike" cap="none">
                <a:solidFill>
                  <a:srgbClr val="000000"/>
                </a:solidFill>
                <a:latin typeface="Times New Roman"/>
                <a:ea typeface="Times New Roman"/>
                <a:cs typeface="Times New Roman"/>
                <a:sym typeface="Times New Roman"/>
              </a:rPr>
              <a:t>- Một số chi tiết nổi bật của cảnh vật trong phần (1):</a:t>
            </a:r>
            <a:endParaRPr sz="4500" b="1" i="1"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Các chi tiết miêu tả không gian và thời gian buổi đầu tiên đi học: “Buổi mai hôm ấy, một buổi mai đầy sương thu và gió lạnh, […] tự nhiên thấy lạ”.</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Các chi tiết miêu tả cảnh HS đến trường: “Trong chiếc áo vải dù đen dài tôi cảm thấy mình trang trọng và đứng đắn. Dọc đường thấy mấy cậu nhỏ trạch bằng tuổi tôi áo quần tươm tất, nhí nhảnh gọi tên nhau hay trao sách vở cho nhau xem mà tôi thèm. […] Mấy cậu đi trước ôm sách vở nhiều lại kèm cả bút thước nữa. Nhưng mấy cậu không để lộ vẻ khó khăn gì hết.” </a:t>
            </a:r>
            <a:endParaRPr sz="45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500"/>
                                        <p:tgtEl>
                                          <p:spTgt spid="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xEl>
                                              <p:pRg st="1" end="1"/>
                                            </p:txEl>
                                          </p:spTgt>
                                        </p:tgtEl>
                                        <p:attrNameLst>
                                          <p:attrName>style.visibility</p:attrName>
                                        </p:attrNameLst>
                                      </p:cBhvr>
                                      <p:to>
                                        <p:strVal val="visible"/>
                                      </p:to>
                                    </p:set>
                                    <p:animEffect transition="in" filter="fade">
                                      <p:cBhvr>
                                        <p:cTn id="12" dur="500"/>
                                        <p:tgtEl>
                                          <p:spTgt spid="3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
                                            <p:txEl>
                                              <p:pRg st="2" end="2"/>
                                            </p:txEl>
                                          </p:spTgt>
                                        </p:tgtEl>
                                        <p:attrNameLst>
                                          <p:attrName>style.visibility</p:attrName>
                                        </p:attrNameLst>
                                      </p:cBhvr>
                                      <p:to>
                                        <p:strVal val="visible"/>
                                      </p:to>
                                    </p:set>
                                    <p:animEffect transition="in" filter="fade">
                                      <p:cBhvr>
                                        <p:cTn id="17" dur="500"/>
                                        <p:tgtEl>
                                          <p:spTgt spid="3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F90EA4-22F2-AC46-93D9-0AA2127E8392}"/>
              </a:ext>
            </a:extLst>
          </p:cNvPr>
          <p:cNvSpPr>
            <a:spLocks noGrp="1"/>
          </p:cNvSpPr>
          <p:nvPr>
            <p:ph type="body" idx="1"/>
          </p:nvPr>
        </p:nvSpPr>
        <p:spPr/>
        <p:txBody>
          <a:bodyPr/>
          <a:lstStyle/>
          <a:p>
            <a:endParaRPr lang="en-VN"/>
          </a:p>
        </p:txBody>
      </p:sp>
      <p:graphicFrame>
        <p:nvGraphicFramePr>
          <p:cNvPr id="4" name="Google Shape;387;p52">
            <a:extLst>
              <a:ext uri="{FF2B5EF4-FFF2-40B4-BE49-F238E27FC236}">
                <a16:creationId xmlns:a16="http://schemas.microsoft.com/office/drawing/2014/main" id="{75673530-6942-1E45-B188-2A52B6182F07}"/>
              </a:ext>
            </a:extLst>
          </p:cNvPr>
          <p:cNvGraphicFramePr/>
          <p:nvPr>
            <p:extLst>
              <p:ext uri="{D42A27DB-BD31-4B8C-83A1-F6EECF244321}">
                <p14:modId xmlns:p14="http://schemas.microsoft.com/office/powerpoint/2010/main" val="2062971570"/>
              </p:ext>
            </p:extLst>
          </p:nvPr>
        </p:nvGraphicFramePr>
        <p:xfrm>
          <a:off x="567702" y="1588586"/>
          <a:ext cx="16752800" cy="7543825"/>
        </p:xfrm>
        <a:graphic>
          <a:graphicData uri="http://schemas.openxmlformats.org/drawingml/2006/table">
            <a:tbl>
              <a:tblPr bandRow="1">
                <a:noFill/>
                <a:tableStyleId>{C170FD8D-4083-4981-BCE9-C6C44F24F538}</a:tableStyleId>
              </a:tblPr>
              <a:tblGrid>
                <a:gridCol w="2736975">
                  <a:extLst>
                    <a:ext uri="{9D8B030D-6E8A-4147-A177-3AD203B41FA5}">
                      <a16:colId xmlns:a16="http://schemas.microsoft.com/office/drawing/2014/main" val="20000"/>
                    </a:ext>
                  </a:extLst>
                </a:gridCol>
                <a:gridCol w="7593475">
                  <a:extLst>
                    <a:ext uri="{9D8B030D-6E8A-4147-A177-3AD203B41FA5}">
                      <a16:colId xmlns:a16="http://schemas.microsoft.com/office/drawing/2014/main" val="20001"/>
                    </a:ext>
                  </a:extLst>
                </a:gridCol>
                <a:gridCol w="6422350">
                  <a:extLst>
                    <a:ext uri="{9D8B030D-6E8A-4147-A177-3AD203B41FA5}">
                      <a16:colId xmlns:a16="http://schemas.microsoft.com/office/drawing/2014/main" val="20002"/>
                    </a:ext>
                  </a:extLst>
                </a:gridCol>
              </a:tblGrid>
              <a:tr h="1105550">
                <a:tc>
                  <a:txBody>
                    <a:bodyPr/>
                    <a:lstStyle/>
                    <a:p>
                      <a:pPr marL="0" marR="0" lvl="0" indent="0" algn="ctr" rtl="0">
                        <a:lnSpc>
                          <a:spcPct val="115000"/>
                        </a:lnSpc>
                        <a:spcBef>
                          <a:spcPts val="0"/>
                        </a:spcBef>
                        <a:spcAft>
                          <a:spcPts val="0"/>
                        </a:spcAft>
                        <a:buNone/>
                      </a:pPr>
                      <a:r>
                        <a:rPr lang="en-US" sz="2800" b="1" u="none" strike="noStrike" cap="none" dirty="0" err="1">
                          <a:latin typeface="Times New Roman"/>
                          <a:ea typeface="Times New Roman"/>
                          <a:cs typeface="Times New Roman"/>
                          <a:sym typeface="Times New Roman"/>
                        </a:rPr>
                        <a:t>Sự</a:t>
                      </a:r>
                      <a:r>
                        <a:rPr lang="en-US" sz="2800" b="1" u="none" strike="noStrike" cap="none" dirty="0">
                          <a:latin typeface="Times New Roman"/>
                          <a:ea typeface="Times New Roman"/>
                          <a:cs typeface="Times New Roman"/>
                          <a:sym typeface="Times New Roman"/>
                        </a:rPr>
                        <a:t> </a:t>
                      </a:r>
                      <a:r>
                        <a:rPr lang="en-US" sz="2800" b="1" u="none" strike="noStrike" cap="none" dirty="0" err="1">
                          <a:latin typeface="Times New Roman"/>
                          <a:ea typeface="Times New Roman"/>
                          <a:cs typeface="Times New Roman"/>
                          <a:sym typeface="Times New Roman"/>
                        </a:rPr>
                        <a:t>thay</a:t>
                      </a:r>
                      <a:r>
                        <a:rPr lang="en-US" sz="2800" b="1" u="none" strike="noStrike" cap="none" dirty="0">
                          <a:latin typeface="Times New Roman"/>
                          <a:ea typeface="Times New Roman"/>
                          <a:cs typeface="Times New Roman"/>
                          <a:sym typeface="Times New Roman"/>
                        </a:rPr>
                        <a:t> </a:t>
                      </a:r>
                      <a:r>
                        <a:rPr lang="en-US" sz="2800" b="1" u="none" strike="noStrike" cap="none" dirty="0" err="1">
                          <a:latin typeface="Times New Roman"/>
                          <a:ea typeface="Times New Roman"/>
                          <a:cs typeface="Times New Roman"/>
                          <a:sym typeface="Times New Roman"/>
                        </a:rPr>
                        <a:t>đổi</a:t>
                      </a:r>
                      <a:r>
                        <a:rPr lang="en-US" sz="2800" b="1" u="none" strike="noStrike" cap="none" dirty="0">
                          <a:latin typeface="Times New Roman"/>
                          <a:ea typeface="Times New Roman"/>
                          <a:cs typeface="Times New Roman"/>
                          <a:sym typeface="Times New Roman"/>
                        </a:rPr>
                        <a:t> </a:t>
                      </a:r>
                      <a:r>
                        <a:rPr lang="en-US" sz="2800" b="1" u="none" strike="noStrike" cap="none" dirty="0" err="1">
                          <a:latin typeface="Times New Roman"/>
                          <a:ea typeface="Times New Roman"/>
                          <a:cs typeface="Times New Roman"/>
                          <a:sym typeface="Times New Roman"/>
                        </a:rPr>
                        <a:t>của</a:t>
                      </a:r>
                      <a:r>
                        <a:rPr lang="en-US" sz="2800" b="1" u="none" strike="noStrike" cap="none" dirty="0">
                          <a:latin typeface="Times New Roman"/>
                          <a:ea typeface="Times New Roman"/>
                          <a:cs typeface="Times New Roman"/>
                          <a:sym typeface="Times New Roman"/>
                        </a:rPr>
                        <a:t> </a:t>
                      </a:r>
                      <a:r>
                        <a:rPr lang="en-US" sz="2800" b="1" u="none" strike="noStrike" cap="none" dirty="0" err="1">
                          <a:latin typeface="Times New Roman"/>
                          <a:ea typeface="Times New Roman"/>
                          <a:cs typeface="Times New Roman"/>
                          <a:sym typeface="Times New Roman"/>
                        </a:rPr>
                        <a:t>nhân</a:t>
                      </a:r>
                      <a:r>
                        <a:rPr lang="en-US" sz="2800" b="1" u="none" strike="noStrike" cap="none" dirty="0">
                          <a:latin typeface="Times New Roman"/>
                          <a:ea typeface="Times New Roman"/>
                          <a:cs typeface="Times New Roman"/>
                          <a:sym typeface="Times New Roman"/>
                        </a:rPr>
                        <a:t> </a:t>
                      </a:r>
                      <a:r>
                        <a:rPr lang="en-US" sz="2800" b="1" u="none" strike="noStrike" cap="none" dirty="0" err="1">
                          <a:latin typeface="Times New Roman"/>
                          <a:ea typeface="Times New Roman"/>
                          <a:cs typeface="Times New Roman"/>
                          <a:sym typeface="Times New Roman"/>
                        </a:rPr>
                        <a:t>vật</a:t>
                      </a:r>
                      <a:r>
                        <a:rPr lang="en-US" sz="2800" b="1" u="none" strike="noStrike" cap="none" dirty="0">
                          <a:latin typeface="Times New Roman"/>
                          <a:ea typeface="Times New Roman"/>
                          <a:cs typeface="Times New Roman"/>
                          <a:sym typeface="Times New Roman"/>
                        </a:rPr>
                        <a:t> “</a:t>
                      </a:r>
                      <a:r>
                        <a:rPr lang="en-US" sz="2800" b="1" u="none" strike="noStrike" cap="none" dirty="0" err="1">
                          <a:latin typeface="Times New Roman"/>
                          <a:ea typeface="Times New Roman"/>
                          <a:cs typeface="Times New Roman"/>
                          <a:sym typeface="Times New Roman"/>
                        </a:rPr>
                        <a:t>tôi</a:t>
                      </a:r>
                      <a:r>
                        <a:rPr lang="en-US" sz="2800" b="1" u="none" strike="noStrike" cap="none" dirty="0">
                          <a:latin typeface="Times New Roman"/>
                          <a:ea typeface="Times New Roman"/>
                          <a:cs typeface="Times New Roman"/>
                          <a:sym typeface="Times New Roman"/>
                        </a:rPr>
                        <a:t>”</a:t>
                      </a:r>
                      <a:endParaRPr sz="2800" b="1"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5B8B7"/>
                    </a:solidFill>
                  </a:tcPr>
                </a:tc>
                <a:tc>
                  <a:txBody>
                    <a:bodyPr/>
                    <a:lstStyle/>
                    <a:p>
                      <a:pPr marL="0" marR="0" lvl="0" indent="0" algn="ctr" rtl="0">
                        <a:lnSpc>
                          <a:spcPct val="115000"/>
                        </a:lnSpc>
                        <a:spcBef>
                          <a:spcPts val="0"/>
                        </a:spcBef>
                        <a:spcAft>
                          <a:spcPts val="0"/>
                        </a:spcAft>
                        <a:buNone/>
                      </a:pPr>
                      <a:r>
                        <a:rPr lang="en-US" sz="2800" b="1" u="none" strike="noStrike" cap="none">
                          <a:latin typeface="Times New Roman"/>
                          <a:ea typeface="Times New Roman"/>
                          <a:cs typeface="Times New Roman"/>
                          <a:sym typeface="Times New Roman"/>
                        </a:rPr>
                        <a:t>Chi tiết</a:t>
                      </a:r>
                      <a:endParaRPr sz="2800" b="1" u="none" strike="noStrike" cap="none">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5B8B7"/>
                    </a:solidFill>
                  </a:tcPr>
                </a:tc>
                <a:tc>
                  <a:txBody>
                    <a:bodyPr/>
                    <a:lstStyle/>
                    <a:p>
                      <a:pPr marL="0" marR="0" lvl="0" indent="0" algn="ctr" rtl="0">
                        <a:lnSpc>
                          <a:spcPct val="115000"/>
                        </a:lnSpc>
                        <a:spcBef>
                          <a:spcPts val="0"/>
                        </a:spcBef>
                        <a:spcAft>
                          <a:spcPts val="0"/>
                        </a:spcAft>
                        <a:buNone/>
                      </a:pPr>
                      <a:r>
                        <a:rPr lang="en-US" sz="2800" b="1" u="none" strike="noStrike" cap="none">
                          <a:latin typeface="Times New Roman"/>
                          <a:ea typeface="Times New Roman"/>
                          <a:cs typeface="Times New Roman"/>
                          <a:sym typeface="Times New Roman"/>
                        </a:rPr>
                        <a:t>Ý nghĩa</a:t>
                      </a:r>
                      <a:endParaRPr sz="2800" b="1" u="none" strike="noStrike" cap="none">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5B8B7"/>
                    </a:solidFill>
                  </a:tcPr>
                </a:tc>
                <a:extLst>
                  <a:ext uri="{0D108BD9-81ED-4DB2-BD59-A6C34878D82A}">
                    <a16:rowId xmlns:a16="http://schemas.microsoft.com/office/drawing/2014/main" val="10000"/>
                  </a:ext>
                </a:extLst>
              </a:tr>
              <a:tr h="2833375">
                <a:tc>
                  <a:txBody>
                    <a:bodyPr/>
                    <a:lstStyle/>
                    <a:p>
                      <a:pPr marL="0" marR="0" lvl="0" indent="0" algn="ctr" rtl="0">
                        <a:lnSpc>
                          <a:spcPct val="115000"/>
                        </a:lnSpc>
                        <a:spcBef>
                          <a:spcPts val="0"/>
                        </a:spcBef>
                        <a:spcAft>
                          <a:spcPts val="0"/>
                        </a:spcAft>
                        <a:buNone/>
                      </a:pPr>
                      <a:r>
                        <a:rPr lang="en-US" sz="2800" b="1" u="none" strike="noStrike" cap="none">
                          <a:solidFill>
                            <a:srgbClr val="974806"/>
                          </a:solidFill>
                        </a:rPr>
                        <a:t>Tâm trạng</a:t>
                      </a:r>
                      <a:endParaRPr sz="2800" b="1" u="none" strike="noStrike" cap="none">
                        <a:solidFill>
                          <a:srgbClr val="974806"/>
                        </a:solidFill>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84625">
                <a:tc>
                  <a:txBody>
                    <a:bodyPr/>
                    <a:lstStyle/>
                    <a:p>
                      <a:pPr marL="0" marR="0" lvl="0" indent="0" algn="ctr" rtl="0">
                        <a:lnSpc>
                          <a:spcPct val="115000"/>
                        </a:lnSpc>
                        <a:spcBef>
                          <a:spcPts val="0"/>
                        </a:spcBef>
                        <a:spcAft>
                          <a:spcPts val="0"/>
                        </a:spcAft>
                        <a:buNone/>
                      </a:pPr>
                      <a:r>
                        <a:rPr lang="en-US" sz="2800" b="1" u="none" strike="noStrike" cap="none">
                          <a:solidFill>
                            <a:srgbClr val="974806"/>
                          </a:solidFill>
                        </a:rPr>
                        <a:t>Cử chỉ</a:t>
                      </a:r>
                      <a:endParaRPr sz="2800" b="1" u="none" strike="noStrike" cap="none">
                        <a:solidFill>
                          <a:srgbClr val="974806"/>
                        </a:solidFill>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26275">
                <a:tc>
                  <a:txBody>
                    <a:bodyPr/>
                    <a:lstStyle/>
                    <a:p>
                      <a:pPr marL="0" marR="0" lvl="0" indent="0" algn="ctr" rtl="0">
                        <a:lnSpc>
                          <a:spcPct val="115000"/>
                        </a:lnSpc>
                        <a:spcBef>
                          <a:spcPts val="0"/>
                        </a:spcBef>
                        <a:spcAft>
                          <a:spcPts val="0"/>
                        </a:spcAft>
                        <a:buNone/>
                      </a:pPr>
                      <a:r>
                        <a:rPr lang="en-US" sz="2800" b="1" u="none" strike="noStrike" cap="none">
                          <a:solidFill>
                            <a:srgbClr val="974806"/>
                          </a:solidFill>
                        </a:rPr>
                        <a:t>Lời nói</a:t>
                      </a:r>
                      <a:endParaRPr sz="2800" b="1" u="none" strike="noStrike" cap="none">
                        <a:solidFill>
                          <a:srgbClr val="974806"/>
                        </a:solidFill>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94000">
                <a:tc>
                  <a:txBody>
                    <a:bodyPr/>
                    <a:lstStyle/>
                    <a:p>
                      <a:pPr marL="0" marR="0" lvl="0" indent="0" algn="ctr" rtl="0">
                        <a:lnSpc>
                          <a:spcPct val="115000"/>
                        </a:lnSpc>
                        <a:spcBef>
                          <a:spcPts val="0"/>
                        </a:spcBef>
                        <a:spcAft>
                          <a:spcPts val="0"/>
                        </a:spcAft>
                        <a:buNone/>
                      </a:pPr>
                      <a:r>
                        <a:rPr lang="en-US" sz="2800" b="1" u="none" strike="noStrike" cap="none">
                          <a:solidFill>
                            <a:srgbClr val="974806"/>
                          </a:solidFill>
                        </a:rPr>
                        <a:t>Ý nghĩ</a:t>
                      </a:r>
                      <a:endParaRPr sz="2800" b="1" u="none" strike="noStrike" cap="none">
                        <a:solidFill>
                          <a:srgbClr val="974806"/>
                        </a:solidFill>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endParaRPr sz="2800" u="none" strike="noStrike" cap="none" dirty="0">
                        <a:latin typeface="Times New Roman"/>
                        <a:ea typeface="Times New Roman"/>
                        <a:cs typeface="Times New Roman"/>
                        <a:sym typeface="Times New Roman"/>
                      </a:endParaRPr>
                    </a:p>
                  </a:txBody>
                  <a:tcPr marL="29700" marR="29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983BCB4-959B-BD4D-95F2-328E30062652}"/>
              </a:ext>
            </a:extLst>
          </p:cNvPr>
          <p:cNvSpPr txBox="1"/>
          <p:nvPr/>
        </p:nvSpPr>
        <p:spPr>
          <a:xfrm>
            <a:off x="3359889" y="2739465"/>
            <a:ext cx="7357794" cy="2443169"/>
          </a:xfrm>
          <a:prstGeom prst="rect">
            <a:avLst/>
          </a:prstGeom>
          <a:noFill/>
        </p:spPr>
        <p:txBody>
          <a:bodyPr wrap="square">
            <a:spAutoFit/>
          </a:bodyPr>
          <a:lstStyle/>
          <a:p>
            <a:pPr marL="0" marR="0" lvl="0" indent="0" algn="just" rtl="0">
              <a:lnSpc>
                <a:spcPct val="115000"/>
              </a:lnSpc>
              <a:spcBef>
                <a:spcPts val="0"/>
              </a:spcBef>
              <a:spcAft>
                <a:spcPts val="0"/>
              </a:spcAft>
              <a:buNone/>
            </a:pPr>
            <a:r>
              <a:rPr lang="vi-VN" sz="2700" u="none" strike="noStrike" cap="none" dirty="0">
                <a:latin typeface="Times New Roman" panose="02020603050405020304" pitchFamily="18" charset="0"/>
                <a:cs typeface="Times New Roman" panose="02020603050405020304" pitchFamily="18" charset="0"/>
              </a:rPr>
              <a:t>- Con đường, cảnh vật: vốn rất quen nhưng lần này tự nhiên thấy lạ</a:t>
            </a:r>
          </a:p>
          <a:p>
            <a:pPr marL="0" marR="0" lvl="0" indent="0" algn="just" rtl="0">
              <a:lnSpc>
                <a:spcPct val="115000"/>
              </a:lnSpc>
              <a:spcBef>
                <a:spcPts val="0"/>
              </a:spcBef>
              <a:spcAft>
                <a:spcPts val="0"/>
              </a:spcAft>
              <a:buNone/>
            </a:pPr>
            <a:r>
              <a:rPr lang="vi-VN" sz="2700" u="none" strike="noStrike" cap="none" dirty="0">
                <a:latin typeface="Times New Roman" panose="02020603050405020304" pitchFamily="18" charset="0"/>
                <a:cs typeface="Times New Roman" panose="02020603050405020304" pitchFamily="18" charset="0"/>
              </a:rPr>
              <a:t>- Tự cảm thấy có sự thay đổi lớn trong lòng mình.</a:t>
            </a:r>
          </a:p>
          <a:p>
            <a:pPr marL="0" marR="0" lvl="0" indent="0" algn="just" rtl="0">
              <a:lnSpc>
                <a:spcPct val="115000"/>
              </a:lnSpc>
              <a:spcBef>
                <a:spcPts val="0"/>
              </a:spcBef>
              <a:spcAft>
                <a:spcPts val="0"/>
              </a:spcAft>
              <a:buNone/>
            </a:pPr>
            <a:r>
              <a:rPr lang="vi-VN" sz="2700" u="none" strike="noStrike" cap="none" dirty="0">
                <a:latin typeface="Times New Roman" panose="02020603050405020304" pitchFamily="18" charset="0"/>
                <a:cs typeface="Times New Roman" panose="02020603050405020304" pitchFamily="18" charset="0"/>
              </a:rPr>
              <a:t>- Cảm thấy trang trọng, đứng đắn với bộ quần áo, mấy quyển vở mới trên tay.</a:t>
            </a:r>
            <a:endParaRPr lang="vi-VN"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8" name="TextBox 7">
            <a:extLst>
              <a:ext uri="{FF2B5EF4-FFF2-40B4-BE49-F238E27FC236}">
                <a16:creationId xmlns:a16="http://schemas.microsoft.com/office/drawing/2014/main" id="{6569E2B0-A295-274A-B5AF-73A59B7A26A9}"/>
              </a:ext>
            </a:extLst>
          </p:cNvPr>
          <p:cNvSpPr txBox="1"/>
          <p:nvPr/>
        </p:nvSpPr>
        <p:spPr>
          <a:xfrm>
            <a:off x="10926159" y="2902404"/>
            <a:ext cx="6238894" cy="1009700"/>
          </a:xfrm>
          <a:prstGeom prst="rect">
            <a:avLst/>
          </a:prstGeom>
          <a:noFill/>
        </p:spPr>
        <p:txBody>
          <a:bodyPr wrap="square">
            <a:spAutoFit/>
          </a:bodyPr>
          <a:lstStyle/>
          <a:p>
            <a:pPr marL="0" marR="0" lvl="0" indent="0" algn="just" rtl="0">
              <a:lnSpc>
                <a:spcPct val="115000"/>
              </a:lnSpc>
              <a:spcBef>
                <a:spcPts val="0"/>
              </a:spcBef>
              <a:spcAft>
                <a:spcPts val="0"/>
              </a:spcAft>
              <a:buNone/>
            </a:pPr>
            <a:r>
              <a:rPr lang="en-US" sz="2700" u="none" strike="noStrike" cap="none" dirty="0" err="1">
                <a:latin typeface="Times New Roman" panose="02020603050405020304" pitchFamily="18" charset="0"/>
                <a:cs typeface="Times New Roman" panose="02020603050405020304" pitchFamily="18" charset="0"/>
              </a:rPr>
              <a:t>Sự</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kiện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đi</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học</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là</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sự</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thay</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đổi</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lớn</a:t>
            </a:r>
            <a:r>
              <a:rPr lang="en-US" sz="2700" u="none" strike="noStrike" cap="none" dirty="0">
                <a:latin typeface="Times New Roman" panose="02020603050405020304" pitchFamily="18" charset="0"/>
                <a:cs typeface="Times New Roman" panose="02020603050405020304" pitchFamily="18" charset="0"/>
              </a:rPr>
              <a:t> lao, chi </a:t>
            </a:r>
            <a:r>
              <a:rPr lang="en-US" sz="2700" u="none" strike="noStrike" cap="none" dirty="0" err="1">
                <a:latin typeface="Times New Roman" panose="02020603050405020304" pitchFamily="18" charset="0"/>
                <a:cs typeface="Times New Roman" panose="02020603050405020304" pitchFamily="18" charset="0"/>
              </a:rPr>
              <a:t>phối</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sự</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xao</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động</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trong</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tâm</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hồn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của</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tôi</a:t>
            </a:r>
            <a:r>
              <a:rPr lang="en-US" sz="2700" u="none" strike="noStrike" cap="none" dirty="0">
                <a:latin typeface="Times New Roman" panose="02020603050405020304" pitchFamily="18" charset="0"/>
                <a:cs typeface="Times New Roman" panose="02020603050405020304" pitchFamily="18" charset="0"/>
              </a:rPr>
              <a:t>”</a:t>
            </a:r>
            <a:endParaRPr lang="en-US"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10" name="TextBox 9">
            <a:extLst>
              <a:ext uri="{FF2B5EF4-FFF2-40B4-BE49-F238E27FC236}">
                <a16:creationId xmlns:a16="http://schemas.microsoft.com/office/drawing/2014/main" id="{5646BCEB-CAC6-1B43-B257-F1F9EB76F572}"/>
              </a:ext>
            </a:extLst>
          </p:cNvPr>
          <p:cNvSpPr txBox="1"/>
          <p:nvPr/>
        </p:nvSpPr>
        <p:spPr>
          <a:xfrm>
            <a:off x="3359889" y="5745351"/>
            <a:ext cx="7357794" cy="1009700"/>
          </a:xfrm>
          <a:prstGeom prst="rect">
            <a:avLst/>
          </a:prstGeom>
          <a:noFill/>
        </p:spPr>
        <p:txBody>
          <a:bodyPr wrap="square">
            <a:spAutoFit/>
          </a:bodyPr>
          <a:lstStyle/>
          <a:p>
            <a:pPr marL="0" marR="0" lvl="0" indent="0" algn="just" rtl="0">
              <a:lnSpc>
                <a:spcPct val="115000"/>
              </a:lnSpc>
              <a:spcBef>
                <a:spcPts val="0"/>
              </a:spcBef>
              <a:spcAft>
                <a:spcPts val="0"/>
              </a:spcAft>
              <a:buNone/>
            </a:pP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Bặm</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tay</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Ghì</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thật</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chặt</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Xóc</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lên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Nắm</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lại</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cẩn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thận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Muốn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thử</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sức</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mình</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không</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lội</a:t>
            </a:r>
            <a:r>
              <a:rPr lang="en-US" sz="2700" u="none" strike="noStrike" cap="none" dirty="0">
                <a:latin typeface="Times New Roman" panose="02020603050405020304" pitchFamily="18" charset="0"/>
                <a:cs typeface="Times New Roman" panose="02020603050405020304" pitchFamily="18" charset="0"/>
              </a:rPr>
              <a:t> qua </a:t>
            </a:r>
            <a:r>
              <a:rPr lang="en-US" sz="2700" u="none" strike="noStrike" cap="none" dirty="0" err="1">
                <a:latin typeface="Times New Roman" panose="02020603050405020304" pitchFamily="18" charset="0"/>
                <a:cs typeface="Times New Roman" panose="02020603050405020304" pitchFamily="18" charset="0"/>
              </a:rPr>
              <a:t>sông</a:t>
            </a:r>
            <a:endParaRPr lang="en-US"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12" name="TextBox 11">
            <a:extLst>
              <a:ext uri="{FF2B5EF4-FFF2-40B4-BE49-F238E27FC236}">
                <a16:creationId xmlns:a16="http://schemas.microsoft.com/office/drawing/2014/main" id="{0007CA2A-36BD-B546-A87B-F2BF33B1D080}"/>
              </a:ext>
            </a:extLst>
          </p:cNvPr>
          <p:cNvSpPr txBox="1"/>
          <p:nvPr/>
        </p:nvSpPr>
        <p:spPr>
          <a:xfrm>
            <a:off x="10926160" y="5745351"/>
            <a:ext cx="6238894" cy="1487523"/>
          </a:xfrm>
          <a:prstGeom prst="rect">
            <a:avLst/>
          </a:prstGeom>
          <a:noFill/>
        </p:spPr>
        <p:txBody>
          <a:bodyPr wrap="square">
            <a:spAutoFit/>
          </a:bodyPr>
          <a:lstStyle/>
          <a:p>
            <a:pPr marL="0" marR="0" lvl="0" indent="0" algn="just" rtl="0">
              <a:lnSpc>
                <a:spcPct val="115000"/>
              </a:lnSpc>
              <a:spcBef>
                <a:spcPts val="0"/>
              </a:spcBef>
              <a:spcAft>
                <a:spcPts val="0"/>
              </a:spcAft>
              <a:buNone/>
            </a:pPr>
            <a:r>
              <a:rPr lang="vi-VN" sz="2700" u="none" strike="noStrike" cap="none" dirty="0">
                <a:latin typeface="Times New Roman" panose="02020603050405020304" pitchFamily="18" charset="0"/>
                <a:cs typeface="Times New Roman" panose="02020603050405020304" pitchFamily="18" charset="0"/>
              </a:rPr>
              <a:t>Những động từ được sử dụng đúng chỗ. Dễ hình dung tư thế và cử chỉ ngộ nghĩnh, ngây thơ, đáng yêu của chú bé.</a:t>
            </a:r>
            <a:endParaRPr lang="vi-VN"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14" name="TextBox 13">
            <a:extLst>
              <a:ext uri="{FF2B5EF4-FFF2-40B4-BE49-F238E27FC236}">
                <a16:creationId xmlns:a16="http://schemas.microsoft.com/office/drawing/2014/main" id="{1CA470CA-EE12-8F43-84FA-38482BEFDAC2}"/>
              </a:ext>
            </a:extLst>
          </p:cNvPr>
          <p:cNvSpPr txBox="1"/>
          <p:nvPr/>
        </p:nvSpPr>
        <p:spPr>
          <a:xfrm>
            <a:off x="3657600" y="7579531"/>
            <a:ext cx="7226455" cy="531877"/>
          </a:xfrm>
          <a:prstGeom prst="rect">
            <a:avLst/>
          </a:prstGeom>
          <a:noFill/>
        </p:spPr>
        <p:txBody>
          <a:bodyPr wrap="square">
            <a:spAutoFit/>
          </a:bodyPr>
          <a:lstStyle/>
          <a:p>
            <a:pPr marL="0" marR="0" lvl="0" indent="0" algn="just" rtl="0">
              <a:lnSpc>
                <a:spcPct val="115000"/>
              </a:lnSpc>
              <a:spcBef>
                <a:spcPts val="0"/>
              </a:spcBef>
              <a:spcAft>
                <a:spcPts val="0"/>
              </a:spcAft>
              <a:buNone/>
            </a:pPr>
            <a:r>
              <a:rPr lang="vi-VN" sz="2700" u="none" strike="noStrike" cap="none" dirty="0">
                <a:latin typeface="Times New Roman" panose="02020603050405020304" pitchFamily="18" charset="0"/>
                <a:cs typeface="Times New Roman" panose="02020603050405020304" pitchFamily="18" charset="0"/>
              </a:rPr>
              <a:t>“Mẹ đưa bút thước cho con cầm.”</a:t>
            </a:r>
            <a:endParaRPr lang="vi-VN"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16" name="TextBox 15">
            <a:extLst>
              <a:ext uri="{FF2B5EF4-FFF2-40B4-BE49-F238E27FC236}">
                <a16:creationId xmlns:a16="http://schemas.microsoft.com/office/drawing/2014/main" id="{DA1BD1A0-F1E2-5741-9450-9AC169446C90}"/>
              </a:ext>
            </a:extLst>
          </p:cNvPr>
          <p:cNvSpPr txBox="1"/>
          <p:nvPr/>
        </p:nvSpPr>
        <p:spPr>
          <a:xfrm>
            <a:off x="10994557" y="7591713"/>
            <a:ext cx="6238894" cy="531877"/>
          </a:xfrm>
          <a:prstGeom prst="rect">
            <a:avLst/>
          </a:prstGeom>
          <a:noFill/>
        </p:spPr>
        <p:txBody>
          <a:bodyPr wrap="square">
            <a:spAutoFit/>
          </a:bodyPr>
          <a:lstStyle/>
          <a:p>
            <a:pPr marL="0" marR="0" lvl="0" indent="0" algn="just" rtl="0">
              <a:lnSpc>
                <a:spcPct val="115000"/>
              </a:lnSpc>
              <a:spcBef>
                <a:spcPts val="0"/>
              </a:spcBef>
              <a:spcAft>
                <a:spcPts val="0"/>
              </a:spcAft>
              <a:buNone/>
            </a:pPr>
            <a:r>
              <a:rPr lang="en-US" sz="2700" u="none" strike="noStrike" cap="none" dirty="0" err="1">
                <a:latin typeface="Times New Roman" panose="02020603050405020304" pitchFamily="18" charset="0"/>
                <a:cs typeface="Times New Roman" panose="02020603050405020304" pitchFamily="18" charset="0"/>
              </a:rPr>
              <a:t>Muốn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thử</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sức</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trong</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những</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công</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việc</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mới</a:t>
            </a:r>
            <a:endParaRPr lang="en-US"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18" name="TextBox 17">
            <a:extLst>
              <a:ext uri="{FF2B5EF4-FFF2-40B4-BE49-F238E27FC236}">
                <a16:creationId xmlns:a16="http://schemas.microsoft.com/office/drawing/2014/main" id="{43DDB6BE-2BD4-B440-A25A-71520A7C347E}"/>
              </a:ext>
            </a:extLst>
          </p:cNvPr>
          <p:cNvSpPr txBox="1"/>
          <p:nvPr/>
        </p:nvSpPr>
        <p:spPr>
          <a:xfrm>
            <a:off x="3657600" y="8181950"/>
            <a:ext cx="6833937" cy="1009700"/>
          </a:xfrm>
          <a:prstGeom prst="rect">
            <a:avLst/>
          </a:prstGeom>
          <a:noFill/>
        </p:spPr>
        <p:txBody>
          <a:bodyPr wrap="square">
            <a:spAutoFit/>
          </a:bodyPr>
          <a:lstStyle/>
          <a:p>
            <a:pPr marL="0" marR="0" lvl="0" indent="0" algn="just" rtl="0">
              <a:lnSpc>
                <a:spcPct val="115000"/>
              </a:lnSpc>
              <a:spcBef>
                <a:spcPts val="0"/>
              </a:spcBef>
              <a:spcAft>
                <a:spcPts val="0"/>
              </a:spcAft>
              <a:buNone/>
            </a:pPr>
            <a:r>
              <a:rPr lang="vi-VN" sz="2700" u="none" strike="noStrike" cap="none" dirty="0">
                <a:latin typeface="Times New Roman" panose="02020603050405020304" pitchFamily="18" charset="0"/>
                <a:cs typeface="Times New Roman" panose="02020603050405020304" pitchFamily="18" charset="0"/>
              </a:rPr>
              <a:t>Vừa non nớt vừa ngây thơ: “chắc chỉ người thạo mới cầm nổi bút thước.”</a:t>
            </a:r>
            <a:endParaRPr lang="vi-VN" sz="2700" u="none" strike="noStrike" cap="none" dirty="0">
              <a:latin typeface="Times New Roman" panose="02020603050405020304" pitchFamily="18" charset="0"/>
              <a:ea typeface="Times New Roman"/>
              <a:cs typeface="Times New Roman" panose="02020603050405020304" pitchFamily="18" charset="0"/>
              <a:sym typeface="Times New Roman"/>
            </a:endParaRPr>
          </a:p>
        </p:txBody>
      </p:sp>
      <p:sp>
        <p:nvSpPr>
          <p:cNvPr id="20" name="TextBox 19">
            <a:extLst>
              <a:ext uri="{FF2B5EF4-FFF2-40B4-BE49-F238E27FC236}">
                <a16:creationId xmlns:a16="http://schemas.microsoft.com/office/drawing/2014/main" id="{68B7A6F7-7AE4-1B46-B0B1-352A28D3F3B0}"/>
              </a:ext>
            </a:extLst>
          </p:cNvPr>
          <p:cNvSpPr txBox="1"/>
          <p:nvPr/>
        </p:nvSpPr>
        <p:spPr>
          <a:xfrm>
            <a:off x="11053715" y="8166335"/>
            <a:ext cx="6120577" cy="923330"/>
          </a:xfrm>
          <a:prstGeom prst="rect">
            <a:avLst/>
          </a:prstGeom>
          <a:noFill/>
        </p:spPr>
        <p:txBody>
          <a:bodyPr wrap="square">
            <a:spAutoFit/>
          </a:bodyPr>
          <a:lstStyle/>
          <a:p>
            <a:r>
              <a:rPr lang="en-US" sz="2700" u="none" strike="noStrike" cap="none" dirty="0">
                <a:latin typeface="Times New Roman" panose="02020603050405020304" pitchFamily="18" charset="0"/>
                <a:cs typeface="Times New Roman" panose="02020603050405020304" pitchFamily="18" charset="0"/>
              </a:rPr>
              <a:t>“…</a:t>
            </a:r>
            <a:r>
              <a:rPr lang="en-US" sz="2700" u="none" strike="noStrike" cap="none" dirty="0" err="1">
                <a:latin typeface="Times New Roman" panose="02020603050405020304" pitchFamily="18" charset="0"/>
                <a:cs typeface="Times New Roman" panose="02020603050405020304" pitchFamily="18" charset="0"/>
              </a:rPr>
              <a:t>hôm</a:t>
            </a:r>
            <a:r>
              <a:rPr lang="en-US" sz="2700" u="none" strike="noStrike" cap="none" dirty="0">
                <a:latin typeface="Times New Roman" panose="02020603050405020304" pitchFamily="18" charset="0"/>
                <a:cs typeface="Times New Roman" panose="02020603050405020304" pitchFamily="18" charset="0"/>
              </a:rPr>
              <a:t> nay </a:t>
            </a:r>
            <a:r>
              <a:rPr lang="en-US" sz="2700" u="none" strike="noStrike" cap="none" dirty="0" err="1">
                <a:latin typeface="Times New Roman" panose="02020603050405020304" pitchFamily="18" charset="0"/>
                <a:cs typeface="Times New Roman" panose="02020603050405020304" pitchFamily="18" charset="0"/>
              </a:rPr>
              <a:t>tôi</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đi</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học</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câu</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nói</a:t>
            </a:r>
            <a:r>
              <a:rPr lang="en-US" sz="2700" u="none" strike="noStrike" cap="none" dirty="0">
                <a:latin typeface="Times New Roman" panose="02020603050405020304" pitchFamily="18" charset="0"/>
                <a:cs typeface="Times New Roman" panose="02020603050405020304" pitchFamily="18" charset="0"/>
              </a:rPr>
              <a:t> vang </a:t>
            </a:r>
            <a:r>
              <a:rPr lang="en-US" sz="2700" u="none" strike="noStrike" cap="none" dirty="0" err="1">
                <a:latin typeface="Times New Roman" panose="02020603050405020304" pitchFamily="18" charset="0"/>
                <a:cs typeface="Times New Roman" panose="02020603050405020304" pitchFamily="18" charset="0"/>
              </a:rPr>
              <a:t>lên</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đầy</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kiêu</a:t>
            </a:r>
            <a:r>
              <a:rPr lang="en-US" sz="2700" u="none" strike="noStrike" cap="none" dirty="0">
                <a:latin typeface="Times New Roman" panose="02020603050405020304" pitchFamily="18" charset="0"/>
                <a:cs typeface="Times New Roman" panose="02020603050405020304" pitchFamily="18" charset="0"/>
              </a:rPr>
              <a:t> </a:t>
            </a:r>
            <a:r>
              <a:rPr lang="en-US" sz="2700" u="none" strike="noStrike" cap="none" dirty="0" err="1">
                <a:latin typeface="Times New Roman" panose="02020603050405020304" pitchFamily="18" charset="0"/>
                <a:cs typeface="Times New Roman" panose="02020603050405020304" pitchFamily="18" charset="0"/>
              </a:rPr>
              <a:t>hãnh</a:t>
            </a:r>
            <a:endParaRPr lang="en-VN" sz="2700" dirty="0">
              <a:latin typeface="Times New Roman" panose="02020603050405020304" pitchFamily="18" charset="0"/>
              <a:cs typeface="Times New Roman" panose="02020603050405020304" pitchFamily="18" charset="0"/>
            </a:endParaRPr>
          </a:p>
        </p:txBody>
      </p:sp>
      <p:sp>
        <p:nvSpPr>
          <p:cNvPr id="22" name="Google Shape;386;p52">
            <a:extLst>
              <a:ext uri="{FF2B5EF4-FFF2-40B4-BE49-F238E27FC236}">
                <a16:creationId xmlns:a16="http://schemas.microsoft.com/office/drawing/2014/main" id="{3CE45618-DDA8-644C-9D84-0E2528124758}"/>
              </a:ext>
            </a:extLst>
          </p:cNvPr>
          <p:cNvSpPr txBox="1"/>
          <p:nvPr/>
        </p:nvSpPr>
        <p:spPr>
          <a:xfrm>
            <a:off x="767109" y="256032"/>
            <a:ext cx="9259207"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dirty="0">
                <a:solidFill>
                  <a:srgbClr val="974806"/>
                </a:solidFill>
                <a:latin typeface="Times New Roman"/>
                <a:ea typeface="Times New Roman"/>
                <a:cs typeface="Times New Roman"/>
                <a:sym typeface="Times New Roman"/>
              </a:rPr>
              <a:t>3. </a:t>
            </a:r>
            <a:r>
              <a:rPr lang="en-US" sz="3500" b="1" i="0" u="none" strike="noStrike" cap="none" dirty="0" err="1">
                <a:solidFill>
                  <a:srgbClr val="974806"/>
                </a:solidFill>
                <a:latin typeface="Times New Roman"/>
                <a:ea typeface="Times New Roman"/>
                <a:cs typeface="Times New Roman"/>
                <a:sym typeface="Times New Roman"/>
              </a:rPr>
              <a:t>Diễn</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biến</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tâm</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trạng</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của</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nhân</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vật</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tôi</a:t>
            </a:r>
            <a:r>
              <a:rPr lang="en-US" sz="3500" b="1" i="0" u="none" strike="noStrike" cap="none" dirty="0">
                <a:solidFill>
                  <a:srgbClr val="974806"/>
                </a:solidFill>
                <a:latin typeface="Times New Roman"/>
                <a:ea typeface="Times New Roman"/>
                <a:cs typeface="Times New Roman"/>
                <a:sym typeface="Times New Roman"/>
              </a:rPr>
              <a:t>”:</a:t>
            </a:r>
            <a:endParaRPr sz="3500" b="0" i="0" u="none" strike="noStrike" cap="none" dirty="0">
              <a:solidFill>
                <a:srgbClr val="974806"/>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3500" b="1" i="0" u="none" strike="noStrike" cap="none" dirty="0">
                <a:solidFill>
                  <a:srgbClr val="974806"/>
                </a:solidFill>
                <a:latin typeface="Times New Roman"/>
                <a:ea typeface="Times New Roman"/>
                <a:cs typeface="Times New Roman"/>
                <a:sym typeface="Times New Roman"/>
              </a:rPr>
              <a:t>a. </a:t>
            </a:r>
            <a:r>
              <a:rPr lang="en-US" sz="3500" b="1" i="0" u="none" strike="noStrike" cap="none" dirty="0" err="1">
                <a:solidFill>
                  <a:srgbClr val="974806"/>
                </a:solidFill>
                <a:latin typeface="Times New Roman"/>
                <a:ea typeface="Times New Roman"/>
                <a:cs typeface="Times New Roman"/>
                <a:sym typeface="Times New Roman"/>
              </a:rPr>
              <a:t>Trên</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đường</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tới</a:t>
            </a:r>
            <a:r>
              <a:rPr lang="en-US" sz="3500" b="1" i="0" u="none" strike="noStrike" cap="none" dirty="0">
                <a:solidFill>
                  <a:srgbClr val="974806"/>
                </a:solidFill>
                <a:latin typeface="Times New Roman"/>
                <a:ea typeface="Times New Roman"/>
                <a:cs typeface="Times New Roman"/>
                <a:sym typeface="Times New Roman"/>
              </a:rPr>
              <a:t> </a:t>
            </a:r>
            <a:r>
              <a:rPr lang="en-US" sz="3500" b="1" i="0" u="none" strike="noStrike" cap="none" dirty="0" err="1">
                <a:solidFill>
                  <a:srgbClr val="974806"/>
                </a:solidFill>
                <a:latin typeface="Times New Roman"/>
                <a:ea typeface="Times New Roman"/>
                <a:cs typeface="Times New Roman"/>
                <a:sym typeface="Times New Roman"/>
              </a:rPr>
              <a:t>trường</a:t>
            </a:r>
            <a:endParaRPr sz="3500" b="0" i="0" u="none" strike="noStrike" cap="none" dirty="0">
              <a:solidFill>
                <a:srgbClr val="97480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083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91"/>
        <p:cNvGrpSpPr/>
        <p:nvPr/>
      </p:nvGrpSpPr>
      <p:grpSpPr>
        <a:xfrm>
          <a:off x="0" y="0"/>
          <a:ext cx="0" cy="0"/>
          <a:chOff x="0" y="0"/>
          <a:chExt cx="0" cy="0"/>
        </a:xfrm>
      </p:grpSpPr>
      <p:sp>
        <p:nvSpPr>
          <p:cNvPr id="392" name="Google Shape;392;p18"/>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394" name="Google Shape;394;p18"/>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395" name="Google Shape;395;p18"/>
          <p:cNvSpPr txBox="1"/>
          <p:nvPr/>
        </p:nvSpPr>
        <p:spPr>
          <a:xfrm>
            <a:off x="2560320" y="2875700"/>
            <a:ext cx="7973568" cy="321402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0" u="none" strike="noStrike" cap="none">
                <a:solidFill>
                  <a:srgbClr val="974806"/>
                </a:solidFill>
                <a:latin typeface="Times New Roman"/>
                <a:ea typeface="Times New Roman"/>
                <a:cs typeface="Times New Roman"/>
                <a:sym typeface="Times New Roman"/>
              </a:rPr>
              <a:t>=&gt; Tâm trạng hồi hộp, xốn xang, bâng khuâng, phấn chấn của một cậu bé lần đầu tiên được cắp sách tới trường. </a:t>
            </a:r>
            <a:endParaRPr sz="4500" b="1" i="0" u="none" strike="noStrike" cap="none">
              <a:solidFill>
                <a:srgbClr val="974806"/>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399"/>
        <p:cNvGrpSpPr/>
        <p:nvPr/>
      </p:nvGrpSpPr>
      <p:grpSpPr>
        <a:xfrm>
          <a:off x="0" y="0"/>
          <a:ext cx="0" cy="0"/>
          <a:chOff x="0" y="0"/>
          <a:chExt cx="0" cy="0"/>
        </a:xfrm>
      </p:grpSpPr>
      <p:sp>
        <p:nvSpPr>
          <p:cNvPr id="400" name="Google Shape;400;p53"/>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402" name="Google Shape;402;p53"/>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403" name="Google Shape;403;p53"/>
          <p:cNvSpPr txBox="1"/>
          <p:nvPr/>
        </p:nvSpPr>
        <p:spPr>
          <a:xfrm>
            <a:off x="767109" y="256032"/>
            <a:ext cx="14375355" cy="35548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500" b="1" i="0" u="none" strike="noStrike" cap="none">
                <a:solidFill>
                  <a:srgbClr val="974806"/>
                </a:solidFill>
                <a:latin typeface="Times New Roman"/>
                <a:ea typeface="Times New Roman"/>
                <a:cs typeface="Times New Roman"/>
                <a:sym typeface="Times New Roman"/>
              </a:rPr>
              <a:t>b. Khi ở trong sân trường</a:t>
            </a:r>
            <a:endParaRPr/>
          </a:p>
          <a:p>
            <a:pPr marL="0" marR="0" lvl="0" indent="0" algn="l" rtl="0">
              <a:lnSpc>
                <a:spcPct val="100000"/>
              </a:lnSpc>
              <a:spcBef>
                <a:spcPts val="0"/>
              </a:spcBef>
              <a:spcAft>
                <a:spcPts val="0"/>
              </a:spcAft>
              <a:buNone/>
            </a:pPr>
            <a:r>
              <a:rPr lang="en-US" sz="4500" b="1" i="0" u="none" strike="noStrike" cap="none">
                <a:solidFill>
                  <a:srgbClr val="000000"/>
                </a:solidFill>
                <a:latin typeface="Times New Roman"/>
                <a:ea typeface="Times New Roman"/>
                <a:cs typeface="Times New Roman"/>
                <a:sym typeface="Times New Roman"/>
              </a:rPr>
              <a:t>- Quang cảnh sân trường Mĩ Lí:</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Dày đặc cả người, </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Người nào quần áo cũng sạch sẽ.</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Gương mặt nào cũng vui tươi, sáng sủa.</a:t>
            </a:r>
            <a:endParaRPr sz="4500" b="0" i="0" u="none" strike="noStrike" cap="none">
              <a:solidFill>
                <a:srgbClr val="000000"/>
              </a:solidFill>
              <a:latin typeface="Times New Roman"/>
              <a:ea typeface="Times New Roman"/>
              <a:cs typeface="Times New Roman"/>
              <a:sym typeface="Times New Roman"/>
            </a:endParaRPr>
          </a:p>
        </p:txBody>
      </p:sp>
      <p:graphicFrame>
        <p:nvGraphicFramePr>
          <p:cNvPr id="404" name="Google Shape;404;p53"/>
          <p:cNvGraphicFramePr/>
          <p:nvPr/>
        </p:nvGraphicFramePr>
        <p:xfrm>
          <a:off x="2107578" y="4090542"/>
          <a:ext cx="12595275" cy="5272925"/>
        </p:xfrm>
        <a:graphic>
          <a:graphicData uri="http://schemas.openxmlformats.org/drawingml/2006/table">
            <a:tbl>
              <a:tblPr bandRow="1">
                <a:noFill/>
                <a:tableStyleId>{130684BD-3F5E-49E6-9C22-EA3001950AD7}</a:tableStyleId>
              </a:tblPr>
              <a:tblGrid>
                <a:gridCol w="6499075">
                  <a:extLst>
                    <a:ext uri="{9D8B030D-6E8A-4147-A177-3AD203B41FA5}">
                      <a16:colId xmlns:a16="http://schemas.microsoft.com/office/drawing/2014/main" val="20000"/>
                    </a:ext>
                  </a:extLst>
                </a:gridCol>
                <a:gridCol w="6096200">
                  <a:extLst>
                    <a:ext uri="{9D8B030D-6E8A-4147-A177-3AD203B41FA5}">
                      <a16:colId xmlns:a16="http://schemas.microsoft.com/office/drawing/2014/main" val="20001"/>
                    </a:ext>
                  </a:extLst>
                </a:gridCol>
              </a:tblGrid>
              <a:tr h="1407750">
                <a:tc>
                  <a:txBody>
                    <a:bodyPr/>
                    <a:lstStyle/>
                    <a:p>
                      <a:pPr marL="0" marR="0" lvl="0" indent="0" algn="ctr" rtl="0">
                        <a:lnSpc>
                          <a:spcPct val="115000"/>
                        </a:lnSpc>
                        <a:spcBef>
                          <a:spcPts val="0"/>
                        </a:spcBef>
                        <a:spcAft>
                          <a:spcPts val="0"/>
                        </a:spcAft>
                        <a:buNone/>
                      </a:pPr>
                      <a:r>
                        <a:rPr lang="en-US" sz="4500" b="1" u="none" strike="noStrike" cap="none">
                          <a:latin typeface="Times New Roman"/>
                          <a:ea typeface="Times New Roman"/>
                          <a:cs typeface="Times New Roman"/>
                          <a:sym typeface="Times New Roman"/>
                        </a:rPr>
                        <a:t>Trước khi đi học</a:t>
                      </a:r>
                      <a:endParaRPr sz="4500" b="1"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4500" b="1" u="none" strike="noStrike" cap="none">
                          <a:latin typeface="Times New Roman"/>
                          <a:ea typeface="Times New Roman"/>
                          <a:cs typeface="Times New Roman"/>
                          <a:sym typeface="Times New Roman"/>
                        </a:rPr>
                        <a:t>Hôm nay đi học</a:t>
                      </a:r>
                      <a:endParaRPr sz="4500" b="1"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65175">
                <a:tc>
                  <a:txBody>
                    <a:bodyPr/>
                    <a:lstStyle/>
                    <a:p>
                      <a:pPr marL="0" marR="0" lvl="0" indent="0" algn="just" rtl="0">
                        <a:lnSpc>
                          <a:spcPct val="115000"/>
                        </a:lnSpc>
                        <a:spcBef>
                          <a:spcPts val="0"/>
                        </a:spcBef>
                        <a:spcAft>
                          <a:spcPts val="0"/>
                        </a:spcAft>
                        <a:buNone/>
                      </a:pPr>
                      <a:r>
                        <a:rPr lang="en-US" sz="4500" u="none" strike="noStrike" cap="none">
                          <a:latin typeface="Times New Roman"/>
                          <a:ea typeface="Times New Roman"/>
                          <a:cs typeface="Times New Roman"/>
                          <a:sym typeface="Times New Roman"/>
                        </a:rPr>
                        <a:t>Là một nơi xa lạ</a:t>
                      </a:r>
                      <a:endParaRPr sz="4500" u="none" strike="noStrike" cap="none">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u="none" strike="noStrike" cap="none">
                          <a:latin typeface="Times New Roman"/>
                          <a:ea typeface="Times New Roman"/>
                          <a:cs typeface="Times New Roman"/>
                          <a:sym typeface="Times New Roman"/>
                        </a:rPr>
                        <a:t>Cảm tưởng: nhà trường cao ráo và sạch sẽ hơn các nhà trong làng</a:t>
                      </a:r>
                      <a:endParaRPr sz="45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en-US" sz="4500" u="none" strike="noStrike" cap="none" dirty="0" err="1">
                          <a:latin typeface="Times New Roman"/>
                          <a:ea typeface="Times New Roman"/>
                          <a:cs typeface="Times New Roman"/>
                          <a:sym typeface="Times New Roman"/>
                        </a:rPr>
                        <a:t>Trông</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vừa</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xinh</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xắn</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vừa</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oai</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nghiêm</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như</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cái</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đình</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làng</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Hòa</a:t>
                      </a:r>
                      <a:r>
                        <a:rPr lang="en-US" sz="4500" u="none" strike="noStrike" cap="none" dirty="0">
                          <a:latin typeface="Times New Roman"/>
                          <a:ea typeface="Times New Roman"/>
                          <a:cs typeface="Times New Roman"/>
                          <a:sym typeface="Times New Roman"/>
                        </a:rPr>
                        <a:t> </a:t>
                      </a:r>
                      <a:r>
                        <a:rPr lang="en-US" sz="4500" u="none" strike="noStrike" cap="none" dirty="0" err="1">
                          <a:latin typeface="Times New Roman"/>
                          <a:ea typeface="Times New Roman"/>
                          <a:cs typeface="Times New Roman"/>
                          <a:sym typeface="Times New Roman"/>
                        </a:rPr>
                        <a:t>Ấp</a:t>
                      </a:r>
                      <a:r>
                        <a:rPr lang="en-US" sz="4500" u="none" strike="noStrike" cap="none" dirty="0">
                          <a:latin typeface="Times New Roman"/>
                          <a:ea typeface="Times New Roman"/>
                          <a:cs typeface="Times New Roman"/>
                          <a:sym typeface="Times New Roman"/>
                        </a:rPr>
                        <a:t>.</a:t>
                      </a:r>
                      <a:endParaRPr sz="45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xEl>
                                              <p:pRg st="1" end="1"/>
                                            </p:txEl>
                                          </p:spTgt>
                                        </p:tgtEl>
                                        <p:attrNameLst>
                                          <p:attrName>style.visibility</p:attrName>
                                        </p:attrNameLst>
                                      </p:cBhvr>
                                      <p:to>
                                        <p:strVal val="visible"/>
                                      </p:to>
                                    </p:set>
                                    <p:animEffect transition="in" filter="fade">
                                      <p:cBhvr>
                                        <p:cTn id="12" dur="500"/>
                                        <p:tgtEl>
                                          <p:spTgt spid="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xEl>
                                              <p:pRg st="2" end="2"/>
                                            </p:txEl>
                                          </p:spTgt>
                                        </p:tgtEl>
                                        <p:attrNameLst>
                                          <p:attrName>style.visibility</p:attrName>
                                        </p:attrNameLst>
                                      </p:cBhvr>
                                      <p:to>
                                        <p:strVal val="visible"/>
                                      </p:to>
                                    </p:set>
                                    <p:animEffect transition="in" filter="fade">
                                      <p:cBhvr>
                                        <p:cTn id="17" dur="500"/>
                                        <p:tgtEl>
                                          <p:spTgt spid="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3">
                                            <p:txEl>
                                              <p:pRg st="3" end="3"/>
                                            </p:txEl>
                                          </p:spTgt>
                                        </p:tgtEl>
                                        <p:attrNameLst>
                                          <p:attrName>style.visibility</p:attrName>
                                        </p:attrNameLst>
                                      </p:cBhvr>
                                      <p:to>
                                        <p:strVal val="visible"/>
                                      </p:to>
                                    </p:set>
                                    <p:animEffect transition="in" filter="fade">
                                      <p:cBhvr>
                                        <p:cTn id="22" dur="500"/>
                                        <p:tgtEl>
                                          <p:spTgt spid="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3">
                                            <p:txEl>
                                              <p:pRg st="4" end="4"/>
                                            </p:txEl>
                                          </p:spTgt>
                                        </p:tgtEl>
                                        <p:attrNameLst>
                                          <p:attrName>style.visibility</p:attrName>
                                        </p:attrNameLst>
                                      </p:cBhvr>
                                      <p:to>
                                        <p:strVal val="visible"/>
                                      </p:to>
                                    </p:set>
                                    <p:animEffect transition="in" filter="fade">
                                      <p:cBhvr>
                                        <p:cTn id="27" dur="500"/>
                                        <p:tgtEl>
                                          <p:spTgt spid="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4"/>
                                        </p:tgtEl>
                                        <p:attrNameLst>
                                          <p:attrName>style.visibility</p:attrName>
                                        </p:attrNameLst>
                                      </p:cBhvr>
                                      <p:to>
                                        <p:strVal val="visible"/>
                                      </p:to>
                                    </p:set>
                                    <p:anim calcmode="lin" valueType="num">
                                      <p:cBhvr additive="base">
                                        <p:cTn id="32" dur="500" fill="hold"/>
                                        <p:tgtEl>
                                          <p:spTgt spid="404"/>
                                        </p:tgtEl>
                                        <p:attrNameLst>
                                          <p:attrName>ppt_x</p:attrName>
                                        </p:attrNameLst>
                                      </p:cBhvr>
                                      <p:tavLst>
                                        <p:tav tm="0">
                                          <p:val>
                                            <p:strVal val="#ppt_x"/>
                                          </p:val>
                                        </p:tav>
                                        <p:tav tm="100000">
                                          <p:val>
                                            <p:strVal val="#ppt_x"/>
                                          </p:val>
                                        </p:tav>
                                      </p:tavLst>
                                    </p:anim>
                                    <p:anim calcmode="lin" valueType="num">
                                      <p:cBhvr additive="base">
                                        <p:cTn id="33"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08"/>
        <p:cNvGrpSpPr/>
        <p:nvPr/>
      </p:nvGrpSpPr>
      <p:grpSpPr>
        <a:xfrm>
          <a:off x="0" y="0"/>
          <a:ext cx="0" cy="0"/>
          <a:chOff x="0" y="0"/>
          <a:chExt cx="0" cy="0"/>
        </a:xfrm>
      </p:grpSpPr>
      <p:sp>
        <p:nvSpPr>
          <p:cNvPr id="409" name="Google Shape;409;p54"/>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411" name="Google Shape;411;p54"/>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412" name="Google Shape;412;p54"/>
          <p:cNvSpPr/>
          <p:nvPr/>
        </p:nvSpPr>
        <p:spPr>
          <a:xfrm>
            <a:off x="304795" y="4017157"/>
            <a:ext cx="2901156" cy="1450578"/>
          </a:xfrm>
          <a:custGeom>
            <a:avLst/>
            <a:gdLst/>
            <a:ahLst/>
            <a:cxnLst/>
            <a:rect l="l" t="t" r="r" b="b"/>
            <a:pathLst>
              <a:path w="2901156" h="1450578" extrusionOk="0">
                <a:moveTo>
                  <a:pt x="0" y="145058"/>
                </a:moveTo>
                <a:cubicBezTo>
                  <a:pt x="0" y="64945"/>
                  <a:pt x="64945" y="0"/>
                  <a:pt x="145058" y="0"/>
                </a:cubicBezTo>
                <a:lnTo>
                  <a:pt x="2756098" y="0"/>
                </a:lnTo>
                <a:cubicBezTo>
                  <a:pt x="2836211" y="0"/>
                  <a:pt x="2901156" y="64945"/>
                  <a:pt x="2901156" y="145058"/>
                </a:cubicBezTo>
                <a:lnTo>
                  <a:pt x="2901156" y="1305520"/>
                </a:lnTo>
                <a:cubicBezTo>
                  <a:pt x="2901156" y="1385633"/>
                  <a:pt x="2836211" y="1450578"/>
                  <a:pt x="2756098" y="1450578"/>
                </a:cubicBezTo>
                <a:lnTo>
                  <a:pt x="145058" y="1450578"/>
                </a:lnTo>
                <a:cubicBezTo>
                  <a:pt x="64945" y="1450578"/>
                  <a:pt x="0" y="1385633"/>
                  <a:pt x="0" y="1305520"/>
                </a:cubicBezTo>
                <a:lnTo>
                  <a:pt x="0" y="145058"/>
                </a:ln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64700" tIns="64700" rIns="64700" bIns="6470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1" i="0" u="none" strike="noStrike" cap="none">
                <a:solidFill>
                  <a:schemeClr val="lt1"/>
                </a:solidFill>
                <a:latin typeface="Times New Roman"/>
                <a:ea typeface="Times New Roman"/>
                <a:cs typeface="Times New Roman"/>
                <a:sym typeface="Times New Roman"/>
              </a:rPr>
              <a:t>Tâm trạng </a:t>
            </a:r>
            <a:endParaRPr/>
          </a:p>
          <a:p>
            <a:pPr marL="0" marR="0" lvl="0" indent="0" algn="ctr" rtl="0">
              <a:lnSpc>
                <a:spcPct val="90000"/>
              </a:lnSpc>
              <a:spcBef>
                <a:spcPts val="1225"/>
              </a:spcBef>
              <a:spcAft>
                <a:spcPts val="0"/>
              </a:spcAft>
              <a:buClr>
                <a:srgbClr val="000000"/>
              </a:buClr>
              <a:buSzPts val="3500"/>
              <a:buFont typeface="Arial"/>
              <a:buNone/>
            </a:pPr>
            <a:r>
              <a:rPr lang="en-US" sz="3500" b="1" i="0" u="none" strike="noStrike" cap="none">
                <a:solidFill>
                  <a:schemeClr val="lt1"/>
                </a:solidFill>
                <a:latin typeface="Times New Roman"/>
                <a:ea typeface="Times New Roman"/>
                <a:cs typeface="Times New Roman"/>
                <a:sym typeface="Times New Roman"/>
              </a:rPr>
              <a:t>của tôi</a:t>
            </a:r>
            <a:endParaRPr sz="3500" b="1" i="0" u="none" strike="noStrike" cap="none">
              <a:solidFill>
                <a:schemeClr val="lt1"/>
              </a:solidFill>
              <a:latin typeface="Times New Roman"/>
              <a:ea typeface="Times New Roman"/>
              <a:cs typeface="Times New Roman"/>
              <a:sym typeface="Times New Roman"/>
            </a:endParaRPr>
          </a:p>
        </p:txBody>
      </p:sp>
      <p:sp>
        <p:nvSpPr>
          <p:cNvPr id="413" name="Google Shape;413;p54"/>
          <p:cNvSpPr/>
          <p:nvPr/>
        </p:nvSpPr>
        <p:spPr>
          <a:xfrm rot="-4249260">
            <a:off x="2019989" y="3058220"/>
            <a:ext cx="3532388" cy="32124"/>
          </a:xfrm>
          <a:custGeom>
            <a:avLst/>
            <a:gdLst/>
            <a:ahLst/>
            <a:cxnLst/>
            <a:rect l="l" t="t" r="r" b="b"/>
            <a:pathLst>
              <a:path w="3532388" h="32124" extrusionOk="0">
                <a:moveTo>
                  <a:pt x="0" y="16062"/>
                </a:moveTo>
                <a:lnTo>
                  <a:pt x="3532388" y="16062"/>
                </a:lnTo>
              </a:path>
            </a:pathLst>
          </a:custGeom>
          <a:noFill/>
          <a:ln w="25400" cap="flat" cmpd="sng">
            <a:solidFill>
              <a:srgbClr val="F79543"/>
            </a:solidFill>
            <a:prstDash val="solid"/>
            <a:round/>
            <a:headEnd type="none" w="sm" len="sm"/>
            <a:tailEnd type="none" w="sm" len="sm"/>
          </a:ln>
        </p:spPr>
        <p:txBody>
          <a:bodyPr spcFirstLastPara="1" wrap="square" lIns="1690575" tIns="0" rIns="1690575"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p:txBody>
      </p:sp>
      <p:sp>
        <p:nvSpPr>
          <p:cNvPr id="414" name="Google Shape;414;p54"/>
          <p:cNvSpPr/>
          <p:nvPr/>
        </p:nvSpPr>
        <p:spPr>
          <a:xfrm>
            <a:off x="4366414" y="680828"/>
            <a:ext cx="6879105" cy="1450578"/>
          </a:xfrm>
          <a:custGeom>
            <a:avLst/>
            <a:gdLst/>
            <a:ahLst/>
            <a:cxnLst/>
            <a:rect l="l" t="t" r="r" b="b"/>
            <a:pathLst>
              <a:path w="6879105" h="1450578" extrusionOk="0">
                <a:moveTo>
                  <a:pt x="0" y="145058"/>
                </a:moveTo>
                <a:cubicBezTo>
                  <a:pt x="0" y="64945"/>
                  <a:pt x="64945" y="0"/>
                  <a:pt x="145058" y="0"/>
                </a:cubicBezTo>
                <a:lnTo>
                  <a:pt x="6734047" y="0"/>
                </a:lnTo>
                <a:cubicBezTo>
                  <a:pt x="6814160" y="0"/>
                  <a:pt x="6879105" y="64945"/>
                  <a:pt x="6879105" y="145058"/>
                </a:cubicBezTo>
                <a:lnTo>
                  <a:pt x="6879105" y="1305520"/>
                </a:lnTo>
                <a:cubicBezTo>
                  <a:pt x="6879105" y="1385633"/>
                  <a:pt x="6814160" y="1450578"/>
                  <a:pt x="6734047" y="1450578"/>
                </a:cubicBezTo>
                <a:lnTo>
                  <a:pt x="145058" y="1450578"/>
                </a:lnTo>
                <a:cubicBezTo>
                  <a:pt x="64945" y="1450578"/>
                  <a:pt x="0" y="1385633"/>
                  <a:pt x="0" y="1305520"/>
                </a:cubicBezTo>
                <a:lnTo>
                  <a:pt x="0" y="145058"/>
                </a:lnTo>
                <a:close/>
              </a:path>
            </a:pathLst>
          </a:custGeom>
          <a:solidFill>
            <a:srgbClr val="F79543"/>
          </a:solidFill>
          <a:ln w="25400" cap="flat" cmpd="sng">
            <a:solidFill>
              <a:schemeClr val="lt1"/>
            </a:solidFill>
            <a:prstDash val="solid"/>
            <a:round/>
            <a:headEnd type="none" w="sm" len="sm"/>
            <a:tailEnd type="none" w="sm" len="sm"/>
          </a:ln>
        </p:spPr>
        <p:txBody>
          <a:bodyPr spcFirstLastPara="1" wrap="square" lIns="58975" tIns="58975" rIns="58975" bIns="5897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Times New Roman"/>
                <a:ea typeface="Times New Roman"/>
                <a:cs typeface="Times New Roman"/>
                <a:sym typeface="Times New Roman"/>
              </a:rPr>
              <a:t>Trước ngôi trường: </a:t>
            </a:r>
            <a:r>
              <a:rPr lang="en-US" sz="2600" b="0" i="1" u="none" strike="noStrike" cap="none">
                <a:solidFill>
                  <a:schemeClr val="lt1"/>
                </a:solidFill>
                <a:latin typeface="Times New Roman"/>
                <a:ea typeface="Times New Roman"/>
                <a:cs typeface="Times New Roman"/>
                <a:sym typeface="Times New Roman"/>
              </a:rPr>
              <a:t>Lo sợ vẩn vơ; Ngập ngừng, e sợ; Thèm vụng, ước ao thầm</a:t>
            </a:r>
            <a:endParaRPr sz="2600" b="0" i="1" u="none" strike="noStrike" cap="none">
              <a:solidFill>
                <a:schemeClr val="lt1"/>
              </a:solidFill>
              <a:latin typeface="Times New Roman"/>
              <a:ea typeface="Times New Roman"/>
              <a:cs typeface="Times New Roman"/>
              <a:sym typeface="Times New Roman"/>
            </a:endParaRPr>
          </a:p>
        </p:txBody>
      </p:sp>
      <p:sp>
        <p:nvSpPr>
          <p:cNvPr id="415" name="Google Shape;415;p54"/>
          <p:cNvSpPr/>
          <p:nvPr/>
        </p:nvSpPr>
        <p:spPr>
          <a:xfrm rot="-3310531">
            <a:off x="2770131" y="3892302"/>
            <a:ext cx="2032104" cy="32124"/>
          </a:xfrm>
          <a:custGeom>
            <a:avLst/>
            <a:gdLst/>
            <a:ahLst/>
            <a:cxnLst/>
            <a:rect l="l" t="t" r="r" b="b"/>
            <a:pathLst>
              <a:path w="2032104" h="32124" extrusionOk="0">
                <a:moveTo>
                  <a:pt x="0" y="16062"/>
                </a:moveTo>
                <a:lnTo>
                  <a:pt x="2032104" y="16062"/>
                </a:lnTo>
              </a:path>
            </a:pathLst>
          </a:custGeom>
          <a:noFill/>
          <a:ln w="25400" cap="flat" cmpd="sng">
            <a:solidFill>
              <a:srgbClr val="F79543"/>
            </a:solidFill>
            <a:prstDash val="solid"/>
            <a:round/>
            <a:headEnd type="none" w="sm" len="sm"/>
            <a:tailEnd type="none" w="sm" len="sm"/>
          </a:ln>
        </p:spPr>
        <p:txBody>
          <a:bodyPr spcFirstLastPara="1" wrap="square" lIns="977925" tIns="0" rIns="977925"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dk1"/>
              </a:solidFill>
              <a:latin typeface="Times New Roman"/>
              <a:ea typeface="Times New Roman"/>
              <a:cs typeface="Times New Roman"/>
              <a:sym typeface="Times New Roman"/>
            </a:endParaRPr>
          </a:p>
        </p:txBody>
      </p:sp>
      <p:sp>
        <p:nvSpPr>
          <p:cNvPr id="416" name="Google Shape;416;p54"/>
          <p:cNvSpPr/>
          <p:nvPr/>
        </p:nvSpPr>
        <p:spPr>
          <a:xfrm>
            <a:off x="4366414" y="2348993"/>
            <a:ext cx="6879105" cy="1450578"/>
          </a:xfrm>
          <a:custGeom>
            <a:avLst/>
            <a:gdLst/>
            <a:ahLst/>
            <a:cxnLst/>
            <a:rect l="l" t="t" r="r" b="b"/>
            <a:pathLst>
              <a:path w="6879105" h="1450578" extrusionOk="0">
                <a:moveTo>
                  <a:pt x="0" y="145058"/>
                </a:moveTo>
                <a:cubicBezTo>
                  <a:pt x="0" y="64945"/>
                  <a:pt x="64945" y="0"/>
                  <a:pt x="145058" y="0"/>
                </a:cubicBezTo>
                <a:lnTo>
                  <a:pt x="6734047" y="0"/>
                </a:lnTo>
                <a:cubicBezTo>
                  <a:pt x="6814160" y="0"/>
                  <a:pt x="6879105" y="64945"/>
                  <a:pt x="6879105" y="145058"/>
                </a:cubicBezTo>
                <a:lnTo>
                  <a:pt x="6879105" y="1305520"/>
                </a:lnTo>
                <a:cubicBezTo>
                  <a:pt x="6879105" y="1385633"/>
                  <a:pt x="6814160" y="1450578"/>
                  <a:pt x="6734047" y="1450578"/>
                </a:cubicBezTo>
                <a:lnTo>
                  <a:pt x="145058" y="1450578"/>
                </a:lnTo>
                <a:cubicBezTo>
                  <a:pt x="64945" y="1450578"/>
                  <a:pt x="0" y="1385633"/>
                  <a:pt x="0" y="1305520"/>
                </a:cubicBezTo>
                <a:lnTo>
                  <a:pt x="0" y="145058"/>
                </a:lnTo>
                <a:close/>
              </a:path>
            </a:pathLst>
          </a:custGeom>
          <a:solidFill>
            <a:srgbClr val="F79543"/>
          </a:solidFill>
          <a:ln w="25400" cap="flat" cmpd="sng">
            <a:solidFill>
              <a:schemeClr val="lt1"/>
            </a:solidFill>
            <a:prstDash val="solid"/>
            <a:round/>
            <a:headEnd type="none" w="sm" len="sm"/>
            <a:tailEnd type="none" w="sm" len="sm"/>
          </a:ln>
        </p:spPr>
        <p:txBody>
          <a:bodyPr spcFirstLastPara="1" wrap="square" lIns="58975" tIns="58975" rIns="58975" bIns="5897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Times New Roman"/>
                <a:ea typeface="Times New Roman"/>
                <a:cs typeface="Times New Roman"/>
                <a:sym typeface="Times New Roman"/>
              </a:rPr>
              <a:t>Khi nghe tiếng trống: </a:t>
            </a:r>
            <a:r>
              <a:rPr lang="en-US" sz="2600" b="0" i="1" u="none" strike="noStrike" cap="none">
                <a:solidFill>
                  <a:schemeClr val="lt1"/>
                </a:solidFill>
                <a:latin typeface="Times New Roman"/>
                <a:ea typeface="Times New Roman"/>
                <a:cs typeface="Times New Roman"/>
                <a:sym typeface="Times New Roman"/>
              </a:rPr>
              <a:t>Chơ vơ, vụng về, lúng túng.</a:t>
            </a:r>
            <a:endParaRPr/>
          </a:p>
        </p:txBody>
      </p:sp>
      <p:sp>
        <p:nvSpPr>
          <p:cNvPr id="417" name="Google Shape;417;p54"/>
          <p:cNvSpPr/>
          <p:nvPr/>
        </p:nvSpPr>
        <p:spPr>
          <a:xfrm>
            <a:off x="3205952" y="4726384"/>
            <a:ext cx="1160462" cy="32124"/>
          </a:xfrm>
          <a:custGeom>
            <a:avLst/>
            <a:gdLst/>
            <a:ahLst/>
            <a:cxnLst/>
            <a:rect l="l" t="t" r="r" b="b"/>
            <a:pathLst>
              <a:path w="1160462" h="32124" extrusionOk="0">
                <a:moveTo>
                  <a:pt x="0" y="16062"/>
                </a:moveTo>
                <a:lnTo>
                  <a:pt x="1160462" y="16062"/>
                </a:lnTo>
              </a:path>
            </a:pathLst>
          </a:custGeom>
          <a:noFill/>
          <a:ln w="25400" cap="flat" cmpd="sng">
            <a:solidFill>
              <a:srgbClr val="F79543"/>
            </a:solidFill>
            <a:prstDash val="solid"/>
            <a:round/>
            <a:headEnd type="none" w="sm" len="sm"/>
            <a:tailEnd type="none" w="sm" len="sm"/>
          </a:ln>
        </p:spPr>
        <p:txBody>
          <a:bodyPr spcFirstLastPara="1" wrap="square" lIns="563900" tIns="0" rIns="5639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imes New Roman"/>
              <a:ea typeface="Times New Roman"/>
              <a:cs typeface="Times New Roman"/>
              <a:sym typeface="Times New Roman"/>
            </a:endParaRPr>
          </a:p>
        </p:txBody>
      </p:sp>
      <p:sp>
        <p:nvSpPr>
          <p:cNvPr id="418" name="Google Shape;418;p54"/>
          <p:cNvSpPr/>
          <p:nvPr/>
        </p:nvSpPr>
        <p:spPr>
          <a:xfrm>
            <a:off x="4366414" y="4017157"/>
            <a:ext cx="6879105" cy="1450578"/>
          </a:xfrm>
          <a:custGeom>
            <a:avLst/>
            <a:gdLst/>
            <a:ahLst/>
            <a:cxnLst/>
            <a:rect l="l" t="t" r="r" b="b"/>
            <a:pathLst>
              <a:path w="6879105" h="1450578" extrusionOk="0">
                <a:moveTo>
                  <a:pt x="0" y="145058"/>
                </a:moveTo>
                <a:cubicBezTo>
                  <a:pt x="0" y="64945"/>
                  <a:pt x="64945" y="0"/>
                  <a:pt x="145058" y="0"/>
                </a:cubicBezTo>
                <a:lnTo>
                  <a:pt x="6734047" y="0"/>
                </a:lnTo>
                <a:cubicBezTo>
                  <a:pt x="6814160" y="0"/>
                  <a:pt x="6879105" y="64945"/>
                  <a:pt x="6879105" y="145058"/>
                </a:cubicBezTo>
                <a:lnTo>
                  <a:pt x="6879105" y="1305520"/>
                </a:lnTo>
                <a:cubicBezTo>
                  <a:pt x="6879105" y="1385633"/>
                  <a:pt x="6814160" y="1450578"/>
                  <a:pt x="6734047" y="1450578"/>
                </a:cubicBezTo>
                <a:lnTo>
                  <a:pt x="145058" y="1450578"/>
                </a:lnTo>
                <a:cubicBezTo>
                  <a:pt x="64945" y="1450578"/>
                  <a:pt x="0" y="1385633"/>
                  <a:pt x="0" y="1305520"/>
                </a:cubicBezTo>
                <a:lnTo>
                  <a:pt x="0" y="145058"/>
                </a:lnTo>
                <a:close/>
              </a:path>
            </a:pathLst>
          </a:custGeom>
          <a:solidFill>
            <a:srgbClr val="F79543"/>
          </a:solidFill>
          <a:ln w="25400" cap="flat" cmpd="sng">
            <a:solidFill>
              <a:schemeClr val="lt1"/>
            </a:solidFill>
            <a:prstDash val="solid"/>
            <a:round/>
            <a:headEnd type="none" w="sm" len="sm"/>
            <a:tailEnd type="none" w="sm" len="sm"/>
          </a:ln>
        </p:spPr>
        <p:txBody>
          <a:bodyPr spcFirstLastPara="1" wrap="square" lIns="58975" tIns="58975" rIns="58975" bIns="5897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Times New Roman"/>
                <a:ea typeface="Times New Roman"/>
                <a:cs typeface="Times New Roman"/>
                <a:sym typeface="Times New Roman"/>
              </a:rPr>
              <a:t>Khi nghe ông đốc gọi tên bạn bè khác</a:t>
            </a:r>
            <a:r>
              <a:rPr lang="en-US" sz="2600" b="0" i="1" u="none" strike="noStrike" cap="none">
                <a:solidFill>
                  <a:schemeClr val="lt1"/>
                </a:solidFill>
                <a:latin typeface="Times New Roman"/>
                <a:ea typeface="Times New Roman"/>
                <a:cs typeface="Times New Roman"/>
                <a:sym typeface="Times New Roman"/>
              </a:rPr>
              <a:t>: Hồi hộp, cảm thấy tim như ngừng đập</a:t>
            </a:r>
            <a:endParaRPr sz="2600" b="0" i="1" u="none" strike="noStrike" cap="none">
              <a:solidFill>
                <a:schemeClr val="lt1"/>
              </a:solidFill>
              <a:latin typeface="Times New Roman"/>
              <a:ea typeface="Times New Roman"/>
              <a:cs typeface="Times New Roman"/>
              <a:sym typeface="Times New Roman"/>
            </a:endParaRPr>
          </a:p>
        </p:txBody>
      </p:sp>
      <p:sp>
        <p:nvSpPr>
          <p:cNvPr id="419" name="Google Shape;419;p54"/>
          <p:cNvSpPr/>
          <p:nvPr/>
        </p:nvSpPr>
        <p:spPr>
          <a:xfrm rot="3310531">
            <a:off x="2770131" y="5560467"/>
            <a:ext cx="2032104" cy="32124"/>
          </a:xfrm>
          <a:custGeom>
            <a:avLst/>
            <a:gdLst/>
            <a:ahLst/>
            <a:cxnLst/>
            <a:rect l="l" t="t" r="r" b="b"/>
            <a:pathLst>
              <a:path w="2032104" h="32124" extrusionOk="0">
                <a:moveTo>
                  <a:pt x="0" y="16062"/>
                </a:moveTo>
                <a:lnTo>
                  <a:pt x="2032104" y="16062"/>
                </a:lnTo>
              </a:path>
            </a:pathLst>
          </a:custGeom>
          <a:noFill/>
          <a:ln w="25400" cap="flat" cmpd="sng">
            <a:solidFill>
              <a:srgbClr val="F79543"/>
            </a:solidFill>
            <a:prstDash val="solid"/>
            <a:round/>
            <a:headEnd type="none" w="sm" len="sm"/>
            <a:tailEnd type="none" w="sm" len="sm"/>
          </a:ln>
        </p:spPr>
        <p:txBody>
          <a:bodyPr spcFirstLastPara="1" wrap="square" lIns="977925" tIns="0" rIns="97795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dk1"/>
              </a:solidFill>
              <a:latin typeface="Times New Roman"/>
              <a:ea typeface="Times New Roman"/>
              <a:cs typeface="Times New Roman"/>
              <a:sym typeface="Times New Roman"/>
            </a:endParaRPr>
          </a:p>
        </p:txBody>
      </p:sp>
      <p:sp>
        <p:nvSpPr>
          <p:cNvPr id="420" name="Google Shape;420;p54"/>
          <p:cNvSpPr/>
          <p:nvPr/>
        </p:nvSpPr>
        <p:spPr>
          <a:xfrm>
            <a:off x="4366414" y="5685322"/>
            <a:ext cx="6879105" cy="1450578"/>
          </a:xfrm>
          <a:custGeom>
            <a:avLst/>
            <a:gdLst/>
            <a:ahLst/>
            <a:cxnLst/>
            <a:rect l="l" t="t" r="r" b="b"/>
            <a:pathLst>
              <a:path w="6879105" h="1450578" extrusionOk="0">
                <a:moveTo>
                  <a:pt x="0" y="145058"/>
                </a:moveTo>
                <a:cubicBezTo>
                  <a:pt x="0" y="64945"/>
                  <a:pt x="64945" y="0"/>
                  <a:pt x="145058" y="0"/>
                </a:cubicBezTo>
                <a:lnTo>
                  <a:pt x="6734047" y="0"/>
                </a:lnTo>
                <a:cubicBezTo>
                  <a:pt x="6814160" y="0"/>
                  <a:pt x="6879105" y="64945"/>
                  <a:pt x="6879105" y="145058"/>
                </a:cubicBezTo>
                <a:lnTo>
                  <a:pt x="6879105" y="1305520"/>
                </a:lnTo>
                <a:cubicBezTo>
                  <a:pt x="6879105" y="1385633"/>
                  <a:pt x="6814160" y="1450578"/>
                  <a:pt x="6734047" y="1450578"/>
                </a:cubicBezTo>
                <a:lnTo>
                  <a:pt x="145058" y="1450578"/>
                </a:lnTo>
                <a:cubicBezTo>
                  <a:pt x="64945" y="1450578"/>
                  <a:pt x="0" y="1385633"/>
                  <a:pt x="0" y="1305520"/>
                </a:cubicBezTo>
                <a:lnTo>
                  <a:pt x="0" y="145058"/>
                </a:lnTo>
                <a:close/>
              </a:path>
            </a:pathLst>
          </a:custGeom>
          <a:solidFill>
            <a:srgbClr val="F79543"/>
          </a:solidFill>
          <a:ln w="25400" cap="flat" cmpd="sng">
            <a:solidFill>
              <a:schemeClr val="lt1"/>
            </a:solidFill>
            <a:prstDash val="solid"/>
            <a:round/>
            <a:headEnd type="none" w="sm" len="sm"/>
            <a:tailEnd type="none" w="sm" len="sm"/>
          </a:ln>
        </p:spPr>
        <p:txBody>
          <a:bodyPr spcFirstLastPara="1" wrap="square" lIns="58975" tIns="58975" rIns="58975" bIns="5897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Times New Roman"/>
                <a:ea typeface="Times New Roman"/>
                <a:cs typeface="Times New Roman"/>
                <a:sym typeface="Times New Roman"/>
              </a:rPr>
              <a:t>Khi gọi đến tên mình: </a:t>
            </a:r>
            <a:r>
              <a:rPr lang="en-US" sz="2600" b="0" i="1" u="none" strike="noStrike" cap="none">
                <a:solidFill>
                  <a:schemeClr val="lt1"/>
                </a:solidFill>
                <a:latin typeface="Times New Roman"/>
                <a:ea typeface="Times New Roman"/>
                <a:cs typeface="Times New Roman"/>
                <a:sym typeface="Times New Roman"/>
              </a:rPr>
              <a:t>Giật mình, lúng túng quên cả người mẹ đang đứng sau</a:t>
            </a:r>
            <a:endParaRPr sz="2600" b="0" i="1" u="none" strike="noStrike" cap="none">
              <a:solidFill>
                <a:schemeClr val="lt1"/>
              </a:solidFill>
              <a:latin typeface="Times New Roman"/>
              <a:ea typeface="Times New Roman"/>
              <a:cs typeface="Times New Roman"/>
              <a:sym typeface="Times New Roman"/>
            </a:endParaRPr>
          </a:p>
        </p:txBody>
      </p:sp>
      <p:sp>
        <p:nvSpPr>
          <p:cNvPr id="421" name="Google Shape;421;p54"/>
          <p:cNvSpPr/>
          <p:nvPr/>
        </p:nvSpPr>
        <p:spPr>
          <a:xfrm rot="4249260">
            <a:off x="2019989" y="6394549"/>
            <a:ext cx="3532388" cy="32124"/>
          </a:xfrm>
          <a:custGeom>
            <a:avLst/>
            <a:gdLst/>
            <a:ahLst/>
            <a:cxnLst/>
            <a:rect l="l" t="t" r="r" b="b"/>
            <a:pathLst>
              <a:path w="3532388" h="32124" extrusionOk="0">
                <a:moveTo>
                  <a:pt x="0" y="16062"/>
                </a:moveTo>
                <a:lnTo>
                  <a:pt x="3532388" y="16062"/>
                </a:lnTo>
              </a:path>
            </a:pathLst>
          </a:custGeom>
          <a:noFill/>
          <a:ln w="25400" cap="flat" cmpd="sng">
            <a:solidFill>
              <a:srgbClr val="F79543"/>
            </a:solidFill>
            <a:prstDash val="solid"/>
            <a:round/>
            <a:headEnd type="none" w="sm" len="sm"/>
            <a:tailEnd type="none" w="sm" len="sm"/>
          </a:ln>
        </p:spPr>
        <p:txBody>
          <a:bodyPr spcFirstLastPara="1" wrap="square" lIns="1690575" tIns="0" rIns="1690575"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p:txBody>
      </p:sp>
      <p:sp>
        <p:nvSpPr>
          <p:cNvPr id="422" name="Google Shape;422;p54"/>
          <p:cNvSpPr/>
          <p:nvPr/>
        </p:nvSpPr>
        <p:spPr>
          <a:xfrm>
            <a:off x="4366414" y="7353487"/>
            <a:ext cx="6879105" cy="1450578"/>
          </a:xfrm>
          <a:custGeom>
            <a:avLst/>
            <a:gdLst/>
            <a:ahLst/>
            <a:cxnLst/>
            <a:rect l="l" t="t" r="r" b="b"/>
            <a:pathLst>
              <a:path w="6879105" h="1450578" extrusionOk="0">
                <a:moveTo>
                  <a:pt x="0" y="145058"/>
                </a:moveTo>
                <a:cubicBezTo>
                  <a:pt x="0" y="64945"/>
                  <a:pt x="64945" y="0"/>
                  <a:pt x="145058" y="0"/>
                </a:cubicBezTo>
                <a:lnTo>
                  <a:pt x="6734047" y="0"/>
                </a:lnTo>
                <a:cubicBezTo>
                  <a:pt x="6814160" y="0"/>
                  <a:pt x="6879105" y="64945"/>
                  <a:pt x="6879105" y="145058"/>
                </a:cubicBezTo>
                <a:lnTo>
                  <a:pt x="6879105" y="1305520"/>
                </a:lnTo>
                <a:cubicBezTo>
                  <a:pt x="6879105" y="1385633"/>
                  <a:pt x="6814160" y="1450578"/>
                  <a:pt x="6734047" y="1450578"/>
                </a:cubicBezTo>
                <a:lnTo>
                  <a:pt x="145058" y="1450578"/>
                </a:lnTo>
                <a:cubicBezTo>
                  <a:pt x="64945" y="1450578"/>
                  <a:pt x="0" y="1385633"/>
                  <a:pt x="0" y="1305520"/>
                </a:cubicBezTo>
                <a:lnTo>
                  <a:pt x="0" y="145058"/>
                </a:lnTo>
                <a:close/>
              </a:path>
            </a:pathLst>
          </a:custGeom>
          <a:solidFill>
            <a:srgbClr val="F79543"/>
          </a:solidFill>
          <a:ln w="25400" cap="flat" cmpd="sng">
            <a:solidFill>
              <a:schemeClr val="lt1"/>
            </a:solidFill>
            <a:prstDash val="solid"/>
            <a:round/>
            <a:headEnd type="none" w="sm" len="sm"/>
            <a:tailEnd type="none" w="sm" len="sm"/>
          </a:ln>
        </p:spPr>
        <p:txBody>
          <a:bodyPr spcFirstLastPara="1" wrap="square" lIns="58350" tIns="58350" rIns="58350" bIns="583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Times New Roman"/>
                <a:ea typeface="Times New Roman"/>
                <a:cs typeface="Times New Roman"/>
                <a:sym typeface="Times New Roman"/>
              </a:rPr>
              <a:t>Khi rời tay mẹ để xếp hàng vào lớp: </a:t>
            </a:r>
            <a:r>
              <a:rPr lang="en-US" sz="2500" b="0" i="1" u="none" strike="noStrike" cap="none">
                <a:solidFill>
                  <a:schemeClr val="lt1"/>
                </a:solidFill>
                <a:latin typeface="Times New Roman"/>
                <a:ea typeface="Times New Roman"/>
                <a:cs typeface="Times New Roman"/>
                <a:sym typeface="Times New Roman"/>
              </a:rPr>
              <a:t>Quay lưng lại dúi đầu vào lòng mẹ nức nở khóc, chưa bao giờ thấy xa mẹ như lần này…</a:t>
            </a:r>
            <a:endParaRPr/>
          </a:p>
        </p:txBody>
      </p:sp>
      <p:sp>
        <p:nvSpPr>
          <p:cNvPr id="423" name="Google Shape;423;p54"/>
          <p:cNvSpPr/>
          <p:nvPr/>
        </p:nvSpPr>
        <p:spPr>
          <a:xfrm>
            <a:off x="11709760" y="680827"/>
            <a:ext cx="3690661" cy="8123237"/>
          </a:xfrm>
          <a:prstGeom prst="roundRect">
            <a:avLst>
              <a:gd name="adj" fmla="val 9911"/>
            </a:avLst>
          </a:prstGeom>
          <a:solidFill>
            <a:srgbClr val="E5B8B7"/>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1" u="none" strike="noStrike" cap="none">
                <a:solidFill>
                  <a:schemeClr val="dk1"/>
                </a:solidFill>
                <a:latin typeface="Times New Roman"/>
                <a:ea typeface="Times New Roman"/>
                <a:cs typeface="Times New Roman"/>
                <a:sym typeface="Times New Roman"/>
              </a:rPr>
              <a:t>Đoạn văn trên đã đặc tả được những phút giây xúc động thật hồn nhiên khó quên của mỗi đời người, rất phù hợp với tâm lí trẻ thơ khi phải rời xa vòng tay của mẹ để bắt đầu bước vào cổng trường, cửa lớp. Đó là cả một thế giới đầy mới lạ nên các em không khỏi bỡ ngỡ, lo sợ.</a:t>
            </a:r>
            <a:r>
              <a:rPr lang="en-US" sz="3200" b="1" i="0" u="none" strike="noStrike" cap="none">
                <a:solidFill>
                  <a:schemeClr val="dk1"/>
                </a:solidFill>
                <a:latin typeface="Times New Roman"/>
                <a:ea typeface="Times New Roman"/>
                <a:cs typeface="Times New Roman"/>
                <a:sym typeface="Times New Roman"/>
              </a:rPr>
              <a:t> </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5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2000"/>
                                        <p:tgtEl>
                                          <p:spTgt spid="413"/>
                                        </p:tgtEl>
                                      </p:cBhvr>
                                    </p:animEffect>
                                  </p:childTnLst>
                                </p:cTn>
                              </p:par>
                              <p:par>
                                <p:cTn id="13" presetID="10" presetClass="entr" presetSubtype="0" fill="hold" nodeType="withEffect">
                                  <p:stCondLst>
                                    <p:cond delay="0"/>
                                  </p:stCondLst>
                                  <p:childTnLst>
                                    <p:set>
                                      <p:cBhvr>
                                        <p:cTn id="14" dur="1" fill="hold">
                                          <p:stCondLst>
                                            <p:cond delay="0"/>
                                          </p:stCondLst>
                                        </p:cTn>
                                        <p:tgtEl>
                                          <p:spTgt spid="414"/>
                                        </p:tgtEl>
                                        <p:attrNameLst>
                                          <p:attrName>style.visibility</p:attrName>
                                        </p:attrNameLst>
                                      </p:cBhvr>
                                      <p:to>
                                        <p:strVal val="visible"/>
                                      </p:to>
                                    </p:set>
                                    <p:animEffect transition="in" filter="fade">
                                      <p:cBhvr>
                                        <p:cTn id="15" dur="2000"/>
                                        <p:tgtEl>
                                          <p:spTgt spid="4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6"/>
                                        </p:tgtEl>
                                        <p:attrNameLst>
                                          <p:attrName>style.visibility</p:attrName>
                                        </p:attrNameLst>
                                      </p:cBhvr>
                                      <p:to>
                                        <p:strVal val="visible"/>
                                      </p:to>
                                    </p:set>
                                    <p:animEffect transition="in" filter="fade">
                                      <p:cBhvr>
                                        <p:cTn id="20" dur="2000"/>
                                        <p:tgtEl>
                                          <p:spTgt spid="416"/>
                                        </p:tgtEl>
                                      </p:cBhvr>
                                    </p:animEffect>
                                  </p:childTnLst>
                                </p:cTn>
                              </p:par>
                              <p:par>
                                <p:cTn id="21" presetID="10" presetClass="entr" presetSubtype="0" fill="hold" nodeType="withEffect">
                                  <p:stCondLst>
                                    <p:cond delay="0"/>
                                  </p:stCondLst>
                                  <p:childTnLst>
                                    <p:set>
                                      <p:cBhvr>
                                        <p:cTn id="22" dur="1" fill="hold">
                                          <p:stCondLst>
                                            <p:cond delay="0"/>
                                          </p:stCondLst>
                                        </p:cTn>
                                        <p:tgtEl>
                                          <p:spTgt spid="415"/>
                                        </p:tgtEl>
                                        <p:attrNameLst>
                                          <p:attrName>style.visibility</p:attrName>
                                        </p:attrNameLst>
                                      </p:cBhvr>
                                      <p:to>
                                        <p:strVal val="visible"/>
                                      </p:to>
                                    </p:set>
                                    <p:animEffect transition="in" filter="fade">
                                      <p:cBhvr>
                                        <p:cTn id="23" dur="2000"/>
                                        <p:tgtEl>
                                          <p:spTgt spid="4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8"/>
                                        </p:tgtEl>
                                        <p:attrNameLst>
                                          <p:attrName>style.visibility</p:attrName>
                                        </p:attrNameLst>
                                      </p:cBhvr>
                                      <p:to>
                                        <p:strVal val="visible"/>
                                      </p:to>
                                    </p:set>
                                    <p:animEffect transition="in" filter="fade">
                                      <p:cBhvr>
                                        <p:cTn id="28" dur="2000"/>
                                        <p:tgtEl>
                                          <p:spTgt spid="418"/>
                                        </p:tgtEl>
                                      </p:cBhvr>
                                    </p:animEffect>
                                  </p:childTnLst>
                                </p:cTn>
                              </p:par>
                              <p:par>
                                <p:cTn id="29" presetID="10" presetClass="entr" presetSubtype="0" fill="hold" nodeType="withEffect">
                                  <p:stCondLst>
                                    <p:cond delay="0"/>
                                  </p:stCondLst>
                                  <p:childTnLst>
                                    <p:set>
                                      <p:cBhvr>
                                        <p:cTn id="30" dur="1" fill="hold">
                                          <p:stCondLst>
                                            <p:cond delay="0"/>
                                          </p:stCondLst>
                                        </p:cTn>
                                        <p:tgtEl>
                                          <p:spTgt spid="417"/>
                                        </p:tgtEl>
                                        <p:attrNameLst>
                                          <p:attrName>style.visibility</p:attrName>
                                        </p:attrNameLst>
                                      </p:cBhvr>
                                      <p:to>
                                        <p:strVal val="visible"/>
                                      </p:to>
                                    </p:set>
                                    <p:animEffect transition="in" filter="fade">
                                      <p:cBhvr>
                                        <p:cTn id="31" dur="2000"/>
                                        <p:tgtEl>
                                          <p:spTgt spid="4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0"/>
                                        </p:tgtEl>
                                        <p:attrNameLst>
                                          <p:attrName>style.visibility</p:attrName>
                                        </p:attrNameLst>
                                      </p:cBhvr>
                                      <p:to>
                                        <p:strVal val="visible"/>
                                      </p:to>
                                    </p:set>
                                    <p:animEffect transition="in" filter="fade">
                                      <p:cBhvr>
                                        <p:cTn id="36" dur="2000"/>
                                        <p:tgtEl>
                                          <p:spTgt spid="420"/>
                                        </p:tgtEl>
                                      </p:cBhvr>
                                    </p:animEffect>
                                  </p:childTnLst>
                                </p:cTn>
                              </p:par>
                              <p:par>
                                <p:cTn id="37" presetID="10" presetClass="entr" presetSubtype="0" fill="hold" nodeType="withEffect">
                                  <p:stCondLst>
                                    <p:cond delay="0"/>
                                  </p:stCondLst>
                                  <p:childTnLst>
                                    <p:set>
                                      <p:cBhvr>
                                        <p:cTn id="38" dur="1" fill="hold">
                                          <p:stCondLst>
                                            <p:cond delay="0"/>
                                          </p:stCondLst>
                                        </p:cTn>
                                        <p:tgtEl>
                                          <p:spTgt spid="419"/>
                                        </p:tgtEl>
                                        <p:attrNameLst>
                                          <p:attrName>style.visibility</p:attrName>
                                        </p:attrNameLst>
                                      </p:cBhvr>
                                      <p:to>
                                        <p:strVal val="visible"/>
                                      </p:to>
                                    </p:set>
                                    <p:animEffect transition="in" filter="fade">
                                      <p:cBhvr>
                                        <p:cTn id="39" dur="2000"/>
                                        <p:tgtEl>
                                          <p:spTgt spid="4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2"/>
                                        </p:tgtEl>
                                        <p:attrNameLst>
                                          <p:attrName>style.visibility</p:attrName>
                                        </p:attrNameLst>
                                      </p:cBhvr>
                                      <p:to>
                                        <p:strVal val="visible"/>
                                      </p:to>
                                    </p:set>
                                    <p:animEffect transition="in" filter="fade">
                                      <p:cBhvr>
                                        <p:cTn id="44" dur="2000"/>
                                        <p:tgtEl>
                                          <p:spTgt spid="422"/>
                                        </p:tgtEl>
                                      </p:cBhvr>
                                    </p:animEffect>
                                  </p:childTnLst>
                                </p:cTn>
                              </p:par>
                              <p:par>
                                <p:cTn id="45" presetID="10" presetClass="entr" presetSubtype="0" fill="hold" nodeType="withEffect">
                                  <p:stCondLst>
                                    <p:cond delay="0"/>
                                  </p:stCondLst>
                                  <p:childTnLst>
                                    <p:set>
                                      <p:cBhvr>
                                        <p:cTn id="46" dur="1" fill="hold">
                                          <p:stCondLst>
                                            <p:cond delay="0"/>
                                          </p:stCondLst>
                                        </p:cTn>
                                        <p:tgtEl>
                                          <p:spTgt spid="421"/>
                                        </p:tgtEl>
                                        <p:attrNameLst>
                                          <p:attrName>style.visibility</p:attrName>
                                        </p:attrNameLst>
                                      </p:cBhvr>
                                      <p:to>
                                        <p:strVal val="visible"/>
                                      </p:to>
                                    </p:set>
                                    <p:animEffect transition="in" filter="fade">
                                      <p:cBhvr>
                                        <p:cTn id="47" dur="2000"/>
                                        <p:tgtEl>
                                          <p:spTgt spid="4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3"/>
                                        </p:tgtEl>
                                        <p:attrNameLst>
                                          <p:attrName>style.visibility</p:attrName>
                                        </p:attrNameLst>
                                      </p:cBhvr>
                                      <p:to>
                                        <p:strVal val="visible"/>
                                      </p:to>
                                    </p:set>
                                    <p:animEffect transition="in" filter="fade">
                                      <p:cBhvr>
                                        <p:cTn id="52" dur="2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76"/>
        <p:cNvGrpSpPr/>
        <p:nvPr/>
      </p:nvGrpSpPr>
      <p:grpSpPr>
        <a:xfrm>
          <a:off x="0" y="0"/>
          <a:ext cx="0" cy="0"/>
          <a:chOff x="0" y="0"/>
          <a:chExt cx="0" cy="0"/>
        </a:xfrm>
      </p:grpSpPr>
      <p:sp>
        <p:nvSpPr>
          <p:cNvPr id="177" name="Google Shape;177;p10"/>
          <p:cNvSpPr/>
          <p:nvPr/>
        </p:nvSpPr>
        <p:spPr>
          <a:xfrm>
            <a:off x="1652225" y="475489"/>
            <a:ext cx="12319807" cy="9463704"/>
          </a:xfrm>
          <a:custGeom>
            <a:avLst/>
            <a:gdLst/>
            <a:ahLst/>
            <a:cxnLst/>
            <a:rect l="l" t="t" r="r" b="b"/>
            <a:pathLst>
              <a:path w="11097265" h="9363317" extrusionOk="0">
                <a:moveTo>
                  <a:pt x="0" y="0"/>
                </a:moveTo>
                <a:lnTo>
                  <a:pt x="11097265" y="0"/>
                </a:lnTo>
                <a:lnTo>
                  <a:pt x="11097265" y="9363317"/>
                </a:lnTo>
                <a:lnTo>
                  <a:pt x="0" y="9363317"/>
                </a:lnTo>
                <a:lnTo>
                  <a:pt x="0" y="0"/>
                </a:lnTo>
                <a:close/>
              </a:path>
            </a:pathLst>
          </a:custGeom>
          <a:blipFill rotWithShape="1">
            <a:blip r:embed="rId3">
              <a:alphaModFix/>
            </a:blip>
            <a:stretch>
              <a:fillRect/>
            </a:stretch>
          </a:blipFill>
          <a:ln>
            <a:noFill/>
          </a:ln>
        </p:spPr>
      </p:sp>
      <p:sp>
        <p:nvSpPr>
          <p:cNvPr id="178" name="Google Shape;178;p10"/>
          <p:cNvSpPr/>
          <p:nvPr/>
        </p:nvSpPr>
        <p:spPr>
          <a:xfrm>
            <a:off x="11938980" y="3237994"/>
            <a:ext cx="7113243" cy="684655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4">
              <a:alphaModFix/>
            </a:blip>
            <a:stretch>
              <a:fillRect l="-241" t="-9429" r="240" b="83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0"/>
          <p:cNvSpPr/>
          <p:nvPr/>
        </p:nvSpPr>
        <p:spPr>
          <a:xfrm rot="209485">
            <a:off x="14432910" y="3680817"/>
            <a:ext cx="1766006" cy="1357617"/>
          </a:xfrm>
          <a:custGeom>
            <a:avLst/>
            <a:gdLst/>
            <a:ahLst/>
            <a:cxnLst/>
            <a:rect l="l" t="t" r="r" b="b"/>
            <a:pathLst>
              <a:path w="1766006" h="1357617" extrusionOk="0">
                <a:moveTo>
                  <a:pt x="0" y="0"/>
                </a:moveTo>
                <a:lnTo>
                  <a:pt x="1766005" y="0"/>
                </a:lnTo>
                <a:lnTo>
                  <a:pt x="1766005" y="1357617"/>
                </a:lnTo>
                <a:lnTo>
                  <a:pt x="0" y="1357617"/>
                </a:lnTo>
                <a:lnTo>
                  <a:pt x="0" y="0"/>
                </a:lnTo>
                <a:close/>
              </a:path>
            </a:pathLst>
          </a:custGeom>
          <a:blipFill rotWithShape="1">
            <a:blip r:embed="rId5">
              <a:alphaModFix/>
            </a:blip>
            <a:stretch>
              <a:fillRect/>
            </a:stretch>
          </a:blipFill>
          <a:ln>
            <a:noFill/>
          </a:ln>
        </p:spPr>
      </p:sp>
      <p:sp>
        <p:nvSpPr>
          <p:cNvPr id="180" name="Google Shape;180;p10"/>
          <p:cNvSpPr/>
          <p:nvPr/>
        </p:nvSpPr>
        <p:spPr>
          <a:xfrm rot="275722">
            <a:off x="242509" y="7017200"/>
            <a:ext cx="1996600" cy="2992179"/>
          </a:xfrm>
          <a:custGeom>
            <a:avLst/>
            <a:gdLst/>
            <a:ahLst/>
            <a:cxnLst/>
            <a:rect l="l" t="t" r="r" b="b"/>
            <a:pathLst>
              <a:path w="1996600" h="2992179" extrusionOk="0">
                <a:moveTo>
                  <a:pt x="0" y="0"/>
                </a:moveTo>
                <a:lnTo>
                  <a:pt x="1996599" y="0"/>
                </a:lnTo>
                <a:lnTo>
                  <a:pt x="1996599" y="2992179"/>
                </a:lnTo>
                <a:lnTo>
                  <a:pt x="0" y="2992179"/>
                </a:lnTo>
                <a:lnTo>
                  <a:pt x="0" y="0"/>
                </a:lnTo>
                <a:close/>
              </a:path>
            </a:pathLst>
          </a:custGeom>
          <a:blipFill rotWithShape="1">
            <a:blip r:embed="rId6">
              <a:alphaModFix/>
            </a:blip>
            <a:stretch>
              <a:fillRect/>
            </a:stretch>
          </a:blipFill>
          <a:ln>
            <a:noFill/>
          </a:ln>
        </p:spPr>
      </p:sp>
      <p:sp>
        <p:nvSpPr>
          <p:cNvPr id="181" name="Google Shape;181;p10"/>
          <p:cNvSpPr/>
          <p:nvPr/>
        </p:nvSpPr>
        <p:spPr>
          <a:xfrm rot="-240851">
            <a:off x="10469258" y="-446595"/>
            <a:ext cx="2540712" cy="2948084"/>
          </a:xfrm>
          <a:custGeom>
            <a:avLst/>
            <a:gdLst/>
            <a:ahLst/>
            <a:cxnLst/>
            <a:rect l="l" t="t" r="r" b="b"/>
            <a:pathLst>
              <a:path w="2540831" h="2948222" extrusionOk="0">
                <a:moveTo>
                  <a:pt x="0" y="0"/>
                </a:moveTo>
                <a:lnTo>
                  <a:pt x="2540832" y="0"/>
                </a:lnTo>
                <a:lnTo>
                  <a:pt x="2540832" y="2948222"/>
                </a:lnTo>
                <a:lnTo>
                  <a:pt x="0" y="2948222"/>
                </a:lnTo>
                <a:lnTo>
                  <a:pt x="0" y="0"/>
                </a:lnTo>
                <a:close/>
              </a:path>
            </a:pathLst>
          </a:custGeom>
          <a:blipFill rotWithShape="1">
            <a:blip r:embed="rId7">
              <a:alphaModFix/>
            </a:blip>
            <a:stretch>
              <a:fillRect/>
            </a:stretch>
          </a:blipFill>
          <a:ln>
            <a:noFill/>
          </a:ln>
        </p:spPr>
      </p:sp>
      <p:sp>
        <p:nvSpPr>
          <p:cNvPr id="182" name="Google Shape;182;p10"/>
          <p:cNvSpPr/>
          <p:nvPr/>
        </p:nvSpPr>
        <p:spPr>
          <a:xfrm rot="-5862278">
            <a:off x="-2299605" y="8600621"/>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8">
              <a:alphaModFix/>
            </a:blip>
            <a:stretch>
              <a:fillRect/>
            </a:stretch>
          </a:blipFill>
          <a:ln>
            <a:noFill/>
          </a:ln>
        </p:spPr>
      </p:sp>
      <p:sp>
        <p:nvSpPr>
          <p:cNvPr id="183" name="Google Shape;183;p10"/>
          <p:cNvSpPr/>
          <p:nvPr/>
        </p:nvSpPr>
        <p:spPr>
          <a:xfrm rot="-9872497">
            <a:off x="16204557" y="-1812812"/>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9">
              <a:alphaModFix/>
            </a:blip>
            <a:stretch>
              <a:fillRect/>
            </a:stretch>
          </a:blipFill>
          <a:ln>
            <a:noFill/>
          </a:ln>
        </p:spPr>
      </p:sp>
      <p:sp>
        <p:nvSpPr>
          <p:cNvPr id="184" name="Google Shape;184;p10"/>
          <p:cNvSpPr txBox="1"/>
          <p:nvPr/>
        </p:nvSpPr>
        <p:spPr>
          <a:xfrm>
            <a:off x="2688890" y="2169175"/>
            <a:ext cx="10421152" cy="562019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0" u="none" strike="noStrike" cap="none" dirty="0">
                <a:solidFill>
                  <a:srgbClr val="0070C0"/>
                </a:solidFill>
                <a:latin typeface="Times New Roman"/>
                <a:ea typeface="Times New Roman"/>
                <a:cs typeface="Times New Roman"/>
                <a:sym typeface="Times New Roman"/>
              </a:rPr>
              <a:t>A. KIẾN THỨC NGỮ VĂN</a:t>
            </a:r>
            <a:endParaRPr sz="45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1" i="0" u="none" strike="noStrike" cap="none" dirty="0">
                <a:solidFill>
                  <a:srgbClr val="000000"/>
                </a:solidFill>
                <a:latin typeface="Times New Roman"/>
                <a:ea typeface="Times New Roman"/>
                <a:cs typeface="Times New Roman"/>
                <a:sym typeface="Times New Roman"/>
              </a:rPr>
              <a:t>1. </a:t>
            </a:r>
            <a:r>
              <a:rPr lang="en-US" sz="4500" b="1" i="0" u="none" strike="noStrike" cap="none" dirty="0" err="1">
                <a:solidFill>
                  <a:srgbClr val="000000"/>
                </a:solidFill>
                <a:latin typeface="Times New Roman"/>
                <a:ea typeface="Times New Roman"/>
                <a:cs typeface="Times New Roman"/>
                <a:sym typeface="Times New Roman"/>
              </a:rPr>
              <a:t>Truyện</a:t>
            </a:r>
            <a:r>
              <a:rPr lang="en-US" sz="4500" b="1" i="0" u="none" strike="noStrike" cap="none" dirty="0">
                <a:solidFill>
                  <a:srgbClr val="000000"/>
                </a:solidFill>
                <a:latin typeface="Times New Roman"/>
                <a:ea typeface="Times New Roman"/>
                <a:cs typeface="Times New Roman"/>
                <a:sym typeface="Times New Roman"/>
              </a:rPr>
              <a:t> </a:t>
            </a:r>
            <a:r>
              <a:rPr lang="en-US" sz="4500" b="1" i="0" u="none" strike="noStrike" cap="none" dirty="0" err="1">
                <a:solidFill>
                  <a:srgbClr val="000000"/>
                </a:solidFill>
                <a:latin typeface="Times New Roman"/>
                <a:ea typeface="Times New Roman"/>
                <a:cs typeface="Times New Roman"/>
                <a:sym typeface="Times New Roman"/>
              </a:rPr>
              <a:t>ngắn</a:t>
            </a:r>
            <a:endParaRPr sz="45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1" i="0" u="none" strike="noStrike" cap="none" dirty="0" err="1">
                <a:solidFill>
                  <a:srgbClr val="ED7D31"/>
                </a:solidFill>
                <a:latin typeface="Times New Roman"/>
                <a:ea typeface="Times New Roman"/>
                <a:cs typeface="Times New Roman"/>
                <a:sym typeface="Times New Roman"/>
              </a:rPr>
              <a:t>Khái</a:t>
            </a:r>
            <a:r>
              <a:rPr lang="en-US" sz="4500" b="1" i="0" u="none" strike="noStrike" cap="none" dirty="0">
                <a:solidFill>
                  <a:srgbClr val="ED7D31"/>
                </a:solidFill>
                <a:latin typeface="Times New Roman"/>
                <a:ea typeface="Times New Roman"/>
                <a:cs typeface="Times New Roman"/>
                <a:sym typeface="Times New Roman"/>
              </a:rPr>
              <a:t> </a:t>
            </a:r>
            <a:r>
              <a:rPr lang="en-US" sz="4500" b="1" i="0" u="none" strike="noStrike" cap="none" dirty="0" err="1">
                <a:solidFill>
                  <a:srgbClr val="ED7D31"/>
                </a:solidFill>
                <a:latin typeface="Times New Roman"/>
                <a:ea typeface="Times New Roman"/>
                <a:cs typeface="Times New Roman"/>
                <a:sym typeface="Times New Roman"/>
              </a:rPr>
              <a:t>niệm</a:t>
            </a:r>
            <a:r>
              <a:rPr lang="en-US" sz="4500" b="1" i="0" u="none" strike="noStrike" cap="none" dirty="0">
                <a:solidFill>
                  <a:srgbClr val="ED7D31"/>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là</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thể</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loại</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cỡ</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nhỏ</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của</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văn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xuôi</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hư</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cấu</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thường</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phản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ánh</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một</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khoảnh</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khắc</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một</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tình</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huống</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độc</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đáo</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một</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sự</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kiện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gây</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ấn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tượng</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mạnh</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có</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ý</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nghĩa</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nhất</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trong</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cuộc</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đời</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nhân</a:t>
            </a:r>
            <a:r>
              <a:rPr lang="en-US" sz="4500" b="0" i="0" u="none" strike="noStrike" cap="none" dirty="0">
                <a:solidFill>
                  <a:srgbClr val="000000"/>
                </a:solidFill>
                <a:latin typeface="Times New Roman"/>
                <a:ea typeface="Times New Roman"/>
                <a:cs typeface="Times New Roman"/>
                <a:sym typeface="Times New Roman"/>
              </a:rPr>
              <a:t> </a:t>
            </a:r>
            <a:r>
              <a:rPr lang="en-US" sz="4500" b="0" i="0" u="none" strike="noStrike" cap="none" dirty="0" err="1">
                <a:solidFill>
                  <a:srgbClr val="000000"/>
                </a:solidFill>
                <a:latin typeface="Times New Roman"/>
                <a:ea typeface="Times New Roman"/>
                <a:cs typeface="Times New Roman"/>
                <a:sym typeface="Times New Roman"/>
              </a:rPr>
              <a:t>vật</a:t>
            </a:r>
            <a:r>
              <a:rPr lang="en-US" sz="4500" b="0" i="0" u="none" strike="noStrike" cap="none" dirty="0">
                <a:solidFill>
                  <a:srgbClr val="000000"/>
                </a:solidFill>
                <a:latin typeface="Times New Roman"/>
                <a:ea typeface="Times New Roman"/>
                <a:cs typeface="Times New Roman"/>
                <a:sym typeface="Times New Roman"/>
              </a:rPr>
              <a:t>.</a:t>
            </a:r>
            <a:endParaRPr sz="45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27"/>
        <p:cNvGrpSpPr/>
        <p:nvPr/>
      </p:nvGrpSpPr>
      <p:grpSpPr>
        <a:xfrm>
          <a:off x="0" y="0"/>
          <a:ext cx="0" cy="0"/>
          <a:chOff x="0" y="0"/>
          <a:chExt cx="0" cy="0"/>
        </a:xfrm>
      </p:grpSpPr>
      <p:sp>
        <p:nvSpPr>
          <p:cNvPr id="428" name="Google Shape;428;p55"/>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430" name="Google Shape;430;p55"/>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431" name="Google Shape;431;p55"/>
          <p:cNvSpPr txBox="1"/>
          <p:nvPr/>
        </p:nvSpPr>
        <p:spPr>
          <a:xfrm>
            <a:off x="1149591" y="764627"/>
            <a:ext cx="14410242" cy="784830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0" u="none" strike="noStrike" cap="none">
                <a:solidFill>
                  <a:srgbClr val="000000"/>
                </a:solidFill>
                <a:latin typeface="Times New Roman"/>
                <a:ea typeface="Times New Roman"/>
                <a:cs typeface="Times New Roman"/>
                <a:sym typeface="Times New Roman"/>
              </a:rPr>
              <a:t>c. Khi vào lớp học</a:t>
            </a:r>
            <a:endParaRPr sz="45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15000"/>
              </a:lnSpc>
              <a:spcBef>
                <a:spcPts val="0"/>
              </a:spcBef>
              <a:spcAft>
                <a:spcPts val="0"/>
              </a:spcAft>
              <a:buClr>
                <a:srgbClr val="000000"/>
              </a:buClr>
              <a:buSzPts val="4500"/>
              <a:buFont typeface="Noto Sans Symbols"/>
              <a:buChar char="−"/>
            </a:pPr>
            <a:r>
              <a:rPr lang="en-US" sz="4500" b="0" i="0" u="none" strike="noStrike" cap="none">
                <a:solidFill>
                  <a:srgbClr val="000000"/>
                </a:solidFill>
                <a:latin typeface="Times New Roman"/>
                <a:ea typeface="Times New Roman"/>
                <a:cs typeface="Times New Roman"/>
                <a:sym typeface="Times New Roman"/>
              </a:rPr>
              <a:t> Một mùi hương lạ xông lên...</a:t>
            </a:r>
            <a:endParaRPr sz="45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15000"/>
              </a:lnSpc>
              <a:spcBef>
                <a:spcPts val="0"/>
              </a:spcBef>
              <a:spcAft>
                <a:spcPts val="0"/>
              </a:spcAft>
              <a:buClr>
                <a:srgbClr val="000000"/>
              </a:buClr>
              <a:buSzPts val="4500"/>
              <a:buFont typeface="Noto Sans Symbols"/>
              <a:buChar char="−"/>
            </a:pPr>
            <a:r>
              <a:rPr lang="en-US" sz="4500" b="0" i="0" u="none" strike="noStrike" cap="none">
                <a:solidFill>
                  <a:srgbClr val="000000"/>
                </a:solidFill>
                <a:latin typeface="Times New Roman"/>
                <a:ea typeface="Times New Roman"/>
                <a:cs typeface="Times New Roman"/>
                <a:sym typeface="Times New Roman"/>
              </a:rPr>
              <a:t> Hình gì treo trên tường cũng lạ và hay hay...</a:t>
            </a:r>
            <a:endParaRPr sz="45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000000"/>
              </a:buClr>
              <a:buSzPts val="4500"/>
              <a:buFont typeface="Noto Sans Symbols"/>
              <a:buChar char="−"/>
            </a:pPr>
            <a:r>
              <a:rPr lang="en-US" sz="4500" b="0" i="0" u="none" strike="noStrike" cap="none">
                <a:solidFill>
                  <a:srgbClr val="000000"/>
                </a:solidFill>
                <a:latin typeface="Times New Roman"/>
                <a:ea typeface="Times New Roman"/>
                <a:cs typeface="Times New Roman"/>
                <a:sym typeface="Times New Roman"/>
              </a:rPr>
              <a:t> Chỗ ngồi của mình lạm nhận là vật riêng.</a:t>
            </a:r>
            <a:endParaRPr sz="45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000000"/>
              </a:buClr>
              <a:buSzPts val="4500"/>
              <a:buFont typeface="Noto Sans Symbols"/>
              <a:buChar char="−"/>
            </a:pPr>
            <a:r>
              <a:rPr lang="en-US" sz="4500" b="0" i="0" u="none" strike="noStrike" cap="none">
                <a:solidFill>
                  <a:srgbClr val="000000"/>
                </a:solidFill>
                <a:latin typeface="Times New Roman"/>
                <a:ea typeface="Times New Roman"/>
                <a:cs typeface="Times New Roman"/>
                <a:sym typeface="Times New Roman"/>
              </a:rPr>
              <a:t> Bạn ngồi bên chưa quen cũng không xa lạ</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=&gt; Tất cả mọi vật trở nên thân thuộc, thân thiện, quyến luyến, tự nhiên đến bất ngờ và không dám tin là có thật</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=&gt; Một cậu bé rất hồn nhiên.</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=&gt; Sử dụng nhiều câu văn miêu tả và hình ảnh so sánh đặc sắc. </a:t>
            </a:r>
            <a:endParaRPr sz="45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500"/>
                                        <p:tgtEl>
                                          <p:spTgt spid="4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1">
                                            <p:txEl>
                                              <p:pRg st="1" end="1"/>
                                            </p:txEl>
                                          </p:spTgt>
                                        </p:tgtEl>
                                        <p:attrNameLst>
                                          <p:attrName>style.visibility</p:attrName>
                                        </p:attrNameLst>
                                      </p:cBhvr>
                                      <p:to>
                                        <p:strVal val="visible"/>
                                      </p:to>
                                    </p:set>
                                    <p:animEffect transition="in" filter="fade">
                                      <p:cBhvr>
                                        <p:cTn id="12" dur="500"/>
                                        <p:tgtEl>
                                          <p:spTgt spid="4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1">
                                            <p:txEl>
                                              <p:pRg st="2" end="2"/>
                                            </p:txEl>
                                          </p:spTgt>
                                        </p:tgtEl>
                                        <p:attrNameLst>
                                          <p:attrName>style.visibility</p:attrName>
                                        </p:attrNameLst>
                                      </p:cBhvr>
                                      <p:to>
                                        <p:strVal val="visible"/>
                                      </p:to>
                                    </p:set>
                                    <p:animEffect transition="in" filter="fade">
                                      <p:cBhvr>
                                        <p:cTn id="17" dur="500"/>
                                        <p:tgtEl>
                                          <p:spTgt spid="4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1">
                                            <p:txEl>
                                              <p:pRg st="3" end="3"/>
                                            </p:txEl>
                                          </p:spTgt>
                                        </p:tgtEl>
                                        <p:attrNameLst>
                                          <p:attrName>style.visibility</p:attrName>
                                        </p:attrNameLst>
                                      </p:cBhvr>
                                      <p:to>
                                        <p:strVal val="visible"/>
                                      </p:to>
                                    </p:set>
                                    <p:animEffect transition="in" filter="fade">
                                      <p:cBhvr>
                                        <p:cTn id="22" dur="500"/>
                                        <p:tgtEl>
                                          <p:spTgt spid="4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1">
                                            <p:txEl>
                                              <p:pRg st="4" end="4"/>
                                            </p:txEl>
                                          </p:spTgt>
                                        </p:tgtEl>
                                        <p:attrNameLst>
                                          <p:attrName>style.visibility</p:attrName>
                                        </p:attrNameLst>
                                      </p:cBhvr>
                                      <p:to>
                                        <p:strVal val="visible"/>
                                      </p:to>
                                    </p:set>
                                    <p:animEffect transition="in" filter="fade">
                                      <p:cBhvr>
                                        <p:cTn id="27" dur="500"/>
                                        <p:tgtEl>
                                          <p:spTgt spid="4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1">
                                            <p:txEl>
                                              <p:pRg st="5" end="5"/>
                                            </p:txEl>
                                          </p:spTgt>
                                        </p:tgtEl>
                                        <p:attrNameLst>
                                          <p:attrName>style.visibility</p:attrName>
                                        </p:attrNameLst>
                                      </p:cBhvr>
                                      <p:to>
                                        <p:strVal val="visible"/>
                                      </p:to>
                                    </p:set>
                                    <p:animEffect transition="in" filter="fade">
                                      <p:cBhvr>
                                        <p:cTn id="32" dur="500"/>
                                        <p:tgtEl>
                                          <p:spTgt spid="4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1">
                                            <p:txEl>
                                              <p:pRg st="6" end="6"/>
                                            </p:txEl>
                                          </p:spTgt>
                                        </p:tgtEl>
                                        <p:attrNameLst>
                                          <p:attrName>style.visibility</p:attrName>
                                        </p:attrNameLst>
                                      </p:cBhvr>
                                      <p:to>
                                        <p:strVal val="visible"/>
                                      </p:to>
                                    </p:set>
                                    <p:animEffect transition="in" filter="fade">
                                      <p:cBhvr>
                                        <p:cTn id="37" dur="500"/>
                                        <p:tgtEl>
                                          <p:spTgt spid="4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1">
                                            <p:txEl>
                                              <p:pRg st="7" end="7"/>
                                            </p:txEl>
                                          </p:spTgt>
                                        </p:tgtEl>
                                        <p:attrNameLst>
                                          <p:attrName>style.visibility</p:attrName>
                                        </p:attrNameLst>
                                      </p:cBhvr>
                                      <p:to>
                                        <p:strVal val="visible"/>
                                      </p:to>
                                    </p:set>
                                    <p:animEffect transition="in" filter="fade">
                                      <p:cBhvr>
                                        <p:cTn id="42" dur="500"/>
                                        <p:tgtEl>
                                          <p:spTgt spid="4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35"/>
        <p:cNvGrpSpPr/>
        <p:nvPr/>
      </p:nvGrpSpPr>
      <p:grpSpPr>
        <a:xfrm>
          <a:off x="0" y="0"/>
          <a:ext cx="0" cy="0"/>
          <a:chOff x="0" y="0"/>
          <a:chExt cx="0" cy="0"/>
        </a:xfrm>
      </p:grpSpPr>
      <p:sp>
        <p:nvSpPr>
          <p:cNvPr id="436" name="Google Shape;436;p56"/>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438" name="Google Shape;438;p56"/>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4">
              <a:alphaModFix/>
            </a:blip>
            <a:stretch>
              <a:fillRect/>
            </a:stretch>
          </a:blipFill>
          <a:ln>
            <a:noFill/>
          </a:ln>
        </p:spPr>
      </p:sp>
      <p:sp>
        <p:nvSpPr>
          <p:cNvPr id="439" name="Google Shape;439;p56"/>
          <p:cNvSpPr/>
          <p:nvPr/>
        </p:nvSpPr>
        <p:spPr>
          <a:xfrm>
            <a:off x="3830581" y="4854742"/>
            <a:ext cx="1011096" cy="1713006"/>
          </a:xfrm>
          <a:custGeom>
            <a:avLst/>
            <a:gdLst/>
            <a:ahLst/>
            <a:cxnLst/>
            <a:rect l="l" t="t" r="r" b="b"/>
            <a:pathLst>
              <a:path w="1011096" h="1713006" extrusionOk="0">
                <a:moveTo>
                  <a:pt x="0" y="0"/>
                </a:moveTo>
                <a:lnTo>
                  <a:pt x="505548" y="0"/>
                </a:lnTo>
                <a:lnTo>
                  <a:pt x="505548" y="1713006"/>
                </a:lnTo>
                <a:lnTo>
                  <a:pt x="1011096" y="1713006"/>
                </a:lnTo>
              </a:path>
            </a:pathLst>
          </a:custGeom>
          <a:noFill/>
          <a:ln w="9525" cap="flat" cmpd="sng">
            <a:solidFill>
              <a:srgbClr val="963735"/>
            </a:solidFill>
            <a:prstDash val="solid"/>
            <a:round/>
            <a:headEnd type="none" w="sm" len="sm"/>
            <a:tailEnd type="none" w="sm" len="sm"/>
          </a:ln>
        </p:spPr>
        <p:txBody>
          <a:bodyPr spcFirstLastPara="1" wrap="square" lIns="468500" tIns="806750" rIns="468500" bIns="806775"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p:txBody>
      </p:sp>
      <p:sp>
        <p:nvSpPr>
          <p:cNvPr id="440" name="Google Shape;440;p56"/>
          <p:cNvSpPr/>
          <p:nvPr/>
        </p:nvSpPr>
        <p:spPr>
          <a:xfrm>
            <a:off x="3830581" y="3141735"/>
            <a:ext cx="1011096" cy="1713006"/>
          </a:xfrm>
          <a:custGeom>
            <a:avLst/>
            <a:gdLst/>
            <a:ahLst/>
            <a:cxnLst/>
            <a:rect l="l" t="t" r="r" b="b"/>
            <a:pathLst>
              <a:path w="1011096" h="1713006" extrusionOk="0">
                <a:moveTo>
                  <a:pt x="0" y="1713006"/>
                </a:moveTo>
                <a:lnTo>
                  <a:pt x="505548" y="1713006"/>
                </a:lnTo>
                <a:lnTo>
                  <a:pt x="505548" y="0"/>
                </a:lnTo>
                <a:lnTo>
                  <a:pt x="1011096" y="0"/>
                </a:lnTo>
              </a:path>
            </a:pathLst>
          </a:custGeom>
          <a:noFill/>
          <a:ln w="9525" cap="flat" cmpd="sng">
            <a:solidFill>
              <a:srgbClr val="963735"/>
            </a:solidFill>
            <a:prstDash val="solid"/>
            <a:round/>
            <a:headEnd type="none" w="sm" len="sm"/>
            <a:tailEnd type="none" w="sm" len="sm"/>
          </a:ln>
        </p:spPr>
        <p:txBody>
          <a:bodyPr spcFirstLastPara="1" wrap="square" lIns="468500" tIns="806775" rIns="468500" bIns="80675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p:txBody>
      </p:sp>
      <p:sp>
        <p:nvSpPr>
          <p:cNvPr id="441" name="Google Shape;441;p56"/>
          <p:cNvSpPr/>
          <p:nvPr/>
        </p:nvSpPr>
        <p:spPr>
          <a:xfrm rot="-5400000">
            <a:off x="732355" y="4084089"/>
            <a:ext cx="4655147" cy="1541305"/>
          </a:xfrm>
          <a:custGeom>
            <a:avLst/>
            <a:gdLst/>
            <a:ahLst/>
            <a:cxnLst/>
            <a:rect l="l" t="t" r="r" b="b"/>
            <a:pathLst>
              <a:path w="4655147" h="1541305" extrusionOk="0">
                <a:moveTo>
                  <a:pt x="0" y="0"/>
                </a:moveTo>
                <a:lnTo>
                  <a:pt x="4655147" y="0"/>
                </a:lnTo>
                <a:lnTo>
                  <a:pt x="4655147" y="1541305"/>
                </a:lnTo>
                <a:lnTo>
                  <a:pt x="0" y="1541305"/>
                </a:lnTo>
                <a:lnTo>
                  <a:pt x="0" y="0"/>
                </a:lnTo>
                <a:close/>
              </a:path>
            </a:pathLst>
          </a:cu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400" b="1" i="0" u="none" strike="noStrike" cap="none">
                <a:solidFill>
                  <a:srgbClr val="C00000"/>
                </a:solidFill>
                <a:latin typeface="Arial"/>
                <a:ea typeface="Arial"/>
                <a:cs typeface="Arial"/>
                <a:sym typeface="Arial"/>
              </a:rPr>
              <a:t>4. Chất thơ trong truyện ngắn</a:t>
            </a:r>
            <a:endParaRPr sz="4400" b="1" i="0" u="none" strike="noStrike" cap="none">
              <a:solidFill>
                <a:srgbClr val="C00000"/>
              </a:solidFill>
              <a:latin typeface="Arial"/>
              <a:ea typeface="Arial"/>
              <a:cs typeface="Arial"/>
              <a:sym typeface="Arial"/>
            </a:endParaRPr>
          </a:p>
        </p:txBody>
      </p:sp>
      <p:sp>
        <p:nvSpPr>
          <p:cNvPr id="442" name="Google Shape;442;p56"/>
          <p:cNvSpPr/>
          <p:nvPr/>
        </p:nvSpPr>
        <p:spPr>
          <a:xfrm>
            <a:off x="4841677" y="1621391"/>
            <a:ext cx="10192760" cy="3040686"/>
          </a:xfrm>
          <a:custGeom>
            <a:avLst/>
            <a:gdLst/>
            <a:ahLst/>
            <a:cxnLst/>
            <a:rect l="l" t="t" r="r" b="b"/>
            <a:pathLst>
              <a:path w="9007401" h="3040686" extrusionOk="0">
                <a:moveTo>
                  <a:pt x="0" y="0"/>
                </a:moveTo>
                <a:lnTo>
                  <a:pt x="9007401" y="0"/>
                </a:lnTo>
                <a:lnTo>
                  <a:pt x="9007401" y="3040686"/>
                </a:lnTo>
                <a:lnTo>
                  <a:pt x="0" y="3040686"/>
                </a:lnTo>
                <a:lnTo>
                  <a:pt x="0" y="0"/>
                </a:lnTo>
                <a:close/>
              </a:path>
            </a:pathLst>
          </a:cu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22225" tIns="22225" rIns="22225" bIns="22225" anchor="ctr" anchorCtr="0">
            <a:noAutofit/>
          </a:bodyPr>
          <a:lstStyle/>
          <a:p>
            <a:pPr marL="0" marR="0" lvl="0" indent="0" algn="just" rtl="0">
              <a:lnSpc>
                <a:spcPct val="114000"/>
              </a:lnSpc>
              <a:spcBef>
                <a:spcPts val="0"/>
              </a:spcBef>
              <a:spcAft>
                <a:spcPts val="0"/>
              </a:spcAft>
              <a:buClr>
                <a:srgbClr val="000000"/>
              </a:buClr>
              <a:buSzPts val="3500"/>
              <a:buFont typeface="Arial"/>
              <a:buNone/>
            </a:pPr>
            <a:r>
              <a:rPr lang="en-US" sz="3500" b="0" i="0" u="none" strike="noStrike" cap="none" dirty="0" err="1">
                <a:solidFill>
                  <a:schemeClr val="dk1"/>
                </a:solidFill>
                <a:latin typeface="Times New Roman"/>
                <a:ea typeface="Times New Roman"/>
                <a:cs typeface="Times New Roman"/>
                <a:sym typeface="Times New Roman"/>
              </a:rPr>
              <a:t>Về</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nội</a:t>
            </a:r>
            <a:r>
              <a:rPr lang="en-US" sz="3500" b="0" i="0" u="none" strike="noStrike" cap="none" dirty="0">
                <a:solidFill>
                  <a:schemeClr val="dk1"/>
                </a:solidFill>
                <a:latin typeface="Times New Roman"/>
                <a:ea typeface="Times New Roman"/>
                <a:cs typeface="Times New Roman"/>
                <a:sym typeface="Times New Roman"/>
              </a:rPr>
              <a:t> dung: </a:t>
            </a:r>
            <a:r>
              <a:rPr lang="en-US" sz="3500" b="0" i="0" u="none" strike="noStrike" cap="none" dirty="0" err="1">
                <a:solidFill>
                  <a:schemeClr val="dk1"/>
                </a:solidFill>
                <a:latin typeface="Times New Roman"/>
                <a:ea typeface="Times New Roman"/>
                <a:cs typeface="Times New Roman"/>
                <a:sym typeface="Times New Roman"/>
              </a:rPr>
              <a:t>Tác</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giả</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tập</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trung</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miêu</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tả</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những</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cảm</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xúc</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và</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diễn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biến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tâm</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trạng</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vừa</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vui</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mừng</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phấn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chấn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vừa</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ngỡ</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ngàng</a:t>
            </a:r>
            <a:r>
              <a:rPr lang="en-US" sz="3500" b="0" i="0" u="none" strike="noStrike" cap="none" dirty="0">
                <a:solidFill>
                  <a:schemeClr val="dk1"/>
                </a:solidFill>
                <a:latin typeface="Times New Roman"/>
                <a:ea typeface="Times New Roman"/>
                <a:cs typeface="Times New Roman"/>
                <a:sym typeface="Times New Roman"/>
              </a:rPr>
              <a:t>, lo </a:t>
            </a:r>
            <a:r>
              <a:rPr lang="en-US" sz="3500" b="0" i="0" u="none" strike="noStrike" cap="none" dirty="0" err="1">
                <a:solidFill>
                  <a:schemeClr val="dk1"/>
                </a:solidFill>
                <a:latin typeface="Times New Roman"/>
                <a:ea typeface="Times New Roman"/>
                <a:cs typeface="Times New Roman"/>
                <a:sym typeface="Times New Roman"/>
              </a:rPr>
              <a:t>sợ</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của</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nhân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vật</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tôi</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trong</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buổi</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đầu</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tiên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đến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trường</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một</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cách</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chân</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thực</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và</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cảm</a:t>
            </a:r>
            <a:r>
              <a:rPr lang="en-US" sz="3500" b="0" i="0" u="none" strike="noStrike" cap="none" dirty="0">
                <a:solidFill>
                  <a:schemeClr val="dk1"/>
                </a:solidFill>
                <a:latin typeface="Times New Roman"/>
                <a:ea typeface="Times New Roman"/>
                <a:cs typeface="Times New Roman"/>
                <a:sym typeface="Times New Roman"/>
              </a:rPr>
              <a:t> </a:t>
            </a:r>
            <a:r>
              <a:rPr lang="en-US" sz="3500" b="0" i="0" u="none" strike="noStrike" cap="none" dirty="0" err="1">
                <a:solidFill>
                  <a:schemeClr val="dk1"/>
                </a:solidFill>
                <a:latin typeface="Times New Roman"/>
                <a:ea typeface="Times New Roman"/>
                <a:cs typeface="Times New Roman"/>
                <a:sym typeface="Times New Roman"/>
              </a:rPr>
              <a:t>động</a:t>
            </a:r>
            <a:r>
              <a:rPr lang="en-US" sz="3500" b="0" i="0" u="none" strike="noStrike" cap="none" dirty="0">
                <a:solidFill>
                  <a:schemeClr val="dk1"/>
                </a:solidFill>
                <a:latin typeface="Times New Roman"/>
                <a:ea typeface="Times New Roman"/>
                <a:cs typeface="Times New Roman"/>
                <a:sym typeface="Times New Roman"/>
              </a:rPr>
              <a:t>.</a:t>
            </a:r>
            <a:endParaRPr sz="3500" b="0" i="0" u="none" strike="noStrike" cap="none" dirty="0">
              <a:solidFill>
                <a:schemeClr val="dk1"/>
              </a:solidFill>
              <a:latin typeface="Times New Roman"/>
              <a:ea typeface="Times New Roman"/>
              <a:cs typeface="Times New Roman"/>
              <a:sym typeface="Times New Roman"/>
            </a:endParaRPr>
          </a:p>
        </p:txBody>
      </p:sp>
      <p:sp>
        <p:nvSpPr>
          <p:cNvPr id="443" name="Google Shape;443;p56"/>
          <p:cNvSpPr/>
          <p:nvPr/>
        </p:nvSpPr>
        <p:spPr>
          <a:xfrm>
            <a:off x="4841677" y="5047405"/>
            <a:ext cx="10192760" cy="3040686"/>
          </a:xfrm>
          <a:custGeom>
            <a:avLst/>
            <a:gdLst/>
            <a:ahLst/>
            <a:cxnLst/>
            <a:rect l="l" t="t" r="r" b="b"/>
            <a:pathLst>
              <a:path w="9007401" h="3040686" extrusionOk="0">
                <a:moveTo>
                  <a:pt x="0" y="0"/>
                </a:moveTo>
                <a:lnTo>
                  <a:pt x="9007401" y="0"/>
                </a:lnTo>
                <a:lnTo>
                  <a:pt x="9007401" y="3040686"/>
                </a:lnTo>
                <a:lnTo>
                  <a:pt x="0" y="3040686"/>
                </a:lnTo>
                <a:lnTo>
                  <a:pt x="0" y="0"/>
                </a:lnTo>
                <a:close/>
              </a:path>
            </a:pathLst>
          </a:cu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22225" tIns="22225" rIns="22225" bIns="22225" anchor="ctr" anchorCtr="0">
            <a:noAutofit/>
          </a:bodyPr>
          <a:lstStyle/>
          <a:p>
            <a:pPr marL="0" marR="0" lvl="0" indent="0" algn="just" rtl="0">
              <a:lnSpc>
                <a:spcPct val="114000"/>
              </a:lnSpc>
              <a:spcBef>
                <a:spcPts val="0"/>
              </a:spcBef>
              <a:spcAft>
                <a:spcPts val="0"/>
              </a:spcAft>
              <a:buClr>
                <a:srgbClr val="000000"/>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Về hình thức: Cốt truyện rất đơn giản, nhẹ nhàng; ngôn ngữ miêu tả (tả cảnh vật và tâm trạng) tinh tế, giàu hình ảnh sinh động với nhiều biện pháp tu từ, nhất là ví von, so sánh. </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2000"/>
                                        <p:tgtEl>
                                          <p:spTgt spid="440"/>
                                        </p:tgtEl>
                                      </p:cBhvr>
                                    </p:animEffect>
                                  </p:childTnLst>
                                </p:cTn>
                              </p:par>
                              <p:par>
                                <p:cTn id="8" presetID="10" presetClass="entr" presetSubtype="0" fill="hold" nodeType="withEffect">
                                  <p:stCondLst>
                                    <p:cond delay="0"/>
                                  </p:stCondLst>
                                  <p:childTnLst>
                                    <p:set>
                                      <p:cBhvr>
                                        <p:cTn id="9" dur="1" fill="hold">
                                          <p:stCondLst>
                                            <p:cond delay="0"/>
                                          </p:stCondLst>
                                        </p:cTn>
                                        <p:tgtEl>
                                          <p:spTgt spid="442"/>
                                        </p:tgtEl>
                                        <p:attrNameLst>
                                          <p:attrName>style.visibility</p:attrName>
                                        </p:attrNameLst>
                                      </p:cBhvr>
                                      <p:to>
                                        <p:strVal val="visible"/>
                                      </p:to>
                                    </p:set>
                                    <p:animEffect transition="in" filter="fade">
                                      <p:cBhvr>
                                        <p:cTn id="10" dur="2000"/>
                                        <p:tgtEl>
                                          <p:spTgt spid="4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3"/>
                                        </p:tgtEl>
                                        <p:attrNameLst>
                                          <p:attrName>style.visibility</p:attrName>
                                        </p:attrNameLst>
                                      </p:cBhvr>
                                      <p:to>
                                        <p:strVal val="visible"/>
                                      </p:to>
                                    </p:set>
                                    <p:animEffect transition="in" filter="fade">
                                      <p:cBhvr>
                                        <p:cTn id="15" dur="2000"/>
                                        <p:tgtEl>
                                          <p:spTgt spid="443"/>
                                        </p:tgtEl>
                                      </p:cBhvr>
                                    </p:animEffect>
                                  </p:childTnLst>
                                </p:cTn>
                              </p:par>
                              <p:par>
                                <p:cTn id="16" presetID="10" presetClass="entr" presetSubtype="0" fill="hold" nodeType="withEffect">
                                  <p:stCondLst>
                                    <p:cond delay="0"/>
                                  </p:stCondLst>
                                  <p:childTnLst>
                                    <p:set>
                                      <p:cBhvr>
                                        <p:cTn id="17" dur="1" fill="hold">
                                          <p:stCondLst>
                                            <p:cond delay="0"/>
                                          </p:stCondLst>
                                        </p:cTn>
                                        <p:tgtEl>
                                          <p:spTgt spid="439"/>
                                        </p:tgtEl>
                                        <p:attrNameLst>
                                          <p:attrName>style.visibility</p:attrName>
                                        </p:attrNameLst>
                                      </p:cBhvr>
                                      <p:to>
                                        <p:strVal val="visible"/>
                                      </p:to>
                                    </p:set>
                                    <p:animEffect transition="in" filter="fade">
                                      <p:cBhvr>
                                        <p:cTn id="18" dur="2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47"/>
        <p:cNvGrpSpPr/>
        <p:nvPr/>
      </p:nvGrpSpPr>
      <p:grpSpPr>
        <a:xfrm>
          <a:off x="0" y="0"/>
          <a:ext cx="0" cy="0"/>
          <a:chOff x="0" y="0"/>
          <a:chExt cx="0" cy="0"/>
        </a:xfrm>
      </p:grpSpPr>
      <p:sp>
        <p:nvSpPr>
          <p:cNvPr id="448" name="Google Shape;448;p19"/>
          <p:cNvSpPr/>
          <p:nvPr/>
        </p:nvSpPr>
        <p:spPr>
          <a:xfrm rot="620662">
            <a:off x="5495031" y="1192932"/>
            <a:ext cx="10522094" cy="7901136"/>
          </a:xfrm>
          <a:custGeom>
            <a:avLst/>
            <a:gdLst/>
            <a:ahLst/>
            <a:cxnLst/>
            <a:rect l="l" t="t" r="r" b="b"/>
            <a:pathLst>
              <a:path w="10522094" h="7901136" extrusionOk="0">
                <a:moveTo>
                  <a:pt x="0" y="0"/>
                </a:moveTo>
                <a:lnTo>
                  <a:pt x="10522095" y="0"/>
                </a:lnTo>
                <a:lnTo>
                  <a:pt x="10522095" y="7901136"/>
                </a:lnTo>
                <a:lnTo>
                  <a:pt x="0" y="7901136"/>
                </a:lnTo>
                <a:lnTo>
                  <a:pt x="0" y="0"/>
                </a:lnTo>
                <a:close/>
              </a:path>
            </a:pathLst>
          </a:custGeom>
          <a:blipFill rotWithShape="1">
            <a:blip r:embed="rId3">
              <a:alphaModFix/>
            </a:blip>
            <a:stretch>
              <a:fillRect/>
            </a:stretch>
          </a:blipFill>
          <a:ln>
            <a:noFill/>
          </a:ln>
        </p:spPr>
      </p:sp>
      <p:sp>
        <p:nvSpPr>
          <p:cNvPr id="449" name="Google Shape;449;p19"/>
          <p:cNvSpPr/>
          <p:nvPr/>
        </p:nvSpPr>
        <p:spPr>
          <a:xfrm flipH="1">
            <a:off x="-554826" y="7171542"/>
            <a:ext cx="3517400" cy="3575915"/>
          </a:xfrm>
          <a:custGeom>
            <a:avLst/>
            <a:gdLst/>
            <a:ahLst/>
            <a:cxnLst/>
            <a:rect l="l" t="t" r="r" b="b"/>
            <a:pathLst>
              <a:path w="3517400" h="3575915" extrusionOk="0">
                <a:moveTo>
                  <a:pt x="3517400" y="0"/>
                </a:moveTo>
                <a:lnTo>
                  <a:pt x="0" y="0"/>
                </a:lnTo>
                <a:lnTo>
                  <a:pt x="0" y="3575915"/>
                </a:lnTo>
                <a:lnTo>
                  <a:pt x="3517400" y="3575915"/>
                </a:lnTo>
                <a:lnTo>
                  <a:pt x="3517400" y="0"/>
                </a:lnTo>
                <a:close/>
              </a:path>
            </a:pathLst>
          </a:custGeom>
          <a:blipFill rotWithShape="1">
            <a:blip r:embed="rId4">
              <a:alphaModFix/>
            </a:blip>
            <a:stretch>
              <a:fillRect/>
            </a:stretch>
          </a:blipFill>
          <a:ln>
            <a:noFill/>
          </a:ln>
        </p:spPr>
      </p:sp>
      <p:sp>
        <p:nvSpPr>
          <p:cNvPr id="451" name="Google Shape;451;p19"/>
          <p:cNvSpPr/>
          <p:nvPr/>
        </p:nvSpPr>
        <p:spPr>
          <a:xfrm>
            <a:off x="15193451" y="7171542"/>
            <a:ext cx="3517400" cy="3575915"/>
          </a:xfrm>
          <a:custGeom>
            <a:avLst/>
            <a:gdLst/>
            <a:ahLst/>
            <a:cxnLst/>
            <a:rect l="l" t="t" r="r" b="b"/>
            <a:pathLst>
              <a:path w="3517400" h="3575915" extrusionOk="0">
                <a:moveTo>
                  <a:pt x="0" y="0"/>
                </a:moveTo>
                <a:lnTo>
                  <a:pt x="3517401" y="0"/>
                </a:lnTo>
                <a:lnTo>
                  <a:pt x="3517401" y="3575915"/>
                </a:lnTo>
                <a:lnTo>
                  <a:pt x="0" y="3575915"/>
                </a:lnTo>
                <a:lnTo>
                  <a:pt x="0" y="0"/>
                </a:lnTo>
                <a:close/>
              </a:path>
            </a:pathLst>
          </a:custGeom>
          <a:blipFill rotWithShape="1">
            <a:blip r:embed="rId5">
              <a:alphaModFix/>
            </a:blip>
            <a:stretch>
              <a:fillRect/>
            </a:stretch>
          </a:blipFill>
          <a:ln>
            <a:noFill/>
          </a:ln>
        </p:spPr>
      </p:sp>
      <p:sp>
        <p:nvSpPr>
          <p:cNvPr id="453" name="Google Shape;453;p19"/>
          <p:cNvSpPr/>
          <p:nvPr/>
        </p:nvSpPr>
        <p:spPr>
          <a:xfrm>
            <a:off x="-695026"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6">
              <a:alphaModFix/>
            </a:blip>
            <a:stretch>
              <a:fillRect/>
            </a:stretch>
          </a:blipFill>
          <a:ln>
            <a:noFill/>
          </a:ln>
        </p:spPr>
      </p:sp>
      <p:sp>
        <p:nvSpPr>
          <p:cNvPr id="454" name="Google Shape;454;p19"/>
          <p:cNvSpPr/>
          <p:nvPr/>
        </p:nvSpPr>
        <p:spPr>
          <a:xfrm>
            <a:off x="12983395"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7">
              <a:alphaModFix/>
            </a:blip>
            <a:stretch>
              <a:fillRect/>
            </a:stretch>
          </a:blipFill>
          <a:ln>
            <a:noFill/>
          </a:ln>
        </p:spPr>
      </p:sp>
      <p:sp>
        <p:nvSpPr>
          <p:cNvPr id="455" name="Google Shape;455;p19"/>
          <p:cNvSpPr txBox="1"/>
          <p:nvPr/>
        </p:nvSpPr>
        <p:spPr>
          <a:xfrm>
            <a:off x="3948150" y="4201878"/>
            <a:ext cx="13971457" cy="2929776"/>
          </a:xfrm>
          <a:prstGeom prst="rect">
            <a:avLst/>
          </a:prstGeom>
          <a:noFill/>
          <a:ln>
            <a:noFill/>
          </a:ln>
        </p:spPr>
        <p:txBody>
          <a:bodyPr spcFirstLastPara="1" wrap="square" lIns="0" tIns="0" rIns="0" bIns="0" anchor="t" anchorCtr="0">
            <a:spAutoFit/>
          </a:bodyPr>
          <a:lstStyle/>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a:solidFill>
                  <a:srgbClr val="1B4262"/>
                </a:solidFill>
                <a:latin typeface="Fraunces"/>
                <a:ea typeface="Fraunces"/>
                <a:cs typeface="Fraunces"/>
                <a:sym typeface="Fraunces"/>
              </a:rPr>
              <a:t>III.</a:t>
            </a:r>
            <a:endParaRPr/>
          </a:p>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a:solidFill>
                  <a:srgbClr val="1B4262"/>
                </a:solidFill>
                <a:latin typeface="Fraunces"/>
                <a:ea typeface="Fraunces"/>
                <a:cs typeface="Fraunces"/>
                <a:sym typeface="Fraunces"/>
              </a:rPr>
              <a:t>TỔNG KẾT</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59"/>
        <p:cNvGrpSpPr/>
        <p:nvPr/>
      </p:nvGrpSpPr>
      <p:grpSpPr>
        <a:xfrm>
          <a:off x="0" y="0"/>
          <a:ext cx="0" cy="0"/>
          <a:chOff x="0" y="0"/>
          <a:chExt cx="0" cy="0"/>
        </a:xfrm>
      </p:grpSpPr>
      <p:sp>
        <p:nvSpPr>
          <p:cNvPr id="460" name="Google Shape;460;p22"/>
          <p:cNvSpPr/>
          <p:nvPr/>
        </p:nvSpPr>
        <p:spPr>
          <a:xfrm>
            <a:off x="1292166" y="485453"/>
            <a:ext cx="15492681" cy="9347251"/>
          </a:xfrm>
          <a:custGeom>
            <a:avLst/>
            <a:gdLst/>
            <a:ahLst/>
            <a:cxnLst/>
            <a:rect l="l" t="t" r="r" b="b"/>
            <a:pathLst>
              <a:path w="15492681" h="9347251" extrusionOk="0">
                <a:moveTo>
                  <a:pt x="0" y="0"/>
                </a:moveTo>
                <a:lnTo>
                  <a:pt x="15492681" y="0"/>
                </a:lnTo>
                <a:lnTo>
                  <a:pt x="15492681" y="9347251"/>
                </a:lnTo>
                <a:lnTo>
                  <a:pt x="0" y="9347251"/>
                </a:lnTo>
                <a:lnTo>
                  <a:pt x="0" y="0"/>
                </a:lnTo>
                <a:close/>
              </a:path>
            </a:pathLst>
          </a:custGeom>
          <a:blipFill rotWithShape="1">
            <a:blip r:embed="rId3">
              <a:alphaModFix/>
            </a:blip>
            <a:stretch>
              <a:fillRect/>
            </a:stretch>
          </a:blipFill>
          <a:ln>
            <a:noFill/>
          </a:ln>
        </p:spPr>
      </p:sp>
      <p:sp>
        <p:nvSpPr>
          <p:cNvPr id="461" name="Google Shape;461;p22"/>
          <p:cNvSpPr/>
          <p:nvPr/>
        </p:nvSpPr>
        <p:spPr>
          <a:xfrm rot="-2873423">
            <a:off x="-1119594" y="5877288"/>
            <a:ext cx="3803764" cy="5243284"/>
          </a:xfrm>
          <a:custGeom>
            <a:avLst/>
            <a:gdLst/>
            <a:ahLst/>
            <a:cxnLst/>
            <a:rect l="l" t="t" r="r" b="b"/>
            <a:pathLst>
              <a:path w="3803764" h="5243284" extrusionOk="0">
                <a:moveTo>
                  <a:pt x="0" y="0"/>
                </a:moveTo>
                <a:lnTo>
                  <a:pt x="3803764" y="0"/>
                </a:lnTo>
                <a:lnTo>
                  <a:pt x="3803764" y="5243284"/>
                </a:lnTo>
                <a:lnTo>
                  <a:pt x="0" y="5243284"/>
                </a:lnTo>
                <a:lnTo>
                  <a:pt x="0" y="0"/>
                </a:lnTo>
                <a:close/>
              </a:path>
            </a:pathLst>
          </a:custGeom>
          <a:blipFill rotWithShape="1">
            <a:blip r:embed="rId4">
              <a:alphaModFix/>
            </a:blip>
            <a:stretch>
              <a:fillRect/>
            </a:stretch>
          </a:blipFill>
          <a:ln>
            <a:noFill/>
          </a:ln>
        </p:spPr>
      </p:sp>
      <p:sp>
        <p:nvSpPr>
          <p:cNvPr id="462" name="Google Shape;462;p22"/>
          <p:cNvSpPr/>
          <p:nvPr/>
        </p:nvSpPr>
        <p:spPr>
          <a:xfrm rot="6744624">
            <a:off x="16144726" y="-1044351"/>
            <a:ext cx="2299555" cy="3947734"/>
          </a:xfrm>
          <a:custGeom>
            <a:avLst/>
            <a:gdLst/>
            <a:ahLst/>
            <a:cxnLst/>
            <a:rect l="l" t="t" r="r" b="b"/>
            <a:pathLst>
              <a:path w="2299555" h="3947734" extrusionOk="0">
                <a:moveTo>
                  <a:pt x="2299555" y="3947734"/>
                </a:moveTo>
                <a:lnTo>
                  <a:pt x="0" y="3947734"/>
                </a:lnTo>
                <a:lnTo>
                  <a:pt x="0" y="0"/>
                </a:lnTo>
                <a:lnTo>
                  <a:pt x="2299555" y="0"/>
                </a:lnTo>
                <a:lnTo>
                  <a:pt x="2299555" y="3947734"/>
                </a:lnTo>
                <a:close/>
              </a:path>
            </a:pathLst>
          </a:custGeom>
          <a:blipFill rotWithShape="1">
            <a:blip r:embed="rId5">
              <a:alphaModFix/>
            </a:blip>
            <a:stretch>
              <a:fillRect/>
            </a:stretch>
          </a:blipFill>
          <a:ln>
            <a:noFill/>
          </a:ln>
        </p:spPr>
      </p:sp>
      <p:sp>
        <p:nvSpPr>
          <p:cNvPr id="463" name="Google Shape;463;p22"/>
          <p:cNvSpPr/>
          <p:nvPr/>
        </p:nvSpPr>
        <p:spPr>
          <a:xfrm rot="-798751">
            <a:off x="15578578" y="7967022"/>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6">
              <a:alphaModFix/>
            </a:blip>
            <a:stretch>
              <a:fillRect/>
            </a:stretch>
          </a:blipFill>
          <a:ln>
            <a:noFill/>
          </a:ln>
        </p:spPr>
      </p:sp>
      <p:sp>
        <p:nvSpPr>
          <p:cNvPr id="464" name="Google Shape;464;p22"/>
          <p:cNvSpPr/>
          <p:nvPr/>
        </p:nvSpPr>
        <p:spPr>
          <a:xfrm rot="-9872497">
            <a:off x="-1756291" y="-2382697"/>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7">
              <a:alphaModFix/>
            </a:blip>
            <a:stretch>
              <a:fillRect/>
            </a:stretch>
          </a:blipFill>
          <a:ln>
            <a:noFill/>
          </a:ln>
        </p:spPr>
      </p:sp>
      <p:sp>
        <p:nvSpPr>
          <p:cNvPr id="465" name="Google Shape;465;p22"/>
          <p:cNvSpPr txBox="1"/>
          <p:nvPr/>
        </p:nvSpPr>
        <p:spPr>
          <a:xfrm>
            <a:off x="3483864" y="1353959"/>
            <a:ext cx="12666402" cy="795217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0" u="none" strike="noStrike" cap="none">
                <a:solidFill>
                  <a:srgbClr val="000000"/>
                </a:solidFill>
                <a:latin typeface="Times New Roman"/>
                <a:ea typeface="Times New Roman"/>
                <a:cs typeface="Times New Roman"/>
                <a:sym typeface="Times New Roman"/>
              </a:rPr>
              <a:t>1. Nội dung</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Đề tài: kỉ niệm ấu thơ.</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Chủ đề: Truyện ghi lại những tình cảm, cảm xúc trong sáng, chân thực của tuổi học trò trong buổi tựu trường đầu tiên, đó là dấu ấn khó phai của tác giả và cũng là của cuộc đời mỗi người. </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1" i="0" u="none" strike="noStrike" cap="none">
                <a:solidFill>
                  <a:srgbClr val="000000"/>
                </a:solidFill>
                <a:latin typeface="Times New Roman"/>
                <a:ea typeface="Times New Roman"/>
                <a:cs typeface="Times New Roman"/>
                <a:sym typeface="Times New Roman"/>
              </a:rPr>
              <a:t>2. Nghệ thuật</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Cốt truyện đơn giản, chủ yếu là miêu tả cảnh vật và tâm trạng.</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Ngôn ngữ đậm chất thơ.</a:t>
            </a:r>
            <a:r>
              <a:rPr lang="en-US" sz="4500" b="0" i="0" u="none" strike="noStrike" cap="none">
                <a:solidFill>
                  <a:srgbClr val="000000"/>
                </a:solidFill>
                <a:latin typeface="Arial"/>
                <a:ea typeface="Arial"/>
                <a:cs typeface="Arial"/>
                <a:sym typeface="Arial"/>
              </a:rPr>
              <a:t> </a:t>
            </a:r>
            <a:endParaRPr sz="45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69"/>
        <p:cNvGrpSpPr/>
        <p:nvPr/>
      </p:nvGrpSpPr>
      <p:grpSpPr>
        <a:xfrm>
          <a:off x="0" y="0"/>
          <a:ext cx="0" cy="0"/>
          <a:chOff x="0" y="0"/>
          <a:chExt cx="0" cy="0"/>
        </a:xfrm>
      </p:grpSpPr>
      <p:sp>
        <p:nvSpPr>
          <p:cNvPr id="470" name="Google Shape;470;p57"/>
          <p:cNvSpPr/>
          <p:nvPr/>
        </p:nvSpPr>
        <p:spPr>
          <a:xfrm rot="620662">
            <a:off x="5495031" y="1192932"/>
            <a:ext cx="10522094" cy="7901136"/>
          </a:xfrm>
          <a:custGeom>
            <a:avLst/>
            <a:gdLst/>
            <a:ahLst/>
            <a:cxnLst/>
            <a:rect l="l" t="t" r="r" b="b"/>
            <a:pathLst>
              <a:path w="10522094" h="7901136" extrusionOk="0">
                <a:moveTo>
                  <a:pt x="0" y="0"/>
                </a:moveTo>
                <a:lnTo>
                  <a:pt x="10522095" y="0"/>
                </a:lnTo>
                <a:lnTo>
                  <a:pt x="10522095" y="7901136"/>
                </a:lnTo>
                <a:lnTo>
                  <a:pt x="0" y="7901136"/>
                </a:lnTo>
                <a:lnTo>
                  <a:pt x="0" y="0"/>
                </a:lnTo>
                <a:close/>
              </a:path>
            </a:pathLst>
          </a:custGeom>
          <a:blipFill rotWithShape="1">
            <a:blip r:embed="rId3">
              <a:alphaModFix/>
            </a:blip>
            <a:stretch>
              <a:fillRect/>
            </a:stretch>
          </a:blipFill>
          <a:ln>
            <a:noFill/>
          </a:ln>
        </p:spPr>
      </p:sp>
      <p:sp>
        <p:nvSpPr>
          <p:cNvPr id="471" name="Google Shape;471;p57"/>
          <p:cNvSpPr/>
          <p:nvPr/>
        </p:nvSpPr>
        <p:spPr>
          <a:xfrm flipH="1">
            <a:off x="-554826" y="7171542"/>
            <a:ext cx="3517400" cy="3575915"/>
          </a:xfrm>
          <a:custGeom>
            <a:avLst/>
            <a:gdLst/>
            <a:ahLst/>
            <a:cxnLst/>
            <a:rect l="l" t="t" r="r" b="b"/>
            <a:pathLst>
              <a:path w="3517400" h="3575915" extrusionOk="0">
                <a:moveTo>
                  <a:pt x="3517400" y="0"/>
                </a:moveTo>
                <a:lnTo>
                  <a:pt x="0" y="0"/>
                </a:lnTo>
                <a:lnTo>
                  <a:pt x="0" y="3575915"/>
                </a:lnTo>
                <a:lnTo>
                  <a:pt x="3517400" y="3575915"/>
                </a:lnTo>
                <a:lnTo>
                  <a:pt x="3517400" y="0"/>
                </a:lnTo>
                <a:close/>
              </a:path>
            </a:pathLst>
          </a:custGeom>
          <a:blipFill rotWithShape="1">
            <a:blip r:embed="rId4">
              <a:alphaModFix/>
            </a:blip>
            <a:stretch>
              <a:fillRect/>
            </a:stretch>
          </a:blipFill>
          <a:ln>
            <a:noFill/>
          </a:ln>
        </p:spPr>
      </p:sp>
      <p:sp>
        <p:nvSpPr>
          <p:cNvPr id="472" name="Google Shape;472;p57"/>
          <p:cNvSpPr/>
          <p:nvPr/>
        </p:nvSpPr>
        <p:spPr>
          <a:xfrm>
            <a:off x="1028700" y="2132746"/>
            <a:ext cx="6679954" cy="10415148"/>
          </a:xfrm>
          <a:custGeom>
            <a:avLst/>
            <a:gdLst/>
            <a:ahLst/>
            <a:cxnLst/>
            <a:rect l="l" t="t" r="r" b="b"/>
            <a:pathLst>
              <a:path w="6679954" h="10415148" extrusionOk="0">
                <a:moveTo>
                  <a:pt x="0" y="0"/>
                </a:moveTo>
                <a:lnTo>
                  <a:pt x="6679954" y="0"/>
                </a:lnTo>
                <a:lnTo>
                  <a:pt x="6679954" y="10415148"/>
                </a:lnTo>
                <a:lnTo>
                  <a:pt x="0" y="10415148"/>
                </a:lnTo>
                <a:lnTo>
                  <a:pt x="0" y="0"/>
                </a:lnTo>
                <a:close/>
              </a:path>
            </a:pathLst>
          </a:custGeom>
          <a:blipFill rotWithShape="1">
            <a:blip r:embed="rId5">
              <a:alphaModFix/>
            </a:blip>
            <a:stretch>
              <a:fillRect/>
            </a:stretch>
          </a:blipFill>
          <a:ln>
            <a:noFill/>
          </a:ln>
        </p:spPr>
      </p:sp>
      <p:sp>
        <p:nvSpPr>
          <p:cNvPr id="473" name="Google Shape;473;p57"/>
          <p:cNvSpPr/>
          <p:nvPr/>
        </p:nvSpPr>
        <p:spPr>
          <a:xfrm>
            <a:off x="15193451" y="7171542"/>
            <a:ext cx="3517400" cy="3575915"/>
          </a:xfrm>
          <a:custGeom>
            <a:avLst/>
            <a:gdLst/>
            <a:ahLst/>
            <a:cxnLst/>
            <a:rect l="l" t="t" r="r" b="b"/>
            <a:pathLst>
              <a:path w="3517400" h="3575915" extrusionOk="0">
                <a:moveTo>
                  <a:pt x="0" y="0"/>
                </a:moveTo>
                <a:lnTo>
                  <a:pt x="3517401" y="0"/>
                </a:lnTo>
                <a:lnTo>
                  <a:pt x="3517401" y="3575915"/>
                </a:lnTo>
                <a:lnTo>
                  <a:pt x="0" y="3575915"/>
                </a:lnTo>
                <a:lnTo>
                  <a:pt x="0" y="0"/>
                </a:lnTo>
                <a:close/>
              </a:path>
            </a:pathLst>
          </a:custGeom>
          <a:blipFill rotWithShape="1">
            <a:blip r:embed="rId6">
              <a:alphaModFix/>
            </a:blip>
            <a:stretch>
              <a:fillRect/>
            </a:stretch>
          </a:blipFill>
          <a:ln>
            <a:noFill/>
          </a:ln>
        </p:spPr>
      </p:sp>
      <p:sp>
        <p:nvSpPr>
          <p:cNvPr id="474" name="Google Shape;474;p57"/>
          <p:cNvSpPr/>
          <p:nvPr/>
        </p:nvSpPr>
        <p:spPr>
          <a:xfrm>
            <a:off x="14667346" y="3373405"/>
            <a:ext cx="3947298" cy="10185587"/>
          </a:xfrm>
          <a:custGeom>
            <a:avLst/>
            <a:gdLst/>
            <a:ahLst/>
            <a:cxnLst/>
            <a:rect l="l" t="t" r="r" b="b"/>
            <a:pathLst>
              <a:path w="3947298" h="10185587" extrusionOk="0">
                <a:moveTo>
                  <a:pt x="0" y="0"/>
                </a:moveTo>
                <a:lnTo>
                  <a:pt x="3947298" y="0"/>
                </a:lnTo>
                <a:lnTo>
                  <a:pt x="3947298" y="10185587"/>
                </a:lnTo>
                <a:lnTo>
                  <a:pt x="0" y="10185587"/>
                </a:lnTo>
                <a:lnTo>
                  <a:pt x="0" y="0"/>
                </a:lnTo>
                <a:close/>
              </a:path>
            </a:pathLst>
          </a:custGeom>
          <a:blipFill rotWithShape="1">
            <a:blip r:embed="rId7">
              <a:alphaModFix/>
            </a:blip>
            <a:stretch>
              <a:fillRect/>
            </a:stretch>
          </a:blipFill>
          <a:ln>
            <a:noFill/>
          </a:ln>
        </p:spPr>
      </p:sp>
      <p:sp>
        <p:nvSpPr>
          <p:cNvPr id="475" name="Google Shape;475;p57"/>
          <p:cNvSpPr/>
          <p:nvPr/>
        </p:nvSpPr>
        <p:spPr>
          <a:xfrm>
            <a:off x="-695026"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8">
              <a:alphaModFix/>
            </a:blip>
            <a:stretch>
              <a:fillRect/>
            </a:stretch>
          </a:blipFill>
          <a:ln>
            <a:noFill/>
          </a:ln>
        </p:spPr>
      </p:sp>
      <p:sp>
        <p:nvSpPr>
          <p:cNvPr id="476" name="Google Shape;476;p57"/>
          <p:cNvSpPr/>
          <p:nvPr/>
        </p:nvSpPr>
        <p:spPr>
          <a:xfrm>
            <a:off x="12983395"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9">
              <a:alphaModFix/>
            </a:blip>
            <a:stretch>
              <a:fillRect/>
            </a:stretch>
          </a:blipFill>
          <a:ln>
            <a:noFill/>
          </a:ln>
        </p:spPr>
      </p:sp>
      <p:sp>
        <p:nvSpPr>
          <p:cNvPr id="477" name="Google Shape;477;p57"/>
          <p:cNvSpPr txBox="1"/>
          <p:nvPr/>
        </p:nvSpPr>
        <p:spPr>
          <a:xfrm>
            <a:off x="3948150" y="4201878"/>
            <a:ext cx="13971457" cy="2929776"/>
          </a:xfrm>
          <a:prstGeom prst="rect">
            <a:avLst/>
          </a:prstGeom>
          <a:noFill/>
          <a:ln>
            <a:noFill/>
          </a:ln>
        </p:spPr>
        <p:txBody>
          <a:bodyPr spcFirstLastPara="1" wrap="square" lIns="0" tIns="0" rIns="0" bIns="0" anchor="t" anchorCtr="0">
            <a:spAutoFit/>
          </a:bodyPr>
          <a:lstStyle/>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a:solidFill>
                  <a:srgbClr val="1B4262"/>
                </a:solidFill>
                <a:latin typeface="Fraunces"/>
                <a:ea typeface="Fraunces"/>
                <a:cs typeface="Fraunces"/>
                <a:sym typeface="Fraunces"/>
              </a:rPr>
              <a:t>IV.</a:t>
            </a:r>
            <a:endParaRPr/>
          </a:p>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a:solidFill>
                  <a:srgbClr val="1B4262"/>
                </a:solidFill>
                <a:latin typeface="Fraunces"/>
                <a:ea typeface="Fraunces"/>
                <a:cs typeface="Fraunces"/>
                <a:sym typeface="Fraunces"/>
              </a:rPr>
              <a:t>LUYỆN TẬP</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81"/>
        <p:cNvGrpSpPr/>
        <p:nvPr/>
      </p:nvGrpSpPr>
      <p:grpSpPr>
        <a:xfrm>
          <a:off x="0" y="0"/>
          <a:ext cx="0" cy="0"/>
          <a:chOff x="0" y="0"/>
          <a:chExt cx="0" cy="0"/>
        </a:xfrm>
      </p:grpSpPr>
      <p:sp>
        <p:nvSpPr>
          <p:cNvPr id="482" name="Google Shape;482;p24"/>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483" name="Google Shape;483;p24"/>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1</a:t>
            </a:r>
            <a:endParaRPr sz="4500" b="1" i="0" u="none" strike="noStrike" cap="none">
              <a:solidFill>
                <a:srgbClr val="000000"/>
              </a:solidFill>
              <a:latin typeface="Times New Roman"/>
              <a:ea typeface="Times New Roman"/>
              <a:cs typeface="Times New Roman"/>
              <a:sym typeface="Times New Roman"/>
            </a:endParaRPr>
          </a:p>
        </p:txBody>
      </p:sp>
      <p:sp>
        <p:nvSpPr>
          <p:cNvPr id="484" name="Google Shape;484;p24"/>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485" name="Google Shape;485;p24"/>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486" name="Google Shape;486;p24"/>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487" name="Google Shape;487;p24"/>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488" name="Google Shape;488;p24"/>
          <p:cNvSpPr txBox="1"/>
          <p:nvPr/>
        </p:nvSpPr>
        <p:spPr>
          <a:xfrm>
            <a:off x="4239370" y="3148127"/>
            <a:ext cx="11599036" cy="4806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Truyện </a:t>
            </a:r>
            <a:r>
              <a:rPr lang="en-US" sz="4500" b="0" i="1" u="none" strike="noStrike" cap="none">
                <a:solidFill>
                  <a:srgbClr val="000000"/>
                </a:solidFill>
                <a:latin typeface="Times New Roman"/>
                <a:ea typeface="Times New Roman"/>
                <a:cs typeface="Times New Roman"/>
                <a:sym typeface="Times New Roman"/>
              </a:rPr>
              <a:t>Tôi đi học</a:t>
            </a:r>
            <a:r>
              <a:rPr lang="en-US" sz="4500" b="0" i="0" u="none" strike="noStrike" cap="none">
                <a:solidFill>
                  <a:srgbClr val="000000"/>
                </a:solidFill>
                <a:latin typeface="Times New Roman"/>
                <a:ea typeface="Times New Roman"/>
                <a:cs typeface="Times New Roman"/>
                <a:sym typeface="Times New Roman"/>
              </a:rPr>
              <a:t> của Thanh Tịnh được viết theo thể loại nào?</a:t>
            </a:r>
            <a:br>
              <a:rPr lang="en-US" sz="4500" b="0" i="0" u="none" strike="noStrike" cap="none">
                <a:solidFill>
                  <a:srgbClr val="000000"/>
                </a:solidFill>
                <a:latin typeface="Times New Roman"/>
                <a:ea typeface="Times New Roman"/>
                <a:cs typeface="Times New Roman"/>
                <a:sym typeface="Times New Roman"/>
              </a:rPr>
            </a:br>
            <a:r>
              <a:rPr lang="en-US" sz="4500" b="0" i="0" u="none" strike="noStrike" cap="none">
                <a:solidFill>
                  <a:srgbClr val="000000"/>
                </a:solidFill>
                <a:latin typeface="Times New Roman"/>
                <a:ea typeface="Times New Roman"/>
                <a:cs typeface="Times New Roman"/>
                <a:sym typeface="Times New Roman"/>
              </a:rPr>
              <a:t>A.	Truyện ngắn</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B.	Truyện dài</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	Kịch</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D.	Thơ trữ tình</a:t>
            </a:r>
            <a:endParaRPr sz="4500" b="0" i="0" u="none" strike="noStrike" cap="none">
              <a:solidFill>
                <a:srgbClr val="000000"/>
              </a:solidFill>
              <a:latin typeface="Times New Roman"/>
              <a:ea typeface="Times New Roman"/>
              <a:cs typeface="Times New Roman"/>
              <a:sym typeface="Times New Roman"/>
            </a:endParaRPr>
          </a:p>
        </p:txBody>
      </p:sp>
      <p:sp>
        <p:nvSpPr>
          <p:cNvPr id="489" name="Google Shape;489;p24"/>
          <p:cNvSpPr/>
          <p:nvPr/>
        </p:nvSpPr>
        <p:spPr>
          <a:xfrm>
            <a:off x="3913632" y="4718304"/>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20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493"/>
        <p:cNvGrpSpPr/>
        <p:nvPr/>
      </p:nvGrpSpPr>
      <p:grpSpPr>
        <a:xfrm>
          <a:off x="0" y="0"/>
          <a:ext cx="0" cy="0"/>
          <a:chOff x="0" y="0"/>
          <a:chExt cx="0" cy="0"/>
        </a:xfrm>
      </p:grpSpPr>
      <p:sp>
        <p:nvSpPr>
          <p:cNvPr id="494" name="Google Shape;494;p58"/>
          <p:cNvSpPr/>
          <p:nvPr/>
        </p:nvSpPr>
        <p:spPr>
          <a:xfrm>
            <a:off x="1183572" y="2022221"/>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495" name="Google Shape;495;p58"/>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2</a:t>
            </a:r>
            <a:endParaRPr sz="4500" b="1" i="0" u="none" strike="noStrike" cap="none">
              <a:solidFill>
                <a:srgbClr val="000000"/>
              </a:solidFill>
              <a:latin typeface="Times New Roman"/>
              <a:ea typeface="Times New Roman"/>
              <a:cs typeface="Times New Roman"/>
              <a:sym typeface="Times New Roman"/>
            </a:endParaRPr>
          </a:p>
        </p:txBody>
      </p:sp>
      <p:sp>
        <p:nvSpPr>
          <p:cNvPr id="496" name="Google Shape;496;p58"/>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497" name="Google Shape;497;p58"/>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498" name="Google Shape;498;p58"/>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499" name="Google Shape;499;p58"/>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00" name="Google Shape;500;p58"/>
          <p:cNvSpPr txBox="1"/>
          <p:nvPr/>
        </p:nvSpPr>
        <p:spPr>
          <a:xfrm>
            <a:off x="4239370" y="3148127"/>
            <a:ext cx="11599036" cy="401039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Nhân vật chính trong truyện </a:t>
            </a:r>
            <a:r>
              <a:rPr lang="en-US" sz="4500" b="0" i="1" u="none" strike="noStrike" cap="none">
                <a:solidFill>
                  <a:srgbClr val="000000"/>
                </a:solidFill>
                <a:latin typeface="Times New Roman"/>
                <a:ea typeface="Times New Roman"/>
                <a:cs typeface="Times New Roman"/>
                <a:sym typeface="Times New Roman"/>
              </a:rPr>
              <a:t>Tôi đi học </a:t>
            </a:r>
            <a:r>
              <a:rPr lang="en-US" sz="4500" b="0" i="0" u="none" strike="noStrike" cap="none">
                <a:solidFill>
                  <a:srgbClr val="000000"/>
                </a:solidFill>
                <a:latin typeface="Times New Roman"/>
                <a:ea typeface="Times New Roman"/>
                <a:cs typeface="Times New Roman"/>
                <a:sym typeface="Times New Roman"/>
              </a:rPr>
              <a:t>là ai?</a:t>
            </a:r>
            <a:br>
              <a:rPr lang="en-US" sz="4500" b="0" i="0" u="none" strike="noStrike" cap="none">
                <a:solidFill>
                  <a:srgbClr val="000000"/>
                </a:solidFill>
                <a:latin typeface="Times New Roman"/>
                <a:ea typeface="Times New Roman"/>
                <a:cs typeface="Times New Roman"/>
                <a:sym typeface="Times New Roman"/>
              </a:rPr>
            </a:br>
            <a:r>
              <a:rPr lang="en-US" sz="4500" b="0" i="0" u="none" strike="noStrike" cap="none">
                <a:solidFill>
                  <a:srgbClr val="000000"/>
                </a:solidFill>
                <a:latin typeface="Times New Roman"/>
                <a:ea typeface="Times New Roman"/>
                <a:cs typeface="Times New Roman"/>
                <a:sym typeface="Times New Roman"/>
              </a:rPr>
              <a:t>A.	Nhân vật ông đốc</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B.	Nhân vật thầy giáo</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	Thằng Quý</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D.	Nhân vật </a:t>
            </a:r>
            <a:r>
              <a:rPr lang="en-US" sz="4500" b="0" i="1" u="none" strike="noStrike" cap="none">
                <a:solidFill>
                  <a:srgbClr val="000000"/>
                </a:solidFill>
                <a:latin typeface="Times New Roman"/>
                <a:ea typeface="Times New Roman"/>
                <a:cs typeface="Times New Roman"/>
                <a:sym typeface="Times New Roman"/>
              </a:rPr>
              <a:t>tôi</a:t>
            </a:r>
            <a:endParaRPr sz="4500" b="0" i="0" u="none" strike="noStrike" cap="none">
              <a:solidFill>
                <a:srgbClr val="000000"/>
              </a:solidFill>
              <a:latin typeface="Times New Roman"/>
              <a:ea typeface="Times New Roman"/>
              <a:cs typeface="Times New Roman"/>
              <a:sym typeface="Times New Roman"/>
            </a:endParaRPr>
          </a:p>
        </p:txBody>
      </p:sp>
      <p:sp>
        <p:nvSpPr>
          <p:cNvPr id="501" name="Google Shape;501;p58"/>
          <p:cNvSpPr/>
          <p:nvPr/>
        </p:nvSpPr>
        <p:spPr>
          <a:xfrm>
            <a:off x="4239370" y="6241682"/>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20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05"/>
        <p:cNvGrpSpPr/>
        <p:nvPr/>
      </p:nvGrpSpPr>
      <p:grpSpPr>
        <a:xfrm>
          <a:off x="0" y="0"/>
          <a:ext cx="0" cy="0"/>
          <a:chOff x="0" y="0"/>
          <a:chExt cx="0" cy="0"/>
        </a:xfrm>
      </p:grpSpPr>
      <p:sp>
        <p:nvSpPr>
          <p:cNvPr id="506" name="Google Shape;506;p59"/>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507" name="Google Shape;507;p59"/>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3</a:t>
            </a:r>
            <a:endParaRPr sz="4500" b="1" i="0" u="none" strike="noStrike" cap="none">
              <a:solidFill>
                <a:srgbClr val="000000"/>
              </a:solidFill>
              <a:latin typeface="Times New Roman"/>
              <a:ea typeface="Times New Roman"/>
              <a:cs typeface="Times New Roman"/>
              <a:sym typeface="Times New Roman"/>
            </a:endParaRPr>
          </a:p>
        </p:txBody>
      </p:sp>
      <p:sp>
        <p:nvSpPr>
          <p:cNvPr id="508" name="Google Shape;508;p59"/>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509" name="Google Shape;509;p59"/>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510" name="Google Shape;510;p59"/>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511" name="Google Shape;511;p59"/>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12" name="Google Shape;512;p59"/>
          <p:cNvSpPr txBox="1"/>
          <p:nvPr/>
        </p:nvSpPr>
        <p:spPr>
          <a:xfrm>
            <a:off x="4239370" y="3148127"/>
            <a:ext cx="11599036" cy="4806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Nhân vật chính trong văn bản được xây dựng chủ yếu ở phương diện nào?</a:t>
            </a:r>
            <a:br>
              <a:rPr lang="en-US" sz="4500" b="0" i="0" u="none" strike="noStrike" cap="none">
                <a:solidFill>
                  <a:srgbClr val="000000"/>
                </a:solidFill>
                <a:latin typeface="Times New Roman"/>
                <a:ea typeface="Times New Roman"/>
                <a:cs typeface="Times New Roman"/>
                <a:sym typeface="Times New Roman"/>
              </a:rPr>
            </a:br>
            <a:r>
              <a:rPr lang="en-US" sz="4500" b="0" i="0" u="none" strike="noStrike" cap="none">
                <a:solidFill>
                  <a:srgbClr val="000000"/>
                </a:solidFill>
                <a:latin typeface="Times New Roman"/>
                <a:ea typeface="Times New Roman"/>
                <a:cs typeface="Times New Roman"/>
                <a:sym typeface="Times New Roman"/>
              </a:rPr>
              <a:t>A.	Ngoại hình</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B.	Tâm trạng</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	Lời nói</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D.	Cử chỉ</a:t>
            </a:r>
            <a:endParaRPr sz="4500" b="0" i="0" u="none" strike="noStrike" cap="none">
              <a:solidFill>
                <a:srgbClr val="000000"/>
              </a:solidFill>
              <a:latin typeface="Times New Roman"/>
              <a:ea typeface="Times New Roman"/>
              <a:cs typeface="Times New Roman"/>
              <a:sym typeface="Times New Roman"/>
            </a:endParaRPr>
          </a:p>
        </p:txBody>
      </p:sp>
      <p:sp>
        <p:nvSpPr>
          <p:cNvPr id="513" name="Google Shape;513;p59"/>
          <p:cNvSpPr/>
          <p:nvPr/>
        </p:nvSpPr>
        <p:spPr>
          <a:xfrm>
            <a:off x="4239370" y="5611029"/>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20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17"/>
        <p:cNvGrpSpPr/>
        <p:nvPr/>
      </p:nvGrpSpPr>
      <p:grpSpPr>
        <a:xfrm>
          <a:off x="0" y="0"/>
          <a:ext cx="0" cy="0"/>
          <a:chOff x="0" y="0"/>
          <a:chExt cx="0" cy="0"/>
        </a:xfrm>
      </p:grpSpPr>
      <p:sp>
        <p:nvSpPr>
          <p:cNvPr id="518" name="Google Shape;518;p60"/>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519" name="Google Shape;519;p60"/>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4</a:t>
            </a:r>
            <a:endParaRPr sz="4500" b="1" i="0" u="none" strike="noStrike" cap="none">
              <a:solidFill>
                <a:srgbClr val="000000"/>
              </a:solidFill>
              <a:latin typeface="Times New Roman"/>
              <a:ea typeface="Times New Roman"/>
              <a:cs typeface="Times New Roman"/>
              <a:sym typeface="Times New Roman"/>
            </a:endParaRPr>
          </a:p>
        </p:txBody>
      </p:sp>
      <p:sp>
        <p:nvSpPr>
          <p:cNvPr id="520" name="Google Shape;520;p60"/>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521" name="Google Shape;521;p60"/>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522" name="Google Shape;522;p60"/>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523" name="Google Shape;523;p60"/>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24" name="Google Shape;524;p60"/>
          <p:cNvSpPr txBox="1"/>
          <p:nvPr/>
        </p:nvSpPr>
        <p:spPr>
          <a:xfrm>
            <a:off x="4006713" y="2869502"/>
            <a:ext cx="12851655" cy="571002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Câu văn nào không sử dụng hình ảnh so sánh để nói lên tâm trạng của nhân vật </a:t>
            </a:r>
            <a:r>
              <a:rPr lang="en-US" sz="3200" b="0" i="1" u="none" strike="noStrike" cap="none">
                <a:solidFill>
                  <a:srgbClr val="000000"/>
                </a:solidFill>
                <a:latin typeface="Times New Roman"/>
                <a:ea typeface="Times New Roman"/>
                <a:cs typeface="Times New Roman"/>
                <a:sym typeface="Times New Roman"/>
              </a:rPr>
              <a:t>tôi?</a:t>
            </a:r>
            <a:endParaRPr sz="32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Tôi quên thế nào được những cảm giác trong sáng ấy nảy nở trong lòng tôi như mấy cành hoa tươi mỉm cười giữa bầu trời quang đãng</a:t>
            </a:r>
            <a:endParaRPr sz="32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Trong lúc ông đọc tên từng người, tôi cảm thấy như quả tim tôi ngừng đập</a:t>
            </a:r>
            <a:endParaRPr sz="32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Ý nghĩ ấy thoáng qua trong trí tôi nhẹ nhàng như một làn mây lướt ngang ngọn núi</a:t>
            </a:r>
            <a:endParaRPr sz="32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Họ như con chim con đứng bên bờ tổ, nhìn quãng trời rộng muốn bay nhưng còn ngập ngừng e sợ.</a:t>
            </a:r>
            <a:endParaRPr sz="3200" b="0" i="0" u="none" strike="noStrike" cap="none">
              <a:solidFill>
                <a:srgbClr val="000000"/>
              </a:solidFill>
              <a:latin typeface="Times New Roman"/>
              <a:ea typeface="Times New Roman"/>
              <a:cs typeface="Times New Roman"/>
              <a:sym typeface="Times New Roman"/>
            </a:endParaRPr>
          </a:p>
        </p:txBody>
      </p:sp>
      <p:sp>
        <p:nvSpPr>
          <p:cNvPr id="525" name="Google Shape;525;p60"/>
          <p:cNvSpPr/>
          <p:nvPr/>
        </p:nvSpPr>
        <p:spPr>
          <a:xfrm>
            <a:off x="3967829" y="3768550"/>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20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29"/>
        <p:cNvGrpSpPr/>
        <p:nvPr/>
      </p:nvGrpSpPr>
      <p:grpSpPr>
        <a:xfrm>
          <a:off x="0" y="0"/>
          <a:ext cx="0" cy="0"/>
          <a:chOff x="0" y="0"/>
          <a:chExt cx="0" cy="0"/>
        </a:xfrm>
      </p:grpSpPr>
      <p:sp>
        <p:nvSpPr>
          <p:cNvPr id="530" name="Google Shape;530;p61"/>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531" name="Google Shape;531;p61"/>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5</a:t>
            </a:r>
            <a:endParaRPr sz="4500" b="1" i="0" u="none" strike="noStrike" cap="none">
              <a:solidFill>
                <a:srgbClr val="000000"/>
              </a:solidFill>
              <a:latin typeface="Times New Roman"/>
              <a:ea typeface="Times New Roman"/>
              <a:cs typeface="Times New Roman"/>
              <a:sym typeface="Times New Roman"/>
            </a:endParaRPr>
          </a:p>
        </p:txBody>
      </p:sp>
      <p:sp>
        <p:nvSpPr>
          <p:cNvPr id="532" name="Google Shape;532;p61"/>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533" name="Google Shape;533;p61"/>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534" name="Google Shape;534;p61"/>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535" name="Google Shape;535;p61"/>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36" name="Google Shape;536;p61"/>
          <p:cNvSpPr txBox="1"/>
          <p:nvPr/>
        </p:nvSpPr>
        <p:spPr>
          <a:xfrm>
            <a:off x="4006713" y="2869502"/>
            <a:ext cx="12851655" cy="560307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Câu văn </a:t>
            </a:r>
            <a:r>
              <a:rPr lang="en-US" sz="4500" b="0" i="1" u="none" strike="noStrike" cap="none">
                <a:solidFill>
                  <a:srgbClr val="000000"/>
                </a:solidFill>
                <a:latin typeface="Times New Roman"/>
                <a:ea typeface="Times New Roman"/>
                <a:cs typeface="Times New Roman"/>
                <a:sym typeface="Times New Roman"/>
              </a:rPr>
              <a:t>Tôi bặm tay ghì thật chặt nhưng một quyển vở cũng xệch ra và chênh đầu chúi xuống đất </a:t>
            </a:r>
            <a:r>
              <a:rPr lang="en-US" sz="4500" b="0" i="0" u="none" strike="noStrike" cap="none">
                <a:solidFill>
                  <a:srgbClr val="000000"/>
                </a:solidFill>
                <a:latin typeface="Times New Roman"/>
                <a:ea typeface="Times New Roman"/>
                <a:cs typeface="Times New Roman"/>
                <a:sym typeface="Times New Roman"/>
              </a:rPr>
              <a:t>cho ta hiểu điều gì?</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A.	Cậu bé chưa quen với việc cầm vở</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B.	Cậu bé chưa tập trung học</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	Cậu bé quá hồi hộp</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D.	Cậu bé thấy mình không đủ sức giữ vở</a:t>
            </a:r>
            <a:endParaRPr sz="4500" b="0" i="0" u="none" strike="noStrike" cap="none">
              <a:solidFill>
                <a:srgbClr val="000000"/>
              </a:solidFill>
              <a:latin typeface="Times New Roman"/>
              <a:ea typeface="Times New Roman"/>
              <a:cs typeface="Times New Roman"/>
              <a:sym typeface="Times New Roman"/>
            </a:endParaRPr>
          </a:p>
        </p:txBody>
      </p:sp>
      <p:sp>
        <p:nvSpPr>
          <p:cNvPr id="537" name="Google Shape;537;p61"/>
          <p:cNvSpPr/>
          <p:nvPr/>
        </p:nvSpPr>
        <p:spPr>
          <a:xfrm>
            <a:off x="4085780" y="6753712"/>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2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88"/>
        <p:cNvGrpSpPr/>
        <p:nvPr/>
      </p:nvGrpSpPr>
      <p:grpSpPr>
        <a:xfrm>
          <a:off x="0" y="0"/>
          <a:ext cx="0" cy="0"/>
          <a:chOff x="0" y="0"/>
          <a:chExt cx="0" cy="0"/>
        </a:xfrm>
      </p:grpSpPr>
      <p:sp>
        <p:nvSpPr>
          <p:cNvPr id="189" name="Google Shape;189;p14"/>
          <p:cNvSpPr/>
          <p:nvPr/>
        </p:nvSpPr>
        <p:spPr>
          <a:xfrm>
            <a:off x="-1362896" y="-922720"/>
            <a:ext cx="5455235" cy="7075577"/>
          </a:xfrm>
          <a:custGeom>
            <a:avLst/>
            <a:gdLst/>
            <a:ahLst/>
            <a:cxnLst/>
            <a:rect l="l" t="t" r="r" b="b"/>
            <a:pathLst>
              <a:path w="5455235" h="7075577" extrusionOk="0">
                <a:moveTo>
                  <a:pt x="0" y="0"/>
                </a:moveTo>
                <a:lnTo>
                  <a:pt x="5455235" y="0"/>
                </a:lnTo>
                <a:lnTo>
                  <a:pt x="5455235" y="7075577"/>
                </a:lnTo>
                <a:lnTo>
                  <a:pt x="0" y="7075577"/>
                </a:lnTo>
                <a:lnTo>
                  <a:pt x="0" y="0"/>
                </a:lnTo>
                <a:close/>
              </a:path>
            </a:pathLst>
          </a:custGeom>
          <a:blipFill rotWithShape="1">
            <a:blip r:embed="rId3">
              <a:alphaModFix/>
            </a:blip>
            <a:stretch>
              <a:fillRect l="-865" r="-864"/>
            </a:stretch>
          </a:blipFill>
          <a:ln>
            <a:noFill/>
          </a:ln>
        </p:spPr>
      </p:sp>
      <p:sp>
        <p:nvSpPr>
          <p:cNvPr id="190" name="Google Shape;190;p14"/>
          <p:cNvSpPr/>
          <p:nvPr/>
        </p:nvSpPr>
        <p:spPr>
          <a:xfrm flipH="1">
            <a:off x="-554826" y="5897198"/>
            <a:ext cx="4770892" cy="4850259"/>
          </a:xfrm>
          <a:custGeom>
            <a:avLst/>
            <a:gdLst/>
            <a:ahLst/>
            <a:cxnLst/>
            <a:rect l="l" t="t" r="r" b="b"/>
            <a:pathLst>
              <a:path w="4770892" h="4850259" extrusionOk="0">
                <a:moveTo>
                  <a:pt x="4770891" y="0"/>
                </a:moveTo>
                <a:lnTo>
                  <a:pt x="0" y="0"/>
                </a:lnTo>
                <a:lnTo>
                  <a:pt x="0" y="4850259"/>
                </a:lnTo>
                <a:lnTo>
                  <a:pt x="4770891" y="4850259"/>
                </a:lnTo>
                <a:lnTo>
                  <a:pt x="4770891" y="0"/>
                </a:lnTo>
                <a:close/>
              </a:path>
            </a:pathLst>
          </a:custGeom>
          <a:blipFill rotWithShape="1">
            <a:blip r:embed="rId4">
              <a:alphaModFix/>
            </a:blip>
            <a:stretch>
              <a:fillRect/>
            </a:stretch>
          </a:blipFill>
          <a:ln>
            <a:noFill/>
          </a:ln>
        </p:spPr>
      </p:sp>
      <p:sp>
        <p:nvSpPr>
          <p:cNvPr id="192" name="Google Shape;192;p14"/>
          <p:cNvSpPr txBox="1"/>
          <p:nvPr/>
        </p:nvSpPr>
        <p:spPr>
          <a:xfrm>
            <a:off x="3740577" y="1708783"/>
            <a:ext cx="13792500" cy="884858"/>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5000"/>
              <a:buFont typeface="Arial"/>
              <a:buNone/>
            </a:pPr>
            <a:r>
              <a:rPr lang="en-US" sz="5000" b="1" i="0" u="none" strike="noStrike" cap="none">
                <a:solidFill>
                  <a:srgbClr val="974806"/>
                </a:solidFill>
                <a:latin typeface="Roboto Condensed"/>
                <a:ea typeface="Roboto Condensed"/>
                <a:cs typeface="Roboto Condensed"/>
                <a:sym typeface="Roboto Condensed"/>
              </a:rPr>
              <a:t>Các đặc trưng của truyện ngắn</a:t>
            </a:r>
            <a:endParaRPr sz="5000" b="0" i="0" u="none" strike="noStrike" cap="none">
              <a:solidFill>
                <a:srgbClr val="974806"/>
              </a:solidFill>
              <a:latin typeface="Arial"/>
              <a:ea typeface="Arial"/>
              <a:cs typeface="Arial"/>
              <a:sym typeface="Arial"/>
            </a:endParaRPr>
          </a:p>
        </p:txBody>
      </p:sp>
      <p:sp>
        <p:nvSpPr>
          <p:cNvPr id="193" name="Google Shape;193;p14"/>
          <p:cNvSpPr/>
          <p:nvPr/>
        </p:nvSpPr>
        <p:spPr>
          <a:xfrm>
            <a:off x="4092339" y="3533610"/>
            <a:ext cx="5455235" cy="5153073"/>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4500" b="1" i="0" u="none" strike="noStrike" cap="none">
                <a:solidFill>
                  <a:schemeClr val="lt1"/>
                </a:solidFill>
                <a:latin typeface="Times New Roman"/>
                <a:ea typeface="Times New Roman"/>
                <a:cs typeface="Times New Roman"/>
                <a:sym typeface="Times New Roman"/>
              </a:rPr>
              <a:t>a. Kết cấu</a:t>
            </a:r>
            <a:endParaRPr sz="4500" b="0" i="0" u="none" strike="noStrike" cap="none">
              <a:solidFill>
                <a:schemeClr val="lt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chemeClr val="lt1"/>
                </a:solidFill>
                <a:latin typeface="Times New Roman"/>
                <a:ea typeface="Times New Roman"/>
                <a:cs typeface="Times New Roman"/>
                <a:sym typeface="Times New Roman"/>
              </a:rPr>
              <a:t>Không chia thành nhiều tuyến, bút pháp trần thuật thường là chấm phá.</a:t>
            </a:r>
            <a:endParaRPr sz="4500" b="0" i="0" u="none" strike="noStrike" cap="none">
              <a:solidFill>
                <a:schemeClr val="lt1"/>
              </a:solidFill>
              <a:latin typeface="Times New Roman"/>
              <a:ea typeface="Times New Roman"/>
              <a:cs typeface="Times New Roman"/>
              <a:sym typeface="Times New Roman"/>
            </a:endParaRPr>
          </a:p>
        </p:txBody>
      </p:sp>
      <p:sp>
        <p:nvSpPr>
          <p:cNvPr id="194" name="Google Shape;194;p14"/>
          <p:cNvSpPr/>
          <p:nvPr/>
        </p:nvSpPr>
        <p:spPr>
          <a:xfrm>
            <a:off x="11468043" y="3533609"/>
            <a:ext cx="5455235" cy="5153073"/>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4500" b="1" i="0" u="none" strike="noStrike" cap="none">
                <a:solidFill>
                  <a:schemeClr val="lt1"/>
                </a:solidFill>
                <a:latin typeface="Times New Roman"/>
                <a:ea typeface="Times New Roman"/>
                <a:cs typeface="Times New Roman"/>
                <a:sym typeface="Times New Roman"/>
              </a:rPr>
              <a:t>b. Chi tiết</a:t>
            </a:r>
            <a:endParaRPr sz="4500" b="0" i="0" u="none" strike="noStrike" cap="none">
              <a:solidFill>
                <a:schemeClr val="lt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chemeClr val="lt1"/>
                </a:solidFill>
                <a:latin typeface="Times New Roman"/>
                <a:ea typeface="Times New Roman"/>
                <a:cs typeface="Times New Roman"/>
                <a:sym typeface="Times New Roman"/>
              </a:rPr>
              <a:t>Chi tiết cô đúc, lối hành văn mang nhiều hàm ý.</a:t>
            </a:r>
            <a:endParaRPr sz="4500" b="0" i="0" u="none" strike="noStrike" cap="none">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5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2000"/>
                                        <p:tgtEl>
                                          <p:spTgt spid="1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2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41"/>
        <p:cNvGrpSpPr/>
        <p:nvPr/>
      </p:nvGrpSpPr>
      <p:grpSpPr>
        <a:xfrm>
          <a:off x="0" y="0"/>
          <a:ext cx="0" cy="0"/>
          <a:chOff x="0" y="0"/>
          <a:chExt cx="0" cy="0"/>
        </a:xfrm>
      </p:grpSpPr>
      <p:sp>
        <p:nvSpPr>
          <p:cNvPr id="542" name="Google Shape;542;p62"/>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543" name="Google Shape;543;p62"/>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CÂU6</a:t>
            </a:r>
            <a:endParaRPr sz="4500" b="1" i="0" u="none" strike="noStrike" cap="none">
              <a:solidFill>
                <a:srgbClr val="000000"/>
              </a:solidFill>
              <a:latin typeface="Times New Roman"/>
              <a:ea typeface="Times New Roman"/>
              <a:cs typeface="Times New Roman"/>
              <a:sym typeface="Times New Roman"/>
            </a:endParaRPr>
          </a:p>
        </p:txBody>
      </p:sp>
      <p:sp>
        <p:nvSpPr>
          <p:cNvPr id="544" name="Google Shape;544;p62"/>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545" name="Google Shape;545;p62"/>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546" name="Google Shape;546;p62"/>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547" name="Google Shape;547;p62"/>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48" name="Google Shape;548;p62"/>
          <p:cNvSpPr txBox="1"/>
          <p:nvPr/>
        </p:nvSpPr>
        <p:spPr>
          <a:xfrm>
            <a:off x="2989046" y="2945946"/>
            <a:ext cx="13579882" cy="569655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900" b="0" i="0" u="none" strike="noStrike" cap="none">
                <a:solidFill>
                  <a:srgbClr val="000000"/>
                </a:solidFill>
                <a:latin typeface="Times New Roman"/>
                <a:ea typeface="Times New Roman"/>
                <a:cs typeface="Times New Roman"/>
                <a:sym typeface="Times New Roman"/>
              </a:rPr>
              <a:t>Ý nào nói đúng nhất tác dụng của biện pháp tu từ được tác giả Thanh Tịnh sử dụng trong đoạn văn:</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900" b="0" i="1" u="none" strike="noStrike" cap="none">
                <a:solidFill>
                  <a:srgbClr val="000000"/>
                </a:solidFill>
                <a:latin typeface="Times New Roman"/>
                <a:ea typeface="Times New Roman"/>
                <a:cs typeface="Times New Roman"/>
                <a:sym typeface="Times New Roman"/>
              </a:rPr>
              <a:t>"Cũng như tôi, mấy cậu học trò mới bỡ ngỡ đứng nép bên người thân, chỉ dám nhìn một nửa hay dám đi từng bước nhẹ. Họ như con chim non đứng bên bờ tổ, nhìn quãng trời rộng muốn bay, nhưng còn ngập ngừng e sợ. Họ thèm vụng và ao ước thầm được như những người học trò cũ, biết lớp, biết thầy để khỏi phải rụt rè trong cảnh lạ".</a:t>
            </a:r>
            <a:endParaRPr sz="2900" b="0" i="0" u="none" strike="noStrike" cap="none">
              <a:solidFill>
                <a:srgbClr val="000000"/>
              </a:solidFill>
              <a:latin typeface="Times New Roman"/>
              <a:ea typeface="Times New Roman"/>
              <a:cs typeface="Times New Roman"/>
              <a:sym typeface="Times New Roman"/>
            </a:endParaRPr>
          </a:p>
          <a:p>
            <a:pPr marL="0" marR="0" lvl="0" indent="0" algn="r" rtl="0">
              <a:lnSpc>
                <a:spcPct val="115000"/>
              </a:lnSpc>
              <a:spcBef>
                <a:spcPts val="0"/>
              </a:spcBef>
              <a:spcAft>
                <a:spcPts val="0"/>
              </a:spcAft>
              <a:buNone/>
            </a:pPr>
            <a:r>
              <a:rPr lang="en-US" sz="2900" b="0" i="0" u="none" strike="noStrike" cap="none">
                <a:solidFill>
                  <a:srgbClr val="000000"/>
                </a:solidFill>
                <a:latin typeface="Times New Roman"/>
                <a:ea typeface="Times New Roman"/>
                <a:cs typeface="Times New Roman"/>
                <a:sym typeface="Times New Roman"/>
              </a:rPr>
              <a:t>(Tôi đi học, Thanh Tịnh)</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900" b="0" i="0" u="none" strike="noStrike" cap="none">
                <a:solidFill>
                  <a:srgbClr val="000000"/>
                </a:solidFill>
                <a:latin typeface="Times New Roman"/>
                <a:ea typeface="Times New Roman"/>
                <a:cs typeface="Times New Roman"/>
                <a:sym typeface="Times New Roman"/>
              </a:rPr>
              <a:t>A. Tô đậm tâm trạng của nhân vật tôi khi thấy các bạn cũng vụng về như mình</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900" b="0" i="0" u="none" strike="noStrike" cap="none">
                <a:solidFill>
                  <a:srgbClr val="000000"/>
                </a:solidFill>
                <a:latin typeface="Times New Roman"/>
                <a:ea typeface="Times New Roman"/>
                <a:cs typeface="Times New Roman"/>
                <a:sym typeface="Times New Roman"/>
              </a:rPr>
              <a:t>B. Hé lộ tâm trạng của mấy cậu học trò mới trước giờ vào lớp</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900" b="0" i="0" u="none" strike="noStrike" cap="none">
                <a:solidFill>
                  <a:srgbClr val="000000"/>
                </a:solidFill>
                <a:latin typeface="Times New Roman"/>
                <a:ea typeface="Times New Roman"/>
                <a:cs typeface="Times New Roman"/>
                <a:sym typeface="Times New Roman"/>
              </a:rPr>
              <a:t>C. Tô đậm mong ước được biết lớp biết thầy để khỏi phải rụt rè khi tới trường mới</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2900" b="0" i="0" u="none" strike="noStrike" cap="none">
                <a:solidFill>
                  <a:srgbClr val="000000"/>
                </a:solidFill>
                <a:latin typeface="Times New Roman"/>
                <a:ea typeface="Times New Roman"/>
                <a:cs typeface="Times New Roman"/>
                <a:sym typeface="Times New Roman"/>
              </a:rPr>
              <a:t>D. Gợi tả tâm trạng của các bậc phụ huynh khi đưa con vào lớp.</a:t>
            </a:r>
            <a:endParaRPr sz="2900" b="0" i="0" u="none" strike="noStrike" cap="none">
              <a:solidFill>
                <a:srgbClr val="000000"/>
              </a:solidFill>
              <a:latin typeface="Times New Roman"/>
              <a:ea typeface="Times New Roman"/>
              <a:cs typeface="Times New Roman"/>
              <a:sym typeface="Times New Roman"/>
            </a:endParaRPr>
          </a:p>
        </p:txBody>
      </p:sp>
      <p:sp>
        <p:nvSpPr>
          <p:cNvPr id="549" name="Google Shape;549;p62"/>
          <p:cNvSpPr/>
          <p:nvPr/>
        </p:nvSpPr>
        <p:spPr>
          <a:xfrm>
            <a:off x="2623052" y="7059168"/>
            <a:ext cx="1042649" cy="5723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20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53"/>
        <p:cNvGrpSpPr/>
        <p:nvPr/>
      </p:nvGrpSpPr>
      <p:grpSpPr>
        <a:xfrm>
          <a:off x="0" y="0"/>
          <a:ext cx="0" cy="0"/>
          <a:chOff x="0" y="0"/>
          <a:chExt cx="0" cy="0"/>
        </a:xfrm>
      </p:grpSpPr>
      <p:sp>
        <p:nvSpPr>
          <p:cNvPr id="554" name="Google Shape;554;p63"/>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555" name="Google Shape;555;p63"/>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7</a:t>
            </a:r>
            <a:endParaRPr sz="4500" b="1" i="0" u="none" strike="noStrike" cap="none">
              <a:solidFill>
                <a:srgbClr val="000000"/>
              </a:solidFill>
              <a:latin typeface="Times New Roman"/>
              <a:ea typeface="Times New Roman"/>
              <a:cs typeface="Times New Roman"/>
              <a:sym typeface="Times New Roman"/>
            </a:endParaRPr>
          </a:p>
        </p:txBody>
      </p:sp>
      <p:sp>
        <p:nvSpPr>
          <p:cNvPr id="556" name="Google Shape;556;p63"/>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557" name="Google Shape;557;p63"/>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558" name="Google Shape;558;p63"/>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559" name="Google Shape;559;p63"/>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60" name="Google Shape;560;p63"/>
          <p:cNvSpPr txBox="1"/>
          <p:nvPr/>
        </p:nvSpPr>
        <p:spPr>
          <a:xfrm>
            <a:off x="4006713" y="3279258"/>
            <a:ext cx="12851655" cy="4806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Câu 7: Ông đốc và thầy giáo trẻ xuất hiện trong truyện là người có tính cách thế nào?</a:t>
            </a:r>
            <a:br>
              <a:rPr lang="en-US" sz="4500" b="0" i="0" u="none" strike="noStrike" cap="none">
                <a:solidFill>
                  <a:srgbClr val="000000"/>
                </a:solidFill>
                <a:latin typeface="Times New Roman"/>
                <a:ea typeface="Times New Roman"/>
                <a:cs typeface="Times New Roman"/>
                <a:sym typeface="Times New Roman"/>
              </a:rPr>
            </a:br>
            <a:r>
              <a:rPr lang="en-US" sz="4500" b="0" i="0" u="none" strike="noStrike" cap="none">
                <a:solidFill>
                  <a:srgbClr val="000000"/>
                </a:solidFill>
                <a:latin typeface="Times New Roman"/>
                <a:ea typeface="Times New Roman"/>
                <a:cs typeface="Times New Roman"/>
                <a:sym typeface="Times New Roman"/>
              </a:rPr>
              <a:t>A. Vô cùng nghiêm khắc</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B. Rất hiền từ và kiên nhẫn</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 Vị tha, bao dung</a:t>
            </a:r>
            <a:endParaRPr sz="45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D. Luôn trẻ trung và sôi động</a:t>
            </a:r>
            <a:endParaRPr sz="4500" b="0" i="0" u="none" strike="noStrike" cap="none">
              <a:solidFill>
                <a:srgbClr val="000000"/>
              </a:solidFill>
              <a:latin typeface="Times New Roman"/>
              <a:ea typeface="Times New Roman"/>
              <a:cs typeface="Times New Roman"/>
              <a:sym typeface="Times New Roman"/>
            </a:endParaRPr>
          </a:p>
        </p:txBody>
      </p:sp>
      <p:sp>
        <p:nvSpPr>
          <p:cNvPr id="561" name="Google Shape;561;p63"/>
          <p:cNvSpPr/>
          <p:nvPr/>
        </p:nvSpPr>
        <p:spPr>
          <a:xfrm>
            <a:off x="3542701" y="5648705"/>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2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65"/>
        <p:cNvGrpSpPr/>
        <p:nvPr/>
      </p:nvGrpSpPr>
      <p:grpSpPr>
        <a:xfrm>
          <a:off x="0" y="0"/>
          <a:ext cx="0" cy="0"/>
          <a:chOff x="0" y="0"/>
          <a:chExt cx="0" cy="0"/>
        </a:xfrm>
      </p:grpSpPr>
      <p:sp>
        <p:nvSpPr>
          <p:cNvPr id="566" name="Google Shape;566;p64"/>
          <p:cNvSpPr/>
          <p:nvPr/>
        </p:nvSpPr>
        <p:spPr>
          <a:xfrm>
            <a:off x="1090388" y="1970454"/>
            <a:ext cx="16648972" cy="7741242"/>
          </a:xfrm>
          <a:custGeom>
            <a:avLst/>
            <a:gdLst/>
            <a:ahLst/>
            <a:cxnLst/>
            <a:rect l="l" t="t" r="r" b="b"/>
            <a:pathLst>
              <a:path w="4430471" h="4114800" extrusionOk="0">
                <a:moveTo>
                  <a:pt x="0" y="0"/>
                </a:moveTo>
                <a:lnTo>
                  <a:pt x="4430471" y="0"/>
                </a:lnTo>
                <a:lnTo>
                  <a:pt x="4430471" y="4114800"/>
                </a:lnTo>
                <a:lnTo>
                  <a:pt x="0" y="4114800"/>
                </a:lnTo>
                <a:lnTo>
                  <a:pt x="0" y="0"/>
                </a:lnTo>
                <a:close/>
              </a:path>
            </a:pathLst>
          </a:custGeom>
          <a:blipFill rotWithShape="1">
            <a:blip r:embed="rId3">
              <a:alphaModFix/>
            </a:blip>
            <a:stretch>
              <a:fillRect/>
            </a:stretch>
          </a:blipFill>
          <a:ln>
            <a:noFill/>
          </a:ln>
        </p:spPr>
      </p:sp>
      <p:sp>
        <p:nvSpPr>
          <p:cNvPr id="567" name="Google Shape;567;p64"/>
          <p:cNvSpPr/>
          <p:nvPr/>
        </p:nvSpPr>
        <p:spPr>
          <a:xfrm>
            <a:off x="7708739" y="912066"/>
            <a:ext cx="3086100" cy="975387"/>
          </a:xfrm>
          <a:custGeom>
            <a:avLst/>
            <a:gdLst/>
            <a:ahLst/>
            <a:cxnLst/>
            <a:rect l="l" t="t" r="r" b="b"/>
            <a:pathLst>
              <a:path w="812800" h="256892" extrusionOk="0">
                <a:moveTo>
                  <a:pt x="127941" y="0"/>
                </a:moveTo>
                <a:lnTo>
                  <a:pt x="684859" y="0"/>
                </a:lnTo>
                <a:cubicBezTo>
                  <a:pt x="718791" y="0"/>
                  <a:pt x="751333" y="13479"/>
                  <a:pt x="775327" y="37473"/>
                </a:cubicBezTo>
                <a:cubicBezTo>
                  <a:pt x="799321" y="61467"/>
                  <a:pt x="812800" y="94009"/>
                  <a:pt x="812800" y="127941"/>
                </a:cubicBezTo>
                <a:lnTo>
                  <a:pt x="812800" y="128951"/>
                </a:lnTo>
                <a:cubicBezTo>
                  <a:pt x="812800" y="162883"/>
                  <a:pt x="799321" y="195425"/>
                  <a:pt x="775327" y="219419"/>
                </a:cubicBezTo>
                <a:cubicBezTo>
                  <a:pt x="751333" y="243413"/>
                  <a:pt x="718791" y="256892"/>
                  <a:pt x="684859" y="256892"/>
                </a:cubicBezTo>
                <a:lnTo>
                  <a:pt x="127941" y="256892"/>
                </a:lnTo>
                <a:cubicBezTo>
                  <a:pt x="94009" y="256892"/>
                  <a:pt x="61467" y="243413"/>
                  <a:pt x="37473" y="219419"/>
                </a:cubicBezTo>
                <a:cubicBezTo>
                  <a:pt x="13479" y="195425"/>
                  <a:pt x="0" y="162883"/>
                  <a:pt x="0" y="128951"/>
                </a:cubicBezTo>
                <a:lnTo>
                  <a:pt x="0" y="127941"/>
                </a:lnTo>
                <a:cubicBezTo>
                  <a:pt x="0" y="94009"/>
                  <a:pt x="13479" y="61467"/>
                  <a:pt x="37473" y="37473"/>
                </a:cubicBezTo>
                <a:cubicBezTo>
                  <a:pt x="61467" y="13479"/>
                  <a:pt x="94009" y="0"/>
                  <a:pt x="127941" y="0"/>
                </a:cubicBezTo>
                <a:close/>
              </a:path>
            </a:pathLst>
          </a:custGeom>
          <a:solidFill>
            <a:srgbClr val="E5B8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Times New Roman"/>
                <a:ea typeface="Times New Roman"/>
                <a:cs typeface="Times New Roman"/>
                <a:sym typeface="Times New Roman"/>
              </a:rPr>
              <a:t>CÂU 8</a:t>
            </a:r>
            <a:endParaRPr sz="4500" b="1" i="0" u="none" strike="noStrike" cap="none">
              <a:solidFill>
                <a:srgbClr val="000000"/>
              </a:solidFill>
              <a:latin typeface="Times New Roman"/>
              <a:ea typeface="Times New Roman"/>
              <a:cs typeface="Times New Roman"/>
              <a:sym typeface="Times New Roman"/>
            </a:endParaRPr>
          </a:p>
        </p:txBody>
      </p:sp>
      <p:sp>
        <p:nvSpPr>
          <p:cNvPr id="568" name="Google Shape;568;p64"/>
          <p:cNvSpPr/>
          <p:nvPr/>
        </p:nvSpPr>
        <p:spPr>
          <a:xfrm rot="-1076673">
            <a:off x="10756578" y="-648669"/>
            <a:ext cx="4757791" cy="2854675"/>
          </a:xfrm>
          <a:custGeom>
            <a:avLst/>
            <a:gdLst/>
            <a:ahLst/>
            <a:cxnLst/>
            <a:rect l="l" t="t" r="r" b="b"/>
            <a:pathLst>
              <a:path w="4757791" h="2854675" extrusionOk="0">
                <a:moveTo>
                  <a:pt x="0" y="0"/>
                </a:moveTo>
                <a:lnTo>
                  <a:pt x="4757791" y="0"/>
                </a:lnTo>
                <a:lnTo>
                  <a:pt x="4757791" y="2854674"/>
                </a:lnTo>
                <a:lnTo>
                  <a:pt x="0" y="2854674"/>
                </a:lnTo>
                <a:lnTo>
                  <a:pt x="0" y="0"/>
                </a:lnTo>
                <a:close/>
              </a:path>
            </a:pathLst>
          </a:custGeom>
          <a:blipFill rotWithShape="1">
            <a:blip r:embed="rId4">
              <a:alphaModFix/>
            </a:blip>
            <a:stretch>
              <a:fillRect/>
            </a:stretch>
          </a:blipFill>
          <a:ln>
            <a:noFill/>
          </a:ln>
        </p:spPr>
      </p:sp>
      <p:sp>
        <p:nvSpPr>
          <p:cNvPr id="569" name="Google Shape;569;p64"/>
          <p:cNvSpPr/>
          <p:nvPr/>
        </p:nvSpPr>
        <p:spPr>
          <a:xfrm rot="1050459" flipH="1">
            <a:off x="2942246" y="-634705"/>
            <a:ext cx="4757791" cy="2854675"/>
          </a:xfrm>
          <a:custGeom>
            <a:avLst/>
            <a:gdLst/>
            <a:ahLst/>
            <a:cxnLst/>
            <a:rect l="l" t="t" r="r" b="b"/>
            <a:pathLst>
              <a:path w="4757791" h="2854675" extrusionOk="0">
                <a:moveTo>
                  <a:pt x="4757791" y="0"/>
                </a:moveTo>
                <a:lnTo>
                  <a:pt x="0" y="0"/>
                </a:lnTo>
                <a:lnTo>
                  <a:pt x="0" y="2854675"/>
                </a:lnTo>
                <a:lnTo>
                  <a:pt x="4757791" y="2854675"/>
                </a:lnTo>
                <a:lnTo>
                  <a:pt x="4757791" y="0"/>
                </a:lnTo>
                <a:close/>
              </a:path>
            </a:pathLst>
          </a:custGeom>
          <a:blipFill rotWithShape="1">
            <a:blip r:embed="rId4">
              <a:alphaModFix/>
            </a:blip>
            <a:stretch>
              <a:fillRect/>
            </a:stretch>
          </a:blipFill>
          <a:ln>
            <a:noFill/>
          </a:ln>
        </p:spPr>
      </p:sp>
      <p:sp>
        <p:nvSpPr>
          <p:cNvPr id="570" name="Google Shape;570;p64"/>
          <p:cNvSpPr/>
          <p:nvPr/>
        </p:nvSpPr>
        <p:spPr>
          <a:xfrm flipH="1">
            <a:off x="-1241369" y="6680560"/>
            <a:ext cx="4583569" cy="4659820"/>
          </a:xfrm>
          <a:custGeom>
            <a:avLst/>
            <a:gdLst/>
            <a:ahLst/>
            <a:cxnLst/>
            <a:rect l="l" t="t" r="r" b="b"/>
            <a:pathLst>
              <a:path w="4583569" h="4659820" extrusionOk="0">
                <a:moveTo>
                  <a:pt x="4583569" y="0"/>
                </a:moveTo>
                <a:lnTo>
                  <a:pt x="0" y="0"/>
                </a:lnTo>
                <a:lnTo>
                  <a:pt x="0" y="4659821"/>
                </a:lnTo>
                <a:lnTo>
                  <a:pt x="4583569" y="4659821"/>
                </a:lnTo>
                <a:lnTo>
                  <a:pt x="4583569" y="0"/>
                </a:lnTo>
                <a:close/>
              </a:path>
            </a:pathLst>
          </a:custGeom>
          <a:blipFill rotWithShape="1">
            <a:blip r:embed="rId5">
              <a:alphaModFix/>
            </a:blip>
            <a:stretch>
              <a:fillRect/>
            </a:stretch>
          </a:blipFill>
          <a:ln>
            <a:noFill/>
          </a:ln>
        </p:spPr>
      </p:sp>
      <p:sp>
        <p:nvSpPr>
          <p:cNvPr id="571" name="Google Shape;571;p64"/>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5">
              <a:alphaModFix/>
            </a:blip>
            <a:stretch>
              <a:fillRect/>
            </a:stretch>
          </a:blipFill>
          <a:ln>
            <a:noFill/>
          </a:ln>
        </p:spPr>
      </p:sp>
      <p:sp>
        <p:nvSpPr>
          <p:cNvPr id="572" name="Google Shape;572;p64"/>
          <p:cNvSpPr txBox="1"/>
          <p:nvPr/>
        </p:nvSpPr>
        <p:spPr>
          <a:xfrm>
            <a:off x="3342201" y="3279258"/>
            <a:ext cx="13516168" cy="560307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Hình ảnh </a:t>
            </a:r>
            <a:r>
              <a:rPr lang="en-US" sz="4500" b="0" i="1" u="none" strike="noStrike" cap="none">
                <a:solidFill>
                  <a:srgbClr val="000000"/>
                </a:solidFill>
                <a:latin typeface="Times New Roman"/>
                <a:ea typeface="Times New Roman"/>
                <a:cs typeface="Times New Roman"/>
                <a:sym typeface="Times New Roman"/>
              </a:rPr>
              <a:t>bàn tay </a:t>
            </a:r>
            <a:r>
              <a:rPr lang="en-US" sz="4500" b="0" i="0" u="none" strike="noStrike" cap="none">
                <a:solidFill>
                  <a:srgbClr val="000000"/>
                </a:solidFill>
                <a:latin typeface="Times New Roman"/>
                <a:ea typeface="Times New Roman"/>
                <a:cs typeface="Times New Roman"/>
                <a:sym typeface="Times New Roman"/>
              </a:rPr>
              <a:t>trong hai câu văn: </a:t>
            </a:r>
            <a:r>
              <a:rPr lang="en-US" sz="4500" b="0" i="1" u="none" strike="noStrike" cap="none">
                <a:solidFill>
                  <a:srgbClr val="000000"/>
                </a:solidFill>
                <a:latin typeface="Times New Roman"/>
                <a:ea typeface="Times New Roman"/>
                <a:cs typeface="Times New Roman"/>
                <a:sym typeface="Times New Roman"/>
              </a:rPr>
              <a:t>Tôi cảm thấy có một bàn tay dịu dàng đẩy tôi tới trước … Một bàn tay quen nhẹ vuốt mái tóc tôi </a:t>
            </a:r>
            <a:r>
              <a:rPr lang="en-US" sz="4500" b="0" i="0" u="none" strike="noStrike" cap="none">
                <a:solidFill>
                  <a:srgbClr val="000000"/>
                </a:solidFill>
                <a:latin typeface="Times New Roman"/>
                <a:ea typeface="Times New Roman"/>
                <a:cs typeface="Times New Roman"/>
                <a:sym typeface="Times New Roman"/>
              </a:rPr>
              <a:t>nhằm diễn tả điều gì?</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A.	Sự âu yếm của người mẹ hiền</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B.	Sự săn sóc chu đáo của mẹ</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C.	Tình yêu thương con bao la của mẹ</a:t>
            </a:r>
            <a:endParaRPr sz="4500" b="0" i="0" u="none" strike="noStrike" cap="none">
              <a:solidFill>
                <a:srgbClr val="000000"/>
              </a:solidFill>
              <a:latin typeface="Times New Roman"/>
              <a:ea typeface="Times New Roman"/>
              <a:cs typeface="Times New Roman"/>
              <a:sym typeface="Times New Roman"/>
            </a:endParaRPr>
          </a:p>
          <a:p>
            <a:pPr marL="685800" marR="0" lvl="0" indent="-228600" algn="l"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D.	Tấm lòng mẹ hiền, âu yếm, che chở đứa con yêu</a:t>
            </a:r>
            <a:endParaRPr sz="4500" b="0" i="0" u="none" strike="noStrike" cap="none">
              <a:solidFill>
                <a:srgbClr val="000000"/>
              </a:solidFill>
              <a:latin typeface="Times New Roman"/>
              <a:ea typeface="Times New Roman"/>
              <a:cs typeface="Times New Roman"/>
              <a:sym typeface="Times New Roman"/>
            </a:endParaRPr>
          </a:p>
        </p:txBody>
      </p:sp>
      <p:sp>
        <p:nvSpPr>
          <p:cNvPr id="573" name="Google Shape;573;p64"/>
          <p:cNvSpPr/>
          <p:nvPr/>
        </p:nvSpPr>
        <p:spPr>
          <a:xfrm>
            <a:off x="3519747" y="8112071"/>
            <a:ext cx="1353312" cy="95097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p:cTn id="7" dur="2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77"/>
        <p:cNvGrpSpPr/>
        <p:nvPr/>
      </p:nvGrpSpPr>
      <p:grpSpPr>
        <a:xfrm>
          <a:off x="0" y="0"/>
          <a:ext cx="0" cy="0"/>
          <a:chOff x="0" y="0"/>
          <a:chExt cx="0" cy="0"/>
        </a:xfrm>
      </p:grpSpPr>
      <p:sp>
        <p:nvSpPr>
          <p:cNvPr id="578" name="Google Shape;578;p65"/>
          <p:cNvSpPr/>
          <p:nvPr/>
        </p:nvSpPr>
        <p:spPr>
          <a:xfrm rot="620662">
            <a:off x="5495031" y="1192932"/>
            <a:ext cx="10522094" cy="7901136"/>
          </a:xfrm>
          <a:custGeom>
            <a:avLst/>
            <a:gdLst/>
            <a:ahLst/>
            <a:cxnLst/>
            <a:rect l="l" t="t" r="r" b="b"/>
            <a:pathLst>
              <a:path w="10522094" h="7901136" extrusionOk="0">
                <a:moveTo>
                  <a:pt x="0" y="0"/>
                </a:moveTo>
                <a:lnTo>
                  <a:pt x="10522095" y="0"/>
                </a:lnTo>
                <a:lnTo>
                  <a:pt x="10522095" y="7901136"/>
                </a:lnTo>
                <a:lnTo>
                  <a:pt x="0" y="7901136"/>
                </a:lnTo>
                <a:lnTo>
                  <a:pt x="0" y="0"/>
                </a:lnTo>
                <a:close/>
              </a:path>
            </a:pathLst>
          </a:custGeom>
          <a:blipFill rotWithShape="1">
            <a:blip r:embed="rId3">
              <a:alphaModFix/>
            </a:blip>
            <a:stretch>
              <a:fillRect/>
            </a:stretch>
          </a:blipFill>
          <a:ln>
            <a:noFill/>
          </a:ln>
        </p:spPr>
      </p:sp>
      <p:sp>
        <p:nvSpPr>
          <p:cNvPr id="579" name="Google Shape;579;p65"/>
          <p:cNvSpPr/>
          <p:nvPr/>
        </p:nvSpPr>
        <p:spPr>
          <a:xfrm flipH="1">
            <a:off x="-554826" y="7171542"/>
            <a:ext cx="3517400" cy="3575915"/>
          </a:xfrm>
          <a:custGeom>
            <a:avLst/>
            <a:gdLst/>
            <a:ahLst/>
            <a:cxnLst/>
            <a:rect l="l" t="t" r="r" b="b"/>
            <a:pathLst>
              <a:path w="3517400" h="3575915" extrusionOk="0">
                <a:moveTo>
                  <a:pt x="3517400" y="0"/>
                </a:moveTo>
                <a:lnTo>
                  <a:pt x="0" y="0"/>
                </a:lnTo>
                <a:lnTo>
                  <a:pt x="0" y="3575915"/>
                </a:lnTo>
                <a:lnTo>
                  <a:pt x="3517400" y="3575915"/>
                </a:lnTo>
                <a:lnTo>
                  <a:pt x="3517400" y="0"/>
                </a:lnTo>
                <a:close/>
              </a:path>
            </a:pathLst>
          </a:custGeom>
          <a:blipFill rotWithShape="1">
            <a:blip r:embed="rId4">
              <a:alphaModFix/>
            </a:blip>
            <a:stretch>
              <a:fillRect/>
            </a:stretch>
          </a:blipFill>
          <a:ln>
            <a:noFill/>
          </a:ln>
        </p:spPr>
      </p:sp>
      <p:sp>
        <p:nvSpPr>
          <p:cNvPr id="580" name="Google Shape;580;p65"/>
          <p:cNvSpPr/>
          <p:nvPr/>
        </p:nvSpPr>
        <p:spPr>
          <a:xfrm>
            <a:off x="1028700" y="2132746"/>
            <a:ext cx="6679954" cy="10415148"/>
          </a:xfrm>
          <a:custGeom>
            <a:avLst/>
            <a:gdLst/>
            <a:ahLst/>
            <a:cxnLst/>
            <a:rect l="l" t="t" r="r" b="b"/>
            <a:pathLst>
              <a:path w="6679954" h="10415148" extrusionOk="0">
                <a:moveTo>
                  <a:pt x="0" y="0"/>
                </a:moveTo>
                <a:lnTo>
                  <a:pt x="6679954" y="0"/>
                </a:lnTo>
                <a:lnTo>
                  <a:pt x="6679954" y="10415148"/>
                </a:lnTo>
                <a:lnTo>
                  <a:pt x="0" y="10415148"/>
                </a:lnTo>
                <a:lnTo>
                  <a:pt x="0" y="0"/>
                </a:lnTo>
                <a:close/>
              </a:path>
            </a:pathLst>
          </a:custGeom>
          <a:blipFill rotWithShape="1">
            <a:blip r:embed="rId5">
              <a:alphaModFix/>
            </a:blip>
            <a:stretch>
              <a:fillRect/>
            </a:stretch>
          </a:blipFill>
          <a:ln>
            <a:noFill/>
          </a:ln>
        </p:spPr>
      </p:sp>
      <p:sp>
        <p:nvSpPr>
          <p:cNvPr id="581" name="Google Shape;581;p65"/>
          <p:cNvSpPr/>
          <p:nvPr/>
        </p:nvSpPr>
        <p:spPr>
          <a:xfrm>
            <a:off x="15193451" y="7171542"/>
            <a:ext cx="3517400" cy="3575915"/>
          </a:xfrm>
          <a:custGeom>
            <a:avLst/>
            <a:gdLst/>
            <a:ahLst/>
            <a:cxnLst/>
            <a:rect l="l" t="t" r="r" b="b"/>
            <a:pathLst>
              <a:path w="3517400" h="3575915" extrusionOk="0">
                <a:moveTo>
                  <a:pt x="0" y="0"/>
                </a:moveTo>
                <a:lnTo>
                  <a:pt x="3517401" y="0"/>
                </a:lnTo>
                <a:lnTo>
                  <a:pt x="3517401" y="3575915"/>
                </a:lnTo>
                <a:lnTo>
                  <a:pt x="0" y="3575915"/>
                </a:lnTo>
                <a:lnTo>
                  <a:pt x="0" y="0"/>
                </a:lnTo>
                <a:close/>
              </a:path>
            </a:pathLst>
          </a:custGeom>
          <a:blipFill rotWithShape="1">
            <a:blip r:embed="rId6">
              <a:alphaModFix/>
            </a:blip>
            <a:stretch>
              <a:fillRect/>
            </a:stretch>
          </a:blipFill>
          <a:ln>
            <a:noFill/>
          </a:ln>
        </p:spPr>
      </p:sp>
      <p:sp>
        <p:nvSpPr>
          <p:cNvPr id="582" name="Google Shape;582;p65"/>
          <p:cNvSpPr/>
          <p:nvPr/>
        </p:nvSpPr>
        <p:spPr>
          <a:xfrm>
            <a:off x="14667346" y="3373405"/>
            <a:ext cx="3947298" cy="10185587"/>
          </a:xfrm>
          <a:custGeom>
            <a:avLst/>
            <a:gdLst/>
            <a:ahLst/>
            <a:cxnLst/>
            <a:rect l="l" t="t" r="r" b="b"/>
            <a:pathLst>
              <a:path w="3947298" h="10185587" extrusionOk="0">
                <a:moveTo>
                  <a:pt x="0" y="0"/>
                </a:moveTo>
                <a:lnTo>
                  <a:pt x="3947298" y="0"/>
                </a:lnTo>
                <a:lnTo>
                  <a:pt x="3947298" y="10185587"/>
                </a:lnTo>
                <a:lnTo>
                  <a:pt x="0" y="10185587"/>
                </a:lnTo>
                <a:lnTo>
                  <a:pt x="0" y="0"/>
                </a:lnTo>
                <a:close/>
              </a:path>
            </a:pathLst>
          </a:custGeom>
          <a:blipFill rotWithShape="1">
            <a:blip r:embed="rId7">
              <a:alphaModFix/>
            </a:blip>
            <a:stretch>
              <a:fillRect/>
            </a:stretch>
          </a:blipFill>
          <a:ln>
            <a:noFill/>
          </a:ln>
        </p:spPr>
      </p:sp>
      <p:sp>
        <p:nvSpPr>
          <p:cNvPr id="583" name="Google Shape;583;p65"/>
          <p:cNvSpPr/>
          <p:nvPr/>
        </p:nvSpPr>
        <p:spPr>
          <a:xfrm>
            <a:off x="-695026"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8">
              <a:alphaModFix/>
            </a:blip>
            <a:stretch>
              <a:fillRect/>
            </a:stretch>
          </a:blipFill>
          <a:ln>
            <a:noFill/>
          </a:ln>
        </p:spPr>
      </p:sp>
      <p:sp>
        <p:nvSpPr>
          <p:cNvPr id="584" name="Google Shape;584;p65"/>
          <p:cNvSpPr/>
          <p:nvPr/>
        </p:nvSpPr>
        <p:spPr>
          <a:xfrm>
            <a:off x="12983395"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9">
              <a:alphaModFix/>
            </a:blip>
            <a:stretch>
              <a:fillRect/>
            </a:stretch>
          </a:blipFill>
          <a:ln>
            <a:noFill/>
          </a:ln>
        </p:spPr>
      </p:sp>
      <p:sp>
        <p:nvSpPr>
          <p:cNvPr id="585" name="Google Shape;585;p65"/>
          <p:cNvSpPr txBox="1"/>
          <p:nvPr/>
        </p:nvSpPr>
        <p:spPr>
          <a:xfrm>
            <a:off x="3948150" y="4201878"/>
            <a:ext cx="13971457" cy="2929776"/>
          </a:xfrm>
          <a:prstGeom prst="rect">
            <a:avLst/>
          </a:prstGeom>
          <a:noFill/>
          <a:ln>
            <a:noFill/>
          </a:ln>
        </p:spPr>
        <p:txBody>
          <a:bodyPr spcFirstLastPara="1" wrap="square" lIns="0" tIns="0" rIns="0" bIns="0" anchor="t" anchorCtr="0">
            <a:spAutoFit/>
          </a:bodyPr>
          <a:lstStyle/>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a:solidFill>
                  <a:srgbClr val="1B4262"/>
                </a:solidFill>
                <a:latin typeface="Fraunces"/>
                <a:ea typeface="Fraunces"/>
                <a:cs typeface="Fraunces"/>
                <a:sym typeface="Fraunces"/>
              </a:rPr>
              <a:t>V.</a:t>
            </a:r>
            <a:endParaRPr/>
          </a:p>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a:solidFill>
                  <a:srgbClr val="1B4262"/>
                </a:solidFill>
                <a:latin typeface="Fraunces"/>
                <a:ea typeface="Fraunces"/>
                <a:cs typeface="Fraunces"/>
                <a:sym typeface="Fraunces"/>
              </a:rPr>
              <a:t>VẬN DỤNG</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589"/>
        <p:cNvGrpSpPr/>
        <p:nvPr/>
      </p:nvGrpSpPr>
      <p:grpSpPr>
        <a:xfrm>
          <a:off x="0" y="0"/>
          <a:ext cx="0" cy="0"/>
          <a:chOff x="0" y="0"/>
          <a:chExt cx="0" cy="0"/>
        </a:xfrm>
      </p:grpSpPr>
      <p:sp>
        <p:nvSpPr>
          <p:cNvPr id="590" name="Google Shape;590;p66"/>
          <p:cNvSpPr/>
          <p:nvPr/>
        </p:nvSpPr>
        <p:spPr>
          <a:xfrm>
            <a:off x="-942347" y="8055222"/>
            <a:ext cx="3049925" cy="2415377"/>
          </a:xfrm>
          <a:custGeom>
            <a:avLst/>
            <a:gdLst/>
            <a:ahLst/>
            <a:cxnLst/>
            <a:rect l="l" t="t" r="r" b="b"/>
            <a:pathLst>
              <a:path w="3049925" h="2415377" extrusionOk="0">
                <a:moveTo>
                  <a:pt x="0" y="0"/>
                </a:moveTo>
                <a:lnTo>
                  <a:pt x="3049925" y="0"/>
                </a:lnTo>
                <a:lnTo>
                  <a:pt x="3049925" y="2415378"/>
                </a:lnTo>
                <a:lnTo>
                  <a:pt x="0" y="2415378"/>
                </a:lnTo>
                <a:lnTo>
                  <a:pt x="0" y="0"/>
                </a:lnTo>
                <a:close/>
              </a:path>
            </a:pathLst>
          </a:custGeom>
          <a:blipFill rotWithShape="1">
            <a:blip r:embed="rId3">
              <a:alphaModFix/>
            </a:blip>
            <a:stretch>
              <a:fillRect/>
            </a:stretch>
          </a:blipFill>
          <a:ln>
            <a:noFill/>
          </a:ln>
        </p:spPr>
      </p:sp>
      <p:sp>
        <p:nvSpPr>
          <p:cNvPr id="591" name="Google Shape;591;p66"/>
          <p:cNvSpPr/>
          <p:nvPr/>
        </p:nvSpPr>
        <p:spPr>
          <a:xfrm>
            <a:off x="15559833" y="4069720"/>
            <a:ext cx="3521329" cy="9086419"/>
          </a:xfrm>
          <a:custGeom>
            <a:avLst/>
            <a:gdLst/>
            <a:ahLst/>
            <a:cxnLst/>
            <a:rect l="l" t="t" r="r" b="b"/>
            <a:pathLst>
              <a:path w="3521329" h="9086419" extrusionOk="0">
                <a:moveTo>
                  <a:pt x="0" y="0"/>
                </a:moveTo>
                <a:lnTo>
                  <a:pt x="3521330" y="0"/>
                </a:lnTo>
                <a:lnTo>
                  <a:pt x="3521330" y="9086419"/>
                </a:lnTo>
                <a:lnTo>
                  <a:pt x="0" y="9086419"/>
                </a:lnTo>
                <a:lnTo>
                  <a:pt x="0" y="0"/>
                </a:lnTo>
                <a:close/>
              </a:path>
            </a:pathLst>
          </a:custGeom>
          <a:blipFill rotWithShape="1">
            <a:blip r:embed="rId4">
              <a:alphaModFix/>
            </a:blip>
            <a:stretch>
              <a:fillRect/>
            </a:stretch>
          </a:blipFill>
          <a:ln>
            <a:noFill/>
          </a:ln>
        </p:spPr>
      </p:sp>
      <p:sp>
        <p:nvSpPr>
          <p:cNvPr id="592" name="Google Shape;592;p66"/>
          <p:cNvSpPr/>
          <p:nvPr/>
        </p:nvSpPr>
        <p:spPr>
          <a:xfrm rot="-9872497">
            <a:off x="15175857" y="-2057400"/>
            <a:ext cx="4166886" cy="4114800"/>
          </a:xfrm>
          <a:custGeom>
            <a:avLst/>
            <a:gdLst/>
            <a:ahLst/>
            <a:cxnLst/>
            <a:rect l="l" t="t" r="r" b="b"/>
            <a:pathLst>
              <a:path w="4166886" h="4114800" extrusionOk="0">
                <a:moveTo>
                  <a:pt x="0" y="0"/>
                </a:moveTo>
                <a:lnTo>
                  <a:pt x="4166886" y="0"/>
                </a:lnTo>
                <a:lnTo>
                  <a:pt x="4166886" y="4114800"/>
                </a:lnTo>
                <a:lnTo>
                  <a:pt x="0" y="4114800"/>
                </a:lnTo>
                <a:lnTo>
                  <a:pt x="0" y="0"/>
                </a:lnTo>
                <a:close/>
              </a:path>
            </a:pathLst>
          </a:custGeom>
          <a:blipFill rotWithShape="1">
            <a:blip r:embed="rId5">
              <a:alphaModFix/>
            </a:blip>
            <a:stretch>
              <a:fillRect/>
            </a:stretch>
          </a:blipFill>
          <a:ln>
            <a:noFill/>
          </a:ln>
        </p:spPr>
      </p:sp>
      <p:sp>
        <p:nvSpPr>
          <p:cNvPr id="593" name="Google Shape;593;p66"/>
          <p:cNvSpPr/>
          <p:nvPr/>
        </p:nvSpPr>
        <p:spPr>
          <a:xfrm>
            <a:off x="3830581" y="4854742"/>
            <a:ext cx="1011096" cy="1713006"/>
          </a:xfrm>
          <a:custGeom>
            <a:avLst/>
            <a:gdLst/>
            <a:ahLst/>
            <a:cxnLst/>
            <a:rect l="l" t="t" r="r" b="b"/>
            <a:pathLst>
              <a:path w="1011096" h="1713006" extrusionOk="0">
                <a:moveTo>
                  <a:pt x="0" y="0"/>
                </a:moveTo>
                <a:lnTo>
                  <a:pt x="505548" y="0"/>
                </a:lnTo>
                <a:lnTo>
                  <a:pt x="505548" y="1713006"/>
                </a:lnTo>
                <a:lnTo>
                  <a:pt x="1011096" y="1713006"/>
                </a:lnTo>
              </a:path>
            </a:pathLst>
          </a:custGeom>
          <a:noFill/>
          <a:ln w="9525" cap="flat" cmpd="sng">
            <a:solidFill>
              <a:srgbClr val="963735"/>
            </a:solidFill>
            <a:prstDash val="solid"/>
            <a:round/>
            <a:headEnd type="none" w="sm" len="sm"/>
            <a:tailEnd type="none" w="sm" len="sm"/>
          </a:ln>
        </p:spPr>
        <p:txBody>
          <a:bodyPr spcFirstLastPara="1" wrap="square" lIns="468500" tIns="806750" rIns="468500" bIns="806775"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p:txBody>
      </p:sp>
      <p:sp>
        <p:nvSpPr>
          <p:cNvPr id="594" name="Google Shape;594;p66"/>
          <p:cNvSpPr/>
          <p:nvPr/>
        </p:nvSpPr>
        <p:spPr>
          <a:xfrm>
            <a:off x="3830581" y="3141735"/>
            <a:ext cx="1011096" cy="1713006"/>
          </a:xfrm>
          <a:custGeom>
            <a:avLst/>
            <a:gdLst/>
            <a:ahLst/>
            <a:cxnLst/>
            <a:rect l="l" t="t" r="r" b="b"/>
            <a:pathLst>
              <a:path w="1011096" h="1713006" extrusionOk="0">
                <a:moveTo>
                  <a:pt x="0" y="1713006"/>
                </a:moveTo>
                <a:lnTo>
                  <a:pt x="505548" y="1713006"/>
                </a:lnTo>
                <a:lnTo>
                  <a:pt x="505548" y="0"/>
                </a:lnTo>
                <a:lnTo>
                  <a:pt x="1011096" y="0"/>
                </a:lnTo>
              </a:path>
            </a:pathLst>
          </a:custGeom>
          <a:noFill/>
          <a:ln w="9525" cap="flat" cmpd="sng">
            <a:solidFill>
              <a:srgbClr val="963735"/>
            </a:solidFill>
            <a:prstDash val="solid"/>
            <a:round/>
            <a:headEnd type="none" w="sm" len="sm"/>
            <a:tailEnd type="none" w="sm" len="sm"/>
          </a:ln>
        </p:spPr>
        <p:txBody>
          <a:bodyPr spcFirstLastPara="1" wrap="square" lIns="468500" tIns="806775" rIns="468500" bIns="80675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p:txBody>
      </p:sp>
      <p:sp>
        <p:nvSpPr>
          <p:cNvPr id="595" name="Google Shape;595;p66"/>
          <p:cNvSpPr/>
          <p:nvPr/>
        </p:nvSpPr>
        <p:spPr>
          <a:xfrm rot="-5400000">
            <a:off x="732355" y="4084089"/>
            <a:ext cx="4655147" cy="1541305"/>
          </a:xfrm>
          <a:custGeom>
            <a:avLst/>
            <a:gdLst/>
            <a:ahLst/>
            <a:cxnLst/>
            <a:rect l="l" t="t" r="r" b="b"/>
            <a:pathLst>
              <a:path w="4655147" h="1541305" extrusionOk="0">
                <a:moveTo>
                  <a:pt x="0" y="0"/>
                </a:moveTo>
                <a:lnTo>
                  <a:pt x="4655147" y="0"/>
                </a:lnTo>
                <a:lnTo>
                  <a:pt x="4655147" y="1541305"/>
                </a:lnTo>
                <a:lnTo>
                  <a:pt x="0" y="1541305"/>
                </a:lnTo>
                <a:lnTo>
                  <a:pt x="0" y="0"/>
                </a:lnTo>
                <a:close/>
              </a:path>
            </a:pathLst>
          </a:cu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400" b="1" i="0" u="none" strike="noStrike" cap="none">
                <a:solidFill>
                  <a:srgbClr val="C00000"/>
                </a:solidFill>
                <a:latin typeface="Arial"/>
                <a:ea typeface="Arial"/>
                <a:cs typeface="Arial"/>
                <a:sym typeface="Arial"/>
              </a:rPr>
              <a:t>Lựa chọn 1 trong 2 yêu cầu sau:</a:t>
            </a:r>
            <a:endParaRPr/>
          </a:p>
        </p:txBody>
      </p:sp>
      <p:sp>
        <p:nvSpPr>
          <p:cNvPr id="596" name="Google Shape;596;p66"/>
          <p:cNvSpPr/>
          <p:nvPr/>
        </p:nvSpPr>
        <p:spPr>
          <a:xfrm>
            <a:off x="4841677" y="1621391"/>
            <a:ext cx="9007401" cy="3040686"/>
          </a:xfrm>
          <a:custGeom>
            <a:avLst/>
            <a:gdLst/>
            <a:ahLst/>
            <a:cxnLst/>
            <a:rect l="l" t="t" r="r" b="b"/>
            <a:pathLst>
              <a:path w="9007401" h="3040686" extrusionOk="0">
                <a:moveTo>
                  <a:pt x="0" y="0"/>
                </a:moveTo>
                <a:lnTo>
                  <a:pt x="9007401" y="0"/>
                </a:lnTo>
                <a:lnTo>
                  <a:pt x="9007401" y="3040686"/>
                </a:lnTo>
                <a:lnTo>
                  <a:pt x="0" y="3040686"/>
                </a:lnTo>
                <a:lnTo>
                  <a:pt x="0" y="0"/>
                </a:lnTo>
                <a:close/>
              </a:path>
            </a:pathLst>
          </a:custGeom>
          <a:solidFill>
            <a:srgbClr val="F2DADA"/>
          </a:solidFill>
          <a:ln>
            <a:noFill/>
          </a:ln>
          <a:effectLst>
            <a:outerShdw blurRad="40000" dist="23000" dir="5400000" rotWithShape="0">
              <a:srgbClr val="000000">
                <a:alpha val="34901"/>
              </a:srgbClr>
            </a:outerShdw>
          </a:effectLst>
        </p:spPr>
        <p:txBody>
          <a:bodyPr spcFirstLastPara="1" wrap="square" lIns="22225" tIns="22225" rIns="22225" bIns="22225" anchor="ctr" anchorCtr="0">
            <a:noAutofit/>
          </a:bodyPr>
          <a:lstStyle/>
          <a:p>
            <a:pPr marL="0" marR="0" lvl="0" indent="0" algn="just" rtl="0">
              <a:lnSpc>
                <a:spcPct val="10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Câu 1: Hãy kể lại những kỉ niệm đáng nhớ trong lòng em về một ngày tựu trường đã qua.</a:t>
            </a:r>
            <a:endParaRPr sz="4500" b="0" i="0" u="none" strike="noStrike" cap="none">
              <a:solidFill>
                <a:schemeClr val="dk1"/>
              </a:solidFill>
              <a:latin typeface="Times New Roman"/>
              <a:ea typeface="Times New Roman"/>
              <a:cs typeface="Times New Roman"/>
              <a:sym typeface="Times New Roman"/>
            </a:endParaRPr>
          </a:p>
        </p:txBody>
      </p:sp>
      <p:sp>
        <p:nvSpPr>
          <p:cNvPr id="597" name="Google Shape;597;p66"/>
          <p:cNvSpPr/>
          <p:nvPr/>
        </p:nvSpPr>
        <p:spPr>
          <a:xfrm>
            <a:off x="4841677" y="5047405"/>
            <a:ext cx="9007401" cy="3040686"/>
          </a:xfrm>
          <a:custGeom>
            <a:avLst/>
            <a:gdLst/>
            <a:ahLst/>
            <a:cxnLst/>
            <a:rect l="l" t="t" r="r" b="b"/>
            <a:pathLst>
              <a:path w="9007401" h="3040686" extrusionOk="0">
                <a:moveTo>
                  <a:pt x="0" y="0"/>
                </a:moveTo>
                <a:lnTo>
                  <a:pt x="9007401" y="0"/>
                </a:lnTo>
                <a:lnTo>
                  <a:pt x="9007401" y="3040686"/>
                </a:lnTo>
                <a:lnTo>
                  <a:pt x="0" y="3040686"/>
                </a:lnTo>
                <a:lnTo>
                  <a:pt x="0" y="0"/>
                </a:lnTo>
                <a:close/>
              </a:path>
            </a:pathLst>
          </a:custGeom>
          <a:solidFill>
            <a:srgbClr val="F2DADA"/>
          </a:solidFill>
          <a:ln>
            <a:noFill/>
          </a:ln>
          <a:effectLst>
            <a:outerShdw blurRad="40000" dist="23000" dir="5400000" rotWithShape="0">
              <a:srgbClr val="000000">
                <a:alpha val="34901"/>
              </a:srgbClr>
            </a:outerShdw>
          </a:effectLst>
        </p:spPr>
        <p:txBody>
          <a:bodyPr spcFirstLastPara="1" wrap="square" lIns="22225" tIns="22225" rIns="22225" bIns="22225" anchor="ctr" anchorCtr="0">
            <a:noAutofit/>
          </a:bodyPr>
          <a:lstStyle/>
          <a:p>
            <a:pPr marL="0" marR="0" lvl="0" indent="0" algn="just" rtl="0">
              <a:lnSpc>
                <a:spcPct val="10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Bằng sự trải nghiệm của bản thân, hãy tưởng tượng mình là </a:t>
            </a:r>
            <a:r>
              <a:rPr lang="en-US" sz="4500" b="0" i="1" u="none" strike="noStrike" cap="none">
                <a:solidFill>
                  <a:schemeClr val="dk1"/>
                </a:solidFill>
                <a:latin typeface="Times New Roman"/>
                <a:ea typeface="Times New Roman"/>
                <a:cs typeface="Times New Roman"/>
                <a:sym typeface="Times New Roman"/>
              </a:rPr>
              <a:t>người bạn tí hon </a:t>
            </a:r>
            <a:r>
              <a:rPr lang="en-US" sz="4500" b="0" i="0" u="none" strike="noStrike" cap="none">
                <a:solidFill>
                  <a:schemeClr val="dk1"/>
                </a:solidFill>
                <a:latin typeface="Times New Roman"/>
                <a:ea typeface="Times New Roman"/>
                <a:cs typeface="Times New Roman"/>
                <a:sym typeface="Times New Roman"/>
              </a:rPr>
              <a:t>ngồi cạnh nhân vật </a:t>
            </a:r>
            <a:r>
              <a:rPr lang="en-US" sz="4500" b="0" i="1" u="none" strike="noStrike" cap="none">
                <a:solidFill>
                  <a:schemeClr val="dk1"/>
                </a:solidFill>
                <a:latin typeface="Times New Roman"/>
                <a:ea typeface="Times New Roman"/>
                <a:cs typeface="Times New Roman"/>
                <a:sym typeface="Times New Roman"/>
              </a:rPr>
              <a:t>tôi </a:t>
            </a:r>
            <a:r>
              <a:rPr lang="en-US" sz="4500" b="0" i="0" u="none" strike="noStrike" cap="none">
                <a:solidFill>
                  <a:schemeClr val="dk1"/>
                </a:solidFill>
                <a:latin typeface="Times New Roman"/>
                <a:ea typeface="Times New Roman"/>
                <a:cs typeface="Times New Roman"/>
                <a:sym typeface="Times New Roman"/>
              </a:rPr>
              <a:t>trong truyện hôm ấy, em sẽ nói với </a:t>
            </a:r>
            <a:r>
              <a:rPr lang="en-US" sz="4500" b="0" i="1" u="none" strike="noStrike" cap="none">
                <a:solidFill>
                  <a:schemeClr val="dk1"/>
                </a:solidFill>
                <a:latin typeface="Times New Roman"/>
                <a:ea typeface="Times New Roman"/>
                <a:cs typeface="Times New Roman"/>
                <a:sym typeface="Times New Roman"/>
              </a:rPr>
              <a:t>tôi </a:t>
            </a:r>
            <a:r>
              <a:rPr lang="en-US" sz="4500" b="0" i="0" u="none" strike="noStrike" cap="none">
                <a:solidFill>
                  <a:schemeClr val="dk1"/>
                </a:solidFill>
                <a:latin typeface="Times New Roman"/>
                <a:ea typeface="Times New Roman"/>
                <a:cs typeface="Times New Roman"/>
                <a:sym typeface="Times New Roman"/>
              </a:rPr>
              <a:t>điều gì?</a:t>
            </a:r>
            <a:endParaRPr sz="4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2000"/>
                                        <p:tgtEl>
                                          <p:spTgt spid="594"/>
                                        </p:tgtEl>
                                      </p:cBhvr>
                                    </p:animEffect>
                                  </p:childTnLst>
                                </p:cTn>
                              </p:par>
                              <p:par>
                                <p:cTn id="8" presetID="10" presetClass="entr" presetSubtype="0" fill="hold" nodeType="withEffect">
                                  <p:stCondLst>
                                    <p:cond delay="0"/>
                                  </p:stCondLst>
                                  <p:childTnLst>
                                    <p:set>
                                      <p:cBhvr>
                                        <p:cTn id="9" dur="1" fill="hold">
                                          <p:stCondLst>
                                            <p:cond delay="0"/>
                                          </p:stCondLst>
                                        </p:cTn>
                                        <p:tgtEl>
                                          <p:spTgt spid="596"/>
                                        </p:tgtEl>
                                        <p:attrNameLst>
                                          <p:attrName>style.visibility</p:attrName>
                                        </p:attrNameLst>
                                      </p:cBhvr>
                                      <p:to>
                                        <p:strVal val="visible"/>
                                      </p:to>
                                    </p:set>
                                    <p:animEffect transition="in" filter="fade">
                                      <p:cBhvr>
                                        <p:cTn id="10" dur="2000"/>
                                        <p:tgtEl>
                                          <p:spTgt spid="5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97"/>
                                        </p:tgtEl>
                                        <p:attrNameLst>
                                          <p:attrName>style.visibility</p:attrName>
                                        </p:attrNameLst>
                                      </p:cBhvr>
                                      <p:to>
                                        <p:strVal val="visible"/>
                                      </p:to>
                                    </p:set>
                                    <p:animEffect transition="in" filter="fade">
                                      <p:cBhvr>
                                        <p:cTn id="15" dur="2000"/>
                                        <p:tgtEl>
                                          <p:spTgt spid="597"/>
                                        </p:tgtEl>
                                      </p:cBhvr>
                                    </p:animEffect>
                                  </p:childTnLst>
                                </p:cTn>
                              </p:par>
                              <p:par>
                                <p:cTn id="16" presetID="10" presetClass="entr" presetSubtype="0" fill="hold" nodeType="withEffect">
                                  <p:stCondLst>
                                    <p:cond delay="0"/>
                                  </p:stCondLst>
                                  <p:childTnLst>
                                    <p:set>
                                      <p:cBhvr>
                                        <p:cTn id="17" dur="1" fill="hold">
                                          <p:stCondLst>
                                            <p:cond delay="0"/>
                                          </p:stCondLst>
                                        </p:cTn>
                                        <p:tgtEl>
                                          <p:spTgt spid="593"/>
                                        </p:tgtEl>
                                        <p:attrNameLst>
                                          <p:attrName>style.visibility</p:attrName>
                                        </p:attrNameLst>
                                      </p:cBhvr>
                                      <p:to>
                                        <p:strVal val="visible"/>
                                      </p:to>
                                    </p:set>
                                    <p:animEffect transition="in" filter="fade">
                                      <p:cBhvr>
                                        <p:cTn id="18" dur="20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601"/>
        <p:cNvGrpSpPr/>
        <p:nvPr/>
      </p:nvGrpSpPr>
      <p:grpSpPr>
        <a:xfrm>
          <a:off x="0" y="0"/>
          <a:ext cx="0" cy="0"/>
          <a:chOff x="0" y="0"/>
          <a:chExt cx="0" cy="0"/>
        </a:xfrm>
      </p:grpSpPr>
      <p:grpSp>
        <p:nvGrpSpPr>
          <p:cNvPr id="602" name="Google Shape;602;p25"/>
          <p:cNvGrpSpPr/>
          <p:nvPr/>
        </p:nvGrpSpPr>
        <p:grpSpPr>
          <a:xfrm>
            <a:off x="3877844" y="3657237"/>
            <a:ext cx="10176712" cy="4070685"/>
            <a:chOff x="0" y="0"/>
            <a:chExt cx="6350000" cy="2540000"/>
          </a:xfrm>
        </p:grpSpPr>
        <p:sp>
          <p:nvSpPr>
            <p:cNvPr id="603" name="Google Shape;603;p25"/>
            <p:cNvSpPr/>
            <p:nvPr/>
          </p:nvSpPr>
          <p:spPr>
            <a:xfrm>
              <a:off x="0" y="0"/>
              <a:ext cx="6350000" cy="2540000"/>
            </a:xfrm>
            <a:custGeom>
              <a:avLst/>
              <a:gdLst/>
              <a:ahLst/>
              <a:cxnLst/>
              <a:rect l="l" t="t" r="r" b="b"/>
              <a:pathLst>
                <a:path w="6350000" h="2540000" extrusionOk="0">
                  <a:moveTo>
                    <a:pt x="0" y="1270000"/>
                  </a:moveTo>
                  <a:lnTo>
                    <a:pt x="0" y="1270000"/>
                  </a:lnTo>
                  <a:cubicBezTo>
                    <a:pt x="0" y="568960"/>
                    <a:pt x="568960" y="0"/>
                    <a:pt x="1270000" y="0"/>
                  </a:cubicBezTo>
                  <a:lnTo>
                    <a:pt x="5080000" y="0"/>
                  </a:lnTo>
                  <a:cubicBezTo>
                    <a:pt x="5781040" y="0"/>
                    <a:pt x="6350000" y="568960"/>
                    <a:pt x="6350000" y="1270000"/>
                  </a:cubicBezTo>
                  <a:lnTo>
                    <a:pt x="6350000" y="1270000"/>
                  </a:lnTo>
                  <a:cubicBezTo>
                    <a:pt x="6350000" y="1971040"/>
                    <a:pt x="5781040" y="2540000"/>
                    <a:pt x="5080000" y="2540000"/>
                  </a:cubicBezTo>
                  <a:lnTo>
                    <a:pt x="1270000" y="2540000"/>
                  </a:lnTo>
                  <a:cubicBezTo>
                    <a:pt x="568960" y="2540000"/>
                    <a:pt x="0" y="1971040"/>
                    <a:pt x="0" y="1270000"/>
                  </a:cubicBezTo>
                  <a:close/>
                </a:path>
              </a:pathLst>
            </a:custGeom>
            <a:blipFill rotWithShape="1">
              <a:blip r:embed="rId3">
                <a:alphaModFix/>
              </a:blip>
              <a:stretch>
                <a:fillRect t="-15531" b="-15533"/>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25"/>
            <p:cNvSpPr/>
            <p:nvPr/>
          </p:nvSpPr>
          <p:spPr>
            <a:xfrm>
              <a:off x="0" y="0"/>
              <a:ext cx="6350000" cy="2540000"/>
            </a:xfrm>
            <a:custGeom>
              <a:avLst/>
              <a:gdLst/>
              <a:ahLst/>
              <a:cxnLst/>
              <a:rect l="l" t="t" r="r" b="b"/>
              <a:pathLst>
                <a:path w="6350000" h="2540000" extrusionOk="0">
                  <a:moveTo>
                    <a:pt x="5080000" y="19050"/>
                  </a:moveTo>
                  <a:cubicBezTo>
                    <a:pt x="5769610" y="19050"/>
                    <a:pt x="6330950" y="580390"/>
                    <a:pt x="6330950" y="1270000"/>
                  </a:cubicBezTo>
                  <a:cubicBezTo>
                    <a:pt x="6330950" y="1959610"/>
                    <a:pt x="5769610" y="2520950"/>
                    <a:pt x="5080000" y="2520950"/>
                  </a:cubicBezTo>
                  <a:lnTo>
                    <a:pt x="1270000" y="2520950"/>
                  </a:lnTo>
                  <a:cubicBezTo>
                    <a:pt x="580390" y="2520950"/>
                    <a:pt x="19050" y="1959610"/>
                    <a:pt x="19050" y="1270000"/>
                  </a:cubicBezTo>
                  <a:cubicBezTo>
                    <a:pt x="19050" y="580390"/>
                    <a:pt x="580390" y="19050"/>
                    <a:pt x="1270000" y="19050"/>
                  </a:cubicBezTo>
                  <a:lnTo>
                    <a:pt x="5080000" y="19050"/>
                  </a:lnTo>
                  <a:moveTo>
                    <a:pt x="5080000" y="0"/>
                  </a:moveTo>
                  <a:lnTo>
                    <a:pt x="1270000" y="0"/>
                  </a:lnTo>
                  <a:cubicBezTo>
                    <a:pt x="568960" y="0"/>
                    <a:pt x="0" y="568960"/>
                    <a:pt x="0" y="1270000"/>
                  </a:cubicBezTo>
                  <a:cubicBezTo>
                    <a:pt x="0" y="1971040"/>
                    <a:pt x="568960" y="2540000"/>
                    <a:pt x="1270000" y="2540000"/>
                  </a:cubicBezTo>
                  <a:lnTo>
                    <a:pt x="5080000" y="2540000"/>
                  </a:lnTo>
                  <a:cubicBezTo>
                    <a:pt x="5781040" y="2540000"/>
                    <a:pt x="6350000" y="1971040"/>
                    <a:pt x="6350000" y="1270000"/>
                  </a:cubicBezTo>
                  <a:cubicBezTo>
                    <a:pt x="6350000" y="568960"/>
                    <a:pt x="5781040" y="0"/>
                    <a:pt x="5080000" y="0"/>
                  </a:cubicBezTo>
                  <a:lnTo>
                    <a:pt x="5080000" y="0"/>
                  </a:lnTo>
                  <a:close/>
                </a:path>
              </a:pathLst>
            </a:custGeom>
            <a:solidFill>
              <a:srgbClr val="CCC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5" name="Google Shape;605;p25"/>
          <p:cNvSpPr/>
          <p:nvPr/>
        </p:nvSpPr>
        <p:spPr>
          <a:xfrm rot="-1512163">
            <a:off x="-1340846" y="-155032"/>
            <a:ext cx="7315200" cy="2367465"/>
          </a:xfrm>
          <a:custGeom>
            <a:avLst/>
            <a:gdLst/>
            <a:ahLst/>
            <a:cxnLst/>
            <a:rect l="l" t="t" r="r" b="b"/>
            <a:pathLst>
              <a:path w="7315200" h="2367465" extrusionOk="0">
                <a:moveTo>
                  <a:pt x="0" y="0"/>
                </a:moveTo>
                <a:lnTo>
                  <a:pt x="7315200" y="0"/>
                </a:lnTo>
                <a:lnTo>
                  <a:pt x="7315200" y="2367464"/>
                </a:lnTo>
                <a:lnTo>
                  <a:pt x="0" y="2367464"/>
                </a:lnTo>
                <a:lnTo>
                  <a:pt x="0" y="0"/>
                </a:lnTo>
                <a:close/>
              </a:path>
            </a:pathLst>
          </a:custGeom>
          <a:blipFill rotWithShape="1">
            <a:blip r:embed="rId4">
              <a:alphaModFix/>
            </a:blip>
            <a:stretch>
              <a:fillRect/>
            </a:stretch>
          </a:blipFill>
          <a:ln>
            <a:noFill/>
          </a:ln>
        </p:spPr>
      </p:sp>
      <p:sp>
        <p:nvSpPr>
          <p:cNvPr id="606" name="Google Shape;606;p25"/>
          <p:cNvSpPr/>
          <p:nvPr/>
        </p:nvSpPr>
        <p:spPr>
          <a:xfrm>
            <a:off x="-942347" y="6355800"/>
            <a:ext cx="5195807" cy="4114800"/>
          </a:xfrm>
          <a:custGeom>
            <a:avLst/>
            <a:gdLst/>
            <a:ahLst/>
            <a:cxnLst/>
            <a:rect l="l" t="t" r="r" b="b"/>
            <a:pathLst>
              <a:path w="5195807" h="4114800" extrusionOk="0">
                <a:moveTo>
                  <a:pt x="0" y="0"/>
                </a:moveTo>
                <a:lnTo>
                  <a:pt x="5195807" y="0"/>
                </a:lnTo>
                <a:lnTo>
                  <a:pt x="5195807" y="4114800"/>
                </a:lnTo>
                <a:lnTo>
                  <a:pt x="0" y="4114800"/>
                </a:lnTo>
                <a:lnTo>
                  <a:pt x="0" y="0"/>
                </a:lnTo>
                <a:close/>
              </a:path>
            </a:pathLst>
          </a:custGeom>
          <a:blipFill rotWithShape="1">
            <a:blip r:embed="rId5">
              <a:alphaModFix/>
            </a:blip>
            <a:stretch>
              <a:fillRect/>
            </a:stretch>
          </a:blipFill>
          <a:ln>
            <a:noFill/>
          </a:ln>
        </p:spPr>
      </p:sp>
      <p:sp>
        <p:nvSpPr>
          <p:cNvPr id="607" name="Google Shape;607;p25"/>
          <p:cNvSpPr/>
          <p:nvPr/>
        </p:nvSpPr>
        <p:spPr>
          <a:xfrm rot="2911692">
            <a:off x="14899375" y="47345"/>
            <a:ext cx="4216762" cy="1962711"/>
          </a:xfrm>
          <a:custGeom>
            <a:avLst/>
            <a:gdLst/>
            <a:ahLst/>
            <a:cxnLst/>
            <a:rect l="l" t="t" r="r" b="b"/>
            <a:pathLst>
              <a:path w="4216762" h="1962711" extrusionOk="0">
                <a:moveTo>
                  <a:pt x="0" y="0"/>
                </a:moveTo>
                <a:lnTo>
                  <a:pt x="4216762" y="0"/>
                </a:lnTo>
                <a:lnTo>
                  <a:pt x="4216762" y="1962710"/>
                </a:lnTo>
                <a:lnTo>
                  <a:pt x="0" y="1962710"/>
                </a:lnTo>
                <a:lnTo>
                  <a:pt x="0" y="0"/>
                </a:lnTo>
                <a:close/>
              </a:path>
            </a:pathLst>
          </a:custGeom>
          <a:blipFill rotWithShape="1">
            <a:blip r:embed="rId6">
              <a:alphaModFix/>
            </a:blip>
            <a:stretch>
              <a:fillRect/>
            </a:stretch>
          </a:blipFill>
          <a:ln>
            <a:noFill/>
          </a:ln>
        </p:spPr>
      </p:sp>
      <p:sp>
        <p:nvSpPr>
          <p:cNvPr id="608" name="Google Shape;608;p25"/>
          <p:cNvSpPr/>
          <p:nvPr/>
        </p:nvSpPr>
        <p:spPr>
          <a:xfrm>
            <a:off x="14840543" y="6583050"/>
            <a:ext cx="4607224" cy="4683870"/>
          </a:xfrm>
          <a:custGeom>
            <a:avLst/>
            <a:gdLst/>
            <a:ahLst/>
            <a:cxnLst/>
            <a:rect l="l" t="t" r="r" b="b"/>
            <a:pathLst>
              <a:path w="4607224" h="4683870" extrusionOk="0">
                <a:moveTo>
                  <a:pt x="0" y="0"/>
                </a:moveTo>
                <a:lnTo>
                  <a:pt x="4607224" y="0"/>
                </a:lnTo>
                <a:lnTo>
                  <a:pt x="4607224" y="4683870"/>
                </a:lnTo>
                <a:lnTo>
                  <a:pt x="0" y="4683870"/>
                </a:lnTo>
                <a:lnTo>
                  <a:pt x="0" y="0"/>
                </a:lnTo>
                <a:close/>
              </a:path>
            </a:pathLst>
          </a:custGeom>
          <a:blipFill rotWithShape="1">
            <a:blip r:embed="rId7">
              <a:alphaModFix/>
            </a:blip>
            <a:stretch>
              <a:fillRect/>
            </a:stretch>
          </a:blipFill>
          <a:ln>
            <a:noFill/>
          </a:ln>
        </p:spPr>
      </p:sp>
      <p:sp>
        <p:nvSpPr>
          <p:cNvPr id="609" name="Google Shape;609;p25"/>
          <p:cNvSpPr txBox="1"/>
          <p:nvPr/>
        </p:nvSpPr>
        <p:spPr>
          <a:xfrm>
            <a:off x="2158272" y="1750250"/>
            <a:ext cx="13971457" cy="1508125"/>
          </a:xfrm>
          <a:prstGeom prst="rect">
            <a:avLst/>
          </a:prstGeom>
          <a:noFill/>
          <a:ln>
            <a:noFill/>
          </a:ln>
        </p:spPr>
        <p:txBody>
          <a:bodyPr spcFirstLastPara="1" wrap="square" lIns="0" tIns="0" rIns="0" bIns="0" anchor="t" anchorCtr="0">
            <a:spAutoFit/>
          </a:bodyPr>
          <a:lstStyle/>
          <a:p>
            <a:pPr marL="0" marR="0" lvl="0" indent="0" algn="ctr" rtl="0">
              <a:lnSpc>
                <a:spcPct val="119001"/>
              </a:lnSpc>
              <a:spcBef>
                <a:spcPts val="0"/>
              </a:spcBef>
              <a:spcAft>
                <a:spcPts val="0"/>
              </a:spcAft>
              <a:buClr>
                <a:srgbClr val="000000"/>
              </a:buClr>
              <a:buSzPts val="9999"/>
              <a:buFont typeface="Arial"/>
              <a:buNone/>
            </a:pPr>
            <a:r>
              <a:rPr lang="en-US" sz="9999" b="1" i="0" u="none" strike="noStrike" cap="none">
                <a:solidFill>
                  <a:srgbClr val="1B4262"/>
                </a:solidFill>
                <a:latin typeface="Fraunces"/>
                <a:ea typeface="Fraunces"/>
                <a:cs typeface="Fraunces"/>
                <a:sym typeface="Fraunces"/>
              </a:rPr>
              <a:t>CẢM ƠN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g275f5486160_0_0"/>
          <p:cNvPicPr preferRelativeResize="0"/>
          <p:nvPr/>
        </p:nvPicPr>
        <p:blipFill rotWithShape="1">
          <a:blip r:embed="rId3">
            <a:alphaModFix/>
          </a:blip>
          <a:srcRect/>
          <a:stretch/>
        </p:blipFill>
        <p:spPr>
          <a:xfrm>
            <a:off x="0" y="3792"/>
            <a:ext cx="18288000" cy="10279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198"/>
        <p:cNvGrpSpPr/>
        <p:nvPr/>
      </p:nvGrpSpPr>
      <p:grpSpPr>
        <a:xfrm>
          <a:off x="0" y="0"/>
          <a:ext cx="0" cy="0"/>
          <a:chOff x="0" y="0"/>
          <a:chExt cx="0" cy="0"/>
        </a:xfrm>
      </p:grpSpPr>
      <p:sp>
        <p:nvSpPr>
          <p:cNvPr id="199" name="Google Shape;199;p42"/>
          <p:cNvSpPr/>
          <p:nvPr/>
        </p:nvSpPr>
        <p:spPr>
          <a:xfrm>
            <a:off x="-1362896" y="-922720"/>
            <a:ext cx="5455235" cy="7075577"/>
          </a:xfrm>
          <a:custGeom>
            <a:avLst/>
            <a:gdLst/>
            <a:ahLst/>
            <a:cxnLst/>
            <a:rect l="l" t="t" r="r" b="b"/>
            <a:pathLst>
              <a:path w="5455235" h="7075577" extrusionOk="0">
                <a:moveTo>
                  <a:pt x="0" y="0"/>
                </a:moveTo>
                <a:lnTo>
                  <a:pt x="5455235" y="0"/>
                </a:lnTo>
                <a:lnTo>
                  <a:pt x="5455235" y="7075577"/>
                </a:lnTo>
                <a:lnTo>
                  <a:pt x="0" y="7075577"/>
                </a:lnTo>
                <a:lnTo>
                  <a:pt x="0" y="0"/>
                </a:lnTo>
                <a:close/>
              </a:path>
            </a:pathLst>
          </a:custGeom>
          <a:blipFill rotWithShape="1">
            <a:blip r:embed="rId3">
              <a:alphaModFix/>
            </a:blip>
            <a:stretch>
              <a:fillRect l="-865" r="-864"/>
            </a:stretch>
          </a:blipFill>
          <a:ln>
            <a:noFill/>
          </a:ln>
        </p:spPr>
      </p:sp>
      <p:sp>
        <p:nvSpPr>
          <p:cNvPr id="200" name="Google Shape;200;p42"/>
          <p:cNvSpPr/>
          <p:nvPr/>
        </p:nvSpPr>
        <p:spPr>
          <a:xfrm flipH="1">
            <a:off x="-554826" y="5897198"/>
            <a:ext cx="4770892" cy="4850259"/>
          </a:xfrm>
          <a:custGeom>
            <a:avLst/>
            <a:gdLst/>
            <a:ahLst/>
            <a:cxnLst/>
            <a:rect l="l" t="t" r="r" b="b"/>
            <a:pathLst>
              <a:path w="4770892" h="4850259" extrusionOk="0">
                <a:moveTo>
                  <a:pt x="4770891" y="0"/>
                </a:moveTo>
                <a:lnTo>
                  <a:pt x="0" y="0"/>
                </a:lnTo>
                <a:lnTo>
                  <a:pt x="0" y="4850259"/>
                </a:lnTo>
                <a:lnTo>
                  <a:pt x="4770891" y="4850259"/>
                </a:lnTo>
                <a:lnTo>
                  <a:pt x="4770891" y="0"/>
                </a:lnTo>
                <a:close/>
              </a:path>
            </a:pathLst>
          </a:custGeom>
          <a:blipFill rotWithShape="1">
            <a:blip r:embed="rId4">
              <a:alphaModFix/>
            </a:blip>
            <a:stretch>
              <a:fillRect/>
            </a:stretch>
          </a:blipFill>
          <a:ln>
            <a:noFill/>
          </a:ln>
        </p:spPr>
      </p:sp>
      <p:sp>
        <p:nvSpPr>
          <p:cNvPr id="202" name="Google Shape;202;p42"/>
          <p:cNvSpPr txBox="1"/>
          <p:nvPr/>
        </p:nvSpPr>
        <p:spPr>
          <a:xfrm>
            <a:off x="4030148" y="762714"/>
            <a:ext cx="13792500" cy="884858"/>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5000"/>
              <a:buFont typeface="Arial"/>
              <a:buNone/>
            </a:pPr>
            <a:r>
              <a:rPr lang="en-US" sz="5000" b="1" i="0" u="none" strike="noStrike" cap="none">
                <a:solidFill>
                  <a:srgbClr val="974806"/>
                </a:solidFill>
                <a:latin typeface="Roboto Condensed"/>
                <a:ea typeface="Roboto Condensed"/>
                <a:cs typeface="Roboto Condensed"/>
                <a:sym typeface="Roboto Condensed"/>
              </a:rPr>
              <a:t>c. Nhân vật</a:t>
            </a:r>
            <a:endParaRPr sz="5000" b="0" i="0" u="none" strike="noStrike" cap="none">
              <a:solidFill>
                <a:srgbClr val="974806"/>
              </a:solidFill>
              <a:latin typeface="Arial"/>
              <a:ea typeface="Arial"/>
              <a:cs typeface="Arial"/>
              <a:sym typeface="Arial"/>
            </a:endParaRPr>
          </a:p>
        </p:txBody>
      </p:sp>
      <p:sp>
        <p:nvSpPr>
          <p:cNvPr id="203" name="Google Shape;203;p42"/>
          <p:cNvSpPr/>
          <p:nvPr/>
        </p:nvSpPr>
        <p:spPr>
          <a:xfrm>
            <a:off x="4608576" y="2011680"/>
            <a:ext cx="3950208" cy="6803136"/>
          </a:xfrm>
          <a:prstGeom prst="roundRect">
            <a:avLst>
              <a:gd name="adj" fmla="val 16667"/>
            </a:avLst>
          </a:prstGeom>
          <a:solidFill>
            <a:srgbClr val="B6DDE7"/>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500" b="1" i="1" u="none" strike="noStrike" cap="none">
                <a:solidFill>
                  <a:schemeClr val="dk1"/>
                </a:solidFill>
                <a:latin typeface="Times New Roman"/>
                <a:ea typeface="Times New Roman"/>
                <a:cs typeface="Times New Roman"/>
                <a:sym typeface="Times New Roman"/>
              </a:rPr>
              <a:t>Hành động:</a:t>
            </a:r>
            <a:r>
              <a:rPr lang="en-US" sz="4500" b="1" i="0" u="none" strike="noStrike" cap="none">
                <a:solidFill>
                  <a:schemeClr val="dk1"/>
                </a:solidFill>
                <a:latin typeface="Times New Roman"/>
                <a:ea typeface="Times New Roman"/>
                <a:cs typeface="Times New Roman"/>
                <a:sym typeface="Times New Roman"/>
              </a:rPr>
              <a:t> </a:t>
            </a:r>
            <a:r>
              <a:rPr lang="en-US" sz="4500" b="0" i="0" u="none" strike="noStrike" cap="none">
                <a:solidFill>
                  <a:schemeClr val="dk1"/>
                </a:solidFill>
                <a:latin typeface="Times New Roman"/>
                <a:ea typeface="Times New Roman"/>
                <a:cs typeface="Times New Roman"/>
                <a:sym typeface="Times New Roman"/>
              </a:rPr>
              <a:t>Là những cử chỉ, việc làm thể hiện cách ứng xử của nhân vật với bản thân và thế giới xung quanh</a:t>
            </a:r>
            <a:endParaRPr sz="4500" b="0" i="0" u="none" strike="noStrike" cap="none">
              <a:solidFill>
                <a:schemeClr val="dk1"/>
              </a:solidFill>
              <a:latin typeface="Times New Roman"/>
              <a:ea typeface="Times New Roman"/>
              <a:cs typeface="Times New Roman"/>
              <a:sym typeface="Times New Roman"/>
            </a:endParaRPr>
          </a:p>
        </p:txBody>
      </p:sp>
      <p:sp>
        <p:nvSpPr>
          <p:cNvPr id="204" name="Google Shape;204;p42"/>
          <p:cNvSpPr/>
          <p:nvPr/>
        </p:nvSpPr>
        <p:spPr>
          <a:xfrm>
            <a:off x="8951294" y="2029852"/>
            <a:ext cx="3950208" cy="6803136"/>
          </a:xfrm>
          <a:prstGeom prst="roundRect">
            <a:avLst>
              <a:gd name="adj" fmla="val 16667"/>
            </a:avLst>
          </a:prstGeom>
          <a:solidFill>
            <a:srgbClr val="B6DDE7"/>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4500" b="1" i="1" u="none" strike="noStrike" cap="none">
                <a:solidFill>
                  <a:schemeClr val="dk1"/>
                </a:solidFill>
                <a:latin typeface="Times New Roman"/>
                <a:ea typeface="Times New Roman"/>
                <a:cs typeface="Times New Roman"/>
                <a:sym typeface="Times New Roman"/>
              </a:rPr>
              <a:t>Lời thoại:</a:t>
            </a:r>
            <a:r>
              <a:rPr lang="en-US" sz="4500" b="1" i="0" u="none" strike="noStrike" cap="none">
                <a:solidFill>
                  <a:schemeClr val="dk1"/>
                </a:solidFill>
                <a:latin typeface="Times New Roman"/>
                <a:ea typeface="Times New Roman"/>
                <a:cs typeface="Times New Roman"/>
                <a:sym typeface="Times New Roman"/>
              </a:rPr>
              <a:t> </a:t>
            </a:r>
            <a:r>
              <a:rPr lang="en-US" sz="4500" b="0" i="0" u="none" strike="noStrike" cap="none">
                <a:solidFill>
                  <a:schemeClr val="dk1"/>
                </a:solidFill>
                <a:latin typeface="Times New Roman"/>
                <a:ea typeface="Times New Roman"/>
                <a:cs typeface="Times New Roman"/>
                <a:sym typeface="Times New Roman"/>
              </a:rPr>
              <a:t>Là lời nói của nhân vật, được xây dựng ở cả hai hình thức đối thoại và độc thoại</a:t>
            </a:r>
            <a:endParaRPr sz="4500" b="0" i="0" u="none" strike="noStrike" cap="none">
              <a:solidFill>
                <a:schemeClr val="dk1"/>
              </a:solidFill>
              <a:latin typeface="Times New Roman"/>
              <a:ea typeface="Times New Roman"/>
              <a:cs typeface="Times New Roman"/>
              <a:sym typeface="Times New Roman"/>
            </a:endParaRPr>
          </a:p>
        </p:txBody>
      </p:sp>
      <p:sp>
        <p:nvSpPr>
          <p:cNvPr id="205" name="Google Shape;205;p42"/>
          <p:cNvSpPr/>
          <p:nvPr/>
        </p:nvSpPr>
        <p:spPr>
          <a:xfrm>
            <a:off x="13294012" y="2048024"/>
            <a:ext cx="3950208" cy="6803136"/>
          </a:xfrm>
          <a:prstGeom prst="roundRect">
            <a:avLst>
              <a:gd name="adj" fmla="val 16667"/>
            </a:avLst>
          </a:prstGeom>
          <a:solidFill>
            <a:srgbClr val="B6DDE7"/>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500" b="1" i="1" u="none" strike="noStrike" cap="none">
                <a:solidFill>
                  <a:schemeClr val="dk1"/>
                </a:solidFill>
                <a:latin typeface="Times New Roman"/>
                <a:ea typeface="Times New Roman"/>
                <a:cs typeface="Times New Roman"/>
                <a:sym typeface="Times New Roman"/>
              </a:rPr>
              <a:t>Thế giới nội tâm</a:t>
            </a:r>
            <a:r>
              <a:rPr lang="en-US" sz="4500" b="1" i="0" u="none" strike="noStrike" cap="none">
                <a:solidFill>
                  <a:schemeClr val="dk1"/>
                </a:solidFill>
                <a:latin typeface="Times New Roman"/>
                <a:ea typeface="Times New Roman"/>
                <a:cs typeface="Times New Roman"/>
                <a:sym typeface="Times New Roman"/>
              </a:rPr>
              <a:t>: </a:t>
            </a:r>
            <a:r>
              <a:rPr lang="en-US" sz="4500" b="0" i="0" u="none" strike="noStrike" cap="none">
                <a:solidFill>
                  <a:schemeClr val="dk1"/>
                </a:solidFill>
                <a:latin typeface="Times New Roman"/>
                <a:ea typeface="Times New Roman"/>
                <a:cs typeface="Times New Roman"/>
                <a:sym typeface="Times New Roman"/>
              </a:rPr>
              <a:t>Là những cảm xúc, tình cảm, suy nghĩ của nhân vật </a:t>
            </a:r>
            <a:endParaRPr sz="4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5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20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2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
                                        </p:tgtEl>
                                        <p:attrNameLst>
                                          <p:attrName>style.visibility</p:attrName>
                                        </p:attrNameLst>
                                      </p:cBhvr>
                                      <p:to>
                                        <p:strVal val="visible"/>
                                      </p:to>
                                    </p:set>
                                    <p:animEffect transition="in" filter="fade">
                                      <p:cBhvr>
                                        <p:cTn id="22" dur="2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09"/>
        <p:cNvGrpSpPr/>
        <p:nvPr/>
      </p:nvGrpSpPr>
      <p:grpSpPr>
        <a:xfrm>
          <a:off x="0" y="0"/>
          <a:ext cx="0" cy="0"/>
          <a:chOff x="0" y="0"/>
          <a:chExt cx="0" cy="0"/>
        </a:xfrm>
      </p:grpSpPr>
      <p:sp>
        <p:nvSpPr>
          <p:cNvPr id="210" name="Google Shape;210;p43"/>
          <p:cNvSpPr/>
          <p:nvPr/>
        </p:nvSpPr>
        <p:spPr>
          <a:xfrm>
            <a:off x="-1362896" y="-922720"/>
            <a:ext cx="5455235" cy="7075577"/>
          </a:xfrm>
          <a:custGeom>
            <a:avLst/>
            <a:gdLst/>
            <a:ahLst/>
            <a:cxnLst/>
            <a:rect l="l" t="t" r="r" b="b"/>
            <a:pathLst>
              <a:path w="5455235" h="7075577" extrusionOk="0">
                <a:moveTo>
                  <a:pt x="0" y="0"/>
                </a:moveTo>
                <a:lnTo>
                  <a:pt x="5455235" y="0"/>
                </a:lnTo>
                <a:lnTo>
                  <a:pt x="5455235" y="7075577"/>
                </a:lnTo>
                <a:lnTo>
                  <a:pt x="0" y="7075577"/>
                </a:lnTo>
                <a:lnTo>
                  <a:pt x="0" y="0"/>
                </a:lnTo>
                <a:close/>
              </a:path>
            </a:pathLst>
          </a:custGeom>
          <a:blipFill rotWithShape="1">
            <a:blip r:embed="rId3">
              <a:alphaModFix/>
            </a:blip>
            <a:stretch>
              <a:fillRect l="-865" r="-864"/>
            </a:stretch>
          </a:blipFill>
          <a:ln>
            <a:noFill/>
          </a:ln>
        </p:spPr>
      </p:sp>
      <p:sp>
        <p:nvSpPr>
          <p:cNvPr id="211" name="Google Shape;211;p43"/>
          <p:cNvSpPr/>
          <p:nvPr/>
        </p:nvSpPr>
        <p:spPr>
          <a:xfrm flipH="1">
            <a:off x="-554826" y="5897198"/>
            <a:ext cx="4770892" cy="4850259"/>
          </a:xfrm>
          <a:custGeom>
            <a:avLst/>
            <a:gdLst/>
            <a:ahLst/>
            <a:cxnLst/>
            <a:rect l="l" t="t" r="r" b="b"/>
            <a:pathLst>
              <a:path w="4770892" h="4850259" extrusionOk="0">
                <a:moveTo>
                  <a:pt x="4770891" y="0"/>
                </a:moveTo>
                <a:lnTo>
                  <a:pt x="0" y="0"/>
                </a:lnTo>
                <a:lnTo>
                  <a:pt x="0" y="4850259"/>
                </a:lnTo>
                <a:lnTo>
                  <a:pt x="4770891" y="4850259"/>
                </a:lnTo>
                <a:lnTo>
                  <a:pt x="4770891" y="0"/>
                </a:lnTo>
                <a:close/>
              </a:path>
            </a:pathLst>
          </a:custGeom>
          <a:blipFill rotWithShape="1">
            <a:blip r:embed="rId4">
              <a:alphaModFix/>
            </a:blip>
            <a:stretch>
              <a:fillRect/>
            </a:stretch>
          </a:blipFill>
          <a:ln>
            <a:noFill/>
          </a:ln>
        </p:spPr>
      </p:sp>
      <p:sp>
        <p:nvSpPr>
          <p:cNvPr id="213" name="Google Shape;213;p43"/>
          <p:cNvSpPr/>
          <p:nvPr/>
        </p:nvSpPr>
        <p:spPr>
          <a:xfrm>
            <a:off x="4608576" y="2011680"/>
            <a:ext cx="12655296" cy="6803136"/>
          </a:xfrm>
          <a:prstGeom prst="roundRect">
            <a:avLst>
              <a:gd name="adj" fmla="val 16667"/>
            </a:avLst>
          </a:prstGeom>
          <a:solidFill>
            <a:srgbClr val="FBD4B4"/>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4500" b="1" i="0" u="none" strike="noStrike" cap="none">
                <a:solidFill>
                  <a:schemeClr val="dk1"/>
                </a:solidFill>
                <a:latin typeface="Times New Roman"/>
                <a:ea typeface="Times New Roman"/>
                <a:cs typeface="Times New Roman"/>
                <a:sym typeface="Times New Roman"/>
              </a:rPr>
              <a:t>d. Cốt truyện: </a:t>
            </a:r>
            <a:r>
              <a:rPr lang="en-US" sz="4500" b="0" i="0" u="none" strike="noStrike" cap="none">
                <a:solidFill>
                  <a:schemeClr val="dk1"/>
                </a:solidFill>
                <a:latin typeface="Times New Roman"/>
                <a:ea typeface="Times New Roman"/>
                <a:cs typeface="Times New Roman"/>
                <a:sym typeface="Times New Roman"/>
              </a:rPr>
              <a:t>đa dạng</a:t>
            </a:r>
            <a:endParaRPr sz="45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 Có truyện ngắn sử dụng cốt truyện kì lạ</a:t>
            </a:r>
            <a:endParaRPr sz="45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 Có cốt truyện giản dị, đời thường</a:t>
            </a:r>
            <a:endParaRPr sz="45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 Có cốt truyện giàu tính triết lí, trào phúng, châm biếm hài hước &gt;&lt; truyện ngắn giàu chất thơ.</a:t>
            </a:r>
            <a:endParaRPr sz="4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5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500"/>
                                        <p:tgtEl>
                                          <p:spTgt spid="2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3" end="3"/>
                                            </p:txEl>
                                          </p:spTgt>
                                        </p:tgtEl>
                                        <p:attrNameLst>
                                          <p:attrName>style.visibility</p:attrName>
                                        </p:attrNameLst>
                                      </p:cBhvr>
                                      <p:to>
                                        <p:strVal val="visible"/>
                                      </p:to>
                                    </p:set>
                                    <p:animEffect transition="in" filter="fade">
                                      <p:cBhvr>
                                        <p:cTn id="22" dur="500"/>
                                        <p:tgtEl>
                                          <p:spTgt spid="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17"/>
        <p:cNvGrpSpPr/>
        <p:nvPr/>
      </p:nvGrpSpPr>
      <p:grpSpPr>
        <a:xfrm>
          <a:off x="0" y="0"/>
          <a:ext cx="0" cy="0"/>
          <a:chOff x="0" y="0"/>
          <a:chExt cx="0" cy="0"/>
        </a:xfrm>
      </p:grpSpPr>
      <p:sp>
        <p:nvSpPr>
          <p:cNvPr id="218" name="Google Shape;218;p44"/>
          <p:cNvSpPr/>
          <p:nvPr/>
        </p:nvSpPr>
        <p:spPr>
          <a:xfrm>
            <a:off x="-1362896" y="-922720"/>
            <a:ext cx="5455235" cy="7075577"/>
          </a:xfrm>
          <a:custGeom>
            <a:avLst/>
            <a:gdLst/>
            <a:ahLst/>
            <a:cxnLst/>
            <a:rect l="l" t="t" r="r" b="b"/>
            <a:pathLst>
              <a:path w="5455235" h="7075577" extrusionOk="0">
                <a:moveTo>
                  <a:pt x="0" y="0"/>
                </a:moveTo>
                <a:lnTo>
                  <a:pt x="5455235" y="0"/>
                </a:lnTo>
                <a:lnTo>
                  <a:pt x="5455235" y="7075577"/>
                </a:lnTo>
                <a:lnTo>
                  <a:pt x="0" y="7075577"/>
                </a:lnTo>
                <a:lnTo>
                  <a:pt x="0" y="0"/>
                </a:lnTo>
                <a:close/>
              </a:path>
            </a:pathLst>
          </a:custGeom>
          <a:blipFill rotWithShape="1">
            <a:blip r:embed="rId3">
              <a:alphaModFix/>
            </a:blip>
            <a:stretch>
              <a:fillRect l="-865" r="-864"/>
            </a:stretch>
          </a:blipFill>
          <a:ln>
            <a:noFill/>
          </a:ln>
        </p:spPr>
      </p:sp>
      <p:sp>
        <p:nvSpPr>
          <p:cNvPr id="219" name="Google Shape;219;p44"/>
          <p:cNvSpPr/>
          <p:nvPr/>
        </p:nvSpPr>
        <p:spPr>
          <a:xfrm flipH="1">
            <a:off x="-554826" y="5897198"/>
            <a:ext cx="4770892" cy="4850259"/>
          </a:xfrm>
          <a:custGeom>
            <a:avLst/>
            <a:gdLst/>
            <a:ahLst/>
            <a:cxnLst/>
            <a:rect l="l" t="t" r="r" b="b"/>
            <a:pathLst>
              <a:path w="4770892" h="4850259" extrusionOk="0">
                <a:moveTo>
                  <a:pt x="4770891" y="0"/>
                </a:moveTo>
                <a:lnTo>
                  <a:pt x="0" y="0"/>
                </a:lnTo>
                <a:lnTo>
                  <a:pt x="0" y="4850259"/>
                </a:lnTo>
                <a:lnTo>
                  <a:pt x="4770891" y="4850259"/>
                </a:lnTo>
                <a:lnTo>
                  <a:pt x="4770891" y="0"/>
                </a:lnTo>
                <a:close/>
              </a:path>
            </a:pathLst>
          </a:custGeom>
          <a:blipFill rotWithShape="1">
            <a:blip r:embed="rId4">
              <a:alphaModFix/>
            </a:blip>
            <a:stretch>
              <a:fillRect/>
            </a:stretch>
          </a:blipFill>
          <a:ln>
            <a:noFill/>
          </a:ln>
        </p:spPr>
      </p:sp>
      <p:sp>
        <p:nvSpPr>
          <p:cNvPr id="221" name="Google Shape;221;p44"/>
          <p:cNvSpPr txBox="1"/>
          <p:nvPr/>
        </p:nvSpPr>
        <p:spPr>
          <a:xfrm>
            <a:off x="4617720" y="792343"/>
            <a:ext cx="12353544" cy="321395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0" u="none" strike="noStrike" cap="none">
                <a:solidFill>
                  <a:srgbClr val="000000"/>
                </a:solidFill>
                <a:latin typeface="Times New Roman"/>
                <a:ea typeface="Times New Roman"/>
                <a:cs typeface="Times New Roman"/>
                <a:sym typeface="Times New Roman"/>
              </a:rPr>
              <a:t>2. Tưởng tượng</a:t>
            </a:r>
            <a:endParaRPr sz="4500" b="0" i="0" u="none" strike="noStrike" cap="none">
              <a:solidFill>
                <a:srgbClr val="00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b="0" i="0" u="none" strike="noStrike" cap="none">
                <a:solidFill>
                  <a:srgbClr val="000000"/>
                </a:solidFill>
                <a:latin typeface="Times New Roman"/>
                <a:ea typeface="Times New Roman"/>
                <a:cs typeface="Times New Roman"/>
                <a:sym typeface="Times New Roman"/>
              </a:rPr>
              <a:t>– </a:t>
            </a:r>
            <a:r>
              <a:rPr lang="en-US" sz="4500" b="1" i="1" u="none" strike="noStrike" cap="none">
                <a:solidFill>
                  <a:srgbClr val="000000"/>
                </a:solidFill>
                <a:latin typeface="Times New Roman"/>
                <a:ea typeface="Times New Roman"/>
                <a:cs typeface="Times New Roman"/>
                <a:sym typeface="Times New Roman"/>
              </a:rPr>
              <a:t>Khái niệm: </a:t>
            </a:r>
            <a:r>
              <a:rPr lang="en-US" sz="4500" b="0" i="0" u="none" strike="noStrike" cap="none">
                <a:solidFill>
                  <a:srgbClr val="000000"/>
                </a:solidFill>
                <a:latin typeface="Times New Roman"/>
                <a:ea typeface="Times New Roman"/>
                <a:cs typeface="Times New Roman"/>
                <a:sym typeface="Times New Roman"/>
              </a:rPr>
              <a:t>Là tạo ra trong tâm trí hình ảnh những cái không có trước mắt hoặc chưa hề có.</a:t>
            </a:r>
            <a:endParaRPr/>
          </a:p>
          <a:p>
            <a:pPr marL="0" marR="0" lvl="0" indent="0" algn="just" rtl="0">
              <a:lnSpc>
                <a:spcPct val="115000"/>
              </a:lnSpc>
              <a:spcBef>
                <a:spcPts val="0"/>
              </a:spcBef>
              <a:spcAft>
                <a:spcPts val="0"/>
              </a:spcAft>
              <a:buNone/>
            </a:pPr>
            <a:r>
              <a:rPr lang="en-US" sz="4500" b="1" i="1" u="none" strike="noStrike" cap="none">
                <a:solidFill>
                  <a:srgbClr val="000000"/>
                </a:solidFill>
                <a:latin typeface="Times New Roman"/>
                <a:ea typeface="Times New Roman"/>
                <a:cs typeface="Times New Roman"/>
                <a:sym typeface="Times New Roman"/>
              </a:rPr>
              <a:t>- Đặc điểm:</a:t>
            </a:r>
            <a:endParaRPr sz="4500" b="1" i="1" u="none" strike="noStrike" cap="none">
              <a:solidFill>
                <a:srgbClr val="000000"/>
              </a:solidFill>
              <a:latin typeface="Times New Roman"/>
              <a:ea typeface="Times New Roman"/>
              <a:cs typeface="Times New Roman"/>
              <a:sym typeface="Times New Roman"/>
            </a:endParaRPr>
          </a:p>
        </p:txBody>
      </p:sp>
      <p:sp>
        <p:nvSpPr>
          <p:cNvPr id="222" name="Google Shape;222;p44"/>
          <p:cNvSpPr/>
          <p:nvPr/>
        </p:nvSpPr>
        <p:spPr>
          <a:xfrm>
            <a:off x="4617720" y="4108136"/>
            <a:ext cx="4526280" cy="6069136"/>
          </a:xfrm>
          <a:prstGeom prst="roundRect">
            <a:avLst>
              <a:gd name="adj" fmla="val 16667"/>
            </a:avLst>
          </a:prstGeom>
          <a:solidFill>
            <a:srgbClr val="B6DDE7"/>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 Tưởng tượng gắn với nhiều lĩnh vực khác nhau trong đời sống con người, đặc biệt là trong sáng tác văn chương.</a:t>
            </a:r>
            <a:endParaRPr sz="4500" b="0" i="0" u="none" strike="noStrike" cap="none">
              <a:solidFill>
                <a:schemeClr val="dk1"/>
              </a:solidFill>
              <a:latin typeface="Times New Roman"/>
              <a:ea typeface="Times New Roman"/>
              <a:cs typeface="Times New Roman"/>
              <a:sym typeface="Times New Roman"/>
            </a:endParaRPr>
          </a:p>
        </p:txBody>
      </p:sp>
      <p:sp>
        <p:nvSpPr>
          <p:cNvPr id="223" name="Google Shape;223;p44"/>
          <p:cNvSpPr/>
          <p:nvPr/>
        </p:nvSpPr>
        <p:spPr>
          <a:xfrm>
            <a:off x="9669381" y="4108136"/>
            <a:ext cx="8432982" cy="5955068"/>
          </a:xfrm>
          <a:prstGeom prst="roundRect">
            <a:avLst>
              <a:gd name="adj" fmla="val 9911"/>
            </a:avLst>
          </a:prstGeom>
          <a:solidFill>
            <a:srgbClr val="F2DADA"/>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600" b="0" i="1" u="none" strike="noStrike" cap="none">
                <a:solidFill>
                  <a:schemeClr val="dk1"/>
                </a:solidFill>
                <a:latin typeface="Times New Roman"/>
                <a:ea typeface="Times New Roman"/>
                <a:cs typeface="Times New Roman"/>
                <a:sym typeface="Times New Roman"/>
              </a:rPr>
              <a:t>Ví dụ:</a:t>
            </a:r>
            <a:r>
              <a:rPr lang="en-US" sz="3600" b="0" i="0" u="none" strike="noStrike" cap="none">
                <a:solidFill>
                  <a:schemeClr val="dk1"/>
                </a:solidFill>
                <a:latin typeface="Times New Roman"/>
                <a:ea typeface="Times New Roman"/>
                <a:cs typeface="Times New Roman"/>
                <a:sym typeface="Times New Roman"/>
              </a:rPr>
              <a:t> thế giới sống động và vô cùng phong phú của loài dế được tái hiện trong tác phẩm </a:t>
            </a:r>
            <a:r>
              <a:rPr lang="en-US" sz="3600" b="0" i="1" u="none" strike="noStrike" cap="none">
                <a:solidFill>
                  <a:schemeClr val="dk1"/>
                </a:solidFill>
                <a:latin typeface="Times New Roman"/>
                <a:ea typeface="Times New Roman"/>
                <a:cs typeface="Times New Roman"/>
                <a:sym typeface="Times New Roman"/>
              </a:rPr>
              <a:t>Dế Mèn phiêu lưu kí </a:t>
            </a:r>
            <a:r>
              <a:rPr lang="en-US" sz="3600" b="0" i="0" u="none" strike="noStrike" cap="none">
                <a:solidFill>
                  <a:schemeClr val="dk1"/>
                </a:solidFill>
                <a:latin typeface="Times New Roman"/>
                <a:ea typeface="Times New Roman"/>
                <a:cs typeface="Times New Roman"/>
                <a:sym typeface="Times New Roman"/>
              </a:rPr>
              <a:t>của Tô Hoài; cuộc đời và số phận của cô bé bán diêm trong truyện ngắn cùng tên của nhà văn An-đéc-xen; những nhân vật trong truyện cổ tích như Thánh Gióng, cô Tấm, Rùa Vàng, Thạch Sanh… </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2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27"/>
        <p:cNvGrpSpPr/>
        <p:nvPr/>
      </p:nvGrpSpPr>
      <p:grpSpPr>
        <a:xfrm>
          <a:off x="0" y="0"/>
          <a:ext cx="0" cy="0"/>
          <a:chOff x="0" y="0"/>
          <a:chExt cx="0" cy="0"/>
        </a:xfrm>
      </p:grpSpPr>
      <p:sp>
        <p:nvSpPr>
          <p:cNvPr id="228" name="Google Shape;228;p45"/>
          <p:cNvSpPr/>
          <p:nvPr/>
        </p:nvSpPr>
        <p:spPr>
          <a:xfrm>
            <a:off x="-1362896" y="-922720"/>
            <a:ext cx="5455235" cy="7075577"/>
          </a:xfrm>
          <a:custGeom>
            <a:avLst/>
            <a:gdLst/>
            <a:ahLst/>
            <a:cxnLst/>
            <a:rect l="l" t="t" r="r" b="b"/>
            <a:pathLst>
              <a:path w="5455235" h="7075577" extrusionOk="0">
                <a:moveTo>
                  <a:pt x="0" y="0"/>
                </a:moveTo>
                <a:lnTo>
                  <a:pt x="5455235" y="0"/>
                </a:lnTo>
                <a:lnTo>
                  <a:pt x="5455235" y="7075577"/>
                </a:lnTo>
                <a:lnTo>
                  <a:pt x="0" y="7075577"/>
                </a:lnTo>
                <a:lnTo>
                  <a:pt x="0" y="0"/>
                </a:lnTo>
                <a:close/>
              </a:path>
            </a:pathLst>
          </a:custGeom>
          <a:blipFill rotWithShape="1">
            <a:blip r:embed="rId3">
              <a:alphaModFix/>
            </a:blip>
            <a:stretch>
              <a:fillRect l="-865" r="-864"/>
            </a:stretch>
          </a:blipFill>
          <a:ln>
            <a:noFill/>
          </a:ln>
        </p:spPr>
      </p:sp>
      <p:sp>
        <p:nvSpPr>
          <p:cNvPr id="229" name="Google Shape;229;p45"/>
          <p:cNvSpPr/>
          <p:nvPr/>
        </p:nvSpPr>
        <p:spPr>
          <a:xfrm flipH="1">
            <a:off x="-554826" y="5897198"/>
            <a:ext cx="4770892" cy="4850259"/>
          </a:xfrm>
          <a:custGeom>
            <a:avLst/>
            <a:gdLst/>
            <a:ahLst/>
            <a:cxnLst/>
            <a:rect l="l" t="t" r="r" b="b"/>
            <a:pathLst>
              <a:path w="4770892" h="4850259" extrusionOk="0">
                <a:moveTo>
                  <a:pt x="4770891" y="0"/>
                </a:moveTo>
                <a:lnTo>
                  <a:pt x="0" y="0"/>
                </a:lnTo>
                <a:lnTo>
                  <a:pt x="0" y="4850259"/>
                </a:lnTo>
                <a:lnTo>
                  <a:pt x="4770891" y="4850259"/>
                </a:lnTo>
                <a:lnTo>
                  <a:pt x="4770891" y="0"/>
                </a:lnTo>
                <a:close/>
              </a:path>
            </a:pathLst>
          </a:custGeom>
          <a:blipFill rotWithShape="1">
            <a:blip r:embed="rId4">
              <a:alphaModFix/>
            </a:blip>
            <a:stretch>
              <a:fillRect/>
            </a:stretch>
          </a:blipFill>
          <a:ln>
            <a:noFill/>
          </a:ln>
        </p:spPr>
      </p:sp>
      <p:sp>
        <p:nvSpPr>
          <p:cNvPr id="231" name="Google Shape;231;p45"/>
          <p:cNvSpPr txBox="1"/>
          <p:nvPr/>
        </p:nvSpPr>
        <p:spPr>
          <a:xfrm>
            <a:off x="4617720" y="792343"/>
            <a:ext cx="12353544" cy="82490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i="0" u="none" strike="noStrike" cap="none">
                <a:solidFill>
                  <a:srgbClr val="000000"/>
                </a:solidFill>
                <a:latin typeface="Times New Roman"/>
                <a:ea typeface="Times New Roman"/>
                <a:cs typeface="Times New Roman"/>
                <a:sym typeface="Times New Roman"/>
              </a:rPr>
              <a:t>- Ý nghĩa của tưởng tượng trong văn chương:</a:t>
            </a:r>
            <a:endParaRPr sz="4500" b="1" i="1" u="none" strike="noStrike" cap="none">
              <a:solidFill>
                <a:srgbClr val="000000"/>
              </a:solidFill>
              <a:latin typeface="Times New Roman"/>
              <a:ea typeface="Times New Roman"/>
              <a:cs typeface="Times New Roman"/>
              <a:sym typeface="Times New Roman"/>
            </a:endParaRPr>
          </a:p>
        </p:txBody>
      </p:sp>
      <p:sp>
        <p:nvSpPr>
          <p:cNvPr id="232" name="Google Shape;232;p45"/>
          <p:cNvSpPr/>
          <p:nvPr/>
        </p:nvSpPr>
        <p:spPr>
          <a:xfrm>
            <a:off x="4983678" y="2470979"/>
            <a:ext cx="6793312" cy="6508313"/>
          </a:xfrm>
          <a:prstGeom prst="roundRect">
            <a:avLst>
              <a:gd name="adj" fmla="val 11609"/>
            </a:avLst>
          </a:prstGeom>
          <a:solidFill>
            <a:srgbClr val="EAF1DD"/>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Nhờ có tưởng tượng, tất cả những hình ảnh, màu sắc, âm thanh, hình khối… của một sự vật, con người, cảnh sắc, … được tác giả miêu tả trong tác phẩm đều có thể hiện lên trước mắt chúng ta như thật.</a:t>
            </a:r>
            <a:endParaRPr sz="4500" b="0" i="0" u="none" strike="noStrike" cap="none">
              <a:solidFill>
                <a:schemeClr val="dk1"/>
              </a:solidFill>
              <a:latin typeface="Times New Roman"/>
              <a:ea typeface="Times New Roman"/>
              <a:cs typeface="Times New Roman"/>
              <a:sym typeface="Times New Roman"/>
            </a:endParaRPr>
          </a:p>
        </p:txBody>
      </p:sp>
      <p:sp>
        <p:nvSpPr>
          <p:cNvPr id="233" name="Google Shape;233;p45"/>
          <p:cNvSpPr/>
          <p:nvPr/>
        </p:nvSpPr>
        <p:spPr>
          <a:xfrm>
            <a:off x="12728448" y="2452807"/>
            <a:ext cx="4242816" cy="6508312"/>
          </a:xfrm>
          <a:prstGeom prst="roundRect">
            <a:avLst>
              <a:gd name="adj" fmla="val 9911"/>
            </a:avLst>
          </a:prstGeom>
          <a:solidFill>
            <a:srgbClr val="EAF1DD"/>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4500" b="0" i="0" u="none" strike="noStrike" cap="none">
                <a:solidFill>
                  <a:schemeClr val="dk1"/>
                </a:solidFill>
                <a:latin typeface="Times New Roman"/>
                <a:ea typeface="Times New Roman"/>
                <a:cs typeface="Times New Roman"/>
                <a:sym typeface="Times New Roman"/>
              </a:rPr>
              <a:t>Giúp người đọc như nhập vào thế giới cảnh sắc và nội tâm của nhân vật. </a:t>
            </a:r>
            <a:endParaRPr sz="4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2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2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C3DB11-9A4A-494D-B9DF-0412AC18C5E5}"/>
              </a:ext>
            </a:extLst>
          </p:cNvPr>
          <p:cNvSpPr txBox="1"/>
          <p:nvPr/>
        </p:nvSpPr>
        <p:spPr>
          <a:xfrm>
            <a:off x="489097" y="4061638"/>
            <a:ext cx="16863237" cy="2538580"/>
          </a:xfrm>
          <a:prstGeom prst="rect">
            <a:avLst/>
          </a:prstGeom>
          <a:noFill/>
        </p:spPr>
        <p:txBody>
          <a:bodyPr wrap="square">
            <a:spAutoFit/>
          </a:bodyPr>
          <a:lstStyle/>
          <a:p>
            <a:pPr marL="0" marR="0" lvl="0" indent="0" algn="just" rtl="0">
              <a:lnSpc>
                <a:spcPct val="115000"/>
              </a:lnSpc>
              <a:spcBef>
                <a:spcPts val="0"/>
              </a:spcBef>
              <a:spcAft>
                <a:spcPts val="0"/>
              </a:spcAft>
              <a:buNone/>
            </a:pPr>
            <a:r>
              <a:rPr lang="en-US" sz="7200" b="1" dirty="0">
                <a:solidFill>
                  <a:srgbClr val="0070C0"/>
                </a:solidFill>
                <a:latin typeface="Times New Roman"/>
                <a:ea typeface="Times New Roman"/>
                <a:cs typeface="Times New Roman"/>
                <a:sym typeface="Times New Roman"/>
              </a:rPr>
              <a:t>B</a:t>
            </a:r>
            <a:r>
              <a:rPr lang="en-US" sz="7200" b="1" i="0" u="none" strike="noStrike" cap="none" dirty="0">
                <a:solidFill>
                  <a:srgbClr val="0070C0"/>
                </a:solidFill>
                <a:latin typeface="Times New Roman"/>
                <a:ea typeface="Times New Roman"/>
                <a:cs typeface="Times New Roman"/>
                <a:sym typeface="Times New Roman"/>
              </a:rPr>
              <a:t>. </a:t>
            </a:r>
            <a:r>
              <a:rPr lang="en-US" sz="7200" b="1" dirty="0">
                <a:solidFill>
                  <a:srgbClr val="0070C0"/>
                </a:solidFill>
                <a:latin typeface="Times New Roman"/>
                <a:ea typeface="Times New Roman"/>
                <a:cs typeface="Times New Roman"/>
                <a:sym typeface="Times New Roman"/>
              </a:rPr>
              <a:t> ĐỌC HIỂU VĂN BẢN: TÔI ĐI HỌC (Thanh </a:t>
            </a:r>
            <a:r>
              <a:rPr lang="en-US" sz="7200" b="1" dirty="0" err="1">
                <a:solidFill>
                  <a:srgbClr val="0070C0"/>
                </a:solidFill>
                <a:latin typeface="Times New Roman"/>
                <a:ea typeface="Times New Roman"/>
                <a:cs typeface="Times New Roman"/>
                <a:sym typeface="Times New Roman"/>
              </a:rPr>
              <a:t>Tịnh</a:t>
            </a:r>
            <a:r>
              <a:rPr lang="en-US" sz="7200" b="1" dirty="0">
                <a:solidFill>
                  <a:srgbClr val="0070C0"/>
                </a:solidFill>
                <a:latin typeface="Times New Roman"/>
                <a:ea typeface="Times New Roman"/>
                <a:cs typeface="Times New Roman"/>
                <a:sym typeface="Times New Roman"/>
              </a:rPr>
              <a:t>)</a:t>
            </a:r>
            <a:endParaRPr lang="en-US" sz="72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5598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Shape 270"/>
        <p:cNvGrpSpPr/>
        <p:nvPr/>
      </p:nvGrpSpPr>
      <p:grpSpPr>
        <a:xfrm>
          <a:off x="0" y="0"/>
          <a:ext cx="0" cy="0"/>
          <a:chOff x="0" y="0"/>
          <a:chExt cx="0" cy="0"/>
        </a:xfrm>
      </p:grpSpPr>
      <p:sp>
        <p:nvSpPr>
          <p:cNvPr id="271" name="Google Shape;271;p6"/>
          <p:cNvSpPr/>
          <p:nvPr/>
        </p:nvSpPr>
        <p:spPr>
          <a:xfrm rot="620662">
            <a:off x="5495031" y="1192932"/>
            <a:ext cx="10522094" cy="7901136"/>
          </a:xfrm>
          <a:custGeom>
            <a:avLst/>
            <a:gdLst/>
            <a:ahLst/>
            <a:cxnLst/>
            <a:rect l="l" t="t" r="r" b="b"/>
            <a:pathLst>
              <a:path w="10522094" h="7901136" extrusionOk="0">
                <a:moveTo>
                  <a:pt x="0" y="0"/>
                </a:moveTo>
                <a:lnTo>
                  <a:pt x="10522095" y="0"/>
                </a:lnTo>
                <a:lnTo>
                  <a:pt x="10522095" y="7901136"/>
                </a:lnTo>
                <a:lnTo>
                  <a:pt x="0" y="7901136"/>
                </a:lnTo>
                <a:lnTo>
                  <a:pt x="0" y="0"/>
                </a:lnTo>
                <a:close/>
              </a:path>
            </a:pathLst>
          </a:custGeom>
          <a:blipFill rotWithShape="1">
            <a:blip r:embed="rId3">
              <a:alphaModFix/>
            </a:blip>
            <a:stretch>
              <a:fillRect/>
            </a:stretch>
          </a:blipFill>
          <a:ln>
            <a:noFill/>
          </a:ln>
        </p:spPr>
      </p:sp>
      <p:sp>
        <p:nvSpPr>
          <p:cNvPr id="272" name="Google Shape;272;p6"/>
          <p:cNvSpPr/>
          <p:nvPr/>
        </p:nvSpPr>
        <p:spPr>
          <a:xfrm flipH="1">
            <a:off x="-554826" y="7171542"/>
            <a:ext cx="3517400" cy="3575915"/>
          </a:xfrm>
          <a:custGeom>
            <a:avLst/>
            <a:gdLst/>
            <a:ahLst/>
            <a:cxnLst/>
            <a:rect l="l" t="t" r="r" b="b"/>
            <a:pathLst>
              <a:path w="3517400" h="3575915" extrusionOk="0">
                <a:moveTo>
                  <a:pt x="3517400" y="0"/>
                </a:moveTo>
                <a:lnTo>
                  <a:pt x="0" y="0"/>
                </a:lnTo>
                <a:lnTo>
                  <a:pt x="0" y="3575915"/>
                </a:lnTo>
                <a:lnTo>
                  <a:pt x="3517400" y="3575915"/>
                </a:lnTo>
                <a:lnTo>
                  <a:pt x="3517400" y="0"/>
                </a:lnTo>
                <a:close/>
              </a:path>
            </a:pathLst>
          </a:custGeom>
          <a:blipFill rotWithShape="1">
            <a:blip r:embed="rId4">
              <a:alphaModFix/>
            </a:blip>
            <a:stretch>
              <a:fillRect/>
            </a:stretch>
          </a:blipFill>
          <a:ln>
            <a:noFill/>
          </a:ln>
        </p:spPr>
      </p:sp>
      <p:sp>
        <p:nvSpPr>
          <p:cNvPr id="274" name="Google Shape;274;p6"/>
          <p:cNvSpPr/>
          <p:nvPr/>
        </p:nvSpPr>
        <p:spPr>
          <a:xfrm>
            <a:off x="15193451" y="7171542"/>
            <a:ext cx="3517400" cy="3575915"/>
          </a:xfrm>
          <a:custGeom>
            <a:avLst/>
            <a:gdLst/>
            <a:ahLst/>
            <a:cxnLst/>
            <a:rect l="l" t="t" r="r" b="b"/>
            <a:pathLst>
              <a:path w="3517400" h="3575915" extrusionOk="0">
                <a:moveTo>
                  <a:pt x="0" y="0"/>
                </a:moveTo>
                <a:lnTo>
                  <a:pt x="3517401" y="0"/>
                </a:lnTo>
                <a:lnTo>
                  <a:pt x="3517401" y="3575915"/>
                </a:lnTo>
                <a:lnTo>
                  <a:pt x="0" y="3575915"/>
                </a:lnTo>
                <a:lnTo>
                  <a:pt x="0" y="0"/>
                </a:lnTo>
                <a:close/>
              </a:path>
            </a:pathLst>
          </a:custGeom>
          <a:blipFill rotWithShape="1">
            <a:blip r:embed="rId5">
              <a:alphaModFix/>
            </a:blip>
            <a:stretch>
              <a:fillRect/>
            </a:stretch>
          </a:blipFill>
          <a:ln>
            <a:noFill/>
          </a:ln>
        </p:spPr>
      </p:sp>
      <p:sp>
        <p:nvSpPr>
          <p:cNvPr id="276" name="Google Shape;276;p6"/>
          <p:cNvSpPr/>
          <p:nvPr/>
        </p:nvSpPr>
        <p:spPr>
          <a:xfrm>
            <a:off x="-695026"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6">
              <a:alphaModFix/>
            </a:blip>
            <a:stretch>
              <a:fillRect/>
            </a:stretch>
          </a:blipFill>
          <a:ln>
            <a:noFill/>
          </a:ln>
        </p:spPr>
      </p:sp>
      <p:sp>
        <p:nvSpPr>
          <p:cNvPr id="277" name="Google Shape;277;p6"/>
          <p:cNvSpPr/>
          <p:nvPr/>
        </p:nvSpPr>
        <p:spPr>
          <a:xfrm>
            <a:off x="12983395" y="-431306"/>
            <a:ext cx="7315200" cy="2231136"/>
          </a:xfrm>
          <a:custGeom>
            <a:avLst/>
            <a:gdLst/>
            <a:ahLst/>
            <a:cxnLst/>
            <a:rect l="l" t="t" r="r" b="b"/>
            <a:pathLst>
              <a:path w="7315200" h="2231136" extrusionOk="0">
                <a:moveTo>
                  <a:pt x="0" y="0"/>
                </a:moveTo>
                <a:lnTo>
                  <a:pt x="7315200" y="0"/>
                </a:lnTo>
                <a:lnTo>
                  <a:pt x="7315200" y="2231136"/>
                </a:lnTo>
                <a:lnTo>
                  <a:pt x="0" y="2231136"/>
                </a:lnTo>
                <a:lnTo>
                  <a:pt x="0" y="0"/>
                </a:lnTo>
                <a:close/>
              </a:path>
            </a:pathLst>
          </a:custGeom>
          <a:blipFill rotWithShape="1">
            <a:blip r:embed="rId7">
              <a:alphaModFix/>
            </a:blip>
            <a:stretch>
              <a:fillRect/>
            </a:stretch>
          </a:blipFill>
          <a:ln>
            <a:noFill/>
          </a:ln>
        </p:spPr>
      </p:sp>
      <p:sp>
        <p:nvSpPr>
          <p:cNvPr id="278" name="Google Shape;278;p6"/>
          <p:cNvSpPr txBox="1"/>
          <p:nvPr/>
        </p:nvSpPr>
        <p:spPr>
          <a:xfrm>
            <a:off x="7832632" y="3678612"/>
            <a:ext cx="5846892" cy="2929776"/>
          </a:xfrm>
          <a:prstGeom prst="rect">
            <a:avLst/>
          </a:prstGeom>
          <a:noFill/>
          <a:ln>
            <a:noFill/>
          </a:ln>
        </p:spPr>
        <p:txBody>
          <a:bodyPr spcFirstLastPara="1" wrap="square" lIns="0" tIns="0" rIns="0" bIns="0" anchor="t" anchorCtr="0">
            <a:spAutoFit/>
          </a:bodyPr>
          <a:lstStyle/>
          <a:p>
            <a:pPr marL="0" marR="0" lvl="0" indent="0" algn="ctr" rtl="0">
              <a:lnSpc>
                <a:spcPct val="119002"/>
              </a:lnSpc>
              <a:spcBef>
                <a:spcPts val="0"/>
              </a:spcBef>
              <a:spcAft>
                <a:spcPts val="0"/>
              </a:spcAft>
              <a:buClr>
                <a:srgbClr val="000000"/>
              </a:buClr>
              <a:buSzPts val="7999"/>
              <a:buFont typeface="Arial"/>
              <a:buNone/>
            </a:pPr>
            <a:r>
              <a:rPr lang="en-US" sz="7999" b="1" i="0" u="none" strike="noStrike" cap="none" dirty="0">
                <a:solidFill>
                  <a:srgbClr val="1B4262"/>
                </a:solidFill>
                <a:latin typeface="Fraunces"/>
                <a:ea typeface="Fraunces"/>
                <a:cs typeface="Fraunces"/>
                <a:sym typeface="Fraunces"/>
              </a:rPr>
              <a:t>I. </a:t>
            </a:r>
            <a:r>
              <a:rPr lang="en-US" sz="7999" b="1" i="0" u="none" strike="noStrike" cap="none" dirty="0" err="1">
                <a:solidFill>
                  <a:srgbClr val="1B4262"/>
                </a:solidFill>
                <a:latin typeface="Fraunces"/>
                <a:ea typeface="Fraunces"/>
                <a:cs typeface="Fraunces"/>
                <a:sym typeface="Fraunces"/>
              </a:rPr>
              <a:t>Tìm</a:t>
            </a:r>
            <a:r>
              <a:rPr lang="en-US" sz="7999" b="1" i="0" u="none" strike="noStrike" cap="none" dirty="0">
                <a:solidFill>
                  <a:srgbClr val="1B4262"/>
                </a:solidFill>
                <a:latin typeface="Fraunces"/>
                <a:ea typeface="Fraunces"/>
                <a:cs typeface="Fraunces"/>
                <a:sym typeface="Fraunces"/>
              </a:rPr>
              <a:t> </a:t>
            </a:r>
            <a:r>
              <a:rPr lang="en-US" sz="7999" b="1" i="0" u="none" strike="noStrike" cap="none" dirty="0" err="1">
                <a:solidFill>
                  <a:srgbClr val="1B4262"/>
                </a:solidFill>
                <a:latin typeface="Fraunces"/>
                <a:ea typeface="Fraunces"/>
                <a:cs typeface="Fraunces"/>
                <a:sym typeface="Fraunces"/>
              </a:rPr>
              <a:t>hiểu</a:t>
            </a:r>
            <a:r>
              <a:rPr lang="en-US" sz="7999" b="1" i="0" u="none" strike="noStrike" cap="none" dirty="0">
                <a:solidFill>
                  <a:srgbClr val="1B4262"/>
                </a:solidFill>
                <a:latin typeface="Fraunces"/>
                <a:ea typeface="Fraunces"/>
                <a:cs typeface="Fraunces"/>
                <a:sym typeface="Fraunces"/>
              </a:rPr>
              <a:t> </a:t>
            </a:r>
            <a:r>
              <a:rPr lang="en-US" sz="7999" b="1" i="0" u="none" strike="noStrike" cap="none" dirty="0" err="1">
                <a:solidFill>
                  <a:srgbClr val="1B4262"/>
                </a:solidFill>
                <a:latin typeface="Fraunces"/>
                <a:ea typeface="Fraunces"/>
                <a:cs typeface="Fraunces"/>
                <a:sym typeface="Fraunces"/>
              </a:rPr>
              <a:t>chung</a:t>
            </a: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2394</Words>
  <Application>Microsoft Macintosh PowerPoint</Application>
  <PresentationFormat>Custom</PresentationFormat>
  <Paragraphs>175</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Roboto Condensed</vt:lpstr>
      <vt:lpstr>Times New Roman</vt:lpstr>
      <vt:lpstr>Fraunces</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5</cp:revision>
  <dcterms:created xsi:type="dcterms:W3CDTF">2006-08-16T00:00:00Z</dcterms:created>
  <dcterms:modified xsi:type="dcterms:W3CDTF">2023-09-08T06:58:30Z</dcterms:modified>
</cp:coreProperties>
</file>