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27" r:id="rId2"/>
    <p:sldId id="328" r:id="rId3"/>
    <p:sldId id="290" r:id="rId4"/>
    <p:sldId id="292" r:id="rId5"/>
    <p:sldId id="316" r:id="rId6"/>
    <p:sldId id="291" r:id="rId7"/>
    <p:sldId id="298" r:id="rId8"/>
    <p:sldId id="300" r:id="rId9"/>
    <p:sldId id="297" r:id="rId10"/>
    <p:sldId id="326" r:id="rId11"/>
    <p:sldId id="301" r:id="rId12"/>
    <p:sldId id="302" r:id="rId13"/>
    <p:sldId id="318" r:id="rId14"/>
    <p:sldId id="319" r:id="rId15"/>
    <p:sldId id="299" r:id="rId16"/>
    <p:sldId id="303" r:id="rId17"/>
    <p:sldId id="320" r:id="rId18"/>
    <p:sldId id="321" r:id="rId19"/>
    <p:sldId id="322" r:id="rId20"/>
    <p:sldId id="323" r:id="rId21"/>
    <p:sldId id="313" r:id="rId22"/>
    <p:sldId id="314" r:id="rId23"/>
  </p:sldIdLst>
  <p:sldSz cx="14630400" cy="8229600"/>
  <p:notesSz cx="6858000" cy="9144000"/>
  <p:defaultTextStyle>
    <a:defPPr>
      <a:defRPr lang="en-US"/>
    </a:defPPr>
    <a:lvl1pPr marL="0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29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857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286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714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143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571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000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428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1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>
        <p:scale>
          <a:sx n="68" d="100"/>
          <a:sy n="68" d="100"/>
        </p:scale>
        <p:origin x="-174" y="42"/>
      </p:cViewPr>
      <p:guideLst>
        <p:guide orient="horz" pos="2591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08CA-F7A9-44AF-B29D-B1BF5DD27D9E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D090-C3AF-4C6F-A05C-9686D70D8C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9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571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143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714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286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2857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429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000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571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B8EF1-F3D4-4739-9F8F-5E87EAE0BB7A}" type="slidenum">
              <a:rPr lang="zh-CN" altLang="en-US" smtClean="0">
                <a:latin typeface="Arial" pitchFamily="34" charset="0"/>
              </a:rPr>
              <a:pPr/>
              <a:t>3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492AB-D121-4A85-8BBD-6A66F11824E3}" type="slidenum">
              <a:rPr lang="zh-CN" altLang="en-US" smtClean="0">
                <a:latin typeface="Arial" pitchFamily="34" charset="0"/>
              </a:rPr>
              <a:pPr/>
              <a:t>15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D5144-A4E5-4EBB-B9FE-F4A11A4CDDB5}" type="slidenum">
              <a:rPr lang="zh-CN" altLang="en-US" smtClean="0">
                <a:latin typeface="Arial" pitchFamily="34" charset="0"/>
              </a:rPr>
              <a:pPr/>
              <a:t>22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7"/>
            <a:ext cx="10972800" cy="19869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571" indent="0" algn="ctr">
              <a:buNone/>
              <a:defRPr sz="2400"/>
            </a:lvl2pPr>
            <a:lvl3pPr marL="1097143" indent="0" algn="ctr">
              <a:buNone/>
              <a:defRPr sz="2200"/>
            </a:lvl3pPr>
            <a:lvl4pPr marL="1645714" indent="0" algn="ctr">
              <a:buNone/>
              <a:defRPr sz="1900"/>
            </a:lvl4pPr>
            <a:lvl5pPr marL="2194286" indent="0" algn="ctr">
              <a:buNone/>
              <a:defRPr sz="1900"/>
            </a:lvl5pPr>
            <a:lvl6pPr marL="2742857" indent="0" algn="ctr">
              <a:buNone/>
              <a:defRPr sz="1900"/>
            </a:lvl6pPr>
            <a:lvl7pPr marL="3291429" indent="0" algn="ctr">
              <a:buNone/>
              <a:defRPr sz="1900"/>
            </a:lvl7pPr>
            <a:lvl8pPr marL="3840000" indent="0" algn="ctr">
              <a:buNone/>
              <a:defRPr sz="1900"/>
            </a:lvl8pPr>
            <a:lvl9pPr marL="4388571" indent="0" algn="ctr">
              <a:buNone/>
              <a:defRPr sz="19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7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1"/>
            <a:ext cx="4718685" cy="192024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79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71" indent="0">
              <a:buNone/>
              <a:defRPr sz="1700"/>
            </a:lvl2pPr>
            <a:lvl3pPr marL="1097143" indent="0">
              <a:buNone/>
              <a:defRPr sz="1400"/>
            </a:lvl3pPr>
            <a:lvl4pPr marL="1645714" indent="0">
              <a:buNone/>
              <a:defRPr sz="1200"/>
            </a:lvl4pPr>
            <a:lvl5pPr marL="2194286" indent="0">
              <a:buNone/>
              <a:defRPr sz="1200"/>
            </a:lvl5pPr>
            <a:lvl6pPr marL="2742857" indent="0">
              <a:buNone/>
              <a:defRPr sz="1200"/>
            </a:lvl6pPr>
            <a:lvl7pPr marL="3291429" indent="0">
              <a:buNone/>
              <a:defRPr sz="1200"/>
            </a:lvl7pPr>
            <a:lvl8pPr marL="3840000" indent="0">
              <a:buNone/>
              <a:defRPr sz="1200"/>
            </a:lvl8pPr>
            <a:lvl9pPr marL="4388571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4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1"/>
            <a:ext cx="4718685" cy="192024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2"/>
            <a:ext cx="7406640" cy="5848350"/>
          </a:xfrm>
        </p:spPr>
        <p:txBody>
          <a:bodyPr anchor="t"/>
          <a:lstStyle>
            <a:lvl1pPr marL="0" indent="0">
              <a:buNone/>
              <a:defRPr sz="3800"/>
            </a:lvl1pPr>
            <a:lvl2pPr marL="548571" indent="0">
              <a:buNone/>
              <a:defRPr sz="3400"/>
            </a:lvl2pPr>
            <a:lvl3pPr marL="1097143" indent="0">
              <a:buNone/>
              <a:defRPr sz="2900"/>
            </a:lvl3pPr>
            <a:lvl4pPr marL="1645714" indent="0">
              <a:buNone/>
              <a:defRPr sz="2400"/>
            </a:lvl4pPr>
            <a:lvl5pPr marL="2194286" indent="0">
              <a:buNone/>
              <a:defRPr sz="2400"/>
            </a:lvl5pPr>
            <a:lvl6pPr marL="2742857" indent="0">
              <a:buNone/>
              <a:defRPr sz="2400"/>
            </a:lvl6pPr>
            <a:lvl7pPr marL="3291429" indent="0">
              <a:buNone/>
              <a:defRPr sz="2400"/>
            </a:lvl7pPr>
            <a:lvl8pPr marL="3840000" indent="0">
              <a:buNone/>
              <a:defRPr sz="2400"/>
            </a:lvl8pPr>
            <a:lvl9pPr marL="4388571" indent="0">
              <a:buNone/>
              <a:defRPr sz="24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79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71" indent="0">
              <a:buNone/>
              <a:defRPr sz="1700"/>
            </a:lvl2pPr>
            <a:lvl3pPr marL="1097143" indent="0">
              <a:buNone/>
              <a:defRPr sz="1400"/>
            </a:lvl3pPr>
            <a:lvl4pPr marL="1645714" indent="0">
              <a:buNone/>
              <a:defRPr sz="1200"/>
            </a:lvl4pPr>
            <a:lvl5pPr marL="2194286" indent="0">
              <a:buNone/>
              <a:defRPr sz="1200"/>
            </a:lvl5pPr>
            <a:lvl6pPr marL="2742857" indent="0">
              <a:buNone/>
              <a:defRPr sz="1200"/>
            </a:lvl6pPr>
            <a:lvl7pPr marL="3291429" indent="0">
              <a:buNone/>
              <a:defRPr sz="1200"/>
            </a:lvl7pPr>
            <a:lvl8pPr marL="3840000" indent="0">
              <a:buNone/>
              <a:defRPr sz="1200"/>
            </a:lvl8pPr>
            <a:lvl9pPr marL="4388571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0"/>
            <a:ext cx="3154680" cy="697420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0"/>
            <a:ext cx="9281160" cy="697420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6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5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0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9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3" y="295278"/>
            <a:ext cx="1780539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9059"/>
            <a:ext cx="1612901" cy="107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746" y="-31804"/>
            <a:ext cx="4038029" cy="15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6"/>
            <a:ext cx="12618720" cy="1800225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57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1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7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8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4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85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2"/>
            <a:ext cx="6217920" cy="5221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2"/>
            <a:ext cx="6217920" cy="5221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7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2"/>
            <a:ext cx="12618720" cy="15906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71" indent="0">
              <a:buNone/>
              <a:defRPr sz="2400" b="1"/>
            </a:lvl2pPr>
            <a:lvl3pPr marL="1097143" indent="0">
              <a:buNone/>
              <a:defRPr sz="2200" b="1"/>
            </a:lvl3pPr>
            <a:lvl4pPr marL="1645714" indent="0">
              <a:buNone/>
              <a:defRPr sz="1900" b="1"/>
            </a:lvl4pPr>
            <a:lvl5pPr marL="2194286" indent="0">
              <a:buNone/>
              <a:defRPr sz="1900" b="1"/>
            </a:lvl5pPr>
            <a:lvl6pPr marL="2742857" indent="0">
              <a:buNone/>
              <a:defRPr sz="1900" b="1"/>
            </a:lvl6pPr>
            <a:lvl7pPr marL="3291429" indent="0">
              <a:buNone/>
              <a:defRPr sz="1900" b="1"/>
            </a:lvl7pPr>
            <a:lvl8pPr marL="3840000" indent="0">
              <a:buNone/>
              <a:defRPr sz="1900" b="1"/>
            </a:lvl8pPr>
            <a:lvl9pPr marL="4388571" indent="0">
              <a:buNone/>
              <a:defRPr sz="1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5"/>
            <a:ext cx="6219826" cy="9886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71" indent="0">
              <a:buNone/>
              <a:defRPr sz="2400" b="1"/>
            </a:lvl2pPr>
            <a:lvl3pPr marL="1097143" indent="0">
              <a:buNone/>
              <a:defRPr sz="2200" b="1"/>
            </a:lvl3pPr>
            <a:lvl4pPr marL="1645714" indent="0">
              <a:buNone/>
              <a:defRPr sz="1900" b="1"/>
            </a:lvl4pPr>
            <a:lvl5pPr marL="2194286" indent="0">
              <a:buNone/>
              <a:defRPr sz="1900" b="1"/>
            </a:lvl5pPr>
            <a:lvl6pPr marL="2742857" indent="0">
              <a:buNone/>
              <a:defRPr sz="1900" b="1"/>
            </a:lvl6pPr>
            <a:lvl7pPr marL="3291429" indent="0">
              <a:buNone/>
              <a:defRPr sz="1900" b="1"/>
            </a:lvl7pPr>
            <a:lvl8pPr marL="3840000" indent="0">
              <a:buNone/>
              <a:defRPr sz="1900" b="1"/>
            </a:lvl8pPr>
            <a:lvl9pPr marL="4388571" indent="0">
              <a:buNone/>
              <a:defRPr sz="1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6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4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23258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2"/>
            <a:ext cx="12618720" cy="1590675"/>
          </a:xfrm>
          <a:prstGeom prst="rect">
            <a:avLst/>
          </a:prstGeom>
        </p:spPr>
        <p:txBody>
          <a:bodyPr vert="horz" lIns="146286" tIns="73143" rIns="146286" bIns="7314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2"/>
            <a:ext cx="12618720" cy="5221605"/>
          </a:xfrm>
          <a:prstGeom prst="rect">
            <a:avLst/>
          </a:prstGeom>
        </p:spPr>
        <p:txBody>
          <a:bodyPr vert="horz" lIns="146286" tIns="73143" rIns="146286" bIns="73143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pPr/>
              <a:t>2023/2/9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6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7" r:id="rId8"/>
    <p:sldLayoutId id="2147483678" r:id="rId9"/>
    <p:sldLayoutId id="2147483679" r:id="rId10"/>
    <p:sldLayoutId id="2147483680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1097143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86" indent="-274286" algn="l" defTabSz="1097143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857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29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0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71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143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714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86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857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1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43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14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286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857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429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00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571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&#244;ng%20vi&#7879;c\C&#244;ng%20vi&#7879;c\&#272;&#7891;ng%20h&#7891;%20&#273;&#7871;m%20ng&#432;&#7907;c%205%20ph&#250;t%20-%205%20Minutes.mp4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B93C02D3-A88C-43DE-B332-28654384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="" xmlns:a16="http://schemas.microsoft.com/office/drawing/2014/main" id="{3448CC6C-02CF-49C9-A4DB-A1D18050351E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0CDED6C9-A878-4D8D-8364-E8927169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71600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530619F6-BA38-43E6-9490-28397EB4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257800"/>
            <a:ext cx="342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D7035FC1-FD4F-4FC8-AE50-7AB979E7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15000"/>
            <a:ext cx="2606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 sz="4000"/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7B84FB0D-A8D6-46F5-977F-1CBAA08C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593" y="680145"/>
            <a:ext cx="9919203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  BẠCH</a:t>
            </a:r>
          </a:p>
          <a:p>
            <a:pPr algn="ctr"/>
            <a:endParaRPr lang="en-US" altLang="en-US" sz="3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600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nghị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khuyên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luôn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niềm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, ra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lệnh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vài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3600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mọi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3600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3600" i="1" dirty="0">
                <a:latin typeface="Times New Roman" panose="02020603050405020304" pitchFamily="18" charset="0"/>
              </a:rPr>
              <a:t> ra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thôi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đừng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chớ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quên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giục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giã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3600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latin typeface="Times New Roman" panose="02020603050405020304" pitchFamily="18" charset="0"/>
              </a:rPr>
              <a:t> than,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góp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Mong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nhớ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thật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lâu</a:t>
            </a:r>
            <a:r>
              <a:rPr lang="en-US" altLang="en-US" sz="3600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Nếu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trở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buồn</a:t>
            </a:r>
            <a:r>
              <a:rPr lang="en-US" altLang="en-US" sz="3600" i="1" dirty="0">
                <a:latin typeface="Times New Roman" panose="02020603050405020304" pitchFamily="18" charset="0"/>
              </a:rPr>
              <a:t>!...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BF8348E8-3E63-4D5A-8731-837ADBFE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294" y="1721498"/>
            <a:ext cx="32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D417755-AE07-4E97-AD29-73A87327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175" y="2260749"/>
            <a:ext cx="4006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BF50C0-571C-46FD-B761-301B28211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683" y="2813006"/>
            <a:ext cx="3211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37F5133-788A-457C-A574-7ADE04D2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671" y="3352948"/>
            <a:ext cx="37834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A2FC3DD-686A-4ED5-9562-8AAF721F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881" y="4461852"/>
            <a:ext cx="3966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đừng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chớ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B509CAF-013A-4FA0-B484-32A5580A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551" y="5000282"/>
            <a:ext cx="15696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AFBDD4A-889B-48B4-B2BA-0BD08A80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129" y="5548454"/>
            <a:ext cx="42627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A54BF130-6E9F-422D-88C8-A0A7D722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="" xmlns:a16="http://schemas.microsoft.com/office/drawing/2014/main" id="{3B2DF735-ED73-4D28-8CD6-5A7D3BF82DFC}"/>
              </a:ext>
            </a:extLst>
          </p:cNvPr>
          <p:cNvSpPr/>
          <p:nvPr/>
        </p:nvSpPr>
        <p:spPr>
          <a:xfrm>
            <a:off x="568792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64027406-322C-4D90-911B-42F24BF3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087" y="954750"/>
            <a:ext cx="6249261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A767E83B-6171-4CFD-BE28-D927626E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87" y="2021550"/>
            <a:ext cx="4535754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3DB6BCE-A5A8-445B-A4E1-86C234DB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87" y="5298150"/>
            <a:ext cx="3448013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6856C445-9FAA-49C4-A3F1-39419CDA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474" y="555411"/>
            <a:ext cx="9082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C2E8FA2D-9BDE-4E13-9A63-A20F5B28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07" y="4459967"/>
            <a:ext cx="5460678" cy="289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D3B5FB3C-FF88-48CD-90E8-2348B1224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17" y="4499377"/>
            <a:ext cx="5363793" cy="285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anh7">
            <a:extLst>
              <a:ext uri="{FF2B5EF4-FFF2-40B4-BE49-F238E27FC236}">
                <a16:creationId xmlns="" xmlns:a16="http://schemas.microsoft.com/office/drawing/2014/main" id="{E6390CFE-B0F8-407E-BEF3-B6A76B74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07" y="1353074"/>
            <a:ext cx="5447766" cy="292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="" xmlns:a16="http://schemas.microsoft.com/office/drawing/2014/main" id="{CCCE5303-62A1-40C3-96EF-823124F4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16" y="1353074"/>
            <a:ext cx="5363794" cy="290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4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044" y="420412"/>
            <a:ext cx="3029607" cy="1345384"/>
          </a:xfrm>
          <a:prstGeom prst="rect">
            <a:avLst/>
          </a:prstGeom>
        </p:spPr>
      </p:pic>
      <p:sp>
        <p:nvSpPr>
          <p:cNvPr id="5" name="品 10"/>
          <p:cNvSpPr txBox="1"/>
          <p:nvPr/>
        </p:nvSpPr>
        <p:spPr>
          <a:xfrm>
            <a:off x="5810624" y="971041"/>
            <a:ext cx="288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nhanh</a:t>
            </a:r>
            <a:endParaRPr lang="zh-CN" altLang="en-US" sz="3200" b="1" dirty="0">
              <a:solidFill>
                <a:srgbClr val="78893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grpSp>
        <p:nvGrpSpPr>
          <p:cNvPr id="6" name="îśľiḋè">
            <a:extLst>
              <a:ext uri="{FF2B5EF4-FFF2-40B4-BE49-F238E27FC236}">
                <a16:creationId xmlns=""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549917" y="4146331"/>
            <a:ext cx="736089" cy="807465"/>
            <a:chOff x="1456328" y="1694655"/>
            <a:chExt cx="3340101" cy="3887791"/>
          </a:xfrm>
        </p:grpSpPr>
        <p:sp>
          <p:nvSpPr>
            <p:cNvPr id="7" name="íşļïḑè">
              <a:extLst>
                <a:ext uri="{FF2B5EF4-FFF2-40B4-BE49-F238E27FC236}">
                  <a16:creationId xmlns=""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8" name="îŝ1íďê">
              <a:extLst>
                <a:ext uri="{FF2B5EF4-FFF2-40B4-BE49-F238E27FC236}">
                  <a16:creationId xmlns=""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9" name="işliďê">
              <a:extLst>
                <a:ext uri="{FF2B5EF4-FFF2-40B4-BE49-F238E27FC236}">
                  <a16:creationId xmlns=""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0" name="ïsļïḓè">
              <a:extLst>
                <a:ext uri="{FF2B5EF4-FFF2-40B4-BE49-F238E27FC236}">
                  <a16:creationId xmlns=""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1" name="ïşlíde">
              <a:extLst>
                <a:ext uri="{FF2B5EF4-FFF2-40B4-BE49-F238E27FC236}">
                  <a16:creationId xmlns=""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3" name="îṩľiḑe">
              <a:extLst>
                <a:ext uri="{FF2B5EF4-FFF2-40B4-BE49-F238E27FC236}">
                  <a16:creationId xmlns=""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4" name="işlîḓe">
              <a:extLst>
                <a:ext uri="{FF2B5EF4-FFF2-40B4-BE49-F238E27FC236}">
                  <a16:creationId xmlns=""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5" name="îSḷídé">
              <a:extLst>
                <a:ext uri="{FF2B5EF4-FFF2-40B4-BE49-F238E27FC236}">
                  <a16:creationId xmlns=""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6" name="îšlíḋè">
              <a:extLst>
                <a:ext uri="{FF2B5EF4-FFF2-40B4-BE49-F238E27FC236}">
                  <a16:creationId xmlns=""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7" name="íṡlidé">
              <a:extLst>
                <a:ext uri="{FF2B5EF4-FFF2-40B4-BE49-F238E27FC236}">
                  <a16:creationId xmlns=""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8" name="iṡļïḑè">
              <a:extLst>
                <a:ext uri="{FF2B5EF4-FFF2-40B4-BE49-F238E27FC236}">
                  <a16:creationId xmlns=""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9" name="îSľidê">
              <a:extLst>
                <a:ext uri="{FF2B5EF4-FFF2-40B4-BE49-F238E27FC236}">
                  <a16:creationId xmlns=""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0" name="îsľíḍé">
              <a:extLst>
                <a:ext uri="{FF2B5EF4-FFF2-40B4-BE49-F238E27FC236}">
                  <a16:creationId xmlns=""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229712" y="2039792"/>
            <a:ext cx="12218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Đặc điểm hình thức nào cho biết những câu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là câu cầu khiến?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Nhận xét về chủ ngữ trong những câu trên. Thử thêm, bớt hoặc thay đổi chủ ngữ xem ý nghĩa của các câu trên thay đổi như thế nào.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27442" y="4246956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a) </a:t>
            </a:r>
            <a:r>
              <a:rPr lang="vi-VN" sz="3600" i="1" dirty="0">
                <a:latin typeface="+mj-lt"/>
              </a:rPr>
              <a:t>Hãy lấy gạo làm bánh mà lễ Tiên vương.</a:t>
            </a:r>
            <a:endParaRPr lang="vi-VN" sz="3600" dirty="0">
              <a:latin typeface="+mj-lt"/>
            </a:endParaRPr>
          </a:p>
        </p:txBody>
      </p:sp>
      <p:grpSp>
        <p:nvGrpSpPr>
          <p:cNvPr id="23" name="îśľiḋè">
            <a:extLst>
              <a:ext uri="{FF2B5EF4-FFF2-40B4-BE49-F238E27FC236}">
                <a16:creationId xmlns=""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623489" y="5228889"/>
            <a:ext cx="736089" cy="807465"/>
            <a:chOff x="1456328" y="1694655"/>
            <a:chExt cx="3340101" cy="3887791"/>
          </a:xfrm>
        </p:grpSpPr>
        <p:sp>
          <p:nvSpPr>
            <p:cNvPr id="24" name="íşļïḑè">
              <a:extLst>
                <a:ext uri="{FF2B5EF4-FFF2-40B4-BE49-F238E27FC236}">
                  <a16:creationId xmlns=""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5" name="îŝ1íďê">
              <a:extLst>
                <a:ext uri="{FF2B5EF4-FFF2-40B4-BE49-F238E27FC236}">
                  <a16:creationId xmlns=""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6" name="işliďê">
              <a:extLst>
                <a:ext uri="{FF2B5EF4-FFF2-40B4-BE49-F238E27FC236}">
                  <a16:creationId xmlns=""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7" name="ïsļïḓè">
              <a:extLst>
                <a:ext uri="{FF2B5EF4-FFF2-40B4-BE49-F238E27FC236}">
                  <a16:creationId xmlns=""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8" name="ïşlíde">
              <a:extLst>
                <a:ext uri="{FF2B5EF4-FFF2-40B4-BE49-F238E27FC236}">
                  <a16:creationId xmlns=""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9" name="îṩľiḑe">
              <a:extLst>
                <a:ext uri="{FF2B5EF4-FFF2-40B4-BE49-F238E27FC236}">
                  <a16:creationId xmlns=""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0" name="işlîḓe">
              <a:extLst>
                <a:ext uri="{FF2B5EF4-FFF2-40B4-BE49-F238E27FC236}">
                  <a16:creationId xmlns=""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1" name="îSḷídé">
              <a:extLst>
                <a:ext uri="{FF2B5EF4-FFF2-40B4-BE49-F238E27FC236}">
                  <a16:creationId xmlns=""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2" name="îšlíḋè">
              <a:extLst>
                <a:ext uri="{FF2B5EF4-FFF2-40B4-BE49-F238E27FC236}">
                  <a16:creationId xmlns=""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3" name="íṡlidé">
              <a:extLst>
                <a:ext uri="{FF2B5EF4-FFF2-40B4-BE49-F238E27FC236}">
                  <a16:creationId xmlns=""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4" name="iṡļïḑè">
              <a:extLst>
                <a:ext uri="{FF2B5EF4-FFF2-40B4-BE49-F238E27FC236}">
                  <a16:creationId xmlns=""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5" name="îSľidê">
              <a:extLst>
                <a:ext uri="{FF2B5EF4-FFF2-40B4-BE49-F238E27FC236}">
                  <a16:creationId xmlns=""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6" name="îsľíḍé">
              <a:extLst>
                <a:ext uri="{FF2B5EF4-FFF2-40B4-BE49-F238E27FC236}">
                  <a16:creationId xmlns=""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753716" y="5329514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b) </a:t>
            </a:r>
            <a:r>
              <a:rPr lang="vi-VN" sz="3600" i="1" dirty="0">
                <a:latin typeface="+mj-lt"/>
              </a:rPr>
              <a:t>Ông giáo hút trước đi.</a:t>
            </a:r>
            <a:endParaRPr lang="en-US" sz="3600" dirty="0">
              <a:latin typeface="+mj-lt"/>
            </a:endParaRPr>
          </a:p>
        </p:txBody>
      </p:sp>
      <p:grpSp>
        <p:nvGrpSpPr>
          <p:cNvPr id="38" name="îśľiḋè">
            <a:extLst>
              <a:ext uri="{FF2B5EF4-FFF2-40B4-BE49-F238E27FC236}">
                <a16:creationId xmlns=""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697059" y="6406079"/>
            <a:ext cx="736089" cy="807465"/>
            <a:chOff x="1456328" y="1694655"/>
            <a:chExt cx="3340101" cy="3887791"/>
          </a:xfrm>
        </p:grpSpPr>
        <p:sp>
          <p:nvSpPr>
            <p:cNvPr id="39" name="íşļïḑè">
              <a:extLst>
                <a:ext uri="{FF2B5EF4-FFF2-40B4-BE49-F238E27FC236}">
                  <a16:creationId xmlns=""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0" name="îŝ1íďê">
              <a:extLst>
                <a:ext uri="{FF2B5EF4-FFF2-40B4-BE49-F238E27FC236}">
                  <a16:creationId xmlns=""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1" name="işliďê">
              <a:extLst>
                <a:ext uri="{FF2B5EF4-FFF2-40B4-BE49-F238E27FC236}">
                  <a16:creationId xmlns=""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2" name="ïsļïḓè">
              <a:extLst>
                <a:ext uri="{FF2B5EF4-FFF2-40B4-BE49-F238E27FC236}">
                  <a16:creationId xmlns=""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3" name="ïşlíde">
              <a:extLst>
                <a:ext uri="{FF2B5EF4-FFF2-40B4-BE49-F238E27FC236}">
                  <a16:creationId xmlns=""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4" name="îṩľiḑe">
              <a:extLst>
                <a:ext uri="{FF2B5EF4-FFF2-40B4-BE49-F238E27FC236}">
                  <a16:creationId xmlns=""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5" name="işlîḓe">
              <a:extLst>
                <a:ext uri="{FF2B5EF4-FFF2-40B4-BE49-F238E27FC236}">
                  <a16:creationId xmlns=""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6" name="îSḷídé">
              <a:extLst>
                <a:ext uri="{FF2B5EF4-FFF2-40B4-BE49-F238E27FC236}">
                  <a16:creationId xmlns=""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7" name="îšlíḋè">
              <a:extLst>
                <a:ext uri="{FF2B5EF4-FFF2-40B4-BE49-F238E27FC236}">
                  <a16:creationId xmlns=""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8" name="íṡlidé">
              <a:extLst>
                <a:ext uri="{FF2B5EF4-FFF2-40B4-BE49-F238E27FC236}">
                  <a16:creationId xmlns=""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9" name="iṡļïḑè">
              <a:extLst>
                <a:ext uri="{FF2B5EF4-FFF2-40B4-BE49-F238E27FC236}">
                  <a16:creationId xmlns=""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50" name="îSľidê">
              <a:extLst>
                <a:ext uri="{FF2B5EF4-FFF2-40B4-BE49-F238E27FC236}">
                  <a16:creationId xmlns=""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51" name="îsľíḍé">
              <a:extLst>
                <a:ext uri="{FF2B5EF4-FFF2-40B4-BE49-F238E27FC236}">
                  <a16:creationId xmlns=""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2779988" y="6270214"/>
            <a:ext cx="10116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c) </a:t>
            </a:r>
            <a:r>
              <a:rPr lang="vi-VN" sz="3600" i="1" dirty="0">
                <a:latin typeface="+mj-lt"/>
              </a:rPr>
              <a:t>Nay chúng ta đừng làm gì nữa, thử xem lão Miệng có sống được không</a:t>
            </a:r>
            <a:r>
              <a:rPr lang="en-US" sz="3600" i="1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37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8187" y="1251499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a) 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Hãy</a:t>
            </a:r>
            <a:r>
              <a:rPr lang="vi-VN" sz="3600" b="1" i="1" dirty="0">
                <a:latin typeface="+mj-lt"/>
              </a:rPr>
              <a:t> lấy gạo làm bánh mà lễ Tiên vương.</a:t>
            </a:r>
            <a:endParaRPr lang="vi-VN" sz="3600" b="1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84262" y="2316232"/>
            <a:ext cx="6663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37118" y="3509156"/>
            <a:ext cx="6850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600" b="1" i="1" dirty="0">
                <a:latin typeface="+mj-lt"/>
              </a:rPr>
              <a:t>Con hãy lấy gạo làm bánh mà lễ Tiên vương</a:t>
            </a:r>
            <a:r>
              <a:rPr lang="vi-VN" sz="3600" b="1" dirty="0">
                <a:latin typeface="+mj-lt"/>
              </a:rPr>
              <a:t>. 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3554" name="Picture 2" descr="Kết quả hình ảnh cho thần nói với lang liêu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1392" y="2390605"/>
            <a:ext cx="4915447" cy="3876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Rectangle 53"/>
          <p:cNvSpPr/>
          <p:nvPr/>
        </p:nvSpPr>
        <p:spPr>
          <a:xfrm>
            <a:off x="1721050" y="4891265"/>
            <a:ext cx="6850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không đổi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63092" y="5703838"/>
            <a:ext cx="6850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ối tượng tiếp nhận câu nói được xác định rõ hơn, lời yêu cầu cũng nhẹ nhàng và tình cảm hơn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2619" y="1551052"/>
            <a:ext cx="6574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b) </a:t>
            </a:r>
            <a:r>
              <a:rPr lang="vi-VN" sz="3600" b="1" i="1" dirty="0">
                <a:latin typeface="+mj-lt"/>
              </a:rPr>
              <a:t>Ông giáo hút trước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đi</a:t>
            </a:r>
            <a:r>
              <a:rPr lang="vi-VN" sz="3600" b="1" i="1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38693" y="2521189"/>
            <a:ext cx="5094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275783" y="3556453"/>
            <a:ext cx="6850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út trước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65119" y="4497114"/>
            <a:ext cx="628783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thay đổi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 (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 và lời nói kém lịch sự hơn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562" name="AutoShape 2" descr="Kết quả hình ảnh cho ông giáo và lão hạ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phan-tich-nhan-vat-ong-giao-trong-truyen-ngan-lao-h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71" y="1943101"/>
            <a:ext cx="5108028" cy="4142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37118" y="3509156"/>
            <a:ext cx="6850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600" b="1" i="1" dirty="0">
                <a:latin typeface="+mj-lt"/>
              </a:rPr>
              <a:t>Nay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latin typeface="+mj-lt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đừng</a:t>
            </a:r>
            <a:r>
              <a:rPr lang="vi-VN" sz="3600" b="1" i="1" dirty="0">
                <a:latin typeface="+mj-lt"/>
              </a:rPr>
              <a:t> làm gì nữa, </a:t>
            </a:r>
            <a:r>
              <a:rPr lang="en-US" sz="3600" b="1" i="1" dirty="0">
                <a:latin typeface="+mj-lt"/>
              </a:rPr>
              <a:t>...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21050" y="4891265"/>
            <a:ext cx="6540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 đổi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ở đây, người nói đã được loại ra khỏi những đối tượng tiếp nhận lời đề nghị.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2928" y="957295"/>
            <a:ext cx="11986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c) </a:t>
            </a:r>
            <a:r>
              <a:rPr lang="vi-VN" sz="3600" b="1" i="1" dirty="0">
                <a:latin typeface="+mj-lt"/>
              </a:rPr>
              <a:t>Nay chúng ta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đừng</a:t>
            </a:r>
            <a:r>
              <a:rPr lang="vi-VN" sz="3600" b="1" i="1" dirty="0">
                <a:latin typeface="+mj-lt"/>
              </a:rPr>
              <a:t> làm gì nữa, thử xem lão Miệng có sống được không</a:t>
            </a:r>
            <a:r>
              <a:rPr lang="en-US" sz="3600" b="1" i="1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47831" y="2384555"/>
            <a:ext cx="518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67586" name="Picture 2" descr="Kết quả hình ảnh cho chân tay tai mắt miệ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3737" y="2097348"/>
            <a:ext cx="5133537" cy="409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4339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4341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905000"/>
            <a:ext cx="2400301" cy="622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3276600" y="4419601"/>
            <a:ext cx="2169418" cy="1119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en-US" altLang="zh-CN" sz="66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II.</a:t>
            </a:r>
            <a:endParaRPr lang="zh-CN" altLang="en-US" sz="6600" b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4344" name="文本框 25"/>
          <p:cNvSpPr txBox="1">
            <a:spLocks noChangeArrowheads="1"/>
          </p:cNvSpPr>
          <p:nvPr/>
        </p:nvSpPr>
        <p:spPr bwMode="auto">
          <a:xfrm>
            <a:off x="5486400" y="3962399"/>
            <a:ext cx="6858000" cy="186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altLang="zh-CN" sz="115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Luyện</a:t>
            </a:r>
            <a:r>
              <a:rPr lang="en-US" altLang="zh-CN" sz="115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tập</a:t>
            </a:r>
            <a:endParaRPr lang="zh-CN" altLang="en-US" sz="115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804041" y="677910"/>
            <a:ext cx="12817367" cy="680424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图片 182">
            <a:extLst>
              <a:ext uri="{FF2B5EF4-FFF2-40B4-BE49-F238E27FC236}">
                <a16:creationId xmlns="" xmlns:a16="http://schemas.microsoft.com/office/drawing/2014/main" id="{D05E0850-1ADA-4A55-BB6E-5986D68DE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0" t="4108" r="19201" b="68309"/>
          <a:stretch/>
        </p:blipFill>
        <p:spPr>
          <a:xfrm>
            <a:off x="10500019" y="4149095"/>
            <a:ext cx="4508759" cy="4724385"/>
          </a:xfrm>
          <a:prstGeom prst="rect">
            <a:avLst/>
          </a:prstGeom>
        </p:spPr>
      </p:pic>
      <p:pic>
        <p:nvPicPr>
          <p:cNvPr id="5" name="图片 8" descr="6e3e461d6fe4261ffac34bab182ac1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848" y="47298"/>
            <a:ext cx="5738649" cy="1790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9155" y="958529"/>
            <a:ext cx="4096986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2675" y="2617089"/>
            <a:ext cx="10972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2; 3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32)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25604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573" y="1576580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467410" y="1658377"/>
            <a:ext cx="14263688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."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50" y="3731206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540987" y="3702641"/>
            <a:ext cx="10512861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."</a:t>
            </a:r>
            <a:endParaRPr lang="en-US" sz="3600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872058" y="2488689"/>
            <a:ext cx="14263688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623578" y="4563710"/>
            <a:ext cx="11921249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186" y="5665098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598789" y="5652299"/>
            <a:ext cx="10512861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!";  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!"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649824" y="6450305"/>
            <a:ext cx="9057183" cy="12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2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3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68610" name="Picture 2" descr="Kết quả hình ảnh cho chị dậu và chồng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0280" y="2282855"/>
            <a:ext cx="4495252" cy="312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895953" y="2127045"/>
            <a:ext cx="3676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43542" y="2108859"/>
            <a:ext cx="4225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333295" y="4099022"/>
            <a:ext cx="583324" cy="67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0032" y="5059420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1235563" y="4093775"/>
            <a:ext cx="583324" cy="67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95086" y="4991109"/>
            <a:ext cx="3731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0524" y="6389005"/>
            <a:ext cx="12612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36486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4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0658" name="AutoShape 2" descr="Kết quả hình ảnh cho dế mèn dế choắ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0" name="Picture 4" descr="Kết quả hình ảnh cho dế mèn dế choắt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257" y="3168880"/>
            <a:ext cx="3854181" cy="323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5372038" y="2355466"/>
            <a:ext cx="840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… hay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ngách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4080" y="3264611"/>
            <a:ext cx="8254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407572" y="5092267"/>
            <a:ext cx="8261131" cy="25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…”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ngay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…”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nhút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91429" tIns="45714" rIns="91429" bIns="45714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81954" y="602801"/>
            <a:ext cx="13639800" cy="746760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9" tIns="45714" rIns="91429" bIns="45714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077" name="图片 4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68200" y="381001"/>
            <a:ext cx="18288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6"/>
          <p:cNvGrpSpPr>
            <a:grpSpLocks/>
          </p:cNvGrpSpPr>
          <p:nvPr/>
        </p:nvGrpSpPr>
        <p:grpSpPr bwMode="auto">
          <a:xfrm>
            <a:off x="2895601" y="4585251"/>
            <a:ext cx="9677400" cy="3581400"/>
            <a:chOff x="1548265" y="3628625"/>
            <a:chExt cx="8930255" cy="3597449"/>
          </a:xfrm>
        </p:grpSpPr>
        <p:pic>
          <p:nvPicPr>
            <p:cNvPr id="3081" name="图片 5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8265" y="3628625"/>
              <a:ext cx="1549862" cy="3597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图形 5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15565" y="3845153"/>
              <a:ext cx="1304450" cy="338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图片 5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37453" y="3628625"/>
              <a:ext cx="1307437" cy="3554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图片 5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62328" y="4022292"/>
              <a:ext cx="1158635" cy="3203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图片 5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538400" y="3845153"/>
              <a:ext cx="1940120" cy="335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文本框 55"/>
          <p:cNvSpPr txBox="1"/>
          <p:nvPr/>
        </p:nvSpPr>
        <p:spPr>
          <a:xfrm>
            <a:off x="1" y="2495449"/>
            <a:ext cx="14630399" cy="1785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altLang="zh-CN" sz="11000" b="1" i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Tiết</a:t>
            </a:r>
            <a:r>
              <a:rPr lang="en-US" altLang="zh-CN" sz="11000" b="1" i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87: </a:t>
            </a:r>
            <a:r>
              <a:rPr lang="en-US" altLang="zh-CN" sz="11000" b="1" i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Câu</a:t>
            </a:r>
            <a:r>
              <a:rPr lang="en-US" altLang="zh-CN" sz="11000" b="1" i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000" b="1" i="1" dirty="0" err="1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cầu</a:t>
            </a:r>
            <a:r>
              <a:rPr lang="en-US" altLang="zh-CN" sz="11000" b="1" i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000" b="1" i="1" dirty="0" err="1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khiến</a:t>
            </a:r>
            <a:endParaRPr lang="zh-CN" altLang="en-US" sz="11000" b="1" i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080" name="图片 4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3" y="76201"/>
            <a:ext cx="119157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170980" y="7690991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673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C439B829-6AE5-4C40-BAB7-DB1BD06E2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="" xmlns:a16="http://schemas.microsoft.com/office/drawing/2014/main" id="{A91A90DD-0182-4FF5-88E4-C684C1FD7E25}"/>
              </a:ext>
            </a:extLst>
          </p:cNvPr>
          <p:cNvSpPr/>
          <p:nvPr/>
        </p:nvSpPr>
        <p:spPr>
          <a:xfrm>
            <a:off x="541339" y="436486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Picture 2" descr="Cover">
            <a:extLst>
              <a:ext uri="{FF2B5EF4-FFF2-40B4-BE49-F238E27FC236}">
                <a16:creationId xmlns="" xmlns:a16="http://schemas.microsoft.com/office/drawing/2014/main" id="{262BCAB1-DB5A-4DB9-BDDC-B08800D8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09" y="5665761"/>
            <a:ext cx="6296639" cy="20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over">
            <a:extLst>
              <a:ext uri="{FF2B5EF4-FFF2-40B4-BE49-F238E27FC236}">
                <a16:creationId xmlns="" xmlns:a16="http://schemas.microsoft.com/office/drawing/2014/main" id="{721C1547-E781-49F0-9372-9B3D0CE2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70" y="4659234"/>
            <a:ext cx="4355940" cy="305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ver">
            <a:extLst>
              <a:ext uri="{FF2B5EF4-FFF2-40B4-BE49-F238E27FC236}">
                <a16:creationId xmlns="" xmlns:a16="http://schemas.microsoft.com/office/drawing/2014/main" id="{07DE8EC0-57FC-4A5A-BF53-3296A916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27" y="726904"/>
            <a:ext cx="6737129" cy="220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ver">
            <a:extLst>
              <a:ext uri="{FF2B5EF4-FFF2-40B4-BE49-F238E27FC236}">
                <a16:creationId xmlns="" xmlns:a16="http://schemas.microsoft.com/office/drawing/2014/main" id="{8ACDD189-CD48-4B66-B892-F34139A1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1" y="2594663"/>
            <a:ext cx="5590156" cy="79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ver">
            <a:extLst>
              <a:ext uri="{FF2B5EF4-FFF2-40B4-BE49-F238E27FC236}">
                <a16:creationId xmlns="" xmlns:a16="http://schemas.microsoft.com/office/drawing/2014/main" id="{0AB2DF0B-D8CE-4781-9049-B4B2E857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1" y="2724663"/>
            <a:ext cx="6268976" cy="25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over">
            <a:extLst>
              <a:ext uri="{FF2B5EF4-FFF2-40B4-BE49-F238E27FC236}">
                <a16:creationId xmlns="" xmlns:a16="http://schemas.microsoft.com/office/drawing/2014/main" id="{D9BB5A60-05A2-461F-AD03-9CDADB28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51" y="1829188"/>
            <a:ext cx="4055896" cy="352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over">
            <a:extLst>
              <a:ext uri="{FF2B5EF4-FFF2-40B4-BE49-F238E27FC236}">
                <a16:creationId xmlns="" xmlns:a16="http://schemas.microsoft.com/office/drawing/2014/main" id="{9FB2836B-2547-4C5D-BB08-717CA2E3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8" y="3908459"/>
            <a:ext cx="3933826" cy="169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81013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9" y="3048001"/>
            <a:ext cx="4043362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3657600" y="825065"/>
            <a:ext cx="7620000" cy="914399"/>
            <a:chOff x="3106057" y="402383"/>
            <a:chExt cx="5689600" cy="715217"/>
          </a:xfrm>
        </p:grpSpPr>
        <p:sp>
          <p:nvSpPr>
            <p:cNvPr id="6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oundRect">
              <a:avLst>
                <a:gd name="adj" fmla="val 5000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Copyright Notice"/>
            <p:cNvSpPr>
              <a:spLocks/>
            </p:cNvSpPr>
            <p:nvPr/>
          </p:nvSpPr>
          <p:spPr bwMode="auto">
            <a:xfrm>
              <a:off x="3447433" y="402383"/>
              <a:ext cx="4949952" cy="70116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2400" rIns="72000" bIns="3240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5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ướng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dẫn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tự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học</a:t>
              </a:r>
              <a:endParaRPr lang="en-US" sz="5400" b="1" cap="small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>
            <a:grpSpLocks/>
          </p:cNvGrpSpPr>
          <p:nvPr/>
        </p:nvGrpSpPr>
        <p:grpSpPr bwMode="auto">
          <a:xfrm>
            <a:off x="5728136" y="2667001"/>
            <a:ext cx="1754189" cy="1006475"/>
            <a:chOff x="1002294" y="2088734"/>
            <a:chExt cx="1754480" cy="1006179"/>
          </a:xfrm>
        </p:grpSpPr>
        <p:grpSp>
          <p:nvGrpSpPr>
            <p:cNvPr id="5" name="Group 3"/>
            <p:cNvGrpSpPr>
              <a:grpSpLocks noChangeAspect="1"/>
            </p:cNvGrpSpPr>
            <p:nvPr/>
          </p:nvGrpSpPr>
          <p:grpSpPr bwMode="auto">
            <a:xfrm rot="5400000">
              <a:off x="1558440" y="1896580"/>
              <a:ext cx="1006179" cy="1390488"/>
              <a:chOff x="3149600" y="2480384"/>
              <a:chExt cx="1201204" cy="1660005"/>
            </a:xfrm>
          </p:grpSpPr>
          <p:sp>
            <p:nvSpPr>
              <p:cNvPr id="18" name="Isosceles Triangle 4"/>
              <p:cNvSpPr/>
              <p:nvPr/>
            </p:nvSpPr>
            <p:spPr>
              <a:xfrm flipV="1">
                <a:off x="3149599" y="3200682"/>
                <a:ext cx="1201204" cy="940177"/>
              </a:xfrm>
              <a:prstGeom prst="triangl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rgbClr val="EEECE1">
                      <a:lumMod val="9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19" name="Rectangle 5"/>
              <p:cNvSpPr/>
              <p:nvPr/>
            </p:nvSpPr>
            <p:spPr>
              <a:xfrm>
                <a:off x="3630724" y="2480384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OffAxis2Top">
                  <a:rot lat="19390491" lon="18812960" rev="21592509"/>
                </a:camera>
                <a:lightRig rig="chilly" dir="t">
                  <a:rot lat="0" lon="0" rev="600000"/>
                </a:lightRig>
              </a:scene3d>
              <a:sp3d extrusionH="666750"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10" name="Oval 17"/>
            <p:cNvSpPr>
              <a:spLocks noChangeAspect="1"/>
            </p:cNvSpPr>
            <p:nvPr/>
          </p:nvSpPr>
          <p:spPr>
            <a:xfrm rot="5400000">
              <a:off x="1002369" y="2431458"/>
              <a:ext cx="325342" cy="32549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9" name="组合 40"/>
          <p:cNvGrpSpPr>
            <a:grpSpLocks/>
          </p:cNvGrpSpPr>
          <p:nvPr/>
        </p:nvGrpSpPr>
        <p:grpSpPr bwMode="auto">
          <a:xfrm>
            <a:off x="5728136" y="4295777"/>
            <a:ext cx="1754189" cy="1006475"/>
            <a:chOff x="1001971" y="3286275"/>
            <a:chExt cx="1754803" cy="1006179"/>
          </a:xfrm>
        </p:grpSpPr>
        <p:grpSp>
          <p:nvGrpSpPr>
            <p:cNvPr id="11" name="Group 6"/>
            <p:cNvGrpSpPr>
              <a:grpSpLocks noChangeAspect="1"/>
            </p:cNvGrpSpPr>
            <p:nvPr/>
          </p:nvGrpSpPr>
          <p:grpSpPr bwMode="auto">
            <a:xfrm rot="5400000">
              <a:off x="1558440" y="3094121"/>
              <a:ext cx="1006179" cy="1390488"/>
              <a:chOff x="3149600" y="2480384"/>
              <a:chExt cx="1201204" cy="1660005"/>
            </a:xfrm>
          </p:grpSpPr>
          <p:sp>
            <p:nvSpPr>
              <p:cNvPr id="37" name="Isosceles Triangle 7"/>
              <p:cNvSpPr/>
              <p:nvPr/>
            </p:nvSpPr>
            <p:spPr>
              <a:xfrm flipV="1">
                <a:off x="3149599" y="3200814"/>
                <a:ext cx="1201204" cy="940350"/>
              </a:xfrm>
              <a:prstGeom prst="triangl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EEECE1">
                      <a:lumMod val="9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38" name="Rectangle 8"/>
              <p:cNvSpPr/>
              <p:nvPr/>
            </p:nvSpPr>
            <p:spPr>
              <a:xfrm>
                <a:off x="3630724" y="2480384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OffAxis2Top">
                  <a:rot lat="19390491" lon="18812960" rev="21592509"/>
                </a:camera>
                <a:lightRig rig="chilly" dir="t">
                  <a:rot lat="0" lon="0" rev="600000"/>
                </a:lightRig>
              </a:scene3d>
              <a:sp3d extrusionH="666750"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22" name="Oval 18"/>
            <p:cNvSpPr>
              <a:spLocks noChangeAspect="1"/>
            </p:cNvSpPr>
            <p:nvPr/>
          </p:nvSpPr>
          <p:spPr>
            <a:xfrm rot="5400000">
              <a:off x="1002076" y="3624209"/>
              <a:ext cx="325341" cy="32555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29" name="Rectangle 50"/>
            <p:cNvSpPr/>
            <p:nvPr/>
          </p:nvSpPr>
          <p:spPr bwMode="auto">
            <a:xfrm>
              <a:off x="2393886" y="3559491"/>
              <a:ext cx="29340" cy="21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924801" y="2533650"/>
            <a:ext cx="5410200" cy="661707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just">
              <a:defRPr/>
            </a:pP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endParaRPr lang="en-US" sz="37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924801" y="4191001"/>
            <a:ext cx="5410200" cy="123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just"/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BTVN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9699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56"/>
          <p:cNvGrpSpPr>
            <a:grpSpLocks/>
          </p:cNvGrpSpPr>
          <p:nvPr/>
        </p:nvGrpSpPr>
        <p:grpSpPr bwMode="auto">
          <a:xfrm>
            <a:off x="2395539" y="4708525"/>
            <a:ext cx="9839325" cy="3962401"/>
            <a:chOff x="1548265" y="3628625"/>
            <a:chExt cx="8930255" cy="3597449"/>
          </a:xfrm>
        </p:grpSpPr>
        <p:pic>
          <p:nvPicPr>
            <p:cNvPr id="29705" name="图片 5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48265" y="3628625"/>
              <a:ext cx="1549862" cy="3597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图形 5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15565" y="3845153"/>
              <a:ext cx="1304450" cy="338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图片 5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37453" y="3628625"/>
              <a:ext cx="1307437" cy="3554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图片 5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62328" y="4022292"/>
              <a:ext cx="1158635" cy="3203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图片 5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38400" y="3845153"/>
              <a:ext cx="1940120" cy="335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文本框 55"/>
          <p:cNvSpPr txBox="1"/>
          <p:nvPr/>
        </p:nvSpPr>
        <p:spPr>
          <a:xfrm>
            <a:off x="359229" y="2667001"/>
            <a:ext cx="14271171" cy="18805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14" tIns="54857" rIns="109714" bIns="54857">
            <a:spAutoFit/>
          </a:bodyPr>
          <a:lstStyle/>
          <a:p>
            <a:pPr algn="ctr">
              <a:defRPr/>
            </a:pPr>
            <a:r>
              <a:rPr lang="en-US" altLang="zh-CN" sz="11500" b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Chúc</a:t>
            </a:r>
            <a:r>
              <a:rPr lang="en-US" altLang="zh-CN" sz="11500" b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các</a:t>
            </a:r>
            <a:r>
              <a:rPr lang="en-US" altLang="zh-CN" sz="11500" b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11500" b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học</a:t>
            </a:r>
            <a:r>
              <a:rPr lang="en-US" altLang="zh-CN" sz="11500" b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tốt</a:t>
            </a:r>
            <a:r>
              <a:rPr lang="en-US" altLang="zh-CN" sz="11500" b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  <a:endParaRPr lang="zh-CN" altLang="en-US" sz="11500" b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5123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5125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499" y="1295400"/>
            <a:ext cx="2908301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5"/>
          <p:cNvSpPr txBox="1"/>
          <p:nvPr/>
        </p:nvSpPr>
        <p:spPr>
          <a:xfrm>
            <a:off x="3657600" y="1142999"/>
            <a:ext cx="2169418" cy="14650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en-US" altLang="zh-CN" sz="88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I.</a:t>
            </a:r>
            <a:endParaRPr lang="zh-CN" altLang="en-US" sz="8800" b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128" name="文本框 5"/>
          <p:cNvSpPr txBox="1">
            <a:spLocks noChangeArrowheads="1"/>
          </p:cNvSpPr>
          <p:nvPr/>
        </p:nvSpPr>
        <p:spPr bwMode="auto">
          <a:xfrm>
            <a:off x="5780693" y="2807709"/>
            <a:ext cx="6216869" cy="415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Đặc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điểm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hình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thức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chức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năng</a:t>
            </a:r>
            <a:endParaRPr lang="zh-CN" altLang="en-US" sz="8800" b="1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/>
          </p:cNvPicPr>
          <p:nvPr/>
        </p:nvPicPr>
        <p:blipFill>
          <a:blip r:embed="rId3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grpSp>
        <p:nvGrpSpPr>
          <p:cNvPr id="34" name="组合 15"/>
          <p:cNvGrpSpPr/>
          <p:nvPr/>
        </p:nvGrpSpPr>
        <p:grpSpPr>
          <a:xfrm>
            <a:off x="1677043" y="3161607"/>
            <a:ext cx="3405643" cy="4125723"/>
            <a:chOff x="1236832" y="2385044"/>
            <a:chExt cx="2128527" cy="3438102"/>
          </a:xfrm>
        </p:grpSpPr>
        <p:sp>
          <p:nvSpPr>
            <p:cNvPr id="35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6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7" name="组合 18"/>
          <p:cNvGrpSpPr/>
          <p:nvPr/>
        </p:nvGrpSpPr>
        <p:grpSpPr>
          <a:xfrm>
            <a:off x="5621757" y="3161609"/>
            <a:ext cx="3390118" cy="4091702"/>
            <a:chOff x="3644224" y="2385044"/>
            <a:chExt cx="2118824" cy="3409751"/>
          </a:xfrm>
        </p:grpSpPr>
        <p:sp>
          <p:nvSpPr>
            <p:cNvPr id="38" name="Rectangle 76"/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9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组合 21"/>
          <p:cNvGrpSpPr/>
          <p:nvPr/>
        </p:nvGrpSpPr>
        <p:grpSpPr>
          <a:xfrm>
            <a:off x="9621265" y="3161606"/>
            <a:ext cx="3319802" cy="4126534"/>
            <a:chOff x="6085861" y="2385044"/>
            <a:chExt cx="2074876" cy="3438778"/>
          </a:xfrm>
        </p:grpSpPr>
        <p:sp>
          <p:nvSpPr>
            <p:cNvPr id="41" name="Rectangle 79"/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3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42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43" name="矩形 24"/>
          <p:cNvSpPr/>
          <p:nvPr/>
        </p:nvSpPr>
        <p:spPr>
          <a:xfrm>
            <a:off x="2163555" y="4747647"/>
            <a:ext cx="2919130" cy="1278024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Đọc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ví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dụ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1 (sgk-tr30)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4" name="矩形 25"/>
          <p:cNvSpPr/>
          <p:nvPr/>
        </p:nvSpPr>
        <p:spPr>
          <a:xfrm>
            <a:off x="5845629" y="4339020"/>
            <a:ext cx="3396341" cy="3102370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Tìm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cầu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khiến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?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ặc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điểm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hình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thức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nào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cho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biết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đó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là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cầu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khiến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?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5" name="矩形 26"/>
          <p:cNvSpPr/>
          <p:nvPr/>
        </p:nvSpPr>
        <p:spPr>
          <a:xfrm>
            <a:off x="9972698" y="4396255"/>
            <a:ext cx="3122815" cy="2511439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Cho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biết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tác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dụng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của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những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cầu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khiến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vừa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tìm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được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46" name="组合 27"/>
          <p:cNvGrpSpPr/>
          <p:nvPr/>
        </p:nvGrpSpPr>
        <p:grpSpPr>
          <a:xfrm>
            <a:off x="2985018" y="2758966"/>
            <a:ext cx="1217222" cy="1143482"/>
            <a:chOff x="1797665" y="1700808"/>
            <a:chExt cx="1308575" cy="1301604"/>
          </a:xfrm>
        </p:grpSpPr>
        <p:grpSp>
          <p:nvGrpSpPr>
            <p:cNvPr id="47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50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48" name="矩形 29"/>
            <p:cNvSpPr/>
            <p:nvPr/>
          </p:nvSpPr>
          <p:spPr>
            <a:xfrm>
              <a:off x="2235184" y="1926011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1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1" name="组合 32"/>
          <p:cNvGrpSpPr/>
          <p:nvPr/>
        </p:nvGrpSpPr>
        <p:grpSpPr>
          <a:xfrm>
            <a:off x="6914212" y="2758966"/>
            <a:ext cx="1217222" cy="1143482"/>
            <a:chOff x="4195355" y="1700808"/>
            <a:chExt cx="1308575" cy="1301604"/>
          </a:xfrm>
        </p:grpSpPr>
        <p:grpSp>
          <p:nvGrpSpPr>
            <p:cNvPr id="52" name="组合 33"/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</p:grpSpPr>
          <p:sp>
            <p:nvSpPr>
              <p:cNvPr id="54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55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53" name="矩形 34"/>
            <p:cNvSpPr/>
            <p:nvPr/>
          </p:nvSpPr>
          <p:spPr>
            <a:xfrm>
              <a:off x="4625898" y="1908067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6" name="组合 37"/>
          <p:cNvGrpSpPr/>
          <p:nvPr/>
        </p:nvGrpSpPr>
        <p:grpSpPr>
          <a:xfrm>
            <a:off x="10843404" y="2758966"/>
            <a:ext cx="1217222" cy="1143482"/>
            <a:chOff x="6593044" y="1700808"/>
            <a:chExt cx="1308575" cy="1301604"/>
          </a:xfrm>
        </p:grpSpPr>
        <p:grpSp>
          <p:nvGrpSpPr>
            <p:cNvPr id="57" name="组合 38"/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5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58" name="矩形 39"/>
            <p:cNvSpPr/>
            <p:nvPr/>
          </p:nvSpPr>
          <p:spPr>
            <a:xfrm>
              <a:off x="7049074" y="1943960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3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3168824" y="945925"/>
            <a:ext cx="6337738" cy="1166649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	  THẢO LUẬN NHÓM</a:t>
            </a:r>
          </a:p>
        </p:txBody>
      </p:sp>
      <p:pic>
        <p:nvPicPr>
          <p:cNvPr id="65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5601" y="582662"/>
            <a:ext cx="2112572" cy="1649119"/>
          </a:xfrm>
          <a:prstGeom prst="rect">
            <a:avLst/>
          </a:prstGeom>
        </p:spPr>
      </p:pic>
      <p:pic>
        <p:nvPicPr>
          <p:cNvPr id="66" name="Đồng hồ đếm ngược 5 phút - 5 Minu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237076" y="811923"/>
            <a:ext cx="2249214" cy="1450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video>
          </p:childTnLst>
        </p:cTn>
      </p:par>
    </p:tnLst>
    <p:bldLst>
      <p:bldP spid="43" grpId="0"/>
      <p:bldP spid="44" grpId="0"/>
      <p:bldP spid="45" grpId="0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6101257" y="943304"/>
            <a:ext cx="7598980" cy="40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Con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6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Kết quả hình ảnh cho ông lão đánh cá và con cá và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961" y="1054994"/>
            <a:ext cx="4981575" cy="3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Straight Connector 28"/>
          <p:cNvCxnSpPr/>
          <p:nvPr/>
        </p:nvCxnSpPr>
        <p:spPr>
          <a:xfrm>
            <a:off x="6999890" y="4272455"/>
            <a:ext cx="3515710" cy="15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778359" y="4267201"/>
            <a:ext cx="1802524" cy="5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7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0161" y="5335559"/>
            <a:ext cx="5825327" cy="1095296"/>
          </a:xfrm>
          <a:prstGeom prst="rect">
            <a:avLst/>
          </a:prstGeom>
        </p:spPr>
      </p:pic>
      <p:pic>
        <p:nvPicPr>
          <p:cNvPr id="34" name="图片 38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3351" y="6430855"/>
            <a:ext cx="5825327" cy="10952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07840" y="5431465"/>
            <a:ext cx="431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6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7840" y="6574472"/>
            <a:ext cx="442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8429325" y="5383929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bảo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8439833" y="6750274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2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2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119353" y="1715834"/>
            <a:ext cx="6747640" cy="23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nấc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con.  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460939" y="3925627"/>
            <a:ext cx="2165130" cy="10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7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885" y="5587815"/>
            <a:ext cx="4469467" cy="10952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07840" y="5683721"/>
            <a:ext cx="431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con.</a:t>
            </a:r>
            <a:endParaRPr lang="zh-CN" altLang="en-US" sz="36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7367778" y="5804317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AutoShape 4" descr="Kết quả hình ảnh cho cuộc chia tay của những con búp bê đoạn cuố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39" descr="â.jpg"/>
          <p:cNvPicPr>
            <a:picLocks noChangeAspect="1"/>
          </p:cNvPicPr>
          <p:nvPr/>
        </p:nvPicPr>
        <p:blipFill>
          <a:blip r:embed="rId4"/>
          <a:srcRect l="4138" t="12759" r="5517" b="12759"/>
          <a:stretch>
            <a:fillRect/>
          </a:stretch>
        </p:blipFill>
        <p:spPr>
          <a:xfrm>
            <a:off x="8308426" y="914399"/>
            <a:ext cx="5303443" cy="3767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28674" name="Picture 2" descr="Kết quả hình ảnh cho mở cửa&quot;"/>
          <p:cNvPicPr>
            <a:picLocks noChangeAspect="1" noChangeArrowheads="1"/>
          </p:cNvPicPr>
          <p:nvPr/>
        </p:nvPicPr>
        <p:blipFill>
          <a:blip r:embed="rId3"/>
          <a:srcRect r="13697" b="1933"/>
          <a:stretch>
            <a:fillRect/>
          </a:stretch>
        </p:blipFill>
        <p:spPr bwMode="auto">
          <a:xfrm>
            <a:off x="880788" y="3248976"/>
            <a:ext cx="5425418" cy="3829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668803" y="3216154"/>
            <a:ext cx="7315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88"/>
          <p:cNvGrpSpPr/>
          <p:nvPr/>
        </p:nvGrpSpPr>
        <p:grpSpPr>
          <a:xfrm>
            <a:off x="1189034" y="346828"/>
            <a:ext cx="1175768" cy="2390850"/>
            <a:chOff x="2159877" y="2595789"/>
            <a:chExt cx="2160300" cy="4508886"/>
          </a:xfrm>
        </p:grpSpPr>
        <p:grpSp>
          <p:nvGrpSpPr>
            <p:cNvPr id="7" name="组合 9"/>
            <p:cNvGrpSpPr/>
            <p:nvPr/>
          </p:nvGrpSpPr>
          <p:grpSpPr>
            <a:xfrm rot="19655684">
              <a:off x="2159876" y="2595789"/>
              <a:ext cx="2160300" cy="4508884"/>
              <a:chOff x="-1183436" y="-122634"/>
              <a:chExt cx="2190591" cy="4572108"/>
            </a:xfrm>
          </p:grpSpPr>
          <p:sp>
            <p:nvSpPr>
              <p:cNvPr id="11" name="平行四边形 2283"/>
              <p:cNvSpPr/>
              <p:nvPr/>
            </p:nvSpPr>
            <p:spPr>
              <a:xfrm rot="15424320" flipH="1">
                <a:off x="-546735" y="2078397"/>
                <a:ext cx="847548" cy="2120949"/>
              </a:xfrm>
              <a:custGeom>
                <a:avLst/>
                <a:gdLst/>
                <a:ahLst/>
                <a:cxnLst/>
                <a:rect l="l" t="t" r="r" b="b"/>
                <a:pathLst>
                  <a:path w="847548" h="2120949">
                    <a:moveTo>
                      <a:pt x="404264" y="2120949"/>
                    </a:moveTo>
                    <a:lnTo>
                      <a:pt x="847548" y="2120949"/>
                    </a:lnTo>
                    <a:lnTo>
                      <a:pt x="360695" y="0"/>
                    </a:lnTo>
                    <a:lnTo>
                      <a:pt x="0" y="3597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平行四边形 2284"/>
              <p:cNvSpPr/>
              <p:nvPr/>
            </p:nvSpPr>
            <p:spPr>
              <a:xfrm flipH="1">
                <a:off x="101793" y="790902"/>
                <a:ext cx="905362" cy="2520350"/>
              </a:xfrm>
              <a:custGeom>
                <a:avLst/>
                <a:gdLst/>
                <a:ahLst/>
                <a:cxnLst/>
                <a:rect l="l" t="t" r="r" b="b"/>
                <a:pathLst>
                  <a:path w="905362" h="2520350">
                    <a:moveTo>
                      <a:pt x="581485" y="0"/>
                    </a:moveTo>
                    <a:lnTo>
                      <a:pt x="0" y="2520350"/>
                    </a:lnTo>
                    <a:lnTo>
                      <a:pt x="443284" y="2520350"/>
                    </a:lnTo>
                    <a:lnTo>
                      <a:pt x="905362" y="518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7340419" flipH="1">
                <a:off x="-2680052" y="2114237"/>
                <a:ext cx="4572108" cy="98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组合 33"/>
            <p:cNvGrpSpPr/>
            <p:nvPr/>
          </p:nvGrpSpPr>
          <p:grpSpPr>
            <a:xfrm>
              <a:off x="3106438" y="4728713"/>
              <a:ext cx="567234" cy="566324"/>
              <a:chOff x="3202546" y="2792701"/>
              <a:chExt cx="397794" cy="397156"/>
            </a:xfrm>
          </p:grpSpPr>
          <p:sp>
            <p:nvSpPr>
              <p:cNvPr id="9" name="Freeform 39"/>
              <p:cNvSpPr>
                <a:spLocks noEditPoints="1"/>
              </p:cNvSpPr>
              <p:nvPr/>
            </p:nvSpPr>
            <p:spPr bwMode="auto">
              <a:xfrm>
                <a:off x="3202546" y="2792701"/>
                <a:ext cx="397794" cy="397156"/>
              </a:xfrm>
              <a:custGeom>
                <a:avLst/>
                <a:gdLst>
                  <a:gd name="T0" fmla="*/ 242 w 264"/>
                  <a:gd name="T1" fmla="*/ 145 h 264"/>
                  <a:gd name="T2" fmla="*/ 239 w 264"/>
                  <a:gd name="T3" fmla="*/ 104 h 264"/>
                  <a:gd name="T4" fmla="*/ 262 w 264"/>
                  <a:gd name="T5" fmla="*/ 84 h 264"/>
                  <a:gd name="T6" fmla="*/ 240 w 264"/>
                  <a:gd name="T7" fmla="*/ 51 h 264"/>
                  <a:gd name="T8" fmla="*/ 213 w 264"/>
                  <a:gd name="T9" fmla="*/ 56 h 264"/>
                  <a:gd name="T10" fmla="*/ 178 w 264"/>
                  <a:gd name="T11" fmla="*/ 33 h 264"/>
                  <a:gd name="T12" fmla="*/ 177 w 264"/>
                  <a:gd name="T13" fmla="*/ 4 h 264"/>
                  <a:gd name="T14" fmla="*/ 137 w 264"/>
                  <a:gd name="T15" fmla="*/ 0 h 264"/>
                  <a:gd name="T16" fmla="*/ 124 w 264"/>
                  <a:gd name="T17" fmla="*/ 24 h 264"/>
                  <a:gd name="T18" fmla="*/ 85 w 264"/>
                  <a:gd name="T19" fmla="*/ 36 h 264"/>
                  <a:gd name="T20" fmla="*/ 60 w 264"/>
                  <a:gd name="T21" fmla="*/ 19 h 264"/>
                  <a:gd name="T22" fmla="*/ 32 w 264"/>
                  <a:gd name="T23" fmla="*/ 48 h 264"/>
                  <a:gd name="T24" fmla="*/ 44 w 264"/>
                  <a:gd name="T25" fmla="*/ 72 h 264"/>
                  <a:gd name="T26" fmla="*/ 29 w 264"/>
                  <a:gd name="T27" fmla="*/ 111 h 264"/>
                  <a:gd name="T28" fmla="*/ 0 w 264"/>
                  <a:gd name="T29" fmla="*/ 119 h 264"/>
                  <a:gd name="T30" fmla="*/ 5 w 264"/>
                  <a:gd name="T31" fmla="*/ 158 h 264"/>
                  <a:gd name="T32" fmla="*/ 32 w 264"/>
                  <a:gd name="T33" fmla="*/ 165 h 264"/>
                  <a:gd name="T34" fmla="*/ 53 w 264"/>
                  <a:gd name="T35" fmla="*/ 201 h 264"/>
                  <a:gd name="T36" fmla="*/ 41 w 264"/>
                  <a:gd name="T37" fmla="*/ 228 h 264"/>
                  <a:gd name="T38" fmla="*/ 75 w 264"/>
                  <a:gd name="T39" fmla="*/ 249 h 264"/>
                  <a:gd name="T40" fmla="*/ 97 w 264"/>
                  <a:gd name="T41" fmla="*/ 232 h 264"/>
                  <a:gd name="T42" fmla="*/ 138 w 264"/>
                  <a:gd name="T43" fmla="*/ 238 h 264"/>
                  <a:gd name="T44" fmla="*/ 153 w 264"/>
                  <a:gd name="T45" fmla="*/ 264 h 264"/>
                  <a:gd name="T46" fmla="*/ 191 w 264"/>
                  <a:gd name="T47" fmla="*/ 251 h 264"/>
                  <a:gd name="T48" fmla="*/ 191 w 264"/>
                  <a:gd name="T49" fmla="*/ 223 h 264"/>
                  <a:gd name="T50" fmla="*/ 221 w 264"/>
                  <a:gd name="T51" fmla="*/ 195 h 264"/>
                  <a:gd name="T52" fmla="*/ 251 w 264"/>
                  <a:gd name="T53" fmla="*/ 200 h 264"/>
                  <a:gd name="T54" fmla="*/ 264 w 264"/>
                  <a:gd name="T55" fmla="*/ 162 h 264"/>
                  <a:gd name="T56" fmla="*/ 242 w 264"/>
                  <a:gd name="T57" fmla="*/ 145 h 264"/>
                  <a:gd name="T58" fmla="*/ 132 w 264"/>
                  <a:gd name="T59" fmla="*/ 217 h 264"/>
                  <a:gd name="T60" fmla="*/ 46 w 264"/>
                  <a:gd name="T61" fmla="*/ 132 h 264"/>
                  <a:gd name="T62" fmla="*/ 132 w 264"/>
                  <a:gd name="T63" fmla="*/ 46 h 264"/>
                  <a:gd name="T64" fmla="*/ 217 w 264"/>
                  <a:gd name="T65" fmla="*/ 132 h 264"/>
                  <a:gd name="T66" fmla="*/ 132 w 264"/>
                  <a:gd name="T67" fmla="*/ 21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4" h="264">
                    <a:moveTo>
                      <a:pt x="242" y="145"/>
                    </a:move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62" y="84"/>
                      <a:pt x="262" y="84"/>
                      <a:pt x="262" y="84"/>
                    </a:cubicBezTo>
                    <a:cubicBezTo>
                      <a:pt x="240" y="51"/>
                      <a:pt x="240" y="51"/>
                      <a:pt x="240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29" y="111"/>
                      <a:pt x="29" y="111"/>
                      <a:pt x="29" y="11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5" y="158"/>
                      <a:pt x="5" y="158"/>
                      <a:pt x="5" y="158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53" y="201"/>
                      <a:pt x="53" y="201"/>
                      <a:pt x="53" y="201"/>
                    </a:cubicBezTo>
                    <a:cubicBezTo>
                      <a:pt x="41" y="228"/>
                      <a:pt x="41" y="228"/>
                      <a:pt x="41" y="228"/>
                    </a:cubicBezTo>
                    <a:cubicBezTo>
                      <a:pt x="75" y="249"/>
                      <a:pt x="75" y="249"/>
                      <a:pt x="75" y="249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138" y="238"/>
                      <a:pt x="138" y="238"/>
                      <a:pt x="138" y="238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91" y="251"/>
                      <a:pt x="191" y="251"/>
                      <a:pt x="191" y="251"/>
                    </a:cubicBezTo>
                    <a:cubicBezTo>
                      <a:pt x="191" y="223"/>
                      <a:pt x="191" y="223"/>
                      <a:pt x="191" y="223"/>
                    </a:cubicBezTo>
                    <a:cubicBezTo>
                      <a:pt x="221" y="195"/>
                      <a:pt x="221" y="195"/>
                      <a:pt x="221" y="195"/>
                    </a:cubicBez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64" y="162"/>
                      <a:pt x="264" y="162"/>
                      <a:pt x="264" y="162"/>
                    </a:cubicBezTo>
                    <a:lnTo>
                      <a:pt x="242" y="145"/>
                    </a:lnTo>
                    <a:close/>
                    <a:moveTo>
                      <a:pt x="132" y="217"/>
                    </a:moveTo>
                    <a:cubicBezTo>
                      <a:pt x="85" y="217"/>
                      <a:pt x="46" y="179"/>
                      <a:pt x="46" y="132"/>
                    </a:cubicBezTo>
                    <a:cubicBezTo>
                      <a:pt x="46" y="85"/>
                      <a:pt x="85" y="46"/>
                      <a:pt x="132" y="46"/>
                    </a:cubicBezTo>
                    <a:cubicBezTo>
                      <a:pt x="179" y="46"/>
                      <a:pt x="217" y="85"/>
                      <a:pt x="217" y="132"/>
                    </a:cubicBezTo>
                    <a:cubicBezTo>
                      <a:pt x="217" y="179"/>
                      <a:pt x="179" y="217"/>
                      <a:pt x="132" y="2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Freeform 40"/>
              <p:cNvSpPr>
                <a:spLocks noEditPoints="1"/>
              </p:cNvSpPr>
              <p:nvPr/>
            </p:nvSpPr>
            <p:spPr bwMode="auto">
              <a:xfrm>
                <a:off x="3296257" y="2885775"/>
                <a:ext cx="210372" cy="211009"/>
              </a:xfrm>
              <a:custGeom>
                <a:avLst/>
                <a:gdLst>
                  <a:gd name="T0" fmla="*/ 70 w 140"/>
                  <a:gd name="T1" fmla="*/ 0 h 140"/>
                  <a:gd name="T2" fmla="*/ 0 w 140"/>
                  <a:gd name="T3" fmla="*/ 70 h 140"/>
                  <a:gd name="T4" fmla="*/ 70 w 140"/>
                  <a:gd name="T5" fmla="*/ 140 h 140"/>
                  <a:gd name="T6" fmla="*/ 140 w 140"/>
                  <a:gd name="T7" fmla="*/ 70 h 140"/>
                  <a:gd name="T8" fmla="*/ 70 w 140"/>
                  <a:gd name="T9" fmla="*/ 0 h 140"/>
                  <a:gd name="T10" fmla="*/ 70 w 140"/>
                  <a:gd name="T11" fmla="*/ 118 h 140"/>
                  <a:gd name="T12" fmla="*/ 57 w 140"/>
                  <a:gd name="T13" fmla="*/ 102 h 140"/>
                  <a:gd name="T14" fmla="*/ 83 w 140"/>
                  <a:gd name="T15" fmla="*/ 102 h 140"/>
                  <a:gd name="T16" fmla="*/ 70 w 140"/>
                  <a:gd name="T17" fmla="*/ 118 h 140"/>
                  <a:gd name="T18" fmla="*/ 52 w 140"/>
                  <a:gd name="T19" fmla="*/ 93 h 140"/>
                  <a:gd name="T20" fmla="*/ 47 w 140"/>
                  <a:gd name="T21" fmla="*/ 74 h 140"/>
                  <a:gd name="T22" fmla="*/ 93 w 140"/>
                  <a:gd name="T23" fmla="*/ 74 h 140"/>
                  <a:gd name="T24" fmla="*/ 88 w 140"/>
                  <a:gd name="T25" fmla="*/ 93 h 140"/>
                  <a:gd name="T26" fmla="*/ 52 w 140"/>
                  <a:gd name="T27" fmla="*/ 93 h 140"/>
                  <a:gd name="T28" fmla="*/ 122 w 140"/>
                  <a:gd name="T29" fmla="*/ 65 h 140"/>
                  <a:gd name="T30" fmla="*/ 102 w 140"/>
                  <a:gd name="T31" fmla="*/ 65 h 140"/>
                  <a:gd name="T32" fmla="*/ 100 w 140"/>
                  <a:gd name="T33" fmla="*/ 46 h 140"/>
                  <a:gd name="T34" fmla="*/ 117 w 140"/>
                  <a:gd name="T35" fmla="*/ 46 h 140"/>
                  <a:gd name="T36" fmla="*/ 122 w 140"/>
                  <a:gd name="T37" fmla="*/ 65 h 140"/>
                  <a:gd name="T38" fmla="*/ 93 w 140"/>
                  <a:gd name="T39" fmla="*/ 65 h 140"/>
                  <a:gd name="T40" fmla="*/ 47 w 140"/>
                  <a:gd name="T41" fmla="*/ 65 h 140"/>
                  <a:gd name="T42" fmla="*/ 49 w 140"/>
                  <a:gd name="T43" fmla="*/ 46 h 140"/>
                  <a:gd name="T44" fmla="*/ 91 w 140"/>
                  <a:gd name="T45" fmla="*/ 46 h 140"/>
                  <a:gd name="T46" fmla="*/ 93 w 140"/>
                  <a:gd name="T47" fmla="*/ 65 h 140"/>
                  <a:gd name="T48" fmla="*/ 37 w 140"/>
                  <a:gd name="T49" fmla="*/ 65 h 140"/>
                  <a:gd name="T50" fmla="*/ 18 w 140"/>
                  <a:gd name="T51" fmla="*/ 65 h 140"/>
                  <a:gd name="T52" fmla="*/ 23 w 140"/>
                  <a:gd name="T53" fmla="*/ 46 h 140"/>
                  <a:gd name="T54" fmla="*/ 39 w 140"/>
                  <a:gd name="T55" fmla="*/ 46 h 140"/>
                  <a:gd name="T56" fmla="*/ 37 w 140"/>
                  <a:gd name="T57" fmla="*/ 65 h 140"/>
                  <a:gd name="T58" fmla="*/ 38 w 140"/>
                  <a:gd name="T59" fmla="*/ 74 h 140"/>
                  <a:gd name="T60" fmla="*/ 42 w 140"/>
                  <a:gd name="T61" fmla="*/ 93 h 140"/>
                  <a:gd name="T62" fmla="*/ 23 w 140"/>
                  <a:gd name="T63" fmla="*/ 93 h 140"/>
                  <a:gd name="T64" fmla="*/ 18 w 140"/>
                  <a:gd name="T65" fmla="*/ 74 h 140"/>
                  <a:gd name="T66" fmla="*/ 38 w 140"/>
                  <a:gd name="T67" fmla="*/ 74 h 140"/>
                  <a:gd name="T68" fmla="*/ 102 w 140"/>
                  <a:gd name="T69" fmla="*/ 74 h 140"/>
                  <a:gd name="T70" fmla="*/ 122 w 140"/>
                  <a:gd name="T71" fmla="*/ 74 h 140"/>
                  <a:gd name="T72" fmla="*/ 117 w 140"/>
                  <a:gd name="T73" fmla="*/ 93 h 140"/>
                  <a:gd name="T74" fmla="*/ 98 w 140"/>
                  <a:gd name="T75" fmla="*/ 93 h 140"/>
                  <a:gd name="T76" fmla="*/ 102 w 140"/>
                  <a:gd name="T77" fmla="*/ 74 h 140"/>
                  <a:gd name="T78" fmla="*/ 111 w 140"/>
                  <a:gd name="T79" fmla="*/ 37 h 140"/>
                  <a:gd name="T80" fmla="*/ 98 w 140"/>
                  <a:gd name="T81" fmla="*/ 37 h 140"/>
                  <a:gd name="T82" fmla="*/ 90 w 140"/>
                  <a:gd name="T83" fmla="*/ 21 h 140"/>
                  <a:gd name="T84" fmla="*/ 111 w 140"/>
                  <a:gd name="T85" fmla="*/ 37 h 140"/>
                  <a:gd name="T86" fmla="*/ 75 w 140"/>
                  <a:gd name="T87" fmla="*/ 18 h 140"/>
                  <a:gd name="T88" fmla="*/ 88 w 140"/>
                  <a:gd name="T89" fmla="*/ 37 h 140"/>
                  <a:gd name="T90" fmla="*/ 52 w 140"/>
                  <a:gd name="T91" fmla="*/ 37 h 140"/>
                  <a:gd name="T92" fmla="*/ 64 w 140"/>
                  <a:gd name="T93" fmla="*/ 18 h 140"/>
                  <a:gd name="T94" fmla="*/ 70 w 140"/>
                  <a:gd name="T95" fmla="*/ 17 h 140"/>
                  <a:gd name="T96" fmla="*/ 75 w 140"/>
                  <a:gd name="T97" fmla="*/ 18 h 140"/>
                  <a:gd name="T98" fmla="*/ 50 w 140"/>
                  <a:gd name="T99" fmla="*/ 21 h 140"/>
                  <a:gd name="T100" fmla="*/ 42 w 140"/>
                  <a:gd name="T101" fmla="*/ 37 h 140"/>
                  <a:gd name="T102" fmla="*/ 29 w 140"/>
                  <a:gd name="T103" fmla="*/ 37 h 140"/>
                  <a:gd name="T104" fmla="*/ 50 w 140"/>
                  <a:gd name="T105" fmla="*/ 21 h 140"/>
                  <a:gd name="T106" fmla="*/ 29 w 140"/>
                  <a:gd name="T107" fmla="*/ 102 h 140"/>
                  <a:gd name="T108" fmla="*/ 46 w 140"/>
                  <a:gd name="T109" fmla="*/ 102 h 140"/>
                  <a:gd name="T110" fmla="*/ 60 w 140"/>
                  <a:gd name="T111" fmla="*/ 121 h 140"/>
                  <a:gd name="T112" fmla="*/ 29 w 140"/>
                  <a:gd name="T113" fmla="*/ 102 h 140"/>
                  <a:gd name="T114" fmla="*/ 80 w 140"/>
                  <a:gd name="T115" fmla="*/ 121 h 140"/>
                  <a:gd name="T116" fmla="*/ 94 w 140"/>
                  <a:gd name="T117" fmla="*/ 102 h 140"/>
                  <a:gd name="T118" fmla="*/ 111 w 140"/>
                  <a:gd name="T119" fmla="*/ 102 h 140"/>
                  <a:gd name="T120" fmla="*/ 80 w 140"/>
                  <a:gd name="T121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" h="140">
                    <a:moveTo>
                      <a:pt x="70" y="0"/>
                    </a:move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40" y="108"/>
                      <a:pt x="140" y="70"/>
                    </a:cubicBezTo>
                    <a:cubicBezTo>
                      <a:pt x="140" y="31"/>
                      <a:pt x="108" y="0"/>
                      <a:pt x="70" y="0"/>
                    </a:cubicBezTo>
                    <a:close/>
                    <a:moveTo>
                      <a:pt x="70" y="118"/>
                    </a:moveTo>
                    <a:cubicBezTo>
                      <a:pt x="65" y="114"/>
                      <a:pt x="60" y="108"/>
                      <a:pt x="57" y="102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79" y="108"/>
                      <a:pt x="75" y="114"/>
                      <a:pt x="70" y="118"/>
                    </a:cubicBezTo>
                    <a:close/>
                    <a:moveTo>
                      <a:pt x="52" y="93"/>
                    </a:moveTo>
                    <a:cubicBezTo>
                      <a:pt x="50" y="87"/>
                      <a:pt x="48" y="81"/>
                      <a:pt x="47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2" y="81"/>
                      <a:pt x="90" y="87"/>
                      <a:pt x="88" y="93"/>
                    </a:cubicBezTo>
                    <a:lnTo>
                      <a:pt x="52" y="93"/>
                    </a:lnTo>
                    <a:close/>
                    <a:moveTo>
                      <a:pt x="122" y="65"/>
                    </a:moveTo>
                    <a:cubicBezTo>
                      <a:pt x="102" y="65"/>
                      <a:pt x="102" y="65"/>
                      <a:pt x="102" y="65"/>
                    </a:cubicBezTo>
                    <a:cubicBezTo>
                      <a:pt x="102" y="59"/>
                      <a:pt x="102" y="52"/>
                      <a:pt x="100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20" y="52"/>
                      <a:pt x="121" y="59"/>
                      <a:pt x="122" y="65"/>
                    </a:cubicBezTo>
                    <a:close/>
                    <a:moveTo>
                      <a:pt x="93" y="65"/>
                    </a:move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59"/>
                      <a:pt x="47" y="52"/>
                      <a:pt x="49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2" y="52"/>
                      <a:pt x="93" y="59"/>
                      <a:pt x="93" y="65"/>
                    </a:cubicBezTo>
                    <a:close/>
                    <a:moveTo>
                      <a:pt x="37" y="65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59"/>
                      <a:pt x="20" y="52"/>
                      <a:pt x="23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52"/>
                      <a:pt x="37" y="59"/>
                      <a:pt x="37" y="65"/>
                    </a:cubicBezTo>
                    <a:close/>
                    <a:moveTo>
                      <a:pt x="38" y="74"/>
                    </a:moveTo>
                    <a:cubicBezTo>
                      <a:pt x="38" y="81"/>
                      <a:pt x="40" y="87"/>
                      <a:pt x="42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0" y="87"/>
                      <a:pt x="18" y="81"/>
                      <a:pt x="18" y="74"/>
                    </a:cubicBezTo>
                    <a:lnTo>
                      <a:pt x="38" y="74"/>
                    </a:lnTo>
                    <a:close/>
                    <a:moveTo>
                      <a:pt x="102" y="74"/>
                    </a:moveTo>
                    <a:cubicBezTo>
                      <a:pt x="122" y="74"/>
                      <a:pt x="122" y="74"/>
                      <a:pt x="122" y="74"/>
                    </a:cubicBezTo>
                    <a:cubicBezTo>
                      <a:pt x="121" y="81"/>
                      <a:pt x="120" y="87"/>
                      <a:pt x="117" y="93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100" y="87"/>
                      <a:pt x="101" y="81"/>
                      <a:pt x="102" y="74"/>
                    </a:cubicBezTo>
                    <a:close/>
                    <a:moveTo>
                      <a:pt x="111" y="37"/>
                    </a:moveTo>
                    <a:cubicBezTo>
                      <a:pt x="98" y="37"/>
                      <a:pt x="98" y="37"/>
                      <a:pt x="98" y="37"/>
                    </a:cubicBezTo>
                    <a:cubicBezTo>
                      <a:pt x="96" y="31"/>
                      <a:pt x="93" y="26"/>
                      <a:pt x="90" y="21"/>
                    </a:cubicBezTo>
                    <a:cubicBezTo>
                      <a:pt x="98" y="25"/>
                      <a:pt x="105" y="30"/>
                      <a:pt x="111" y="37"/>
                    </a:cubicBezTo>
                    <a:close/>
                    <a:moveTo>
                      <a:pt x="75" y="18"/>
                    </a:moveTo>
                    <a:cubicBezTo>
                      <a:pt x="80" y="23"/>
                      <a:pt x="85" y="30"/>
                      <a:pt x="88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5" y="30"/>
                      <a:pt x="59" y="23"/>
                      <a:pt x="64" y="18"/>
                    </a:cubicBezTo>
                    <a:cubicBezTo>
                      <a:pt x="66" y="17"/>
                      <a:pt x="68" y="17"/>
                      <a:pt x="70" y="17"/>
                    </a:cubicBezTo>
                    <a:cubicBezTo>
                      <a:pt x="72" y="17"/>
                      <a:pt x="74" y="17"/>
                      <a:pt x="75" y="18"/>
                    </a:cubicBezTo>
                    <a:close/>
                    <a:moveTo>
                      <a:pt x="50" y="21"/>
                    </a:moveTo>
                    <a:cubicBezTo>
                      <a:pt x="47" y="26"/>
                      <a:pt x="44" y="31"/>
                      <a:pt x="42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4" y="30"/>
                      <a:pt x="42" y="25"/>
                      <a:pt x="50" y="21"/>
                    </a:cubicBezTo>
                    <a:close/>
                    <a:moveTo>
                      <a:pt x="29" y="102"/>
                    </a:moveTo>
                    <a:cubicBezTo>
                      <a:pt x="46" y="102"/>
                      <a:pt x="46" y="102"/>
                      <a:pt x="46" y="102"/>
                    </a:cubicBezTo>
                    <a:cubicBezTo>
                      <a:pt x="50" y="110"/>
                      <a:pt x="54" y="116"/>
                      <a:pt x="60" y="121"/>
                    </a:cubicBezTo>
                    <a:cubicBezTo>
                      <a:pt x="47" y="119"/>
                      <a:pt x="36" y="112"/>
                      <a:pt x="29" y="102"/>
                    </a:cubicBezTo>
                    <a:close/>
                    <a:moveTo>
                      <a:pt x="80" y="121"/>
                    </a:moveTo>
                    <a:cubicBezTo>
                      <a:pt x="85" y="116"/>
                      <a:pt x="90" y="110"/>
                      <a:pt x="94" y="102"/>
                    </a:cubicBezTo>
                    <a:cubicBezTo>
                      <a:pt x="111" y="102"/>
                      <a:pt x="111" y="102"/>
                      <a:pt x="111" y="102"/>
                    </a:cubicBezTo>
                    <a:cubicBezTo>
                      <a:pt x="103" y="112"/>
                      <a:pt x="92" y="119"/>
                      <a:pt x="80" y="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758963" y="756744"/>
            <a:ext cx="9664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25"/>
          <p:cNvGrpSpPr/>
          <p:nvPr/>
        </p:nvGrpSpPr>
        <p:grpSpPr>
          <a:xfrm>
            <a:off x="1110091" y="868983"/>
            <a:ext cx="1144374" cy="1173041"/>
            <a:chOff x="477164" y="1358011"/>
            <a:chExt cx="898272" cy="718110"/>
          </a:xfrm>
        </p:grpSpPr>
        <p:pic>
          <p:nvPicPr>
            <p:cNvPr id="5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6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433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组合 28"/>
          <p:cNvGrpSpPr/>
          <p:nvPr/>
        </p:nvGrpSpPr>
        <p:grpSpPr>
          <a:xfrm>
            <a:off x="1220449" y="3966501"/>
            <a:ext cx="1144374" cy="1173041"/>
            <a:chOff x="500034" y="2214560"/>
            <a:chExt cx="898272" cy="718110"/>
          </a:xfrm>
        </p:grpSpPr>
        <p:pic>
          <p:nvPicPr>
            <p:cNvPr id="8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9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433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664357" y="788246"/>
            <a:ext cx="8024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8508" y="4017562"/>
            <a:ext cx="102160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6359" y="2377990"/>
            <a:ext cx="115245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6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6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0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6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0571" y="6124933"/>
            <a:ext cx="115245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6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6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6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34" name="图片 3"/>
          <p:cNvPicPr>
            <a:picLocks noChangeAspect="1"/>
          </p:cNvPicPr>
          <p:nvPr/>
        </p:nvPicPr>
        <p:blipFill>
          <a:blip r:embed="rId3"/>
          <a:srcRect t="69371" r="75026"/>
          <a:stretch>
            <a:fillRect/>
          </a:stretch>
        </p:blipFill>
        <p:spPr bwMode="auto">
          <a:xfrm>
            <a:off x="0" y="6362701"/>
            <a:ext cx="3044826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4"/>
          <p:cNvPicPr>
            <a:picLocks noChangeAspect="1"/>
          </p:cNvPicPr>
          <p:nvPr/>
        </p:nvPicPr>
        <p:blipFill>
          <a:blip r:embed="rId3"/>
          <a:srcRect l="68816" t="65814"/>
          <a:stretch>
            <a:fillRect/>
          </a:stretch>
        </p:blipFill>
        <p:spPr bwMode="auto">
          <a:xfrm>
            <a:off x="10828339" y="6324600"/>
            <a:ext cx="3802062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5"/>
          <p:cNvPicPr>
            <a:picLocks noChangeAspect="1"/>
          </p:cNvPicPr>
          <p:nvPr/>
        </p:nvPicPr>
        <p:blipFill>
          <a:blip r:embed="rId3"/>
          <a:srcRect l="34795" t="76176" r="36674"/>
          <a:stretch>
            <a:fillRect/>
          </a:stretch>
        </p:blipFill>
        <p:spPr bwMode="auto">
          <a:xfrm>
            <a:off x="5334001" y="6777037"/>
            <a:ext cx="347821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6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1000"/>
            <a:ext cx="3619501" cy="160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品 10"/>
          <p:cNvSpPr txBox="1">
            <a:spLocks noChangeArrowheads="1"/>
          </p:cNvSpPr>
          <p:nvPr/>
        </p:nvSpPr>
        <p:spPr bwMode="auto">
          <a:xfrm>
            <a:off x="5440363" y="998538"/>
            <a:ext cx="2713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Ghi</a:t>
            </a:r>
            <a:r>
              <a:rPr lang="en-US" altLang="zh-CN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nhớ</a:t>
            </a:r>
            <a:endParaRPr lang="zh-CN" altLang="en-US" sz="48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ea typeface="汉仪白棋体简"/>
              <a:cs typeface="Times New Roman" pitchFamily="18" charset="0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1003718" y="2709943"/>
            <a:ext cx="1205051" cy="914399"/>
            <a:chOff x="2890838" y="4437063"/>
            <a:chExt cx="279398" cy="214313"/>
          </a:xfrm>
          <a:solidFill>
            <a:srgbClr val="FEBC30"/>
          </a:solidFill>
        </p:grpSpPr>
        <p:sp>
          <p:nvSpPr>
            <p:cNvPr id="42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8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44"/>
          <p:cNvGrpSpPr/>
          <p:nvPr/>
        </p:nvGrpSpPr>
        <p:grpSpPr>
          <a:xfrm>
            <a:off x="1127233" y="4812011"/>
            <a:ext cx="1143000" cy="914399"/>
            <a:chOff x="2890838" y="4437063"/>
            <a:chExt cx="279398" cy="214313"/>
          </a:xfrm>
          <a:solidFill>
            <a:srgbClr val="A883BD"/>
          </a:solidFill>
        </p:grpSpPr>
        <p:sp>
          <p:nvSpPr>
            <p:cNvPr id="51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2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7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8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2300" name="TextBox 58"/>
          <p:cNvSpPr txBox="1">
            <a:spLocks noChangeArrowheads="1"/>
          </p:cNvSpPr>
          <p:nvPr/>
        </p:nvSpPr>
        <p:spPr bwMode="auto">
          <a:xfrm>
            <a:off x="2510801" y="2329083"/>
            <a:ext cx="10984482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TextBox 59"/>
          <p:cNvSpPr txBox="1">
            <a:spLocks noChangeArrowheads="1"/>
          </p:cNvSpPr>
          <p:nvPr/>
        </p:nvSpPr>
        <p:spPr bwMode="auto">
          <a:xfrm>
            <a:off x="2575031" y="4475821"/>
            <a:ext cx="10983313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just"/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“!”,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“.”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2300" grpId="0"/>
      <p:bldP spid="12301" grpId="0"/>
    </p:bldLst>
  </p:timing>
</p:sld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1027</Words>
  <Application>Microsoft Office PowerPoint</Application>
  <PresentationFormat>Custom</PresentationFormat>
  <Paragraphs>111</Paragraphs>
  <Slides>22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Sky123.Org</cp:lastModifiedBy>
  <cp:revision>229</cp:revision>
  <dcterms:created xsi:type="dcterms:W3CDTF">2017-07-30T08:31:34Z</dcterms:created>
  <dcterms:modified xsi:type="dcterms:W3CDTF">2023-02-09T12:14:32Z</dcterms:modified>
</cp:coreProperties>
</file>