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4" r:id="rId4"/>
    <p:sldId id="265" r:id="rId5"/>
    <p:sldId id="266" r:id="rId6"/>
    <p:sldId id="267" r:id="rId7"/>
    <p:sldId id="269" r:id="rId8"/>
    <p:sldId id="270" r:id="rId9"/>
    <p:sldId id="281" r:id="rId10"/>
    <p:sldId id="272" r:id="rId11"/>
    <p:sldId id="273" r:id="rId12"/>
    <p:sldId id="275" r:id="rId13"/>
    <p:sldId id="276" r:id="rId14"/>
    <p:sldId id="277" r:id="rId15"/>
    <p:sldId id="278" r:id="rId16"/>
    <p:sldId id="282" r:id="rId17"/>
    <p:sldId id="284" r:id="rId18"/>
    <p:sldId id="283" r:id="rId19"/>
    <p:sldId id="285" r:id="rId20"/>
    <p:sldId id="286" r:id="rId21"/>
    <p:sldId id="289"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714B"/>
    <a:srgbClr val="E85F28"/>
    <a:srgbClr val="004620"/>
    <a:srgbClr val="006600"/>
    <a:srgbClr val="00823B"/>
    <a:srgbClr val="FF6600"/>
    <a:srgbClr val="FF3300"/>
    <a:srgbClr val="F554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003A9E-4DB4-4F05-945D-831B97BF38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05DBD10-921C-48BE-BFCE-1A07428A4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052CE9E-0451-4982-896A-0EE3CA9A7BA7}"/>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5" name="Footer Placeholder 4">
            <a:extLst>
              <a:ext uri="{FF2B5EF4-FFF2-40B4-BE49-F238E27FC236}">
                <a16:creationId xmlns="" xmlns:a16="http://schemas.microsoft.com/office/drawing/2014/main" id="{BDB6F31C-E762-4643-9AB6-8DD5F729B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B95D61-5BA5-43B3-91D6-DF49D971FD44}"/>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411354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0D7AA-B244-49BF-A612-E79CB03A46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2DDAE7E-9518-4F2F-AF8F-E040589A0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092C54-CE3A-4B23-8CB8-7416D43325D7}"/>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5" name="Footer Placeholder 4">
            <a:extLst>
              <a:ext uri="{FF2B5EF4-FFF2-40B4-BE49-F238E27FC236}">
                <a16:creationId xmlns="" xmlns:a16="http://schemas.microsoft.com/office/drawing/2014/main" id="{D0E69D60-62C3-4ECE-B53E-951248B0B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CCAD21-3BB1-4D96-B04E-2F7E444B93D5}"/>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133948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391DDF2-BF39-4455-8CDC-173B90E30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F755F95-3FBD-4D1D-A4E2-37A1ADB36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691AB90-B3C3-4078-876C-60C632BADAFE}"/>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5" name="Footer Placeholder 4">
            <a:extLst>
              <a:ext uri="{FF2B5EF4-FFF2-40B4-BE49-F238E27FC236}">
                <a16:creationId xmlns="" xmlns:a16="http://schemas.microsoft.com/office/drawing/2014/main" id="{5B5F7072-6585-455C-B2DF-C58D528E5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BEF267-8494-4D39-A5A7-370F3AB9ECB9}"/>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209412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7C92C9-977F-4ECD-8EA9-C41CB67A1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545C71-0837-4378-9378-4A83498279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C7663-7323-4E0F-8249-E26A967281DD}"/>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5" name="Footer Placeholder 4">
            <a:extLst>
              <a:ext uri="{FF2B5EF4-FFF2-40B4-BE49-F238E27FC236}">
                <a16:creationId xmlns="" xmlns:a16="http://schemas.microsoft.com/office/drawing/2014/main" id="{8025AB10-5A80-4538-9FA1-82AC79589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50493D-0E72-4716-BBAD-EB76B2FBD2F8}"/>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92531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C5C0E-3E00-4C3B-8D4A-74E1106D2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62A8EB7-C70F-4556-ADAF-363F5F09A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F541FB9-A947-4088-80C0-C305A39AFF14}"/>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5" name="Footer Placeholder 4">
            <a:extLst>
              <a:ext uri="{FF2B5EF4-FFF2-40B4-BE49-F238E27FC236}">
                <a16:creationId xmlns="" xmlns:a16="http://schemas.microsoft.com/office/drawing/2014/main" id="{416F4A76-53A9-498D-924F-4250869A1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191757D-ACBB-4CC5-937E-1516CA852FF9}"/>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96856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08D1C-6641-4B60-9624-53E01E96C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191AA19-0E63-472E-9017-1E914EE4EF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307F91F-10D0-4843-9397-C558BC2A11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727CDDD-F8B8-4045-92B4-A3A50257E335}"/>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6" name="Footer Placeholder 5">
            <a:extLst>
              <a:ext uri="{FF2B5EF4-FFF2-40B4-BE49-F238E27FC236}">
                <a16:creationId xmlns="" xmlns:a16="http://schemas.microsoft.com/office/drawing/2014/main" id="{1BCF1DEF-4E19-4E42-A29C-800CE6ACA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E5163F6-DE9F-40E0-8F30-6DEE3CA7B9D4}"/>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125077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9A2141-5C23-4F27-9611-8A6FE2CD16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290F9FD-2B13-43BA-B0BF-92C13D4D2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F3F6E6C-540F-455F-B576-39DD48507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E218787-76B4-4D25-BD17-D2FBA921A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1CB3283-588B-43EF-808A-D30E852B4B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2B687EF-48D9-486B-A90C-6F6734F0CFCB}"/>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8" name="Footer Placeholder 7">
            <a:extLst>
              <a:ext uri="{FF2B5EF4-FFF2-40B4-BE49-F238E27FC236}">
                <a16:creationId xmlns="" xmlns:a16="http://schemas.microsoft.com/office/drawing/2014/main" id="{40203577-2173-415F-B8B8-20E298B3F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CFDD444-64EB-4EE7-8E3F-4F2B4D368B4E}"/>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189351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108A5-D060-45AA-8F65-AEB086F7C9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701C954-0BB0-4FE0-A3DC-996771CD344E}"/>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4" name="Footer Placeholder 3">
            <a:extLst>
              <a:ext uri="{FF2B5EF4-FFF2-40B4-BE49-F238E27FC236}">
                <a16:creationId xmlns="" xmlns:a16="http://schemas.microsoft.com/office/drawing/2014/main" id="{848DBF31-798E-4109-B118-F8BEBB53E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BC05941-85CA-4B4B-9784-102EF786BA81}"/>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143004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803A917-9C1D-44BA-A095-95028DB21066}"/>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3" name="Footer Placeholder 2">
            <a:extLst>
              <a:ext uri="{FF2B5EF4-FFF2-40B4-BE49-F238E27FC236}">
                <a16:creationId xmlns="" xmlns:a16="http://schemas.microsoft.com/office/drawing/2014/main" id="{2A7D3887-B33E-4196-93B8-B8DC048D97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E36D121-7B24-49DA-B9F7-E7C21F70E243}"/>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284785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9278F6-95C6-4A7B-A865-13D372626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242D047-0311-4B3A-B10E-2B5183338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F0BA818-CD49-41E4-878B-4D58D18B8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A8B83EB-603B-4A91-BCC0-CE36EAAFF2CE}"/>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6" name="Footer Placeholder 5">
            <a:extLst>
              <a:ext uri="{FF2B5EF4-FFF2-40B4-BE49-F238E27FC236}">
                <a16:creationId xmlns="" xmlns:a16="http://schemas.microsoft.com/office/drawing/2014/main" id="{B61FE754-560E-4434-8A31-20BF3594A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7C4778E-237F-4481-9EE0-0099ECD4FEEA}"/>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387093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13850-73B5-434D-B94F-9C1A05288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A720C71-ED46-4DD6-BF4F-18A9016AE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B7E0593-772A-49A0-876D-7D810F69A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62284E0-5A81-4271-B231-6B832660432F}"/>
              </a:ext>
            </a:extLst>
          </p:cNvPr>
          <p:cNvSpPr>
            <a:spLocks noGrp="1"/>
          </p:cNvSpPr>
          <p:nvPr>
            <p:ph type="dt" sz="half" idx="10"/>
          </p:nvPr>
        </p:nvSpPr>
        <p:spPr/>
        <p:txBody>
          <a:bodyPr/>
          <a:lstStyle/>
          <a:p>
            <a:fld id="{793D8200-AC0B-4F9A-B9F9-C4751D3C4C39}" type="datetimeFigureOut">
              <a:rPr lang="en-US" smtClean="0"/>
              <a:t>2/5/2023</a:t>
            </a:fld>
            <a:endParaRPr lang="en-US"/>
          </a:p>
        </p:txBody>
      </p:sp>
      <p:sp>
        <p:nvSpPr>
          <p:cNvPr id="6" name="Footer Placeholder 5">
            <a:extLst>
              <a:ext uri="{FF2B5EF4-FFF2-40B4-BE49-F238E27FC236}">
                <a16:creationId xmlns="" xmlns:a16="http://schemas.microsoft.com/office/drawing/2014/main" id="{792F523A-7C00-4354-AF4A-5A350AFBE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4D8F541-5459-44BF-9150-385EC0ACDB3E}"/>
              </a:ext>
            </a:extLst>
          </p:cNvPr>
          <p:cNvSpPr>
            <a:spLocks noGrp="1"/>
          </p:cNvSpPr>
          <p:nvPr>
            <p:ph type="sldNum" sz="quarter" idx="12"/>
          </p:nvPr>
        </p:nvSpPr>
        <p:spPr/>
        <p:txBody>
          <a:bodyPr/>
          <a:lstStyle/>
          <a:p>
            <a:fld id="{1CEB223E-810B-4465-8382-138D38C479F6}" type="slidenum">
              <a:rPr lang="en-US" smtClean="0"/>
              <a:t>‹#›</a:t>
            </a:fld>
            <a:endParaRPr lang="en-US"/>
          </a:p>
        </p:txBody>
      </p:sp>
    </p:spTree>
    <p:extLst>
      <p:ext uri="{BB962C8B-B14F-4D97-AF65-F5344CB8AC3E}">
        <p14:creationId xmlns:p14="http://schemas.microsoft.com/office/powerpoint/2010/main" val="58603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D8DDDEC-6D07-4232-8357-2C70E8159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E3E36E8-E944-4089-B5BF-0E3CB4315F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C8A72FB-D463-431C-BFF7-A2A99089E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8200-AC0B-4F9A-B9F9-C4751D3C4C39}" type="datetimeFigureOut">
              <a:rPr lang="en-US" smtClean="0"/>
              <a:t>2/5/2023</a:t>
            </a:fld>
            <a:endParaRPr lang="en-US"/>
          </a:p>
        </p:txBody>
      </p:sp>
      <p:sp>
        <p:nvSpPr>
          <p:cNvPr id="5" name="Footer Placeholder 4">
            <a:extLst>
              <a:ext uri="{FF2B5EF4-FFF2-40B4-BE49-F238E27FC236}">
                <a16:creationId xmlns="" xmlns:a16="http://schemas.microsoft.com/office/drawing/2014/main" id="{54B58162-CDE9-4EE0-AAAD-7FE4BBDF2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7421F89-5A66-4E4B-9DCA-AB7BABA38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B223E-810B-4465-8382-138D38C479F6}" type="slidenum">
              <a:rPr lang="en-US" smtClean="0"/>
              <a:t>‹#›</a:t>
            </a:fld>
            <a:endParaRPr lang="en-US"/>
          </a:p>
        </p:txBody>
      </p:sp>
    </p:spTree>
    <p:extLst>
      <p:ext uri="{BB962C8B-B14F-4D97-AF65-F5344CB8AC3E}">
        <p14:creationId xmlns:p14="http://schemas.microsoft.com/office/powerpoint/2010/main" val="309711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9FD0936-403A-499C-91D5-14CF75530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640" y="0"/>
            <a:ext cx="3424719" cy="6858000"/>
          </a:xfrm>
          <a:prstGeom prst="rect">
            <a:avLst/>
          </a:prstGeom>
        </p:spPr>
      </p:pic>
      <p:pic>
        <p:nvPicPr>
          <p:cNvPr id="19" name="Picture 18">
            <a:extLst>
              <a:ext uri="{FF2B5EF4-FFF2-40B4-BE49-F238E27FC236}">
                <a16:creationId xmlns="" xmlns:a16="http://schemas.microsoft.com/office/drawing/2014/main" id="{FEA8924B-B7B5-437F-A737-9714CE353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5" y="4712675"/>
            <a:ext cx="3291840" cy="1812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 xmlns:a16="http://schemas.microsoft.com/office/drawing/2014/main" id="{74AEF6EB-F877-4573-9C8B-CD3463DF1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58" y="109245"/>
            <a:ext cx="3986248" cy="2240060"/>
          </a:xfrm>
          <a:prstGeom prst="rect">
            <a:avLst/>
          </a:prstGeom>
        </p:spPr>
      </p:pic>
      <p:pic>
        <p:nvPicPr>
          <p:cNvPr id="9" name="Picture 8">
            <a:extLst>
              <a:ext uri="{FF2B5EF4-FFF2-40B4-BE49-F238E27FC236}">
                <a16:creationId xmlns="" xmlns:a16="http://schemas.microsoft.com/office/drawing/2014/main" id="{2D2838E6-4213-44FA-920D-DA0E0CBAF1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913" y="2165014"/>
            <a:ext cx="3176318" cy="1905790"/>
          </a:xfrm>
          <a:prstGeom prst="ellipse">
            <a:avLst/>
          </a:prstGeom>
          <a:ln>
            <a:noFill/>
          </a:ln>
          <a:effectLst>
            <a:softEdge rad="112500"/>
          </a:effectLst>
        </p:spPr>
      </p:pic>
      <p:pic>
        <p:nvPicPr>
          <p:cNvPr id="11" name="Picture 10">
            <a:extLst>
              <a:ext uri="{FF2B5EF4-FFF2-40B4-BE49-F238E27FC236}">
                <a16:creationId xmlns="" xmlns:a16="http://schemas.microsoft.com/office/drawing/2014/main" id="{CCB774FF-0512-4B6E-9444-92F1FBA810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0991" y="225469"/>
            <a:ext cx="2978117" cy="1784139"/>
          </a:xfrm>
          <a:prstGeom prst="rect">
            <a:avLst/>
          </a:prstGeom>
        </p:spPr>
      </p:pic>
      <p:pic>
        <p:nvPicPr>
          <p:cNvPr id="15" name="Picture 14">
            <a:extLst>
              <a:ext uri="{FF2B5EF4-FFF2-40B4-BE49-F238E27FC236}">
                <a16:creationId xmlns="" xmlns:a16="http://schemas.microsoft.com/office/drawing/2014/main" id="{4D53C4AB-2CAC-4D27-9F9B-658BC23C36CA}"/>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a:off x="3706030" y="2363592"/>
            <a:ext cx="4688865" cy="28133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a:extLst>
              <a:ext uri="{FF2B5EF4-FFF2-40B4-BE49-F238E27FC236}">
                <a16:creationId xmlns="" xmlns:a16="http://schemas.microsoft.com/office/drawing/2014/main" id="{47CFC7DE-FDC8-4645-A7A9-EED54308D8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27667">
            <a:off x="8412907" y="4283003"/>
            <a:ext cx="3261701" cy="17878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172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D8807E1-E1B5-4043-8BCE-56AA97B598E7}"/>
              </a:ext>
            </a:extLst>
          </p:cNvPr>
          <p:cNvSpPr/>
          <p:nvPr/>
        </p:nvSpPr>
        <p:spPr>
          <a:xfrm>
            <a:off x="3713870" y="168812"/>
            <a:ext cx="8285871" cy="65133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80000"/>
              </a:lnSpc>
              <a:spcAft>
                <a:spcPts val="0"/>
              </a:spcAft>
              <a:buFontTx/>
              <a:buNone/>
              <a:defRPr/>
            </a:pPr>
            <a:r>
              <a:rPr lang="vi-VN" sz="3000" b="1" dirty="0">
                <a:solidFill>
                  <a:schemeClr val="accent4"/>
                </a:solidFill>
                <a:latin typeface="Times New Roman" pitchFamily="18" charset="0"/>
                <a:cs typeface="Times New Roman" pitchFamily="18" charset="0"/>
              </a:rPr>
              <a:t>a.</a:t>
            </a:r>
            <a:r>
              <a:rPr lang="en-US" sz="3000" b="1" dirty="0">
                <a:solidFill>
                  <a:schemeClr val="accent4"/>
                </a:solidFill>
                <a:latin typeface="Times New Roman" pitchFamily="18" charset="0"/>
                <a:cs typeface="Times New Roman" pitchFamily="18" charset="0"/>
              </a:rPr>
              <a:t> </a:t>
            </a:r>
            <a:r>
              <a:rPr lang="en-US" sz="3000" b="1" dirty="0" err="1">
                <a:solidFill>
                  <a:schemeClr val="accent4"/>
                </a:solidFill>
                <a:latin typeface="Times New Roman" pitchFamily="18" charset="0"/>
                <a:cs typeface="Times New Roman" pitchFamily="18" charset="0"/>
              </a:rPr>
              <a:t>Mở</a:t>
            </a:r>
            <a:r>
              <a:rPr lang="en-US" sz="3000" b="1" dirty="0">
                <a:solidFill>
                  <a:schemeClr val="accent4"/>
                </a:solidFill>
                <a:latin typeface="Times New Roman" pitchFamily="18" charset="0"/>
                <a:cs typeface="Times New Roman" pitchFamily="18" charset="0"/>
              </a:rPr>
              <a:t> </a:t>
            </a:r>
            <a:r>
              <a:rPr lang="en-US" sz="3000" b="1" dirty="0" err="1">
                <a:solidFill>
                  <a:schemeClr val="accent4"/>
                </a:solidFill>
                <a:latin typeface="Times New Roman" pitchFamily="18" charset="0"/>
                <a:cs typeface="Times New Roman" pitchFamily="18" charset="0"/>
              </a:rPr>
              <a:t>bài</a:t>
            </a:r>
            <a:r>
              <a:rPr lang="en-US" sz="3000" b="1" dirty="0">
                <a:solidFill>
                  <a:schemeClr val="accent4"/>
                </a:solidFill>
                <a:latin typeface="Times New Roman" pitchFamily="18" charset="0"/>
                <a:cs typeface="Times New Roman" pitchFamily="18" charset="0"/>
              </a:rPr>
              <a:t>: </a:t>
            </a:r>
          </a:p>
          <a:p>
            <a:pPr eaLnBrk="1" fontAlgn="auto" hangingPunct="1">
              <a:lnSpc>
                <a:spcPct val="80000"/>
              </a:lnSpc>
              <a:spcAft>
                <a:spcPts val="0"/>
              </a:spcAft>
              <a:buFontTx/>
              <a:buNone/>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thiệu</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đối tượng h</a:t>
            </a:r>
            <a:r>
              <a:rPr lang="en-US" sz="3000" dirty="0">
                <a:latin typeface="Times New Roman" pitchFamily="18" charset="0"/>
                <a:cs typeface="Times New Roman" pitchFamily="18" charset="0"/>
              </a:rPr>
              <a:t>ồ </a:t>
            </a:r>
            <a:r>
              <a:rPr lang="en-US" sz="3000" dirty="0" err="1">
                <a:latin typeface="Times New Roman" pitchFamily="18" charset="0"/>
                <a:cs typeface="Times New Roman" pitchFamily="18" charset="0"/>
              </a:rPr>
              <a:t>Hoàn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Kiếm</a:t>
            </a:r>
            <a:r>
              <a:rPr lang="vi-VN" sz="3000" dirty="0">
                <a:latin typeface="Times New Roman" pitchFamily="18" charset="0"/>
                <a:cs typeface="Times New Roman" pitchFamily="18" charset="0"/>
              </a:rPr>
              <a:t> 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Sơn</a:t>
            </a:r>
            <a:endParaRPr lang="en-US" sz="3000" dirty="0">
              <a:latin typeface="Times New Roman" pitchFamily="18" charset="0"/>
              <a:cs typeface="Times New Roman" pitchFamily="18" charset="0"/>
            </a:endParaRPr>
          </a:p>
          <a:p>
            <a:pPr marL="0" indent="0" eaLnBrk="1" fontAlgn="auto" hangingPunct="1">
              <a:lnSpc>
                <a:spcPct val="80000"/>
              </a:lnSpc>
              <a:spcAft>
                <a:spcPts val="0"/>
              </a:spcAft>
              <a:buFont typeface="Arial" panose="020B0604020202020204" pitchFamily="34" charset="0"/>
              <a:buNone/>
              <a:defRPr/>
            </a:pPr>
            <a:r>
              <a:rPr lang="vi-VN" sz="3000" b="1" dirty="0">
                <a:solidFill>
                  <a:schemeClr val="accent4"/>
                </a:solidFill>
                <a:latin typeface="Times New Roman" pitchFamily="18" charset="0"/>
                <a:cs typeface="Times New Roman" pitchFamily="18" charset="0"/>
              </a:rPr>
              <a:t>b. </a:t>
            </a:r>
            <a:r>
              <a:rPr lang="en-US" sz="3000" b="1" dirty="0" err="1">
                <a:solidFill>
                  <a:schemeClr val="accent4"/>
                </a:solidFill>
                <a:latin typeface="Times New Roman" pitchFamily="18" charset="0"/>
                <a:cs typeface="Times New Roman" pitchFamily="18" charset="0"/>
              </a:rPr>
              <a:t>Thân</a:t>
            </a:r>
            <a:r>
              <a:rPr lang="en-US" sz="3000" b="1" dirty="0">
                <a:solidFill>
                  <a:schemeClr val="accent4"/>
                </a:solidFill>
                <a:latin typeface="Times New Roman" pitchFamily="18" charset="0"/>
                <a:cs typeface="Times New Roman" pitchFamily="18" charset="0"/>
              </a:rPr>
              <a:t> </a:t>
            </a:r>
            <a:r>
              <a:rPr lang="en-US" sz="3000" b="1" dirty="0" err="1">
                <a:solidFill>
                  <a:schemeClr val="accent4"/>
                </a:solidFill>
                <a:latin typeface="Times New Roman" pitchFamily="18" charset="0"/>
                <a:cs typeface="Times New Roman" pitchFamily="18" charset="0"/>
              </a:rPr>
              <a:t>bài</a:t>
            </a:r>
            <a:r>
              <a:rPr lang="en-US" sz="3000" b="1" dirty="0">
                <a:solidFill>
                  <a:schemeClr val="accent4"/>
                </a:solidFill>
                <a:latin typeface="Times New Roman" pitchFamily="18" charset="0"/>
                <a:cs typeface="Times New Roman" pitchFamily="18" charset="0"/>
              </a:rPr>
              <a:t>: </a:t>
            </a:r>
            <a:endParaRPr lang="vi-VN" sz="3000" b="1" dirty="0">
              <a:solidFill>
                <a:schemeClr val="accent4"/>
              </a:solidFill>
              <a:latin typeface="Times New Roman" pitchFamily="18" charset="0"/>
              <a:cs typeface="Times New Roman" pitchFamily="18" charset="0"/>
            </a:endParaRPr>
          </a:p>
          <a:p>
            <a:pPr marL="0" indent="0" eaLnBrk="1" fontAlgn="auto" hangingPunct="1">
              <a:lnSpc>
                <a:spcPct val="80000"/>
              </a:lnSpc>
              <a:spcAft>
                <a:spcPts val="0"/>
              </a:spcAft>
              <a:buFont typeface="Arial" panose="020B0604020202020204" pitchFamily="34" charset="0"/>
              <a:buNone/>
              <a:defRPr/>
            </a:pPr>
            <a:r>
              <a:rPr lang="vi-VN" sz="3000" dirty="0">
                <a:latin typeface="Times New Roman" pitchFamily="18" charset="0"/>
                <a:cs typeface="Times New Roman" pitchFamily="18" charset="0"/>
              </a:rPr>
              <a:t>* Giới thiệu hồ Hoàn Kiếm</a:t>
            </a:r>
            <a:endParaRPr lang="en-US" sz="3000" dirty="0">
              <a:latin typeface="Times New Roman" pitchFamily="18" charset="0"/>
              <a:cs typeface="Times New Roman" pitchFamily="18" charset="0"/>
            </a:endParaRPr>
          </a:p>
          <a:p>
            <a:pPr eaLnBrk="1" fontAlgn="auto" hangingPunct="1">
              <a:lnSpc>
                <a:spcPct val="80000"/>
              </a:lnSpc>
              <a:spcAft>
                <a:spcPts val="0"/>
              </a:spcAft>
              <a:buFontTx/>
              <a:buNone/>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lí</a:t>
            </a:r>
            <a:r>
              <a:rPr lang="en-US" sz="3000" dirty="0">
                <a:latin typeface="Times New Roman" pitchFamily="18" charset="0"/>
                <a:cs typeface="Times New Roman" pitchFamily="18" charset="0"/>
              </a:rPr>
              <a:t> </a:t>
            </a:r>
          </a:p>
          <a:p>
            <a:pPr eaLnBrk="1" fontAlgn="auto" hangingPunct="1">
              <a:lnSpc>
                <a:spcPct val="80000"/>
              </a:lnSpc>
              <a:spcAft>
                <a:spcPts val="0"/>
              </a:spcAft>
              <a:buFontTx/>
              <a:buChar char="-"/>
              <a:defRPr/>
            </a:pPr>
            <a:r>
              <a:rPr lang="en-US" sz="3000" dirty="0" err="1">
                <a:latin typeface="Times New Roman" pitchFamily="18" charset="0"/>
                <a:cs typeface="Times New Roman" pitchFamily="18" charset="0"/>
              </a:rPr>
              <a:t>Nguồn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gốc</a:t>
            </a:r>
            <a:r>
              <a:rPr lang="vi-VN" sz="3000" dirty="0">
                <a:latin typeface="Times New Roman" pitchFamily="18" charset="0"/>
                <a:cs typeface="Times New Roman" pitchFamily="18" charset="0"/>
              </a:rPr>
              <a:t> hình thành</a:t>
            </a:r>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 lịch sử các tên gọi của hồ</a:t>
            </a:r>
          </a:p>
          <a:p>
            <a:pPr marL="0" indent="0" eaLnBrk="1" fontAlgn="auto" hangingPunct="1">
              <a:lnSpc>
                <a:spcPct val="80000"/>
              </a:lnSpc>
              <a:spcAft>
                <a:spcPts val="0"/>
              </a:spcAft>
              <a:buFont typeface="Arial" panose="020B0604020202020204" pitchFamily="34" charset="0"/>
              <a:buNone/>
              <a:defRPr/>
            </a:pPr>
            <a:r>
              <a:rPr lang="vi-VN" sz="3000" dirty="0">
                <a:latin typeface="Times New Roman" pitchFamily="18" charset="0"/>
                <a:cs typeface="Times New Roman" pitchFamily="18" charset="0"/>
              </a:rPr>
              <a:t>- Hình dáng, diện tích, màu nước...</a:t>
            </a:r>
            <a:endParaRPr lang="en-US" sz="3000" dirty="0">
              <a:latin typeface="Times New Roman" pitchFamily="18" charset="0"/>
              <a:cs typeface="Times New Roman" pitchFamily="18" charset="0"/>
            </a:endParaRPr>
          </a:p>
          <a:p>
            <a:pPr eaLnBrk="1" fontAlgn="auto" hangingPunct="1">
              <a:lnSpc>
                <a:spcPct val="80000"/>
              </a:lnSpc>
              <a:spcAft>
                <a:spcPts val="0"/>
              </a:spcAft>
              <a:buFontTx/>
              <a:buChar char="-"/>
              <a:defRPr/>
            </a:pPr>
            <a:r>
              <a:rPr lang="vi-VN" sz="3000" dirty="0">
                <a:latin typeface="Times New Roman" pitchFamily="18" charset="0"/>
                <a:cs typeface="Times New Roman" pitchFamily="18" charset="0"/>
              </a:rPr>
              <a:t>Bờ Hồ, các công trình kiến trúc xung quanh...</a:t>
            </a:r>
          </a:p>
          <a:p>
            <a:pPr marL="0" indent="0" eaLnBrk="1" fontAlgn="auto" hangingPunct="1">
              <a:lnSpc>
                <a:spcPct val="80000"/>
              </a:lnSpc>
              <a:spcAft>
                <a:spcPts val="0"/>
              </a:spcAft>
              <a:buFont typeface="Arial" panose="020B0604020202020204" pitchFamily="34" charset="0"/>
              <a:buNone/>
              <a:defRPr/>
            </a:pPr>
            <a:r>
              <a:rPr lang="vi-VN" sz="3000" dirty="0">
                <a:latin typeface="Times New Roman" pitchFamily="18" charset="0"/>
                <a:cs typeface="Times New Roman" pitchFamily="18" charset="0"/>
              </a:rPr>
              <a:t>* Giới thiệu đền Ngọc Sơn</a:t>
            </a:r>
          </a:p>
          <a:p>
            <a:pPr eaLnBrk="1" fontAlgn="auto" hangingPunct="1">
              <a:lnSpc>
                <a:spcPct val="80000"/>
              </a:lnSpc>
              <a:spcAft>
                <a:spcPts val="0"/>
              </a:spcAft>
              <a:buFontTx/>
              <a:buChar char="-"/>
              <a:defRPr/>
            </a:pPr>
            <a:r>
              <a:rPr lang="vi-VN" sz="3000" dirty="0">
                <a:latin typeface="Times New Roman" pitchFamily="18" charset="0"/>
                <a:cs typeface="Times New Roman" pitchFamily="18" charset="0"/>
              </a:rPr>
              <a:t>Nguồn gốc và quá trình xây dựng đền</a:t>
            </a:r>
          </a:p>
          <a:p>
            <a:pPr eaLnBrk="1" fontAlgn="auto" hangingPunct="1">
              <a:lnSpc>
                <a:spcPct val="80000"/>
              </a:lnSpc>
              <a:spcAft>
                <a:spcPts val="0"/>
              </a:spcAft>
              <a:buFontTx/>
              <a:buChar cha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trí</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và cấu trúc đền, đặc điểm...</a:t>
            </a:r>
          </a:p>
          <a:p>
            <a:pPr marL="0" indent="0" eaLnBrk="1" fontAlgn="auto" hangingPunct="1">
              <a:lnSpc>
                <a:spcPct val="80000"/>
              </a:lnSpc>
              <a:spcAft>
                <a:spcPts val="0"/>
              </a:spcAft>
              <a:buFont typeface="Arial" panose="020B0604020202020204" pitchFamily="34" charset="0"/>
              <a:buNone/>
              <a:defRPr/>
            </a:pPr>
            <a:r>
              <a:rPr lang="vi-VN" sz="3000" dirty="0">
                <a:latin typeface="Times New Roman" pitchFamily="18" charset="0"/>
                <a:cs typeface="Times New Roman" pitchFamily="18" charset="0"/>
              </a:rPr>
              <a:t>* Ý nghĩa lịch sử, xã hội, văn hóa... Vị trí trong đời sống tình cảm của con người.</a:t>
            </a:r>
          </a:p>
          <a:p>
            <a:pPr marL="0" indent="0" eaLnBrk="1" fontAlgn="auto" hangingPunct="1">
              <a:lnSpc>
                <a:spcPct val="80000"/>
              </a:lnSpc>
              <a:spcAft>
                <a:spcPts val="0"/>
              </a:spcAft>
              <a:buFont typeface="Arial" panose="020B0604020202020204" pitchFamily="34" charset="0"/>
              <a:buNone/>
              <a:defRPr/>
            </a:pPr>
            <a:r>
              <a:rPr lang="vi-VN" sz="3000" dirty="0">
                <a:latin typeface="Times New Roman" pitchFamily="18" charset="0"/>
                <a:cs typeface="Times New Roman" pitchFamily="18" charset="0"/>
              </a:rPr>
              <a:t>* Những bài học về bảo tồn, tôn tạo danh lam thắng cảnh</a:t>
            </a:r>
          </a:p>
          <a:p>
            <a:pPr eaLnBrk="1" fontAlgn="auto" hangingPunct="1">
              <a:lnSpc>
                <a:spcPct val="80000"/>
              </a:lnSpc>
              <a:spcAft>
                <a:spcPts val="0"/>
              </a:spcAft>
              <a:buFontTx/>
              <a:buNone/>
              <a:defRPr/>
            </a:pPr>
            <a:r>
              <a:rPr lang="vi-VN" sz="3000" b="1" dirty="0">
                <a:solidFill>
                  <a:schemeClr val="accent4"/>
                </a:solidFill>
                <a:latin typeface="Times New Roman" pitchFamily="18" charset="0"/>
                <a:cs typeface="Times New Roman" pitchFamily="18" charset="0"/>
              </a:rPr>
              <a:t>c.</a:t>
            </a:r>
            <a:r>
              <a:rPr lang="en-US" sz="3000" b="1" dirty="0">
                <a:solidFill>
                  <a:schemeClr val="accent4"/>
                </a:solidFill>
                <a:latin typeface="Times New Roman" pitchFamily="18" charset="0"/>
                <a:cs typeface="Times New Roman" pitchFamily="18" charset="0"/>
              </a:rPr>
              <a:t> </a:t>
            </a:r>
            <a:r>
              <a:rPr lang="en-US" sz="3000" b="1" dirty="0" err="1">
                <a:solidFill>
                  <a:schemeClr val="accent4"/>
                </a:solidFill>
                <a:latin typeface="Times New Roman" pitchFamily="18" charset="0"/>
                <a:cs typeface="Times New Roman" pitchFamily="18" charset="0"/>
              </a:rPr>
              <a:t>Kết</a:t>
            </a:r>
            <a:r>
              <a:rPr lang="en-US" sz="3000" b="1" dirty="0">
                <a:solidFill>
                  <a:schemeClr val="accent4"/>
                </a:solidFill>
                <a:latin typeface="Times New Roman" pitchFamily="18" charset="0"/>
                <a:cs typeface="Times New Roman" pitchFamily="18" charset="0"/>
              </a:rPr>
              <a:t> </a:t>
            </a:r>
            <a:r>
              <a:rPr lang="en-US" sz="3000" b="1" dirty="0" err="1">
                <a:solidFill>
                  <a:schemeClr val="accent4"/>
                </a:solidFill>
                <a:latin typeface="Times New Roman" pitchFamily="18" charset="0"/>
                <a:cs typeface="Times New Roman" pitchFamily="18" charset="0"/>
              </a:rPr>
              <a:t>bài</a:t>
            </a:r>
            <a:r>
              <a:rPr lang="en-US" sz="3000" b="1" dirty="0">
                <a:solidFill>
                  <a:schemeClr val="accent4"/>
                </a:solidFill>
                <a:latin typeface="Times New Roman" pitchFamily="18" charset="0"/>
                <a:cs typeface="Times New Roman" pitchFamily="18" charset="0"/>
              </a:rPr>
              <a:t>: </a:t>
            </a:r>
            <a:r>
              <a:rPr lang="vi-VN" sz="3000" dirty="0">
                <a:latin typeface="Times New Roman" pitchFamily="18" charset="0"/>
                <a:cs typeface="Times New Roman" pitchFamily="18" charset="0"/>
              </a:rPr>
              <a:t>Bày tỏ thái độ của bản thâ</a:t>
            </a:r>
            <a:r>
              <a:rPr lang="en-US" sz="3000" dirty="0">
                <a:latin typeface="Times New Roman" pitchFamily="18" charset="0"/>
                <a:cs typeface="Times New Roman" pitchFamily="18" charset="0"/>
              </a:rPr>
              <a:t>n</a:t>
            </a:r>
          </a:p>
        </p:txBody>
      </p:sp>
      <p:sp>
        <p:nvSpPr>
          <p:cNvPr id="5" name="Rectangle 4">
            <a:extLst>
              <a:ext uri="{FF2B5EF4-FFF2-40B4-BE49-F238E27FC236}">
                <a16:creationId xmlns="" xmlns:a16="http://schemas.microsoft.com/office/drawing/2014/main" id="{F56D9DB0-F2BC-4F34-9FE8-4F420F8D9226}"/>
              </a:ext>
            </a:extLst>
          </p:cNvPr>
          <p:cNvSpPr/>
          <p:nvPr/>
        </p:nvSpPr>
        <p:spPr>
          <a:xfrm>
            <a:off x="295422" y="787790"/>
            <a:ext cx="2236763" cy="54441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Bố</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cục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thuyết</a:t>
            </a:r>
            <a:r>
              <a:rPr lang="en-US" sz="4400" dirty="0">
                <a:solidFill>
                  <a:schemeClr val="tx1"/>
                </a:solidFill>
                <a:latin typeface="Times New Roman" panose="02020603050405020304" pitchFamily="18" charset="0"/>
                <a:cs typeface="Times New Roman" panose="02020603050405020304" pitchFamily="18" charset="0"/>
              </a:rPr>
              <a:t> minh </a:t>
            </a:r>
            <a:r>
              <a:rPr lang="en-US" sz="4400" dirty="0" err="1">
                <a:solidFill>
                  <a:schemeClr val="tx1"/>
                </a:solidFill>
                <a:latin typeface="Times New Roman" panose="02020603050405020304" pitchFamily="18" charset="0"/>
                <a:cs typeface="Times New Roman" panose="02020603050405020304" pitchFamily="18" charset="0"/>
              </a:rPr>
              <a:t>Hồ</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Hoàn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Ngọc</a:t>
            </a:r>
            <a:r>
              <a:rPr lang="en-US" sz="4400" dirty="0">
                <a:solidFill>
                  <a:schemeClr val="tx1"/>
                </a:solidFill>
                <a:latin typeface="Times New Roman" panose="02020603050405020304" pitchFamily="18" charset="0"/>
                <a:cs typeface="Times New Roman" panose="02020603050405020304" pitchFamily="18" charset="0"/>
              </a:rPr>
              <a:t> S</a:t>
            </a:r>
            <a:r>
              <a:rPr lang="vi-VN" sz="4400" dirty="0">
                <a:solidFill>
                  <a:schemeClr val="tx1"/>
                </a:solidFill>
                <a:latin typeface="Times New Roman" panose="02020603050405020304" pitchFamily="18" charset="0"/>
                <a:cs typeface="Times New Roman" panose="02020603050405020304" pitchFamily="18" charset="0"/>
              </a:rPr>
              <a:t>ơ</a:t>
            </a:r>
            <a:r>
              <a:rPr lang="en-US" sz="4400" dirty="0">
                <a:solidFill>
                  <a:schemeClr val="tx1"/>
                </a:solidFill>
                <a:latin typeface="Times New Roman" panose="02020603050405020304" pitchFamily="18" charset="0"/>
                <a:cs typeface="Times New Roman" panose="02020603050405020304" pitchFamily="18" charset="0"/>
              </a:rPr>
              <a:t>n</a:t>
            </a:r>
          </a:p>
        </p:txBody>
      </p:sp>
      <p:sp>
        <p:nvSpPr>
          <p:cNvPr id="6" name="Arrow: Notched Right 5">
            <a:extLst>
              <a:ext uri="{FF2B5EF4-FFF2-40B4-BE49-F238E27FC236}">
                <a16:creationId xmlns="" xmlns:a16="http://schemas.microsoft.com/office/drawing/2014/main" id="{FB9DA80A-69EA-46EE-BC35-6DC87F532AD1}"/>
              </a:ext>
            </a:extLst>
          </p:cNvPr>
          <p:cNvSpPr/>
          <p:nvPr/>
        </p:nvSpPr>
        <p:spPr>
          <a:xfrm>
            <a:off x="2700997" y="2912012"/>
            <a:ext cx="844061" cy="7596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0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813FB94-5E2D-45C9-87C8-5A441AD97742}"/>
              </a:ext>
            </a:extLst>
          </p:cNvPr>
          <p:cNvSpPr/>
          <p:nvPr/>
        </p:nvSpPr>
        <p:spPr>
          <a:xfrm>
            <a:off x="323557" y="168813"/>
            <a:ext cx="11718388" cy="6893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cs typeface="Times New Roman" panose="02020603050405020304" pitchFamily="18" charset="0"/>
              </a:rPr>
              <a:t>Bố</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cục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văn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thuyết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minh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về</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danh</a:t>
            </a:r>
            <a:r>
              <a:rPr lang="en-US" sz="4000" dirty="0">
                <a:solidFill>
                  <a:schemeClr val="tx1"/>
                </a:solidFill>
                <a:latin typeface="Times New Roman" panose="02020603050405020304" pitchFamily="18" charset="0"/>
                <a:cs typeface="Times New Roman" panose="02020603050405020304" pitchFamily="18" charset="0"/>
              </a:rPr>
              <a:t> lam </a:t>
            </a:r>
            <a:r>
              <a:rPr lang="en-US" sz="4000" dirty="0" err="1">
                <a:solidFill>
                  <a:schemeClr val="tx1"/>
                </a:solidFill>
                <a:latin typeface="Times New Roman" panose="02020603050405020304" pitchFamily="18" charset="0"/>
                <a:cs typeface="Times New Roman" panose="02020603050405020304" pitchFamily="18" charset="0"/>
              </a:rPr>
              <a:t>thắng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cảnh</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805D1D8F-A6D1-4C70-B3CB-AD0B3A2C4C01}"/>
              </a:ext>
            </a:extLst>
          </p:cNvPr>
          <p:cNvSpPr/>
          <p:nvPr/>
        </p:nvSpPr>
        <p:spPr>
          <a:xfrm>
            <a:off x="3727939" y="1097281"/>
            <a:ext cx="5401994" cy="604911"/>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MỞ 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ượng</a:t>
            </a:r>
            <a:r>
              <a:rPr lang="en-US" sz="2800" dirty="0">
                <a:latin typeface="Times New Roman" panose="02020603050405020304" pitchFamily="18" charset="0"/>
                <a:cs typeface="Times New Roman" panose="02020603050405020304" pitchFamily="18" charset="0"/>
              </a:rPr>
              <a:t> </a:t>
            </a:r>
          </a:p>
        </p:txBody>
      </p:sp>
      <p:cxnSp>
        <p:nvCxnSpPr>
          <p:cNvPr id="5" name="Straight Arrow Connector 4">
            <a:extLst>
              <a:ext uri="{FF2B5EF4-FFF2-40B4-BE49-F238E27FC236}">
                <a16:creationId xmlns="" xmlns:a16="http://schemas.microsoft.com/office/drawing/2014/main" id="{057D0ADA-718C-475A-8B71-57C343CCC7B4}"/>
              </a:ext>
            </a:extLst>
          </p:cNvPr>
          <p:cNvCxnSpPr/>
          <p:nvPr/>
        </p:nvCxnSpPr>
        <p:spPr>
          <a:xfrm>
            <a:off x="6414868" y="1786597"/>
            <a:ext cx="0" cy="534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8ED15A1B-09D0-466E-BE4C-D1EBF05C4105}"/>
              </a:ext>
            </a:extLst>
          </p:cNvPr>
          <p:cNvSpPr/>
          <p:nvPr/>
        </p:nvSpPr>
        <p:spPr>
          <a:xfrm>
            <a:off x="3753730" y="2417300"/>
            <a:ext cx="5401994" cy="604911"/>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THÂN BÀI: </a:t>
            </a:r>
            <a:r>
              <a:rPr lang="en-US" sz="2800" dirty="0" err="1">
                <a:solidFill>
                  <a:schemeClr val="tx1"/>
                </a:solidFill>
                <a:latin typeface="Times New Roman" panose="02020603050405020304" pitchFamily="18" charset="0"/>
                <a:cs typeface="Times New Roman" panose="02020603050405020304" pitchFamily="18" charset="0"/>
              </a:rPr>
              <a:t>thuyết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minh</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DACA1B2B-D1A4-4F89-AF70-D2D69AC3060D}"/>
              </a:ext>
            </a:extLst>
          </p:cNvPr>
          <p:cNvSpPr/>
          <p:nvPr/>
        </p:nvSpPr>
        <p:spPr>
          <a:xfrm>
            <a:off x="267287" y="3737321"/>
            <a:ext cx="1420837" cy="82061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endParaRPr lang="en-US" sz="2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24ED871C-B5D1-495D-8878-B13E556F2631}"/>
              </a:ext>
            </a:extLst>
          </p:cNvPr>
          <p:cNvSpPr/>
          <p:nvPr/>
        </p:nvSpPr>
        <p:spPr>
          <a:xfrm>
            <a:off x="2107811" y="3763112"/>
            <a:ext cx="1718603" cy="82061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endParaRPr lang="en-US" sz="28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2A6BAF6B-1C02-430E-BBE9-D2C82014FE79}"/>
              </a:ext>
            </a:extLst>
          </p:cNvPr>
          <p:cNvSpPr/>
          <p:nvPr/>
        </p:nvSpPr>
        <p:spPr>
          <a:xfrm>
            <a:off x="4412569" y="3732632"/>
            <a:ext cx="2663481" cy="867504"/>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 xmlns:a16="http://schemas.microsoft.com/office/drawing/2014/main" id="{11B14470-5EB6-4267-90FF-14DB726230C8}"/>
              </a:ext>
            </a:extLst>
          </p:cNvPr>
          <p:cNvSpPr/>
          <p:nvPr/>
        </p:nvSpPr>
        <p:spPr>
          <a:xfrm>
            <a:off x="7451189" y="3788902"/>
            <a:ext cx="1718603" cy="82061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EA12C7A8-835C-4232-8BEE-0B72EAA6398A}"/>
              </a:ext>
            </a:extLst>
          </p:cNvPr>
          <p:cNvSpPr/>
          <p:nvPr/>
        </p:nvSpPr>
        <p:spPr>
          <a:xfrm>
            <a:off x="9629338" y="3772491"/>
            <a:ext cx="2314133" cy="867504"/>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 xmlns:a16="http://schemas.microsoft.com/office/drawing/2014/main" id="{C791EB8D-409B-4FAB-8328-E4B80488B055}"/>
              </a:ext>
            </a:extLst>
          </p:cNvPr>
          <p:cNvCxnSpPr>
            <a:stCxn id="6" idx="2"/>
            <a:endCxn id="17" idx="0"/>
          </p:cNvCxnSpPr>
          <p:nvPr/>
        </p:nvCxnSpPr>
        <p:spPr>
          <a:xfrm flipH="1">
            <a:off x="977706" y="3022211"/>
            <a:ext cx="5477021" cy="7151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16F22327-9130-4A85-8027-30BDA7BA5ABB}"/>
              </a:ext>
            </a:extLst>
          </p:cNvPr>
          <p:cNvCxnSpPr>
            <a:stCxn id="6" idx="2"/>
            <a:endCxn id="19" idx="0"/>
          </p:cNvCxnSpPr>
          <p:nvPr/>
        </p:nvCxnSpPr>
        <p:spPr>
          <a:xfrm flipH="1">
            <a:off x="2967113" y="3022211"/>
            <a:ext cx="3487614" cy="74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192A3C1C-383A-4582-87B3-A0266F16D91F}"/>
              </a:ext>
            </a:extLst>
          </p:cNvPr>
          <p:cNvCxnSpPr>
            <a:cxnSpLocks/>
            <a:stCxn id="6" idx="2"/>
          </p:cNvCxnSpPr>
          <p:nvPr/>
        </p:nvCxnSpPr>
        <p:spPr>
          <a:xfrm>
            <a:off x="6454727" y="3022211"/>
            <a:ext cx="0" cy="7197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D8F392F9-890A-4E0F-9BA2-B39246A16BD9}"/>
              </a:ext>
            </a:extLst>
          </p:cNvPr>
          <p:cNvCxnSpPr>
            <a:stCxn id="6" idx="2"/>
            <a:endCxn id="24" idx="0"/>
          </p:cNvCxnSpPr>
          <p:nvPr/>
        </p:nvCxnSpPr>
        <p:spPr>
          <a:xfrm>
            <a:off x="6454727" y="3022211"/>
            <a:ext cx="1855764" cy="7666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A3A27346-6EEF-4A64-A711-8DF2CA6E46C5}"/>
              </a:ext>
            </a:extLst>
          </p:cNvPr>
          <p:cNvCxnSpPr>
            <a:stCxn id="6" idx="2"/>
            <a:endCxn id="10" idx="0"/>
          </p:cNvCxnSpPr>
          <p:nvPr/>
        </p:nvCxnSpPr>
        <p:spPr>
          <a:xfrm>
            <a:off x="6454727" y="3022211"/>
            <a:ext cx="4331678" cy="7502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CE51B872-1A6C-4A4F-9531-A269900DD375}"/>
              </a:ext>
            </a:extLst>
          </p:cNvPr>
          <p:cNvCxnSpPr/>
          <p:nvPr/>
        </p:nvCxnSpPr>
        <p:spPr>
          <a:xfrm>
            <a:off x="6440659" y="4766603"/>
            <a:ext cx="0" cy="534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34F417CD-7666-4480-8FB0-976018C74BE9}"/>
              </a:ext>
            </a:extLst>
          </p:cNvPr>
          <p:cNvSpPr/>
          <p:nvPr/>
        </p:nvSpPr>
        <p:spPr>
          <a:xfrm>
            <a:off x="3695114" y="5594254"/>
            <a:ext cx="5401994" cy="604911"/>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KẾT BÀI: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4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C35563F-15FA-4C22-97FD-2502F227C1A4}"/>
              </a:ext>
            </a:extLst>
          </p:cNvPr>
          <p:cNvSpPr txBox="1"/>
          <p:nvPr/>
        </p:nvSpPr>
        <p:spPr>
          <a:xfrm>
            <a:off x="0" y="0"/>
            <a:ext cx="12192000"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5.Gợi ý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a:t>
            </a:r>
            <a:r>
              <a:rPr lang="vi-VN" sz="3200" b="1" dirty="0">
                <a:latin typeface="Times New Roman" panose="02020603050405020304" pitchFamily="18" charset="0"/>
                <a:cs typeface="Times New Roman" panose="02020603050405020304" pitchFamily="18" charset="0"/>
              </a:rPr>
              <a:t>ươ</a:t>
            </a:r>
            <a:r>
              <a:rPr lang="en-US" sz="3200" b="1" dirty="0">
                <a:latin typeface="Times New Roman" panose="02020603050405020304" pitchFamily="18" charset="0"/>
                <a:cs typeface="Times New Roman" panose="02020603050405020304" pitchFamily="18" charset="0"/>
              </a:rPr>
              <a:t>ng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danh</a:t>
            </a:r>
            <a:r>
              <a:rPr lang="en-US" sz="3200" b="1" dirty="0">
                <a:latin typeface="Times New Roman" panose="02020603050405020304" pitchFamily="18" charset="0"/>
                <a:cs typeface="Times New Roman" panose="02020603050405020304" pitchFamily="18" charset="0"/>
              </a:rPr>
              <a:t> lam </a:t>
            </a:r>
            <a:r>
              <a:rPr lang="en-US" sz="3200" b="1" dirty="0" err="1">
                <a:latin typeface="Times New Roman" panose="02020603050405020304" pitchFamily="18" charset="0"/>
                <a:cs typeface="Times New Roman" panose="02020603050405020304" pitchFamily="18" charset="0"/>
              </a:rPr>
              <a:t>thắng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endParaRPr lang="en-US" sz="32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 xmlns:a16="http://schemas.microsoft.com/office/drawing/2014/main" id="{E7071E17-D1CB-411B-A921-B6C7816AFC16}"/>
              </a:ext>
            </a:extLst>
          </p:cNvPr>
          <p:cNvGraphicFramePr>
            <a:graphicFrameLocks noGrp="1"/>
          </p:cNvGraphicFramePr>
          <p:nvPr>
            <p:extLst>
              <p:ext uri="{D42A27DB-BD31-4B8C-83A1-F6EECF244321}">
                <p14:modId xmlns:p14="http://schemas.microsoft.com/office/powerpoint/2010/main" val="1881431942"/>
              </p:ext>
            </p:extLst>
          </p:nvPr>
        </p:nvGraphicFramePr>
        <p:xfrm>
          <a:off x="0" y="625077"/>
          <a:ext cx="12192000" cy="6232923"/>
        </p:xfrm>
        <a:graphic>
          <a:graphicData uri="http://schemas.openxmlformats.org/drawingml/2006/table">
            <a:tbl>
              <a:tblPr firstRow="1" bandRow="1">
                <a:tableStyleId>{5C22544A-7EE6-4342-B048-85BDC9FD1C3A}</a:tableStyleId>
              </a:tblPr>
              <a:tblGrid>
                <a:gridCol w="2841674">
                  <a:extLst>
                    <a:ext uri="{9D8B030D-6E8A-4147-A177-3AD203B41FA5}">
                      <a16:colId xmlns="" xmlns:a16="http://schemas.microsoft.com/office/drawing/2014/main" val="345003315"/>
                    </a:ext>
                  </a:extLst>
                </a:gridCol>
                <a:gridCol w="2588455">
                  <a:extLst>
                    <a:ext uri="{9D8B030D-6E8A-4147-A177-3AD203B41FA5}">
                      <a16:colId xmlns="" xmlns:a16="http://schemas.microsoft.com/office/drawing/2014/main" val="453631351"/>
                    </a:ext>
                  </a:extLst>
                </a:gridCol>
                <a:gridCol w="6761871">
                  <a:extLst>
                    <a:ext uri="{9D8B030D-6E8A-4147-A177-3AD203B41FA5}">
                      <a16:colId xmlns="" xmlns:a16="http://schemas.microsoft.com/office/drawing/2014/main" val="975155996"/>
                    </a:ext>
                  </a:extLst>
                </a:gridCol>
              </a:tblGrid>
              <a:tr h="1023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kern="1200" dirty="0">
                        <a:solidFill>
                          <a:srgbClr val="FFFF00"/>
                        </a:solidFill>
                        <a:latin typeface="+mj-lt"/>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kern="1200" dirty="0">
                          <a:solidFill>
                            <a:srgbClr val="FFFF00"/>
                          </a:solidFill>
                          <a:latin typeface="+mj-lt"/>
                          <a:ea typeface="+mn-ea"/>
                          <a:cs typeface="Times New Roman" pitchFamily="18" charset="0"/>
                        </a:rPr>
                        <a:t>Nội dung</a:t>
                      </a:r>
                      <a:endParaRPr lang="en-US" sz="3200" b="1" kern="1200" dirty="0">
                        <a:solidFill>
                          <a:srgbClr val="FFFF00"/>
                        </a:solidFill>
                        <a:latin typeface="+mj-lt"/>
                        <a:ea typeface="+mn-ea"/>
                        <a:cs typeface="Times New Roman" pitchFamily="18" charset="0"/>
                      </a:endParaRPr>
                    </a:p>
                  </a:txBody>
                  <a:tcPr>
                    <a:solidFill>
                      <a:srgbClr val="0082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kern="1200" dirty="0">
                          <a:solidFill>
                            <a:srgbClr val="FFFF00"/>
                          </a:solidFill>
                          <a:latin typeface="+mj-lt"/>
                          <a:ea typeface="+mn-ea"/>
                          <a:cs typeface="+mn-cs"/>
                        </a:rPr>
                        <a:t>Phương pháp thuyết minh</a:t>
                      </a:r>
                      <a:endParaRPr lang="en-US" sz="3200" b="1" kern="1200" dirty="0">
                        <a:solidFill>
                          <a:srgbClr val="FFFF00"/>
                        </a:solidFill>
                        <a:latin typeface="+mj-lt"/>
                        <a:ea typeface="+mn-ea"/>
                        <a:cs typeface="+mn-cs"/>
                      </a:endParaRPr>
                    </a:p>
                  </a:txBody>
                  <a:tcPr>
                    <a:solidFill>
                      <a:srgbClr val="00823B"/>
                    </a:solidFill>
                  </a:tcPr>
                </a:tc>
                <a:tc>
                  <a:txBody>
                    <a:bodyPr/>
                    <a:lstStyle/>
                    <a:p>
                      <a:pPr algn="ctr"/>
                      <a:endParaRPr lang="en-US" sz="1050" dirty="0">
                        <a:latin typeface="Times New Roman" panose="02020603050405020304" pitchFamily="18" charset="0"/>
                        <a:cs typeface="Times New Roman" panose="02020603050405020304" pitchFamily="18" charset="0"/>
                      </a:endParaRPr>
                    </a:p>
                    <a:p>
                      <a:pPr algn="ctr"/>
                      <a:r>
                        <a:rPr lang="en-US" sz="3200" dirty="0" err="1">
                          <a:solidFill>
                            <a:srgbClr val="FFFF00"/>
                          </a:solidFill>
                          <a:latin typeface="Times New Roman" panose="02020603050405020304" pitchFamily="18" charset="0"/>
                          <a:cs typeface="Times New Roman" panose="02020603050405020304" pitchFamily="18" charset="0"/>
                        </a:rPr>
                        <a:t>Gợi</a:t>
                      </a:r>
                      <a:r>
                        <a:rPr lang="en-US" sz="3200" dirty="0">
                          <a:solidFill>
                            <a:srgbClr val="FFFF00"/>
                          </a:solidFill>
                          <a:latin typeface="Times New Roman" panose="02020603050405020304" pitchFamily="18" charset="0"/>
                          <a:cs typeface="Times New Roman" panose="02020603050405020304" pitchFamily="18" charset="0"/>
                        </a:rPr>
                        <a:t> ý</a:t>
                      </a:r>
                    </a:p>
                  </a:txBody>
                  <a:tcPr>
                    <a:solidFill>
                      <a:srgbClr val="00823B"/>
                    </a:solidFill>
                  </a:tcPr>
                </a:tc>
                <a:extLst>
                  <a:ext uri="{0D108BD9-81ED-4DB2-BD59-A6C34878D82A}">
                    <a16:rowId xmlns="" xmlns:a16="http://schemas.microsoft.com/office/drawing/2014/main" val="160325007"/>
                  </a:ext>
                </a:extLst>
              </a:tr>
              <a:tr h="675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bg1"/>
                          </a:solidFill>
                          <a:latin typeface="+mj-lt"/>
                          <a:ea typeface="+mn-ea"/>
                          <a:cs typeface="+mn-cs"/>
                        </a:rPr>
                        <a:t>Vị trí địa lí</a:t>
                      </a:r>
                      <a:endParaRPr lang="en-US" sz="2400" kern="1200" dirty="0">
                        <a:solidFill>
                          <a:schemeClr val="bg1"/>
                        </a:solidFill>
                        <a:latin typeface="+mj-lt"/>
                        <a:ea typeface="+mn-ea"/>
                        <a:cs typeface="+mn-cs"/>
                      </a:endParaRPr>
                    </a:p>
                  </a:txBody>
                  <a:tcPr>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tc>
                  <a:txBody>
                    <a:bodyPr/>
                    <a:lstStyle/>
                    <a:p>
                      <a:endParaRPr lang="en-US" sz="240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extLst>
                  <a:ext uri="{0D108BD9-81ED-4DB2-BD59-A6C34878D82A}">
                    <a16:rowId xmlns="" xmlns:a16="http://schemas.microsoft.com/office/drawing/2014/main" val="2871960466"/>
                  </a:ext>
                </a:extLst>
              </a:tr>
              <a:tr h="984739">
                <a:tc>
                  <a:txBody>
                    <a:bodyPr/>
                    <a:lstStyle/>
                    <a:p>
                      <a:endParaRPr lang="en-US" sz="900" dirty="0">
                        <a:solidFill>
                          <a:schemeClr val="bg1"/>
                        </a:solidFill>
                        <a:latin typeface="+mj-lt"/>
                      </a:endParaRPr>
                    </a:p>
                    <a:p>
                      <a:r>
                        <a:rPr lang="vi-VN" sz="2400" dirty="0">
                          <a:solidFill>
                            <a:schemeClr val="bg1"/>
                          </a:solidFill>
                          <a:latin typeface="+mj-lt"/>
                        </a:rPr>
                        <a:t>Lịch sử hình thành</a:t>
                      </a:r>
                      <a:endParaRPr lang="en-US" sz="2400" dirty="0">
                        <a:solidFill>
                          <a:schemeClr val="bg1"/>
                        </a:solidFill>
                        <a:latin typeface="+mj-lt"/>
                      </a:endParaRPr>
                    </a:p>
                  </a:txBody>
                  <a:tcPr marT="45722" marB="45722">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tc>
                  <a:txBody>
                    <a:bodyPr/>
                    <a:lstStyle/>
                    <a:p>
                      <a:endParaRPr lang="en-US" sz="240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extLst>
                  <a:ext uri="{0D108BD9-81ED-4DB2-BD59-A6C34878D82A}">
                    <a16:rowId xmlns="" xmlns:a16="http://schemas.microsoft.com/office/drawing/2014/main" val="438634537"/>
                  </a:ext>
                </a:extLst>
              </a:tr>
              <a:tr h="1406769">
                <a:tc>
                  <a:txBody>
                    <a:bodyPr/>
                    <a:lstStyle/>
                    <a:p>
                      <a:endParaRPr lang="en-US" sz="900" dirty="0">
                        <a:solidFill>
                          <a:schemeClr val="bg1"/>
                        </a:solidFill>
                        <a:latin typeface="+mj-lt"/>
                      </a:endParaRPr>
                    </a:p>
                    <a:p>
                      <a:r>
                        <a:rPr lang="vi-VN" sz="2400" dirty="0">
                          <a:solidFill>
                            <a:schemeClr val="bg1"/>
                          </a:solidFill>
                          <a:latin typeface="+mj-lt"/>
                        </a:rPr>
                        <a:t>Đặc điểm, cấu tạo các quần thể</a:t>
                      </a:r>
                    </a:p>
                  </a:txBody>
                  <a:tcPr marT="45722" marB="45722">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extLst>
                  <a:ext uri="{0D108BD9-81ED-4DB2-BD59-A6C34878D82A}">
                    <a16:rowId xmlns="" xmlns:a16="http://schemas.microsoft.com/office/drawing/2014/main" val="2083708472"/>
                  </a:ext>
                </a:extLst>
              </a:tr>
              <a:tr h="1209822">
                <a:tc>
                  <a:txBody>
                    <a:bodyPr/>
                    <a:lstStyle/>
                    <a:p>
                      <a:endParaRPr lang="en-US" sz="900" dirty="0">
                        <a:solidFill>
                          <a:schemeClr val="bg1"/>
                        </a:solidFill>
                        <a:latin typeface="+mj-lt"/>
                      </a:endParaRPr>
                    </a:p>
                    <a:p>
                      <a:r>
                        <a:rPr lang="vi-VN" sz="2400" dirty="0">
                          <a:solidFill>
                            <a:schemeClr val="bg1"/>
                          </a:solidFill>
                          <a:latin typeface="+mj-lt"/>
                        </a:rPr>
                        <a:t>Ý nghĩa, bài học về bảo tồn, tôn tạo</a:t>
                      </a:r>
                    </a:p>
                  </a:txBody>
                  <a:tcPr marT="45722" marB="45722">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extLst>
                  <a:ext uri="{0D108BD9-81ED-4DB2-BD59-A6C34878D82A}">
                    <a16:rowId xmlns="" xmlns:a16="http://schemas.microsoft.com/office/drawing/2014/main" val="1249257119"/>
                  </a:ext>
                </a:extLst>
              </a:tr>
              <a:tr h="889413">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tc>
                  <a:txBody>
                    <a:bodyPr/>
                    <a:lstStyle/>
                    <a:p>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23B"/>
                    </a:solidFill>
                  </a:tcPr>
                </a:tc>
                <a:extLst>
                  <a:ext uri="{0D108BD9-81ED-4DB2-BD59-A6C34878D82A}">
                    <a16:rowId xmlns="" xmlns:a16="http://schemas.microsoft.com/office/drawing/2014/main" val="3081031289"/>
                  </a:ext>
                </a:extLst>
              </a:tr>
            </a:tbl>
          </a:graphicData>
        </a:graphic>
      </p:graphicFrame>
      <p:sp>
        <p:nvSpPr>
          <p:cNvPr id="6" name="Rectangle 5">
            <a:extLst>
              <a:ext uri="{FF2B5EF4-FFF2-40B4-BE49-F238E27FC236}">
                <a16:creationId xmlns="" xmlns:a16="http://schemas.microsoft.com/office/drawing/2014/main" id="{0799B0A1-7263-4402-8491-EC7AE68F4552}"/>
              </a:ext>
            </a:extLst>
          </p:cNvPr>
          <p:cNvSpPr>
            <a:spLocks noChangeArrowheads="1"/>
          </p:cNvSpPr>
          <p:nvPr/>
        </p:nvSpPr>
        <p:spPr bwMode="auto">
          <a:xfrm>
            <a:off x="2876843" y="1812755"/>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 Liệt kê</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4C1ED403-75D8-4C14-B699-FD3916750650}"/>
              </a:ext>
            </a:extLst>
          </p:cNvPr>
          <p:cNvSpPr>
            <a:spLocks noChangeArrowheads="1"/>
          </p:cNvSpPr>
          <p:nvPr/>
        </p:nvSpPr>
        <p:spPr bwMode="auto">
          <a:xfrm>
            <a:off x="5588391" y="1826823"/>
            <a:ext cx="6482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Nằm ở đâu, tiếp giáp với những tuyến đường nào...</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D1CB757-0E62-40AF-8C4E-1BBD7CB176C9}"/>
              </a:ext>
            </a:extLst>
          </p:cNvPr>
          <p:cNvSpPr>
            <a:spLocks noChangeArrowheads="1"/>
          </p:cNvSpPr>
          <p:nvPr/>
        </p:nvSpPr>
        <p:spPr bwMode="auto">
          <a:xfrm>
            <a:off x="5546187" y="2470250"/>
            <a:ext cx="49632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400" dirty="0">
                <a:solidFill>
                  <a:schemeClr val="bg1"/>
                </a:solidFill>
                <a:latin typeface="Times New Roman" panose="02020603050405020304" pitchFamily="18" charset="0"/>
                <a:cs typeface="Times New Roman" panose="02020603050405020304" pitchFamily="18" charset="0"/>
              </a:rPr>
              <a:t>Các dấu mốc thời gian, các tên gọi...</a:t>
            </a:r>
          </a:p>
          <a:p>
            <a:pPr>
              <a:buFontTx/>
              <a:buChar char="-"/>
            </a:pPr>
            <a:r>
              <a:rPr lang="vi-VN" altLang="en-US" sz="2400" dirty="0">
                <a:solidFill>
                  <a:schemeClr val="bg1"/>
                </a:solidFill>
                <a:latin typeface="Times New Roman" panose="02020603050405020304" pitchFamily="18" charset="0"/>
                <a:cs typeface="Times New Roman" panose="02020603050405020304" pitchFamily="18" charset="0"/>
              </a:rPr>
              <a:t>Lí do xây dựng, thay đổi...</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E48172BD-F175-4CBF-86A5-78FAD6FC989F}"/>
              </a:ext>
            </a:extLst>
          </p:cNvPr>
          <p:cNvSpPr>
            <a:spLocks noChangeArrowheads="1"/>
          </p:cNvSpPr>
          <p:nvPr/>
        </p:nvSpPr>
        <p:spPr bwMode="auto">
          <a:xfrm>
            <a:off x="2916310" y="2478627"/>
            <a:ext cx="157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 Liệt kê</a:t>
            </a:r>
          </a:p>
          <a:p>
            <a:r>
              <a:rPr lang="vi-VN" altLang="en-US" sz="2400" dirty="0">
                <a:solidFill>
                  <a:schemeClr val="bg1"/>
                </a:solidFill>
                <a:latin typeface="Times New Roman" panose="02020603050405020304" pitchFamily="18" charset="0"/>
                <a:cs typeface="Times New Roman" panose="02020603050405020304" pitchFamily="18" charset="0"/>
              </a:rPr>
              <a:t>- Giải thích</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6ED11F99-4BD2-42A5-A0B5-9A6F7C12D3DB}"/>
              </a:ext>
            </a:extLst>
          </p:cNvPr>
          <p:cNvSpPr>
            <a:spLocks noChangeArrowheads="1"/>
          </p:cNvSpPr>
          <p:nvPr/>
        </p:nvSpPr>
        <p:spPr bwMode="auto">
          <a:xfrm>
            <a:off x="5430129" y="3423336"/>
            <a:ext cx="6761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 Con số cụ thể về diện tích, kích thước...</a:t>
            </a:r>
          </a:p>
          <a:p>
            <a:r>
              <a:rPr lang="vi-VN" altLang="en-US" sz="2400" dirty="0">
                <a:solidFill>
                  <a:schemeClr val="bg1"/>
                </a:solidFill>
                <a:latin typeface="Times New Roman" panose="02020603050405020304" pitchFamily="18" charset="0"/>
                <a:cs typeface="Times New Roman" panose="02020603050405020304" pitchFamily="18" charset="0"/>
              </a:rPr>
              <a:t>- Chia tách theo từng bộ phận cấu tạo, từng công trình để thuyết minh đặc điểm, nét độc đáo....</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49D43D4-D329-4D98-97D0-7D70C23E491F}"/>
              </a:ext>
            </a:extLst>
          </p:cNvPr>
          <p:cNvSpPr>
            <a:spLocks noChangeArrowheads="1"/>
          </p:cNvSpPr>
          <p:nvPr/>
        </p:nvSpPr>
        <p:spPr bwMode="auto">
          <a:xfrm>
            <a:off x="2897943" y="3439920"/>
            <a:ext cx="24477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 Dùng số liệu</a:t>
            </a:r>
          </a:p>
          <a:p>
            <a:r>
              <a:rPr lang="vi-VN" altLang="en-US" sz="2400" dirty="0">
                <a:solidFill>
                  <a:schemeClr val="bg1"/>
                </a:solidFill>
                <a:latin typeface="Times New Roman" panose="02020603050405020304" pitchFamily="18" charset="0"/>
                <a:cs typeface="Times New Roman" panose="02020603050405020304" pitchFamily="18" charset="0"/>
              </a:rPr>
              <a:t>- Phân tích, phân loại</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621D072C-7187-4F66-ACB7-89A81EF6688C}"/>
              </a:ext>
            </a:extLst>
          </p:cNvPr>
          <p:cNvSpPr>
            <a:spLocks noChangeArrowheads="1"/>
          </p:cNvSpPr>
          <p:nvPr/>
        </p:nvSpPr>
        <p:spPr bwMode="auto">
          <a:xfrm>
            <a:off x="5475849" y="4893434"/>
            <a:ext cx="6589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 Có những ý nghĩa gì...</a:t>
            </a:r>
          </a:p>
          <a:p>
            <a:r>
              <a:rPr lang="vi-VN" altLang="en-US" sz="2400" dirty="0">
                <a:solidFill>
                  <a:schemeClr val="bg1"/>
                </a:solidFill>
                <a:latin typeface="Times New Roman" panose="02020603050405020304" pitchFamily="18" charset="0"/>
                <a:cs typeface="Times New Roman" panose="02020603050405020304" pitchFamily="18" charset="0"/>
              </a:rPr>
              <a:t>- Giải pháp cụ thể là gì, tại sao lại làm như vậy...</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E8FA9D16-43F3-4484-9DAA-A5A966DC7281}"/>
              </a:ext>
            </a:extLst>
          </p:cNvPr>
          <p:cNvSpPr>
            <a:spLocks noChangeArrowheads="1"/>
          </p:cNvSpPr>
          <p:nvPr/>
        </p:nvSpPr>
        <p:spPr bwMode="auto">
          <a:xfrm>
            <a:off x="2820571" y="4780893"/>
            <a:ext cx="2623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chemeClr val="bg1"/>
                </a:solidFill>
                <a:latin typeface="Times New Roman" panose="02020603050405020304" pitchFamily="18" charset="0"/>
                <a:cs typeface="Times New Roman" panose="02020603050405020304" pitchFamily="18" charset="0"/>
              </a:rPr>
              <a:t>- Liệt kê</a:t>
            </a:r>
          </a:p>
          <a:p>
            <a:r>
              <a:rPr lang="vi-VN" altLang="en-US" sz="2400" dirty="0">
                <a:solidFill>
                  <a:schemeClr val="bg1"/>
                </a:solidFill>
                <a:latin typeface="Times New Roman" panose="02020603050405020304" pitchFamily="18" charset="0"/>
                <a:cs typeface="Times New Roman" panose="02020603050405020304" pitchFamily="18" charset="0"/>
              </a:rPr>
              <a:t>- Phân tích, giải thích...</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4B92868A-7E42-4E59-93C1-C7AC167F4009}"/>
              </a:ext>
            </a:extLst>
          </p:cNvPr>
          <p:cNvSpPr>
            <a:spLocks noChangeArrowheads="1"/>
          </p:cNvSpPr>
          <p:nvPr/>
        </p:nvSpPr>
        <p:spPr bwMode="auto">
          <a:xfrm>
            <a:off x="2858086" y="6027003"/>
            <a:ext cx="25439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dirty="0">
                <a:solidFill>
                  <a:srgbClr val="FFFF00"/>
                </a:solidFill>
                <a:latin typeface="Times New Roman" panose="02020603050405020304" pitchFamily="18" charset="0"/>
                <a:ea typeface="Segoe UI Emoji" panose="020B0502040204020203" pitchFamily="34" charset="0"/>
                <a:cs typeface="Times New Roman" panose="02020603050405020304" pitchFamily="18" charset="0"/>
              </a:rPr>
              <a:t>⇒</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Sử dụng phù hợp linh hoạt</a:t>
            </a:r>
          </a:p>
        </p:txBody>
      </p:sp>
    </p:spTree>
    <p:extLst>
      <p:ext uri="{BB962C8B-B14F-4D97-AF65-F5344CB8AC3E}">
        <p14:creationId xmlns:p14="http://schemas.microsoft.com/office/powerpoint/2010/main" val="50572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3EFC63E-9370-46DA-B728-51E576F53A0B}"/>
              </a:ext>
            </a:extLst>
          </p:cNvPr>
          <p:cNvSpPr txBox="1"/>
          <p:nvPr/>
        </p:nvSpPr>
        <p:spPr>
          <a:xfrm>
            <a:off x="0" y="0"/>
            <a:ext cx="12192000"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6.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danh</a:t>
            </a:r>
            <a:r>
              <a:rPr lang="en-US" sz="3200" b="1" dirty="0">
                <a:latin typeface="Times New Roman" panose="02020603050405020304" pitchFamily="18" charset="0"/>
                <a:cs typeface="Times New Roman" panose="02020603050405020304" pitchFamily="18" charset="0"/>
              </a:rPr>
              <a:t> lam </a:t>
            </a:r>
            <a:r>
              <a:rPr lang="en-US" sz="3200" b="1" dirty="0" err="1">
                <a:latin typeface="Times New Roman" panose="02020603050405020304" pitchFamily="18" charset="0"/>
                <a:cs typeface="Times New Roman" panose="02020603050405020304" pitchFamily="18" charset="0"/>
              </a:rPr>
              <a:t>thắng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endParaRPr lang="en-US" sz="3200" b="1"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 xmlns:a16="http://schemas.microsoft.com/office/drawing/2014/main" id="{D6820F19-49B4-4D58-B2A8-648B7D11AFC4}"/>
              </a:ext>
            </a:extLst>
          </p:cNvPr>
          <p:cNvSpPr txBox="1">
            <a:spLocks noChangeArrowheads="1"/>
          </p:cNvSpPr>
          <p:nvPr/>
        </p:nvSpPr>
        <p:spPr>
          <a:xfrm>
            <a:off x="140675" y="718625"/>
            <a:ext cx="7807569" cy="885092"/>
          </a:xfrm>
          <a:prstGeom prst="roundRect">
            <a:avLst/>
          </a:prstGeom>
          <a:ln>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a:buFontTx/>
              <a:buNone/>
            </a:pPr>
            <a:r>
              <a:rPr lang="vi-VN" altLang="en-US" sz="2300" dirty="0">
                <a:latin typeface="Times New Roman" panose="02020603050405020304" pitchFamily="18" charset="0"/>
                <a:cs typeface="Times New Roman" panose="02020603050405020304" pitchFamily="18" charset="0"/>
              </a:rPr>
              <a:t>Qua Đài Nghiên dẫn đến cầu Thê Húc (có nghĩa là nơi ánh mặt trời đậu lại). Cầu dẫn đến cổng đền Ngọc Sơn. (SGK/T34)</a:t>
            </a:r>
            <a:endParaRPr lang="en-US" altLang="en-US" sz="2300" dirty="0">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 xmlns:a16="http://schemas.microsoft.com/office/drawing/2014/main" id="{23895FD4-CEBE-45E6-8AA3-F0DC03F28D47}"/>
              </a:ext>
            </a:extLst>
          </p:cNvPr>
          <p:cNvSpPr txBox="1">
            <a:spLocks noChangeArrowheads="1"/>
          </p:cNvSpPr>
          <p:nvPr/>
        </p:nvSpPr>
        <p:spPr bwMode="auto">
          <a:xfrm>
            <a:off x="112542" y="1692812"/>
            <a:ext cx="7772400" cy="5057775"/>
          </a:xfrm>
          <a:prstGeom prst="roundRect">
            <a:avLst/>
          </a:prstGeom>
          <a:ln/>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algn="just" fontAlgn="auto">
              <a:spcAft>
                <a:spcPts val="0"/>
              </a:spcAft>
              <a:buFontTx/>
              <a:buNone/>
              <a:defRPr/>
            </a:pP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vi-VN" sz="9600" dirty="0">
                <a:latin typeface="Times New Roman" pitchFamily="18" charset="0"/>
                <a:cs typeface="Times New Roman" pitchFamily="18" charset="0"/>
              </a:rPr>
              <a:t>Năm 1865, dưới triều Tự Đức, Nguyễn Văn Siêu cho xây cầu nối bờ với đền Ngọc Sơn và đặt tên nó là Thê Húc (nghĩa là </a:t>
            </a:r>
            <a:r>
              <a:rPr lang="en-US" sz="9600" i="1" dirty="0">
                <a:latin typeface="Times New Roman" pitchFamily="18" charset="0"/>
                <a:cs typeface="Times New Roman" pitchFamily="18" charset="0"/>
              </a:rPr>
              <a:t>“</a:t>
            </a:r>
            <a:r>
              <a:rPr lang="vi-VN" sz="9600" i="1" dirty="0">
                <a:latin typeface="Times New Roman" pitchFamily="18" charset="0"/>
                <a:cs typeface="Times New Roman" pitchFamily="18" charset="0"/>
              </a:rPr>
              <a:t>giọt ánh sáng đậu lại</a:t>
            </a:r>
            <a:r>
              <a:rPr lang="en-US" sz="9600" dirty="0">
                <a:latin typeface="Times New Roman" pitchFamily="18" charset="0"/>
                <a:cs typeface="Times New Roman" pitchFamily="18" charset="0"/>
              </a:rPr>
              <a:t>”</a:t>
            </a:r>
            <a:r>
              <a:rPr lang="vi-VN" sz="9600" dirty="0">
                <a:latin typeface="Times New Roman" pitchFamily="18" charset="0"/>
                <a:cs typeface="Times New Roman" pitchFamily="18" charset="0"/>
              </a:rPr>
              <a:t> hay </a:t>
            </a:r>
            <a:r>
              <a:rPr lang="en-US" sz="9600" i="1" dirty="0">
                <a:latin typeface="Times New Roman" pitchFamily="18" charset="0"/>
                <a:cs typeface="Times New Roman" pitchFamily="18" charset="0"/>
              </a:rPr>
              <a:t>“</a:t>
            </a:r>
            <a:r>
              <a:rPr lang="vi-VN" sz="9600" i="1" dirty="0">
                <a:latin typeface="Times New Roman" pitchFamily="18" charset="0"/>
                <a:cs typeface="Times New Roman" pitchFamily="18" charset="0"/>
              </a:rPr>
              <a:t>ngưng tụ hào quang</a:t>
            </a:r>
            <a:r>
              <a:rPr lang="en-US" sz="9600" i="1" dirty="0">
                <a:latin typeface="Times New Roman" pitchFamily="18" charset="0"/>
                <a:cs typeface="Times New Roman" pitchFamily="18" charset="0"/>
              </a:rPr>
              <a:t>”</a:t>
            </a:r>
            <a:r>
              <a:rPr lang="vi-VN" sz="9600" i="1" dirty="0">
                <a:latin typeface="Times New Roman" pitchFamily="18" charset="0"/>
                <a:cs typeface="Times New Roman" pitchFamily="18" charset="0"/>
              </a:rPr>
              <a:t>).  </a:t>
            </a:r>
            <a:r>
              <a:rPr lang="vi-VN" sz="9600" dirty="0">
                <a:latin typeface="Times New Roman" pitchFamily="18" charset="0"/>
                <a:cs typeface="Times New Roman" pitchFamily="18" charset="0"/>
              </a:rPr>
              <a:t>Cầu gồm 15 nhịp, 32 chân cột tròn xếp thành 16 đôi. Trên cầu lát ván gỗ và sơn màu đỏ sẫm, chữ màu vàng. </a:t>
            </a:r>
            <a:r>
              <a:rPr lang="vi-VN" sz="9600" b="1" u="sng" dirty="0">
                <a:solidFill>
                  <a:srgbClr val="FF0000"/>
                </a:solidFill>
                <a:latin typeface="Times New Roman" pitchFamily="18" charset="0"/>
                <a:cs typeface="Times New Roman" pitchFamily="18" charset="0"/>
              </a:rPr>
              <a:t>Cầu Thê Húc được ví như một dải lụa đào mềm mại vắt ngang qua làn nước trong xanh đặc trưng của Hồ Hoàn Kiếm. </a:t>
            </a:r>
            <a:r>
              <a:rPr lang="vi-VN" sz="9600" dirty="0">
                <a:latin typeface="Times New Roman" pitchFamily="18" charset="0"/>
                <a:cs typeface="Times New Roman" pitchFamily="18" charset="0"/>
              </a:rPr>
              <a:t>Cầu hướng về phía Đông, nơi mặt trời mọc để đón nhận toàn bộ sinh khí tươi sáng của một ngày mới, màu đỏ tượng trưng cho màu của mặt trời, màu của sự sống, may mắn và ngọn nguồn hạnh phúc, ước vọng theo quan niệm của người xưa truyền lại. </a:t>
            </a:r>
            <a:r>
              <a:rPr lang="vi-VN" sz="9600" b="1" u="sng" dirty="0">
                <a:solidFill>
                  <a:srgbClr val="0000FF"/>
                </a:solidFill>
                <a:latin typeface="Times New Roman" pitchFamily="18" charset="0"/>
                <a:cs typeface="Times New Roman" pitchFamily="18" charset="0"/>
              </a:rPr>
              <a:t>Bởi thế có ý kiến cho rằng: </a:t>
            </a:r>
            <a:r>
              <a:rPr lang="en-US" sz="9600" b="1" u="sng" dirty="0">
                <a:solidFill>
                  <a:srgbClr val="0000FF"/>
                </a:solidFill>
                <a:latin typeface="Times New Roman" pitchFamily="18" charset="0"/>
                <a:cs typeface="Times New Roman" pitchFamily="18" charset="0"/>
              </a:rPr>
              <a:t>“</a:t>
            </a:r>
            <a:r>
              <a:rPr lang="vi-VN" sz="9600" b="1" i="1" u="sng" dirty="0">
                <a:solidFill>
                  <a:srgbClr val="0000FF"/>
                </a:solidFill>
                <a:latin typeface="Times New Roman" pitchFamily="18" charset="0"/>
                <a:cs typeface="Times New Roman" pitchFamily="18" charset="0"/>
              </a:rPr>
              <a:t>Hồ Gươm làm cho Hà Nội duyên dáng và mềm mại hơn nhưng cầu Thê Húc lại là đồ trang sức quý giá của Hồ Gươm</a:t>
            </a:r>
            <a:r>
              <a:rPr lang="en-US" sz="9600" b="1" i="1" u="sng" dirty="0">
                <a:solidFill>
                  <a:srgbClr val="0000FF"/>
                </a:solidFill>
                <a:latin typeface="Times New Roman" pitchFamily="18" charset="0"/>
                <a:cs typeface="Times New Roman" pitchFamily="18" charset="0"/>
              </a:rPr>
              <a:t>”</a:t>
            </a:r>
            <a:r>
              <a:rPr lang="vi-VN" sz="9600" b="1" i="1" u="sng" dirty="0">
                <a:solidFill>
                  <a:srgbClr val="0000FF"/>
                </a:solidFill>
                <a:latin typeface="Times New Roman" pitchFamily="18" charset="0"/>
                <a:cs typeface="Times New Roman" pitchFamily="18" charset="0"/>
              </a:rPr>
              <a:t>.</a:t>
            </a:r>
            <a:r>
              <a:rPr lang="vi-VN" sz="9600" b="1" u="sng" dirty="0">
                <a:solidFill>
                  <a:srgbClr val="0000FF"/>
                </a:solidFill>
                <a:latin typeface="Times New Roman" pitchFamily="18" charset="0"/>
                <a:cs typeface="Times New Roman" pitchFamily="18" charset="0"/>
              </a:rPr>
              <a:t> </a:t>
            </a:r>
            <a:r>
              <a:rPr lang="vi-VN" sz="9600" dirty="0">
                <a:latin typeface="Times New Roman" pitchFamily="18" charset="0"/>
                <a:cs typeface="Times New Roman" pitchFamily="18" charset="0"/>
              </a:rPr>
              <a:t>(Bài làm của học sinh)</a:t>
            </a:r>
            <a:endParaRPr lang="vi-VN" sz="5100" dirty="0">
              <a:latin typeface="Times New Roman" pitchFamily="18" charset="0"/>
              <a:cs typeface="Times New Roman" pitchFamily="18" charset="0"/>
            </a:endParaRPr>
          </a:p>
        </p:txBody>
      </p:sp>
      <p:sp>
        <p:nvSpPr>
          <p:cNvPr id="2" name="Arrow: Notched Right 1">
            <a:extLst>
              <a:ext uri="{FF2B5EF4-FFF2-40B4-BE49-F238E27FC236}">
                <a16:creationId xmlns="" xmlns:a16="http://schemas.microsoft.com/office/drawing/2014/main" id="{51071FE2-6CFE-440C-92A4-1BA556DB484F}"/>
              </a:ext>
            </a:extLst>
          </p:cNvPr>
          <p:cNvSpPr/>
          <p:nvPr/>
        </p:nvSpPr>
        <p:spPr>
          <a:xfrm>
            <a:off x="8046719" y="970671"/>
            <a:ext cx="844062" cy="37982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 xmlns:a16="http://schemas.microsoft.com/office/drawing/2014/main" id="{643C2166-7CD7-4D54-8437-A81D23DC6DFF}"/>
              </a:ext>
            </a:extLst>
          </p:cNvPr>
          <p:cNvSpPr/>
          <p:nvPr/>
        </p:nvSpPr>
        <p:spPr>
          <a:xfrm>
            <a:off x="9045526" y="858129"/>
            <a:ext cx="2855742" cy="675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GIỚI THIỆU</a:t>
            </a:r>
          </a:p>
        </p:txBody>
      </p:sp>
      <p:sp>
        <p:nvSpPr>
          <p:cNvPr id="7" name="Arrow: Notched Right 6">
            <a:extLst>
              <a:ext uri="{FF2B5EF4-FFF2-40B4-BE49-F238E27FC236}">
                <a16:creationId xmlns="" xmlns:a16="http://schemas.microsoft.com/office/drawing/2014/main" id="{380B4C4E-74E4-4F22-A7D1-D66E2A3499AA}"/>
              </a:ext>
            </a:extLst>
          </p:cNvPr>
          <p:cNvSpPr/>
          <p:nvPr/>
        </p:nvSpPr>
        <p:spPr>
          <a:xfrm>
            <a:off x="8058441" y="2431367"/>
            <a:ext cx="844062" cy="37982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0D1ABB3E-F85C-4434-BDA2-BF3E0E429B13}"/>
              </a:ext>
            </a:extLst>
          </p:cNvPr>
          <p:cNvSpPr/>
          <p:nvPr/>
        </p:nvSpPr>
        <p:spPr>
          <a:xfrm>
            <a:off x="9057248" y="2318825"/>
            <a:ext cx="2855742" cy="675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GIỚI THIỆU</a:t>
            </a:r>
          </a:p>
        </p:txBody>
      </p:sp>
      <p:sp>
        <p:nvSpPr>
          <p:cNvPr id="9" name="Arrow: Notched Right 8">
            <a:extLst>
              <a:ext uri="{FF2B5EF4-FFF2-40B4-BE49-F238E27FC236}">
                <a16:creationId xmlns="" xmlns:a16="http://schemas.microsoft.com/office/drawing/2014/main" id="{DCA813C2-43CA-448F-84E2-D882E5F57AEF}"/>
              </a:ext>
            </a:extLst>
          </p:cNvPr>
          <p:cNvSpPr/>
          <p:nvPr/>
        </p:nvSpPr>
        <p:spPr>
          <a:xfrm>
            <a:off x="8056098" y="4679853"/>
            <a:ext cx="844062" cy="37982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513702E9-6243-4F07-84B0-EE35FEC3A2B7}"/>
              </a:ext>
            </a:extLst>
          </p:cNvPr>
          <p:cNvSpPr/>
          <p:nvPr/>
        </p:nvSpPr>
        <p:spPr>
          <a:xfrm>
            <a:off x="9054905" y="4567311"/>
            <a:ext cx="2855742" cy="675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GIỚI THIỆU</a:t>
            </a:r>
          </a:p>
        </p:txBody>
      </p:sp>
      <p:sp>
        <p:nvSpPr>
          <p:cNvPr id="11" name="Arrow: Notched Right 10">
            <a:extLst>
              <a:ext uri="{FF2B5EF4-FFF2-40B4-BE49-F238E27FC236}">
                <a16:creationId xmlns="" xmlns:a16="http://schemas.microsoft.com/office/drawing/2014/main" id="{390B0038-912B-42FF-A19D-10D1D8080CC2}"/>
              </a:ext>
            </a:extLst>
          </p:cNvPr>
          <p:cNvSpPr/>
          <p:nvPr/>
        </p:nvSpPr>
        <p:spPr>
          <a:xfrm>
            <a:off x="8081889" y="3552093"/>
            <a:ext cx="844062" cy="37982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DF22BDAF-DA89-4584-8433-CD2C06B561E9}"/>
              </a:ext>
            </a:extLst>
          </p:cNvPr>
          <p:cNvSpPr/>
          <p:nvPr/>
        </p:nvSpPr>
        <p:spPr>
          <a:xfrm>
            <a:off x="9080696" y="3439551"/>
            <a:ext cx="2855742" cy="675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MIÊU TẢ</a:t>
            </a:r>
          </a:p>
        </p:txBody>
      </p:sp>
      <p:sp>
        <p:nvSpPr>
          <p:cNvPr id="15" name="Arrow: Notched Right 14">
            <a:extLst>
              <a:ext uri="{FF2B5EF4-FFF2-40B4-BE49-F238E27FC236}">
                <a16:creationId xmlns="" xmlns:a16="http://schemas.microsoft.com/office/drawing/2014/main" id="{2579A107-6A0B-46F2-90D1-E8BD122553D8}"/>
              </a:ext>
            </a:extLst>
          </p:cNvPr>
          <p:cNvSpPr/>
          <p:nvPr/>
        </p:nvSpPr>
        <p:spPr>
          <a:xfrm>
            <a:off x="8039685" y="5831059"/>
            <a:ext cx="844062" cy="37982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 xmlns:a16="http://schemas.microsoft.com/office/drawing/2014/main" id="{6F669B63-721B-4A4C-990D-9CECDAE5B972}"/>
              </a:ext>
            </a:extLst>
          </p:cNvPr>
          <p:cNvSpPr/>
          <p:nvPr/>
        </p:nvSpPr>
        <p:spPr>
          <a:xfrm>
            <a:off x="9038492" y="5718517"/>
            <a:ext cx="2855742" cy="675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Times New Roman" panose="02020603050405020304" pitchFamily="18" charset="0"/>
                <a:cs typeface="Times New Roman" panose="02020603050405020304" pitchFamily="18" charset="0"/>
              </a:rPr>
              <a:t>BÌNH LUẬN</a:t>
            </a:r>
          </a:p>
        </p:txBody>
      </p:sp>
    </p:spTree>
    <p:extLst>
      <p:ext uri="{BB962C8B-B14F-4D97-AF65-F5344CB8AC3E}">
        <p14:creationId xmlns:p14="http://schemas.microsoft.com/office/powerpoint/2010/main" val="27916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DD2D164E-B971-4F57-9339-D9E602523A2D}"/>
              </a:ext>
            </a:extLst>
          </p:cNvPr>
          <p:cNvSpPr txBox="1">
            <a:spLocks/>
          </p:cNvSpPr>
          <p:nvPr/>
        </p:nvSpPr>
        <p:spPr>
          <a:xfrm>
            <a:off x="1" y="1772529"/>
            <a:ext cx="12191999" cy="4895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u="sng" dirty="0">
                <a:latin typeface="Times New Roman" pitchFamily="18" charset="0"/>
                <a:cs typeface="Times New Roman" pitchFamily="18" charset="0"/>
              </a:rPr>
              <a:t>*</a:t>
            </a:r>
            <a:r>
              <a:rPr lang="en-US" sz="3600" b="1" u="sng" dirty="0" err="1">
                <a:latin typeface="Times New Roman" pitchFamily="18" charset="0"/>
                <a:cs typeface="Times New Roman" pitchFamily="18" charset="0"/>
              </a:rPr>
              <a:t>Ghi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nhớ</a:t>
            </a:r>
            <a:r>
              <a:rPr lang="en-US" sz="3600" b="1" u="sng" dirty="0">
                <a:latin typeface="Times New Roman" pitchFamily="18" charset="0"/>
                <a:cs typeface="Times New Roman" pitchFamily="18" charset="0"/>
              </a:rPr>
              <a:t> (SGK Trang 34)</a:t>
            </a:r>
          </a:p>
          <a:p>
            <a:pPr marL="0" indent="0">
              <a:buFont typeface="Arial" charset="0"/>
              <a:buNone/>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Muốn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danh</a:t>
            </a:r>
            <a:r>
              <a:rPr lang="en-US" sz="3600" dirty="0">
                <a:latin typeface="Times New Roman" pitchFamily="18" charset="0"/>
                <a:cs typeface="Times New Roman" pitchFamily="18" charset="0"/>
              </a:rPr>
              <a:t> lam </a:t>
            </a:r>
            <a:r>
              <a:rPr lang="en-US" sz="3600" dirty="0" err="1">
                <a:latin typeface="Times New Roman" pitchFamily="18" charset="0"/>
                <a:cs typeface="Times New Roman" pitchFamily="18" charset="0"/>
              </a:rPr>
              <a:t>thắng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nơi</a:t>
            </a:r>
            <a:r>
              <a:rPr lang="en-US" sz="3600" dirty="0">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thăm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thú</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quan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sát</a:t>
            </a:r>
            <a:r>
              <a:rPr lang="en-US" sz="3600" b="1" dirty="0">
                <a:solidFill>
                  <a:srgbClr val="0070C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cứu</a:t>
            </a:r>
            <a:r>
              <a:rPr lang="en-US" sz="3600" b="1" dirty="0">
                <a:solidFill>
                  <a:srgbClr val="0070C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vở</a:t>
            </a:r>
            <a:r>
              <a:rPr lang="en-US" sz="3600" dirty="0">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hỏi </a:t>
            </a:r>
            <a:r>
              <a:rPr lang="en-US" sz="3600" b="1" dirty="0" err="1">
                <a:solidFill>
                  <a:srgbClr val="0070C0"/>
                </a:solidFill>
                <a:latin typeface="Times New Roman" pitchFamily="18" charset="0"/>
                <a:cs typeface="Times New Roman" pitchFamily="18" charset="0"/>
              </a:rPr>
              <a:t>han</a:t>
            </a: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a:t>
            </a:r>
          </a:p>
          <a:p>
            <a:pPr marL="0" indent="0">
              <a:buFont typeface="Arial" charset="0"/>
              <a:buNone/>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có </a:t>
            </a:r>
            <a:r>
              <a:rPr lang="en-US" sz="3600" b="1" dirty="0" err="1">
                <a:solidFill>
                  <a:srgbClr val="0070C0"/>
                </a:solidFill>
                <a:latin typeface="Times New Roman" pitchFamily="18" charset="0"/>
                <a:cs typeface="Times New Roman" pitchFamily="18" charset="0"/>
              </a:rPr>
              <a:t>bố</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cục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đủ</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phần</a:t>
            </a:r>
            <a:r>
              <a:rPr lang="en-US" sz="3600"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Lời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giới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thiệu</a:t>
            </a:r>
            <a:r>
              <a:rPr lang="en-US" sz="3600" b="1" dirty="0">
                <a:solidFill>
                  <a:srgbClr val="0070C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có </a:t>
            </a:r>
            <a:r>
              <a:rPr lang="en-US" sz="3600" b="1" dirty="0" err="1">
                <a:solidFill>
                  <a:srgbClr val="0070C0"/>
                </a:solidFill>
                <a:latin typeface="Times New Roman" pitchFamily="18" charset="0"/>
                <a:cs typeface="Times New Roman" pitchFamily="18" charset="0"/>
              </a:rPr>
              <a:t>kèm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theo</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miêu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tả</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bình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sở</a:t>
            </a:r>
            <a:r>
              <a:rPr lang="en-US" sz="3600" dirty="0">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kiến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thức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đáng</a:t>
            </a:r>
            <a:r>
              <a:rPr lang="en-US" sz="3600" b="1" dirty="0">
                <a:solidFill>
                  <a:srgbClr val="0070C0"/>
                </a:solidFill>
                <a:latin typeface="Times New Roman" pitchFamily="18" charset="0"/>
                <a:cs typeface="Times New Roman" pitchFamily="18" charset="0"/>
              </a:rPr>
              <a:t> tin </a:t>
            </a:r>
            <a:r>
              <a:rPr lang="en-US" sz="3600" b="1" dirty="0" err="1">
                <a:solidFill>
                  <a:srgbClr val="0070C0"/>
                </a:solidFill>
                <a:latin typeface="Times New Roman" pitchFamily="18" charset="0"/>
                <a:cs typeface="Times New Roman" pitchFamily="18" charset="0"/>
              </a:rPr>
              <a:t>cậy</a:t>
            </a:r>
            <a:r>
              <a:rPr lang="en-US" sz="3600" dirty="0">
                <a:solidFill>
                  <a:srgbClr val="0070C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có </a:t>
            </a:r>
            <a:r>
              <a:rPr lang="en-US" sz="3600" b="1" dirty="0" err="1">
                <a:solidFill>
                  <a:srgbClr val="0070C0"/>
                </a:solidFill>
                <a:latin typeface="Times New Roman" pitchFamily="18" charset="0"/>
                <a:cs typeface="Times New Roman" pitchFamily="18" charset="0"/>
              </a:rPr>
              <a:t>phương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pháp</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thích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hợp</a:t>
            </a:r>
            <a:r>
              <a:rPr lang="en-US" sz="3600" dirty="0">
                <a:solidFill>
                  <a:srgbClr val="0070C0"/>
                </a:solidFill>
                <a:latin typeface="Times New Roman" pitchFamily="18" charset="0"/>
                <a:cs typeface="Times New Roman" pitchFamily="18" charset="0"/>
              </a:rPr>
              <a:t>.</a:t>
            </a:r>
          </a:p>
          <a:p>
            <a:pPr marL="0" indent="0">
              <a:buFont typeface="Arial" charset="0"/>
              <a:buNone/>
              <a:defRPr/>
            </a:pPr>
            <a:r>
              <a:rPr lang="en-US" sz="3600" dirty="0">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Lời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văn</a:t>
            </a:r>
            <a:r>
              <a:rPr lang="en-US" sz="3600" b="1" dirty="0">
                <a:solidFill>
                  <a:srgbClr val="0070C0"/>
                </a:solidFill>
                <a:latin typeface="Times New Roman" pitchFamily="18" charset="0"/>
                <a:cs typeface="Times New Roman" pitchFamily="18" charset="0"/>
              </a:rPr>
              <a:t> </a:t>
            </a:r>
            <a:r>
              <a:rPr lang="en-US" sz="3600" dirty="0">
                <a:latin typeface="Times New Roman" pitchFamily="18" charset="0"/>
                <a:cs typeface="Times New Roman" pitchFamily="18" charset="0"/>
              </a:rPr>
              <a:t>cần </a:t>
            </a:r>
            <a:r>
              <a:rPr lang="en-US" sz="3600" b="1" dirty="0" err="1">
                <a:solidFill>
                  <a:srgbClr val="0070C0"/>
                </a:solidFill>
                <a:latin typeface="Times New Roman" pitchFamily="18" charset="0"/>
                <a:cs typeface="Times New Roman" pitchFamily="18" charset="0"/>
              </a:rPr>
              <a:t>chính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xác</a:t>
            </a:r>
            <a:r>
              <a:rPr lang="en-US" sz="3600" dirty="0">
                <a:solidFill>
                  <a:srgbClr val="0070C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biểu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cảm</a:t>
            </a:r>
            <a:r>
              <a:rPr lang="en-US" sz="3600" b="1" dirty="0">
                <a:solidFill>
                  <a:srgbClr val="0070C0"/>
                </a:solidFill>
                <a:latin typeface="Times New Roman" pitchFamily="18" charset="0"/>
                <a:cs typeface="Times New Roman" pitchFamily="18" charset="0"/>
              </a:rPr>
              <a:t>.</a:t>
            </a:r>
          </a:p>
          <a:p>
            <a:pPr marL="0" indent="0">
              <a:buFont typeface="Arial" charset="0"/>
              <a:buNone/>
              <a:defRPr/>
            </a:pPr>
            <a:endParaRPr lang="en-US" sz="3600" dirty="0">
              <a:latin typeface="Times New Roman" pitchFamily="18" charset="0"/>
              <a:cs typeface="Times New Roman" pitchFamily="18" charset="0"/>
            </a:endParaRPr>
          </a:p>
        </p:txBody>
      </p:sp>
      <p:sp>
        <p:nvSpPr>
          <p:cNvPr id="7" name="Text Box 6">
            <a:extLst>
              <a:ext uri="{FF2B5EF4-FFF2-40B4-BE49-F238E27FC236}">
                <a16:creationId xmlns="" xmlns:a16="http://schemas.microsoft.com/office/drawing/2014/main" id="{A7F7428E-44E5-4913-B87D-36450C04FD4C}"/>
              </a:ext>
            </a:extLst>
          </p:cNvPr>
          <p:cNvSpPr txBox="1">
            <a:spLocks noChangeArrowheads="1"/>
          </p:cNvSpPr>
          <p:nvPr/>
        </p:nvSpPr>
        <p:spPr bwMode="auto">
          <a:xfrm>
            <a:off x="745587" y="0"/>
            <a:ext cx="109270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800" b="1" dirty="0">
                <a:solidFill>
                  <a:srgbClr val="FF0000"/>
                </a:solidFill>
                <a:latin typeface="Times New Roman" panose="02020603050405020304" pitchFamily="18" charset="0"/>
                <a:cs typeface="Times New Roman" panose="02020603050405020304" pitchFamily="18" charset="0"/>
              </a:rPr>
              <a:t>T</a:t>
            </a:r>
            <a:r>
              <a:rPr lang="vi-VN" altLang="en-US" sz="4800" b="1" dirty="0">
                <a:solidFill>
                  <a:srgbClr val="FF0000"/>
                </a:solidFill>
                <a:latin typeface="Times New Roman" panose="02020603050405020304" pitchFamily="18" charset="0"/>
                <a:cs typeface="Times New Roman" panose="02020603050405020304" pitchFamily="18" charset="0"/>
              </a:rPr>
              <a:t>HUYẾT MINH </a:t>
            </a:r>
            <a:endParaRPr lang="en-US" altLang="en-US" sz="4800" b="1" dirty="0">
              <a:solidFill>
                <a:srgbClr val="FF0000"/>
              </a:solidFill>
              <a:latin typeface="Times New Roman" panose="02020603050405020304" pitchFamily="18" charset="0"/>
              <a:cs typeface="Times New Roman" panose="02020603050405020304" pitchFamily="18" charset="0"/>
            </a:endParaRPr>
          </a:p>
          <a:p>
            <a:pPr algn="ctr"/>
            <a:r>
              <a:rPr lang="vi-VN" altLang="en-US" sz="4800" b="1" dirty="0">
                <a:solidFill>
                  <a:srgbClr val="FF0000"/>
                </a:solidFill>
                <a:latin typeface="Times New Roman" panose="02020603050405020304" pitchFamily="18" charset="0"/>
                <a:cs typeface="Times New Roman" panose="02020603050405020304" pitchFamily="18" charset="0"/>
              </a:rPr>
              <a:t>VỀ MỘT DANH LAM THẮNG CẢNH</a:t>
            </a:r>
            <a:endParaRPr lang="en-US"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06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 xmlns:a16="http://schemas.microsoft.com/office/drawing/2014/main" id="{DBB38AD5-76E5-4C29-B2BD-7E964C7CAAF9}"/>
              </a:ext>
            </a:extLst>
          </p:cNvPr>
          <p:cNvSpPr txBox="1">
            <a:spLocks noChangeArrowheads="1"/>
          </p:cNvSpPr>
          <p:nvPr/>
        </p:nvSpPr>
        <p:spPr bwMode="auto">
          <a:xfrm>
            <a:off x="4529797" y="0"/>
            <a:ext cx="3530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II.LUYỆN TẬP</a:t>
            </a:r>
          </a:p>
        </p:txBody>
      </p:sp>
      <p:sp>
        <p:nvSpPr>
          <p:cNvPr id="3" name="Rectangle 3">
            <a:extLst>
              <a:ext uri="{FF2B5EF4-FFF2-40B4-BE49-F238E27FC236}">
                <a16:creationId xmlns="" xmlns:a16="http://schemas.microsoft.com/office/drawing/2014/main" id="{4268BE77-087E-4C44-B4A0-F1DDBDBA7ECC}"/>
              </a:ext>
            </a:extLst>
          </p:cNvPr>
          <p:cNvSpPr txBox="1">
            <a:spLocks noChangeArrowheads="1"/>
          </p:cNvSpPr>
          <p:nvPr/>
        </p:nvSpPr>
        <p:spPr bwMode="auto">
          <a:xfrm>
            <a:off x="323556" y="663526"/>
            <a:ext cx="11507372" cy="1390357"/>
          </a:xfrm>
          <a:prstGeom prst="rect">
            <a:avLst/>
          </a:prstGeom>
          <a:solidFill>
            <a:schemeClr val="accent1">
              <a:lumMod val="50000"/>
            </a:schemeClr>
          </a:solidFill>
          <a:ln>
            <a:noFill/>
          </a:ln>
        </p:spPr>
        <p:txBody>
          <a:bodyPr/>
          <a:lstStyle>
            <a:lvl1pPr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US" altLang="en-US" sz="3600" b="1" dirty="0" err="1">
                <a:solidFill>
                  <a:schemeClr val="bg1"/>
                </a:solidFill>
                <a:latin typeface="Times New Roman" panose="02020603050405020304" pitchFamily="18" charset="0"/>
                <a:cs typeface="Times New Roman" panose="02020603050405020304" pitchFamily="18" charset="0"/>
              </a:rPr>
              <a:t>Bài</a:t>
            </a:r>
            <a:r>
              <a:rPr lang="en-US" altLang="en-US" sz="3600" b="1" dirty="0">
                <a:solidFill>
                  <a:schemeClr val="bg1"/>
                </a:solidFill>
                <a:latin typeface="Times New Roman" panose="02020603050405020304" pitchFamily="18" charset="0"/>
                <a:cs typeface="Times New Roman" panose="02020603050405020304" pitchFamily="18" charset="0"/>
              </a:rPr>
              <a:t> </a:t>
            </a:r>
            <a:r>
              <a:rPr lang="en-US" altLang="en-US" sz="3600" b="1" dirty="0" err="1">
                <a:solidFill>
                  <a:schemeClr val="bg1"/>
                </a:solidFill>
                <a:latin typeface="Times New Roman" panose="02020603050405020304" pitchFamily="18" charset="0"/>
                <a:cs typeface="Times New Roman" panose="02020603050405020304" pitchFamily="18" charset="0"/>
              </a:rPr>
              <a:t>tập</a:t>
            </a:r>
            <a:r>
              <a:rPr lang="en-US" altLang="en-US" sz="3600" b="1" dirty="0">
                <a:solidFill>
                  <a:schemeClr val="bg1"/>
                </a:solidFill>
                <a:latin typeface="Times New Roman" panose="02020603050405020304" pitchFamily="18" charset="0"/>
                <a:cs typeface="Times New Roman" panose="02020603050405020304" pitchFamily="18" charset="0"/>
              </a:rPr>
              <a:t> 1 (SGK Trang 35): </a:t>
            </a:r>
            <a:r>
              <a:rPr lang="en-US" altLang="en-US" sz="3600" b="1" u="sng" dirty="0" err="1">
                <a:solidFill>
                  <a:srgbClr val="FFFF00"/>
                </a:solidFill>
                <a:latin typeface="Times New Roman" panose="02020603050405020304" pitchFamily="18" charset="0"/>
                <a:cs typeface="Times New Roman" panose="02020603050405020304" pitchFamily="18" charset="0"/>
              </a:rPr>
              <a:t>Lập</a:t>
            </a:r>
            <a:r>
              <a:rPr lang="en-US" altLang="en-US" sz="3600" b="1" u="sng" dirty="0">
                <a:solidFill>
                  <a:srgbClr val="FFFF00"/>
                </a:solidFill>
                <a:latin typeface="Times New Roman" panose="02020603050405020304" pitchFamily="18" charset="0"/>
                <a:cs typeface="Times New Roman" panose="02020603050405020304" pitchFamily="18" charset="0"/>
              </a:rPr>
              <a:t> </a:t>
            </a:r>
            <a:r>
              <a:rPr lang="en-US" altLang="en-US" sz="3600" b="1" u="sng" dirty="0" err="1">
                <a:solidFill>
                  <a:srgbClr val="FFFF00"/>
                </a:solidFill>
                <a:latin typeface="Times New Roman" panose="02020603050405020304" pitchFamily="18" charset="0"/>
                <a:cs typeface="Times New Roman" panose="02020603050405020304" pitchFamily="18" charset="0"/>
              </a:rPr>
              <a:t>lại</a:t>
            </a:r>
            <a:r>
              <a:rPr lang="en-US" altLang="en-US" sz="3600" b="1" u="sng" dirty="0">
                <a:solidFill>
                  <a:srgbClr val="FFFF00"/>
                </a:solidFill>
                <a:latin typeface="Times New Roman" panose="02020603050405020304" pitchFamily="18" charset="0"/>
                <a:cs typeface="Times New Roman" panose="02020603050405020304" pitchFamily="18" charset="0"/>
              </a:rPr>
              <a:t> </a:t>
            </a:r>
            <a:r>
              <a:rPr lang="en-US" altLang="en-US" sz="3600" b="1" u="sng" dirty="0" err="1">
                <a:solidFill>
                  <a:srgbClr val="FFFF00"/>
                </a:solidFill>
                <a:latin typeface="Times New Roman" panose="02020603050405020304" pitchFamily="18" charset="0"/>
                <a:cs typeface="Times New Roman" panose="02020603050405020304" pitchFamily="18" charset="0"/>
              </a:rPr>
              <a:t>bố</a:t>
            </a:r>
            <a:r>
              <a:rPr lang="en-US" altLang="en-US" sz="3600" b="1" u="sng" dirty="0">
                <a:solidFill>
                  <a:srgbClr val="FFFF00"/>
                </a:solidFill>
                <a:latin typeface="Times New Roman" panose="02020603050405020304" pitchFamily="18" charset="0"/>
                <a:cs typeface="Times New Roman" panose="02020603050405020304" pitchFamily="18" charset="0"/>
              </a:rPr>
              <a:t> </a:t>
            </a:r>
            <a:r>
              <a:rPr lang="en-US" altLang="en-US" sz="3600" b="1" u="sng" dirty="0" err="1">
                <a:solidFill>
                  <a:srgbClr val="FFFF00"/>
                </a:solidFill>
                <a:latin typeface="Times New Roman" panose="02020603050405020304" pitchFamily="18" charset="0"/>
                <a:cs typeface="Times New Roman" panose="02020603050405020304" pitchFamily="18" charset="0"/>
              </a:rPr>
              <a:t>cục</a:t>
            </a:r>
            <a:r>
              <a:rPr lang="en-US" altLang="en-US" sz="3600" b="1" u="sng" dirty="0">
                <a:solidFill>
                  <a:srgbClr val="FFFF00"/>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bài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giới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thiệu</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Hồ</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Hoàn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Kiếm</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và</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đền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Ngọc</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Sơn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một</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cách</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hợp</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lí</a:t>
            </a:r>
            <a:r>
              <a:rPr lang="vi-VN" altLang="en-US" sz="3600" dirty="0">
                <a:solidFill>
                  <a:schemeClr val="bg1"/>
                </a:solidFill>
                <a:latin typeface="Times New Roman" panose="02020603050405020304" pitchFamily="18" charset="0"/>
                <a:cs typeface="Times New Roman" panose="02020603050405020304" pitchFamily="18" charset="0"/>
              </a:rPr>
              <a:t>.</a:t>
            </a:r>
            <a:endParaRPr lang="en-US" alt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18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 xmlns:a16="http://schemas.microsoft.com/office/drawing/2014/main" id="{36DD0097-70B2-436E-B6EC-D04C433A52EF}"/>
              </a:ext>
            </a:extLst>
          </p:cNvPr>
          <p:cNvSpPr txBox="1">
            <a:spLocks noChangeArrowheads="1"/>
          </p:cNvSpPr>
          <p:nvPr/>
        </p:nvSpPr>
        <p:spPr bwMode="auto">
          <a:xfrm>
            <a:off x="4529797" y="0"/>
            <a:ext cx="3530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II.LUYỆN TẬP</a:t>
            </a:r>
          </a:p>
        </p:txBody>
      </p:sp>
      <p:sp>
        <p:nvSpPr>
          <p:cNvPr id="5" name="Rectangle 3">
            <a:extLst>
              <a:ext uri="{FF2B5EF4-FFF2-40B4-BE49-F238E27FC236}">
                <a16:creationId xmlns="" xmlns:a16="http://schemas.microsoft.com/office/drawing/2014/main" id="{9461423F-C495-4C3C-9378-521A782F4A2C}"/>
              </a:ext>
            </a:extLst>
          </p:cNvPr>
          <p:cNvSpPr txBox="1">
            <a:spLocks noChangeArrowheads="1"/>
          </p:cNvSpPr>
          <p:nvPr/>
        </p:nvSpPr>
        <p:spPr bwMode="auto">
          <a:xfrm>
            <a:off x="309488" y="649459"/>
            <a:ext cx="11507372" cy="1587304"/>
          </a:xfrm>
          <a:prstGeom prst="rect">
            <a:avLst/>
          </a:prstGeom>
          <a:solidFill>
            <a:schemeClr val="accent1">
              <a:lumMod val="50000"/>
            </a:schemeClr>
          </a:solidFill>
          <a:ln>
            <a:noFill/>
          </a:ln>
        </p:spPr>
        <p:txBody>
          <a:bodyPr/>
          <a:lstStyle>
            <a:lvl1pPr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US" altLang="en-US" sz="3200" b="1" dirty="0" err="1">
                <a:solidFill>
                  <a:schemeClr val="bg1"/>
                </a:solidFill>
                <a:latin typeface="Times New Roman" panose="02020603050405020304" pitchFamily="18" charset="0"/>
                <a:cs typeface="Times New Roman" panose="02020603050405020304" pitchFamily="18" charset="0"/>
              </a:rPr>
              <a:t>Bài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tập</a:t>
            </a:r>
            <a:r>
              <a:rPr lang="en-US" altLang="en-US" sz="3200" b="1" dirty="0">
                <a:solidFill>
                  <a:schemeClr val="bg1"/>
                </a:solidFill>
                <a:latin typeface="Times New Roman" panose="02020603050405020304" pitchFamily="18" charset="0"/>
                <a:cs typeface="Times New Roman" panose="02020603050405020304" pitchFamily="18" charset="0"/>
              </a:rPr>
              <a:t> 2 (SGK Trang 35): </a:t>
            </a:r>
            <a:r>
              <a:rPr lang="vi-VN" altLang="en-US" sz="3200" dirty="0">
                <a:solidFill>
                  <a:schemeClr val="bg1"/>
                </a:solidFill>
                <a:latin typeface="Times New Roman" panose="02020603050405020304" pitchFamily="18" charset="0"/>
                <a:cs typeface="Times New Roman" panose="02020603050405020304" pitchFamily="18" charset="0"/>
              </a:rPr>
              <a:t>Nếu muốn</a:t>
            </a:r>
            <a:r>
              <a:rPr lang="pt-BR" altLang="en-US" sz="3200" dirty="0">
                <a:solidFill>
                  <a:schemeClr val="bg1"/>
                </a:solidFill>
                <a:latin typeface="Times New Roman" panose="02020603050405020304" pitchFamily="18" charset="0"/>
                <a:cs typeface="Times New Roman" panose="02020603050405020304" pitchFamily="18" charset="0"/>
              </a:rPr>
              <a:t> giới thiệu </a:t>
            </a:r>
            <a:r>
              <a:rPr lang="vi-VN" altLang="en-US" sz="3200" dirty="0">
                <a:solidFill>
                  <a:schemeClr val="bg1"/>
                </a:solidFill>
                <a:latin typeface="Times New Roman" panose="02020603050405020304" pitchFamily="18" charset="0"/>
                <a:cs typeface="Times New Roman" panose="02020603050405020304" pitchFamily="18" charset="0"/>
              </a:rPr>
              <a:t>theo </a:t>
            </a:r>
            <a:r>
              <a:rPr lang="pt-BR" altLang="en-US" sz="3200" b="1" u="sng" dirty="0">
                <a:solidFill>
                  <a:srgbClr val="FFFF00"/>
                </a:solidFill>
                <a:latin typeface="Times New Roman" panose="02020603050405020304" pitchFamily="18" charset="0"/>
                <a:cs typeface="Times New Roman" panose="02020603050405020304" pitchFamily="18" charset="0"/>
              </a:rPr>
              <a:t>trình tự</a:t>
            </a:r>
            <a:r>
              <a:rPr lang="pt-BR" altLang="en-US" sz="3200" b="1" dirty="0">
                <a:solidFill>
                  <a:srgbClr val="FFFF00"/>
                </a:solidFill>
                <a:latin typeface="Times New Roman" panose="02020603050405020304" pitchFamily="18" charset="0"/>
                <a:cs typeface="Times New Roman" panose="02020603050405020304" pitchFamily="18" charset="0"/>
              </a:rPr>
              <a:t> </a:t>
            </a:r>
            <a:r>
              <a:rPr lang="pt-BR" altLang="en-US" sz="3200" dirty="0">
                <a:solidFill>
                  <a:schemeClr val="bg1"/>
                </a:solidFill>
                <a:latin typeface="Times New Roman" panose="02020603050405020304" pitchFamily="18" charset="0"/>
                <a:cs typeface="Times New Roman" panose="02020603050405020304" pitchFamily="18" charset="0"/>
              </a:rPr>
              <a:t>tham quan Hồ Hoàn Kiếm và đền Ngọc Sơn </a:t>
            </a:r>
            <a:r>
              <a:rPr lang="pt-BR" altLang="en-US" sz="3200" b="1" u="sng" dirty="0">
                <a:solidFill>
                  <a:srgbClr val="FFFF00"/>
                </a:solidFill>
                <a:latin typeface="Times New Roman" panose="02020603050405020304" pitchFamily="18" charset="0"/>
                <a:cs typeface="Times New Roman" panose="02020603050405020304" pitchFamily="18" charset="0"/>
              </a:rPr>
              <a:t>từ gần đến xa, từ ngoài vào trong</a:t>
            </a:r>
            <a:r>
              <a:rPr lang="vi-VN" altLang="en-US" sz="3200" b="1" u="sng" dirty="0">
                <a:solidFill>
                  <a:srgbClr val="FFFF00"/>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cs typeface="Times New Roman" panose="02020603050405020304" pitchFamily="18" charset="0"/>
              </a:rPr>
              <a:t>thì nên sắp xếp thứ tự giới thiệu như thế nào?</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 xmlns:a16="http://schemas.microsoft.com/office/drawing/2014/main" id="{D28D12D9-C036-4171-945A-A0716D033FFD}"/>
              </a:ext>
            </a:extLst>
          </p:cNvPr>
          <p:cNvSpPr txBox="1">
            <a:spLocks/>
          </p:cNvSpPr>
          <p:nvPr/>
        </p:nvSpPr>
        <p:spPr bwMode="auto">
          <a:xfrm>
            <a:off x="166467" y="2393853"/>
            <a:ext cx="5727895" cy="41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Bao quát toàn cảnh hồ - đền, giới thiệu một số công trình kiến trúc quanh hồ.</a:t>
            </a:r>
          </a:p>
          <a:p>
            <a:pPr algn="l">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Từ đường Đinh Tiên Hoàng đi qua cổng chính, bên trái cổng là Tháp Bút =&gt; đến lớp cổng thứ hai Long Môn Hổ Bàng =&gt; lớp cổng thứ ba là Đài Nghiên =&gt; cây cầu Thê Húc =&gt; Đắc Nguyệt Lâu =&gt; Đền Chính.</a:t>
            </a:r>
          </a:p>
          <a:p>
            <a:pPr algn="l">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Phía Nam có đình Trấn Ba</a:t>
            </a:r>
          </a:p>
          <a:p>
            <a:pPr algn="l">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Giữa hồ là Tháp Rùa</a:t>
            </a:r>
            <a:endParaRPr lang="en-US" sz="2400" dirty="0">
              <a:latin typeface="Times New Roman" pitchFamily="18" charset="0"/>
              <a:cs typeface="Times New Roman" pitchFamily="18" charset="0"/>
            </a:endParaRPr>
          </a:p>
        </p:txBody>
      </p:sp>
      <p:sp>
        <p:nvSpPr>
          <p:cNvPr id="7" name="Arrow: Notched Right 6">
            <a:extLst>
              <a:ext uri="{FF2B5EF4-FFF2-40B4-BE49-F238E27FC236}">
                <a16:creationId xmlns="" xmlns:a16="http://schemas.microsoft.com/office/drawing/2014/main" id="{FE468BE3-F3F2-47E7-A8F5-E47878C2169C}"/>
              </a:ext>
            </a:extLst>
          </p:cNvPr>
          <p:cNvSpPr/>
          <p:nvPr/>
        </p:nvSpPr>
        <p:spPr>
          <a:xfrm>
            <a:off x="6063174" y="4093699"/>
            <a:ext cx="844062" cy="37982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4A7AF621-CC84-4935-8115-55E9D4185F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3369" y="2431132"/>
            <a:ext cx="4102140" cy="41021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656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370A60F-77A6-4F35-A64E-A68FEA8A0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771" y="1392482"/>
            <a:ext cx="2732503" cy="1491394"/>
          </a:xfrm>
          <a:prstGeom prst="rect">
            <a:avLst/>
          </a:prstGeom>
        </p:spPr>
      </p:pic>
      <p:sp>
        <p:nvSpPr>
          <p:cNvPr id="5" name="Rectangle 3">
            <a:extLst>
              <a:ext uri="{FF2B5EF4-FFF2-40B4-BE49-F238E27FC236}">
                <a16:creationId xmlns="" xmlns:a16="http://schemas.microsoft.com/office/drawing/2014/main" id="{9461423F-C495-4C3C-9378-521A782F4A2C}"/>
              </a:ext>
            </a:extLst>
          </p:cNvPr>
          <p:cNvSpPr txBox="1">
            <a:spLocks noChangeArrowheads="1"/>
          </p:cNvSpPr>
          <p:nvPr/>
        </p:nvSpPr>
        <p:spPr bwMode="auto">
          <a:xfrm>
            <a:off x="309488" y="100819"/>
            <a:ext cx="11507372" cy="1348153"/>
          </a:xfrm>
          <a:prstGeom prst="rect">
            <a:avLst/>
          </a:prstGeom>
          <a:solidFill>
            <a:schemeClr val="accent1">
              <a:lumMod val="50000"/>
            </a:schemeClr>
          </a:solidFill>
          <a:ln>
            <a:noFill/>
          </a:ln>
        </p:spPr>
        <p:txBody>
          <a:bodyPr/>
          <a:lstStyle>
            <a:lvl1pPr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3 (SGK Trang 35):</a:t>
            </a:r>
            <a:r>
              <a:rPr lang="vi-VN" altLang="en-US" sz="2800" dirty="0">
                <a:solidFill>
                  <a:schemeClr val="bg1"/>
                </a:solidFill>
                <a:latin typeface="Times New Roman" panose="02020603050405020304" pitchFamily="18" charset="0"/>
                <a:cs typeface="Times New Roman" panose="02020603050405020304" pitchFamily="18" charset="0"/>
              </a:rPr>
              <a:t>Nếu viết bài này theo bố cục 3 phần, em sẽ </a:t>
            </a:r>
            <a:r>
              <a:rPr lang="vi-VN" altLang="en-US" sz="2800" b="1" u="sng" dirty="0">
                <a:solidFill>
                  <a:srgbClr val="FFFF00"/>
                </a:solidFill>
                <a:latin typeface="Times New Roman" panose="02020603050405020304" pitchFamily="18" charset="0"/>
                <a:cs typeface="Times New Roman" panose="02020603050405020304" pitchFamily="18" charset="0"/>
              </a:rPr>
              <a:t>chọn</a:t>
            </a:r>
            <a:r>
              <a:rPr lang="vi-VN" altLang="en-US" sz="2800" dirty="0">
                <a:solidFill>
                  <a:schemeClr val="bg1"/>
                </a:solidFill>
                <a:latin typeface="Times New Roman" panose="02020603050405020304" pitchFamily="18" charset="0"/>
                <a:cs typeface="Times New Roman" panose="02020603050405020304" pitchFamily="18" charset="0"/>
              </a:rPr>
              <a:t> những </a:t>
            </a:r>
            <a:r>
              <a:rPr lang="vi-VN" altLang="en-US" sz="2800" b="1" u="sng" dirty="0">
                <a:solidFill>
                  <a:srgbClr val="FFFF00"/>
                </a:solidFill>
                <a:latin typeface="Times New Roman" panose="02020603050405020304" pitchFamily="18" charset="0"/>
                <a:cs typeface="Times New Roman" panose="02020603050405020304" pitchFamily="18" charset="0"/>
              </a:rPr>
              <a:t>chi tiết nào </a:t>
            </a:r>
            <a:r>
              <a:rPr lang="vi-VN" altLang="en-US" sz="2800" dirty="0">
                <a:solidFill>
                  <a:schemeClr val="bg1"/>
                </a:solidFill>
                <a:latin typeface="Times New Roman" panose="02020603050405020304" pitchFamily="18" charset="0"/>
                <a:cs typeface="Times New Roman" panose="02020603050405020304" pitchFamily="18" charset="0"/>
              </a:rPr>
              <a:t>để làm nổi bật giá trị lịch sử và văn hóa của di tích thắng cảnh? </a:t>
            </a:r>
            <a:r>
              <a:rPr lang="en-US" altLang="en-US" sz="2800" dirty="0">
                <a:solidFill>
                  <a:schemeClr val="bg1"/>
                </a:solidFill>
                <a:latin typeface="Times New Roman" panose="02020603050405020304" pitchFamily="18" charset="0"/>
                <a:cs typeface="Times New Roman" panose="02020603050405020304" pitchFamily="18" charset="0"/>
              </a:rPr>
              <a:t/>
            </a:r>
            <a:br>
              <a:rPr lang="en-US" altLang="en-US" sz="2800" dirty="0">
                <a:solidFill>
                  <a:schemeClr val="bg1"/>
                </a:solidFill>
                <a:latin typeface="Times New Roman" panose="02020603050405020304" pitchFamily="18" charset="0"/>
                <a:cs typeface="Times New Roman" panose="02020603050405020304" pitchFamily="18" charset="0"/>
              </a:rPr>
            </a:b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 xmlns:a16="http://schemas.microsoft.com/office/drawing/2014/main" id="{1B254EFD-D520-46D8-A125-6B06E716D493}"/>
              </a:ext>
            </a:extLst>
          </p:cNvPr>
          <p:cNvSpPr txBox="1">
            <a:spLocks/>
          </p:cNvSpPr>
          <p:nvPr/>
        </p:nvSpPr>
        <p:spPr bwMode="auto">
          <a:xfrm>
            <a:off x="0" y="1688123"/>
            <a:ext cx="381468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vi-VN" sz="4000" dirty="0">
                <a:cs typeface="Times New Roman" pitchFamily="18" charset="0"/>
              </a:rPr>
              <a:t>Truyền thuyết trả gươm thần</a:t>
            </a:r>
          </a:p>
        </p:txBody>
      </p:sp>
      <p:pic>
        <p:nvPicPr>
          <p:cNvPr id="9" name="Picture 8">
            <a:extLst>
              <a:ext uri="{FF2B5EF4-FFF2-40B4-BE49-F238E27FC236}">
                <a16:creationId xmlns="" xmlns:a16="http://schemas.microsoft.com/office/drawing/2014/main" id="{033E592C-9AAF-46CD-B339-6B977A8C4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163" y="2929025"/>
            <a:ext cx="2946032" cy="1446027"/>
          </a:xfrm>
          <a:prstGeom prst="rect">
            <a:avLst/>
          </a:prstGeom>
        </p:spPr>
      </p:pic>
      <p:sp>
        <p:nvSpPr>
          <p:cNvPr id="10" name="Title 1">
            <a:extLst>
              <a:ext uri="{FF2B5EF4-FFF2-40B4-BE49-F238E27FC236}">
                <a16:creationId xmlns="" xmlns:a16="http://schemas.microsoft.com/office/drawing/2014/main" id="{14E95715-E5EE-4E1C-BDE5-E647705BF926}"/>
              </a:ext>
            </a:extLst>
          </p:cNvPr>
          <p:cNvSpPr txBox="1">
            <a:spLocks/>
          </p:cNvSpPr>
          <p:nvPr/>
        </p:nvSpPr>
        <p:spPr bwMode="auto">
          <a:xfrm>
            <a:off x="196948" y="3310596"/>
            <a:ext cx="328480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vi-VN" sz="4000" dirty="0">
                <a:cs typeface="Times New Roman" pitchFamily="18" charset="0"/>
              </a:rPr>
              <a:t>Rùa Hồ Gươm</a:t>
            </a:r>
          </a:p>
        </p:txBody>
      </p:sp>
      <p:sp>
        <p:nvSpPr>
          <p:cNvPr id="11" name="Title 1">
            <a:extLst>
              <a:ext uri="{FF2B5EF4-FFF2-40B4-BE49-F238E27FC236}">
                <a16:creationId xmlns="" xmlns:a16="http://schemas.microsoft.com/office/drawing/2014/main" id="{4BCE18EE-26F2-4AA9-8665-FE6206AB2E70}"/>
              </a:ext>
            </a:extLst>
          </p:cNvPr>
          <p:cNvSpPr txBox="1">
            <a:spLocks/>
          </p:cNvSpPr>
          <p:nvPr/>
        </p:nvSpPr>
        <p:spPr bwMode="auto">
          <a:xfrm>
            <a:off x="7200315" y="1535722"/>
            <a:ext cx="218283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dirty="0" err="1">
                <a:latin typeface="Times New Roman" panose="02020603050405020304" pitchFamily="18" charset="0"/>
                <a:cs typeface="Times New Roman" panose="02020603050405020304" pitchFamily="18" charset="0"/>
              </a:rPr>
              <a:t>Tháp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endParaRPr lang="vi-VN" sz="40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DA04A990-D7B3-4DD8-B8C1-44B9A056D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438" y="1027822"/>
            <a:ext cx="2166424" cy="2287851"/>
          </a:xfrm>
          <a:prstGeom prst="ellipse">
            <a:avLst/>
          </a:prstGeom>
          <a:ln>
            <a:noFill/>
          </a:ln>
          <a:effectLst>
            <a:softEdge rad="112500"/>
          </a:effectLst>
        </p:spPr>
      </p:pic>
      <p:pic>
        <p:nvPicPr>
          <p:cNvPr id="15" name="Picture 14">
            <a:extLst>
              <a:ext uri="{FF2B5EF4-FFF2-40B4-BE49-F238E27FC236}">
                <a16:creationId xmlns="" xmlns:a16="http://schemas.microsoft.com/office/drawing/2014/main" id="{6AC74EEC-48FA-450D-98B0-18BF524BC2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4338" y="2996420"/>
            <a:ext cx="2869811" cy="1434904"/>
          </a:xfrm>
          <a:prstGeom prst="rect">
            <a:avLst/>
          </a:prstGeom>
        </p:spPr>
      </p:pic>
      <p:sp>
        <p:nvSpPr>
          <p:cNvPr id="16" name="Title 1">
            <a:extLst>
              <a:ext uri="{FF2B5EF4-FFF2-40B4-BE49-F238E27FC236}">
                <a16:creationId xmlns="" xmlns:a16="http://schemas.microsoft.com/office/drawing/2014/main" id="{D7A7654A-DEC9-49B1-910C-E55A70F91B5E}"/>
              </a:ext>
            </a:extLst>
          </p:cNvPr>
          <p:cNvSpPr txBox="1">
            <a:spLocks/>
          </p:cNvSpPr>
          <p:nvPr/>
        </p:nvSpPr>
        <p:spPr bwMode="auto">
          <a:xfrm>
            <a:off x="6213232" y="3362177"/>
            <a:ext cx="3085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Húc</a:t>
            </a:r>
            <a:endParaRPr lang="vi-VN" sz="4000" dirty="0">
              <a:latin typeface="Times New Roman" panose="02020603050405020304" pitchFamily="18" charset="0"/>
              <a:cs typeface="Times New Roman" panose="02020603050405020304" pitchFamily="18" charset="0"/>
            </a:endParaRPr>
          </a:p>
        </p:txBody>
      </p:sp>
      <p:pic>
        <p:nvPicPr>
          <p:cNvPr id="1026" name="Picture 2" descr="Chuyện những người làm sạch đẹp Hồ Gươm - Hànộimới">
            <a:extLst>
              <a:ext uri="{FF2B5EF4-FFF2-40B4-BE49-F238E27FC236}">
                <a16:creationId xmlns="" xmlns:a16="http://schemas.microsoft.com/office/drawing/2014/main" id="{6EA423EC-A22D-40BA-A804-DB3D4943D5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1180" y="4375053"/>
            <a:ext cx="4965017" cy="23704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 xmlns:a16="http://schemas.microsoft.com/office/drawing/2014/main" id="{651EC373-D554-413C-92D9-8ACB743A76AD}"/>
              </a:ext>
            </a:extLst>
          </p:cNvPr>
          <p:cNvSpPr txBox="1">
            <a:spLocks/>
          </p:cNvSpPr>
          <p:nvPr/>
        </p:nvSpPr>
        <p:spPr bwMode="auto">
          <a:xfrm>
            <a:off x="116058" y="5212080"/>
            <a:ext cx="487797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vi-VN" sz="3200" dirty="0">
                <a:cs typeface="Times New Roman" pitchFamily="18" charset="0"/>
              </a:rPr>
              <a:t>Vấn đề giữ gìn cảnh quan và sự trong sạch của Hồ Gươm</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3894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B4AEA20-5BA4-46F1-B837-B6D760A4D738}"/>
              </a:ext>
            </a:extLst>
          </p:cNvPr>
          <p:cNvSpPr txBox="1"/>
          <p:nvPr/>
        </p:nvSpPr>
        <p:spPr>
          <a:xfrm>
            <a:off x="0" y="0"/>
            <a:ext cx="12192000"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3: LỰA CHỌN CHI TIẾT</a:t>
            </a:r>
          </a:p>
        </p:txBody>
      </p:sp>
      <p:sp>
        <p:nvSpPr>
          <p:cNvPr id="3" name="Rectangle 2">
            <a:extLst>
              <a:ext uri="{FF2B5EF4-FFF2-40B4-BE49-F238E27FC236}">
                <a16:creationId xmlns="" xmlns:a16="http://schemas.microsoft.com/office/drawing/2014/main" id="{A4A5CEE7-7564-4381-863C-0F690E579D3C}"/>
              </a:ext>
            </a:extLst>
          </p:cNvPr>
          <p:cNvSpPr/>
          <p:nvPr/>
        </p:nvSpPr>
        <p:spPr>
          <a:xfrm>
            <a:off x="126610" y="2293035"/>
            <a:ext cx="3277772" cy="240557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Times New Roman" panose="02020603050405020304" pitchFamily="18" charset="0"/>
                <a:cs typeface="Times New Roman" panose="02020603050405020304" pitchFamily="18" charset="0"/>
              </a:rPr>
              <a:t>Ý </a:t>
            </a:r>
            <a:r>
              <a:rPr lang="en-US" sz="4400" dirty="0" err="1">
                <a:solidFill>
                  <a:schemeClr val="bg1"/>
                </a:solidFill>
                <a:latin typeface="Times New Roman" panose="02020603050405020304" pitchFamily="18" charset="0"/>
                <a:cs typeface="Times New Roman" panose="02020603050405020304" pitchFamily="18" charset="0"/>
              </a:rPr>
              <a:t>nghĩa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danh</a:t>
            </a:r>
            <a:r>
              <a:rPr lang="en-US" sz="4400" dirty="0">
                <a:solidFill>
                  <a:schemeClr val="bg1"/>
                </a:solidFill>
                <a:latin typeface="Times New Roman" panose="02020603050405020304" pitchFamily="18" charset="0"/>
                <a:cs typeface="Times New Roman" panose="02020603050405020304" pitchFamily="18" charset="0"/>
              </a:rPr>
              <a:t> lam </a:t>
            </a:r>
            <a:r>
              <a:rPr lang="en-US" sz="4400" dirty="0" err="1">
                <a:solidFill>
                  <a:schemeClr val="bg1"/>
                </a:solidFill>
                <a:latin typeface="Times New Roman" panose="02020603050405020304" pitchFamily="18" charset="0"/>
                <a:cs typeface="Times New Roman" panose="02020603050405020304" pitchFamily="18" charset="0"/>
              </a:rPr>
              <a:t>thắng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cảnh</a:t>
            </a:r>
            <a:r>
              <a:rPr lang="en-US" sz="4400" dirty="0">
                <a:solidFill>
                  <a:schemeClr val="bg1"/>
                </a:solidFill>
                <a:latin typeface="Times New Roman" panose="02020603050405020304" pitchFamily="18" charset="0"/>
                <a:cs typeface="Times New Roman" panose="02020603050405020304" pitchFamily="18" charset="0"/>
              </a:rPr>
              <a:t> </a:t>
            </a:r>
          </a:p>
        </p:txBody>
      </p:sp>
      <p:sp>
        <p:nvSpPr>
          <p:cNvPr id="4" name="Arrow: Notched Right 3">
            <a:extLst>
              <a:ext uri="{FF2B5EF4-FFF2-40B4-BE49-F238E27FC236}">
                <a16:creationId xmlns="" xmlns:a16="http://schemas.microsoft.com/office/drawing/2014/main" id="{48969BE1-9120-4158-B445-370D10957B79}"/>
              </a:ext>
            </a:extLst>
          </p:cNvPr>
          <p:cNvSpPr/>
          <p:nvPr/>
        </p:nvSpPr>
        <p:spPr>
          <a:xfrm>
            <a:off x="3573195" y="3165231"/>
            <a:ext cx="844060" cy="801858"/>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a:extLst>
              <a:ext uri="{FF2B5EF4-FFF2-40B4-BE49-F238E27FC236}">
                <a16:creationId xmlns="" xmlns:a16="http://schemas.microsoft.com/office/drawing/2014/main" id="{3F5559B3-B6E0-4B16-B54D-F3E367002380}"/>
              </a:ext>
            </a:extLst>
          </p:cNvPr>
          <p:cNvSpPr txBox="1">
            <a:spLocks/>
          </p:cNvSpPr>
          <p:nvPr/>
        </p:nvSpPr>
        <p:spPr bwMode="auto">
          <a:xfrm>
            <a:off x="4557932" y="618978"/>
            <a:ext cx="7484013" cy="6133514"/>
          </a:xfrm>
          <a:prstGeom prst="roundRect">
            <a:avLst>
              <a:gd name="adj" fmla="val 8869"/>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dirty="0">
                <a:solidFill>
                  <a:schemeClr val="bg1"/>
                </a:solidFill>
                <a:latin typeface="Times New Roman" panose="02020603050405020304" pitchFamily="18" charset="0"/>
                <a:cs typeface="Times New Roman" panose="02020603050405020304" pitchFamily="18" charset="0"/>
              </a:rPr>
              <a:t>      </a:t>
            </a:r>
            <a:r>
              <a:rPr lang="vi-VN" altLang="en-US" sz="2300" dirty="0">
                <a:solidFill>
                  <a:schemeClr val="bg1"/>
                </a:solidFill>
                <a:latin typeface="Times New Roman" panose="02020603050405020304" pitchFamily="18" charset="0"/>
                <a:cs typeface="Times New Roman" panose="02020603050405020304" pitchFamily="18" charset="0"/>
              </a:rPr>
              <a:t>Hồ Gươm như một lẵng hoa xinh đẹp giữa lòng Hà Nội. Khách du lịch thập phương đến thủ đô đắm chìm trong một không khí lãng đãng, bình yên, thơ mộng nơi mặt nước hồ trong xanh, tĩnh lặng. Nhưng có bao giờ bạn thắc mắc tại sao hồ Hoàn Kiếm và đền Ngọc Sơn từ bao đời đã được coi là biểu tượng văn hóa, lịch sử, tâm linh trong lòng người dân đất Việt? Lần giở từng trang huyền sử ta hiểu quần thể di tích ấy chứa đựng khát khao hòa bình (trả gươm cầm bút), đức văn tài võ trị của dân tộc (thanh kiếm thiêng nơi đáy hồ và Tháp Bút viết lên trời xanh). Nước hồ không bao giờ vơi cạn, cùng với Đài Nghiên, Tháp Bút viết tinh hoa và khí phách vào trời Nam, như sự trường tồn bất tử của một đất nước ngàn năm văn hiến. Vẻ đẹp không chỉ hiển hiện trước mắt mà còn ở chiều sâu. Thiên nhiên tạo hóa đã ban tặng cảnh đẹp, nhưng con người đã thổi cho nó hồn cốt văn hóa, xứ sở, một bản sắc không thể phai mờ. </a:t>
            </a:r>
            <a:r>
              <a:rPr lang="vi-VN" altLang="en-US" sz="2300" i="1" dirty="0">
                <a:solidFill>
                  <a:schemeClr val="bg1"/>
                </a:solidFill>
                <a:latin typeface="Times New Roman" panose="02020603050405020304" pitchFamily="18" charset="0"/>
                <a:cs typeface="Times New Roman" panose="02020603050405020304" pitchFamily="18" charset="0"/>
              </a:rPr>
              <a:t>(Bài làm của học sinh)</a:t>
            </a:r>
            <a:endParaRPr lang="en-US" altLang="en-US" sz="23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6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27AAEE7-2750-46BB-BBF8-824DCCE0032F}"/>
              </a:ext>
            </a:extLst>
          </p:cNvPr>
          <p:cNvSpPr txBox="1">
            <a:spLocks/>
          </p:cNvSpPr>
          <p:nvPr/>
        </p:nvSpPr>
        <p:spPr>
          <a:xfrm>
            <a:off x="464233" y="225083"/>
            <a:ext cx="11366695" cy="5219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tập</a:t>
            </a:r>
            <a:r>
              <a:rPr lang="en-US" altLang="en-US" sz="3200" b="1"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bổ sung. </a:t>
            </a:r>
            <a:r>
              <a:rPr lang="vi-VN" altLang="en-US" sz="3200" dirty="0">
                <a:latin typeface="Times New Roman" panose="02020603050405020304" pitchFamily="18" charset="0"/>
                <a:cs typeface="Times New Roman" panose="02020603050405020304" pitchFamily="18" charset="0"/>
              </a:rPr>
              <a:t>Tìm hiểu và ghi chép tư liệu cho một trong số các đề văn sau:</a:t>
            </a:r>
            <a:br>
              <a:rPr lang="vi-VN"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a:lnSpc>
                <a:spcPct val="150000"/>
              </a:lnSpc>
            </a:pPr>
            <a:r>
              <a:rPr lang="vi-VN" altLang="en-US" sz="3200" dirty="0">
                <a:latin typeface="Times New Roman" panose="02020603050405020304" pitchFamily="18" charset="0"/>
                <a:cs typeface="Times New Roman" panose="02020603050405020304" pitchFamily="18" charset="0"/>
              </a:rPr>
              <a:t>Đề 1: Giới thiệu về danh lam thắng cảnh ở quê hương em.</a:t>
            </a:r>
            <a:br>
              <a:rPr lang="vi-VN"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a:lnSpc>
                <a:spcPct val="150000"/>
              </a:lnSpc>
            </a:pPr>
            <a:r>
              <a:rPr lang="vi-VN" altLang="en-US" sz="3200" dirty="0">
                <a:latin typeface="Times New Roman" panose="02020603050405020304" pitchFamily="18" charset="0"/>
                <a:cs typeface="Times New Roman" panose="02020603050405020304" pitchFamily="18" charset="0"/>
              </a:rPr>
              <a:t>Đề 2: Thuyết minh về một danh lam thắng cảnh nổi tiếng trên thế giới mà em biết</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1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6EF143B-1A58-43E7-8CAA-5CB2C6874E96}"/>
              </a:ext>
            </a:extLst>
          </p:cNvPr>
          <p:cNvSpPr/>
          <p:nvPr/>
        </p:nvSpPr>
        <p:spPr>
          <a:xfrm>
            <a:off x="196947" y="1899137"/>
            <a:ext cx="11859064" cy="2602523"/>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00" dirty="0" err="1">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Thuyết</a:t>
            </a:r>
            <a:r>
              <a:rPr lang="en-US" sz="5300" dirty="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minh </a:t>
            </a:r>
            <a:r>
              <a:rPr lang="en-US" sz="5300" dirty="0" err="1">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về</a:t>
            </a:r>
            <a:r>
              <a:rPr lang="en-US" sz="5300" dirty="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5300" dirty="0" err="1">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một</a:t>
            </a:r>
            <a:r>
              <a:rPr lang="en-US" sz="5300" dirty="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5300" dirty="0" err="1">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danh</a:t>
            </a:r>
            <a:r>
              <a:rPr lang="en-US" sz="5300" dirty="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lam </a:t>
            </a:r>
            <a:r>
              <a:rPr lang="en-US" sz="5300" dirty="0" err="1">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thắng</a:t>
            </a:r>
            <a:r>
              <a:rPr lang="en-US" sz="5300" dirty="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5300" dirty="0" err="1" smtClean="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cảnh</a:t>
            </a:r>
            <a:endParaRPr lang="en-US" sz="5300" dirty="0">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737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291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ổ kính Văn Miếu Quốc Tử Giám - Trường đại học đầu tiên của Đông Nam Á">
            <a:extLst>
              <a:ext uri="{FF2B5EF4-FFF2-40B4-BE49-F238E27FC236}">
                <a16:creationId xmlns="" xmlns:a16="http://schemas.microsoft.com/office/drawing/2014/main" id="{7D750613-94A9-4CC5-8F54-0679BE61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101"/>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19">
            <a:extLst>
              <a:ext uri="{FF2B5EF4-FFF2-40B4-BE49-F238E27FC236}">
                <a16:creationId xmlns="" xmlns:a16="http://schemas.microsoft.com/office/drawing/2014/main" id="{34B0CC33-AF18-4E0B-AC82-AF1BE53C34A7}"/>
              </a:ext>
            </a:extLst>
          </p:cNvPr>
          <p:cNvSpPr txBox="1">
            <a:spLocks noChangeArrowheads="1"/>
          </p:cNvSpPr>
          <p:nvPr/>
        </p:nvSpPr>
        <p:spPr bwMode="auto">
          <a:xfrm>
            <a:off x="149398" y="2604073"/>
            <a:ext cx="3967745" cy="1191816"/>
          </a:xfrm>
          <a:prstGeom prst="round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SG" altLang="zh-CN" b="1" dirty="0">
                <a:solidFill>
                  <a:schemeClr val="bg1"/>
                </a:solidFill>
                <a:ea typeface="Microsoft YaHei" panose="020B0503020204020204" pitchFamily="34" charset="-122"/>
                <a:cs typeface="#9Slide03 Arima Madurai Black" charset="0"/>
              </a:rPr>
              <a:t>H</a:t>
            </a:r>
            <a:r>
              <a:rPr lang="vi-VN" altLang="zh-CN" b="1" dirty="0">
                <a:solidFill>
                  <a:schemeClr val="bg1"/>
                </a:solidFill>
                <a:ea typeface="Microsoft YaHei" panose="020B0503020204020204" pitchFamily="34" charset="-122"/>
                <a:cs typeface="#9Slide03 Arima Madurai Black" charset="0"/>
              </a:rPr>
              <a:t>ƯỚNG</a:t>
            </a:r>
            <a:r>
              <a:rPr lang="en-US" altLang="zh-CN" b="1" dirty="0">
                <a:solidFill>
                  <a:schemeClr val="bg1"/>
                </a:solidFill>
                <a:ea typeface="Microsoft YaHei" panose="020B0503020204020204" pitchFamily="34" charset="-122"/>
                <a:cs typeface="#9Slide03 Arima Madurai Black" charset="0"/>
              </a:rPr>
              <a:t> DẪN </a:t>
            </a:r>
          </a:p>
          <a:p>
            <a:pPr algn="ctr" eaLnBrk="1" hangingPunct="1">
              <a:spcBef>
                <a:spcPct val="0"/>
              </a:spcBef>
              <a:buFontTx/>
              <a:buNone/>
            </a:pPr>
            <a:r>
              <a:rPr lang="en-US" altLang="zh-CN" b="1" dirty="0">
                <a:solidFill>
                  <a:schemeClr val="bg1"/>
                </a:solidFill>
                <a:ea typeface="Microsoft YaHei" panose="020B0503020204020204" pitchFamily="34" charset="-122"/>
                <a:cs typeface="#9Slide03 Arima Madurai Black" charset="0"/>
              </a:rPr>
              <a:t>HỌC VÀ LÀM BÀI</a:t>
            </a:r>
            <a:endParaRPr lang="zh-CN" altLang="en-US" b="1" dirty="0">
              <a:solidFill>
                <a:schemeClr val="bg1"/>
              </a:solidFill>
              <a:ea typeface="Microsoft YaHei" panose="020B0503020204020204" pitchFamily="34" charset="-122"/>
              <a:cs typeface="#9Slide03 Arima Madurai Black" charset="0"/>
            </a:endParaRPr>
          </a:p>
        </p:txBody>
      </p:sp>
      <p:sp>
        <p:nvSpPr>
          <p:cNvPr id="14" name="Arc 13">
            <a:extLst>
              <a:ext uri="{FF2B5EF4-FFF2-40B4-BE49-F238E27FC236}">
                <a16:creationId xmlns="" xmlns:a16="http://schemas.microsoft.com/office/drawing/2014/main" id="{7B9E8BC4-1BC8-418B-8D5F-80EA151FF7C7}"/>
              </a:ext>
            </a:extLst>
          </p:cNvPr>
          <p:cNvSpPr/>
          <p:nvPr/>
        </p:nvSpPr>
        <p:spPr>
          <a:xfrm rot="2523697">
            <a:off x="-3255456" y="-681329"/>
            <a:ext cx="8834696" cy="8377107"/>
          </a:xfrm>
          <a:prstGeom prst="arc">
            <a:avLst/>
          </a:prstGeom>
          <a:ln w="57150">
            <a:solidFill>
              <a:srgbClr val="0046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 xmlns:a16="http://schemas.microsoft.com/office/drawing/2014/main" id="{E0124299-DDCD-4B06-BBA4-BF37D14A5D51}"/>
              </a:ext>
            </a:extLst>
          </p:cNvPr>
          <p:cNvSpPr/>
          <p:nvPr/>
        </p:nvSpPr>
        <p:spPr>
          <a:xfrm>
            <a:off x="4908510" y="239150"/>
            <a:ext cx="7049028" cy="1631853"/>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Ngọc</a:t>
            </a:r>
            <a:r>
              <a:rPr lang="en-US" sz="3600" dirty="0">
                <a:latin typeface="Times New Roman" panose="02020603050405020304" pitchFamily="18" charset="0"/>
                <a:cs typeface="Times New Roman" panose="02020603050405020304" pitchFamily="18" charset="0"/>
              </a:rPr>
              <a:t> S</a:t>
            </a:r>
            <a:r>
              <a:rPr lang="vi-VN" sz="3600" dirty="0">
                <a:latin typeface="Times New Roman" panose="02020603050405020304" pitchFamily="18" charset="0"/>
                <a:cs typeface="Times New Roman" panose="02020603050405020304" pitchFamily="18" charset="0"/>
              </a:rPr>
              <a:t>ơ</a:t>
            </a:r>
            <a:r>
              <a:rPr lang="en-US" sz="3600" dirty="0">
                <a:latin typeface="Times New Roman" panose="02020603050405020304" pitchFamily="18" charset="0"/>
                <a:cs typeface="Times New Roman" panose="02020603050405020304" pitchFamily="18" charset="0"/>
              </a:rPr>
              <a:t>n  </a:t>
            </a:r>
          </a:p>
        </p:txBody>
      </p:sp>
      <p:sp>
        <p:nvSpPr>
          <p:cNvPr id="8" name="Oval 7">
            <a:extLst>
              <a:ext uri="{FF2B5EF4-FFF2-40B4-BE49-F238E27FC236}">
                <a16:creationId xmlns="" xmlns:a16="http://schemas.microsoft.com/office/drawing/2014/main" id="{5BCA4ADB-D4E8-4351-9072-E7AA9F5C140A}"/>
              </a:ext>
            </a:extLst>
          </p:cNvPr>
          <p:cNvSpPr/>
          <p:nvPr/>
        </p:nvSpPr>
        <p:spPr>
          <a:xfrm>
            <a:off x="4219193" y="492368"/>
            <a:ext cx="1055077" cy="1139483"/>
          </a:xfrm>
          <a:prstGeom prst="ellipse">
            <a:avLst/>
          </a:prstGeom>
          <a:solidFill>
            <a:schemeClr val="accent6">
              <a:lumMod val="20000"/>
              <a:lumOff val="80000"/>
            </a:schemeClr>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latin typeface="Times New Roman" panose="02020603050405020304" pitchFamily="18" charset="0"/>
                <a:cs typeface="Times New Roman" panose="02020603050405020304" pitchFamily="18" charset="0"/>
              </a:rPr>
              <a:t>1</a:t>
            </a:r>
          </a:p>
        </p:txBody>
      </p:sp>
      <p:sp>
        <p:nvSpPr>
          <p:cNvPr id="10" name="Rectangle 9">
            <a:extLst>
              <a:ext uri="{FF2B5EF4-FFF2-40B4-BE49-F238E27FC236}">
                <a16:creationId xmlns="" xmlns:a16="http://schemas.microsoft.com/office/drawing/2014/main" id="{94D577AA-327B-47EF-AB68-DDD83D8FC555}"/>
              </a:ext>
            </a:extLst>
          </p:cNvPr>
          <p:cNvSpPr/>
          <p:nvPr/>
        </p:nvSpPr>
        <p:spPr>
          <a:xfrm>
            <a:off x="5547583" y="2276622"/>
            <a:ext cx="6208542" cy="1873348"/>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sát,ghi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chép</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danh</a:t>
            </a:r>
            <a:r>
              <a:rPr lang="en-US" sz="4000" dirty="0">
                <a:latin typeface="Times New Roman" panose="02020603050405020304" pitchFamily="18" charset="0"/>
                <a:cs typeface="Times New Roman" panose="02020603050405020304" pitchFamily="18" charset="0"/>
              </a:rPr>
              <a:t> lam </a:t>
            </a:r>
            <a:r>
              <a:rPr lang="en-US" sz="4000" dirty="0" err="1">
                <a:latin typeface="Times New Roman" panose="02020603050405020304" pitchFamily="18" charset="0"/>
                <a:cs typeface="Times New Roman" panose="02020603050405020304" pitchFamily="18" charset="0"/>
              </a:rPr>
              <a:t>thắng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endParaRPr lang="en-US" sz="40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 xmlns:a16="http://schemas.microsoft.com/office/drawing/2014/main" id="{6CD32126-CAEB-46C2-8A59-E568F873DDD0}"/>
              </a:ext>
            </a:extLst>
          </p:cNvPr>
          <p:cNvSpPr/>
          <p:nvPr/>
        </p:nvSpPr>
        <p:spPr>
          <a:xfrm>
            <a:off x="5013011" y="2600178"/>
            <a:ext cx="1055077" cy="1139483"/>
          </a:xfrm>
          <a:prstGeom prst="ellipse">
            <a:avLst/>
          </a:prstGeom>
          <a:solidFill>
            <a:schemeClr val="accent6">
              <a:lumMod val="20000"/>
              <a:lumOff val="80000"/>
            </a:schemeClr>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latin typeface="Times New Roman" panose="02020603050405020304" pitchFamily="18" charset="0"/>
                <a:cs typeface="Times New Roman" panose="02020603050405020304" pitchFamily="18" charset="0"/>
              </a:rPr>
              <a:t>2</a:t>
            </a:r>
          </a:p>
        </p:txBody>
      </p:sp>
      <p:sp>
        <p:nvSpPr>
          <p:cNvPr id="12" name="Rectangle 11">
            <a:extLst>
              <a:ext uri="{FF2B5EF4-FFF2-40B4-BE49-F238E27FC236}">
                <a16:creationId xmlns="" xmlns:a16="http://schemas.microsoft.com/office/drawing/2014/main" id="{949BF56D-3660-4A0A-A9F3-2C553314D915}"/>
              </a:ext>
            </a:extLst>
          </p:cNvPr>
          <p:cNvSpPr/>
          <p:nvPr/>
        </p:nvSpPr>
        <p:spPr>
          <a:xfrm>
            <a:off x="5148776" y="4693920"/>
            <a:ext cx="6738426" cy="1622474"/>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sẻ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than,bạn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bè</a:t>
            </a:r>
            <a:endParaRPr lang="en-US" sz="4000" dirty="0">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 xmlns:a16="http://schemas.microsoft.com/office/drawing/2014/main" id="{21FFB3BE-B429-4F60-A65A-2F12D0C3B9DD}"/>
              </a:ext>
            </a:extLst>
          </p:cNvPr>
          <p:cNvSpPr/>
          <p:nvPr/>
        </p:nvSpPr>
        <p:spPr>
          <a:xfrm>
            <a:off x="4607169" y="4890868"/>
            <a:ext cx="1055077" cy="1139483"/>
          </a:xfrm>
          <a:prstGeom prst="ellipse">
            <a:avLst/>
          </a:prstGeom>
          <a:solidFill>
            <a:schemeClr val="accent6">
              <a:lumMod val="20000"/>
              <a:lumOff val="80000"/>
            </a:schemeClr>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2592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8"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E44D8B-DA94-4DBD-BB2A-BDF08C04B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0125" cy="6858000"/>
          </a:xfrm>
          <a:prstGeom prst="rect">
            <a:avLst/>
          </a:prstGeom>
        </p:spPr>
      </p:pic>
      <p:sp>
        <p:nvSpPr>
          <p:cNvPr id="2" name="Rectangle: Rounded Corners 1">
            <a:extLst>
              <a:ext uri="{FF2B5EF4-FFF2-40B4-BE49-F238E27FC236}">
                <a16:creationId xmlns="" xmlns:a16="http://schemas.microsoft.com/office/drawing/2014/main" id="{7286A8D5-6F94-4C7D-83C5-56D9BBD8A32F}"/>
              </a:ext>
            </a:extLst>
          </p:cNvPr>
          <p:cNvSpPr/>
          <p:nvPr/>
        </p:nvSpPr>
        <p:spPr>
          <a:xfrm>
            <a:off x="337625" y="365760"/>
            <a:ext cx="9228406" cy="1026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00B050"/>
                </a:solidFill>
                <a:effectLst>
                  <a:glow rad="63500">
                    <a:schemeClr val="accent6">
                      <a:satMod val="175000"/>
                      <a:alpha val="40000"/>
                    </a:schemeClr>
                  </a:glow>
                </a:effectLst>
                <a:latin typeface="Times New Roman" panose="02020603050405020304" pitchFamily="18" charset="0"/>
                <a:cs typeface="Times New Roman" panose="02020603050405020304" pitchFamily="18" charset="0"/>
              </a:rPr>
              <a:t>CHÀO TẠM BIỆT,HẸN GẶP LẠI CÁC EM!</a:t>
            </a:r>
          </a:p>
        </p:txBody>
      </p:sp>
    </p:spTree>
    <p:extLst>
      <p:ext uri="{BB962C8B-B14F-4D97-AF65-F5344CB8AC3E}">
        <p14:creationId xmlns:p14="http://schemas.microsoft.com/office/powerpoint/2010/main" val="1282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6F5356D-D7EB-44AE-A2D1-CE9AD97B8711}"/>
              </a:ext>
            </a:extLst>
          </p:cNvPr>
          <p:cNvSpPr txBox="1"/>
          <p:nvPr/>
        </p:nvSpPr>
        <p:spPr>
          <a:xfrm>
            <a:off x="0" y="0"/>
            <a:ext cx="12192000" cy="6817251"/>
          </a:xfrm>
          <a:prstGeom prst="rect">
            <a:avLst/>
          </a:prstGeom>
          <a:noFill/>
        </p:spPr>
        <p:txBody>
          <a:bodyPr wrap="square" rtlCol="0">
            <a:spAutoFit/>
          </a:bodyPr>
          <a:lstStyle/>
          <a:p>
            <a:pPr algn="l"/>
            <a:r>
              <a:rPr lang="en-US" sz="1900" dirty="0">
                <a:effectLst/>
                <a:latin typeface="Times New Roman" panose="02020603050405020304" pitchFamily="18" charset="0"/>
                <a:cs typeface="Times New Roman" panose="02020603050405020304" pitchFamily="18" charset="0"/>
              </a:rPr>
              <a:t>     </a:t>
            </a:r>
            <a:r>
              <a:rPr lang="vi-VN" sz="1900" b="1" dirty="0">
                <a:effectLst/>
                <a:latin typeface="Times New Roman" panose="02020603050405020304" pitchFamily="18" charset="0"/>
                <a:cs typeface="Times New Roman" panose="02020603050405020304" pitchFamily="18" charset="0"/>
              </a:rPr>
              <a:t>Nếu tính từ khi hồ Hoàn Kiếm còn là một đoạn của dòng cũ sông Hồng để lại sau khi sông chuyển dòng thì tới nay hồ đã có đến vài nghìn tuổi. Nhưng cái tên Hoàn Kiếm thì mới có từ năm thế kỉ nay. Trước đó, hồ có tên là Lục Thủy vì nước hồ bốn mùa xanh ngắt. Tới thế kỉ XV có tên Hoàn Kiếm do sự tích Lê Lợi trả gươm. Truyện kể rằng Lê Lợi khi còn ở Lam Sơn có bắt được một thanh gươm. Gươm ấy luôn ở bên ông trong suốt mười năm chinh chiến. Khi dẹp xong giặc Minh, vua Lê về Thăng Long, một hôm ngự thuyền dạo chơi trên hồ Lục Thủy, bỗng một con rùa nổi lên, ông rút gươm ra trỏ thì rùa liền đớp ngay thanh gươm mà lặn xuống. Như vậy là vua trả gươm cho trời. Vì vậy, hồ có tên là Hoàn Kiếm, gọi nôm na là Hồ Gươm. Sau thủy quân dùng hồ làm nơi luyện tập nên có thêm tên là hồ Thủy Quân.</a:t>
            </a:r>
          </a:p>
          <a:p>
            <a:pPr algn="l"/>
            <a:r>
              <a:rPr lang="en-US" sz="1900" b="1" dirty="0">
                <a:effectLst/>
                <a:latin typeface="Times New Roman" panose="02020603050405020304" pitchFamily="18" charset="0"/>
                <a:cs typeface="Times New Roman" panose="02020603050405020304" pitchFamily="18" charset="0"/>
              </a:rPr>
              <a:t>     </a:t>
            </a:r>
            <a:r>
              <a:rPr lang="vi-VN" sz="1900" b="1" dirty="0">
                <a:effectLst/>
                <a:latin typeface="Times New Roman" panose="02020603050405020304" pitchFamily="18" charset="0"/>
                <a:cs typeface="Times New Roman" panose="02020603050405020304" pitchFamily="18" charset="0"/>
              </a:rPr>
              <a:t>Theo truyền thuyết thì đời Lê Thánh Tông (nửa sau thế kỉ XV) chỗ này là gò Tháp Rùa từng là Điếu Đài tức là nơi vua đến ngồi câu cá. Đến thời Vĩnh Hựu, chúa Trịnh Giang lập cung Khánh Thụy ở đảo Ngọc làm nơi hóng gió ngày hè. Đầu thế kỉ XIX, một ngôi chùa được dựng lên trên nền cung Khánh Thụy cũ và có tên chùa Ngọc Sơn. Ít lâu sau, nơi đây không thờ Phật nữa mà thờ thánh Văn Xương (chủ về văn chương, khoa cử) và Đức thánh Trần (tức anh hùng Trần Quốc Tuấn), do vậy được đổi gọi là đền Ngọc Sơn. Năm 1864, Nguyễn Văn Siêu, nhà văn hóa lớn của Hà Nội thời đó, đã đứng ra sửa sang lại toàn cảnh. Trên gò Ngọc Bội, ông xây một ngọn tháp hình bút lông, thân tháp có tạc ba chữ Tả thanh thiên (có nghĩa là viết lên trời xanh). Đó là Tháp Bút. Đi qua Tháp Bút tới một cửa cuốn gọi là Đài Nghiên vì trên có đặt một cái nghiên mực bằng đá. Qua Đài Nghiên đến cầu Thê Húc (có nghĩa là nơi ánh mặt trời đậu lại). Cầu dẫn đến cổng đền Ngọc Sơn. Đền có ba nếp, nếp ngoài là bái đường, nếp giữa là nơi thờ Văn Xương và nếp sau thờ Trần Hưng Đạo. Trước mặt bái đường là Trấn Ba Đình (đình chắn sóng). Nhìn thẳng về hướng nam là Tháp Rùa. Tháp chỉ mới có từ cuối thế kỉ XIX nhưng đã trở thành biểu tượng quen thuộc của Hồ Gươm Hà Nội.</a:t>
            </a:r>
          </a:p>
          <a:p>
            <a:pPr algn="l"/>
            <a:r>
              <a:rPr lang="en-US" sz="1900" b="1" dirty="0">
                <a:latin typeface="Times New Roman" panose="02020603050405020304" pitchFamily="18" charset="0"/>
                <a:cs typeface="Times New Roman" panose="02020603050405020304" pitchFamily="18" charset="0"/>
              </a:rPr>
              <a:t>     </a:t>
            </a:r>
            <a:r>
              <a:rPr lang="vi-VN" sz="1900" b="1" dirty="0">
                <a:effectLst/>
                <a:latin typeface="Times New Roman" panose="02020603050405020304" pitchFamily="18" charset="0"/>
                <a:cs typeface="Times New Roman" panose="02020603050405020304" pitchFamily="18" charset="0"/>
              </a:rPr>
              <a:t>Ngày nay khu vực quanh hồ đã thành tên là Bờ Hồ, là nơi nhân dân thủ đô dạo chơi ngày hè, nơi đón giao thừa, lại còn là nơi tổ chức hội hoa đăng - đèn hoa - pháo hoa - trong những dịp lễ tết hằng năm.</a:t>
            </a:r>
          </a:p>
          <a:p>
            <a:pPr algn="r"/>
            <a:r>
              <a:rPr lang="en-US" sz="1900" b="1" dirty="0">
                <a:latin typeface="Times New Roman" panose="02020603050405020304" pitchFamily="18" charset="0"/>
                <a:cs typeface="Times New Roman" panose="02020603050405020304" pitchFamily="18" charset="0"/>
              </a:rPr>
              <a:t>(Theo </a:t>
            </a:r>
            <a:r>
              <a:rPr lang="en-US" sz="1900" b="1" dirty="0" err="1">
                <a:latin typeface="Times New Roman" panose="02020603050405020304" pitchFamily="18" charset="0"/>
                <a:cs typeface="Times New Roman" panose="02020603050405020304" pitchFamily="18" charset="0"/>
              </a:rPr>
              <a:t>Lịch</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văn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hoá</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tống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hợp</a:t>
            </a:r>
            <a:r>
              <a:rPr lang="en-US" sz="1900" b="1" dirty="0">
                <a:latin typeface="Times New Roman" panose="02020603050405020304" pitchFamily="18" charset="0"/>
                <a:cs typeface="Times New Roman" panose="02020603050405020304" pitchFamily="18" charset="0"/>
              </a:rPr>
              <a:t> 1987-1990)</a:t>
            </a:r>
          </a:p>
        </p:txBody>
      </p:sp>
    </p:spTree>
    <p:extLst>
      <p:ext uri="{BB962C8B-B14F-4D97-AF65-F5344CB8AC3E}">
        <p14:creationId xmlns:p14="http://schemas.microsoft.com/office/powerpoint/2010/main" val="181586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D0F2FA0-F434-47A6-9DAA-CE5204BB344F}"/>
              </a:ext>
            </a:extLst>
          </p:cNvPr>
          <p:cNvSpPr/>
          <p:nvPr/>
        </p:nvSpPr>
        <p:spPr>
          <a:xfrm>
            <a:off x="182880" y="98474"/>
            <a:ext cx="11830929" cy="1209822"/>
          </a:xfrm>
          <a:prstGeom prst="roundRect">
            <a:avLst>
              <a:gd name="adj" fmla="val 3759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latin typeface="Times New Roman" panose="02020603050405020304" pitchFamily="18" charset="0"/>
                <a:cs typeface="Times New Roman" panose="02020603050405020304" pitchFamily="18" charset="0"/>
              </a:rPr>
              <a:t>I.Giới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thiệu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danh</a:t>
            </a:r>
            <a:r>
              <a:rPr lang="en-US" sz="4000" b="1" dirty="0">
                <a:latin typeface="Times New Roman" panose="02020603050405020304" pitchFamily="18" charset="0"/>
                <a:cs typeface="Times New Roman" panose="02020603050405020304" pitchFamily="18" charset="0"/>
              </a:rPr>
              <a:t> lam </a:t>
            </a:r>
            <a:r>
              <a:rPr lang="en-US" sz="4000" b="1" dirty="0" err="1">
                <a:latin typeface="Times New Roman" panose="02020603050405020304" pitchFamily="18" charset="0"/>
                <a:cs typeface="Times New Roman" panose="02020603050405020304" pitchFamily="18" charset="0"/>
              </a:rPr>
              <a:t>thắng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cảnh</a:t>
            </a:r>
            <a:endParaRPr lang="en-US" sz="4000" b="1"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Hồ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Kiếm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Ngọc</a:t>
            </a:r>
            <a:r>
              <a:rPr lang="en-US" sz="2800" i="1" dirty="0">
                <a:latin typeface="Times New Roman" panose="02020603050405020304" pitchFamily="18" charset="0"/>
                <a:cs typeface="Times New Roman" panose="02020603050405020304" pitchFamily="18" charset="0"/>
              </a:rPr>
              <a:t> S</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(SGK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33,34) </a:t>
            </a:r>
          </a:p>
        </p:txBody>
      </p:sp>
      <p:sp>
        <p:nvSpPr>
          <p:cNvPr id="6" name="TextBox 5">
            <a:extLst>
              <a:ext uri="{FF2B5EF4-FFF2-40B4-BE49-F238E27FC236}">
                <a16:creationId xmlns="" xmlns:a16="http://schemas.microsoft.com/office/drawing/2014/main" id="{7580678B-E700-4789-9594-2AF9FC974AEE}"/>
              </a:ext>
            </a:extLst>
          </p:cNvPr>
          <p:cNvSpPr txBox="1"/>
          <p:nvPr/>
        </p:nvSpPr>
        <p:spPr>
          <a:xfrm>
            <a:off x="2504050" y="2194561"/>
            <a:ext cx="7821637" cy="1264980"/>
          </a:xfrm>
          <a:prstGeom prst="cloudCallout">
            <a:avLst>
              <a:gd name="adj1" fmla="val -31296"/>
              <a:gd name="adj2" fmla="val 20797"/>
            </a:avLst>
          </a:prstGeom>
          <a:solidFill>
            <a:srgbClr val="00B050"/>
          </a:solidFill>
          <a:ln w="12700">
            <a:solidFill>
              <a:schemeClr val="accent6"/>
            </a:solidFill>
          </a:ln>
        </p:spPr>
        <p:txBody>
          <a:bodyPr wrap="square" rtlCol="0">
            <a:spAutoFit/>
          </a:bodyPr>
          <a:lstStyle/>
          <a:p>
            <a:pPr algn="ct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08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F5FF61C-73EC-45E6-9CA5-2AB8662F9316}"/>
              </a:ext>
            </a:extLst>
          </p:cNvPr>
          <p:cNvSpPr/>
          <p:nvPr/>
        </p:nvSpPr>
        <p:spPr>
          <a:xfrm>
            <a:off x="126610" y="211015"/>
            <a:ext cx="8159262" cy="6421901"/>
          </a:xfrm>
          <a:prstGeom prst="roundRect">
            <a:avLst>
              <a:gd name="adj" fmla="val 353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a:t>
            </a:r>
          </a:p>
          <a:p>
            <a:r>
              <a:rPr lang="en-US" sz="2400" b="1" dirty="0">
                <a:latin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cs typeface="Times New Roman" panose="02020603050405020304" pitchFamily="18" charset="0"/>
              </a:rPr>
              <a:t>Nếu tính từ khi hồ Hoàn Kiếm còn là một đoạn của dòng cũ sông Hồng để lại sau khi sông chuyển dòng thì tới nay hồ đã có đến vài nghìn tuổi. Nhưng cái </a:t>
            </a:r>
            <a:r>
              <a:rPr lang="vi-VN" sz="2400" b="1" dirty="0">
                <a:solidFill>
                  <a:schemeClr val="accent4"/>
                </a:solidFill>
                <a:effectLst/>
                <a:latin typeface="Times New Roman" panose="02020603050405020304" pitchFamily="18" charset="0"/>
                <a:cs typeface="Times New Roman" panose="02020603050405020304" pitchFamily="18" charset="0"/>
              </a:rPr>
              <a:t>tên Hoàn Kiếm</a:t>
            </a:r>
            <a:r>
              <a:rPr lang="vi-VN" sz="2400" b="1" dirty="0">
                <a:effectLst/>
                <a:latin typeface="Times New Roman" panose="02020603050405020304" pitchFamily="18" charset="0"/>
                <a:cs typeface="Times New Roman" panose="02020603050405020304" pitchFamily="18" charset="0"/>
              </a:rPr>
              <a:t> thì mới có từ năm thế kỉ nay. Trước đó, hồ có </a:t>
            </a:r>
            <a:r>
              <a:rPr lang="vi-VN" sz="2400" b="1" dirty="0">
                <a:solidFill>
                  <a:schemeClr val="accent4"/>
                </a:solidFill>
                <a:effectLst/>
                <a:latin typeface="Times New Roman" panose="02020603050405020304" pitchFamily="18" charset="0"/>
                <a:cs typeface="Times New Roman" panose="02020603050405020304" pitchFamily="18" charset="0"/>
              </a:rPr>
              <a:t>tên là Lục Thủy </a:t>
            </a:r>
            <a:r>
              <a:rPr lang="vi-VN" sz="2400" b="1" dirty="0">
                <a:solidFill>
                  <a:srgbClr val="FF0000"/>
                </a:solidFill>
                <a:effectLst/>
                <a:latin typeface="Times New Roman" panose="02020603050405020304" pitchFamily="18" charset="0"/>
                <a:cs typeface="Times New Roman" panose="02020603050405020304" pitchFamily="18" charset="0"/>
              </a:rPr>
              <a:t>vì</a:t>
            </a:r>
            <a:r>
              <a:rPr lang="vi-VN" sz="2400" b="1" dirty="0">
                <a:effectLst/>
                <a:latin typeface="Times New Roman" panose="02020603050405020304" pitchFamily="18" charset="0"/>
                <a:cs typeface="Times New Roman" panose="02020603050405020304" pitchFamily="18" charset="0"/>
              </a:rPr>
              <a:t> nước hồ bốn mùa xanh ngắt. Tới thế kỉ XV có tên Hoàn Kiếm do sự tích Lê Lợi trả gươm. Truyện kể rằng Lê Lợi khi còn ở Lam Sơn có bắt được một thanh gươm. Gươm ấy luôn ở bên ông trong suốt mười năm chinh chiến. Khi dẹp xong giặc Minh, vua Lê về Thăng Long, một hôm ngự thuyền dạo chơi trên hồ Lục Thủy, bỗng một con rùa nổi lên, ông rút gươm ra trỏ thì rùa liền đớp ngay thanh gươm mà lặn xuống. Như vậy là vua trả gươm cho trời. </a:t>
            </a:r>
            <a:r>
              <a:rPr lang="vi-VN" sz="2400" b="1" dirty="0">
                <a:solidFill>
                  <a:srgbClr val="FF0000"/>
                </a:solidFill>
                <a:effectLst/>
                <a:latin typeface="Times New Roman" panose="02020603050405020304" pitchFamily="18" charset="0"/>
                <a:cs typeface="Times New Roman" panose="02020603050405020304" pitchFamily="18" charset="0"/>
              </a:rPr>
              <a:t>Vì vậy</a:t>
            </a:r>
            <a:r>
              <a:rPr lang="vi-VN" sz="2400" b="1" dirty="0">
                <a:effectLst/>
                <a:latin typeface="Times New Roman" panose="02020603050405020304" pitchFamily="18" charset="0"/>
                <a:cs typeface="Times New Roman" panose="02020603050405020304" pitchFamily="18" charset="0"/>
              </a:rPr>
              <a:t>, hồ có </a:t>
            </a:r>
            <a:r>
              <a:rPr lang="vi-VN" sz="2400" b="1" dirty="0">
                <a:solidFill>
                  <a:schemeClr val="accent4"/>
                </a:solidFill>
                <a:effectLst/>
                <a:latin typeface="Times New Roman" panose="02020603050405020304" pitchFamily="18" charset="0"/>
                <a:cs typeface="Times New Roman" panose="02020603050405020304" pitchFamily="18" charset="0"/>
              </a:rPr>
              <a:t>tên là Hoàn Kiếm</a:t>
            </a:r>
            <a:r>
              <a:rPr lang="vi-VN" sz="2400" b="1" dirty="0">
                <a:effectLst/>
                <a:latin typeface="Times New Roman" panose="02020603050405020304" pitchFamily="18" charset="0"/>
                <a:cs typeface="Times New Roman" panose="02020603050405020304" pitchFamily="18" charset="0"/>
              </a:rPr>
              <a:t>, gọi nôm na là </a:t>
            </a:r>
            <a:r>
              <a:rPr lang="vi-VN" sz="2400" b="1" dirty="0">
                <a:solidFill>
                  <a:schemeClr val="accent4"/>
                </a:solidFill>
                <a:effectLst/>
                <a:latin typeface="Times New Roman" panose="02020603050405020304" pitchFamily="18" charset="0"/>
                <a:cs typeface="Times New Roman" panose="02020603050405020304" pitchFamily="18" charset="0"/>
              </a:rPr>
              <a:t>Hồ Gươm</a:t>
            </a:r>
            <a:r>
              <a:rPr lang="vi-VN" sz="2400" b="1" dirty="0">
                <a:effectLst/>
                <a:latin typeface="Times New Roman" panose="02020603050405020304" pitchFamily="18" charset="0"/>
                <a:cs typeface="Times New Roman" panose="02020603050405020304" pitchFamily="18" charset="0"/>
              </a:rPr>
              <a:t>. Sau thủy quân dùng hồ làm nơi luyện tập </a:t>
            </a:r>
            <a:r>
              <a:rPr lang="vi-VN" sz="2400" b="1" dirty="0">
                <a:solidFill>
                  <a:srgbClr val="FF0000"/>
                </a:solidFill>
                <a:effectLst/>
                <a:latin typeface="Times New Roman" panose="02020603050405020304" pitchFamily="18" charset="0"/>
                <a:cs typeface="Times New Roman" panose="02020603050405020304" pitchFamily="18" charset="0"/>
              </a:rPr>
              <a:t>nên</a:t>
            </a:r>
            <a:r>
              <a:rPr lang="vi-VN" sz="2400" b="1" dirty="0">
                <a:effectLst/>
                <a:latin typeface="Times New Roman" panose="02020603050405020304" pitchFamily="18" charset="0"/>
                <a:cs typeface="Times New Roman" panose="02020603050405020304" pitchFamily="18" charset="0"/>
              </a:rPr>
              <a:t> có thêm </a:t>
            </a:r>
            <a:r>
              <a:rPr lang="vi-VN" sz="2400" b="1" dirty="0">
                <a:solidFill>
                  <a:schemeClr val="accent4"/>
                </a:solidFill>
                <a:effectLst/>
                <a:latin typeface="Times New Roman" panose="02020603050405020304" pitchFamily="18" charset="0"/>
                <a:cs typeface="Times New Roman" panose="02020603050405020304" pitchFamily="18" charset="0"/>
              </a:rPr>
              <a:t>tên là hồ Thủy Quân</a:t>
            </a:r>
            <a:r>
              <a:rPr lang="vi-VN" sz="2400" b="1" dirty="0">
                <a:solidFill>
                  <a:schemeClr val="bg1"/>
                </a:solidFill>
                <a:effectLst/>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Google Shape;177;p11">
            <a:extLst>
              <a:ext uri="{FF2B5EF4-FFF2-40B4-BE49-F238E27FC236}">
                <a16:creationId xmlns="" xmlns:a16="http://schemas.microsoft.com/office/drawing/2014/main" id="{E34FC306-46A0-4B22-925C-EE6F59B545B0}"/>
              </a:ext>
            </a:extLst>
          </p:cNvPr>
          <p:cNvSpPr/>
          <p:nvPr/>
        </p:nvSpPr>
        <p:spPr>
          <a:xfrm rot="10800000" flipH="1">
            <a:off x="8377014" y="734095"/>
            <a:ext cx="992070" cy="672673"/>
          </a:xfrm>
          <a:prstGeom prst="notchedRightArrow">
            <a:avLst>
              <a:gd name="adj1" fmla="val 50000"/>
              <a:gd name="adj2" fmla="val 50000"/>
            </a:avLst>
          </a:prstGeom>
          <a:solidFill>
            <a:schemeClr val="accent6"/>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 xmlns:a16="http://schemas.microsoft.com/office/drawing/2014/main" id="{AD0D5E6D-016A-4E5B-B86F-97B890FD22A7}"/>
              </a:ext>
            </a:extLst>
          </p:cNvPr>
          <p:cNvSpPr/>
          <p:nvPr/>
        </p:nvSpPr>
        <p:spPr>
          <a:xfrm>
            <a:off x="9566031" y="126609"/>
            <a:ext cx="2419643" cy="277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gọi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Hoàn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Kiếm</a:t>
            </a:r>
            <a:endParaRPr lang="en-US" sz="3600" dirty="0">
              <a:latin typeface="Times New Roman" panose="02020603050405020304" pitchFamily="18" charset="0"/>
              <a:cs typeface="Times New Roman" panose="02020603050405020304" pitchFamily="18" charset="0"/>
            </a:endParaRPr>
          </a:p>
        </p:txBody>
      </p:sp>
      <p:sp>
        <p:nvSpPr>
          <p:cNvPr id="7" name="Google Shape;177;p11">
            <a:extLst>
              <a:ext uri="{FF2B5EF4-FFF2-40B4-BE49-F238E27FC236}">
                <a16:creationId xmlns="" xmlns:a16="http://schemas.microsoft.com/office/drawing/2014/main" id="{48530CCA-ED7C-4230-9740-DA7CA5D32F39}"/>
              </a:ext>
            </a:extLst>
          </p:cNvPr>
          <p:cNvSpPr/>
          <p:nvPr/>
        </p:nvSpPr>
        <p:spPr>
          <a:xfrm rot="16200000" flipH="1">
            <a:off x="10525342" y="3037961"/>
            <a:ext cx="660158" cy="607256"/>
          </a:xfrm>
          <a:prstGeom prst="notchedRightArrow">
            <a:avLst>
              <a:gd name="adj1" fmla="val 50000"/>
              <a:gd name="adj2" fmla="val 50000"/>
            </a:avLst>
          </a:prstGeom>
          <a:solidFill>
            <a:schemeClr val="accent6"/>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Rectangle 7">
            <a:extLst>
              <a:ext uri="{FF2B5EF4-FFF2-40B4-BE49-F238E27FC236}">
                <a16:creationId xmlns="" xmlns:a16="http://schemas.microsoft.com/office/drawing/2014/main" id="{1D0B75F4-8729-46A3-8B54-F8BD75320D09}"/>
              </a:ext>
            </a:extLst>
          </p:cNvPr>
          <p:cNvSpPr/>
          <p:nvPr/>
        </p:nvSpPr>
        <p:spPr>
          <a:xfrm>
            <a:off x="9591821" y="3838136"/>
            <a:ext cx="2419643" cy="277133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Ph</a:t>
            </a:r>
            <a:r>
              <a:rPr lang="vi-VN" sz="3600" dirty="0">
                <a:solidFill>
                  <a:schemeClr val="tx1"/>
                </a:solidFill>
                <a:latin typeface="Times New Roman" panose="02020603050405020304" pitchFamily="18" charset="0"/>
                <a:cs typeface="Times New Roman" panose="02020603050405020304" pitchFamily="18" charset="0"/>
              </a:rPr>
              <a:t>ươn</a:t>
            </a:r>
            <a:r>
              <a:rPr lang="en-US" sz="3600" dirty="0">
                <a:solidFill>
                  <a:schemeClr val="tx1"/>
                </a:solidFill>
                <a:latin typeface="Times New Roman" panose="02020603050405020304" pitchFamily="18" charset="0"/>
                <a:cs typeface="Times New Roman" panose="02020603050405020304" pitchFamily="18" charset="0"/>
              </a:rPr>
              <a:t>g </a:t>
            </a:r>
            <a:r>
              <a:rPr lang="en-US" sz="3600" dirty="0" err="1">
                <a:solidFill>
                  <a:schemeClr val="tx1"/>
                </a:solidFill>
                <a:latin typeface="Times New Roman" panose="02020603050405020304" pitchFamily="18" charset="0"/>
                <a:cs typeface="Times New Roman" panose="02020603050405020304" pitchFamily="18" charset="0"/>
              </a:rPr>
              <a:t>pháp:Nêu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định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nghĩa,giải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thích,liệt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kê</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6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F5FF61C-73EC-45E6-9CA5-2AB8662F9316}"/>
              </a:ext>
            </a:extLst>
          </p:cNvPr>
          <p:cNvSpPr/>
          <p:nvPr/>
        </p:nvSpPr>
        <p:spPr>
          <a:xfrm>
            <a:off x="126609" y="154743"/>
            <a:ext cx="8159262" cy="6464105"/>
          </a:xfrm>
          <a:prstGeom prst="roundRect">
            <a:avLst>
              <a:gd name="adj" fmla="val 353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a:t>
            </a:r>
          </a:p>
          <a:p>
            <a:r>
              <a:rPr lang="en-US" sz="2000" b="1" dirty="0">
                <a:effectLst/>
                <a:latin typeface="Times New Roman" panose="02020603050405020304" pitchFamily="18" charset="0"/>
                <a:cs typeface="Times New Roman" panose="02020603050405020304" pitchFamily="18" charset="0"/>
              </a:rPr>
              <a:t>     </a:t>
            </a:r>
            <a:r>
              <a:rPr lang="vi-VN" sz="2000" b="1" dirty="0">
                <a:effectLst/>
                <a:latin typeface="Times New Roman" panose="02020603050405020304" pitchFamily="18" charset="0"/>
                <a:cs typeface="Times New Roman" panose="02020603050405020304" pitchFamily="18" charset="0"/>
              </a:rPr>
              <a:t>Theo truyền thuyết thì đời Lê Thánh Tông (</a:t>
            </a:r>
            <a:r>
              <a:rPr lang="vi-VN" sz="2000" b="1" dirty="0">
                <a:solidFill>
                  <a:schemeClr val="accent4"/>
                </a:solidFill>
                <a:effectLst/>
                <a:latin typeface="Times New Roman" panose="02020603050405020304" pitchFamily="18" charset="0"/>
                <a:cs typeface="Times New Roman" panose="02020603050405020304" pitchFamily="18" charset="0"/>
              </a:rPr>
              <a:t>nửa sau thế kỉ XV</a:t>
            </a:r>
            <a:r>
              <a:rPr lang="vi-VN" sz="2000" b="1" dirty="0">
                <a:effectLst/>
                <a:latin typeface="Times New Roman" panose="02020603050405020304" pitchFamily="18" charset="0"/>
                <a:cs typeface="Times New Roman" panose="02020603050405020304" pitchFamily="18" charset="0"/>
              </a:rPr>
              <a:t>) chỗ này là gò Tháp Rùa từng là Điếu Đài tức là nơi vua đến ngồi câu cá. Đến thời Vĩnh Hựu, chúa Trịnh Giang lập cung Khánh Thụy ở đảo Ngọc làm nơi hóng gió ngày hè. </a:t>
            </a:r>
            <a:r>
              <a:rPr lang="vi-VN" sz="2000" b="1" dirty="0">
                <a:solidFill>
                  <a:schemeClr val="accent4"/>
                </a:solidFill>
                <a:effectLst/>
                <a:latin typeface="Times New Roman" panose="02020603050405020304" pitchFamily="18" charset="0"/>
                <a:cs typeface="Times New Roman" panose="02020603050405020304" pitchFamily="18" charset="0"/>
              </a:rPr>
              <a:t>Đầu thế kỉ XIX</a:t>
            </a:r>
            <a:r>
              <a:rPr lang="vi-VN" sz="2000" b="1" dirty="0">
                <a:effectLst/>
                <a:latin typeface="Times New Roman" panose="02020603050405020304" pitchFamily="18" charset="0"/>
                <a:cs typeface="Times New Roman" panose="02020603050405020304" pitchFamily="18" charset="0"/>
              </a:rPr>
              <a:t>, một ngôi chùa được dựng lên trên nền cung Khánh Thụy cũ và có tên chùa Ngọc Sơn. Ít lâu sau, nơi đây không thờ Phật nữa mà thờ thánh Văn Xương (chủ về văn chương, khoa cử) và Đức thánh Trần (tức anh hùng Trần Quốc Tuấn), do vậy được đổi gọi là đền Ngọc Sơn. </a:t>
            </a:r>
            <a:r>
              <a:rPr lang="vi-VN" sz="2000" b="1" dirty="0">
                <a:solidFill>
                  <a:schemeClr val="accent4"/>
                </a:solidFill>
                <a:effectLst/>
                <a:latin typeface="Times New Roman" panose="02020603050405020304" pitchFamily="18" charset="0"/>
                <a:cs typeface="Times New Roman" panose="02020603050405020304" pitchFamily="18" charset="0"/>
              </a:rPr>
              <a:t>Năm 1864</a:t>
            </a:r>
            <a:r>
              <a:rPr lang="vi-VN" sz="2000" b="1" dirty="0">
                <a:effectLst/>
                <a:latin typeface="Times New Roman" panose="02020603050405020304" pitchFamily="18" charset="0"/>
                <a:cs typeface="Times New Roman" panose="02020603050405020304" pitchFamily="18" charset="0"/>
              </a:rPr>
              <a:t>, Nguyễn Văn Siêu, nhà văn hóa lớn của Hà Nội thời đó, đã đứng ra sửa sang lại toàn cảnh. Trên gò Ngọc Bội, ông xây một ngọn tháp hình bút lông, thân tháp có tạc ba chữ Tả thanh thiên (có nghĩa là viết lên trời xanh). Đó là </a:t>
            </a:r>
            <a:r>
              <a:rPr lang="vi-VN" sz="2000" b="1" dirty="0">
                <a:solidFill>
                  <a:schemeClr val="accent4"/>
                </a:solidFill>
                <a:effectLst/>
                <a:latin typeface="Times New Roman" panose="02020603050405020304" pitchFamily="18" charset="0"/>
                <a:cs typeface="Times New Roman" panose="02020603050405020304" pitchFamily="18" charset="0"/>
              </a:rPr>
              <a:t>Tháp Bút</a:t>
            </a:r>
            <a:r>
              <a:rPr lang="vi-VN" sz="2000" b="1" dirty="0">
                <a:effectLst/>
                <a:latin typeface="Times New Roman" panose="02020603050405020304" pitchFamily="18" charset="0"/>
                <a:cs typeface="Times New Roman" panose="02020603050405020304" pitchFamily="18" charset="0"/>
              </a:rPr>
              <a:t>. Đi qua Tháp Bút tới một cửa cuốn gọi là </a:t>
            </a:r>
            <a:r>
              <a:rPr lang="vi-VN" sz="2000" b="1" dirty="0">
                <a:solidFill>
                  <a:schemeClr val="accent4"/>
                </a:solidFill>
                <a:effectLst/>
                <a:latin typeface="Times New Roman" panose="02020603050405020304" pitchFamily="18" charset="0"/>
                <a:cs typeface="Times New Roman" panose="02020603050405020304" pitchFamily="18" charset="0"/>
              </a:rPr>
              <a:t>Đài Nghiên </a:t>
            </a:r>
            <a:r>
              <a:rPr lang="vi-VN" sz="2000" b="1" dirty="0">
                <a:effectLst/>
                <a:latin typeface="Times New Roman" panose="02020603050405020304" pitchFamily="18" charset="0"/>
                <a:cs typeface="Times New Roman" panose="02020603050405020304" pitchFamily="18" charset="0"/>
              </a:rPr>
              <a:t>vì trên có đặt một cái nghiên mực bằng đá. Qua Đài Nghiên đến </a:t>
            </a:r>
            <a:r>
              <a:rPr lang="vi-VN" sz="2000" b="1" dirty="0">
                <a:solidFill>
                  <a:schemeClr val="accent4"/>
                </a:solidFill>
                <a:effectLst/>
                <a:latin typeface="Times New Roman" panose="02020603050405020304" pitchFamily="18" charset="0"/>
                <a:cs typeface="Times New Roman" panose="02020603050405020304" pitchFamily="18" charset="0"/>
              </a:rPr>
              <a:t>cầu Thê Húc </a:t>
            </a:r>
            <a:r>
              <a:rPr lang="vi-VN" sz="2000" b="1" dirty="0">
                <a:effectLst/>
                <a:latin typeface="Times New Roman" panose="02020603050405020304" pitchFamily="18" charset="0"/>
                <a:cs typeface="Times New Roman" panose="02020603050405020304" pitchFamily="18" charset="0"/>
              </a:rPr>
              <a:t>(có nghĩa là nơi ánh mặt trời đậu lại). Cầu dẫn đến cổng đền Ngọc Sơn. </a:t>
            </a:r>
            <a:r>
              <a:rPr lang="vi-VN" sz="2000" b="1" dirty="0">
                <a:solidFill>
                  <a:schemeClr val="accent4"/>
                </a:solidFill>
                <a:effectLst/>
                <a:latin typeface="Times New Roman" panose="02020603050405020304" pitchFamily="18" charset="0"/>
                <a:cs typeface="Times New Roman" panose="02020603050405020304" pitchFamily="18" charset="0"/>
              </a:rPr>
              <a:t>Đền có ba nếp</a:t>
            </a:r>
            <a:r>
              <a:rPr lang="vi-VN" sz="2000" b="1" dirty="0">
                <a:effectLst/>
                <a:latin typeface="Times New Roman" panose="02020603050405020304" pitchFamily="18" charset="0"/>
                <a:cs typeface="Times New Roman" panose="02020603050405020304" pitchFamily="18" charset="0"/>
              </a:rPr>
              <a:t>, nếp ngoài là bái đường, nếp giữa là nơi thờ Văn Xương và nếp sau thờ Trần Hưng Đạo. Trước mặt bái đường là </a:t>
            </a:r>
            <a:r>
              <a:rPr lang="vi-VN" sz="2000" b="1" dirty="0">
                <a:solidFill>
                  <a:schemeClr val="accent4"/>
                </a:solidFill>
                <a:effectLst/>
                <a:latin typeface="Times New Roman" panose="02020603050405020304" pitchFamily="18" charset="0"/>
                <a:cs typeface="Times New Roman" panose="02020603050405020304" pitchFamily="18" charset="0"/>
              </a:rPr>
              <a:t>Trấn Ba Đình </a:t>
            </a:r>
            <a:r>
              <a:rPr lang="vi-VN" sz="2000" b="1" dirty="0">
                <a:effectLst/>
                <a:latin typeface="Times New Roman" panose="02020603050405020304" pitchFamily="18" charset="0"/>
                <a:cs typeface="Times New Roman" panose="02020603050405020304" pitchFamily="18" charset="0"/>
              </a:rPr>
              <a:t>(đình chắn sóng). Nhìn thẳng về hướng nam là </a:t>
            </a:r>
            <a:r>
              <a:rPr lang="vi-VN" sz="2000" b="1" dirty="0">
                <a:solidFill>
                  <a:schemeClr val="accent4"/>
                </a:solidFill>
                <a:effectLst/>
                <a:latin typeface="Times New Roman" panose="02020603050405020304" pitchFamily="18" charset="0"/>
                <a:cs typeface="Times New Roman" panose="02020603050405020304" pitchFamily="18" charset="0"/>
              </a:rPr>
              <a:t>Tháp Rùa</a:t>
            </a:r>
            <a:r>
              <a:rPr lang="vi-VN" sz="2000" b="1" dirty="0">
                <a:effectLst/>
                <a:latin typeface="Times New Roman" panose="02020603050405020304" pitchFamily="18" charset="0"/>
                <a:cs typeface="Times New Roman" panose="02020603050405020304" pitchFamily="18" charset="0"/>
              </a:rPr>
              <a:t>. Tháp chỉ mới có từ cuối thế kỉ XIX nhưng đã trở thành biểu tượng quen thuộc của Hồ Gươm Hà Nội.</a:t>
            </a:r>
            <a:endParaRPr lang="en-US" sz="2800" b="1" dirty="0">
              <a:latin typeface="Times New Roman" panose="02020603050405020304" pitchFamily="18" charset="0"/>
              <a:cs typeface="Times New Roman" panose="02020603050405020304" pitchFamily="18" charset="0"/>
            </a:endParaRPr>
          </a:p>
        </p:txBody>
      </p:sp>
      <p:sp>
        <p:nvSpPr>
          <p:cNvPr id="5" name="Google Shape;177;p11">
            <a:extLst>
              <a:ext uri="{FF2B5EF4-FFF2-40B4-BE49-F238E27FC236}">
                <a16:creationId xmlns="" xmlns:a16="http://schemas.microsoft.com/office/drawing/2014/main" id="{E34FC306-46A0-4B22-925C-EE6F59B545B0}"/>
              </a:ext>
            </a:extLst>
          </p:cNvPr>
          <p:cNvSpPr/>
          <p:nvPr/>
        </p:nvSpPr>
        <p:spPr>
          <a:xfrm rot="10800000" flipH="1">
            <a:off x="8377014" y="669700"/>
            <a:ext cx="992070" cy="698431"/>
          </a:xfrm>
          <a:prstGeom prst="notchedRightArrow">
            <a:avLst>
              <a:gd name="adj1" fmla="val 50000"/>
              <a:gd name="adj2" fmla="val 50000"/>
            </a:avLst>
          </a:prstGeom>
          <a:solidFill>
            <a:schemeClr val="accent6"/>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 xmlns:a16="http://schemas.microsoft.com/office/drawing/2014/main" id="{AD0D5E6D-016A-4E5B-B86F-97B890FD22A7}"/>
              </a:ext>
            </a:extLst>
          </p:cNvPr>
          <p:cNvSpPr/>
          <p:nvPr/>
        </p:nvSpPr>
        <p:spPr>
          <a:xfrm>
            <a:off x="9566031" y="126609"/>
            <a:ext cx="2419643" cy="277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đền,vị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Sơn</a:t>
            </a:r>
            <a:endParaRPr lang="en-US" sz="3200" dirty="0">
              <a:latin typeface="Times New Roman" panose="02020603050405020304" pitchFamily="18" charset="0"/>
              <a:cs typeface="Times New Roman" panose="02020603050405020304" pitchFamily="18" charset="0"/>
            </a:endParaRPr>
          </a:p>
        </p:txBody>
      </p:sp>
      <p:sp>
        <p:nvSpPr>
          <p:cNvPr id="7" name="Google Shape;177;p11">
            <a:extLst>
              <a:ext uri="{FF2B5EF4-FFF2-40B4-BE49-F238E27FC236}">
                <a16:creationId xmlns="" xmlns:a16="http://schemas.microsoft.com/office/drawing/2014/main" id="{48530CCA-ED7C-4230-9740-DA7CA5D32F39}"/>
              </a:ext>
            </a:extLst>
          </p:cNvPr>
          <p:cNvSpPr/>
          <p:nvPr/>
        </p:nvSpPr>
        <p:spPr>
          <a:xfrm rot="16200000" flipH="1">
            <a:off x="10525342" y="3037961"/>
            <a:ext cx="660158" cy="607256"/>
          </a:xfrm>
          <a:prstGeom prst="notchedRightArrow">
            <a:avLst>
              <a:gd name="adj1" fmla="val 50000"/>
              <a:gd name="adj2" fmla="val 50000"/>
            </a:avLst>
          </a:prstGeom>
          <a:solidFill>
            <a:schemeClr val="accent6"/>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Rectangle 7">
            <a:extLst>
              <a:ext uri="{FF2B5EF4-FFF2-40B4-BE49-F238E27FC236}">
                <a16:creationId xmlns="" xmlns:a16="http://schemas.microsoft.com/office/drawing/2014/main" id="{1D0B75F4-8729-46A3-8B54-F8BD75320D09}"/>
              </a:ext>
            </a:extLst>
          </p:cNvPr>
          <p:cNvSpPr/>
          <p:nvPr/>
        </p:nvSpPr>
        <p:spPr>
          <a:xfrm>
            <a:off x="9591821" y="3838136"/>
            <a:ext cx="2419643" cy="277133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Ph</a:t>
            </a:r>
            <a:r>
              <a:rPr lang="vi-VN" sz="3200" dirty="0">
                <a:solidFill>
                  <a:schemeClr val="tx1"/>
                </a:solidFill>
                <a:latin typeface="Times New Roman" panose="02020603050405020304" pitchFamily="18" charset="0"/>
                <a:cs typeface="Times New Roman" panose="02020603050405020304" pitchFamily="18" charset="0"/>
              </a:rPr>
              <a:t>ươn</a:t>
            </a:r>
            <a:r>
              <a:rPr lang="en-US" sz="3200" dirty="0">
                <a:solidFill>
                  <a:schemeClr val="tx1"/>
                </a:solidFill>
                <a:latin typeface="Times New Roman" panose="02020603050405020304" pitchFamily="18" charset="0"/>
                <a:cs typeface="Times New Roman" panose="02020603050405020304" pitchFamily="18" charset="0"/>
              </a:rPr>
              <a:t>g </a:t>
            </a:r>
            <a:r>
              <a:rPr lang="en-US" sz="3200" dirty="0" err="1">
                <a:solidFill>
                  <a:schemeClr val="tx1"/>
                </a:solidFill>
                <a:latin typeface="Times New Roman" panose="02020603050405020304" pitchFamily="18" charset="0"/>
                <a:cs typeface="Times New Roman" panose="02020603050405020304" pitchFamily="18" charset="0"/>
              </a:rPr>
              <a:t>pháp:Liệt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kê,giải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thích,phân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71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7;p11">
            <a:extLst>
              <a:ext uri="{FF2B5EF4-FFF2-40B4-BE49-F238E27FC236}">
                <a16:creationId xmlns="" xmlns:a16="http://schemas.microsoft.com/office/drawing/2014/main" id="{E34FC306-46A0-4B22-925C-EE6F59B545B0}"/>
              </a:ext>
            </a:extLst>
          </p:cNvPr>
          <p:cNvSpPr/>
          <p:nvPr/>
        </p:nvSpPr>
        <p:spPr>
          <a:xfrm rot="10800000" flipH="1">
            <a:off x="8869383" y="1635616"/>
            <a:ext cx="992070" cy="741823"/>
          </a:xfrm>
          <a:prstGeom prst="notchedRightArrow">
            <a:avLst>
              <a:gd name="adj1" fmla="val 50000"/>
              <a:gd name="adj2" fmla="val 50000"/>
            </a:avLst>
          </a:prstGeom>
          <a:solidFill>
            <a:schemeClr val="accent6"/>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 xmlns:a16="http://schemas.microsoft.com/office/drawing/2014/main" id="{AD0D5E6D-016A-4E5B-B86F-97B890FD22A7}"/>
              </a:ext>
            </a:extLst>
          </p:cNvPr>
          <p:cNvSpPr/>
          <p:nvPr/>
        </p:nvSpPr>
        <p:spPr>
          <a:xfrm>
            <a:off x="10086537" y="154744"/>
            <a:ext cx="1097280" cy="27713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endParaRPr lang="en-US" sz="3200" dirty="0">
              <a:latin typeface="Times New Roman" panose="02020603050405020304" pitchFamily="18" charset="0"/>
              <a:cs typeface="Times New Roman" panose="02020603050405020304" pitchFamily="18" charset="0"/>
            </a:endParaRPr>
          </a:p>
        </p:txBody>
      </p:sp>
      <p:sp>
        <p:nvSpPr>
          <p:cNvPr id="7" name="Google Shape;177;p11">
            <a:extLst>
              <a:ext uri="{FF2B5EF4-FFF2-40B4-BE49-F238E27FC236}">
                <a16:creationId xmlns="" xmlns:a16="http://schemas.microsoft.com/office/drawing/2014/main" id="{48530CCA-ED7C-4230-9740-DA7CA5D32F39}"/>
              </a:ext>
            </a:extLst>
          </p:cNvPr>
          <p:cNvSpPr/>
          <p:nvPr/>
        </p:nvSpPr>
        <p:spPr>
          <a:xfrm rot="16200000" flipH="1">
            <a:off x="10300260" y="3122367"/>
            <a:ext cx="660158" cy="607256"/>
          </a:xfrm>
          <a:prstGeom prst="notchedRightArrow">
            <a:avLst>
              <a:gd name="adj1" fmla="val 50000"/>
              <a:gd name="adj2" fmla="val 50000"/>
            </a:avLst>
          </a:prstGeom>
          <a:solidFill>
            <a:schemeClr val="accent6"/>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Rectangle 7">
            <a:extLst>
              <a:ext uri="{FF2B5EF4-FFF2-40B4-BE49-F238E27FC236}">
                <a16:creationId xmlns="" xmlns:a16="http://schemas.microsoft.com/office/drawing/2014/main" id="{1D0B75F4-8729-46A3-8B54-F8BD75320D09}"/>
              </a:ext>
            </a:extLst>
          </p:cNvPr>
          <p:cNvSpPr/>
          <p:nvPr/>
        </p:nvSpPr>
        <p:spPr>
          <a:xfrm>
            <a:off x="9873175" y="3852204"/>
            <a:ext cx="1606061" cy="277133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Ph</a:t>
            </a:r>
            <a:r>
              <a:rPr lang="vi-VN" sz="3200" dirty="0">
                <a:solidFill>
                  <a:schemeClr val="tx1"/>
                </a:solidFill>
                <a:latin typeface="Times New Roman" panose="02020603050405020304" pitchFamily="18" charset="0"/>
                <a:cs typeface="Times New Roman" panose="02020603050405020304" pitchFamily="18" charset="0"/>
              </a:rPr>
              <a:t>ươn</a:t>
            </a:r>
            <a:r>
              <a:rPr lang="en-US" sz="3200" dirty="0">
                <a:solidFill>
                  <a:schemeClr val="tx1"/>
                </a:solidFill>
                <a:latin typeface="Times New Roman" panose="02020603050405020304" pitchFamily="18" charset="0"/>
                <a:cs typeface="Times New Roman" panose="02020603050405020304" pitchFamily="18" charset="0"/>
              </a:rPr>
              <a:t>g </a:t>
            </a:r>
            <a:r>
              <a:rPr lang="en-US" sz="3200" dirty="0" err="1">
                <a:solidFill>
                  <a:schemeClr val="tx1"/>
                </a:solidFill>
                <a:latin typeface="Times New Roman" panose="02020603050405020304" pitchFamily="18" charset="0"/>
                <a:cs typeface="Times New Roman" panose="02020603050405020304" pitchFamily="18" charset="0"/>
              </a:rPr>
              <a:t>pháp</a:t>
            </a:r>
            <a:r>
              <a:rPr lang="en-US" sz="3200" dirty="0">
                <a:solidFill>
                  <a:schemeClr val="tx1"/>
                </a:solidFill>
                <a:latin typeface="Times New Roman" panose="02020603050405020304" pitchFamily="18" charset="0"/>
                <a:cs typeface="Times New Roman" panose="02020603050405020304" pitchFamily="18" charset="0"/>
              </a:rPr>
              <a:t>:</a:t>
            </a:r>
          </a:p>
          <a:p>
            <a:pPr algn="ctr"/>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C99557B4-50FE-4CCA-9545-64B674B326B6}"/>
              </a:ext>
            </a:extLst>
          </p:cNvPr>
          <p:cNvSpPr/>
          <p:nvPr/>
        </p:nvSpPr>
        <p:spPr>
          <a:xfrm>
            <a:off x="393895" y="829994"/>
            <a:ext cx="8159262" cy="4958860"/>
          </a:xfrm>
          <a:prstGeom prst="roundRect">
            <a:avLst>
              <a:gd name="adj" fmla="val 353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3:</a:t>
            </a:r>
          </a:p>
          <a:p>
            <a:r>
              <a:rPr lang="en-US" sz="2800" b="1" dirty="0">
                <a:effectLst/>
                <a:latin typeface="Times New Roman" panose="02020603050405020304" pitchFamily="18" charset="0"/>
                <a:cs typeface="Times New Roman" panose="02020603050405020304" pitchFamily="18" charset="0"/>
              </a:rPr>
              <a:t>      </a:t>
            </a:r>
            <a:r>
              <a:rPr lang="vi-VN" sz="4000" b="1" dirty="0">
                <a:effectLst/>
                <a:latin typeface="Times New Roman" panose="02020603050405020304" pitchFamily="18" charset="0"/>
                <a:cs typeface="Times New Roman" panose="02020603050405020304" pitchFamily="18" charset="0"/>
              </a:rPr>
              <a:t>Ngày nay khu vực quanh hồ đã thành tên là </a:t>
            </a:r>
            <a:r>
              <a:rPr lang="vi-VN" sz="4000" b="1" dirty="0">
                <a:solidFill>
                  <a:schemeClr val="accent4"/>
                </a:solidFill>
                <a:effectLst/>
                <a:latin typeface="Times New Roman" panose="02020603050405020304" pitchFamily="18" charset="0"/>
                <a:cs typeface="Times New Roman" panose="02020603050405020304" pitchFamily="18" charset="0"/>
              </a:rPr>
              <a:t>Bờ Hồ</a:t>
            </a:r>
            <a:r>
              <a:rPr lang="vi-VN" sz="4000" b="1" dirty="0">
                <a:effectLst/>
                <a:latin typeface="Times New Roman" panose="02020603050405020304" pitchFamily="18" charset="0"/>
                <a:cs typeface="Times New Roman" panose="02020603050405020304" pitchFamily="18" charset="0"/>
              </a:rPr>
              <a:t>, là nơi nhân dân thủ đô dạo chơi ngày hè, nơi đón giao thừa, lại còn là nơi tổ chức hội hoa đăng - đèn hoa - pháo hoa - trong những dịp lễ tết hằng năm.</a:t>
            </a:r>
          </a:p>
        </p:txBody>
      </p:sp>
    </p:spTree>
    <p:extLst>
      <p:ext uri="{BB962C8B-B14F-4D97-AF65-F5344CB8AC3E}">
        <p14:creationId xmlns:p14="http://schemas.microsoft.com/office/powerpoint/2010/main" val="929254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F165F49B-772C-4341-B19B-E9BFF1CDB4A5}"/>
              </a:ext>
            </a:extLst>
          </p:cNvPr>
          <p:cNvSpPr/>
          <p:nvPr/>
        </p:nvSpPr>
        <p:spPr>
          <a:xfrm>
            <a:off x="196948" y="126609"/>
            <a:ext cx="11746523" cy="12660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cần 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danh</a:t>
            </a:r>
            <a:r>
              <a:rPr lang="en-US" sz="4000" dirty="0">
                <a:latin typeface="Times New Roman" panose="02020603050405020304" pitchFamily="18" charset="0"/>
                <a:cs typeface="Times New Roman" panose="02020603050405020304" pitchFamily="18" charset="0"/>
              </a:rPr>
              <a:t> lam </a:t>
            </a:r>
            <a:r>
              <a:rPr lang="en-US" sz="4000" dirty="0" err="1">
                <a:latin typeface="Times New Roman" panose="02020603050405020304" pitchFamily="18" charset="0"/>
                <a:cs typeface="Times New Roman" panose="02020603050405020304" pitchFamily="18" charset="0"/>
              </a:rPr>
              <a:t>thắng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cảnh</a:t>
            </a:r>
            <a:r>
              <a:rPr lang="en-US" sz="40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 xmlns:a16="http://schemas.microsoft.com/office/drawing/2014/main" id="{49281512-132D-4928-9B15-F477180EA75D}"/>
              </a:ext>
            </a:extLst>
          </p:cNvPr>
          <p:cNvSpPr txBox="1"/>
          <p:nvPr/>
        </p:nvSpPr>
        <p:spPr>
          <a:xfrm>
            <a:off x="4670473" y="689317"/>
            <a:ext cx="703384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Địa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lý,lịch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hoá,văn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4" name="Arrow: Down 3">
            <a:extLst>
              <a:ext uri="{FF2B5EF4-FFF2-40B4-BE49-F238E27FC236}">
                <a16:creationId xmlns="" xmlns:a16="http://schemas.microsoft.com/office/drawing/2014/main" id="{E7AADA1D-F99E-43A7-ADCC-39791FD8B796}"/>
              </a:ext>
            </a:extLst>
          </p:cNvPr>
          <p:cNvSpPr/>
          <p:nvPr/>
        </p:nvSpPr>
        <p:spPr>
          <a:xfrm>
            <a:off x="5613009" y="1547446"/>
            <a:ext cx="422031" cy="6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0B5A47E3-EF59-4251-8B58-C0FCD80434A6}"/>
              </a:ext>
            </a:extLst>
          </p:cNvPr>
          <p:cNvSpPr/>
          <p:nvPr/>
        </p:nvSpPr>
        <p:spPr>
          <a:xfrm>
            <a:off x="180535" y="2346961"/>
            <a:ext cx="11746523" cy="8323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3.</a:t>
            </a:r>
            <a:r>
              <a:rPr lang="en-US" sz="4000" b="1" dirty="0">
                <a:latin typeface="Times New Roman" panose="02020603050405020304" pitchFamily="18" charset="0"/>
                <a:cs typeface="Times New Roman" panose="02020603050405020304" pitchFamily="18" charset="0"/>
              </a:rPr>
              <a:t>Cách </a:t>
            </a:r>
            <a:r>
              <a:rPr lang="en-US" sz="4000" b="1" dirty="0" err="1">
                <a:latin typeface="Times New Roman" panose="02020603050405020304" pitchFamily="18" charset="0"/>
                <a:cs typeface="Times New Roman" panose="02020603050405020304" pitchFamily="18" charset="0"/>
              </a:rPr>
              <a:t>tích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luỹ</a:t>
            </a:r>
            <a:r>
              <a:rPr lang="en-US" sz="4000" b="1" dirty="0">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thức</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91F18D4A-88D8-474A-A91C-88BEF58EEA91}"/>
              </a:ext>
            </a:extLst>
          </p:cNvPr>
          <p:cNvSpPr/>
          <p:nvPr/>
        </p:nvSpPr>
        <p:spPr>
          <a:xfrm>
            <a:off x="222739" y="4175760"/>
            <a:ext cx="11746523" cy="2225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b="1" dirty="0" err="1">
                <a:latin typeface="Times New Roman" panose="02020603050405020304" pitchFamily="18" charset="0"/>
                <a:cs typeface="Times New Roman" panose="02020603050405020304" pitchFamily="18" charset="0"/>
              </a:rPr>
              <a:t>xem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ảnh,video,</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han</a:t>
            </a:r>
            <a:endParaRPr lang="en-US" sz="4000" b="1"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báo,tài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liệu</a:t>
            </a:r>
            <a:r>
              <a:rPr lang="en-US" sz="4000" dirty="0">
                <a:latin typeface="Times New Roman" panose="02020603050405020304" pitchFamily="18" charset="0"/>
                <a:cs typeface="Times New Roman" panose="02020603050405020304" pitchFamily="18" charset="0"/>
              </a:rPr>
              <a:t> có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b="1" dirty="0" err="1">
                <a:latin typeface="Times New Roman" panose="02020603050405020304" pitchFamily="18" charset="0"/>
                <a:cs typeface="Times New Roman" panose="02020603050405020304" pitchFamily="18" charset="0"/>
              </a:rPr>
              <a:t>thu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thập,nghiên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cứu,ghi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chép</a:t>
            </a:r>
            <a:r>
              <a:rPr lang="en-US" sz="4000" b="1" dirty="0">
                <a:latin typeface="Times New Roman" panose="02020603050405020304" pitchFamily="18" charset="0"/>
                <a:cs typeface="Times New Roman" panose="02020603050405020304" pitchFamily="18" charset="0"/>
              </a:rPr>
              <a:t>,…</a:t>
            </a:r>
          </a:p>
        </p:txBody>
      </p:sp>
      <p:sp>
        <p:nvSpPr>
          <p:cNvPr id="7" name="Arrow: Down 6">
            <a:extLst>
              <a:ext uri="{FF2B5EF4-FFF2-40B4-BE49-F238E27FC236}">
                <a16:creationId xmlns="" xmlns:a16="http://schemas.microsoft.com/office/drawing/2014/main" id="{2481C637-911E-4DE1-B75D-3F3D437CB976}"/>
              </a:ext>
            </a:extLst>
          </p:cNvPr>
          <p:cNvSpPr/>
          <p:nvPr/>
        </p:nvSpPr>
        <p:spPr>
          <a:xfrm>
            <a:off x="5624732" y="3402037"/>
            <a:ext cx="422031" cy="6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22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0E25682-3801-4320-94C4-6CCC2B012B4D}"/>
              </a:ext>
            </a:extLst>
          </p:cNvPr>
          <p:cNvSpPr txBox="1"/>
          <p:nvPr/>
        </p:nvSpPr>
        <p:spPr>
          <a:xfrm>
            <a:off x="4009292" y="0"/>
            <a:ext cx="447352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4.Nhận </a:t>
            </a:r>
            <a:r>
              <a:rPr lang="en-US" sz="4000" b="1" dirty="0" err="1">
                <a:latin typeface="Times New Roman" panose="02020603050405020304" pitchFamily="18" charset="0"/>
                <a:cs typeface="Times New Roman" panose="02020603050405020304" pitchFamily="18" charset="0"/>
              </a:rPr>
              <a:t>xét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cục</a:t>
            </a:r>
            <a:endParaRPr lang="en-US" sz="4000" b="1"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 xmlns:a16="http://schemas.microsoft.com/office/drawing/2014/main" id="{614D73B8-4F2C-448B-BB46-9C21BA017CF4}"/>
              </a:ext>
            </a:extLst>
          </p:cNvPr>
          <p:cNvGraphicFramePr>
            <a:graphicFrameLocks noGrp="1"/>
          </p:cNvGraphicFramePr>
          <p:nvPr>
            <p:extLst>
              <p:ext uri="{D42A27DB-BD31-4B8C-83A1-F6EECF244321}">
                <p14:modId xmlns:p14="http://schemas.microsoft.com/office/powerpoint/2010/main" val="4178772644"/>
              </p:ext>
            </p:extLst>
          </p:nvPr>
        </p:nvGraphicFramePr>
        <p:xfrm>
          <a:off x="0" y="909581"/>
          <a:ext cx="12192000" cy="5948419"/>
        </p:xfrm>
        <a:graphic>
          <a:graphicData uri="http://schemas.openxmlformats.org/drawingml/2006/table">
            <a:tbl>
              <a:tblPr firstRow="1" bandRow="1">
                <a:tableStyleId>{5940675A-B579-460E-94D1-54222C63F5DA}</a:tableStyleId>
              </a:tblPr>
              <a:tblGrid>
                <a:gridCol w="6096000">
                  <a:extLst>
                    <a:ext uri="{9D8B030D-6E8A-4147-A177-3AD203B41FA5}">
                      <a16:colId xmlns="" xmlns:a16="http://schemas.microsoft.com/office/drawing/2014/main" val="1464230233"/>
                    </a:ext>
                  </a:extLst>
                </a:gridCol>
                <a:gridCol w="6096000">
                  <a:extLst>
                    <a:ext uri="{9D8B030D-6E8A-4147-A177-3AD203B41FA5}">
                      <a16:colId xmlns="" xmlns:a16="http://schemas.microsoft.com/office/drawing/2014/main" val="3249176067"/>
                    </a:ext>
                  </a:extLst>
                </a:gridCol>
              </a:tblGrid>
              <a:tr h="527412">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bản:Hồ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Ngọc</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n</a:t>
                      </a:r>
                    </a:p>
                  </a:txBody>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cần </a:t>
                      </a:r>
                      <a:r>
                        <a:rPr lang="en-US" sz="2400" b="1" dirty="0" err="1">
                          <a:solidFill>
                            <a:schemeClr val="tx1"/>
                          </a:solidFill>
                          <a:latin typeface="Times New Roman" panose="02020603050405020304" pitchFamily="18" charset="0"/>
                          <a:cs typeface="Times New Roman" panose="02020603050405020304" pitchFamily="18" charset="0"/>
                        </a:rPr>
                        <a:t>bổ</a:t>
                      </a:r>
                      <a:r>
                        <a:rPr lang="en-US" sz="2400" b="1" dirty="0">
                          <a:solidFill>
                            <a:schemeClr val="tx1"/>
                          </a:solidFill>
                          <a:latin typeface="Times New Roman" panose="02020603050405020304" pitchFamily="18" charset="0"/>
                          <a:cs typeface="Times New Roman" panose="02020603050405020304" pitchFamily="18" charset="0"/>
                        </a:rPr>
                        <a:t> sung</a:t>
                      </a:r>
                    </a:p>
                  </a:txBody>
                  <a:tcPr/>
                </a:tc>
                <a:extLst>
                  <a:ext uri="{0D108BD9-81ED-4DB2-BD59-A6C34878D82A}">
                    <a16:rowId xmlns="" xmlns:a16="http://schemas.microsoft.com/office/drawing/2014/main" val="480356230"/>
                  </a:ext>
                </a:extLst>
              </a:tr>
              <a:tr h="416790">
                <a:tc>
                  <a:txBody>
                    <a:bodyPr/>
                    <a:lstStyle/>
                    <a:p>
                      <a:endParaRPr lang="en-US" dirty="0"/>
                    </a:p>
                  </a:txBody>
                  <a:tcPr/>
                </a:tc>
                <a:tc>
                  <a:txBody>
                    <a:bodyPr/>
                    <a:lstStyle/>
                    <a:p>
                      <a:endParaRPr lang="en-US"/>
                    </a:p>
                  </a:txBody>
                  <a:tcPr/>
                </a:tc>
                <a:extLst>
                  <a:ext uri="{0D108BD9-81ED-4DB2-BD59-A6C34878D82A}">
                    <a16:rowId xmlns="" xmlns:a16="http://schemas.microsoft.com/office/drawing/2014/main" val="3916599891"/>
                  </a:ext>
                </a:extLst>
              </a:tr>
              <a:tr h="1029898">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p>
                      <a:r>
                        <a:rPr lang="en-US" sz="2000" b="0" dirty="0">
                          <a:solidFill>
                            <a:schemeClr val="tx1"/>
                          </a:solidFill>
                          <a:latin typeface="Times New Roman" panose="02020603050405020304" pitchFamily="18" charset="0"/>
                          <a:cs typeface="Times New Roman" panose="02020603050405020304" pitchFamily="18" charset="0"/>
                        </a:rPr>
                        <a:t>*</a:t>
                      </a:r>
                      <a:r>
                        <a:rPr lang="en-US" sz="2000" b="0" dirty="0" err="1" smtClean="0">
                          <a:solidFill>
                            <a:schemeClr val="tx1"/>
                          </a:solidFill>
                          <a:latin typeface="Times New Roman" panose="02020603050405020304" pitchFamily="18" charset="0"/>
                          <a:cs typeface="Times New Roman" panose="02020603050405020304" pitchFamily="18" charset="0"/>
                        </a:rPr>
                        <a:t>Đoạn</a:t>
                      </a:r>
                      <a:r>
                        <a:rPr lang="en-US" sz="2000" b="0" dirty="0" smtClean="0">
                          <a:solidFill>
                            <a:schemeClr val="tx1"/>
                          </a:solidFill>
                          <a:latin typeface="Times New Roman" panose="02020603050405020304" pitchFamily="18" charset="0"/>
                          <a:cs typeface="Times New Roman" panose="02020603050405020304" pitchFamily="18" charset="0"/>
                        </a:rPr>
                        <a:t> </a:t>
                      </a:r>
                      <a:r>
                        <a:rPr lang="en-US" sz="2000" b="0" dirty="0">
                          <a:solidFill>
                            <a:schemeClr val="tx1"/>
                          </a:solidFill>
                          <a:latin typeface="Times New Roman" panose="02020603050405020304" pitchFamily="18" charset="0"/>
                          <a:cs typeface="Times New Roman" panose="02020603050405020304" pitchFamily="18" charset="0"/>
                        </a:rPr>
                        <a:t>1:Giới </a:t>
                      </a:r>
                      <a:r>
                        <a:rPr lang="en-US" sz="2000" b="0" dirty="0" err="1">
                          <a:solidFill>
                            <a:schemeClr val="tx1"/>
                          </a:solidFill>
                          <a:latin typeface="Times New Roman" panose="02020603050405020304" pitchFamily="18" charset="0"/>
                          <a:cs typeface="Times New Roman" panose="02020603050405020304" pitchFamily="18" charset="0"/>
                        </a:rPr>
                        <a:t>thiệu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về</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Hồ</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Hoàn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Kiếm</a:t>
                      </a:r>
                      <a:r>
                        <a:rPr lang="en-US" sz="20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endParaRPr lang="en-US" dirty="0"/>
                    </a:p>
                  </a:txBody>
                  <a:tcPr/>
                </a:tc>
                <a:extLst>
                  <a:ext uri="{0D108BD9-81ED-4DB2-BD59-A6C34878D82A}">
                    <a16:rowId xmlns="" xmlns:a16="http://schemas.microsoft.com/office/drawing/2014/main" val="1546614055"/>
                  </a:ext>
                </a:extLst>
              </a:tr>
              <a:tr h="443328">
                <a:tc>
                  <a:txBody>
                    <a:bodyPr/>
                    <a:lstStyle/>
                    <a:p>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Nguốn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gốc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hình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thành,lịch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sử</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các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tên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gọi</a:t>
                      </a:r>
                      <a:r>
                        <a:rPr lang="en-US" sz="20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endParaRPr lang="en-US" dirty="0"/>
                    </a:p>
                  </a:txBody>
                  <a:tcPr/>
                </a:tc>
                <a:extLst>
                  <a:ext uri="{0D108BD9-81ED-4DB2-BD59-A6C34878D82A}">
                    <a16:rowId xmlns="" xmlns:a16="http://schemas.microsoft.com/office/drawing/2014/main" val="84438582"/>
                  </a:ext>
                </a:extLst>
              </a:tr>
              <a:tr h="443328">
                <a:tc>
                  <a:txBody>
                    <a:bodyPr/>
                    <a:lstStyle/>
                    <a:p>
                      <a:endParaRPr lang="en-US" b="0" dirty="0"/>
                    </a:p>
                  </a:txBody>
                  <a:tcPr/>
                </a:tc>
                <a:tc>
                  <a:txBody>
                    <a:bodyPr/>
                    <a:lstStyle/>
                    <a:p>
                      <a:endParaRPr lang="en-US" dirty="0"/>
                    </a:p>
                  </a:txBody>
                  <a:tcPr/>
                </a:tc>
                <a:extLst>
                  <a:ext uri="{0D108BD9-81ED-4DB2-BD59-A6C34878D82A}">
                    <a16:rowId xmlns="" xmlns:a16="http://schemas.microsoft.com/office/drawing/2014/main" val="4064989704"/>
                  </a:ext>
                </a:extLst>
              </a:tr>
              <a:tr h="694039">
                <a:tc>
                  <a:txBody>
                    <a:bodyPr/>
                    <a:lstStyle/>
                    <a:p>
                      <a:r>
                        <a:rPr lang="en-US" sz="2000" b="0" dirty="0">
                          <a:solidFill>
                            <a:schemeClr val="tx1"/>
                          </a:solidFill>
                          <a:latin typeface="Times New Roman" panose="02020603050405020304" pitchFamily="18" charset="0"/>
                          <a:cs typeface="Times New Roman" panose="02020603050405020304" pitchFamily="18" charset="0"/>
                        </a:rPr>
                        <a:t>*</a:t>
                      </a:r>
                      <a:r>
                        <a:rPr lang="en-US" sz="2000" b="0" dirty="0" err="1">
                          <a:solidFill>
                            <a:schemeClr val="tx1"/>
                          </a:solidFill>
                          <a:latin typeface="Times New Roman" panose="02020603050405020304" pitchFamily="18" charset="0"/>
                          <a:cs typeface="Times New Roman" panose="02020603050405020304" pitchFamily="18" charset="0"/>
                        </a:rPr>
                        <a:t>Đoạn</a:t>
                      </a:r>
                      <a:r>
                        <a:rPr lang="en-US" sz="2000" b="0" dirty="0">
                          <a:solidFill>
                            <a:schemeClr val="tx1"/>
                          </a:solidFill>
                          <a:latin typeface="Times New Roman" panose="02020603050405020304" pitchFamily="18" charset="0"/>
                          <a:cs typeface="Times New Roman" panose="02020603050405020304" pitchFamily="18" charset="0"/>
                        </a:rPr>
                        <a:t> 2: </a:t>
                      </a:r>
                      <a:r>
                        <a:rPr lang="en-US" sz="2000" b="0" dirty="0" err="1">
                          <a:solidFill>
                            <a:schemeClr val="tx1"/>
                          </a:solidFill>
                          <a:latin typeface="Times New Roman" panose="02020603050405020304" pitchFamily="18" charset="0"/>
                          <a:cs typeface="Times New Roman" panose="02020603050405020304" pitchFamily="18" charset="0"/>
                        </a:rPr>
                        <a:t>Giới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thiệu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đền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Ngọc</a:t>
                      </a:r>
                      <a:r>
                        <a:rPr lang="en-US" sz="2000" b="0" dirty="0">
                          <a:solidFill>
                            <a:schemeClr val="tx1"/>
                          </a:solidFill>
                          <a:latin typeface="Times New Roman" panose="02020603050405020304" pitchFamily="18" charset="0"/>
                          <a:cs typeface="Times New Roman" panose="02020603050405020304" pitchFamily="18" charset="0"/>
                        </a:rPr>
                        <a:t> S</a:t>
                      </a:r>
                      <a:r>
                        <a:rPr lang="vi-VN" sz="2000" b="0" dirty="0">
                          <a:solidFill>
                            <a:schemeClr val="tx1"/>
                          </a:solidFill>
                          <a:latin typeface="Times New Roman" panose="02020603050405020304" pitchFamily="18" charset="0"/>
                          <a:cs typeface="Times New Roman" panose="02020603050405020304" pitchFamily="18" charset="0"/>
                        </a:rPr>
                        <a:t>ơn</a:t>
                      </a:r>
                      <a:r>
                        <a:rPr lang="en-US" sz="2000" b="0" dirty="0">
                          <a:solidFill>
                            <a:schemeClr val="tx1"/>
                          </a:solidFill>
                          <a:latin typeface="Times New Roman" panose="02020603050405020304" pitchFamily="18" charset="0"/>
                          <a:cs typeface="Times New Roman" panose="02020603050405020304" pitchFamily="18" charset="0"/>
                        </a:rPr>
                        <a:t>.</a:t>
                      </a:r>
                    </a:p>
                    <a:p>
                      <a:pPr marL="0" indent="0">
                        <a:buFontTx/>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Nguồn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gốc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và</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quá</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trình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xây</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dụng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đền</a:t>
                      </a:r>
                      <a:endParaRPr lang="en-US" sz="2000" b="0" dirty="0">
                        <a:solidFill>
                          <a:schemeClr val="tx1"/>
                        </a:solidFill>
                        <a:latin typeface="Times New Roman" panose="02020603050405020304" pitchFamily="18" charset="0"/>
                        <a:cs typeface="Times New Roman" panose="02020603050405020304" pitchFamily="18" charset="0"/>
                      </a:endParaRPr>
                    </a:p>
                    <a:p>
                      <a:pPr marL="0" indent="0">
                        <a:buFontTx/>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Vị</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trí</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và</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cấu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trúc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đền</a:t>
                      </a:r>
                      <a:r>
                        <a:rPr lang="en-US" sz="20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endParaRPr lang="en-US" dirty="0"/>
                    </a:p>
                  </a:txBody>
                  <a:tcPr/>
                </a:tc>
                <a:extLst>
                  <a:ext uri="{0D108BD9-81ED-4DB2-BD59-A6C34878D82A}">
                    <a16:rowId xmlns="" xmlns:a16="http://schemas.microsoft.com/office/drawing/2014/main" val="502367896"/>
                  </a:ext>
                </a:extLst>
              </a:tr>
              <a:tr h="429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Times New Roman" panose="02020603050405020304" pitchFamily="18" charset="0"/>
                          <a:cs typeface="Times New Roman" panose="02020603050405020304" pitchFamily="18" charset="0"/>
                        </a:rPr>
                        <a:t>*</a:t>
                      </a:r>
                      <a:r>
                        <a:rPr lang="en-US" sz="2000" b="0" dirty="0" err="1">
                          <a:solidFill>
                            <a:schemeClr val="tx1"/>
                          </a:solidFill>
                          <a:latin typeface="Times New Roman" panose="02020603050405020304" pitchFamily="18" charset="0"/>
                          <a:cs typeface="Times New Roman" panose="02020603050405020304" pitchFamily="18" charset="0"/>
                        </a:rPr>
                        <a:t>Đoạn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smtClean="0">
                          <a:solidFill>
                            <a:schemeClr val="tx1"/>
                          </a:solidFill>
                          <a:latin typeface="Times New Roman" panose="02020603050405020304" pitchFamily="18" charset="0"/>
                          <a:cs typeface="Times New Roman" panose="02020603050405020304" pitchFamily="18" charset="0"/>
                        </a:rPr>
                        <a:t>3: </a:t>
                      </a:r>
                      <a:r>
                        <a:rPr lang="en-US" sz="2000" b="0" dirty="0" err="1">
                          <a:solidFill>
                            <a:schemeClr val="tx1"/>
                          </a:solidFill>
                          <a:latin typeface="Times New Roman" panose="02020603050405020304" pitchFamily="18" charset="0"/>
                          <a:cs typeface="Times New Roman" panose="02020603050405020304" pitchFamily="18" charset="0"/>
                        </a:rPr>
                        <a:t>Giới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thiệu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về</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Bờ</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Hồ</a:t>
                      </a:r>
                      <a:r>
                        <a:rPr lang="en-US" sz="20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endParaRPr lang="en-US" dirty="0"/>
                    </a:p>
                  </a:txBody>
                  <a:tcPr/>
                </a:tc>
                <a:extLst>
                  <a:ext uri="{0D108BD9-81ED-4DB2-BD59-A6C34878D82A}">
                    <a16:rowId xmlns="" xmlns:a16="http://schemas.microsoft.com/office/drawing/2014/main" val="4223513467"/>
                  </a:ext>
                </a:extLst>
              </a:tr>
              <a:tr h="1188524">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272547248"/>
                  </a:ext>
                </a:extLst>
              </a:tr>
              <a:tr h="464234">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824670798"/>
                  </a:ext>
                </a:extLst>
              </a:tr>
            </a:tbl>
          </a:graphicData>
        </a:graphic>
      </p:graphicFrame>
      <p:sp>
        <p:nvSpPr>
          <p:cNvPr id="11" name="TextBox 10">
            <a:extLst>
              <a:ext uri="{FF2B5EF4-FFF2-40B4-BE49-F238E27FC236}">
                <a16:creationId xmlns="" xmlns:a16="http://schemas.microsoft.com/office/drawing/2014/main" id="{A4585823-2E4D-455E-B005-967581867F89}"/>
              </a:ext>
            </a:extLst>
          </p:cNvPr>
          <p:cNvSpPr txBox="1"/>
          <p:nvPr/>
        </p:nvSpPr>
        <p:spPr>
          <a:xfrm>
            <a:off x="6091311" y="1427871"/>
            <a:ext cx="6100689" cy="400110"/>
          </a:xfrm>
          <a:prstGeom prst="rect">
            <a:avLst/>
          </a:prstGeom>
          <a:noFill/>
        </p:spPr>
        <p:txBody>
          <a:bodyPr wrap="square" rtlCol="0">
            <a:spAutoFit/>
          </a:bodyPr>
          <a:lstStyle/>
          <a:p>
            <a:r>
              <a:rPr lang="en-US" sz="2000" dirty="0" err="1">
                <a:solidFill>
                  <a:schemeClr val="accent1"/>
                </a:solidFill>
                <a:latin typeface="Times New Roman" panose="02020603050405020304" pitchFamily="18" charset="0"/>
                <a:cs typeface="Times New Roman" panose="02020603050405020304" pitchFamily="18" charset="0"/>
              </a:rPr>
              <a:t>Mở</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bài</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giới</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thiệu</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đối</a:t>
            </a:r>
            <a:r>
              <a:rPr lang="en-US" sz="2000" dirty="0">
                <a:solidFill>
                  <a:schemeClr val="accent1"/>
                </a:solidFill>
                <a:latin typeface="Times New Roman" panose="02020603050405020304" pitchFamily="18" charset="0"/>
                <a:cs typeface="Times New Roman" panose="02020603050405020304" pitchFamily="18" charset="0"/>
              </a:rPr>
              <a:t> t</a:t>
            </a:r>
            <a:r>
              <a:rPr lang="vi-VN" sz="2000" dirty="0">
                <a:solidFill>
                  <a:schemeClr val="accent1"/>
                </a:solidFill>
                <a:latin typeface="Times New Roman" panose="02020603050405020304" pitchFamily="18" charset="0"/>
                <a:cs typeface="Times New Roman" panose="02020603050405020304" pitchFamily="18" charset="0"/>
              </a:rPr>
              <a:t>ượng</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thuyết</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minh</a:t>
            </a:r>
            <a:r>
              <a:rPr lang="en-US" sz="2000" dirty="0">
                <a:solidFill>
                  <a:schemeClr val="accent1"/>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BEDD85D1-4AD6-46FF-A3A9-03B75F8D2952}"/>
              </a:ext>
            </a:extLst>
          </p:cNvPr>
          <p:cNvSpPr txBox="1"/>
          <p:nvPr/>
        </p:nvSpPr>
        <p:spPr>
          <a:xfrm>
            <a:off x="6091311" y="6408654"/>
            <a:ext cx="6100689" cy="400110"/>
          </a:xfrm>
          <a:prstGeom prst="rect">
            <a:avLst/>
          </a:prstGeom>
          <a:noFill/>
        </p:spPr>
        <p:txBody>
          <a:bodyPr wrap="square" rtlCol="0">
            <a:spAutoFit/>
          </a:bodyPr>
          <a:lstStyle/>
          <a:p>
            <a:r>
              <a:rPr lang="en-US" sz="2000" dirty="0" err="1">
                <a:solidFill>
                  <a:schemeClr val="accent1"/>
                </a:solidFill>
                <a:latin typeface="Times New Roman" panose="02020603050405020304" pitchFamily="18" charset="0"/>
                <a:cs typeface="Times New Roman" panose="02020603050405020304" pitchFamily="18" charset="0"/>
              </a:rPr>
              <a:t>Kết</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bài</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bày</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tỏ</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thái</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độ</a:t>
            </a:r>
            <a:r>
              <a:rPr lang="en-US" sz="2000" dirty="0">
                <a:solidFill>
                  <a:schemeClr val="accent1"/>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 xmlns:a16="http://schemas.microsoft.com/office/drawing/2014/main" id="{1CEAF8B5-C276-4F34-AE95-9510B60A9885}"/>
              </a:ext>
            </a:extLst>
          </p:cNvPr>
          <p:cNvSpPr txBox="1"/>
          <p:nvPr/>
        </p:nvSpPr>
        <p:spPr>
          <a:xfrm>
            <a:off x="6091311" y="1875693"/>
            <a:ext cx="6100689" cy="1015663"/>
          </a:xfrm>
          <a:prstGeom prst="rect">
            <a:avLst/>
          </a:prstGeom>
          <a:noFill/>
        </p:spPr>
        <p:txBody>
          <a:bodyPr wrap="square" rtlCol="0">
            <a:spAutoFit/>
          </a:bodyPr>
          <a:lstStyle/>
          <a:p>
            <a:r>
              <a:rPr lang="en-US" sz="2000" dirty="0" err="1">
                <a:solidFill>
                  <a:schemeClr val="accent1"/>
                </a:solidFill>
                <a:latin typeface="Times New Roman" panose="02020603050405020304" pitchFamily="18" charset="0"/>
                <a:cs typeface="Times New Roman" panose="02020603050405020304" pitchFamily="18" charset="0"/>
              </a:rPr>
              <a:t>Thân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bài</a:t>
            </a:r>
            <a:r>
              <a:rPr lang="en-US" sz="2000" dirty="0">
                <a:solidFill>
                  <a:schemeClr val="accent1"/>
                </a:solidFill>
                <a:latin typeface="Times New Roman" panose="02020603050405020304" pitchFamily="18" charset="0"/>
                <a:cs typeface="Times New Roman" panose="02020603050405020304" pitchFamily="18" charset="0"/>
              </a:rPr>
              <a:t>:</a:t>
            </a:r>
          </a:p>
          <a:p>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Giới</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thiệu</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Hồ</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Hoàn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Kiếm</a:t>
            </a:r>
            <a:r>
              <a:rPr lang="en-US" sz="2000" dirty="0">
                <a:solidFill>
                  <a:schemeClr val="accent1"/>
                </a:solidFill>
                <a:latin typeface="Times New Roman" panose="02020603050405020304" pitchFamily="18" charset="0"/>
                <a:cs typeface="Times New Roman" panose="02020603050405020304" pitchFamily="18" charset="0"/>
              </a:rPr>
              <a:t>.</a:t>
            </a:r>
          </a:p>
          <a:p>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Vị</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trí</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địa</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lí</a:t>
            </a:r>
            <a:r>
              <a:rPr lang="en-US" sz="2000" dirty="0">
                <a:solidFill>
                  <a:schemeClr val="accent1"/>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 xmlns:a16="http://schemas.microsoft.com/office/drawing/2014/main" id="{50007623-3959-4034-BBA7-C88FDA3961C8}"/>
              </a:ext>
            </a:extLst>
          </p:cNvPr>
          <p:cNvSpPr txBox="1"/>
          <p:nvPr/>
        </p:nvSpPr>
        <p:spPr>
          <a:xfrm>
            <a:off x="6091311" y="3352800"/>
            <a:ext cx="6100689" cy="400110"/>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Hình</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dạng,diện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tích,màu</a:t>
            </a:r>
            <a:r>
              <a:rPr lang="en-US" sz="2000" dirty="0">
                <a:solidFill>
                  <a:schemeClr val="accent1"/>
                </a:solidFill>
                <a:latin typeface="Times New Roman" panose="02020603050405020304" pitchFamily="18" charset="0"/>
                <a:cs typeface="Times New Roman" panose="02020603050405020304" pitchFamily="18" charset="0"/>
              </a:rPr>
              <a:t> n</a:t>
            </a:r>
            <a:r>
              <a:rPr lang="vi-VN" sz="2000" dirty="0">
                <a:solidFill>
                  <a:schemeClr val="accent1"/>
                </a:solidFill>
                <a:latin typeface="Times New Roman" panose="02020603050405020304" pitchFamily="18" charset="0"/>
                <a:cs typeface="Times New Roman" panose="02020603050405020304" pitchFamily="18" charset="0"/>
              </a:rPr>
              <a:t>ước</a:t>
            </a:r>
            <a:r>
              <a:rPr lang="en-US" sz="2000" dirty="0">
                <a:solidFill>
                  <a:schemeClr val="accent1"/>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 xmlns:a16="http://schemas.microsoft.com/office/drawing/2014/main" id="{5E5BBEEC-77C6-4F9F-B267-CCC19B52C463}"/>
              </a:ext>
            </a:extLst>
          </p:cNvPr>
          <p:cNvSpPr>
            <a:spLocks noChangeArrowheads="1"/>
          </p:cNvSpPr>
          <p:nvPr/>
        </p:nvSpPr>
        <p:spPr bwMode="auto">
          <a:xfrm>
            <a:off x="6070650" y="3867443"/>
            <a:ext cx="1931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dirty="0">
                <a:solidFill>
                  <a:schemeClr val="accent1"/>
                </a:solidFill>
                <a:latin typeface="Times New Roman" panose="02020603050405020304" pitchFamily="18" charset="0"/>
                <a:cs typeface="Times New Roman" panose="02020603050405020304" pitchFamily="18" charset="0"/>
              </a:rPr>
              <a:t>* Đền Ngọc Sơn</a:t>
            </a:r>
            <a:endParaRPr lang="en-US" altLang="en-US" sz="2000" dirty="0">
              <a:solidFill>
                <a:schemeClr val="accent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F8F92788-E515-4FC5-A36A-01787D780A78}"/>
              </a:ext>
            </a:extLst>
          </p:cNvPr>
          <p:cNvSpPr>
            <a:spLocks noChangeArrowheads="1"/>
          </p:cNvSpPr>
          <p:nvPr/>
        </p:nvSpPr>
        <p:spPr bwMode="auto">
          <a:xfrm>
            <a:off x="6112413" y="4792957"/>
            <a:ext cx="4461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000" dirty="0">
                <a:solidFill>
                  <a:schemeClr val="accent1"/>
                </a:solidFill>
                <a:latin typeface="Times New Roman" panose="02020603050405020304" pitchFamily="18" charset="0"/>
                <a:cs typeface="Times New Roman" panose="02020603050405020304" pitchFamily="18" charset="0"/>
              </a:rPr>
              <a:t>- Các công trình kiến trúc xung quanh hồ.</a:t>
            </a:r>
            <a:endParaRPr lang="en-US" altLang="en-US" sz="2000" dirty="0">
              <a:solidFill>
                <a:schemeClr val="accent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3178E42D-7640-4FF8-BC83-F41928D19D97}"/>
              </a:ext>
            </a:extLst>
          </p:cNvPr>
          <p:cNvSpPr>
            <a:spLocks noChangeArrowheads="1"/>
          </p:cNvSpPr>
          <p:nvPr/>
        </p:nvSpPr>
        <p:spPr bwMode="auto">
          <a:xfrm>
            <a:off x="6091311" y="5229519"/>
            <a:ext cx="6100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vi-VN" altLang="en-US" sz="2000" dirty="0">
                <a:solidFill>
                  <a:schemeClr val="accent1"/>
                </a:solidFill>
                <a:latin typeface="Times New Roman" panose="02020603050405020304" pitchFamily="18" charset="0"/>
                <a:cs typeface="Times New Roman" panose="02020603050405020304" pitchFamily="18" charset="0"/>
              </a:rPr>
              <a:t>Ý nghĩa lịch sử, xã hội, văn hóa... V ị trí trong đời sống tình cảm con người.</a:t>
            </a:r>
          </a:p>
          <a:p>
            <a:pPr>
              <a:buFontTx/>
              <a:buChar char="-"/>
            </a:pPr>
            <a:r>
              <a:rPr lang="vi-VN" altLang="en-US" sz="2000" dirty="0">
                <a:solidFill>
                  <a:schemeClr val="accent1"/>
                </a:solidFill>
                <a:latin typeface="Times New Roman" panose="02020603050405020304" pitchFamily="18" charset="0"/>
                <a:cs typeface="Times New Roman" panose="02020603050405020304" pitchFamily="18" charset="0"/>
              </a:rPr>
              <a:t>Những bài học về bảo tồn, tôn tạo...</a:t>
            </a:r>
            <a:endParaRPr lang="en-US" altLang="en-US"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8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2759</Words>
  <Application>Microsoft Office PowerPoint</Application>
  <PresentationFormat>Custom</PresentationFormat>
  <Paragraphs>141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Sky123.Org</cp:lastModifiedBy>
  <cp:revision>44</cp:revision>
  <dcterms:created xsi:type="dcterms:W3CDTF">2022-03-26T06:55:43Z</dcterms:created>
  <dcterms:modified xsi:type="dcterms:W3CDTF">2023-02-05T14:32:09Z</dcterms:modified>
</cp:coreProperties>
</file>