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85" r:id="rId4"/>
    <p:sldId id="286" r:id="rId5"/>
    <p:sldId id="287" r:id="rId6"/>
    <p:sldId id="294" r:id="rId7"/>
    <p:sldId id="295" r:id="rId8"/>
    <p:sldId id="297" r:id="rId9"/>
    <p:sldId id="296" r:id="rId10"/>
    <p:sldId id="298" r:id="rId11"/>
    <p:sldId id="259" r:id="rId12"/>
    <p:sldId id="267" r:id="rId13"/>
    <p:sldId id="300" r:id="rId14"/>
    <p:sldId id="299" r:id="rId15"/>
    <p:sldId id="301" r:id="rId16"/>
    <p:sldId id="302" r:id="rId17"/>
    <p:sldId id="303" r:id="rId18"/>
    <p:sldId id="304" r:id="rId19"/>
    <p:sldId id="265" r:id="rId20"/>
    <p:sldId id="257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2" autoAdjust="0"/>
    <p:restoredTop sz="94622" autoAdjust="0"/>
  </p:normalViewPr>
  <p:slideViewPr>
    <p:cSldViewPr>
      <p:cViewPr varScale="1">
        <p:scale>
          <a:sx n="54" d="100"/>
          <a:sy n="54" d="100"/>
        </p:scale>
        <p:origin x="74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4EEC3-8936-4FD0-8BAC-09FBA991901B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F35CA-0414-4292-93B6-ADAB2AA47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8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4A9C8-6241-4E4D-B554-6E735B574B1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C95252-9B74-4915-BE89-2E1FF21ECA11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464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A5A7F7-C6F0-4236-B949-A6E02969908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DF0ABE-D3E7-4D54-B029-2F3DEC020F78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4724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A5EB4-3042-42D3-BD76-78085988667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FF42D-763E-4482-909C-3CCE61A06898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9287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95848-3E93-4C63-A6C4-ECDE446C344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A076E8-A5C7-456A-91F8-06470A131B50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5325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34B67E-F004-4686-ABA0-25BC9129286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FFDCC5-7E0E-4F58-BC90-EBF6569C8CDC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17707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C9C22-69BE-4664-A33C-F83A6C93503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1A85B-4668-4DA0-B45C-DE406925E1BB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610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4D3E6-72ED-42B1-9457-EC5F6AA6553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129AC3-022C-4797-B072-D73984CA18F9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1360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40079-CFFF-428C-8E58-03757971C5D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B616A0-E63C-42BF-91C7-D77179411DB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227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23385-E9D4-42FD-B7A9-01A2EE9FA74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B2468D-1ABD-4D69-B02F-8CB448937E2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690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A5504-2A72-4C2B-9D6D-FDC8C69FA79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33785B-1B51-48A2-8A9D-F492087C9BFB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792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871E2-5CCB-4107-B1CC-C0D21E916B5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964DE4-D310-487E-B45F-AEDDAF760700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699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400302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3E38-4D6A-439B-A643-46AE75CDAEB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5/16/2023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767AC-DF9A-4133-8D2D-77A6D1932392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2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514350" indent="-5143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1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jpe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46.svg"/><Relationship Id="rId4" Type="http://schemas.openxmlformats.org/officeDocument/2006/relationships/image" Target="../media/image52.sv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5.svg"/><Relationship Id="rId7" Type="http://schemas.openxmlformats.org/officeDocument/2006/relationships/image" Target="../media/image44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7.png"/><Relationship Id="rId1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7.xml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812439" y="2558933"/>
            <a:ext cx="12725478" cy="46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9"/>
              </a:lnSpc>
            </a:pPr>
            <a:r>
              <a:rPr lang="en-US" sz="7000" b="1" dirty="0">
                <a:solidFill>
                  <a:srgbClr val="152A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THẦY CÔ GIÁO DỰ GIỜ TIẾT SỐ HỌC CỦA LỚP 6A7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241585" y="3708994"/>
            <a:ext cx="4360833" cy="6670394"/>
            <a:chOff x="0" y="0"/>
            <a:chExt cx="5814444" cy="889385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955847" y="789589"/>
              <a:ext cx="2858597" cy="810426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75798" y="3408278"/>
              <a:ext cx="3760100" cy="53855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2565946">
              <a:off x="2313820" y="280764"/>
              <a:ext cx="1284055" cy="116732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7383328"/>
              <a:ext cx="963026" cy="97186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1253653" y="4391654"/>
            <a:ext cx="4762413" cy="6345120"/>
            <a:chOff x="0" y="0"/>
            <a:chExt cx="6349884" cy="846016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282956" cy="846016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904292" y="2630313"/>
              <a:ext cx="2888722" cy="524355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90890" y="803949"/>
              <a:ext cx="1092066" cy="9927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840736">
              <a:off x="5184308" y="6230215"/>
              <a:ext cx="1045909" cy="111699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301777">
            <a:off x="762810" y="-1380496"/>
            <a:ext cx="3936806" cy="39368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b="46557"/>
          <a:stretch>
            <a:fillRect/>
          </a:stretch>
        </p:blipFill>
        <p:spPr>
          <a:xfrm>
            <a:off x="13721637" y="587907"/>
            <a:ext cx="4131984" cy="21530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6557"/>
          <a:stretch>
            <a:fillRect/>
          </a:stretch>
        </p:blipFill>
        <p:spPr>
          <a:xfrm>
            <a:off x="14401800" y="589134"/>
            <a:ext cx="3559014" cy="18544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11821" y="3104976"/>
            <a:ext cx="16225819" cy="3501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9500" b="1" dirty="0" err="1">
                <a:solidFill>
                  <a:srgbClr val="152A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GB" sz="9500" b="1" dirty="0">
                <a:solidFill>
                  <a:srgbClr val="152A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71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9500" b="1" dirty="0">
                <a:solidFill>
                  <a:srgbClr val="152A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CUỐI CHƯƠNG VII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01777">
            <a:off x="384307" y="276811"/>
            <a:ext cx="2790513" cy="27905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108608" y="5143500"/>
            <a:ext cx="2697071" cy="53275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0553" y="6797147"/>
            <a:ext cx="1949302" cy="35383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98165" y="8881843"/>
            <a:ext cx="722269" cy="728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srcRect b="15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462835" flipH="1">
            <a:off x="9921194" y="6244861"/>
            <a:ext cx="8553738" cy="561339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758445" y="1433435"/>
            <a:ext cx="16771109" cy="0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143521" y="322053"/>
            <a:ext cx="5562079" cy="81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DB82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DB82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DB82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DB82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DB82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DB82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DB82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DB82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DB823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7060" y="1783875"/>
            <a:ext cx="15849079" cy="2144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1. </a:t>
            </a:r>
            <a:r>
              <a:rPr kumimoji="0" lang="nl-NL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giá trị của biểu thức (Tính</a:t>
            </a:r>
            <a:r>
              <a:rPr kumimoji="0" lang="nl-NL" sz="4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nhanh nếu có thể)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15,3 – 21,5 – 3 . 1,5;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kumimoji="0" lang="nl-NL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7,2 + (-4,7) + 2,8 + (-2,3)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47800" y="4145177"/>
            <a:ext cx="5334000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15,3 – 21,5 – 4,5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438940" y="5156184"/>
            <a:ext cx="5723860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15,3 – (21,5 + 4,5)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47800" y="6167191"/>
            <a:ext cx="5723860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15,3 – 26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47800" y="7178198"/>
            <a:ext cx="5723860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-10,7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521454" y="4234062"/>
            <a:ext cx="7547346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(7,2 + 2,8) + [(-4,7)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+ (-2,3)]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512594" y="5245069"/>
            <a:ext cx="5723860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10 + (-7)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521454" y="6256076"/>
            <a:ext cx="5723860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srcRect b="15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044"/>
          <a:stretch>
            <a:fillRect/>
          </a:stretch>
        </p:blipFill>
        <p:spPr>
          <a:xfrm rot="5400000">
            <a:off x="7938241" y="422498"/>
            <a:ext cx="2275957" cy="1842356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6261">
            <a:off x="16766012" y="370994"/>
            <a:ext cx="940342" cy="752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0949" y="499605"/>
            <a:ext cx="15544800" cy="16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2 (Bài 7.28 SGK – tr.42):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tròn số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127,459 đến hàng phần mười;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152,025 đến hàng chục;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543800" y="3558102"/>
            <a:ext cx="2315504" cy="838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 lời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0949" y="4686300"/>
            <a:ext cx="16723617" cy="192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Làm tròn 127,459 đến hàng phần mười ta được kết quả là: 127,5.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Làm tròn 152,025 đến hàng chục ta được kết quả là: 150.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5452" y="8832436"/>
            <a:ext cx="18638904" cy="2609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1333500"/>
            <a:ext cx="10439400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3. (Bài 7.30 SGK – tr.42)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 dịp Việt đạt danh hiệu học sinh giỏi, Việt được mẹ mua cho một con robot (rô-bốt). Giá niêm yết của con robot là 300 000 đồng nhưng hôm nay được khuyến mại giảm giá 15%. Vậy mẹ Việt phải trả bao nhiêu tiền để mua con robot đó?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Đồ chơi Robot biến hình siêu chiến binh Optimus Prime TRANSFORMERS –  tiNiStore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1638299"/>
            <a:ext cx="5562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EB8E3F-22A2-B915-FB01-24CC1325E917}"/>
              </a:ext>
            </a:extLst>
          </p:cNvPr>
          <p:cNvSpPr txBox="1"/>
          <p:nvPr/>
        </p:nvSpPr>
        <p:spPr>
          <a:xfrm>
            <a:off x="766762" y="374816"/>
            <a:ext cx="8605838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NHÓM ĐÔI – 5 PHÚT</a:t>
            </a:r>
          </a:p>
        </p:txBody>
      </p:sp>
      <p:pic>
        <p:nvPicPr>
          <p:cNvPr id="4" name="Red-Hot-Vanessa-Mae">
            <a:hlinkClick r:id="" action="ppaction://media"/>
            <a:extLst>
              <a:ext uri="{FF2B5EF4-FFF2-40B4-BE49-F238E27FC236}">
                <a16:creationId xmlns:a16="http://schemas.microsoft.com/office/drawing/2014/main" id="{8D5BFA53-E419-57AF-1BD4-A8E6DEBA9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42581" y="370053"/>
            <a:ext cx="1062038" cy="1062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8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341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srcRect b="15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11007" y="7702361"/>
            <a:ext cx="8576993" cy="25493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14482" y="4840555"/>
            <a:ext cx="1131259" cy="337688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40392" y="8130714"/>
            <a:ext cx="3684194" cy="1874334"/>
          </a:xfrm>
          <a:prstGeom prst="rect">
            <a:avLst/>
          </a:prstGeom>
        </p:spPr>
      </p:pic>
      <p:pic>
        <p:nvPicPr>
          <p:cNvPr id="8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57450">
            <a:off x="508865" y="604458"/>
            <a:ext cx="995276" cy="796221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162800" y="771834"/>
            <a:ext cx="2704427" cy="1628408"/>
            <a:chOff x="7543800" y="5335715"/>
            <a:chExt cx="3248823" cy="2241246"/>
          </a:xfrm>
        </p:grpSpPr>
        <p:sp>
          <p:nvSpPr>
            <p:cNvPr id="52" name="Explosion 2 51"/>
            <p:cNvSpPr/>
            <p:nvPr/>
          </p:nvSpPr>
          <p:spPr>
            <a:xfrm>
              <a:off x="7543800" y="5335715"/>
              <a:ext cx="3248823" cy="2241246"/>
            </a:xfrm>
            <a:prstGeom prst="irregularSeal2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TextBox 16"/>
            <p:cNvSpPr txBox="1"/>
            <p:nvPr/>
          </p:nvSpPr>
          <p:spPr>
            <a:xfrm>
              <a:off x="7543800" y="5546569"/>
              <a:ext cx="2708291" cy="14647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062792" y="5428291"/>
            <a:ext cx="13167808" cy="201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bốt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5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45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300 000 – 45 000 = 255 000 (đồng)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062792" y="2933700"/>
                <a:ext cx="10150689" cy="2219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Con robot </a:t>
                </a:r>
                <a:r>
                  <a:rPr kumimoji="0" lang="en-GB" sz="4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4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4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giảm</a:t>
                </a: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4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4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4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GB" sz="4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GB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300 000 .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0" lang="nl-NL" sz="4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nl-NL" sz="4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nl-NL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45 000 (đồng)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792" y="2933700"/>
                <a:ext cx="10150689" cy="2219710"/>
              </a:xfrm>
              <a:prstGeom prst="rect">
                <a:avLst/>
              </a:prstGeom>
              <a:blipFill>
                <a:blip r:embed="rId11"/>
                <a:stretch>
                  <a:fillRect l="-2521" t="-3022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4582F33-AA22-D31D-7243-1E974D9A665C}"/>
              </a:ext>
            </a:extLst>
          </p:cNvPr>
          <p:cNvSpPr/>
          <p:nvPr/>
        </p:nvSpPr>
        <p:spPr>
          <a:xfrm>
            <a:off x="2983947" y="7506711"/>
            <a:ext cx="11277600" cy="92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255 000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8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5452" y="8832436"/>
            <a:ext cx="18638904" cy="2609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972502"/>
            <a:ext cx="9429750" cy="7494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5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4.</a:t>
            </a: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Hút thuốc lá có hại cho sức khỏe. Trong thuốc lá có chứa Nicotine – chất gây nghiện cao, là nguyên nhân gây các bệnh tim mạch, hô hấp, tiêu hóa và ung thư. Biết rằng, trong một loại thuốc lá có chứa 1,3% chất nicotine. Hỏi trong 1 g thuốc lá đó có bao nhiêu mg chất nicotine?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B9C8C1-EE96-45FA-6266-57688328A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0" y="906127"/>
            <a:ext cx="7315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48ABA-9E4B-F66C-F6F5-21E612DBF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249255"/>
            <a:ext cx="6896707" cy="4589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EF6A3-75DF-DAEA-61B4-37A0A0D11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4287845"/>
            <a:ext cx="5732455" cy="5732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343132-E9F7-0854-82C6-6CDD2575E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304800"/>
            <a:ext cx="5518921" cy="4682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BFC96-8327-D441-7F94-163B65878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4" y="5143500"/>
            <a:ext cx="8229600" cy="4623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EF1EB0-5FD6-1A20-D998-E7A873E8F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12" y="2450395"/>
            <a:ext cx="5072882" cy="5072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581C70-6D65-EB1D-9269-437EE3036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03" y="1366300"/>
            <a:ext cx="2143125" cy="21431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559D2B-287C-39E1-B7ED-16C00950F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43" y="6543675"/>
            <a:ext cx="2143125" cy="2143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F0D933-0DEF-32B5-464E-5861DC097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011" y="6543675"/>
            <a:ext cx="2143125" cy="21431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11545B-4851-F0DD-9364-609F4855D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011" y="147241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25CE0-3CC3-6C45-D006-7D85458A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2" name="Right Arrow 3">
            <a:hlinkClick r:id="rId3" action="ppaction://hlinksldjump"/>
            <a:extLst>
              <a:ext uri="{FF2B5EF4-FFF2-40B4-BE49-F238E27FC236}">
                <a16:creationId xmlns:a16="http://schemas.microsoft.com/office/drawing/2014/main" id="{B84D09B6-AEF7-6906-FE7D-089A3C1189C8}"/>
              </a:ext>
            </a:extLst>
          </p:cNvPr>
          <p:cNvSpPr/>
          <p:nvPr/>
        </p:nvSpPr>
        <p:spPr>
          <a:xfrm>
            <a:off x="16230600" y="8877300"/>
            <a:ext cx="1868640" cy="1104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6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srcRect b="15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15147" y="847323"/>
            <a:ext cx="1671483" cy="1550756"/>
            <a:chOff x="9144000" y="2943901"/>
            <a:chExt cx="1671483" cy="155075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144000" y="2943901"/>
              <a:ext cx="1671483" cy="155075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594944" y="3334481"/>
              <a:ext cx="769596" cy="769596"/>
            </a:xfrm>
            <a:prstGeom prst="rect">
              <a:avLst/>
            </a:prstGeom>
          </p:spPr>
        </p:pic>
      </p:grpSp>
      <p:pic>
        <p:nvPicPr>
          <p:cNvPr id="25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62385">
            <a:off x="15753446" y="7642577"/>
            <a:ext cx="2729792" cy="2661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7263" y="847323"/>
            <a:ext cx="15885023" cy="2144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5 (Bài 7.27 SGK – tr.42). </a:t>
            </a:r>
            <a:r>
              <a:rPr kumimoji="0" lang="nl-NL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x, biết: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x – 5,01 = 7,02 – 2 . 1,5;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kumimoji="0" lang="nl-NL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x : 2,5 = 1,02 + 3 . 1,5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12405" y="8496300"/>
            <a:ext cx="7177717" cy="2548848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2514600" y="3186808"/>
            <a:ext cx="6253716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 – 5,01 = 7,02 – 3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509284" y="4217464"/>
            <a:ext cx="6253716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 – 5,01 = 4,02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509284" y="5248121"/>
            <a:ext cx="6253716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            = 4,02 + 5,01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2509284" y="6278778"/>
            <a:ext cx="6253716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            = 9,03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1658600" y="3186808"/>
            <a:ext cx="6253716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 : 2,5 = 1,02 + 4,5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1653284" y="4293664"/>
            <a:ext cx="6253716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 : 2,5 = 5,52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1653284" y="5324321"/>
            <a:ext cx="6253716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         = 5,52 . 2,5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1653284" y="6354978"/>
            <a:ext cx="6253716" cy="92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         = 13,8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8445" y="1433435"/>
            <a:ext cx="16771109" cy="0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4510" y="7951174"/>
            <a:ext cx="18537021" cy="259518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172955" y="2121371"/>
            <a:ext cx="9923738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 VỤ VỀ NHÀ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7450">
            <a:off x="15432472" y="903051"/>
            <a:ext cx="995276" cy="7962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2284"/>
          <a:stretch>
            <a:fillRect/>
          </a:stretch>
        </p:blipFill>
        <p:spPr>
          <a:xfrm rot="-5400000">
            <a:off x="1700783" y="130487"/>
            <a:ext cx="1509921" cy="521083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94069" y="5143500"/>
            <a:ext cx="5029062" cy="3822493"/>
            <a:chOff x="1194069" y="5143500"/>
            <a:chExt cx="5029062" cy="382249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194069" y="5143500"/>
              <a:ext cx="5029062" cy="3822493"/>
            </a:xfrm>
            <a:prstGeom prst="rect">
              <a:avLst/>
            </a:prstGeom>
          </p:spPr>
        </p:pic>
        <p:sp>
          <p:nvSpPr>
            <p:cNvPr id="5" name="AutoShape 5"/>
            <p:cNvSpPr/>
            <p:nvPr/>
          </p:nvSpPr>
          <p:spPr>
            <a:xfrm>
              <a:off x="1341638" y="5232193"/>
              <a:ext cx="4733925" cy="3541816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596635" y="5372100"/>
              <a:ext cx="4223930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B823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Nhiệm vụ 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96635" y="6342210"/>
              <a:ext cx="4395189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 nhớ kiến thức đã học trong chương VII.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29469" y="5143500"/>
            <a:ext cx="5029062" cy="3822493"/>
            <a:chOff x="6629469" y="5143500"/>
            <a:chExt cx="5029062" cy="382249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629469" y="5143500"/>
              <a:ext cx="5029062" cy="3822493"/>
            </a:xfrm>
            <a:prstGeom prst="rect">
              <a:avLst/>
            </a:prstGeom>
          </p:spPr>
        </p:pic>
        <p:sp>
          <p:nvSpPr>
            <p:cNvPr id="8" name="AutoShape 8"/>
            <p:cNvSpPr/>
            <p:nvPr/>
          </p:nvSpPr>
          <p:spPr>
            <a:xfrm>
              <a:off x="6777038" y="5232193"/>
              <a:ext cx="4733925" cy="3541816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051085" y="5372100"/>
              <a:ext cx="4185830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B823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Nhiệm vụ 2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51086" y="6278658"/>
              <a:ext cx="4165510" cy="2240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7.27; 7.29; 7.31 SGK tr.42.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2064869" y="5143500"/>
            <a:ext cx="5029062" cy="3822493"/>
            <a:chOff x="12064869" y="5143500"/>
            <a:chExt cx="5029062" cy="382249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064869" y="5143500"/>
              <a:ext cx="5029062" cy="3822493"/>
            </a:xfrm>
            <a:prstGeom prst="rect">
              <a:avLst/>
            </a:prstGeom>
          </p:spPr>
        </p:pic>
        <p:sp>
          <p:nvSpPr>
            <p:cNvPr id="11" name="AutoShape 11"/>
            <p:cNvSpPr/>
            <p:nvPr/>
          </p:nvSpPr>
          <p:spPr>
            <a:xfrm>
              <a:off x="12233144" y="5232193"/>
              <a:ext cx="4733925" cy="3541816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603184" y="5372100"/>
              <a:ext cx="3952430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B823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Nhiệm vụ 3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503545" y="6250671"/>
              <a:ext cx="437832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 hiểu trước nội dung sẽ học trong chương VIII.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" y="0"/>
            <a:ext cx="18233790" cy="10284177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nextslide" highlightClick="1"/>
          </p:cNvPr>
          <p:cNvSpPr/>
          <p:nvPr/>
        </p:nvSpPr>
        <p:spPr>
          <a:xfrm>
            <a:off x="3543300" y="7658100"/>
            <a:ext cx="3200400" cy="1371600"/>
          </a:xfrm>
          <a:prstGeom prst="actionButtonBlank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08747143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V4T\Desktop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68" y="-1579025"/>
            <a:ext cx="9029700" cy="1929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68" y="6793281"/>
            <a:ext cx="1202531" cy="119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2" descr="C:\Users\DV4T\Desktop\11949889902017314491saphire_ganson.svg.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217" y="6772664"/>
            <a:ext cx="1202531" cy="119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3790465" y="114300"/>
            <a:ext cx="2296010" cy="1143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02526" y="114300"/>
            <a:ext cx="2389674" cy="1143000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24328" y="265302"/>
            <a:ext cx="1755738" cy="78483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402526" y="243870"/>
            <a:ext cx="1755738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Team </a:t>
            </a:r>
          </a:p>
        </p:txBody>
      </p:sp>
      <p:sp>
        <p:nvSpPr>
          <p:cNvPr id="45" name="Rectangle 44">
            <a:hlinkClick r:id="" action="ppaction://noaction"/>
          </p:cNvPr>
          <p:cNvSpPr/>
          <p:nvPr/>
        </p:nvSpPr>
        <p:spPr>
          <a:xfrm>
            <a:off x="3786197" y="3009627"/>
            <a:ext cx="61266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9" name="Picture 5" descr="C:\Users\DV4T\Desktop\cartoon-turtle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2" y="250032"/>
            <a:ext cx="63579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DV4T\Desktop\117057112371975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301" y="228602"/>
            <a:ext cx="7953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KC1" descr="C:\Users\DV4T\Desktop\Game dao vang\12161398651844284150karthikeyan_Ruby.svg.med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83" y="8410683"/>
            <a:ext cx="1371600" cy="12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KC2" descr="C:\Users\DV4T\Desktop\Game dao vang\12161398651844284150karthikeyan_Ruby.svg.med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95" y="7021418"/>
            <a:ext cx="1371600" cy="12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KC5" descr="C:\Users\DV4T\Desktop\Game dao vang\12161398651844284150karthikeyan_Ruby.svg.med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731" y="4293522"/>
            <a:ext cx="1371600" cy="12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KC6" descr="C:\Users\DV4T\Desktop\Game dao vang\12161398651844284150karthikeyan_Ruby.svg.med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731" y="5657470"/>
            <a:ext cx="1371600" cy="12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INNER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100" y="-86832"/>
            <a:ext cx="1601331" cy="1485900"/>
          </a:xfrm>
          <a:prstGeom prst="rect">
            <a:avLst/>
          </a:prstGeom>
        </p:spPr>
      </p:pic>
      <p:pic>
        <p:nvPicPr>
          <p:cNvPr id="11" name="con rua" descr="C:\Users\DV4T\Desktop\11954219702032981752johnny_automatic_turtle.svg.med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86" y="6392210"/>
            <a:ext cx="116443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 THO" descr="C:\Users\DV4T\Desktop\11954219702032981752johnny_automatic_turtle.svg.med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740" y="6592235"/>
            <a:ext cx="1164432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>
            <a:hlinkClick r:id="rId16" action="ppaction://hlinksldjump"/>
          </p:cNvPr>
          <p:cNvSpPr/>
          <p:nvPr/>
        </p:nvSpPr>
        <p:spPr>
          <a:xfrm>
            <a:off x="13447560" y="8781922"/>
            <a:ext cx="1868640" cy="1104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C5" descr="C:\Users\DV4T\Desktop\Game dao vang\12161398651844284150karthikeyan_Ruby.svg.med.png">
            <a:hlinkClick r:id="rId17" action="ppaction://hlinksldjump"/>
            <a:extLst>
              <a:ext uri="{FF2B5EF4-FFF2-40B4-BE49-F238E27FC236}">
                <a16:creationId xmlns:a16="http://schemas.microsoft.com/office/drawing/2014/main" id="{AA14E452-8532-AC6F-89B6-0ED6D9F7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56" y="2930844"/>
            <a:ext cx="1371600" cy="12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C5" descr="C:\Users\DV4T\Desktop\Game dao vang\12161398651844284150karthikeyan_Ruby.svg.med.png">
            <a:hlinkClick r:id="rId18" action="ppaction://hlinksldjump"/>
            <a:extLst>
              <a:ext uri="{FF2B5EF4-FFF2-40B4-BE49-F238E27FC236}">
                <a16:creationId xmlns:a16="http://schemas.microsoft.com/office/drawing/2014/main" id="{E9A5F66D-9C01-502C-62AD-BEF42AD56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56" y="1624455"/>
            <a:ext cx="1371600" cy="12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F42FEA98-5C86-CDAF-17C3-98530B3C742C}"/>
              </a:ext>
            </a:extLst>
          </p:cNvPr>
          <p:cNvSpPr/>
          <p:nvPr/>
        </p:nvSpPr>
        <p:spPr>
          <a:xfrm>
            <a:off x="3830369" y="7136283"/>
            <a:ext cx="61266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A7FAFA6B-E451-9842-B801-FA1FD14245BB}"/>
              </a:ext>
            </a:extLst>
          </p:cNvPr>
          <p:cNvSpPr/>
          <p:nvPr/>
        </p:nvSpPr>
        <p:spPr>
          <a:xfrm>
            <a:off x="3786197" y="4411901"/>
            <a:ext cx="61266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5C4AE449-1ECD-48DE-1137-15B18A0D0227}"/>
              </a:ext>
            </a:extLst>
          </p:cNvPr>
          <p:cNvSpPr/>
          <p:nvPr/>
        </p:nvSpPr>
        <p:spPr>
          <a:xfrm>
            <a:off x="3815548" y="5789102"/>
            <a:ext cx="61266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>
            <a:hlinkClick r:id="" action="ppaction://noaction"/>
            <a:extLst>
              <a:ext uri="{FF2B5EF4-FFF2-40B4-BE49-F238E27FC236}">
                <a16:creationId xmlns:a16="http://schemas.microsoft.com/office/drawing/2014/main" id="{95044B6D-AD8B-5CEC-2288-21C4EEFD0424}"/>
              </a:ext>
            </a:extLst>
          </p:cNvPr>
          <p:cNvSpPr/>
          <p:nvPr/>
        </p:nvSpPr>
        <p:spPr>
          <a:xfrm>
            <a:off x="3789585" y="1662446"/>
            <a:ext cx="61266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7B30F4A1-5029-57E9-96C1-84A09CA37D35}"/>
              </a:ext>
            </a:extLst>
          </p:cNvPr>
          <p:cNvSpPr/>
          <p:nvPr/>
        </p:nvSpPr>
        <p:spPr>
          <a:xfrm>
            <a:off x="3817629" y="8483464"/>
            <a:ext cx="61266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29640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625 L -0.00742 -0.1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8 -0.15301 L -0.02356 -0.31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6 -0.31389 L 0.1099 -0.6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625 L -0.00742 -0.14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8 -0.15301 L -0.02356 -0.3138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6 -0.31389 L -0.14257 -0.6013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15" y="3238500"/>
            <a:ext cx="18288000" cy="1028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56231" y="5542435"/>
                <a:ext cx="4844142" cy="12373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 algn="ctr" defTabSz="1371600">
                  <a:defRPr/>
                </a:pPr>
                <a:r>
                  <a:rPr lang="en-GB" sz="5400" b="1" dirty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A.</a:t>
                </a:r>
                <a14:m>
                  <m:oMath xmlns:m="http://schemas.openxmlformats.org/officeDocument/2006/math">
                    <m:r>
                      <a:rPr lang="en-GB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GB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GB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den>
                    </m:f>
                    <m:r>
                      <a:rPr lang="en-GB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-0,25</a:t>
                </a:r>
              </a:p>
              <a:p>
                <a:pPr lvl="0" algn="ctr" defTabSz="1371600">
                  <a:buClr>
                    <a:prstClr val="white"/>
                  </a:buClr>
                  <a:defRPr/>
                </a:pPr>
                <a:endParaRPr lang="en-US" sz="66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1" y="5542435"/>
                <a:ext cx="4844142" cy="12373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95" y="-2391617"/>
            <a:ext cx="18127980" cy="57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3350240" y="9377055"/>
            <a:ext cx="333756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 TIẾP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A2A3B-AE55-CBB4-8507-09D1EA69D25D}"/>
              </a:ext>
            </a:extLst>
          </p:cNvPr>
          <p:cNvSpPr txBox="1"/>
          <p:nvPr/>
        </p:nvSpPr>
        <p:spPr>
          <a:xfrm>
            <a:off x="1600200" y="1202627"/>
            <a:ext cx="139001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Trong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phát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phát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đúng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1DF3EAA-55EE-922E-0C16-DF8B78FA5A4A}"/>
                  </a:ext>
                </a:extLst>
              </p:cNvPr>
              <p:cNvSpPr/>
              <p:nvPr/>
            </p:nvSpPr>
            <p:spPr>
              <a:xfrm>
                <a:off x="11125200" y="5542435"/>
                <a:ext cx="4844142" cy="12373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 algn="ctr" defTabSz="1371600">
                  <a:defRPr/>
                </a:pPr>
                <a:r>
                  <a:rPr lang="en-GB" sz="5400" b="1" dirty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B.</a:t>
                </a:r>
                <a14:m>
                  <m:oMath xmlns:m="http://schemas.openxmlformats.org/officeDocument/2006/math">
                    <m:r>
                      <a:rPr lang="en-GB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GB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GB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den>
                    </m:f>
                    <m:r>
                      <a:rPr lang="en-GB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0,25</a:t>
                </a:r>
              </a:p>
              <a:p>
                <a:pPr lvl="0" algn="ctr" defTabSz="1371600">
                  <a:buClr>
                    <a:prstClr val="white"/>
                  </a:buClr>
                  <a:defRPr/>
                </a:pPr>
                <a:endParaRPr lang="en-US" sz="66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1DF3EAA-55EE-922E-0C16-DF8B78FA5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5542435"/>
                <a:ext cx="4844142" cy="12373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A3DAE7A-C762-A114-D4D8-A18AD57B357E}"/>
                  </a:ext>
                </a:extLst>
              </p:cNvPr>
              <p:cNvSpPr/>
              <p:nvPr/>
            </p:nvSpPr>
            <p:spPr>
              <a:xfrm>
                <a:off x="856231" y="7581900"/>
                <a:ext cx="4844142" cy="12373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 algn="ctr" defTabSz="1371600">
                  <a:defRPr/>
                </a:pPr>
                <a:r>
                  <a:rPr lang="en-GB" sz="5400" b="1" dirty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C.</a:t>
                </a:r>
                <a14:m>
                  <m:oMath xmlns:m="http://schemas.openxmlformats.org/officeDocument/2006/math">
                    <m:r>
                      <a:rPr lang="en-GB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GB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GB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den>
                    </m:f>
                    <m:r>
                      <a:rPr lang="en-GB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-0,205</a:t>
                </a:r>
              </a:p>
              <a:p>
                <a:pPr lvl="0" algn="ctr" defTabSz="1371600">
                  <a:buClr>
                    <a:prstClr val="white"/>
                  </a:buClr>
                  <a:defRPr/>
                </a:pPr>
                <a:endParaRPr lang="en-US" sz="66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A3DAE7A-C762-A114-D4D8-A18AD57B3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1" y="7581900"/>
                <a:ext cx="4844142" cy="12373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2078AA-CB7F-3041-F402-5DDA467D1326}"/>
                  </a:ext>
                </a:extLst>
              </p:cNvPr>
              <p:cNvSpPr/>
              <p:nvPr/>
            </p:nvSpPr>
            <p:spPr>
              <a:xfrm>
                <a:off x="11125200" y="7498257"/>
                <a:ext cx="4844142" cy="12373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 algn="ctr" defTabSz="1371600">
                  <a:defRPr/>
                </a:pPr>
                <a:r>
                  <a:rPr lang="en-GB" sz="5400" b="1" dirty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D.</a:t>
                </a:r>
                <a14:m>
                  <m:oMath xmlns:m="http://schemas.openxmlformats.org/officeDocument/2006/math">
                    <m:r>
                      <a:rPr lang="en-GB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GB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lang="en-GB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den>
                    </m:f>
                    <m:r>
                      <a:rPr lang="en-GB" sz="5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-0,025</a:t>
                </a:r>
              </a:p>
              <a:p>
                <a:pPr lvl="0" algn="ctr" defTabSz="1371600">
                  <a:buClr>
                    <a:prstClr val="white"/>
                  </a:buClr>
                  <a:defRPr/>
                </a:pPr>
                <a:endParaRPr lang="en-US" sz="66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2078AA-CB7F-3041-F402-5DDA467D13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7498257"/>
                <a:ext cx="4844142" cy="12373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1306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15" y="3238500"/>
            <a:ext cx="18288000" cy="1028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6231" y="5512922"/>
            <a:ext cx="4844142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A.</a:t>
            </a:r>
            <a:r>
              <a:rPr lang="en-GB" sz="56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0,3 &lt; 0,4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95" y="-2391617"/>
            <a:ext cx="18127980" cy="57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3350240" y="9377055"/>
            <a:ext cx="333756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 TIẾP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A2A3B-AE55-CBB4-8507-09D1EA69D25D}"/>
              </a:ext>
            </a:extLst>
          </p:cNvPr>
          <p:cNvSpPr txBox="1"/>
          <p:nvPr/>
        </p:nvSpPr>
        <p:spPr>
          <a:xfrm>
            <a:off x="1600200" y="1202627"/>
            <a:ext cx="139001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Trong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phát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phát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F3EAA-55EE-922E-0C16-DF8B78FA5A4A}"/>
              </a:ext>
            </a:extLst>
          </p:cNvPr>
          <p:cNvSpPr/>
          <p:nvPr/>
        </p:nvSpPr>
        <p:spPr>
          <a:xfrm>
            <a:off x="11125200" y="5542435"/>
            <a:ext cx="5791200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B.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-0,9 &gt; -0,99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3DAE7A-C762-A114-D4D8-A18AD57B357E}"/>
              </a:ext>
            </a:extLst>
          </p:cNvPr>
          <p:cNvSpPr/>
          <p:nvPr/>
        </p:nvSpPr>
        <p:spPr>
          <a:xfrm>
            <a:off x="856231" y="7581900"/>
            <a:ext cx="4844142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C.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-2,125 &lt; 0</a:t>
            </a:r>
            <a:endParaRPr lang="en-US" sz="5400" kern="0" dirty="0">
              <a:solidFill>
                <a:prstClr val="black"/>
              </a:solidFill>
              <a:sym typeface="Arial"/>
            </a:endParaRPr>
          </a:p>
          <a:p>
            <a:pPr lvl="0" defTabSz="1371600">
              <a:defRPr/>
            </a:pP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defTabSz="1371600">
              <a:buClr>
                <a:prstClr val="white"/>
              </a:buClr>
              <a:defRPr/>
            </a:pP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2078AA-CB7F-3041-F402-5DDA467D1326}"/>
              </a:ext>
            </a:extLst>
          </p:cNvPr>
          <p:cNvSpPr/>
          <p:nvPr/>
        </p:nvSpPr>
        <p:spPr>
          <a:xfrm>
            <a:off x="11125200" y="7498257"/>
            <a:ext cx="5791200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D.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-0,555 &lt; -0,666</a:t>
            </a:r>
            <a:endParaRPr lang="en-US" sz="5400" dirty="0">
              <a:solidFill>
                <a:prstClr val="black"/>
              </a:solidFill>
              <a:sym typeface="Arial"/>
            </a:endParaRPr>
          </a:p>
          <a:p>
            <a:pPr lvl="0" algn="ctr" defTabSz="1371600">
              <a:defRPr/>
            </a:pP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algn="ctr" defTabSz="1371600">
              <a:buClr>
                <a:prstClr val="white"/>
              </a:buClr>
              <a:defRPr/>
            </a:pP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35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15" y="3238500"/>
            <a:ext cx="18288000" cy="1028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6231" y="5512922"/>
            <a:ext cx="4844142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A.</a:t>
            </a:r>
            <a:r>
              <a:rPr lang="en-GB" sz="56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100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95" y="-2391617"/>
            <a:ext cx="18127980" cy="57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3350240" y="9377055"/>
            <a:ext cx="333756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 TIẾP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A2A3B-AE55-CBB4-8507-09D1EA69D25D}"/>
              </a:ext>
            </a:extLst>
          </p:cNvPr>
          <p:cNvSpPr txBox="1"/>
          <p:nvPr/>
        </p:nvSpPr>
        <p:spPr>
          <a:xfrm>
            <a:off x="1600200" y="1202627"/>
            <a:ext cx="139001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quả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phép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8 . (-0,125) . (-0,25) . (-400)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F3EAA-55EE-922E-0C16-DF8B78FA5A4A}"/>
              </a:ext>
            </a:extLst>
          </p:cNvPr>
          <p:cNvSpPr/>
          <p:nvPr/>
        </p:nvSpPr>
        <p:spPr>
          <a:xfrm>
            <a:off x="11125200" y="5542435"/>
            <a:ext cx="4375105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B.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200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3DAE7A-C762-A114-D4D8-A18AD57B357E}"/>
              </a:ext>
            </a:extLst>
          </p:cNvPr>
          <p:cNvSpPr/>
          <p:nvPr/>
        </p:nvSpPr>
        <p:spPr>
          <a:xfrm>
            <a:off x="856231" y="7581900"/>
            <a:ext cx="4844142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C.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-</a:t>
            </a:r>
            <a:r>
              <a:rPr lang="en-US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100</a:t>
            </a:r>
            <a:endParaRPr lang="en-US" sz="5400" kern="0" dirty="0">
              <a:solidFill>
                <a:prstClr val="black"/>
              </a:solidFill>
              <a:sym typeface="Arial"/>
            </a:endParaRPr>
          </a:p>
          <a:p>
            <a:pPr lvl="0" defTabSz="1371600">
              <a:defRPr/>
            </a:pP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defTabSz="1371600">
              <a:buClr>
                <a:prstClr val="white"/>
              </a:buClr>
              <a:defRPr/>
            </a:pP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2078AA-CB7F-3041-F402-5DDA467D1326}"/>
              </a:ext>
            </a:extLst>
          </p:cNvPr>
          <p:cNvSpPr/>
          <p:nvPr/>
        </p:nvSpPr>
        <p:spPr>
          <a:xfrm>
            <a:off x="11125200" y="7498257"/>
            <a:ext cx="4375105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D.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-20</a:t>
            </a:r>
            <a:endParaRPr lang="en-US" sz="5400" dirty="0">
              <a:solidFill>
                <a:prstClr val="black"/>
              </a:solidFill>
              <a:sym typeface="Arial"/>
            </a:endParaRPr>
          </a:p>
          <a:p>
            <a:pPr lvl="0" defTabSz="1371600">
              <a:defRPr/>
            </a:pP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defTabSz="1371600">
              <a:buClr>
                <a:prstClr val="white"/>
              </a:buClr>
              <a:defRPr/>
            </a:pP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34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15" y="3238500"/>
            <a:ext cx="18288000" cy="1028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6231" y="5512922"/>
            <a:ext cx="4844142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A.</a:t>
            </a:r>
            <a:r>
              <a:rPr lang="en-GB" sz="56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-9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95" y="-2391617"/>
            <a:ext cx="18127980" cy="57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3350240" y="9377055"/>
            <a:ext cx="333756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 TIẾP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6A2A3B-AE55-CBB4-8507-09D1EA69D25D}"/>
                  </a:ext>
                </a:extLst>
              </p:cNvPr>
              <p:cNvSpPr txBox="1"/>
              <p:nvPr/>
            </p:nvSpPr>
            <p:spPr>
              <a:xfrm>
                <a:off x="1600200" y="1202627"/>
                <a:ext cx="13900105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 defTabSz="1371600"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 4.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</m:t>
                    </m:r>
                  </m:oMath>
                </a14:m>
                <a:r>
                  <a:rPr lang="en-US" sz="5400" b="1" noProof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% of </a:t>
                </a:r>
                <a14:m>
                  <m:oMath xmlns:m="http://schemas.openxmlformats.org/officeDocument/2006/math">
                    <m:r>
                      <a:rPr lang="en-US" sz="5400" b="1" i="1" noProof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𝒙</m:t>
                    </m:r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is</a:t>
                </a:r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9. Find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𝒙</m:t>
                    </m:r>
                    <m:r>
                      <a:rPr lang="en-US" sz="54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r>
                  <a:rPr kumimoji="0" lang="en-US" sz="5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6A2A3B-AE55-CBB4-8507-09D1EA69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202627"/>
                <a:ext cx="13900105" cy="1754326"/>
              </a:xfrm>
              <a:prstGeom prst="rect">
                <a:avLst/>
              </a:prstGeom>
              <a:blipFill>
                <a:blip r:embed="rId7"/>
                <a:stretch>
                  <a:fillRect t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1DF3EAA-55EE-922E-0C16-DF8B78FA5A4A}"/>
              </a:ext>
            </a:extLst>
          </p:cNvPr>
          <p:cNvSpPr/>
          <p:nvPr/>
        </p:nvSpPr>
        <p:spPr>
          <a:xfrm>
            <a:off x="11125200" y="5542435"/>
            <a:ext cx="4375105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B.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90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3DAE7A-C762-A114-D4D8-A18AD57B357E}"/>
              </a:ext>
            </a:extLst>
          </p:cNvPr>
          <p:cNvSpPr/>
          <p:nvPr/>
        </p:nvSpPr>
        <p:spPr>
          <a:xfrm>
            <a:off x="856231" y="7581900"/>
            <a:ext cx="4844142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C.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9</a:t>
            </a:r>
            <a:endParaRPr lang="en-US" sz="5400" kern="0" dirty="0">
              <a:solidFill>
                <a:prstClr val="black"/>
              </a:solidFill>
              <a:sym typeface="Arial"/>
            </a:endParaRPr>
          </a:p>
          <a:p>
            <a:pPr lvl="0" defTabSz="1371600">
              <a:defRPr/>
            </a:pP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defTabSz="1371600">
              <a:buClr>
                <a:prstClr val="white"/>
              </a:buClr>
              <a:defRPr/>
            </a:pP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2078AA-CB7F-3041-F402-5DDA467D1326}"/>
              </a:ext>
            </a:extLst>
          </p:cNvPr>
          <p:cNvSpPr/>
          <p:nvPr/>
        </p:nvSpPr>
        <p:spPr>
          <a:xfrm>
            <a:off x="11125200" y="7498257"/>
            <a:ext cx="4375105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D.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900</a:t>
            </a:r>
            <a:endParaRPr lang="en-US" sz="5400" dirty="0">
              <a:solidFill>
                <a:prstClr val="black"/>
              </a:solidFill>
              <a:sym typeface="Arial"/>
            </a:endParaRPr>
          </a:p>
          <a:p>
            <a:pPr lvl="0" defTabSz="1371600">
              <a:defRPr/>
            </a:pP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defTabSz="1371600">
              <a:buClr>
                <a:prstClr val="white"/>
              </a:buClr>
              <a:defRPr/>
            </a:pP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572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15" y="3238500"/>
            <a:ext cx="18288000" cy="1028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56231" y="5512922"/>
                <a:ext cx="4844142" cy="14382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lvl="0" defTabSz="1371600">
                  <a:defRPr/>
                </a:pPr>
                <a:r>
                  <a:rPr lang="en-GB" sz="5400" b="1" dirty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A.</a:t>
                </a:r>
                <a:r>
                  <a:rPr lang="en-GB" sz="5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11</m:t>
                        </m:r>
                      </m:den>
                    </m:f>
                  </m:oMath>
                </a14:m>
                <a:endParaRPr lang="en-US" sz="5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1" y="5512922"/>
                <a:ext cx="4844142" cy="1438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95" y="-2391617"/>
            <a:ext cx="18127980" cy="572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13350240" y="9377055"/>
            <a:ext cx="333756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 TIẾP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A2A3B-AE55-CBB4-8507-09D1EA69D25D}"/>
              </a:ext>
            </a:extLst>
          </p:cNvPr>
          <p:cNvSpPr txBox="1"/>
          <p:nvPr/>
        </p:nvSpPr>
        <p:spPr>
          <a:xfrm>
            <a:off x="1755185" y="1012851"/>
            <a:ext cx="143256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5: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6A7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18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nữ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22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nữ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1DF3EAA-55EE-922E-0C16-DF8B78FA5A4A}"/>
                  </a:ext>
                </a:extLst>
              </p:cNvPr>
              <p:cNvSpPr/>
              <p:nvPr/>
            </p:nvSpPr>
            <p:spPr>
              <a:xfrm>
                <a:off x="11125200" y="5542435"/>
                <a:ext cx="4375105" cy="12373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1371600">
                  <a:defRPr/>
                </a:pPr>
                <a:r>
                  <a:rPr lang="en-GB" sz="5400" b="1" dirty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B.</a:t>
                </a:r>
                <a:r>
                  <a:rPr lang="en-GB" sz="54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lang="en-GB" sz="5400" kern="0" dirty="0">
                  <a:solidFill>
                    <a:prstClr val="black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1DF3EAA-55EE-922E-0C16-DF8B78FA5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5542435"/>
                <a:ext cx="4375105" cy="12373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A3DAE7A-C762-A114-D4D8-A18AD57B357E}"/>
                  </a:ext>
                </a:extLst>
              </p:cNvPr>
              <p:cNvSpPr/>
              <p:nvPr/>
            </p:nvSpPr>
            <p:spPr>
              <a:xfrm>
                <a:off x="856231" y="7581900"/>
                <a:ext cx="4844142" cy="12373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1371600">
                  <a:defRPr/>
                </a:pPr>
                <a:r>
                  <a:rPr lang="en-GB" sz="5400" b="1" dirty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C.</a:t>
                </a:r>
                <a:r>
                  <a:rPr lang="en-GB" sz="54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20</m:t>
                        </m:r>
                      </m:den>
                    </m:f>
                  </m:oMath>
                </a14:m>
                <a:endParaRPr lang="en-US" sz="5400" kern="0" dirty="0">
                  <a:solidFill>
                    <a:prstClr val="black"/>
                  </a:solidFill>
                  <a:sym typeface="Arial"/>
                </a:endParaRPr>
              </a:p>
              <a:p>
                <a:pPr lvl="0" defTabSz="1371600">
                  <a:defRPr/>
                </a:pPr>
                <a:endParaRPr lang="en-US" sz="5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defTabSz="1371600">
                  <a:buClr>
                    <a:prstClr val="white"/>
                  </a:buClr>
                  <a:defRPr/>
                </a:pPr>
                <a:endParaRPr lang="en-US" sz="66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A3DAE7A-C762-A114-D4D8-A18AD57B3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231" y="7581900"/>
                <a:ext cx="4844142" cy="12373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2078AA-CB7F-3041-F402-5DDA467D1326}"/>
                  </a:ext>
                </a:extLst>
              </p:cNvPr>
              <p:cNvSpPr/>
              <p:nvPr/>
            </p:nvSpPr>
            <p:spPr>
              <a:xfrm>
                <a:off x="11125200" y="7498257"/>
                <a:ext cx="4375105" cy="12373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1371600">
                  <a:defRPr/>
                </a:pPr>
                <a:r>
                  <a:rPr lang="en-GB" sz="5400" b="1" dirty="0">
                    <a:solidFill>
                      <a:prstClr val="black"/>
                    </a:solidFill>
                    <a:cs typeface="Arial" panose="020B0604020202020204" pitchFamily="34" charset="0"/>
                    <a:sym typeface="Arial"/>
                  </a:rPr>
                  <a:t>D.</a:t>
                </a:r>
                <a:r>
                  <a:rPr lang="en-GB" sz="54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20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endParaRPr lang="en-US" sz="5400" dirty="0">
                  <a:solidFill>
                    <a:prstClr val="black"/>
                  </a:solidFill>
                  <a:sym typeface="Arial"/>
                </a:endParaRPr>
              </a:p>
              <a:p>
                <a:pPr lvl="0" defTabSz="1371600">
                  <a:defRPr/>
                </a:pPr>
                <a:endParaRPr lang="en-US" sz="5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defTabSz="1371600">
                  <a:buClr>
                    <a:prstClr val="white"/>
                  </a:buClr>
                  <a:defRPr/>
                </a:pPr>
                <a:endParaRPr lang="en-US" sz="6600" b="1" dirty="0">
                  <a:solidFill>
                    <a:prstClr val="white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2078AA-CB7F-3041-F402-5DDA467D13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7498257"/>
                <a:ext cx="4375105" cy="12373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701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15" y="3238500"/>
            <a:ext cx="18288000" cy="1028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6231" y="5512922"/>
            <a:ext cx="4844142" cy="14382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A.</a:t>
            </a:r>
            <a:r>
              <a:rPr lang="en-GB" sz="56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3%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95" y="-2391616"/>
            <a:ext cx="18127980" cy="526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3350240" y="9377055"/>
            <a:ext cx="333756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 TIẾP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A2A3B-AE55-CBB4-8507-09D1EA69D25D}"/>
              </a:ext>
            </a:extLst>
          </p:cNvPr>
          <p:cNvSpPr txBox="1"/>
          <p:nvPr/>
        </p:nvSpPr>
        <p:spPr>
          <a:xfrm>
            <a:off x="1755185" y="1012851"/>
            <a:ext cx="14325600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6: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40kg nước biển có 2 kg muối. Tỉ số phần trăm muối trong nước biển là: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DF3EAA-55EE-922E-0C16-DF8B78FA5A4A}"/>
              </a:ext>
            </a:extLst>
          </p:cNvPr>
          <p:cNvSpPr/>
          <p:nvPr/>
        </p:nvSpPr>
        <p:spPr>
          <a:xfrm>
            <a:off x="11125200" y="5542435"/>
            <a:ext cx="4375105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B. 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4%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3DAE7A-C762-A114-D4D8-A18AD57B357E}"/>
              </a:ext>
            </a:extLst>
          </p:cNvPr>
          <p:cNvSpPr/>
          <p:nvPr/>
        </p:nvSpPr>
        <p:spPr>
          <a:xfrm>
            <a:off x="856231" y="7581900"/>
            <a:ext cx="4844142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C. 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5%</a:t>
            </a:r>
            <a:endParaRPr lang="en-US" sz="5400" kern="0" dirty="0">
              <a:solidFill>
                <a:prstClr val="black"/>
              </a:solidFill>
              <a:sym typeface="Arial"/>
            </a:endParaRPr>
          </a:p>
          <a:p>
            <a:pPr lvl="0" defTabSz="1371600">
              <a:defRPr/>
            </a:pP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defTabSz="1371600">
              <a:buClr>
                <a:prstClr val="white"/>
              </a:buClr>
              <a:defRPr/>
            </a:pP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2078AA-CB7F-3041-F402-5DDA467D1326}"/>
              </a:ext>
            </a:extLst>
          </p:cNvPr>
          <p:cNvSpPr/>
          <p:nvPr/>
        </p:nvSpPr>
        <p:spPr>
          <a:xfrm>
            <a:off x="11125200" y="7498257"/>
            <a:ext cx="4375105" cy="1237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r>
              <a:rPr lang="en-GB" sz="5400" b="1" dirty="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D.</a:t>
            </a:r>
            <a:r>
              <a:rPr lang="en-GB" sz="54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6%</a:t>
            </a:r>
            <a:endParaRPr lang="en-US" sz="5400" dirty="0">
              <a:solidFill>
                <a:prstClr val="black"/>
              </a:solidFill>
              <a:sym typeface="Arial"/>
            </a:endParaRPr>
          </a:p>
          <a:p>
            <a:pPr lvl="0" defTabSz="1371600">
              <a:defRPr/>
            </a:pP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defTabSz="1371600">
              <a:buClr>
                <a:prstClr val="white"/>
              </a:buClr>
              <a:defRPr/>
            </a:pP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698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742</Words>
  <Application>Microsoft Office PowerPoint</Application>
  <PresentationFormat>Custom</PresentationFormat>
  <Paragraphs>91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Cambria Math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White Playful Mathematics Class Education Presentation</dc:title>
  <dc:creator>HP</dc:creator>
  <cp:lastModifiedBy>HP</cp:lastModifiedBy>
  <cp:revision>68</cp:revision>
  <dcterms:created xsi:type="dcterms:W3CDTF">2006-08-16T00:00:00Z</dcterms:created>
  <dcterms:modified xsi:type="dcterms:W3CDTF">2023-05-16T15:59:16Z</dcterms:modified>
  <dc:identifier>DAEqV37c6xw</dc:identifier>
</cp:coreProperties>
</file>