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8288000" cy="10287000"/>
  <p:notesSz cx="6858000" cy="9144000"/>
  <p:embeddedFontLst>
    <p:embeddedFont>
      <p:font typeface="Montserrat Bold" panose="020B0604020202020204" charset="0"/>
      <p:regular r:id="rId31"/>
      <p:bold r:id="rId32"/>
    </p:embeddedFont>
    <p:embeddedFont>
      <p:font typeface="Calibri" panose="020F0502020204030204" pitchFamily="34" charset="0"/>
      <p:regular r:id="rId33"/>
      <p:bold r:id="rId34"/>
      <p:italic r:id="rId35"/>
      <p:boldItalic r:id="rId36"/>
    </p:embeddedFont>
    <p:embeddedFont>
      <p:font typeface="Montserrat Semi-Bold" panose="020B0604020202020204" charset="0"/>
      <p:regular r:id="rId37"/>
    </p:embeddedFont>
    <p:embeddedFont>
      <p:font typeface="Montserrat" panose="020B0604020202020204" charset="0"/>
      <p:regular r:id="rId38"/>
      <p:bold r:id="rId39"/>
      <p:italic r:id="rId40"/>
      <p:boldItalic r:id="rId41"/>
    </p:embeddedFont>
    <p:embeddedFont>
      <p:font typeface="Montserrat Extra-Bold Bold" panose="020B0604020202020204" charset="0"/>
      <p:regular r:id="rId42"/>
    </p:embeddedFont>
    <p:embeddedFont>
      <p:font typeface="Montserrat Extra-Bold" panose="020B0604020202020204" charset="0"/>
      <p:regular r:id="rId43"/>
    </p:embeddedFont>
    <p:embeddedFont>
      <p:font typeface="Montserrat Classic Bold"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57"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9.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1.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5.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9.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1.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1.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5.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1.sv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1.sv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9.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5.sv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1.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5.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9.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1.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988406886"/>
              </p:ext>
            </p:extLst>
          </p:nvPr>
        </p:nvGraphicFramePr>
        <p:xfrm>
          <a:off x="228600" y="317500"/>
          <a:ext cx="17754600" cy="1320800"/>
        </p:xfrm>
        <a:graphic>
          <a:graphicData uri="http://schemas.openxmlformats.org/drawingml/2006/table">
            <a:tbl>
              <a:tblPr firstRow="1" bandRow="1">
                <a:tableStyleId>{5C22544A-7EE6-4342-B048-85BDC9FD1C3A}</a:tableStyleId>
              </a:tblPr>
              <a:tblGrid>
                <a:gridCol w="4438650">
                  <a:extLst>
                    <a:ext uri="{9D8B030D-6E8A-4147-A177-3AD203B41FA5}">
                      <a16:colId xmlns:a16="http://schemas.microsoft.com/office/drawing/2014/main" val="3445325001"/>
                    </a:ext>
                  </a:extLst>
                </a:gridCol>
                <a:gridCol w="4438650">
                  <a:extLst>
                    <a:ext uri="{9D8B030D-6E8A-4147-A177-3AD203B41FA5}">
                      <a16:colId xmlns:a16="http://schemas.microsoft.com/office/drawing/2014/main" val="1408127056"/>
                    </a:ext>
                  </a:extLst>
                </a:gridCol>
                <a:gridCol w="4438650">
                  <a:extLst>
                    <a:ext uri="{9D8B030D-6E8A-4147-A177-3AD203B41FA5}">
                      <a16:colId xmlns:a16="http://schemas.microsoft.com/office/drawing/2014/main" val="401071409"/>
                    </a:ext>
                  </a:extLst>
                </a:gridCol>
                <a:gridCol w="4438650">
                  <a:extLst>
                    <a:ext uri="{9D8B030D-6E8A-4147-A177-3AD203B41FA5}">
                      <a16:colId xmlns:a16="http://schemas.microsoft.com/office/drawing/2014/main" val="1621969086"/>
                    </a:ext>
                  </a:extLst>
                </a:gridCol>
              </a:tblGrid>
              <a:tr h="1320800">
                <a:tc>
                  <a:txBody>
                    <a:bodyPr/>
                    <a:lstStyle/>
                    <a:p>
                      <a:endParaRPr lang="en-US" dirty="0"/>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58167723"/>
                  </a:ext>
                </a:extLst>
              </a:tr>
            </a:tbl>
          </a:graphicData>
        </a:graphic>
      </p:graphicFrame>
      <p:pic>
        <p:nvPicPr>
          <p:cNvPr id="11" name="Picture 10" descr="A picture containing application&#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4724400" y="419100"/>
            <a:ext cx="4267200" cy="1066800"/>
          </a:xfrm>
          <a:prstGeom prst="rect">
            <a:avLst/>
          </a:prstGeom>
        </p:spPr>
      </p:pic>
      <p:sp>
        <p:nvSpPr>
          <p:cNvPr id="7" name="Rectangle 6"/>
          <p:cNvSpPr/>
          <p:nvPr/>
        </p:nvSpPr>
        <p:spPr>
          <a:xfrm>
            <a:off x="9220200" y="571500"/>
            <a:ext cx="4191000" cy="882293"/>
          </a:xfrm>
          <a:prstGeom prst="rect">
            <a:avLst/>
          </a:prstGeom>
          <a:solidFill>
            <a:schemeClr val="bg1"/>
          </a:solidFill>
        </p:spPr>
        <p:txBody>
          <a:bodyPr wrap="square">
            <a:spAutoFit/>
          </a:bodyPr>
          <a:lstStyle/>
          <a:p>
            <a:pPr algn="ctr">
              <a:lnSpc>
                <a:spcPct val="115000"/>
              </a:lnSpc>
              <a:spcAft>
                <a:spcPts val="100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BAN QUẢN LÝ DỰ ÁN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000" b="1" dirty="0">
                <a:solidFill>
                  <a:srgbClr val="FF0000"/>
                </a:solidFill>
                <a:latin typeface="Times New Roman" panose="02020603050405020304" pitchFamily="18" charset="0"/>
                <a:ea typeface="Calibri" panose="020F0502020204030204" pitchFamily="34" charset="0"/>
              </a:rPr>
              <a:t>ROTA HẢI PHÒNG</a:t>
            </a:r>
            <a:endParaRPr lang="en-US" sz="2000" dirty="0"/>
          </a:p>
        </p:txBody>
      </p:sp>
      <p:sp>
        <p:nvSpPr>
          <p:cNvPr id="8" name="Rectangle 7"/>
          <p:cNvSpPr/>
          <p:nvPr/>
        </p:nvSpPr>
        <p:spPr>
          <a:xfrm>
            <a:off x="13639800" y="571500"/>
            <a:ext cx="4191000" cy="830997"/>
          </a:xfrm>
          <a:prstGeom prst="rect">
            <a:avLst/>
          </a:prstGeom>
          <a:solidFill>
            <a:schemeClr val="bg1"/>
          </a:solidFill>
        </p:spPr>
        <p:txBody>
          <a:bodyPr wrap="square">
            <a:spAutoFit/>
          </a:bodyPr>
          <a:lstStyle/>
          <a:p>
            <a:r>
              <a:rPr lang="en-US" sz="2400" b="1" dirty="0">
                <a:solidFill>
                  <a:srgbClr val="FF0000"/>
                </a:solidFill>
                <a:latin typeface="Times New Roman" panose="02020603050405020304" pitchFamily="18" charset="0"/>
                <a:ea typeface="Calibri" panose="020F0502020204030204" pitchFamily="34" charset="0"/>
              </a:rPr>
              <a:t>QUẬN ĐOÀN DƯƠNG </a:t>
            </a:r>
            <a:r>
              <a:rPr lang="en-US" sz="2400" b="1" dirty="0" smtClean="0">
                <a:solidFill>
                  <a:srgbClr val="FF0000"/>
                </a:solidFill>
                <a:latin typeface="Times New Roman" panose="02020603050405020304" pitchFamily="18" charset="0"/>
                <a:ea typeface="Calibri" panose="020F0502020204030204" pitchFamily="34" charset="0"/>
              </a:rPr>
              <a:t>KINH</a:t>
            </a:r>
          </a:p>
          <a:p>
            <a:endParaRPr lang="en-US" sz="2400" dirty="0"/>
          </a:p>
        </p:txBody>
      </p:sp>
      <p:pic>
        <p:nvPicPr>
          <p:cNvPr id="18" name="Picture 17" descr="A picture containing text, clipart&#10;&#10;Description automatically generated">
            <a:extLst>
              <a:ext uri="{FF2B5EF4-FFF2-40B4-BE49-F238E27FC236}">
                <a16:creationId xmlns:a16="http://schemas.microsoft.com/office/drawing/2014/main" id="{A8DCCA28-0802-4C3B-B946-511181AB3BC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7200" y="419100"/>
            <a:ext cx="3962400" cy="1066800"/>
          </a:xfrm>
          <a:prstGeom prst="rect">
            <a:avLst/>
          </a:prstGeom>
        </p:spPr>
      </p:pic>
      <p:sp>
        <p:nvSpPr>
          <p:cNvPr id="13" name="Rectangle 12"/>
          <p:cNvSpPr/>
          <p:nvPr/>
        </p:nvSpPr>
        <p:spPr>
          <a:xfrm>
            <a:off x="228600" y="1714500"/>
            <a:ext cx="17830800" cy="7986802"/>
          </a:xfrm>
          <a:prstGeom prst="rect">
            <a:avLst/>
          </a:prstGeom>
        </p:spPr>
        <p:txBody>
          <a:bodyPr wrap="square">
            <a:spAutoFit/>
          </a:bodyPr>
          <a:lstStyle/>
          <a:p>
            <a:pPr algn="ctr">
              <a:lnSpc>
                <a:spcPct val="150000"/>
              </a:lnSpc>
              <a:spcAft>
                <a:spcPts val="0"/>
              </a:spcAft>
            </a:pPr>
            <a:r>
              <a:rPr lang="en-US" sz="101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TẬP HUẤN</a:t>
            </a:r>
            <a:endParaRPr lang="en-US" sz="10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n-US" sz="200" b="1" dirty="0">
                <a:solidFill>
                  <a:srgbClr val="FF0000"/>
                </a:solidFill>
                <a:ea typeface="Times New Roman" panose="02020603050405020304" pitchFamily="18" charset="0"/>
                <a:cs typeface="Times New Roman" panose="02020603050405020304" pitchFamily="18" charset="0"/>
              </a:rPr>
              <a:t> </a:t>
            </a:r>
            <a:endParaRPr lang="en-US" dirty="0"/>
          </a:p>
          <a:p>
            <a:pPr algn="ctr">
              <a:spcAft>
                <a:spcPts val="0"/>
              </a:spcAft>
            </a:pPr>
            <a:r>
              <a:rPr lang="en-US" sz="6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CÁC MỤC TIÊU PHÁT TRIỂN BỀN VỮNG </a:t>
            </a:r>
            <a:endParaRPr lang="en-US" sz="6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spcAft>
                <a:spcPts val="0"/>
              </a:spcAft>
            </a:pPr>
            <a:r>
              <a:rPr lang="en-US" sz="6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 AN TOÀN TRÊN INTERNET </a:t>
            </a:r>
            <a:endParaRPr lang="en-US" sz="6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6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6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HỌC </a:t>
            </a:r>
            <a:r>
              <a:rPr lang="en-US" sz="6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SINHTẠI </a:t>
            </a:r>
            <a:r>
              <a:rPr lang="en-US" sz="68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TRƯỜNG HỌC</a:t>
            </a:r>
            <a:endParaRPr lang="en-US" sz="6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spcAft>
                <a:spcPts val="0"/>
              </a:spcAft>
            </a:pPr>
            <a:endParaRPr lang="en-US" sz="1600" b="1" i="1" dirty="0" smtClean="0">
              <a:solidFill>
                <a:srgbClr val="FF0000"/>
              </a:solidFill>
              <a:ea typeface="Times New Roman" panose="02020603050405020304" pitchFamily="18" charset="0"/>
              <a:cs typeface="Times New Roman" panose="02020603050405020304" pitchFamily="18" charset="0"/>
            </a:endParaRPr>
          </a:p>
          <a:p>
            <a:pPr algn="ctr">
              <a:lnSpc>
                <a:spcPct val="150000"/>
              </a:lnSpc>
              <a:spcAft>
                <a:spcPts val="0"/>
              </a:spcAft>
            </a:pPr>
            <a:endParaRPr lang="en-US" sz="1600" b="1" i="1" dirty="0">
              <a:solidFill>
                <a:srgbClr val="FF0000"/>
              </a:solidFill>
              <a:ea typeface="Times New Roman" panose="02020603050405020304" pitchFamily="18" charset="0"/>
              <a:cs typeface="Times New Roman" panose="02020603050405020304" pitchFamily="18" charset="0"/>
            </a:endParaRPr>
          </a:p>
          <a:p>
            <a:pPr algn="ctr">
              <a:lnSpc>
                <a:spcPct val="150000"/>
              </a:lnSpc>
              <a:spcAft>
                <a:spcPts val="0"/>
              </a:spcAft>
            </a:pPr>
            <a:r>
              <a:rPr lang="en-US" sz="1600" b="1" i="1" dirty="0">
                <a:solidFill>
                  <a:srgbClr val="FF0000"/>
                </a:solidFill>
                <a:ea typeface="Times New Roman" panose="02020603050405020304" pitchFamily="18" charset="0"/>
                <a:cs typeface="Times New Roman" panose="02020603050405020304" pitchFamily="18" charset="0"/>
              </a:rPr>
              <a:t> </a:t>
            </a:r>
            <a:endParaRPr lang="en-US" dirty="0"/>
          </a:p>
          <a:p>
            <a:pPr algn="ctr">
              <a:lnSpc>
                <a:spcPct val="150000"/>
              </a:lnSpc>
              <a:spcAft>
                <a:spcPts val="0"/>
              </a:spcAft>
            </a:pPr>
            <a:r>
              <a:rPr lang="en-US" sz="55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55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5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55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5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55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5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13 </a:t>
            </a:r>
            <a:r>
              <a:rPr lang="en-US" sz="55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55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5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 </a:t>
            </a:r>
            <a:r>
              <a:rPr lang="en-US" sz="55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55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2023</a:t>
            </a:r>
            <a:endParaRPr lang="en-US" sz="55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881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8100000">
            <a:off x="10553298" y="5808018"/>
            <a:ext cx="9910023" cy="6090568"/>
          </a:xfrm>
          <a:custGeom>
            <a:avLst/>
            <a:gdLst/>
            <a:ahLst/>
            <a:cxnLst/>
            <a:rect l="l" t="t" r="r" b="b"/>
            <a:pathLst>
              <a:path w="9910023" h="6090568">
                <a:moveTo>
                  <a:pt x="0" y="0"/>
                </a:moveTo>
                <a:lnTo>
                  <a:pt x="9910023" y="0"/>
                </a:lnTo>
                <a:lnTo>
                  <a:pt x="9910023" y="6090568"/>
                </a:lnTo>
                <a:lnTo>
                  <a:pt x="0" y="6090568"/>
                </a:lnTo>
                <a:lnTo>
                  <a:pt x="0" y="0"/>
                </a:lnTo>
                <a:close/>
              </a:path>
            </a:pathLst>
          </a:custGeom>
          <a:blipFill>
            <a:blip r:embed="rId2">
              <a:extLst>
                <a:ext uri="{96DAC541-7B7A-43D3-8B79-37D633B846F1}">
                  <asvg:svgBlip xmlns:asvg="http://schemas.microsoft.com/office/drawing/2016/SVG/main" xmlns="" r:embed="rId3"/>
                </a:ext>
              </a:extLst>
            </a:blip>
            <a:stretch>
              <a:fillRect l="-17111" t="-57133" r="-16091"/>
            </a:stretch>
          </a:blipFill>
        </p:spPr>
        <p:txBody>
          <a:bodyPr/>
          <a:lstStyle/>
          <a:p>
            <a:endParaRPr lang="en-US"/>
          </a:p>
        </p:txBody>
      </p:sp>
      <p:sp>
        <p:nvSpPr>
          <p:cNvPr id="3" name="Freeform 3"/>
          <p:cNvSpPr/>
          <p:nvPr/>
        </p:nvSpPr>
        <p:spPr>
          <a:xfrm>
            <a:off x="9142754" y="5979490"/>
            <a:ext cx="8774587" cy="3465962"/>
          </a:xfrm>
          <a:custGeom>
            <a:avLst/>
            <a:gdLst/>
            <a:ahLst/>
            <a:cxnLst/>
            <a:rect l="l" t="t" r="r" b="b"/>
            <a:pathLst>
              <a:path w="8774587" h="3465962">
                <a:moveTo>
                  <a:pt x="0" y="0"/>
                </a:moveTo>
                <a:lnTo>
                  <a:pt x="8774588" y="0"/>
                </a:lnTo>
                <a:lnTo>
                  <a:pt x="8774588" y="3465962"/>
                </a:lnTo>
                <a:lnTo>
                  <a:pt x="0" y="3465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6212713">
            <a:off x="29314" y="2121592"/>
            <a:ext cx="4011856" cy="2833374"/>
          </a:xfrm>
          <a:custGeom>
            <a:avLst/>
            <a:gdLst/>
            <a:ahLst/>
            <a:cxnLst/>
            <a:rect l="l" t="t" r="r" b="b"/>
            <a:pathLst>
              <a:path w="4011856" h="2833374">
                <a:moveTo>
                  <a:pt x="0" y="0"/>
                </a:moveTo>
                <a:lnTo>
                  <a:pt x="4011857" y="0"/>
                </a:lnTo>
                <a:lnTo>
                  <a:pt x="4011857" y="2833374"/>
                </a:lnTo>
                <a:lnTo>
                  <a:pt x="0" y="28333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TextBox 5"/>
          <p:cNvSpPr txBox="1"/>
          <p:nvPr/>
        </p:nvSpPr>
        <p:spPr>
          <a:xfrm>
            <a:off x="1665740" y="1024117"/>
            <a:ext cx="2133060" cy="4795903"/>
          </a:xfrm>
          <a:prstGeom prst="rect">
            <a:avLst/>
          </a:prstGeom>
        </p:spPr>
        <p:txBody>
          <a:bodyPr lIns="0" tIns="0" rIns="0" bIns="0" rtlCol="0" anchor="t">
            <a:spAutoFit/>
          </a:bodyPr>
          <a:lstStyle/>
          <a:p>
            <a:pPr algn="ctr">
              <a:lnSpc>
                <a:spcPts val="39790"/>
              </a:lnSpc>
            </a:pPr>
            <a:r>
              <a:rPr lang="en-US" sz="28421">
                <a:solidFill>
                  <a:srgbClr val="633750"/>
                </a:solidFill>
                <a:latin typeface="Montserrat Extra-Bold Bold"/>
              </a:rPr>
              <a:t>2</a:t>
            </a:r>
          </a:p>
        </p:txBody>
      </p:sp>
      <p:sp>
        <p:nvSpPr>
          <p:cNvPr id="6" name="TextBox 6"/>
          <p:cNvSpPr txBox="1"/>
          <p:nvPr/>
        </p:nvSpPr>
        <p:spPr>
          <a:xfrm>
            <a:off x="4140628" y="2291240"/>
            <a:ext cx="13776713" cy="936589"/>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Lừa đảo mạo danh</a:t>
            </a:r>
          </a:p>
        </p:txBody>
      </p:sp>
      <p:sp>
        <p:nvSpPr>
          <p:cNvPr id="7" name="TextBox 7"/>
          <p:cNvSpPr txBox="1"/>
          <p:nvPr/>
        </p:nvSpPr>
        <p:spPr>
          <a:xfrm>
            <a:off x="4141874" y="3481129"/>
            <a:ext cx="10924421" cy="2114374"/>
          </a:xfrm>
          <a:prstGeom prst="rect">
            <a:avLst/>
          </a:prstGeom>
        </p:spPr>
        <p:txBody>
          <a:bodyPr lIns="0" tIns="0" rIns="0" bIns="0" rtlCol="0" anchor="t">
            <a:spAutoFit/>
          </a:bodyPr>
          <a:lstStyle/>
          <a:p>
            <a:pPr>
              <a:lnSpc>
                <a:spcPts val="4200"/>
              </a:lnSpc>
            </a:pPr>
            <a:r>
              <a:rPr lang="en-US" sz="3000">
                <a:solidFill>
                  <a:srgbClr val="282120"/>
                </a:solidFill>
                <a:latin typeface="Montserrat"/>
              </a:rPr>
              <a:t>Là hình thức lừa đảo không sử dụng công nghệ để xâm nhập tài khoản. Biểu hiện của hình thức này là khi người lạ thuyết phục chúng ta chia sẻ mật khẩu, nhằm mục đích lấy thông tin của chúng ta.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BFD1"/>
        </a:solidFill>
        <a:effectLst/>
      </p:bgPr>
    </p:bg>
    <p:spTree>
      <p:nvGrpSpPr>
        <p:cNvPr id="1" name=""/>
        <p:cNvGrpSpPr/>
        <p:nvPr/>
      </p:nvGrpSpPr>
      <p:grpSpPr>
        <a:xfrm>
          <a:off x="0" y="0"/>
          <a:ext cx="0" cy="0"/>
          <a:chOff x="0" y="0"/>
          <a:chExt cx="0" cy="0"/>
        </a:xfrm>
      </p:grpSpPr>
      <p:sp>
        <p:nvSpPr>
          <p:cNvPr id="2" name="Freeform 2"/>
          <p:cNvSpPr/>
          <p:nvPr/>
        </p:nvSpPr>
        <p:spPr>
          <a:xfrm rot="10138245">
            <a:off x="9097724" y="7163848"/>
            <a:ext cx="12773766" cy="4062285"/>
          </a:xfrm>
          <a:custGeom>
            <a:avLst/>
            <a:gdLst/>
            <a:ahLst/>
            <a:cxnLst/>
            <a:rect l="l" t="t" r="r" b="b"/>
            <a:pathLst>
              <a:path w="12773766" h="4062285">
                <a:moveTo>
                  <a:pt x="0" y="0"/>
                </a:moveTo>
                <a:lnTo>
                  <a:pt x="12773766" y="0"/>
                </a:lnTo>
                <a:lnTo>
                  <a:pt x="12773766" y="4062285"/>
                </a:lnTo>
                <a:lnTo>
                  <a:pt x="0" y="4062285"/>
                </a:lnTo>
                <a:lnTo>
                  <a:pt x="0" y="0"/>
                </a:lnTo>
                <a:close/>
              </a:path>
            </a:pathLst>
          </a:custGeom>
          <a:blipFill>
            <a:blip r:embed="rId2">
              <a:extLst>
                <a:ext uri="{96DAC541-7B7A-43D3-8B79-37D633B846F1}">
                  <asvg:svgBlip xmlns:asvg="http://schemas.microsoft.com/office/drawing/2016/SVG/main" xmlns="" r:embed="rId3"/>
                </a:ext>
              </a:extLst>
            </a:blip>
            <a:stretch>
              <a:fillRect t="-135589" r="-3340"/>
            </a:stretch>
          </a:blipFill>
        </p:spPr>
        <p:txBody>
          <a:bodyPr/>
          <a:lstStyle/>
          <a:p>
            <a:endParaRPr lang="en-US"/>
          </a:p>
        </p:txBody>
      </p:sp>
      <p:sp>
        <p:nvSpPr>
          <p:cNvPr id="3" name="Freeform 3"/>
          <p:cNvSpPr/>
          <p:nvPr/>
        </p:nvSpPr>
        <p:spPr>
          <a:xfrm rot="-6212713">
            <a:off x="6520617" y="986945"/>
            <a:ext cx="3271993" cy="2310845"/>
          </a:xfrm>
          <a:custGeom>
            <a:avLst/>
            <a:gdLst/>
            <a:ahLst/>
            <a:cxnLst/>
            <a:rect l="l" t="t" r="r" b="b"/>
            <a:pathLst>
              <a:path w="3271993" h="2310845">
                <a:moveTo>
                  <a:pt x="0" y="0"/>
                </a:moveTo>
                <a:lnTo>
                  <a:pt x="3271993" y="0"/>
                </a:lnTo>
                <a:lnTo>
                  <a:pt x="3271993" y="2310845"/>
                </a:lnTo>
                <a:lnTo>
                  <a:pt x="0" y="23108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7855255" y="-318510"/>
            <a:ext cx="1739682" cy="4435914"/>
          </a:xfrm>
          <a:prstGeom prst="rect">
            <a:avLst/>
          </a:prstGeom>
        </p:spPr>
        <p:txBody>
          <a:bodyPr lIns="0" tIns="0" rIns="0" bIns="0" rtlCol="0" anchor="t">
            <a:spAutoFit/>
          </a:bodyPr>
          <a:lstStyle/>
          <a:p>
            <a:pPr algn="ctr">
              <a:lnSpc>
                <a:spcPts val="36372"/>
              </a:lnSpc>
            </a:pPr>
            <a:r>
              <a:rPr lang="en-US" sz="25980">
                <a:solidFill>
                  <a:srgbClr val="1F4766"/>
                </a:solidFill>
                <a:latin typeface="Montserrat Extra-Bold Bold"/>
              </a:rPr>
              <a:t>3</a:t>
            </a:r>
          </a:p>
        </p:txBody>
      </p:sp>
      <p:sp>
        <p:nvSpPr>
          <p:cNvPr id="5" name="TextBox 5"/>
          <p:cNvSpPr txBox="1"/>
          <p:nvPr/>
        </p:nvSpPr>
        <p:spPr>
          <a:xfrm>
            <a:off x="2798537" y="4012695"/>
            <a:ext cx="14041859" cy="936589"/>
          </a:xfrm>
          <a:prstGeom prst="rect">
            <a:avLst/>
          </a:prstGeom>
        </p:spPr>
        <p:txBody>
          <a:bodyPr lIns="0" tIns="0" rIns="0" bIns="0" rtlCol="0" anchor="t">
            <a:spAutoFit/>
          </a:bodyPr>
          <a:lstStyle/>
          <a:p>
            <a:pPr algn="ctr">
              <a:lnSpc>
                <a:spcPts val="7697"/>
              </a:lnSpc>
            </a:pPr>
            <a:r>
              <a:rPr lang="en-US" sz="5497">
                <a:solidFill>
                  <a:srgbClr val="282120"/>
                </a:solidFill>
                <a:latin typeface="Montserrat Semi-Bold"/>
              </a:rPr>
              <a:t>Thư rác</a:t>
            </a:r>
          </a:p>
        </p:txBody>
      </p:sp>
      <p:sp>
        <p:nvSpPr>
          <p:cNvPr id="6" name="TextBox 6"/>
          <p:cNvSpPr txBox="1"/>
          <p:nvPr/>
        </p:nvSpPr>
        <p:spPr>
          <a:xfrm>
            <a:off x="4413206" y="5524098"/>
            <a:ext cx="10499728" cy="2647730"/>
          </a:xfrm>
          <a:prstGeom prst="rect">
            <a:avLst/>
          </a:prstGeom>
        </p:spPr>
        <p:txBody>
          <a:bodyPr lIns="0" tIns="0" rIns="0" bIns="0" rtlCol="0" anchor="t">
            <a:spAutoFit/>
          </a:bodyPr>
          <a:lstStyle/>
          <a:p>
            <a:pPr algn="ctr">
              <a:lnSpc>
                <a:spcPts val="4200"/>
              </a:lnSpc>
            </a:pPr>
            <a:r>
              <a:rPr lang="en-US" sz="3000" dirty="0" err="1">
                <a:solidFill>
                  <a:srgbClr val="282120"/>
                </a:solidFill>
                <a:latin typeface="Montserrat"/>
              </a:rPr>
              <a:t>Thư</a:t>
            </a:r>
            <a:r>
              <a:rPr lang="en-US" sz="3000" dirty="0">
                <a:solidFill>
                  <a:srgbClr val="282120"/>
                </a:solidFill>
                <a:latin typeface="Montserrat"/>
              </a:rPr>
              <a:t> </a:t>
            </a:r>
            <a:r>
              <a:rPr lang="en-US" sz="3000" dirty="0" err="1">
                <a:solidFill>
                  <a:srgbClr val="282120"/>
                </a:solidFill>
                <a:latin typeface="Montserrat"/>
              </a:rPr>
              <a:t>rác</a:t>
            </a:r>
            <a:r>
              <a:rPr lang="en-US" sz="3000" dirty="0">
                <a:solidFill>
                  <a:srgbClr val="282120"/>
                </a:solidFill>
                <a:latin typeface="Montserrat"/>
              </a:rPr>
              <a:t> (spam) </a:t>
            </a:r>
            <a:r>
              <a:rPr lang="en-US" sz="3000" dirty="0" err="1">
                <a:solidFill>
                  <a:srgbClr val="282120"/>
                </a:solidFill>
                <a:latin typeface="Montserrat"/>
              </a:rPr>
              <a:t>là</a:t>
            </a:r>
            <a:r>
              <a:rPr lang="en-US" sz="3000" dirty="0">
                <a:solidFill>
                  <a:srgbClr val="282120"/>
                </a:solidFill>
                <a:latin typeface="Montserrat"/>
              </a:rPr>
              <a:t> </a:t>
            </a:r>
            <a:r>
              <a:rPr lang="en-US" sz="3000" dirty="0" err="1">
                <a:solidFill>
                  <a:srgbClr val="282120"/>
                </a:solidFill>
                <a:latin typeface="Montserrat"/>
              </a:rPr>
              <a:t>thư</a:t>
            </a:r>
            <a:r>
              <a:rPr lang="en-US" sz="3000" dirty="0">
                <a:solidFill>
                  <a:srgbClr val="282120"/>
                </a:solidFill>
                <a:latin typeface="Montserrat"/>
              </a:rPr>
              <a:t> </a:t>
            </a:r>
            <a:r>
              <a:rPr lang="en-US" sz="3000" dirty="0" err="1">
                <a:solidFill>
                  <a:srgbClr val="282120"/>
                </a:solidFill>
                <a:latin typeface="Montserrat"/>
              </a:rPr>
              <a:t>điện</a:t>
            </a:r>
            <a:r>
              <a:rPr lang="en-US" sz="3000" dirty="0">
                <a:solidFill>
                  <a:srgbClr val="282120"/>
                </a:solidFill>
                <a:latin typeface="Montserrat"/>
              </a:rPr>
              <a:t> </a:t>
            </a:r>
            <a:r>
              <a:rPr lang="en-US" sz="3000" dirty="0" err="1">
                <a:solidFill>
                  <a:srgbClr val="282120"/>
                </a:solidFill>
                <a:latin typeface="Montserrat"/>
              </a:rPr>
              <a:t>tử</a:t>
            </a:r>
            <a:r>
              <a:rPr lang="en-US" sz="3000" dirty="0">
                <a:solidFill>
                  <a:srgbClr val="282120"/>
                </a:solidFill>
                <a:latin typeface="Montserrat"/>
              </a:rPr>
              <a:t> (email) </a:t>
            </a:r>
            <a:r>
              <a:rPr lang="en-US" sz="3000" dirty="0" err="1">
                <a:solidFill>
                  <a:srgbClr val="282120"/>
                </a:solidFill>
                <a:latin typeface="Montserrat"/>
              </a:rPr>
              <a:t>được</a:t>
            </a:r>
            <a:r>
              <a:rPr lang="en-US" sz="3000" dirty="0">
                <a:solidFill>
                  <a:srgbClr val="282120"/>
                </a:solidFill>
                <a:latin typeface="Montserrat"/>
              </a:rPr>
              <a:t> </a:t>
            </a:r>
            <a:r>
              <a:rPr lang="en-US" sz="3000" dirty="0" err="1">
                <a:solidFill>
                  <a:srgbClr val="282120"/>
                </a:solidFill>
                <a:latin typeface="Montserrat"/>
              </a:rPr>
              <a:t>gửi</a:t>
            </a:r>
            <a:r>
              <a:rPr lang="en-US" sz="3000" dirty="0">
                <a:solidFill>
                  <a:srgbClr val="282120"/>
                </a:solidFill>
                <a:latin typeface="Montserrat"/>
              </a:rPr>
              <a:t> </a:t>
            </a:r>
            <a:r>
              <a:rPr lang="en-US" sz="3000" dirty="0" err="1">
                <a:solidFill>
                  <a:srgbClr val="282120"/>
                </a:solidFill>
                <a:latin typeface="Montserrat"/>
              </a:rPr>
              <a:t>tự</a:t>
            </a:r>
            <a:r>
              <a:rPr lang="en-US" sz="3000" dirty="0">
                <a:solidFill>
                  <a:srgbClr val="282120"/>
                </a:solidFill>
                <a:latin typeface="Montserrat"/>
              </a:rPr>
              <a:t> </a:t>
            </a:r>
            <a:r>
              <a:rPr lang="en-US" sz="3000" dirty="0" err="1">
                <a:solidFill>
                  <a:srgbClr val="282120"/>
                </a:solidFill>
                <a:latin typeface="Montserrat"/>
              </a:rPr>
              <a:t>động</a:t>
            </a:r>
            <a:r>
              <a:rPr lang="en-US" sz="3000" dirty="0">
                <a:solidFill>
                  <a:srgbClr val="282120"/>
                </a:solidFill>
                <a:latin typeface="Montserrat"/>
              </a:rPr>
              <a:t> </a:t>
            </a:r>
            <a:r>
              <a:rPr lang="en-US" sz="3000" dirty="0" err="1">
                <a:solidFill>
                  <a:srgbClr val="282120"/>
                </a:solidFill>
                <a:latin typeface="Montserrat"/>
              </a:rPr>
              <a:t>hàng</a:t>
            </a:r>
            <a:r>
              <a:rPr lang="en-US" sz="3000" dirty="0">
                <a:solidFill>
                  <a:srgbClr val="282120"/>
                </a:solidFill>
                <a:latin typeface="Montserrat"/>
              </a:rPr>
              <a:t> </a:t>
            </a:r>
            <a:r>
              <a:rPr lang="en-US" sz="3000" dirty="0" err="1">
                <a:solidFill>
                  <a:srgbClr val="282120"/>
                </a:solidFill>
                <a:latin typeface="Montserrat"/>
              </a:rPr>
              <a:t>lọat</a:t>
            </a:r>
            <a:r>
              <a:rPr lang="en-US" sz="3000" dirty="0">
                <a:solidFill>
                  <a:srgbClr val="282120"/>
                </a:solidFill>
                <a:latin typeface="Montserrat"/>
              </a:rPr>
              <a:t> </a:t>
            </a:r>
            <a:r>
              <a:rPr lang="en-US" sz="3000" dirty="0" err="1">
                <a:solidFill>
                  <a:srgbClr val="282120"/>
                </a:solidFill>
                <a:latin typeface="Montserrat"/>
              </a:rPr>
              <a:t>mà</a:t>
            </a:r>
            <a:r>
              <a:rPr lang="en-US" sz="3000" dirty="0">
                <a:solidFill>
                  <a:srgbClr val="282120"/>
                </a:solidFill>
                <a:latin typeface="Montserrat"/>
              </a:rPr>
              <a:t> </a:t>
            </a:r>
            <a:r>
              <a:rPr lang="en-US" sz="3000" dirty="0" err="1">
                <a:solidFill>
                  <a:srgbClr val="282120"/>
                </a:solidFill>
                <a:latin typeface="Montserrat"/>
              </a:rPr>
              <a:t>không</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sự</a:t>
            </a:r>
            <a:r>
              <a:rPr lang="en-US" sz="3000" dirty="0">
                <a:solidFill>
                  <a:srgbClr val="282120"/>
                </a:solidFill>
                <a:latin typeface="Montserrat"/>
              </a:rPr>
              <a:t> </a:t>
            </a:r>
            <a:r>
              <a:rPr lang="en-US" sz="3000" dirty="0" err="1">
                <a:solidFill>
                  <a:srgbClr val="282120"/>
                </a:solidFill>
                <a:latin typeface="Montserrat"/>
              </a:rPr>
              <a:t>đồng</a:t>
            </a:r>
            <a:r>
              <a:rPr lang="en-US" sz="3000" dirty="0">
                <a:solidFill>
                  <a:srgbClr val="282120"/>
                </a:solidFill>
                <a:latin typeface="Montserrat"/>
              </a:rPr>
              <a:t> ý </a:t>
            </a:r>
            <a:r>
              <a:rPr lang="en-US" sz="3000" dirty="0" err="1">
                <a:solidFill>
                  <a:srgbClr val="282120"/>
                </a:solidFill>
                <a:latin typeface="Montserrat"/>
              </a:rPr>
              <a:t>từ</a:t>
            </a:r>
            <a:r>
              <a:rPr lang="en-US" sz="3000" dirty="0">
                <a:solidFill>
                  <a:srgbClr val="282120"/>
                </a:solidFill>
                <a:latin typeface="Montserrat"/>
              </a:rPr>
              <a:t> </a:t>
            </a:r>
            <a:r>
              <a:rPr lang="en-US" sz="3000" dirty="0" err="1">
                <a:solidFill>
                  <a:srgbClr val="282120"/>
                </a:solidFill>
                <a:latin typeface="Montserrat"/>
              </a:rPr>
              <a:t>phía</a:t>
            </a:r>
            <a:r>
              <a:rPr lang="en-US" sz="3000" dirty="0">
                <a:solidFill>
                  <a:srgbClr val="282120"/>
                </a:solidFill>
                <a:latin typeface="Montserrat"/>
              </a:rPr>
              <a:t> </a:t>
            </a:r>
            <a:r>
              <a:rPr lang="en-US" sz="3000" dirty="0" err="1">
                <a:solidFill>
                  <a:srgbClr val="282120"/>
                </a:solidFill>
                <a:latin typeface="Montserrat"/>
              </a:rPr>
              <a:t>người</a:t>
            </a:r>
            <a:r>
              <a:rPr lang="en-US" sz="3000" dirty="0">
                <a:solidFill>
                  <a:srgbClr val="282120"/>
                </a:solidFill>
                <a:latin typeface="Montserrat"/>
              </a:rPr>
              <a:t> </a:t>
            </a:r>
            <a:r>
              <a:rPr lang="en-US" sz="3000" dirty="0" err="1">
                <a:solidFill>
                  <a:srgbClr val="282120"/>
                </a:solidFill>
                <a:latin typeface="Montserrat"/>
              </a:rPr>
              <a:t>nhận</a:t>
            </a:r>
            <a:r>
              <a:rPr lang="en-US" sz="3000" dirty="0">
                <a:solidFill>
                  <a:srgbClr val="282120"/>
                </a:solidFill>
                <a:latin typeface="Montserrat"/>
              </a:rPr>
              <a:t>. </a:t>
            </a:r>
            <a:r>
              <a:rPr lang="en-US" sz="3000" dirty="0" err="1">
                <a:solidFill>
                  <a:srgbClr val="282120"/>
                </a:solidFill>
                <a:latin typeface="Montserrat"/>
              </a:rPr>
              <a:t>Thư</a:t>
            </a:r>
            <a:r>
              <a:rPr lang="en-US" sz="3000" dirty="0">
                <a:solidFill>
                  <a:srgbClr val="282120"/>
                </a:solidFill>
                <a:latin typeface="Montserrat"/>
              </a:rPr>
              <a:t> </a:t>
            </a:r>
            <a:r>
              <a:rPr lang="en-US" sz="3000" dirty="0" err="1">
                <a:solidFill>
                  <a:srgbClr val="282120"/>
                </a:solidFill>
                <a:latin typeface="Montserrat"/>
              </a:rPr>
              <a:t>rác</a:t>
            </a:r>
            <a:r>
              <a:rPr lang="en-US" sz="3000" dirty="0">
                <a:solidFill>
                  <a:srgbClr val="282120"/>
                </a:solidFill>
                <a:latin typeface="Montserrat"/>
              </a:rPr>
              <a:t> </a:t>
            </a:r>
            <a:r>
              <a:rPr lang="en-US" sz="3000" dirty="0" err="1">
                <a:solidFill>
                  <a:srgbClr val="282120"/>
                </a:solidFill>
                <a:latin typeface="Montserrat"/>
              </a:rPr>
              <a:t>thường</a:t>
            </a:r>
            <a:r>
              <a:rPr lang="en-US" sz="3000" dirty="0">
                <a:solidFill>
                  <a:srgbClr val="282120"/>
                </a:solidFill>
                <a:latin typeface="Montserrat"/>
              </a:rPr>
              <a:t> </a:t>
            </a:r>
            <a:r>
              <a:rPr lang="en-US" sz="3000" dirty="0" err="1">
                <a:solidFill>
                  <a:srgbClr val="282120"/>
                </a:solidFill>
                <a:latin typeface="Montserrat"/>
              </a:rPr>
              <a:t>mang</a:t>
            </a:r>
            <a:r>
              <a:rPr lang="en-US" sz="3000" dirty="0">
                <a:solidFill>
                  <a:srgbClr val="282120"/>
                </a:solidFill>
                <a:latin typeface="Montserrat"/>
              </a:rPr>
              <a:t> </a:t>
            </a:r>
            <a:r>
              <a:rPr lang="en-US" sz="3000" dirty="0" err="1">
                <a:solidFill>
                  <a:srgbClr val="282120"/>
                </a:solidFill>
                <a:latin typeface="Montserrat"/>
              </a:rPr>
              <a:t>nội</a:t>
            </a:r>
            <a:r>
              <a:rPr lang="en-US" sz="3000" dirty="0">
                <a:solidFill>
                  <a:srgbClr val="282120"/>
                </a:solidFill>
                <a:latin typeface="Montserrat"/>
              </a:rPr>
              <a:t> dung </a:t>
            </a:r>
            <a:r>
              <a:rPr lang="en-US" sz="3000" dirty="0" err="1">
                <a:solidFill>
                  <a:srgbClr val="282120"/>
                </a:solidFill>
                <a:latin typeface="Montserrat"/>
              </a:rPr>
              <a:t>lừa</a:t>
            </a:r>
            <a:r>
              <a:rPr lang="en-US" sz="3000" dirty="0">
                <a:solidFill>
                  <a:srgbClr val="282120"/>
                </a:solidFill>
                <a:latin typeface="Montserrat"/>
              </a:rPr>
              <a:t> </a:t>
            </a:r>
            <a:r>
              <a:rPr lang="en-US" sz="3000" dirty="0" err="1">
                <a:solidFill>
                  <a:srgbClr val="282120"/>
                </a:solidFill>
                <a:latin typeface="Montserrat"/>
              </a:rPr>
              <a:t>đảo</a:t>
            </a:r>
            <a:r>
              <a:rPr lang="en-US" sz="3000" dirty="0">
                <a:solidFill>
                  <a:srgbClr val="282120"/>
                </a:solidFill>
                <a:latin typeface="Montserrat"/>
              </a:rPr>
              <a:t>, </a:t>
            </a:r>
            <a:r>
              <a:rPr lang="en-US" sz="3000" dirty="0" err="1">
                <a:solidFill>
                  <a:srgbClr val="282120"/>
                </a:solidFill>
                <a:latin typeface="Montserrat"/>
              </a:rPr>
              <a:t>quảng</a:t>
            </a:r>
            <a:r>
              <a:rPr lang="en-US" sz="3000" dirty="0">
                <a:solidFill>
                  <a:srgbClr val="282120"/>
                </a:solidFill>
                <a:latin typeface="Montserrat"/>
              </a:rPr>
              <a:t> </a:t>
            </a:r>
            <a:r>
              <a:rPr lang="en-US" sz="3000" dirty="0" err="1">
                <a:solidFill>
                  <a:srgbClr val="282120"/>
                </a:solidFill>
                <a:latin typeface="Montserrat"/>
              </a:rPr>
              <a:t>cáo</a:t>
            </a:r>
            <a:r>
              <a:rPr lang="en-US" sz="3000" dirty="0">
                <a:solidFill>
                  <a:srgbClr val="282120"/>
                </a:solidFill>
                <a:latin typeface="Montserrat"/>
              </a:rPr>
              <a:t>. </a:t>
            </a:r>
            <a:r>
              <a:rPr lang="en-US" sz="3000" dirty="0" err="1">
                <a:solidFill>
                  <a:srgbClr val="282120"/>
                </a:solidFill>
                <a:latin typeface="Montserrat"/>
              </a:rPr>
              <a:t>Để</a:t>
            </a:r>
            <a:r>
              <a:rPr lang="en-US" sz="3000" dirty="0">
                <a:solidFill>
                  <a:srgbClr val="282120"/>
                </a:solidFill>
                <a:latin typeface="Montserrat"/>
              </a:rPr>
              <a:t> </a:t>
            </a:r>
            <a:r>
              <a:rPr lang="en-US" sz="3000" dirty="0" err="1">
                <a:solidFill>
                  <a:srgbClr val="282120"/>
                </a:solidFill>
                <a:latin typeface="Montserrat"/>
              </a:rPr>
              <a:t>gửi</a:t>
            </a:r>
            <a:r>
              <a:rPr lang="en-US" sz="3000" dirty="0">
                <a:solidFill>
                  <a:srgbClr val="282120"/>
                </a:solidFill>
                <a:latin typeface="Montserrat"/>
              </a:rPr>
              <a:t> </a:t>
            </a:r>
            <a:r>
              <a:rPr lang="en-US" sz="3000" dirty="0" err="1">
                <a:solidFill>
                  <a:srgbClr val="282120"/>
                </a:solidFill>
                <a:latin typeface="Montserrat"/>
              </a:rPr>
              <a:t>thư</a:t>
            </a:r>
            <a:r>
              <a:rPr lang="en-US" sz="3000" dirty="0">
                <a:solidFill>
                  <a:srgbClr val="282120"/>
                </a:solidFill>
                <a:latin typeface="Montserrat"/>
              </a:rPr>
              <a:t> </a:t>
            </a:r>
            <a:r>
              <a:rPr lang="en-US" sz="3000" dirty="0" err="1">
                <a:solidFill>
                  <a:srgbClr val="282120"/>
                </a:solidFill>
                <a:latin typeface="Montserrat"/>
              </a:rPr>
              <a:t>rác</a:t>
            </a:r>
            <a:r>
              <a:rPr lang="en-US" sz="3000" dirty="0">
                <a:solidFill>
                  <a:srgbClr val="282120"/>
                </a:solidFill>
                <a:latin typeface="Montserrat"/>
              </a:rPr>
              <a:t>, </a:t>
            </a:r>
            <a:r>
              <a:rPr lang="en-US" sz="3000" dirty="0" err="1">
                <a:solidFill>
                  <a:srgbClr val="282120"/>
                </a:solidFill>
                <a:latin typeface="Montserrat"/>
              </a:rPr>
              <a:t>người</a:t>
            </a:r>
            <a:r>
              <a:rPr lang="en-US" sz="3000" dirty="0">
                <a:solidFill>
                  <a:srgbClr val="282120"/>
                </a:solidFill>
                <a:latin typeface="Montserrat"/>
              </a:rPr>
              <a:t> </a:t>
            </a:r>
            <a:r>
              <a:rPr lang="en-US" sz="3000" dirty="0" err="1">
                <a:solidFill>
                  <a:srgbClr val="282120"/>
                </a:solidFill>
                <a:latin typeface="Montserrat"/>
              </a:rPr>
              <a:t>gửi</a:t>
            </a:r>
            <a:r>
              <a:rPr lang="en-US" sz="3000" dirty="0">
                <a:solidFill>
                  <a:srgbClr val="282120"/>
                </a:solidFill>
                <a:latin typeface="Montserrat"/>
              </a:rPr>
              <a:t> </a:t>
            </a:r>
            <a:r>
              <a:rPr lang="en-US" sz="3000" dirty="0" err="1">
                <a:solidFill>
                  <a:srgbClr val="282120"/>
                </a:solidFill>
                <a:latin typeface="Montserrat"/>
              </a:rPr>
              <a:t>cần</a:t>
            </a:r>
            <a:r>
              <a:rPr lang="en-US" sz="3000" dirty="0">
                <a:solidFill>
                  <a:srgbClr val="282120"/>
                </a:solidFill>
                <a:latin typeface="Montserrat"/>
              </a:rPr>
              <a:t> </a:t>
            </a:r>
            <a:r>
              <a:rPr lang="en-US" sz="3000" dirty="0" err="1">
                <a:solidFill>
                  <a:srgbClr val="282120"/>
                </a:solidFill>
                <a:latin typeface="Montserrat"/>
              </a:rPr>
              <a:t>phải</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một</a:t>
            </a:r>
            <a:r>
              <a:rPr lang="en-US" sz="3000" dirty="0">
                <a:solidFill>
                  <a:srgbClr val="282120"/>
                </a:solidFill>
                <a:latin typeface="Montserrat"/>
              </a:rPr>
              <a:t> </a:t>
            </a:r>
            <a:r>
              <a:rPr lang="en-US" sz="3000" dirty="0" err="1">
                <a:solidFill>
                  <a:srgbClr val="282120"/>
                </a:solidFill>
                <a:latin typeface="Montserrat"/>
              </a:rPr>
              <a:t>lượng</a:t>
            </a:r>
            <a:r>
              <a:rPr lang="en-US" sz="3000" dirty="0">
                <a:solidFill>
                  <a:srgbClr val="282120"/>
                </a:solidFill>
                <a:latin typeface="Montserrat"/>
              </a:rPr>
              <a:t> </a:t>
            </a:r>
            <a:r>
              <a:rPr lang="en-US" sz="3000" dirty="0" err="1">
                <a:solidFill>
                  <a:srgbClr val="282120"/>
                </a:solidFill>
                <a:latin typeface="Montserrat"/>
              </a:rPr>
              <a:t>lớn</a:t>
            </a:r>
            <a:r>
              <a:rPr lang="en-US" sz="3000" dirty="0">
                <a:solidFill>
                  <a:srgbClr val="282120"/>
                </a:solidFill>
                <a:latin typeface="Montserrat"/>
              </a:rPr>
              <a:t> </a:t>
            </a:r>
            <a:r>
              <a:rPr lang="en-US" sz="3000" dirty="0" err="1">
                <a:solidFill>
                  <a:srgbClr val="282120"/>
                </a:solidFill>
                <a:latin typeface="Montserrat"/>
              </a:rPr>
              <a:t>địa</a:t>
            </a:r>
            <a:r>
              <a:rPr lang="en-US" sz="3000" dirty="0">
                <a:solidFill>
                  <a:srgbClr val="282120"/>
                </a:solidFill>
                <a:latin typeface="Montserrat"/>
              </a:rPr>
              <a:t> </a:t>
            </a:r>
            <a:r>
              <a:rPr lang="en-US" sz="3000" dirty="0" err="1">
                <a:solidFill>
                  <a:srgbClr val="282120"/>
                </a:solidFill>
                <a:latin typeface="Montserrat"/>
              </a:rPr>
              <a:t>chỉ</a:t>
            </a:r>
            <a:r>
              <a:rPr lang="en-US" sz="3000" dirty="0">
                <a:solidFill>
                  <a:srgbClr val="282120"/>
                </a:solidFill>
                <a:latin typeface="Montserrat"/>
              </a:rPr>
              <a:t> email của </a:t>
            </a:r>
            <a:r>
              <a:rPr lang="en-US" sz="3000" dirty="0" err="1">
                <a:solidFill>
                  <a:srgbClr val="282120"/>
                </a:solidFill>
                <a:latin typeface="Montserrat"/>
              </a:rPr>
              <a:t>người</a:t>
            </a:r>
            <a:r>
              <a:rPr lang="en-US" sz="3000" dirty="0">
                <a:solidFill>
                  <a:srgbClr val="282120"/>
                </a:solidFill>
                <a:latin typeface="Montserrat"/>
              </a:rPr>
              <a:t> </a:t>
            </a:r>
            <a:r>
              <a:rPr lang="en-US" sz="3000" dirty="0" err="1">
                <a:solidFill>
                  <a:srgbClr val="282120"/>
                </a:solidFill>
                <a:latin typeface="Montserrat"/>
              </a:rPr>
              <a:t>dự</a:t>
            </a:r>
            <a:r>
              <a:rPr lang="en-US" sz="3000" dirty="0">
                <a:solidFill>
                  <a:srgbClr val="282120"/>
                </a:solidFill>
                <a:latin typeface="Montserrat"/>
              </a:rPr>
              <a:t> </a:t>
            </a:r>
            <a:r>
              <a:rPr lang="en-US" sz="3000" dirty="0" err="1">
                <a:solidFill>
                  <a:srgbClr val="282120"/>
                </a:solidFill>
                <a:latin typeface="Montserrat"/>
              </a:rPr>
              <a:t>tính</a:t>
            </a:r>
            <a:r>
              <a:rPr lang="en-US" sz="3000" dirty="0">
                <a:solidFill>
                  <a:srgbClr val="282120"/>
                </a:solidFill>
                <a:latin typeface="Montserrat"/>
              </a:rPr>
              <a:t> </a:t>
            </a:r>
            <a:r>
              <a:rPr lang="en-US" sz="3000" dirty="0" err="1">
                <a:solidFill>
                  <a:srgbClr val="282120"/>
                </a:solidFill>
                <a:latin typeface="Montserrat"/>
              </a:rPr>
              <a:t>sẽ</a:t>
            </a:r>
            <a:r>
              <a:rPr lang="en-US" sz="3000" dirty="0">
                <a:solidFill>
                  <a:srgbClr val="282120"/>
                </a:solidFill>
                <a:latin typeface="Montserrat"/>
              </a:rPr>
              <a:t> </a:t>
            </a:r>
            <a:r>
              <a:rPr lang="en-US" sz="3000" dirty="0" err="1">
                <a:solidFill>
                  <a:srgbClr val="282120"/>
                </a:solidFill>
                <a:latin typeface="Montserrat"/>
              </a:rPr>
              <a:t>nhận</a:t>
            </a:r>
            <a:r>
              <a:rPr lang="en-US" sz="3000" dirty="0">
                <a:solidFill>
                  <a:srgbClr val="282120"/>
                </a:solidFill>
                <a:latin typeface="Montserrat"/>
              </a:rPr>
              <a:t> </a:t>
            </a:r>
            <a:r>
              <a:rPr lang="en-US" sz="3000" dirty="0" err="1">
                <a:solidFill>
                  <a:srgbClr val="282120"/>
                </a:solidFill>
                <a:latin typeface="Montserrat"/>
              </a:rPr>
              <a:t>thư</a:t>
            </a:r>
            <a:r>
              <a:rPr lang="en-US" sz="3000" dirty="0">
                <a:solidFill>
                  <a:srgbClr val="282120"/>
                </a:solidFill>
                <a:latin typeface="Montserrat"/>
              </a:rPr>
              <a:t>. </a:t>
            </a:r>
          </a:p>
        </p:txBody>
      </p:sp>
      <p:sp>
        <p:nvSpPr>
          <p:cNvPr id="7" name="Freeform 7"/>
          <p:cNvSpPr/>
          <p:nvPr/>
        </p:nvSpPr>
        <p:spPr>
          <a:xfrm flipH="1">
            <a:off x="14476443" y="1435099"/>
            <a:ext cx="3393313" cy="7823201"/>
          </a:xfrm>
          <a:custGeom>
            <a:avLst/>
            <a:gdLst/>
            <a:ahLst/>
            <a:cxnLst/>
            <a:rect l="l" t="t" r="r" b="b"/>
            <a:pathLst>
              <a:path w="3393313" h="7823201">
                <a:moveTo>
                  <a:pt x="3393314" y="0"/>
                </a:moveTo>
                <a:lnTo>
                  <a:pt x="0" y="0"/>
                </a:lnTo>
                <a:lnTo>
                  <a:pt x="0" y="7823201"/>
                </a:lnTo>
                <a:lnTo>
                  <a:pt x="3393314" y="7823201"/>
                </a:lnTo>
                <a:lnTo>
                  <a:pt x="3393314"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10138245">
            <a:off x="9381958" y="7198847"/>
            <a:ext cx="10838751" cy="3860990"/>
          </a:xfrm>
          <a:custGeom>
            <a:avLst/>
            <a:gdLst/>
            <a:ahLst/>
            <a:cxnLst/>
            <a:rect l="l" t="t" r="r" b="b"/>
            <a:pathLst>
              <a:path w="10838751" h="3860990">
                <a:moveTo>
                  <a:pt x="0" y="0"/>
                </a:moveTo>
                <a:lnTo>
                  <a:pt x="10838750" y="0"/>
                </a:lnTo>
                <a:lnTo>
                  <a:pt x="10838750" y="3860990"/>
                </a:lnTo>
                <a:lnTo>
                  <a:pt x="0" y="3860990"/>
                </a:lnTo>
                <a:lnTo>
                  <a:pt x="0" y="0"/>
                </a:lnTo>
                <a:close/>
              </a:path>
            </a:pathLst>
          </a:custGeom>
          <a:blipFill>
            <a:blip r:embed="rId2">
              <a:extLst>
                <a:ext uri="{96DAC541-7B7A-43D3-8B79-37D633B846F1}">
                  <asvg:svgBlip xmlns:asvg="http://schemas.microsoft.com/office/drawing/2016/SVG/main" xmlns="" r:embed="rId3"/>
                </a:ext>
              </a:extLst>
            </a:blip>
            <a:stretch>
              <a:fillRect l="-16800" t="-147872" r="-4988"/>
            </a:stretch>
          </a:blipFill>
        </p:spPr>
        <p:txBody>
          <a:bodyPr/>
          <a:lstStyle/>
          <a:p>
            <a:endParaRPr lang="en-US"/>
          </a:p>
        </p:txBody>
      </p:sp>
      <p:sp>
        <p:nvSpPr>
          <p:cNvPr id="3" name="Freeform 3"/>
          <p:cNvSpPr/>
          <p:nvPr/>
        </p:nvSpPr>
        <p:spPr>
          <a:xfrm rot="-6212713">
            <a:off x="6489350" y="1112016"/>
            <a:ext cx="3271993" cy="2310845"/>
          </a:xfrm>
          <a:custGeom>
            <a:avLst/>
            <a:gdLst/>
            <a:ahLst/>
            <a:cxnLst/>
            <a:rect l="l" t="t" r="r" b="b"/>
            <a:pathLst>
              <a:path w="3271993" h="2310845">
                <a:moveTo>
                  <a:pt x="0" y="0"/>
                </a:moveTo>
                <a:lnTo>
                  <a:pt x="3271992" y="0"/>
                </a:lnTo>
                <a:lnTo>
                  <a:pt x="3271992" y="2310845"/>
                </a:lnTo>
                <a:lnTo>
                  <a:pt x="0" y="23108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7823987" y="-79443"/>
            <a:ext cx="1739682" cy="4435914"/>
          </a:xfrm>
          <a:prstGeom prst="rect">
            <a:avLst/>
          </a:prstGeom>
        </p:spPr>
        <p:txBody>
          <a:bodyPr lIns="0" tIns="0" rIns="0" bIns="0" rtlCol="0" anchor="t">
            <a:spAutoFit/>
          </a:bodyPr>
          <a:lstStyle/>
          <a:p>
            <a:pPr algn="ctr">
              <a:lnSpc>
                <a:spcPts val="36372"/>
              </a:lnSpc>
            </a:pPr>
            <a:r>
              <a:rPr lang="en-US" sz="25980" dirty="0">
                <a:solidFill>
                  <a:srgbClr val="633750"/>
                </a:solidFill>
                <a:latin typeface="Montserrat Extra-Bold Bold"/>
              </a:rPr>
              <a:t>4</a:t>
            </a:r>
          </a:p>
        </p:txBody>
      </p:sp>
      <p:sp>
        <p:nvSpPr>
          <p:cNvPr id="5" name="TextBox 5"/>
          <p:cNvSpPr txBox="1"/>
          <p:nvPr/>
        </p:nvSpPr>
        <p:spPr>
          <a:xfrm>
            <a:off x="578528" y="4023770"/>
            <a:ext cx="16230600" cy="936589"/>
          </a:xfrm>
          <a:prstGeom prst="rect">
            <a:avLst/>
          </a:prstGeom>
        </p:spPr>
        <p:txBody>
          <a:bodyPr lIns="0" tIns="0" rIns="0" bIns="0" rtlCol="0" anchor="t">
            <a:spAutoFit/>
          </a:bodyPr>
          <a:lstStyle/>
          <a:p>
            <a:pPr algn="ctr">
              <a:lnSpc>
                <a:spcPts val="7697"/>
              </a:lnSpc>
            </a:pPr>
            <a:r>
              <a:rPr lang="en-US" sz="5497">
                <a:solidFill>
                  <a:srgbClr val="282120"/>
                </a:solidFill>
                <a:latin typeface="Montserrat Semi-Bold"/>
              </a:rPr>
              <a:t>Tin giả</a:t>
            </a:r>
          </a:p>
        </p:txBody>
      </p:sp>
      <p:sp>
        <p:nvSpPr>
          <p:cNvPr id="6" name="Freeform 6"/>
          <p:cNvSpPr/>
          <p:nvPr/>
        </p:nvSpPr>
        <p:spPr>
          <a:xfrm flipH="1">
            <a:off x="13181225" y="5268571"/>
            <a:ext cx="4518531" cy="4616634"/>
          </a:xfrm>
          <a:custGeom>
            <a:avLst/>
            <a:gdLst/>
            <a:ahLst/>
            <a:cxnLst/>
            <a:rect l="l" t="t" r="r" b="b"/>
            <a:pathLst>
              <a:path w="4518531" h="4616634">
                <a:moveTo>
                  <a:pt x="4518531" y="0"/>
                </a:moveTo>
                <a:lnTo>
                  <a:pt x="0" y="0"/>
                </a:lnTo>
                <a:lnTo>
                  <a:pt x="0" y="4616634"/>
                </a:lnTo>
                <a:lnTo>
                  <a:pt x="4518531" y="4616634"/>
                </a:lnTo>
                <a:lnTo>
                  <a:pt x="4518531"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7"/>
          <p:cNvSpPr txBox="1"/>
          <p:nvPr/>
        </p:nvSpPr>
        <p:spPr>
          <a:xfrm>
            <a:off x="2751699" y="5211421"/>
            <a:ext cx="12049634" cy="4238206"/>
          </a:xfrm>
          <a:prstGeom prst="rect">
            <a:avLst/>
          </a:prstGeom>
        </p:spPr>
        <p:txBody>
          <a:bodyPr lIns="0" tIns="0" rIns="0" bIns="0" rtlCol="0" anchor="t">
            <a:spAutoFit/>
          </a:bodyPr>
          <a:lstStyle/>
          <a:p>
            <a:pPr algn="ctr">
              <a:lnSpc>
                <a:spcPts val="4200"/>
              </a:lnSpc>
            </a:pPr>
            <a:r>
              <a:rPr lang="en-US" sz="3000">
                <a:solidFill>
                  <a:srgbClr val="282120"/>
                </a:solidFill>
                <a:latin typeface="Montserrat"/>
              </a:rPr>
              <a:t>Tin giả, hay còn được gọi là tin đồn giả, là những thông tin hoặc tin tức được lan truyền mà không có cơ sở thực tế hoặc không được xác thực. Tin giả thường được tạo ra với mục đích gây hiểu lầm, hoặc lan truyền thông điệp sai lệch, hoặc thậm chí gây hỗn loạn trong xã hội.</a:t>
            </a:r>
          </a:p>
          <a:p>
            <a:pPr algn="ctr">
              <a:lnSpc>
                <a:spcPts val="4200"/>
              </a:lnSpc>
            </a:pPr>
            <a:r>
              <a:rPr lang="en-US" sz="3000">
                <a:solidFill>
                  <a:srgbClr val="282120"/>
                </a:solidFill>
                <a:latin typeface="Montserrat"/>
              </a:rPr>
              <a:t>Tin giả thường xuất hiện trên các phương tiện truyền thông, đặc biệt là trên mạng internet và mạng xã hội.</a:t>
            </a:r>
          </a:p>
          <a:p>
            <a:pPr algn="ctr">
              <a:lnSpc>
                <a:spcPts val="4199"/>
              </a:lnSpc>
            </a:pPr>
            <a:endParaRPr lang="en-US" sz="3000">
              <a:solidFill>
                <a:srgbClr val="282120"/>
              </a:solidFill>
              <a:latin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6212713">
            <a:off x="571559" y="1679049"/>
            <a:ext cx="4517470" cy="3190463"/>
          </a:xfrm>
          <a:custGeom>
            <a:avLst/>
            <a:gdLst/>
            <a:ahLst/>
            <a:cxnLst/>
            <a:rect l="l" t="t" r="r" b="b"/>
            <a:pathLst>
              <a:path w="4517470" h="3190463">
                <a:moveTo>
                  <a:pt x="0" y="0"/>
                </a:moveTo>
                <a:lnTo>
                  <a:pt x="4517469" y="0"/>
                </a:lnTo>
                <a:lnTo>
                  <a:pt x="4517469" y="3190463"/>
                </a:lnTo>
                <a:lnTo>
                  <a:pt x="0" y="31904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625295" y="7323739"/>
            <a:ext cx="9170634" cy="3317195"/>
          </a:xfrm>
          <a:custGeom>
            <a:avLst/>
            <a:gdLst/>
            <a:ahLst/>
            <a:cxnLst/>
            <a:rect l="l" t="t" r="r" b="b"/>
            <a:pathLst>
              <a:path w="9170634" h="3317195">
                <a:moveTo>
                  <a:pt x="0" y="0"/>
                </a:moveTo>
                <a:lnTo>
                  <a:pt x="9170634" y="0"/>
                </a:lnTo>
                <a:lnTo>
                  <a:pt x="9170634" y="3317195"/>
                </a:lnTo>
                <a:lnTo>
                  <a:pt x="0" y="3317195"/>
                </a:lnTo>
                <a:lnTo>
                  <a:pt x="0" y="0"/>
                </a:lnTo>
                <a:close/>
              </a:path>
            </a:pathLst>
          </a:custGeom>
          <a:blipFill>
            <a:blip r:embed="rId4">
              <a:extLst>
                <a:ext uri="{96DAC541-7B7A-43D3-8B79-37D633B846F1}">
                  <asvg:svgBlip xmlns:asvg="http://schemas.microsoft.com/office/drawing/2016/SVG/main" xmlns="" r:embed="rId5"/>
                </a:ext>
              </a:extLst>
            </a:blip>
            <a:stretch>
              <a:fillRect b="-78660"/>
            </a:stretch>
          </a:blipFill>
        </p:spPr>
        <p:txBody>
          <a:bodyPr/>
          <a:lstStyle/>
          <a:p>
            <a:endParaRPr lang="en-US"/>
          </a:p>
        </p:txBody>
      </p:sp>
      <p:sp>
        <p:nvSpPr>
          <p:cNvPr id="4" name="TextBox 4"/>
          <p:cNvSpPr txBox="1"/>
          <p:nvPr/>
        </p:nvSpPr>
        <p:spPr>
          <a:xfrm>
            <a:off x="1437093" y="1219161"/>
            <a:ext cx="2786401" cy="3289727"/>
          </a:xfrm>
          <a:prstGeom prst="rect">
            <a:avLst/>
          </a:prstGeom>
        </p:spPr>
        <p:txBody>
          <a:bodyPr lIns="0" tIns="0" rIns="0" bIns="0" rtlCol="0" anchor="t">
            <a:spAutoFit/>
          </a:bodyPr>
          <a:lstStyle/>
          <a:p>
            <a:pPr algn="ctr">
              <a:lnSpc>
                <a:spcPts val="26938"/>
              </a:lnSpc>
            </a:pPr>
            <a:r>
              <a:rPr lang="en-US" sz="19241">
                <a:solidFill>
                  <a:srgbClr val="1F4766"/>
                </a:solidFill>
                <a:latin typeface="Montserrat Extra-Bold Bold"/>
              </a:rPr>
              <a:t>5</a:t>
            </a:r>
          </a:p>
        </p:txBody>
      </p:sp>
      <p:sp>
        <p:nvSpPr>
          <p:cNvPr id="5" name="TextBox 5"/>
          <p:cNvSpPr txBox="1"/>
          <p:nvPr/>
        </p:nvSpPr>
        <p:spPr>
          <a:xfrm>
            <a:off x="4755320" y="1960923"/>
            <a:ext cx="11797403" cy="936589"/>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Bắt nạt qua mạng</a:t>
            </a:r>
          </a:p>
        </p:txBody>
      </p:sp>
      <p:sp>
        <p:nvSpPr>
          <p:cNvPr id="6" name="Freeform 6"/>
          <p:cNvSpPr/>
          <p:nvPr/>
        </p:nvSpPr>
        <p:spPr>
          <a:xfrm>
            <a:off x="4566568" y="5843813"/>
            <a:ext cx="6445108" cy="4608252"/>
          </a:xfrm>
          <a:custGeom>
            <a:avLst/>
            <a:gdLst/>
            <a:ahLst/>
            <a:cxnLst/>
            <a:rect l="l" t="t" r="r" b="b"/>
            <a:pathLst>
              <a:path w="6445108" h="4608252">
                <a:moveTo>
                  <a:pt x="0" y="0"/>
                </a:moveTo>
                <a:lnTo>
                  <a:pt x="6445107" y="0"/>
                </a:lnTo>
                <a:lnTo>
                  <a:pt x="6445107" y="4608252"/>
                </a:lnTo>
                <a:lnTo>
                  <a:pt x="0" y="46082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7"/>
          <p:cNvSpPr txBox="1"/>
          <p:nvPr/>
        </p:nvSpPr>
        <p:spPr>
          <a:xfrm>
            <a:off x="4755320" y="3162779"/>
            <a:ext cx="12151314" cy="5304918"/>
          </a:xfrm>
          <a:prstGeom prst="rect">
            <a:avLst/>
          </a:prstGeom>
        </p:spPr>
        <p:txBody>
          <a:bodyPr lIns="0" tIns="0" rIns="0" bIns="0" rtlCol="0" anchor="t">
            <a:spAutoFit/>
          </a:bodyPr>
          <a:lstStyle/>
          <a:p>
            <a:pPr>
              <a:lnSpc>
                <a:spcPts val="4200"/>
              </a:lnSpc>
            </a:pPr>
            <a:r>
              <a:rPr lang="en-US" sz="3000">
                <a:solidFill>
                  <a:srgbClr val="282120"/>
                </a:solidFill>
                <a:latin typeface="Montserrat"/>
              </a:rPr>
              <a:t>Bắt nạt qua mạng thường bao gồm việc gửi tin nhắn, bình luận, hoặc hình ảnh xúc phạm thông qua các nền tảng mạng xã hội, trò chuyện trực tuyến, email, diễn đàn, blog, hay bất kỳ phương tiện truyền thông nào khác trên internet.</a:t>
            </a:r>
          </a:p>
          <a:p>
            <a:pPr>
              <a:lnSpc>
                <a:spcPts val="4200"/>
              </a:lnSpc>
            </a:pPr>
            <a:r>
              <a:rPr lang="en-US" sz="3000">
                <a:solidFill>
                  <a:srgbClr val="282120"/>
                </a:solidFill>
                <a:latin typeface="Montserrat"/>
              </a:rPr>
              <a:t>Bắt nạt qua mạng có thể có những hậu quả nghiêm trọng đối với nạn nhân, bao gồm tác động tâm lý, xấu hổ, mất tự tin, cảm giác cô lập, lo lắng, hoặc thậm chí gây ra suy nghĩ tự tử. Nó cũng có thể gây ảnh hưởng tiêu cực đến cuộc sống cá nhân, học tập, và mối quan hệ xã hội của nạn nhân.</a:t>
            </a:r>
          </a:p>
          <a:p>
            <a:pPr>
              <a:lnSpc>
                <a:spcPts val="4199"/>
              </a:lnSpc>
            </a:pPr>
            <a:endParaRPr lang="en-US" sz="3000">
              <a:solidFill>
                <a:srgbClr val="282120"/>
              </a:solidFill>
              <a:latin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BFD1"/>
        </a:solidFill>
        <a:effectLst/>
      </p:bgPr>
    </p:bg>
    <p:spTree>
      <p:nvGrpSpPr>
        <p:cNvPr id="1" name=""/>
        <p:cNvGrpSpPr/>
        <p:nvPr/>
      </p:nvGrpSpPr>
      <p:grpSpPr>
        <a:xfrm>
          <a:off x="0" y="0"/>
          <a:ext cx="0" cy="0"/>
          <a:chOff x="0" y="0"/>
          <a:chExt cx="0" cy="0"/>
        </a:xfrm>
      </p:grpSpPr>
      <p:sp>
        <p:nvSpPr>
          <p:cNvPr id="2" name="Freeform 2"/>
          <p:cNvSpPr/>
          <p:nvPr/>
        </p:nvSpPr>
        <p:spPr>
          <a:xfrm rot="8100000">
            <a:off x="10743308" y="5763866"/>
            <a:ext cx="9659770" cy="6190669"/>
          </a:xfrm>
          <a:custGeom>
            <a:avLst/>
            <a:gdLst/>
            <a:ahLst/>
            <a:cxnLst/>
            <a:rect l="l" t="t" r="r" b="b"/>
            <a:pathLst>
              <a:path w="9659770" h="6190669">
                <a:moveTo>
                  <a:pt x="0" y="0"/>
                </a:moveTo>
                <a:lnTo>
                  <a:pt x="9659770" y="0"/>
                </a:lnTo>
                <a:lnTo>
                  <a:pt x="9659770" y="6190669"/>
                </a:lnTo>
                <a:lnTo>
                  <a:pt x="0" y="6190669"/>
                </a:lnTo>
                <a:lnTo>
                  <a:pt x="0" y="0"/>
                </a:lnTo>
                <a:close/>
              </a:path>
            </a:pathLst>
          </a:custGeom>
          <a:blipFill>
            <a:blip r:embed="rId2">
              <a:extLst>
                <a:ext uri="{96DAC541-7B7A-43D3-8B79-37D633B846F1}">
                  <asvg:svgBlip xmlns:asvg="http://schemas.microsoft.com/office/drawing/2016/SVG/main" xmlns="" r:embed="rId3"/>
                </a:ext>
              </a:extLst>
            </a:blip>
            <a:stretch>
              <a:fillRect l="-18418" t="-54592" r="-18235"/>
            </a:stretch>
          </a:blipFill>
        </p:spPr>
        <p:txBody>
          <a:bodyPr/>
          <a:lstStyle/>
          <a:p>
            <a:endParaRPr lang="en-US"/>
          </a:p>
        </p:txBody>
      </p:sp>
      <p:sp>
        <p:nvSpPr>
          <p:cNvPr id="3" name="Freeform 3"/>
          <p:cNvSpPr/>
          <p:nvPr/>
        </p:nvSpPr>
        <p:spPr>
          <a:xfrm rot="-6212713">
            <a:off x="79426" y="2082404"/>
            <a:ext cx="4549280" cy="3212929"/>
          </a:xfrm>
          <a:custGeom>
            <a:avLst/>
            <a:gdLst/>
            <a:ahLst/>
            <a:cxnLst/>
            <a:rect l="l" t="t" r="r" b="b"/>
            <a:pathLst>
              <a:path w="4549280" h="3212929">
                <a:moveTo>
                  <a:pt x="0" y="0"/>
                </a:moveTo>
                <a:lnTo>
                  <a:pt x="4549280" y="0"/>
                </a:lnTo>
                <a:lnTo>
                  <a:pt x="4549280" y="3212929"/>
                </a:lnTo>
                <a:lnTo>
                  <a:pt x="0" y="32129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4578365" y="2942316"/>
            <a:ext cx="8918924" cy="6371630"/>
          </a:xfrm>
          <a:prstGeom prst="rect">
            <a:avLst/>
          </a:prstGeom>
        </p:spPr>
        <p:txBody>
          <a:bodyPr lIns="0" tIns="0" rIns="0" bIns="0" rtlCol="0" anchor="t">
            <a:spAutoFit/>
          </a:bodyPr>
          <a:lstStyle/>
          <a:p>
            <a:pPr>
              <a:lnSpc>
                <a:spcPts val="4200"/>
              </a:lnSpc>
            </a:pPr>
            <a:r>
              <a:rPr lang="en-US" sz="3000">
                <a:solidFill>
                  <a:srgbClr val="282120"/>
                </a:solidFill>
                <a:latin typeface="Montserrat"/>
              </a:rPr>
              <a:t>Bao gồm gửi tin nhắn, hình ảnh, hoặc video có tính chất tình dục không được đồng ý từ người nhận, gửi thông tin nhạy cảm hoặc xúc phạm về tình dục, tạo lập trò chơi trực tuyến để lạm dụng hoặc làm phiền tình dục người khác, đe dọa hoặc tống tiền bằng việc tiết lộ thông tin cá nhân nhạy cảm, và các hành vi khác nhằm tạo áp lực tình dục hoặc gây tổn hại đến người khác.</a:t>
            </a:r>
          </a:p>
          <a:p>
            <a:pPr>
              <a:lnSpc>
                <a:spcPts val="4200"/>
              </a:lnSpc>
            </a:pPr>
            <a:r>
              <a:rPr lang="en-US" sz="3000">
                <a:solidFill>
                  <a:srgbClr val="282120"/>
                </a:solidFill>
                <a:latin typeface="Montserrat"/>
              </a:rPr>
              <a:t>Quấy rối tình dục qua mạng là một hành vi vi phạm đạo đức và pháp luật.</a:t>
            </a:r>
          </a:p>
          <a:p>
            <a:pPr>
              <a:lnSpc>
                <a:spcPts val="4199"/>
              </a:lnSpc>
            </a:pPr>
            <a:endParaRPr lang="en-US" sz="3000">
              <a:solidFill>
                <a:srgbClr val="282120"/>
              </a:solidFill>
              <a:latin typeface="Montserrat"/>
            </a:endParaRPr>
          </a:p>
        </p:txBody>
      </p:sp>
      <p:sp>
        <p:nvSpPr>
          <p:cNvPr id="5" name="Freeform 5"/>
          <p:cNvSpPr/>
          <p:nvPr/>
        </p:nvSpPr>
        <p:spPr>
          <a:xfrm>
            <a:off x="12599361" y="4294866"/>
            <a:ext cx="4659939" cy="5199374"/>
          </a:xfrm>
          <a:custGeom>
            <a:avLst/>
            <a:gdLst/>
            <a:ahLst/>
            <a:cxnLst/>
            <a:rect l="l" t="t" r="r" b="b"/>
            <a:pathLst>
              <a:path w="4659939" h="5199374">
                <a:moveTo>
                  <a:pt x="0" y="0"/>
                </a:moveTo>
                <a:lnTo>
                  <a:pt x="4659939" y="0"/>
                </a:lnTo>
                <a:lnTo>
                  <a:pt x="4659939" y="5199375"/>
                </a:lnTo>
                <a:lnTo>
                  <a:pt x="0" y="519937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TextBox 6"/>
          <p:cNvSpPr txBox="1"/>
          <p:nvPr/>
        </p:nvSpPr>
        <p:spPr>
          <a:xfrm>
            <a:off x="1665740" y="1024117"/>
            <a:ext cx="2133060" cy="4796102"/>
          </a:xfrm>
          <a:prstGeom prst="rect">
            <a:avLst/>
          </a:prstGeom>
        </p:spPr>
        <p:txBody>
          <a:bodyPr lIns="0" tIns="0" rIns="0" bIns="0" rtlCol="0" anchor="t">
            <a:spAutoFit/>
          </a:bodyPr>
          <a:lstStyle/>
          <a:p>
            <a:pPr algn="ctr">
              <a:lnSpc>
                <a:spcPts val="39790"/>
              </a:lnSpc>
            </a:pPr>
            <a:r>
              <a:rPr lang="en-US" sz="28421">
                <a:solidFill>
                  <a:srgbClr val="A1C6AA"/>
                </a:solidFill>
                <a:latin typeface="Montserrat Extra-Bold Bold"/>
              </a:rPr>
              <a:t>6</a:t>
            </a:r>
          </a:p>
        </p:txBody>
      </p:sp>
      <p:sp>
        <p:nvSpPr>
          <p:cNvPr id="7" name="TextBox 7"/>
          <p:cNvSpPr txBox="1"/>
          <p:nvPr/>
        </p:nvSpPr>
        <p:spPr>
          <a:xfrm>
            <a:off x="4578365" y="1892356"/>
            <a:ext cx="12811949" cy="936589"/>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Quấy rối tình dục qua mạng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8814113">
            <a:off x="-6655647" y="-220725"/>
            <a:ext cx="14146991" cy="10256568"/>
          </a:xfrm>
          <a:custGeom>
            <a:avLst/>
            <a:gdLst/>
            <a:ahLst/>
            <a:cxnLst/>
            <a:rect l="l" t="t" r="r" b="b"/>
            <a:pathLst>
              <a:path w="14146991" h="10256568">
                <a:moveTo>
                  <a:pt x="0" y="0"/>
                </a:moveTo>
                <a:lnTo>
                  <a:pt x="14146991" y="0"/>
                </a:lnTo>
                <a:lnTo>
                  <a:pt x="14146991" y="10256568"/>
                </a:lnTo>
                <a:lnTo>
                  <a:pt x="0" y="10256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7952638" y="1549178"/>
            <a:ext cx="9778485" cy="1957734"/>
          </a:xfrm>
          <a:prstGeom prst="rect">
            <a:avLst/>
          </a:prstGeom>
        </p:spPr>
        <p:txBody>
          <a:bodyPr lIns="0" tIns="0" rIns="0" bIns="0" rtlCol="0" anchor="t">
            <a:spAutoFit/>
          </a:bodyPr>
          <a:lstStyle/>
          <a:p>
            <a:pPr>
              <a:lnSpc>
                <a:spcPts val="15992"/>
              </a:lnSpc>
            </a:pPr>
            <a:r>
              <a:rPr lang="en-US" sz="11422">
                <a:solidFill>
                  <a:srgbClr val="282120"/>
                </a:solidFill>
                <a:latin typeface="Montserrat Extra-Bold"/>
              </a:rPr>
              <a:t>AN TOÀN</a:t>
            </a:r>
          </a:p>
        </p:txBody>
      </p:sp>
      <p:sp>
        <p:nvSpPr>
          <p:cNvPr id="4" name="Freeform 4"/>
          <p:cNvSpPr/>
          <p:nvPr/>
        </p:nvSpPr>
        <p:spPr>
          <a:xfrm rot="-8814113">
            <a:off x="-7847008" y="15216"/>
            <a:ext cx="14146991" cy="10256568"/>
          </a:xfrm>
          <a:custGeom>
            <a:avLst/>
            <a:gdLst/>
            <a:ahLst/>
            <a:cxnLst/>
            <a:rect l="l" t="t" r="r" b="b"/>
            <a:pathLst>
              <a:path w="14146991" h="10256568">
                <a:moveTo>
                  <a:pt x="0" y="0"/>
                </a:moveTo>
                <a:lnTo>
                  <a:pt x="14146990" y="0"/>
                </a:lnTo>
                <a:lnTo>
                  <a:pt x="14146990" y="10256568"/>
                </a:lnTo>
                <a:lnTo>
                  <a:pt x="0" y="102565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958" y="1465103"/>
            <a:ext cx="5872934" cy="6507406"/>
          </a:xfrm>
          <a:custGeom>
            <a:avLst/>
            <a:gdLst/>
            <a:ahLst/>
            <a:cxnLst/>
            <a:rect l="l" t="t" r="r" b="b"/>
            <a:pathLst>
              <a:path w="5872934" h="6507406">
                <a:moveTo>
                  <a:pt x="0" y="0"/>
                </a:moveTo>
                <a:lnTo>
                  <a:pt x="5872934" y="0"/>
                </a:lnTo>
                <a:lnTo>
                  <a:pt x="5872934" y="6507406"/>
                </a:lnTo>
                <a:lnTo>
                  <a:pt x="0" y="65074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a:off x="11856108" y="5383193"/>
            <a:ext cx="8303657" cy="7795058"/>
          </a:xfrm>
          <a:custGeom>
            <a:avLst/>
            <a:gdLst/>
            <a:ahLst/>
            <a:cxnLst/>
            <a:rect l="l" t="t" r="r" b="b"/>
            <a:pathLst>
              <a:path w="8303657" h="7795058">
                <a:moveTo>
                  <a:pt x="0" y="0"/>
                </a:moveTo>
                <a:lnTo>
                  <a:pt x="8303657" y="0"/>
                </a:lnTo>
                <a:lnTo>
                  <a:pt x="8303657" y="7795058"/>
                </a:lnTo>
                <a:lnTo>
                  <a:pt x="0" y="779505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7" name="Group 7"/>
          <p:cNvGrpSpPr/>
          <p:nvPr/>
        </p:nvGrpSpPr>
        <p:grpSpPr>
          <a:xfrm>
            <a:off x="13275113" y="5591788"/>
            <a:ext cx="4265799" cy="42657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3750"/>
            </a:solidFill>
          </p:spPr>
          <p:txBody>
            <a:bodyPr/>
            <a:lstStyle/>
            <a:p>
              <a:endParaRPr lang="en-US"/>
            </a:p>
          </p:txBody>
        </p:sp>
      </p:grpSp>
      <p:sp>
        <p:nvSpPr>
          <p:cNvPr id="9" name="TextBox 9"/>
          <p:cNvSpPr txBox="1"/>
          <p:nvPr/>
        </p:nvSpPr>
        <p:spPr>
          <a:xfrm>
            <a:off x="8084042" y="3469618"/>
            <a:ext cx="5059667" cy="2095324"/>
          </a:xfrm>
          <a:prstGeom prst="rect">
            <a:avLst/>
          </a:prstGeom>
        </p:spPr>
        <p:txBody>
          <a:bodyPr lIns="0" tIns="0" rIns="0" bIns="0" rtlCol="0" anchor="t">
            <a:spAutoFit/>
          </a:bodyPr>
          <a:lstStyle/>
          <a:p>
            <a:pPr>
              <a:lnSpc>
                <a:spcPts val="8400"/>
              </a:lnSpc>
            </a:pPr>
            <a:r>
              <a:rPr lang="en-US" sz="6000" spc="60">
                <a:solidFill>
                  <a:srgbClr val="282120"/>
                </a:solidFill>
                <a:latin typeface="Montserrat Extra-Bold"/>
              </a:rPr>
              <a:t>TRÊN INTERNET</a:t>
            </a:r>
          </a:p>
        </p:txBody>
      </p:sp>
      <p:sp>
        <p:nvSpPr>
          <p:cNvPr id="10" name="TextBox 10"/>
          <p:cNvSpPr txBox="1"/>
          <p:nvPr/>
        </p:nvSpPr>
        <p:spPr>
          <a:xfrm rot="544974">
            <a:off x="13384712" y="7760321"/>
            <a:ext cx="4045111" cy="433785"/>
          </a:xfrm>
          <a:prstGeom prst="rect">
            <a:avLst/>
          </a:prstGeom>
        </p:spPr>
        <p:txBody>
          <a:bodyPr lIns="0" tIns="0" rIns="0" bIns="0" rtlCol="0" anchor="t">
            <a:spAutoFit/>
          </a:bodyPr>
          <a:lstStyle/>
          <a:p>
            <a:pPr algn="ctr">
              <a:lnSpc>
                <a:spcPts val="3378"/>
              </a:lnSpc>
            </a:pPr>
            <a:r>
              <a:rPr lang="en-US" sz="2912">
                <a:solidFill>
                  <a:srgbClr val="FAD02C"/>
                </a:solidFill>
                <a:latin typeface="Montserrat Classic Bold"/>
              </a:rPr>
              <a:t>THANH NIÊN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8100000">
            <a:off x="10553298" y="5808018"/>
            <a:ext cx="9910023" cy="6090568"/>
          </a:xfrm>
          <a:custGeom>
            <a:avLst/>
            <a:gdLst/>
            <a:ahLst/>
            <a:cxnLst/>
            <a:rect l="l" t="t" r="r" b="b"/>
            <a:pathLst>
              <a:path w="9910023" h="6090568">
                <a:moveTo>
                  <a:pt x="0" y="0"/>
                </a:moveTo>
                <a:lnTo>
                  <a:pt x="9910023" y="0"/>
                </a:lnTo>
                <a:lnTo>
                  <a:pt x="9910023" y="6090568"/>
                </a:lnTo>
                <a:lnTo>
                  <a:pt x="0" y="6090568"/>
                </a:lnTo>
                <a:lnTo>
                  <a:pt x="0" y="0"/>
                </a:lnTo>
                <a:close/>
              </a:path>
            </a:pathLst>
          </a:custGeom>
          <a:blipFill>
            <a:blip r:embed="rId2">
              <a:extLst>
                <a:ext uri="{96DAC541-7B7A-43D3-8B79-37D633B846F1}">
                  <asvg:svgBlip xmlns:asvg="http://schemas.microsoft.com/office/drawing/2016/SVG/main" xmlns="" r:embed="rId3"/>
                </a:ext>
              </a:extLst>
            </a:blip>
            <a:stretch>
              <a:fillRect l="-17111" t="-57133" r="-16091"/>
            </a:stretch>
          </a:blipFill>
        </p:spPr>
        <p:txBody>
          <a:bodyPr/>
          <a:lstStyle/>
          <a:p>
            <a:endParaRPr lang="en-US"/>
          </a:p>
        </p:txBody>
      </p:sp>
      <p:sp>
        <p:nvSpPr>
          <p:cNvPr id="3" name="Freeform 3"/>
          <p:cNvSpPr/>
          <p:nvPr/>
        </p:nvSpPr>
        <p:spPr>
          <a:xfrm>
            <a:off x="9142754" y="5979490"/>
            <a:ext cx="8774587" cy="3465962"/>
          </a:xfrm>
          <a:custGeom>
            <a:avLst/>
            <a:gdLst/>
            <a:ahLst/>
            <a:cxnLst/>
            <a:rect l="l" t="t" r="r" b="b"/>
            <a:pathLst>
              <a:path w="8774587" h="3465962">
                <a:moveTo>
                  <a:pt x="0" y="0"/>
                </a:moveTo>
                <a:lnTo>
                  <a:pt x="8774588" y="0"/>
                </a:lnTo>
                <a:lnTo>
                  <a:pt x="8774588" y="3465962"/>
                </a:lnTo>
                <a:lnTo>
                  <a:pt x="0" y="3465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6212713">
            <a:off x="29314" y="2121592"/>
            <a:ext cx="4011856" cy="2833374"/>
          </a:xfrm>
          <a:custGeom>
            <a:avLst/>
            <a:gdLst/>
            <a:ahLst/>
            <a:cxnLst/>
            <a:rect l="l" t="t" r="r" b="b"/>
            <a:pathLst>
              <a:path w="4011856" h="2833374">
                <a:moveTo>
                  <a:pt x="0" y="0"/>
                </a:moveTo>
                <a:lnTo>
                  <a:pt x="4011857" y="0"/>
                </a:lnTo>
                <a:lnTo>
                  <a:pt x="4011857" y="2833374"/>
                </a:lnTo>
                <a:lnTo>
                  <a:pt x="0" y="28333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TextBox 5"/>
          <p:cNvSpPr txBox="1"/>
          <p:nvPr/>
        </p:nvSpPr>
        <p:spPr>
          <a:xfrm>
            <a:off x="1665740" y="1024117"/>
            <a:ext cx="2133060" cy="4796102"/>
          </a:xfrm>
          <a:prstGeom prst="rect">
            <a:avLst/>
          </a:prstGeom>
        </p:spPr>
        <p:txBody>
          <a:bodyPr lIns="0" tIns="0" rIns="0" bIns="0" rtlCol="0" anchor="t">
            <a:spAutoFit/>
          </a:bodyPr>
          <a:lstStyle/>
          <a:p>
            <a:pPr algn="ctr">
              <a:lnSpc>
                <a:spcPts val="39790"/>
              </a:lnSpc>
            </a:pPr>
            <a:r>
              <a:rPr lang="en-US" sz="28421">
                <a:solidFill>
                  <a:srgbClr val="633750"/>
                </a:solidFill>
                <a:latin typeface="Montserrat Extra-Bold Bold"/>
              </a:rPr>
              <a:t>1</a:t>
            </a:r>
          </a:p>
        </p:txBody>
      </p:sp>
      <p:sp>
        <p:nvSpPr>
          <p:cNvPr id="6" name="TextBox 6"/>
          <p:cNvSpPr txBox="1"/>
          <p:nvPr/>
        </p:nvSpPr>
        <p:spPr>
          <a:xfrm>
            <a:off x="4140628" y="2291240"/>
            <a:ext cx="13776713" cy="936589"/>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Cẩn trọng khi chia sẻ thông tin</a:t>
            </a:r>
          </a:p>
        </p:txBody>
      </p:sp>
      <p:sp>
        <p:nvSpPr>
          <p:cNvPr id="7" name="TextBox 7"/>
          <p:cNvSpPr txBox="1"/>
          <p:nvPr/>
        </p:nvSpPr>
        <p:spPr>
          <a:xfrm>
            <a:off x="4141874" y="3481129"/>
            <a:ext cx="10924421" cy="3181085"/>
          </a:xfrm>
          <a:prstGeom prst="rect">
            <a:avLst/>
          </a:prstGeom>
        </p:spPr>
        <p:txBody>
          <a:bodyPr lIns="0" tIns="0" rIns="0" bIns="0" rtlCol="0" anchor="t">
            <a:spAutoFit/>
          </a:bodyPr>
          <a:lstStyle/>
          <a:p>
            <a:pPr>
              <a:lnSpc>
                <a:spcPts val="4200"/>
              </a:lnSpc>
            </a:pPr>
            <a:r>
              <a:rPr lang="en-US" sz="3000">
                <a:solidFill>
                  <a:srgbClr val="282120"/>
                </a:solidFill>
                <a:latin typeface="Montserrat"/>
              </a:rPr>
              <a:t>Chúng ta cần hiểu được ý nghĩa và tác động của việc chia sẻ từng loại hông tin khác nhau để đưa ra quyết định hợp lý nhất. </a:t>
            </a:r>
          </a:p>
          <a:p>
            <a:pPr>
              <a:lnSpc>
                <a:spcPts val="4200"/>
              </a:lnSpc>
            </a:pPr>
            <a:endParaRPr lang="en-US" sz="3000">
              <a:solidFill>
                <a:srgbClr val="282120"/>
              </a:solidFill>
              <a:latin typeface="Montserrat"/>
            </a:endParaRPr>
          </a:p>
          <a:p>
            <a:pPr>
              <a:lnSpc>
                <a:spcPts val="4200"/>
              </a:lnSpc>
            </a:pPr>
            <a:r>
              <a:rPr lang="en-US" sz="3000">
                <a:solidFill>
                  <a:srgbClr val="282120"/>
                </a:solidFill>
                <a:latin typeface="Montserrat"/>
              </a:rPr>
              <a:t>Hạn chế chia sẻ thông tin cá nhân, thông tin về tải sản, gia đình, con cái, cơ thể, ... lên mạng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BFD1"/>
        </a:solidFill>
        <a:effectLst/>
      </p:bgPr>
    </p:bg>
    <p:spTree>
      <p:nvGrpSpPr>
        <p:cNvPr id="1" name=""/>
        <p:cNvGrpSpPr/>
        <p:nvPr/>
      </p:nvGrpSpPr>
      <p:grpSpPr>
        <a:xfrm>
          <a:off x="0" y="0"/>
          <a:ext cx="0" cy="0"/>
          <a:chOff x="0" y="0"/>
          <a:chExt cx="0" cy="0"/>
        </a:xfrm>
      </p:grpSpPr>
      <p:sp>
        <p:nvSpPr>
          <p:cNvPr id="2" name="Freeform 2"/>
          <p:cNvSpPr/>
          <p:nvPr/>
        </p:nvSpPr>
        <p:spPr>
          <a:xfrm rot="10138245">
            <a:off x="9097724" y="7163848"/>
            <a:ext cx="12773766" cy="4062285"/>
          </a:xfrm>
          <a:custGeom>
            <a:avLst/>
            <a:gdLst/>
            <a:ahLst/>
            <a:cxnLst/>
            <a:rect l="l" t="t" r="r" b="b"/>
            <a:pathLst>
              <a:path w="12773766" h="4062285">
                <a:moveTo>
                  <a:pt x="0" y="0"/>
                </a:moveTo>
                <a:lnTo>
                  <a:pt x="12773766" y="0"/>
                </a:lnTo>
                <a:lnTo>
                  <a:pt x="12773766" y="4062285"/>
                </a:lnTo>
                <a:lnTo>
                  <a:pt x="0" y="4062285"/>
                </a:lnTo>
                <a:lnTo>
                  <a:pt x="0" y="0"/>
                </a:lnTo>
                <a:close/>
              </a:path>
            </a:pathLst>
          </a:custGeom>
          <a:blipFill>
            <a:blip r:embed="rId2">
              <a:extLst>
                <a:ext uri="{96DAC541-7B7A-43D3-8B79-37D633B846F1}">
                  <asvg:svgBlip xmlns:asvg="http://schemas.microsoft.com/office/drawing/2016/SVG/main" xmlns="" r:embed="rId3"/>
                </a:ext>
              </a:extLst>
            </a:blip>
            <a:stretch>
              <a:fillRect t="-135589" r="-3340"/>
            </a:stretch>
          </a:blipFill>
        </p:spPr>
        <p:txBody>
          <a:bodyPr/>
          <a:lstStyle/>
          <a:p>
            <a:endParaRPr lang="en-US"/>
          </a:p>
        </p:txBody>
      </p:sp>
      <p:sp>
        <p:nvSpPr>
          <p:cNvPr id="3" name="Freeform 3"/>
          <p:cNvSpPr/>
          <p:nvPr/>
        </p:nvSpPr>
        <p:spPr>
          <a:xfrm rot="-6212713">
            <a:off x="6520617" y="986945"/>
            <a:ext cx="3271993" cy="2310845"/>
          </a:xfrm>
          <a:custGeom>
            <a:avLst/>
            <a:gdLst/>
            <a:ahLst/>
            <a:cxnLst/>
            <a:rect l="l" t="t" r="r" b="b"/>
            <a:pathLst>
              <a:path w="3271993" h="2310845">
                <a:moveTo>
                  <a:pt x="0" y="0"/>
                </a:moveTo>
                <a:lnTo>
                  <a:pt x="3271993" y="0"/>
                </a:lnTo>
                <a:lnTo>
                  <a:pt x="3271993" y="2310845"/>
                </a:lnTo>
                <a:lnTo>
                  <a:pt x="0" y="23108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7855255" y="-318510"/>
            <a:ext cx="1739682" cy="4435980"/>
          </a:xfrm>
          <a:prstGeom prst="rect">
            <a:avLst/>
          </a:prstGeom>
        </p:spPr>
        <p:txBody>
          <a:bodyPr lIns="0" tIns="0" rIns="0" bIns="0" rtlCol="0" anchor="t">
            <a:spAutoFit/>
          </a:bodyPr>
          <a:lstStyle/>
          <a:p>
            <a:pPr algn="ctr">
              <a:lnSpc>
                <a:spcPts val="36372"/>
              </a:lnSpc>
            </a:pPr>
            <a:r>
              <a:rPr lang="en-US" sz="25980">
                <a:solidFill>
                  <a:srgbClr val="1F4766"/>
                </a:solidFill>
                <a:latin typeface="Montserrat Extra-Bold Bold"/>
              </a:rPr>
              <a:t>2</a:t>
            </a:r>
          </a:p>
        </p:txBody>
      </p:sp>
      <p:sp>
        <p:nvSpPr>
          <p:cNvPr id="5" name="TextBox 5"/>
          <p:cNvSpPr txBox="1"/>
          <p:nvPr/>
        </p:nvSpPr>
        <p:spPr>
          <a:xfrm>
            <a:off x="3475232" y="5977896"/>
            <a:ext cx="10499728" cy="1571427"/>
          </a:xfrm>
          <a:prstGeom prst="rect">
            <a:avLst/>
          </a:prstGeom>
        </p:spPr>
        <p:txBody>
          <a:bodyPr lIns="0" tIns="0" rIns="0" bIns="0" rtlCol="0" anchor="t">
            <a:spAutoFit/>
          </a:bodyPr>
          <a:lstStyle/>
          <a:p>
            <a:pPr algn="ctr">
              <a:lnSpc>
                <a:spcPts val="4200"/>
              </a:lnSpc>
            </a:pPr>
            <a:r>
              <a:rPr lang="en-US" sz="3000" dirty="0" err="1">
                <a:solidFill>
                  <a:srgbClr val="282120"/>
                </a:solidFill>
                <a:latin typeface="Montserrat"/>
              </a:rPr>
              <a:t>Cân</a:t>
            </a:r>
            <a:r>
              <a:rPr lang="en-US" sz="3000" dirty="0">
                <a:solidFill>
                  <a:srgbClr val="282120"/>
                </a:solidFill>
                <a:latin typeface="Montserrat"/>
              </a:rPr>
              <a:t> </a:t>
            </a:r>
            <a:r>
              <a:rPr lang="en-US" sz="3000" dirty="0" err="1">
                <a:solidFill>
                  <a:srgbClr val="282120"/>
                </a:solidFill>
                <a:latin typeface="Montserrat"/>
              </a:rPr>
              <a:t>nhắc</a:t>
            </a:r>
            <a:r>
              <a:rPr lang="en-US" sz="3000" dirty="0">
                <a:solidFill>
                  <a:srgbClr val="282120"/>
                </a:solidFill>
                <a:latin typeface="Montserrat"/>
              </a:rPr>
              <a:t> </a:t>
            </a:r>
            <a:r>
              <a:rPr lang="en-US" sz="3000" dirty="0" err="1">
                <a:solidFill>
                  <a:srgbClr val="282120"/>
                </a:solidFill>
                <a:latin typeface="Montserrat"/>
              </a:rPr>
              <a:t>lựa</a:t>
            </a:r>
            <a:r>
              <a:rPr lang="en-US" sz="3000" dirty="0">
                <a:solidFill>
                  <a:srgbClr val="282120"/>
                </a:solidFill>
                <a:latin typeface="Montserrat"/>
              </a:rPr>
              <a:t> </a:t>
            </a:r>
            <a:r>
              <a:rPr lang="en-US" sz="3000" dirty="0" err="1">
                <a:solidFill>
                  <a:srgbClr val="282120"/>
                </a:solidFill>
                <a:latin typeface="Montserrat"/>
              </a:rPr>
              <a:t>chọn</a:t>
            </a:r>
            <a:r>
              <a:rPr lang="en-US" sz="3000" dirty="0">
                <a:solidFill>
                  <a:srgbClr val="282120"/>
                </a:solidFill>
                <a:latin typeface="Montserrat"/>
              </a:rPr>
              <a:t> </a:t>
            </a:r>
            <a:r>
              <a:rPr lang="en-US" sz="3000" dirty="0" err="1">
                <a:solidFill>
                  <a:srgbClr val="282120"/>
                </a:solidFill>
                <a:latin typeface="Montserrat"/>
              </a:rPr>
              <a:t>loại</a:t>
            </a:r>
            <a:r>
              <a:rPr lang="en-US" sz="3000" dirty="0">
                <a:solidFill>
                  <a:srgbClr val="282120"/>
                </a:solidFill>
                <a:latin typeface="Montserrat"/>
              </a:rPr>
              <a:t> </a:t>
            </a:r>
            <a:r>
              <a:rPr lang="en-US" sz="3000" dirty="0" err="1">
                <a:solidFill>
                  <a:srgbClr val="282120"/>
                </a:solidFill>
                <a:latin typeface="Montserrat"/>
              </a:rPr>
              <a:t>thông</a:t>
            </a:r>
            <a:r>
              <a:rPr lang="en-US" sz="3000" dirty="0">
                <a:solidFill>
                  <a:srgbClr val="282120"/>
                </a:solidFill>
                <a:latin typeface="Montserrat"/>
              </a:rPr>
              <a:t> in chia </a:t>
            </a:r>
            <a:r>
              <a:rPr lang="en-US" sz="3000" dirty="0" err="1">
                <a:solidFill>
                  <a:srgbClr val="282120"/>
                </a:solidFill>
                <a:latin typeface="Montserrat"/>
              </a:rPr>
              <a:t>sẻ</a:t>
            </a:r>
            <a:r>
              <a:rPr lang="en-US" sz="3000" dirty="0">
                <a:solidFill>
                  <a:srgbClr val="282120"/>
                </a:solidFill>
                <a:latin typeface="Montserrat"/>
              </a:rPr>
              <a:t> </a:t>
            </a:r>
            <a:r>
              <a:rPr lang="en-US" sz="3000" dirty="0" err="1">
                <a:solidFill>
                  <a:srgbClr val="282120"/>
                </a:solidFill>
                <a:latin typeface="Montserrat"/>
              </a:rPr>
              <a:t>dựa</a:t>
            </a:r>
            <a:r>
              <a:rPr lang="en-US" sz="3000" dirty="0">
                <a:solidFill>
                  <a:srgbClr val="282120"/>
                </a:solidFill>
                <a:latin typeface="Montserrat"/>
              </a:rPr>
              <a:t> </a:t>
            </a:r>
            <a:r>
              <a:rPr lang="en-US" sz="3000" dirty="0" err="1">
                <a:solidFill>
                  <a:srgbClr val="282120"/>
                </a:solidFill>
                <a:latin typeface="Montserrat"/>
              </a:rPr>
              <a:t>trên</a:t>
            </a:r>
            <a:r>
              <a:rPr lang="en-US" sz="3000" dirty="0">
                <a:solidFill>
                  <a:srgbClr val="282120"/>
                </a:solidFill>
                <a:latin typeface="Montserrat"/>
              </a:rPr>
              <a:t> </a:t>
            </a:r>
            <a:r>
              <a:rPr lang="en-US" sz="3000" dirty="0" err="1">
                <a:solidFill>
                  <a:srgbClr val="282120"/>
                </a:solidFill>
                <a:latin typeface="Montserrat"/>
              </a:rPr>
              <a:t>loại</a:t>
            </a:r>
            <a:r>
              <a:rPr lang="en-US" sz="3000" dirty="0">
                <a:solidFill>
                  <a:srgbClr val="282120"/>
                </a:solidFill>
                <a:latin typeface="Montserrat"/>
              </a:rPr>
              <a:t> </a:t>
            </a:r>
            <a:r>
              <a:rPr lang="en-US" sz="3000" dirty="0" err="1">
                <a:solidFill>
                  <a:srgbClr val="282120"/>
                </a:solidFill>
                <a:latin typeface="Montserrat"/>
              </a:rPr>
              <a:t>mạng</a:t>
            </a:r>
            <a:r>
              <a:rPr lang="en-US" sz="3000" dirty="0">
                <a:solidFill>
                  <a:srgbClr val="282120"/>
                </a:solidFill>
                <a:latin typeface="Montserrat"/>
              </a:rPr>
              <a:t> wi-fi </a:t>
            </a:r>
            <a:r>
              <a:rPr lang="en-US" sz="3000" dirty="0" err="1">
                <a:solidFill>
                  <a:srgbClr val="282120"/>
                </a:solidFill>
                <a:latin typeface="Montserrat"/>
              </a:rPr>
              <a:t>đang</a:t>
            </a:r>
            <a:r>
              <a:rPr lang="en-US" sz="3000" dirty="0">
                <a:solidFill>
                  <a:srgbClr val="282120"/>
                </a:solidFill>
                <a:latin typeface="Montserrat"/>
              </a:rPr>
              <a:t> </a:t>
            </a:r>
            <a:r>
              <a:rPr lang="en-US" sz="3000" dirty="0" err="1">
                <a:solidFill>
                  <a:srgbClr val="282120"/>
                </a:solidFill>
                <a:latin typeface="Montserrat"/>
              </a:rPr>
              <a:t>kết</a:t>
            </a:r>
            <a:r>
              <a:rPr lang="en-US" sz="3000" dirty="0">
                <a:solidFill>
                  <a:srgbClr val="282120"/>
                </a:solidFill>
                <a:latin typeface="Montserrat"/>
              </a:rPr>
              <a:t> </a:t>
            </a:r>
            <a:r>
              <a:rPr lang="en-US" sz="3000" dirty="0" err="1">
                <a:solidFill>
                  <a:srgbClr val="282120"/>
                </a:solidFill>
                <a:latin typeface="Montserrat"/>
              </a:rPr>
              <a:t>nối</a:t>
            </a:r>
            <a:r>
              <a:rPr lang="en-US" sz="3000" dirty="0">
                <a:solidFill>
                  <a:srgbClr val="282120"/>
                </a:solidFill>
                <a:latin typeface="Montserrat"/>
              </a:rPr>
              <a:t>. </a:t>
            </a:r>
          </a:p>
          <a:p>
            <a:pPr algn="ctr">
              <a:lnSpc>
                <a:spcPts val="4199"/>
              </a:lnSpc>
            </a:pPr>
            <a:endParaRPr lang="en-US" sz="3000" dirty="0">
              <a:solidFill>
                <a:srgbClr val="282120"/>
              </a:solidFill>
              <a:latin typeface="Montserrat"/>
            </a:endParaRPr>
          </a:p>
        </p:txBody>
      </p:sp>
      <p:sp>
        <p:nvSpPr>
          <p:cNvPr id="6" name="Freeform 6"/>
          <p:cNvSpPr/>
          <p:nvPr/>
        </p:nvSpPr>
        <p:spPr>
          <a:xfrm flipH="1">
            <a:off x="14476443" y="1435099"/>
            <a:ext cx="3393313" cy="7823201"/>
          </a:xfrm>
          <a:custGeom>
            <a:avLst/>
            <a:gdLst/>
            <a:ahLst/>
            <a:cxnLst/>
            <a:rect l="l" t="t" r="r" b="b"/>
            <a:pathLst>
              <a:path w="3393313" h="7823201">
                <a:moveTo>
                  <a:pt x="3393314" y="0"/>
                </a:moveTo>
                <a:lnTo>
                  <a:pt x="0" y="0"/>
                </a:lnTo>
                <a:lnTo>
                  <a:pt x="0" y="7823201"/>
                </a:lnTo>
                <a:lnTo>
                  <a:pt x="3393314" y="7823201"/>
                </a:lnTo>
                <a:lnTo>
                  <a:pt x="3393314"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7"/>
          <p:cNvSpPr txBox="1"/>
          <p:nvPr/>
        </p:nvSpPr>
        <p:spPr>
          <a:xfrm>
            <a:off x="2798537" y="4012695"/>
            <a:ext cx="14041859" cy="1908051"/>
          </a:xfrm>
          <a:prstGeom prst="rect">
            <a:avLst/>
          </a:prstGeom>
        </p:spPr>
        <p:txBody>
          <a:bodyPr lIns="0" tIns="0" rIns="0" bIns="0" rtlCol="0" anchor="t">
            <a:spAutoFit/>
          </a:bodyPr>
          <a:lstStyle/>
          <a:p>
            <a:pPr algn="ctr">
              <a:lnSpc>
                <a:spcPts val="7697"/>
              </a:lnSpc>
            </a:pPr>
            <a:r>
              <a:rPr lang="en-US" sz="5497">
                <a:solidFill>
                  <a:srgbClr val="282120"/>
                </a:solidFill>
                <a:latin typeface="Montserrat Semi-Bold"/>
              </a:rPr>
              <a:t>Làm thế nào để giữ thông tin an toàn trên internet?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10138245">
            <a:off x="9413225" y="7073776"/>
            <a:ext cx="10838751" cy="3860990"/>
          </a:xfrm>
          <a:custGeom>
            <a:avLst/>
            <a:gdLst/>
            <a:ahLst/>
            <a:cxnLst/>
            <a:rect l="l" t="t" r="r" b="b"/>
            <a:pathLst>
              <a:path w="10838751" h="3860990">
                <a:moveTo>
                  <a:pt x="0" y="0"/>
                </a:moveTo>
                <a:lnTo>
                  <a:pt x="10838751" y="0"/>
                </a:lnTo>
                <a:lnTo>
                  <a:pt x="10838751" y="3860990"/>
                </a:lnTo>
                <a:lnTo>
                  <a:pt x="0" y="3860990"/>
                </a:lnTo>
                <a:lnTo>
                  <a:pt x="0" y="0"/>
                </a:lnTo>
                <a:close/>
              </a:path>
            </a:pathLst>
          </a:custGeom>
          <a:blipFill>
            <a:blip r:embed="rId2">
              <a:extLst>
                <a:ext uri="{96DAC541-7B7A-43D3-8B79-37D633B846F1}">
                  <asvg:svgBlip xmlns:asvg="http://schemas.microsoft.com/office/drawing/2016/SVG/main" xmlns="" r:embed="rId3"/>
                </a:ext>
              </a:extLst>
            </a:blip>
            <a:stretch>
              <a:fillRect l="-16800" t="-147872" r="-4988"/>
            </a:stretch>
          </a:blipFill>
        </p:spPr>
        <p:txBody>
          <a:bodyPr/>
          <a:lstStyle/>
          <a:p>
            <a:endParaRPr lang="en-US"/>
          </a:p>
        </p:txBody>
      </p:sp>
      <p:sp>
        <p:nvSpPr>
          <p:cNvPr id="3" name="Freeform 3"/>
          <p:cNvSpPr/>
          <p:nvPr/>
        </p:nvSpPr>
        <p:spPr>
          <a:xfrm rot="-6212713">
            <a:off x="6520617" y="986945"/>
            <a:ext cx="3271993" cy="2310845"/>
          </a:xfrm>
          <a:custGeom>
            <a:avLst/>
            <a:gdLst/>
            <a:ahLst/>
            <a:cxnLst/>
            <a:rect l="l" t="t" r="r" b="b"/>
            <a:pathLst>
              <a:path w="3271993" h="2310845">
                <a:moveTo>
                  <a:pt x="0" y="0"/>
                </a:moveTo>
                <a:lnTo>
                  <a:pt x="3271993" y="0"/>
                </a:lnTo>
                <a:lnTo>
                  <a:pt x="3271993" y="2310845"/>
                </a:lnTo>
                <a:lnTo>
                  <a:pt x="0" y="23108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7855255" y="-318510"/>
            <a:ext cx="1739682" cy="4435914"/>
          </a:xfrm>
          <a:prstGeom prst="rect">
            <a:avLst/>
          </a:prstGeom>
        </p:spPr>
        <p:txBody>
          <a:bodyPr lIns="0" tIns="0" rIns="0" bIns="0" rtlCol="0" anchor="t">
            <a:spAutoFit/>
          </a:bodyPr>
          <a:lstStyle/>
          <a:p>
            <a:pPr algn="ctr">
              <a:lnSpc>
                <a:spcPts val="36372"/>
              </a:lnSpc>
            </a:pPr>
            <a:r>
              <a:rPr lang="en-US" sz="25980">
                <a:solidFill>
                  <a:srgbClr val="633750"/>
                </a:solidFill>
                <a:latin typeface="Montserrat Extra-Bold Bold"/>
              </a:rPr>
              <a:t>3</a:t>
            </a:r>
          </a:p>
        </p:txBody>
      </p:sp>
      <p:sp>
        <p:nvSpPr>
          <p:cNvPr id="5" name="TextBox 5"/>
          <p:cNvSpPr txBox="1"/>
          <p:nvPr/>
        </p:nvSpPr>
        <p:spPr>
          <a:xfrm>
            <a:off x="609796" y="3898699"/>
            <a:ext cx="16230600" cy="936589"/>
          </a:xfrm>
          <a:prstGeom prst="rect">
            <a:avLst/>
          </a:prstGeom>
        </p:spPr>
        <p:txBody>
          <a:bodyPr lIns="0" tIns="0" rIns="0" bIns="0" rtlCol="0" anchor="t">
            <a:spAutoFit/>
          </a:bodyPr>
          <a:lstStyle/>
          <a:p>
            <a:pPr algn="ctr">
              <a:lnSpc>
                <a:spcPts val="7697"/>
              </a:lnSpc>
            </a:pPr>
            <a:r>
              <a:rPr lang="en-US" sz="5497">
                <a:solidFill>
                  <a:srgbClr val="282120"/>
                </a:solidFill>
                <a:latin typeface="Montserrat Semi-Bold"/>
              </a:rPr>
              <a:t>Có hai loại kết nối wifi</a:t>
            </a:r>
          </a:p>
        </p:txBody>
      </p:sp>
      <p:sp>
        <p:nvSpPr>
          <p:cNvPr id="6" name="Freeform 6"/>
          <p:cNvSpPr/>
          <p:nvPr/>
        </p:nvSpPr>
        <p:spPr>
          <a:xfrm flipH="1">
            <a:off x="13212493" y="5143500"/>
            <a:ext cx="4518531" cy="4616634"/>
          </a:xfrm>
          <a:custGeom>
            <a:avLst/>
            <a:gdLst/>
            <a:ahLst/>
            <a:cxnLst/>
            <a:rect l="l" t="t" r="r" b="b"/>
            <a:pathLst>
              <a:path w="4518531" h="4616634">
                <a:moveTo>
                  <a:pt x="4518531" y="0"/>
                </a:moveTo>
                <a:lnTo>
                  <a:pt x="0" y="0"/>
                </a:lnTo>
                <a:lnTo>
                  <a:pt x="0" y="4616634"/>
                </a:lnTo>
                <a:lnTo>
                  <a:pt x="4518531" y="4616634"/>
                </a:lnTo>
                <a:lnTo>
                  <a:pt x="4518531"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7"/>
          <p:cNvSpPr txBox="1"/>
          <p:nvPr/>
        </p:nvSpPr>
        <p:spPr>
          <a:xfrm>
            <a:off x="2782967" y="5086350"/>
            <a:ext cx="12049634" cy="2095191"/>
          </a:xfrm>
          <a:prstGeom prst="rect">
            <a:avLst/>
          </a:prstGeom>
        </p:spPr>
        <p:txBody>
          <a:bodyPr lIns="0" tIns="0" rIns="0" bIns="0" rtlCol="0" anchor="t">
            <a:spAutoFit/>
          </a:bodyPr>
          <a:lstStyle/>
          <a:p>
            <a:pPr algn="ctr">
              <a:lnSpc>
                <a:spcPts val="4200"/>
              </a:lnSpc>
            </a:pPr>
            <a:r>
              <a:rPr lang="en-US" sz="3000">
                <a:solidFill>
                  <a:srgbClr val="282120"/>
                </a:solidFill>
                <a:latin typeface="Montserrat"/>
              </a:rPr>
              <a:t>Kết nối wifi công cộng không yêu cầu mật khẩu để đăng nhập. Đây là kết nối không an toàn và không đáng tin cậy. </a:t>
            </a:r>
          </a:p>
          <a:p>
            <a:pPr algn="ctr">
              <a:lnSpc>
                <a:spcPts val="4199"/>
              </a:lnSpc>
            </a:pPr>
            <a:r>
              <a:rPr lang="en-US" sz="2999">
                <a:solidFill>
                  <a:srgbClr val="282120"/>
                </a:solidFill>
                <a:latin typeface="Montserrat"/>
              </a:rPr>
              <a:t>Kế nối wifi riêng tư yêu cầu mật khẩu, đã bật mã hóa. Đây là mạng an toàn và tin cậy, cung cấp khả năng bảo vệ tối đa.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6212713">
            <a:off x="454008" y="2145186"/>
            <a:ext cx="4011856" cy="2833374"/>
          </a:xfrm>
          <a:custGeom>
            <a:avLst/>
            <a:gdLst/>
            <a:ahLst/>
            <a:cxnLst/>
            <a:rect l="l" t="t" r="r" b="b"/>
            <a:pathLst>
              <a:path w="4011856" h="2833374">
                <a:moveTo>
                  <a:pt x="0" y="0"/>
                </a:moveTo>
                <a:lnTo>
                  <a:pt x="4011857" y="0"/>
                </a:lnTo>
                <a:lnTo>
                  <a:pt x="4011857" y="2833374"/>
                </a:lnTo>
                <a:lnTo>
                  <a:pt x="0" y="28333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625295" y="7323739"/>
            <a:ext cx="9170634" cy="3317195"/>
          </a:xfrm>
          <a:custGeom>
            <a:avLst/>
            <a:gdLst/>
            <a:ahLst/>
            <a:cxnLst/>
            <a:rect l="l" t="t" r="r" b="b"/>
            <a:pathLst>
              <a:path w="9170634" h="3317195">
                <a:moveTo>
                  <a:pt x="0" y="0"/>
                </a:moveTo>
                <a:lnTo>
                  <a:pt x="9170634" y="0"/>
                </a:lnTo>
                <a:lnTo>
                  <a:pt x="9170634" y="3317195"/>
                </a:lnTo>
                <a:lnTo>
                  <a:pt x="0" y="3317195"/>
                </a:lnTo>
                <a:lnTo>
                  <a:pt x="0" y="0"/>
                </a:lnTo>
                <a:close/>
              </a:path>
            </a:pathLst>
          </a:custGeom>
          <a:blipFill>
            <a:blip r:embed="rId4">
              <a:extLst>
                <a:ext uri="{96DAC541-7B7A-43D3-8B79-37D633B846F1}">
                  <asvg:svgBlip xmlns:asvg="http://schemas.microsoft.com/office/drawing/2016/SVG/main" xmlns="" r:embed="rId5"/>
                </a:ext>
              </a:extLst>
            </a:blip>
            <a:stretch>
              <a:fillRect b="-78660"/>
            </a:stretch>
          </a:blipFill>
        </p:spPr>
        <p:txBody>
          <a:bodyPr/>
          <a:lstStyle/>
          <a:p>
            <a:endParaRPr lang="en-US"/>
          </a:p>
        </p:txBody>
      </p:sp>
      <p:sp>
        <p:nvSpPr>
          <p:cNvPr id="4" name="TextBox 4"/>
          <p:cNvSpPr txBox="1"/>
          <p:nvPr/>
        </p:nvSpPr>
        <p:spPr>
          <a:xfrm>
            <a:off x="2090434" y="1066761"/>
            <a:ext cx="2133060" cy="4595471"/>
          </a:xfrm>
          <a:prstGeom prst="rect">
            <a:avLst/>
          </a:prstGeom>
        </p:spPr>
        <p:txBody>
          <a:bodyPr lIns="0" tIns="0" rIns="0" bIns="0" rtlCol="0" anchor="t">
            <a:spAutoFit/>
          </a:bodyPr>
          <a:lstStyle/>
          <a:p>
            <a:pPr algn="ctr">
              <a:lnSpc>
                <a:spcPts val="37550"/>
              </a:lnSpc>
            </a:pPr>
            <a:r>
              <a:rPr lang="en-US" sz="26821">
                <a:solidFill>
                  <a:srgbClr val="1F4766"/>
                </a:solidFill>
                <a:latin typeface="Montserrat Extra-Bold Bold"/>
              </a:rPr>
              <a:t>4</a:t>
            </a:r>
          </a:p>
        </p:txBody>
      </p:sp>
      <p:sp>
        <p:nvSpPr>
          <p:cNvPr id="5" name="TextBox 5"/>
          <p:cNvSpPr txBox="1"/>
          <p:nvPr/>
        </p:nvSpPr>
        <p:spPr>
          <a:xfrm>
            <a:off x="4755320" y="1960923"/>
            <a:ext cx="11797403" cy="1908051"/>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Xem xét đường link trang web mà bạn đang truy cập</a:t>
            </a:r>
          </a:p>
        </p:txBody>
      </p:sp>
      <p:sp>
        <p:nvSpPr>
          <p:cNvPr id="6" name="Freeform 6"/>
          <p:cNvSpPr/>
          <p:nvPr/>
        </p:nvSpPr>
        <p:spPr>
          <a:xfrm>
            <a:off x="4566568" y="5843813"/>
            <a:ext cx="6445108" cy="4608252"/>
          </a:xfrm>
          <a:custGeom>
            <a:avLst/>
            <a:gdLst/>
            <a:ahLst/>
            <a:cxnLst/>
            <a:rect l="l" t="t" r="r" b="b"/>
            <a:pathLst>
              <a:path w="6445108" h="4608252">
                <a:moveTo>
                  <a:pt x="0" y="0"/>
                </a:moveTo>
                <a:lnTo>
                  <a:pt x="6445107" y="0"/>
                </a:lnTo>
                <a:lnTo>
                  <a:pt x="6445107" y="4608252"/>
                </a:lnTo>
                <a:lnTo>
                  <a:pt x="0" y="46082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7"/>
          <p:cNvSpPr txBox="1"/>
          <p:nvPr/>
        </p:nvSpPr>
        <p:spPr>
          <a:xfrm>
            <a:off x="4936018" y="4057650"/>
            <a:ext cx="12151314" cy="3704850"/>
          </a:xfrm>
          <a:prstGeom prst="rect">
            <a:avLst/>
          </a:prstGeom>
        </p:spPr>
        <p:txBody>
          <a:bodyPr lIns="0" tIns="0" rIns="0" bIns="0" rtlCol="0" anchor="t">
            <a:spAutoFit/>
          </a:bodyPr>
          <a:lstStyle/>
          <a:p>
            <a:pPr>
              <a:lnSpc>
                <a:spcPts val="4200"/>
              </a:lnSpc>
            </a:pPr>
            <a:r>
              <a:rPr lang="en-US" sz="3000" dirty="0" err="1">
                <a:solidFill>
                  <a:srgbClr val="282120"/>
                </a:solidFill>
                <a:latin typeface="Montserrat"/>
              </a:rPr>
              <a:t>Trước</a:t>
            </a:r>
            <a:r>
              <a:rPr lang="en-US" sz="3000" dirty="0">
                <a:solidFill>
                  <a:srgbClr val="282120"/>
                </a:solidFill>
                <a:latin typeface="Montserrat"/>
              </a:rPr>
              <a:t> </a:t>
            </a:r>
            <a:r>
              <a:rPr lang="en-US" sz="3000" dirty="0" err="1">
                <a:solidFill>
                  <a:srgbClr val="282120"/>
                </a:solidFill>
                <a:latin typeface="Montserrat"/>
              </a:rPr>
              <a:t>khi</a:t>
            </a:r>
            <a:r>
              <a:rPr lang="en-US" sz="3000" dirty="0">
                <a:solidFill>
                  <a:srgbClr val="282120"/>
                </a:solidFill>
                <a:latin typeface="Montserrat"/>
              </a:rPr>
              <a:t> </a:t>
            </a:r>
            <a:r>
              <a:rPr lang="en-US" sz="3000" dirty="0" err="1">
                <a:solidFill>
                  <a:srgbClr val="282120"/>
                </a:solidFill>
                <a:latin typeface="Montserrat"/>
              </a:rPr>
              <a:t>mua</a:t>
            </a:r>
            <a:r>
              <a:rPr lang="en-US" sz="3000" dirty="0">
                <a:solidFill>
                  <a:srgbClr val="282120"/>
                </a:solidFill>
                <a:latin typeface="Montserrat"/>
              </a:rPr>
              <a:t> </a:t>
            </a:r>
            <a:r>
              <a:rPr lang="en-US" sz="3000" dirty="0" err="1">
                <a:solidFill>
                  <a:srgbClr val="282120"/>
                </a:solidFill>
                <a:latin typeface="Montserrat"/>
              </a:rPr>
              <a:t>bất</a:t>
            </a:r>
            <a:r>
              <a:rPr lang="en-US" sz="3000" dirty="0">
                <a:solidFill>
                  <a:srgbClr val="282120"/>
                </a:solidFill>
                <a:latin typeface="Montserrat"/>
              </a:rPr>
              <a:t> </a:t>
            </a:r>
            <a:r>
              <a:rPr lang="en-US" sz="3000" dirty="0" err="1">
                <a:solidFill>
                  <a:srgbClr val="282120"/>
                </a:solidFill>
                <a:latin typeface="Montserrat"/>
              </a:rPr>
              <a:t>cứ</a:t>
            </a:r>
            <a:r>
              <a:rPr lang="en-US" sz="3000" dirty="0">
                <a:solidFill>
                  <a:srgbClr val="282120"/>
                </a:solidFill>
                <a:latin typeface="Montserrat"/>
              </a:rPr>
              <a:t> </a:t>
            </a:r>
            <a:r>
              <a:rPr lang="en-US" sz="3000" dirty="0" err="1">
                <a:solidFill>
                  <a:srgbClr val="282120"/>
                </a:solidFill>
                <a:latin typeface="Montserrat"/>
              </a:rPr>
              <a:t>thứ</a:t>
            </a:r>
            <a:r>
              <a:rPr lang="en-US" sz="3000" dirty="0">
                <a:solidFill>
                  <a:srgbClr val="282120"/>
                </a:solidFill>
                <a:latin typeface="Montserrat"/>
              </a:rPr>
              <a:t> </a:t>
            </a:r>
            <a:r>
              <a:rPr lang="en-US" sz="3000" dirty="0" err="1">
                <a:solidFill>
                  <a:srgbClr val="282120"/>
                </a:solidFill>
                <a:latin typeface="Montserrat"/>
              </a:rPr>
              <a:t>gì</a:t>
            </a:r>
            <a:r>
              <a:rPr lang="en-US" sz="3000" dirty="0">
                <a:solidFill>
                  <a:srgbClr val="282120"/>
                </a:solidFill>
                <a:latin typeface="Montserrat"/>
              </a:rPr>
              <a:t> </a:t>
            </a:r>
            <a:r>
              <a:rPr lang="en-US" sz="3000" dirty="0" err="1">
                <a:solidFill>
                  <a:srgbClr val="282120"/>
                </a:solidFill>
                <a:latin typeface="Montserrat"/>
              </a:rPr>
              <a:t>trên</a:t>
            </a:r>
            <a:r>
              <a:rPr lang="en-US" sz="3000" dirty="0">
                <a:solidFill>
                  <a:srgbClr val="282120"/>
                </a:solidFill>
                <a:latin typeface="Montserrat"/>
              </a:rPr>
              <a:t> </a:t>
            </a:r>
            <a:r>
              <a:rPr lang="en-US" sz="3000" dirty="0" err="1">
                <a:solidFill>
                  <a:srgbClr val="282120"/>
                </a:solidFill>
                <a:latin typeface="Montserrat"/>
              </a:rPr>
              <a:t>một</a:t>
            </a:r>
            <a:r>
              <a:rPr lang="en-US" sz="3000" dirty="0">
                <a:solidFill>
                  <a:srgbClr val="282120"/>
                </a:solidFill>
                <a:latin typeface="Montserrat"/>
              </a:rPr>
              <a:t> trang web, </a:t>
            </a:r>
            <a:r>
              <a:rPr lang="en-US" sz="3000" dirty="0" err="1">
                <a:solidFill>
                  <a:srgbClr val="282120"/>
                </a:solidFill>
                <a:latin typeface="Montserrat"/>
              </a:rPr>
              <a:t>hãy</a:t>
            </a:r>
            <a:r>
              <a:rPr lang="en-US" sz="3000" dirty="0">
                <a:solidFill>
                  <a:srgbClr val="282120"/>
                </a:solidFill>
                <a:latin typeface="Montserrat"/>
              </a:rPr>
              <a:t> </a:t>
            </a:r>
            <a:r>
              <a:rPr lang="en-US" sz="3000" dirty="0" err="1">
                <a:solidFill>
                  <a:srgbClr val="282120"/>
                </a:solidFill>
                <a:latin typeface="Montserrat"/>
              </a:rPr>
              <a:t>đảm</a:t>
            </a:r>
            <a:r>
              <a:rPr lang="en-US" sz="3000" dirty="0">
                <a:solidFill>
                  <a:srgbClr val="282120"/>
                </a:solidFill>
                <a:latin typeface="Montserrat"/>
              </a:rPr>
              <a:t> </a:t>
            </a:r>
            <a:r>
              <a:rPr lang="en-US" sz="3000" dirty="0" err="1">
                <a:solidFill>
                  <a:srgbClr val="282120"/>
                </a:solidFill>
                <a:latin typeface="Montserrat"/>
              </a:rPr>
              <a:t>bảo</a:t>
            </a:r>
            <a:r>
              <a:rPr lang="en-US" sz="3000" dirty="0">
                <a:solidFill>
                  <a:srgbClr val="282120"/>
                </a:solidFill>
                <a:latin typeface="Montserrat"/>
              </a:rPr>
              <a:t> </a:t>
            </a:r>
            <a:r>
              <a:rPr lang="en-US" sz="3000" dirty="0" err="1">
                <a:solidFill>
                  <a:srgbClr val="282120"/>
                </a:solidFill>
                <a:latin typeface="Montserrat"/>
              </a:rPr>
              <a:t>rằng</a:t>
            </a:r>
            <a:r>
              <a:rPr lang="en-US" sz="3000" dirty="0">
                <a:solidFill>
                  <a:srgbClr val="282120"/>
                </a:solidFill>
                <a:latin typeface="Montserrat"/>
              </a:rPr>
              <a:t> </a:t>
            </a:r>
            <a:r>
              <a:rPr lang="en-US" sz="3000" dirty="0" err="1">
                <a:solidFill>
                  <a:srgbClr val="282120"/>
                </a:solidFill>
                <a:latin typeface="Montserrat"/>
              </a:rPr>
              <a:t>nó</a:t>
            </a:r>
            <a:r>
              <a:rPr lang="en-US" sz="3000" dirty="0">
                <a:solidFill>
                  <a:srgbClr val="282120"/>
                </a:solidFill>
                <a:latin typeface="Montserrat"/>
              </a:rPr>
              <a:t> an </a:t>
            </a:r>
            <a:r>
              <a:rPr lang="en-US" sz="3000" dirty="0" err="1">
                <a:solidFill>
                  <a:srgbClr val="282120"/>
                </a:solidFill>
                <a:latin typeface="Montserrat"/>
              </a:rPr>
              <a:t>toàn</a:t>
            </a:r>
            <a:r>
              <a:rPr lang="en-US" sz="3000" dirty="0">
                <a:solidFill>
                  <a:srgbClr val="282120"/>
                </a:solidFill>
                <a:latin typeface="Montserrat"/>
              </a:rPr>
              <a:t>. </a:t>
            </a:r>
            <a:r>
              <a:rPr lang="en-US" sz="3000" dirty="0" err="1">
                <a:solidFill>
                  <a:srgbClr val="282120"/>
                </a:solidFill>
                <a:latin typeface="Montserrat"/>
              </a:rPr>
              <a:t>Bạn</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thể</a:t>
            </a:r>
            <a:r>
              <a:rPr lang="en-US" sz="3000" dirty="0">
                <a:solidFill>
                  <a:srgbClr val="282120"/>
                </a:solidFill>
                <a:latin typeface="Montserrat"/>
              </a:rPr>
              <a:t> </a:t>
            </a:r>
            <a:r>
              <a:rPr lang="en-US" sz="3000" dirty="0" err="1">
                <a:solidFill>
                  <a:srgbClr val="282120"/>
                </a:solidFill>
                <a:latin typeface="Montserrat"/>
              </a:rPr>
              <a:t>làm</a:t>
            </a:r>
            <a:r>
              <a:rPr lang="en-US" sz="3000" dirty="0">
                <a:solidFill>
                  <a:srgbClr val="282120"/>
                </a:solidFill>
                <a:latin typeface="Montserrat"/>
              </a:rPr>
              <a:t> </a:t>
            </a:r>
            <a:r>
              <a:rPr lang="en-US" sz="3000" dirty="0" err="1">
                <a:solidFill>
                  <a:srgbClr val="282120"/>
                </a:solidFill>
                <a:latin typeface="Montserrat"/>
              </a:rPr>
              <a:t>điều</a:t>
            </a:r>
            <a:r>
              <a:rPr lang="en-US" sz="3000" dirty="0">
                <a:solidFill>
                  <a:srgbClr val="282120"/>
                </a:solidFill>
                <a:latin typeface="Montserrat"/>
              </a:rPr>
              <a:t> </a:t>
            </a:r>
            <a:r>
              <a:rPr lang="en-US" sz="3000" dirty="0" err="1">
                <a:solidFill>
                  <a:srgbClr val="282120"/>
                </a:solidFill>
                <a:latin typeface="Montserrat"/>
              </a:rPr>
              <a:t>này</a:t>
            </a:r>
            <a:r>
              <a:rPr lang="en-US" sz="3000" dirty="0">
                <a:solidFill>
                  <a:srgbClr val="282120"/>
                </a:solidFill>
                <a:latin typeface="Montserrat"/>
              </a:rPr>
              <a:t> </a:t>
            </a:r>
            <a:r>
              <a:rPr lang="en-US" sz="3000" dirty="0" err="1">
                <a:solidFill>
                  <a:srgbClr val="282120"/>
                </a:solidFill>
                <a:latin typeface="Montserrat"/>
              </a:rPr>
              <a:t>bằng</a:t>
            </a:r>
            <a:r>
              <a:rPr lang="en-US" sz="3000" dirty="0">
                <a:solidFill>
                  <a:srgbClr val="282120"/>
                </a:solidFill>
                <a:latin typeface="Montserrat"/>
              </a:rPr>
              <a:t> </a:t>
            </a:r>
            <a:r>
              <a:rPr lang="en-US" sz="3000" dirty="0" err="1">
                <a:solidFill>
                  <a:srgbClr val="282120"/>
                </a:solidFill>
                <a:latin typeface="Montserrat"/>
              </a:rPr>
              <a:t>cách</a:t>
            </a:r>
            <a:r>
              <a:rPr lang="en-US" sz="3000" dirty="0">
                <a:solidFill>
                  <a:srgbClr val="282120"/>
                </a:solidFill>
                <a:latin typeface="Montserrat"/>
              </a:rPr>
              <a:t> </a:t>
            </a:r>
            <a:r>
              <a:rPr lang="en-US" sz="3000" dirty="0" err="1">
                <a:solidFill>
                  <a:srgbClr val="282120"/>
                </a:solidFill>
                <a:latin typeface="Montserrat"/>
              </a:rPr>
              <a:t>kiểm</a:t>
            </a:r>
            <a:r>
              <a:rPr lang="en-US" sz="3000" dirty="0">
                <a:solidFill>
                  <a:srgbClr val="282120"/>
                </a:solidFill>
                <a:latin typeface="Montserrat"/>
              </a:rPr>
              <a:t> </a:t>
            </a:r>
            <a:r>
              <a:rPr lang="en-US" sz="3000" dirty="0" err="1">
                <a:solidFill>
                  <a:srgbClr val="282120"/>
                </a:solidFill>
                <a:latin typeface="Montserrat"/>
              </a:rPr>
              <a:t>tra</a:t>
            </a:r>
            <a:r>
              <a:rPr lang="en-US" sz="3000" dirty="0">
                <a:solidFill>
                  <a:srgbClr val="282120"/>
                </a:solidFill>
                <a:latin typeface="Montserrat"/>
              </a:rPr>
              <a:t> </a:t>
            </a:r>
            <a:r>
              <a:rPr lang="en-US" sz="3000" dirty="0" err="1">
                <a:solidFill>
                  <a:srgbClr val="282120"/>
                </a:solidFill>
                <a:latin typeface="Montserrat"/>
              </a:rPr>
              <a:t>xem</a:t>
            </a:r>
            <a:r>
              <a:rPr lang="en-US" sz="3000" dirty="0">
                <a:solidFill>
                  <a:srgbClr val="282120"/>
                </a:solidFill>
                <a:latin typeface="Montserrat"/>
              </a:rPr>
              <a:t> </a:t>
            </a:r>
            <a:r>
              <a:rPr lang="en-US" sz="3000" dirty="0" err="1">
                <a:solidFill>
                  <a:srgbClr val="282120"/>
                </a:solidFill>
                <a:latin typeface="Montserrat"/>
              </a:rPr>
              <a:t>nó</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biểu</a:t>
            </a:r>
            <a:r>
              <a:rPr lang="en-US" sz="3000" dirty="0">
                <a:solidFill>
                  <a:srgbClr val="282120"/>
                </a:solidFill>
                <a:latin typeface="Montserrat"/>
              </a:rPr>
              <a:t> </a:t>
            </a:r>
            <a:r>
              <a:rPr lang="en-US" sz="3000" dirty="0" err="1">
                <a:solidFill>
                  <a:srgbClr val="282120"/>
                </a:solidFill>
                <a:latin typeface="Montserrat"/>
              </a:rPr>
              <a:t>tượng</a:t>
            </a:r>
            <a:r>
              <a:rPr lang="en-US" sz="3000" dirty="0">
                <a:solidFill>
                  <a:srgbClr val="282120"/>
                </a:solidFill>
                <a:latin typeface="Montserrat"/>
              </a:rPr>
              <a:t> </a:t>
            </a:r>
            <a:r>
              <a:rPr lang="en-US" sz="3000" dirty="0" err="1">
                <a:solidFill>
                  <a:srgbClr val="282120"/>
                </a:solidFill>
                <a:latin typeface="Montserrat"/>
              </a:rPr>
              <a:t>khóa</a:t>
            </a:r>
            <a:r>
              <a:rPr lang="en-US" sz="3000" dirty="0">
                <a:solidFill>
                  <a:srgbClr val="282120"/>
                </a:solidFill>
                <a:latin typeface="Montserrat"/>
              </a:rPr>
              <a:t> </a:t>
            </a:r>
            <a:r>
              <a:rPr lang="en-US" sz="3000" dirty="0" err="1">
                <a:solidFill>
                  <a:srgbClr val="282120"/>
                </a:solidFill>
                <a:latin typeface="Montserrat"/>
              </a:rPr>
              <a:t>nhỏ</a:t>
            </a:r>
            <a:r>
              <a:rPr lang="en-US" sz="3000" dirty="0">
                <a:solidFill>
                  <a:srgbClr val="282120"/>
                </a:solidFill>
                <a:latin typeface="Montserrat"/>
              </a:rPr>
              <a:t> </a:t>
            </a:r>
            <a:r>
              <a:rPr lang="en-US" sz="3000" dirty="0" err="1">
                <a:solidFill>
                  <a:srgbClr val="282120"/>
                </a:solidFill>
                <a:latin typeface="Montserrat"/>
              </a:rPr>
              <a:t>hoặc</a:t>
            </a:r>
            <a:r>
              <a:rPr lang="en-US" sz="3000" dirty="0">
                <a:solidFill>
                  <a:srgbClr val="282120"/>
                </a:solidFill>
                <a:latin typeface="Montserrat"/>
              </a:rPr>
              <a:t> "https" </a:t>
            </a:r>
            <a:r>
              <a:rPr lang="en-US" sz="3000" dirty="0" err="1">
                <a:solidFill>
                  <a:srgbClr val="282120"/>
                </a:solidFill>
                <a:latin typeface="Montserrat"/>
              </a:rPr>
              <a:t>trước</a:t>
            </a:r>
            <a:r>
              <a:rPr lang="en-US" sz="3000" dirty="0">
                <a:solidFill>
                  <a:srgbClr val="282120"/>
                </a:solidFill>
                <a:latin typeface="Montserrat"/>
              </a:rPr>
              <a:t> URL hay </a:t>
            </a:r>
            <a:r>
              <a:rPr lang="en-US" sz="3000" dirty="0" err="1">
                <a:solidFill>
                  <a:srgbClr val="282120"/>
                </a:solidFill>
                <a:latin typeface="Montserrat"/>
              </a:rPr>
              <a:t>không</a:t>
            </a:r>
            <a:r>
              <a:rPr lang="en-US" sz="3000" dirty="0">
                <a:solidFill>
                  <a:srgbClr val="282120"/>
                </a:solidFill>
                <a:latin typeface="Montserrat"/>
              </a:rPr>
              <a:t>. </a:t>
            </a:r>
            <a:r>
              <a:rPr lang="en-US" sz="3000" dirty="0" err="1">
                <a:solidFill>
                  <a:srgbClr val="282120"/>
                </a:solidFill>
                <a:latin typeface="Montserrat"/>
              </a:rPr>
              <a:t>Chữ</a:t>
            </a:r>
            <a:r>
              <a:rPr lang="en-US" sz="3000" dirty="0">
                <a:solidFill>
                  <a:srgbClr val="282120"/>
                </a:solidFill>
                <a:latin typeface="Montserrat"/>
              </a:rPr>
              <a:t> "s" trong "https"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nghĩa</a:t>
            </a:r>
            <a:r>
              <a:rPr lang="en-US" sz="3000" dirty="0">
                <a:solidFill>
                  <a:srgbClr val="282120"/>
                </a:solidFill>
                <a:latin typeface="Montserrat"/>
              </a:rPr>
              <a:t> </a:t>
            </a:r>
            <a:r>
              <a:rPr lang="en-US" sz="3000" dirty="0" err="1">
                <a:solidFill>
                  <a:srgbClr val="282120"/>
                </a:solidFill>
                <a:latin typeface="Montserrat"/>
              </a:rPr>
              <a:t>là</a:t>
            </a:r>
            <a:r>
              <a:rPr lang="en-US" sz="3000" dirty="0">
                <a:solidFill>
                  <a:srgbClr val="282120"/>
                </a:solidFill>
                <a:latin typeface="Montserrat"/>
              </a:rPr>
              <a:t> "an </a:t>
            </a:r>
            <a:r>
              <a:rPr lang="en-US" sz="3000" dirty="0" err="1">
                <a:solidFill>
                  <a:srgbClr val="282120"/>
                </a:solidFill>
                <a:latin typeface="Montserrat"/>
              </a:rPr>
              <a:t>toàn</a:t>
            </a:r>
            <a:r>
              <a:rPr lang="en-US" sz="3000" dirty="0">
                <a:solidFill>
                  <a:srgbClr val="282120"/>
                </a:solidFill>
                <a:latin typeface="Montserrat"/>
              </a:rPr>
              <a:t>" </a:t>
            </a:r>
            <a:r>
              <a:rPr lang="en-US" sz="3000" dirty="0" err="1">
                <a:solidFill>
                  <a:srgbClr val="282120"/>
                </a:solidFill>
                <a:latin typeface="Montserrat"/>
              </a:rPr>
              <a:t>và</a:t>
            </a:r>
            <a:r>
              <a:rPr lang="en-US" sz="3000" dirty="0">
                <a:solidFill>
                  <a:srgbClr val="282120"/>
                </a:solidFill>
                <a:latin typeface="Montserrat"/>
              </a:rPr>
              <a:t> </a:t>
            </a:r>
            <a:r>
              <a:rPr lang="en-US" sz="3000" dirty="0" err="1">
                <a:solidFill>
                  <a:srgbClr val="282120"/>
                </a:solidFill>
                <a:latin typeface="Montserrat"/>
              </a:rPr>
              <a:t>khóa</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nghĩa</a:t>
            </a:r>
            <a:r>
              <a:rPr lang="en-US" sz="3000" dirty="0">
                <a:solidFill>
                  <a:srgbClr val="282120"/>
                </a:solidFill>
                <a:latin typeface="Montserrat"/>
              </a:rPr>
              <a:t> </a:t>
            </a:r>
            <a:r>
              <a:rPr lang="en-US" sz="3000" dirty="0" err="1">
                <a:solidFill>
                  <a:srgbClr val="282120"/>
                </a:solidFill>
                <a:latin typeface="Montserrat"/>
              </a:rPr>
              <a:t>là</a:t>
            </a:r>
            <a:r>
              <a:rPr lang="en-US" sz="3000" dirty="0">
                <a:solidFill>
                  <a:srgbClr val="282120"/>
                </a:solidFill>
                <a:latin typeface="Montserrat"/>
              </a:rPr>
              <a:t> </a:t>
            </a:r>
            <a:r>
              <a:rPr lang="en-US" sz="3000" dirty="0" err="1">
                <a:solidFill>
                  <a:srgbClr val="282120"/>
                </a:solidFill>
                <a:latin typeface="Montserrat"/>
              </a:rPr>
              <a:t>nó</a:t>
            </a:r>
            <a:r>
              <a:rPr lang="en-US" sz="3000" dirty="0">
                <a:solidFill>
                  <a:srgbClr val="282120"/>
                </a:solidFill>
                <a:latin typeface="Montserrat"/>
              </a:rPr>
              <a:t> </a:t>
            </a:r>
            <a:r>
              <a:rPr lang="en-US" sz="3000" dirty="0" err="1">
                <a:solidFill>
                  <a:srgbClr val="282120"/>
                </a:solidFill>
                <a:latin typeface="Montserrat"/>
              </a:rPr>
              <a:t>được</a:t>
            </a:r>
            <a:r>
              <a:rPr lang="en-US" sz="3000" dirty="0">
                <a:solidFill>
                  <a:srgbClr val="282120"/>
                </a:solidFill>
                <a:latin typeface="Montserrat"/>
              </a:rPr>
              <a:t> </a:t>
            </a:r>
            <a:r>
              <a:rPr lang="en-US" sz="3000" dirty="0" err="1">
                <a:solidFill>
                  <a:srgbClr val="282120"/>
                </a:solidFill>
                <a:latin typeface="Montserrat"/>
              </a:rPr>
              <a:t>trình</a:t>
            </a:r>
            <a:r>
              <a:rPr lang="en-US" sz="3000" dirty="0">
                <a:solidFill>
                  <a:srgbClr val="282120"/>
                </a:solidFill>
                <a:latin typeface="Montserrat"/>
              </a:rPr>
              <a:t> </a:t>
            </a:r>
            <a:r>
              <a:rPr lang="en-US" sz="3000" dirty="0" err="1">
                <a:solidFill>
                  <a:srgbClr val="282120"/>
                </a:solidFill>
                <a:latin typeface="Montserrat"/>
              </a:rPr>
              <a:t>duyệt</a:t>
            </a:r>
            <a:r>
              <a:rPr lang="en-US" sz="3000" dirty="0">
                <a:solidFill>
                  <a:srgbClr val="282120"/>
                </a:solidFill>
                <a:latin typeface="Montserrat"/>
              </a:rPr>
              <a:t> của </a:t>
            </a:r>
            <a:r>
              <a:rPr lang="en-US" sz="3000" dirty="0" err="1">
                <a:solidFill>
                  <a:srgbClr val="282120"/>
                </a:solidFill>
                <a:latin typeface="Montserrat"/>
              </a:rPr>
              <a:t>bạn</a:t>
            </a:r>
            <a:r>
              <a:rPr lang="en-US" sz="3000" dirty="0">
                <a:solidFill>
                  <a:srgbClr val="282120"/>
                </a:solidFill>
                <a:latin typeface="Montserrat"/>
              </a:rPr>
              <a:t> </a:t>
            </a:r>
            <a:r>
              <a:rPr lang="en-US" sz="3000" dirty="0" err="1">
                <a:solidFill>
                  <a:srgbClr val="282120"/>
                </a:solidFill>
                <a:latin typeface="Montserrat"/>
              </a:rPr>
              <a:t>xác</a:t>
            </a:r>
            <a:r>
              <a:rPr lang="en-US" sz="3000" dirty="0">
                <a:solidFill>
                  <a:srgbClr val="282120"/>
                </a:solidFill>
                <a:latin typeface="Montserrat"/>
              </a:rPr>
              <a:t> </a:t>
            </a:r>
            <a:r>
              <a:rPr lang="en-US" sz="3000" dirty="0" err="1">
                <a:solidFill>
                  <a:srgbClr val="282120"/>
                </a:solidFill>
                <a:latin typeface="Montserrat"/>
              </a:rPr>
              <a:t>nhận</a:t>
            </a:r>
            <a:r>
              <a:rPr lang="en-US" sz="3000" dirty="0">
                <a:solidFill>
                  <a:srgbClr val="282120"/>
                </a:solidFill>
                <a:latin typeface="Montserrat"/>
              </a:rPr>
              <a:t> </a:t>
            </a:r>
            <a:r>
              <a:rPr lang="en-US" sz="3000" dirty="0" err="1">
                <a:solidFill>
                  <a:srgbClr val="282120"/>
                </a:solidFill>
                <a:latin typeface="Montserrat"/>
              </a:rPr>
              <a:t>là</a:t>
            </a:r>
            <a:r>
              <a:rPr lang="en-US" sz="3000" dirty="0">
                <a:solidFill>
                  <a:srgbClr val="282120"/>
                </a:solidFill>
                <a:latin typeface="Montserrat"/>
              </a:rPr>
              <a:t> </a:t>
            </a:r>
            <a:r>
              <a:rPr lang="en-US" sz="3000" dirty="0" err="1">
                <a:solidFill>
                  <a:srgbClr val="282120"/>
                </a:solidFill>
                <a:latin typeface="Montserrat"/>
              </a:rPr>
              <a:t>một</a:t>
            </a:r>
            <a:r>
              <a:rPr lang="en-US" sz="3000" dirty="0">
                <a:solidFill>
                  <a:srgbClr val="282120"/>
                </a:solidFill>
                <a:latin typeface="Montserrat"/>
              </a:rPr>
              <a:t> trang web an </a:t>
            </a:r>
            <a:r>
              <a:rPr lang="en-US" sz="3000" dirty="0" err="1">
                <a:solidFill>
                  <a:srgbClr val="282120"/>
                </a:solidFill>
                <a:latin typeface="Montserrat"/>
              </a:rPr>
              <a:t>toàn</a:t>
            </a:r>
            <a:r>
              <a:rPr lang="en-US" sz="3000" dirty="0">
                <a:solidFill>
                  <a:srgbClr val="282120"/>
                </a:solidFill>
                <a:latin typeface="Montserrat"/>
              </a:rPr>
              <a:t>.</a:t>
            </a:r>
          </a:p>
          <a:p>
            <a:pPr>
              <a:lnSpc>
                <a:spcPts val="4199"/>
              </a:lnSpc>
            </a:pPr>
            <a:endParaRPr lang="en-US" sz="3000" dirty="0">
              <a:solidFill>
                <a:srgbClr val="282120"/>
              </a:solidFill>
              <a:latin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8814113">
            <a:off x="-6655647" y="-220725"/>
            <a:ext cx="14146991" cy="10256568"/>
          </a:xfrm>
          <a:custGeom>
            <a:avLst/>
            <a:gdLst/>
            <a:ahLst/>
            <a:cxnLst/>
            <a:rect l="l" t="t" r="r" b="b"/>
            <a:pathLst>
              <a:path w="14146991" h="10256568">
                <a:moveTo>
                  <a:pt x="0" y="0"/>
                </a:moveTo>
                <a:lnTo>
                  <a:pt x="14146991" y="0"/>
                </a:lnTo>
                <a:lnTo>
                  <a:pt x="14146991" y="10256568"/>
                </a:lnTo>
                <a:lnTo>
                  <a:pt x="0" y="10256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8814113">
            <a:off x="-7847008" y="15216"/>
            <a:ext cx="14146991" cy="10256568"/>
          </a:xfrm>
          <a:custGeom>
            <a:avLst/>
            <a:gdLst/>
            <a:ahLst/>
            <a:cxnLst/>
            <a:rect l="l" t="t" r="r" b="b"/>
            <a:pathLst>
              <a:path w="14146991" h="10256568">
                <a:moveTo>
                  <a:pt x="0" y="0"/>
                </a:moveTo>
                <a:lnTo>
                  <a:pt x="14146990" y="0"/>
                </a:lnTo>
                <a:lnTo>
                  <a:pt x="14146990" y="10256568"/>
                </a:lnTo>
                <a:lnTo>
                  <a:pt x="0" y="102565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594958" y="1465103"/>
            <a:ext cx="5872934" cy="6507406"/>
          </a:xfrm>
          <a:custGeom>
            <a:avLst/>
            <a:gdLst/>
            <a:ahLst/>
            <a:cxnLst/>
            <a:rect l="l" t="t" r="r" b="b"/>
            <a:pathLst>
              <a:path w="5872934" h="6507406">
                <a:moveTo>
                  <a:pt x="0" y="0"/>
                </a:moveTo>
                <a:lnTo>
                  <a:pt x="5872934" y="0"/>
                </a:lnTo>
                <a:lnTo>
                  <a:pt x="5872934" y="6507406"/>
                </a:lnTo>
                <a:lnTo>
                  <a:pt x="0" y="65074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1856108" y="5383193"/>
            <a:ext cx="8303657" cy="7795058"/>
          </a:xfrm>
          <a:custGeom>
            <a:avLst/>
            <a:gdLst/>
            <a:ahLst/>
            <a:cxnLst/>
            <a:rect l="l" t="t" r="r" b="b"/>
            <a:pathLst>
              <a:path w="8303657" h="7795058">
                <a:moveTo>
                  <a:pt x="0" y="0"/>
                </a:moveTo>
                <a:lnTo>
                  <a:pt x="8303657" y="0"/>
                </a:lnTo>
                <a:lnTo>
                  <a:pt x="8303657" y="7795058"/>
                </a:lnTo>
                <a:lnTo>
                  <a:pt x="0" y="779505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6" name="Group 6"/>
          <p:cNvGrpSpPr/>
          <p:nvPr/>
        </p:nvGrpSpPr>
        <p:grpSpPr>
          <a:xfrm>
            <a:off x="13275113" y="5591788"/>
            <a:ext cx="4265799" cy="426579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3750"/>
            </a:solidFill>
          </p:spPr>
          <p:txBody>
            <a:bodyPr/>
            <a:lstStyle/>
            <a:p>
              <a:endParaRPr lang="en-US"/>
            </a:p>
          </p:txBody>
        </p:sp>
      </p:grpSp>
      <p:sp>
        <p:nvSpPr>
          <p:cNvPr id="8" name="Freeform 8"/>
          <p:cNvSpPr/>
          <p:nvPr/>
        </p:nvSpPr>
        <p:spPr>
          <a:xfrm>
            <a:off x="14504065" y="687793"/>
            <a:ext cx="3036847" cy="394790"/>
          </a:xfrm>
          <a:custGeom>
            <a:avLst/>
            <a:gdLst/>
            <a:ahLst/>
            <a:cxnLst/>
            <a:rect l="l" t="t" r="r" b="b"/>
            <a:pathLst>
              <a:path w="3036847" h="394790">
                <a:moveTo>
                  <a:pt x="0" y="0"/>
                </a:moveTo>
                <a:lnTo>
                  <a:pt x="3036847" y="0"/>
                </a:lnTo>
                <a:lnTo>
                  <a:pt x="3036847" y="394790"/>
                </a:lnTo>
                <a:lnTo>
                  <a:pt x="0" y="394790"/>
                </a:lnTo>
                <a:lnTo>
                  <a:pt x="0" y="0"/>
                </a:lnTo>
                <a:close/>
              </a:path>
            </a:pathLst>
          </a:custGeom>
          <a:blipFill>
            <a:blip r:embed="rId10"/>
            <a:stretch>
              <a:fillRect/>
            </a:stretch>
          </a:blipFill>
        </p:spPr>
        <p:txBody>
          <a:bodyPr/>
          <a:lstStyle/>
          <a:p>
            <a:endParaRPr lang="en-US"/>
          </a:p>
        </p:txBody>
      </p:sp>
      <p:sp>
        <p:nvSpPr>
          <p:cNvPr id="9" name="TextBox 9"/>
          <p:cNvSpPr txBox="1"/>
          <p:nvPr/>
        </p:nvSpPr>
        <p:spPr>
          <a:xfrm>
            <a:off x="7952638" y="1549178"/>
            <a:ext cx="9778485" cy="1957734"/>
          </a:xfrm>
          <a:prstGeom prst="rect">
            <a:avLst/>
          </a:prstGeom>
        </p:spPr>
        <p:txBody>
          <a:bodyPr lIns="0" tIns="0" rIns="0" bIns="0" rtlCol="0" anchor="t">
            <a:spAutoFit/>
          </a:bodyPr>
          <a:lstStyle/>
          <a:p>
            <a:pPr>
              <a:lnSpc>
                <a:spcPts val="15992"/>
              </a:lnSpc>
            </a:pPr>
            <a:r>
              <a:rPr lang="en-US" sz="11422">
                <a:solidFill>
                  <a:srgbClr val="282120"/>
                </a:solidFill>
                <a:latin typeface="Montserrat Extra-Bold"/>
              </a:rPr>
              <a:t>KỸ NĂNG SỐ</a:t>
            </a:r>
          </a:p>
        </p:txBody>
      </p:sp>
      <p:sp>
        <p:nvSpPr>
          <p:cNvPr id="10" name="TextBox 10"/>
          <p:cNvSpPr txBox="1"/>
          <p:nvPr/>
        </p:nvSpPr>
        <p:spPr>
          <a:xfrm>
            <a:off x="8084042" y="3469618"/>
            <a:ext cx="5059667" cy="3162035"/>
          </a:xfrm>
          <a:prstGeom prst="rect">
            <a:avLst/>
          </a:prstGeom>
        </p:spPr>
        <p:txBody>
          <a:bodyPr lIns="0" tIns="0" rIns="0" bIns="0" rtlCol="0" anchor="t">
            <a:spAutoFit/>
          </a:bodyPr>
          <a:lstStyle/>
          <a:p>
            <a:pPr>
              <a:lnSpc>
                <a:spcPts val="8400"/>
              </a:lnSpc>
            </a:pPr>
            <a:r>
              <a:rPr lang="en-US" sz="6000" spc="60">
                <a:solidFill>
                  <a:srgbClr val="282120"/>
                </a:solidFill>
                <a:latin typeface="Montserrat Extra-Bold"/>
              </a:rPr>
              <a:t>AN TOÀN TRÊN INTERNET</a:t>
            </a:r>
          </a:p>
        </p:txBody>
      </p:sp>
      <p:sp>
        <p:nvSpPr>
          <p:cNvPr id="11" name="TextBox 11"/>
          <p:cNvSpPr txBox="1"/>
          <p:nvPr/>
        </p:nvSpPr>
        <p:spPr>
          <a:xfrm rot="544974">
            <a:off x="13384712" y="7760321"/>
            <a:ext cx="4045111" cy="433785"/>
          </a:xfrm>
          <a:prstGeom prst="rect">
            <a:avLst/>
          </a:prstGeom>
        </p:spPr>
        <p:txBody>
          <a:bodyPr lIns="0" tIns="0" rIns="0" bIns="0" rtlCol="0" anchor="t">
            <a:spAutoFit/>
          </a:bodyPr>
          <a:lstStyle/>
          <a:p>
            <a:pPr algn="ctr">
              <a:lnSpc>
                <a:spcPts val="3378"/>
              </a:lnSpc>
            </a:pPr>
            <a:r>
              <a:rPr lang="en-US" sz="2912">
                <a:solidFill>
                  <a:srgbClr val="FAD02C"/>
                </a:solidFill>
                <a:latin typeface="Montserrat Classic Bold"/>
              </a:rPr>
              <a:t>THANH NIÊN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6BFD1"/>
        </a:solidFill>
        <a:effectLst/>
      </p:bgPr>
    </p:bg>
    <p:spTree>
      <p:nvGrpSpPr>
        <p:cNvPr id="1" name=""/>
        <p:cNvGrpSpPr/>
        <p:nvPr/>
      </p:nvGrpSpPr>
      <p:grpSpPr>
        <a:xfrm>
          <a:off x="0" y="0"/>
          <a:ext cx="0" cy="0"/>
          <a:chOff x="0" y="0"/>
          <a:chExt cx="0" cy="0"/>
        </a:xfrm>
      </p:grpSpPr>
      <p:sp>
        <p:nvSpPr>
          <p:cNvPr id="2" name="Freeform 2"/>
          <p:cNvSpPr/>
          <p:nvPr/>
        </p:nvSpPr>
        <p:spPr>
          <a:xfrm rot="7284355">
            <a:off x="13733986" y="1914027"/>
            <a:ext cx="4011856" cy="2833374"/>
          </a:xfrm>
          <a:custGeom>
            <a:avLst/>
            <a:gdLst/>
            <a:ahLst/>
            <a:cxnLst/>
            <a:rect l="l" t="t" r="r" b="b"/>
            <a:pathLst>
              <a:path w="4011856" h="2833374">
                <a:moveTo>
                  <a:pt x="0" y="0"/>
                </a:moveTo>
                <a:lnTo>
                  <a:pt x="4011856" y="0"/>
                </a:lnTo>
                <a:lnTo>
                  <a:pt x="4011856" y="2833374"/>
                </a:lnTo>
                <a:lnTo>
                  <a:pt x="0" y="28333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4158239" y="2619213"/>
            <a:ext cx="9327252" cy="2628547"/>
          </a:xfrm>
          <a:prstGeom prst="rect">
            <a:avLst/>
          </a:prstGeom>
        </p:spPr>
        <p:txBody>
          <a:bodyPr lIns="0" tIns="0" rIns="0" bIns="0" rtlCol="0" anchor="t">
            <a:spAutoFit/>
          </a:bodyPr>
          <a:lstStyle/>
          <a:p>
            <a:pPr algn="r">
              <a:lnSpc>
                <a:spcPts val="4200"/>
              </a:lnSpc>
            </a:pPr>
            <a:r>
              <a:rPr lang="en-US" sz="3000">
                <a:solidFill>
                  <a:srgbClr val="282120"/>
                </a:solidFill>
                <a:latin typeface="Montserrat"/>
              </a:rPr>
              <a:t>Kết hợp các ký tự số, ký hiệu, chữ viết hoa và chữ viết thường. </a:t>
            </a:r>
          </a:p>
          <a:p>
            <a:pPr algn="r">
              <a:lnSpc>
                <a:spcPts val="4200"/>
              </a:lnSpc>
            </a:pPr>
            <a:r>
              <a:rPr lang="en-US" sz="3000">
                <a:solidFill>
                  <a:srgbClr val="282120"/>
                </a:solidFill>
                <a:latin typeface="Montserrat"/>
              </a:rPr>
              <a:t>Độ dài ít nhất 7 ký tự</a:t>
            </a:r>
          </a:p>
          <a:p>
            <a:pPr algn="r">
              <a:lnSpc>
                <a:spcPts val="4199"/>
              </a:lnSpc>
            </a:pPr>
            <a:r>
              <a:rPr lang="en-US" sz="2999">
                <a:solidFill>
                  <a:srgbClr val="282120"/>
                </a:solidFill>
                <a:latin typeface="Montserrat"/>
              </a:rPr>
              <a:t>Có thể kết hợp 1 chuỗi gồm ít nhấ 4 từ không liên quan trở lên</a:t>
            </a:r>
          </a:p>
        </p:txBody>
      </p:sp>
      <p:sp>
        <p:nvSpPr>
          <p:cNvPr id="4" name="Freeform 4"/>
          <p:cNvSpPr/>
          <p:nvPr/>
        </p:nvSpPr>
        <p:spPr>
          <a:xfrm rot="-6429196">
            <a:off x="-844684" y="5094039"/>
            <a:ext cx="6061800" cy="7193055"/>
          </a:xfrm>
          <a:custGeom>
            <a:avLst/>
            <a:gdLst/>
            <a:ahLst/>
            <a:cxnLst/>
            <a:rect l="l" t="t" r="r" b="b"/>
            <a:pathLst>
              <a:path w="6061800" h="7193055">
                <a:moveTo>
                  <a:pt x="0" y="0"/>
                </a:moveTo>
                <a:lnTo>
                  <a:pt x="6061800" y="0"/>
                </a:lnTo>
                <a:lnTo>
                  <a:pt x="6061800" y="7193055"/>
                </a:lnTo>
                <a:lnTo>
                  <a:pt x="0" y="7193055"/>
                </a:lnTo>
                <a:lnTo>
                  <a:pt x="0" y="0"/>
                </a:lnTo>
                <a:close/>
              </a:path>
            </a:pathLst>
          </a:custGeom>
          <a:blipFill>
            <a:blip r:embed="rId4">
              <a:extLst>
                <a:ext uri="{96DAC541-7B7A-43D3-8B79-37D633B846F1}">
                  <asvg:svgBlip xmlns:asvg="http://schemas.microsoft.com/office/drawing/2016/SVG/main" xmlns="" r:embed="rId5"/>
                </a:ext>
              </a:extLst>
            </a:blip>
            <a:stretch>
              <a:fillRect l="-83616"/>
            </a:stretch>
          </a:blipFill>
        </p:spPr>
        <p:txBody>
          <a:bodyPr/>
          <a:lstStyle/>
          <a:p>
            <a:endParaRPr lang="en-US"/>
          </a:p>
        </p:txBody>
      </p:sp>
      <p:sp>
        <p:nvSpPr>
          <p:cNvPr id="5" name="TextBox 5"/>
          <p:cNvSpPr txBox="1"/>
          <p:nvPr/>
        </p:nvSpPr>
        <p:spPr>
          <a:xfrm>
            <a:off x="14000728" y="306984"/>
            <a:ext cx="2011781" cy="4334856"/>
          </a:xfrm>
          <a:prstGeom prst="rect">
            <a:avLst/>
          </a:prstGeom>
        </p:spPr>
        <p:txBody>
          <a:bodyPr lIns="0" tIns="0" rIns="0" bIns="0" rtlCol="0" anchor="t">
            <a:spAutoFit/>
          </a:bodyPr>
          <a:lstStyle/>
          <a:p>
            <a:pPr algn="ctr">
              <a:lnSpc>
                <a:spcPts val="35415"/>
              </a:lnSpc>
            </a:pPr>
            <a:r>
              <a:rPr lang="en-US" sz="25296">
                <a:solidFill>
                  <a:srgbClr val="E45258"/>
                </a:solidFill>
                <a:latin typeface="Montserrat Extra-Bold Bold"/>
              </a:rPr>
              <a:t>5</a:t>
            </a:r>
          </a:p>
        </p:txBody>
      </p:sp>
      <p:sp>
        <p:nvSpPr>
          <p:cNvPr id="6" name="TextBox 6"/>
          <p:cNvSpPr txBox="1"/>
          <p:nvPr/>
        </p:nvSpPr>
        <p:spPr>
          <a:xfrm>
            <a:off x="1688089" y="1454944"/>
            <a:ext cx="11797403" cy="936589"/>
          </a:xfrm>
          <a:prstGeom prst="rect">
            <a:avLst/>
          </a:prstGeom>
        </p:spPr>
        <p:txBody>
          <a:bodyPr lIns="0" tIns="0" rIns="0" bIns="0" rtlCol="0" anchor="t">
            <a:spAutoFit/>
          </a:bodyPr>
          <a:lstStyle/>
          <a:p>
            <a:pPr algn="r">
              <a:lnSpc>
                <a:spcPts val="7697"/>
              </a:lnSpc>
            </a:pPr>
            <a:r>
              <a:rPr lang="en-US" sz="5497">
                <a:solidFill>
                  <a:srgbClr val="282120"/>
                </a:solidFill>
                <a:latin typeface="Montserrat Semi-Bold"/>
              </a:rPr>
              <a:t>Cách tạo mật khẩu mạnh</a:t>
            </a:r>
          </a:p>
        </p:txBody>
      </p:sp>
      <p:sp>
        <p:nvSpPr>
          <p:cNvPr id="7" name="Freeform 7"/>
          <p:cNvSpPr/>
          <p:nvPr/>
        </p:nvSpPr>
        <p:spPr>
          <a:xfrm>
            <a:off x="1688089" y="5328429"/>
            <a:ext cx="7578589" cy="4812404"/>
          </a:xfrm>
          <a:custGeom>
            <a:avLst/>
            <a:gdLst/>
            <a:ahLst/>
            <a:cxnLst/>
            <a:rect l="l" t="t" r="r" b="b"/>
            <a:pathLst>
              <a:path w="7578589" h="4812404">
                <a:moveTo>
                  <a:pt x="0" y="0"/>
                </a:moveTo>
                <a:lnTo>
                  <a:pt x="7578588" y="0"/>
                </a:lnTo>
                <a:lnTo>
                  <a:pt x="7578588" y="4812404"/>
                </a:lnTo>
                <a:lnTo>
                  <a:pt x="0" y="48124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6BFD1"/>
        </a:solidFill>
        <a:effectLst/>
      </p:bgPr>
    </p:bg>
    <p:spTree>
      <p:nvGrpSpPr>
        <p:cNvPr id="1" name=""/>
        <p:cNvGrpSpPr/>
        <p:nvPr/>
      </p:nvGrpSpPr>
      <p:grpSpPr>
        <a:xfrm>
          <a:off x="0" y="0"/>
          <a:ext cx="0" cy="0"/>
          <a:chOff x="0" y="0"/>
          <a:chExt cx="0" cy="0"/>
        </a:xfrm>
      </p:grpSpPr>
      <p:sp>
        <p:nvSpPr>
          <p:cNvPr id="2" name="Freeform 2"/>
          <p:cNvSpPr/>
          <p:nvPr/>
        </p:nvSpPr>
        <p:spPr>
          <a:xfrm rot="8100000">
            <a:off x="10743308" y="5763866"/>
            <a:ext cx="9659770" cy="6190669"/>
          </a:xfrm>
          <a:custGeom>
            <a:avLst/>
            <a:gdLst/>
            <a:ahLst/>
            <a:cxnLst/>
            <a:rect l="l" t="t" r="r" b="b"/>
            <a:pathLst>
              <a:path w="9659770" h="6190669">
                <a:moveTo>
                  <a:pt x="0" y="0"/>
                </a:moveTo>
                <a:lnTo>
                  <a:pt x="9659770" y="0"/>
                </a:lnTo>
                <a:lnTo>
                  <a:pt x="9659770" y="6190669"/>
                </a:lnTo>
                <a:lnTo>
                  <a:pt x="0" y="6190669"/>
                </a:lnTo>
                <a:lnTo>
                  <a:pt x="0" y="0"/>
                </a:lnTo>
                <a:close/>
              </a:path>
            </a:pathLst>
          </a:custGeom>
          <a:blipFill>
            <a:blip r:embed="rId2">
              <a:extLst>
                <a:ext uri="{96DAC541-7B7A-43D3-8B79-37D633B846F1}">
                  <asvg:svgBlip xmlns:asvg="http://schemas.microsoft.com/office/drawing/2016/SVG/main" xmlns="" r:embed="rId3"/>
                </a:ext>
              </a:extLst>
            </a:blip>
            <a:stretch>
              <a:fillRect l="-18418" t="-54592" r="-18235"/>
            </a:stretch>
          </a:blipFill>
        </p:spPr>
        <p:txBody>
          <a:bodyPr/>
          <a:lstStyle/>
          <a:p>
            <a:endParaRPr lang="en-US"/>
          </a:p>
        </p:txBody>
      </p:sp>
      <p:sp>
        <p:nvSpPr>
          <p:cNvPr id="3" name="Freeform 3"/>
          <p:cNvSpPr/>
          <p:nvPr/>
        </p:nvSpPr>
        <p:spPr>
          <a:xfrm rot="-6212713">
            <a:off x="79426" y="2082404"/>
            <a:ext cx="4549280" cy="3212929"/>
          </a:xfrm>
          <a:custGeom>
            <a:avLst/>
            <a:gdLst/>
            <a:ahLst/>
            <a:cxnLst/>
            <a:rect l="l" t="t" r="r" b="b"/>
            <a:pathLst>
              <a:path w="4549280" h="3212929">
                <a:moveTo>
                  <a:pt x="0" y="0"/>
                </a:moveTo>
                <a:lnTo>
                  <a:pt x="4549280" y="0"/>
                </a:lnTo>
                <a:lnTo>
                  <a:pt x="4549280" y="3212929"/>
                </a:lnTo>
                <a:lnTo>
                  <a:pt x="0" y="32129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4578365" y="2942316"/>
            <a:ext cx="8020996" cy="4228615"/>
          </a:xfrm>
          <a:prstGeom prst="rect">
            <a:avLst/>
          </a:prstGeom>
        </p:spPr>
        <p:txBody>
          <a:bodyPr lIns="0" tIns="0" rIns="0" bIns="0" rtlCol="0" anchor="t">
            <a:spAutoFit/>
          </a:bodyPr>
          <a:lstStyle/>
          <a:p>
            <a:pPr>
              <a:lnSpc>
                <a:spcPts val="4200"/>
              </a:lnSpc>
            </a:pPr>
            <a:r>
              <a:rPr lang="en-US" sz="3000">
                <a:solidFill>
                  <a:srgbClr val="282120"/>
                </a:solidFill>
                <a:latin typeface="Montserrat"/>
              </a:rPr>
              <a:t>Không sử dụng chung một mật khẩu cho nhiều tài khoản</a:t>
            </a:r>
          </a:p>
          <a:p>
            <a:pPr>
              <a:lnSpc>
                <a:spcPts val="4200"/>
              </a:lnSpc>
            </a:pPr>
            <a:r>
              <a:rPr lang="en-US" sz="3000">
                <a:solidFill>
                  <a:srgbClr val="282120"/>
                </a:solidFill>
                <a:latin typeface="Montserrat"/>
              </a:rPr>
              <a:t>Không sử dụng mật khẩu chứa thông tin cá nhân</a:t>
            </a:r>
          </a:p>
          <a:p>
            <a:pPr>
              <a:lnSpc>
                <a:spcPts val="4200"/>
              </a:lnSpc>
            </a:pPr>
            <a:r>
              <a:rPr lang="en-US" sz="3000">
                <a:solidFill>
                  <a:srgbClr val="282120"/>
                </a:solidFill>
                <a:latin typeface="Montserrat"/>
              </a:rPr>
              <a:t>Nên thay đổi mật khẩu định kỳ cho các tài khoản</a:t>
            </a:r>
          </a:p>
          <a:p>
            <a:pPr>
              <a:lnSpc>
                <a:spcPts val="4199"/>
              </a:lnSpc>
            </a:pPr>
            <a:r>
              <a:rPr lang="en-US" sz="2999">
                <a:solidFill>
                  <a:srgbClr val="282120"/>
                </a:solidFill>
                <a:latin typeface="Montserrat"/>
              </a:rPr>
              <a:t>Tránh quên mật khẩu và ấn vào nút quên mật khẩu nhiều lần. </a:t>
            </a:r>
          </a:p>
        </p:txBody>
      </p:sp>
      <p:sp>
        <p:nvSpPr>
          <p:cNvPr id="5" name="Freeform 5"/>
          <p:cNvSpPr/>
          <p:nvPr/>
        </p:nvSpPr>
        <p:spPr>
          <a:xfrm>
            <a:off x="12599361" y="4294866"/>
            <a:ext cx="4659939" cy="5199374"/>
          </a:xfrm>
          <a:custGeom>
            <a:avLst/>
            <a:gdLst/>
            <a:ahLst/>
            <a:cxnLst/>
            <a:rect l="l" t="t" r="r" b="b"/>
            <a:pathLst>
              <a:path w="4659939" h="5199374">
                <a:moveTo>
                  <a:pt x="0" y="0"/>
                </a:moveTo>
                <a:lnTo>
                  <a:pt x="4659939" y="0"/>
                </a:lnTo>
                <a:lnTo>
                  <a:pt x="4659939" y="5199375"/>
                </a:lnTo>
                <a:lnTo>
                  <a:pt x="0" y="519937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TextBox 6"/>
          <p:cNvSpPr txBox="1"/>
          <p:nvPr/>
        </p:nvSpPr>
        <p:spPr>
          <a:xfrm>
            <a:off x="1665740" y="1024117"/>
            <a:ext cx="2133060" cy="4796102"/>
          </a:xfrm>
          <a:prstGeom prst="rect">
            <a:avLst/>
          </a:prstGeom>
        </p:spPr>
        <p:txBody>
          <a:bodyPr lIns="0" tIns="0" rIns="0" bIns="0" rtlCol="0" anchor="t">
            <a:spAutoFit/>
          </a:bodyPr>
          <a:lstStyle/>
          <a:p>
            <a:pPr algn="ctr">
              <a:lnSpc>
                <a:spcPts val="39790"/>
              </a:lnSpc>
            </a:pPr>
            <a:r>
              <a:rPr lang="en-US" sz="28421">
                <a:solidFill>
                  <a:srgbClr val="A1C6AA"/>
                </a:solidFill>
                <a:latin typeface="Montserrat Extra-Bold Bold"/>
              </a:rPr>
              <a:t>6</a:t>
            </a:r>
          </a:p>
        </p:txBody>
      </p:sp>
      <p:sp>
        <p:nvSpPr>
          <p:cNvPr id="7" name="TextBox 7"/>
          <p:cNvSpPr txBox="1"/>
          <p:nvPr/>
        </p:nvSpPr>
        <p:spPr>
          <a:xfrm>
            <a:off x="4578365" y="1892356"/>
            <a:ext cx="12811949" cy="936589"/>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Lưu ý khi sử dụng mật khẩu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8100000">
            <a:off x="10553298" y="5808018"/>
            <a:ext cx="9910023" cy="6090568"/>
          </a:xfrm>
          <a:custGeom>
            <a:avLst/>
            <a:gdLst/>
            <a:ahLst/>
            <a:cxnLst/>
            <a:rect l="l" t="t" r="r" b="b"/>
            <a:pathLst>
              <a:path w="9910023" h="6090568">
                <a:moveTo>
                  <a:pt x="0" y="0"/>
                </a:moveTo>
                <a:lnTo>
                  <a:pt x="9910023" y="0"/>
                </a:lnTo>
                <a:lnTo>
                  <a:pt x="9910023" y="6090568"/>
                </a:lnTo>
                <a:lnTo>
                  <a:pt x="0" y="6090568"/>
                </a:lnTo>
                <a:lnTo>
                  <a:pt x="0" y="0"/>
                </a:lnTo>
                <a:close/>
              </a:path>
            </a:pathLst>
          </a:custGeom>
          <a:blipFill>
            <a:blip r:embed="rId2">
              <a:extLst>
                <a:ext uri="{96DAC541-7B7A-43D3-8B79-37D633B846F1}">
                  <asvg:svgBlip xmlns:asvg="http://schemas.microsoft.com/office/drawing/2016/SVG/main" xmlns="" r:embed="rId3"/>
                </a:ext>
              </a:extLst>
            </a:blip>
            <a:stretch>
              <a:fillRect l="-17111" t="-57133" r="-16091"/>
            </a:stretch>
          </a:blipFill>
        </p:spPr>
        <p:txBody>
          <a:bodyPr/>
          <a:lstStyle/>
          <a:p>
            <a:endParaRPr lang="en-US"/>
          </a:p>
        </p:txBody>
      </p:sp>
      <p:sp>
        <p:nvSpPr>
          <p:cNvPr id="3" name="Freeform 3"/>
          <p:cNvSpPr/>
          <p:nvPr/>
        </p:nvSpPr>
        <p:spPr>
          <a:xfrm>
            <a:off x="9142754" y="5979490"/>
            <a:ext cx="8774587" cy="3465962"/>
          </a:xfrm>
          <a:custGeom>
            <a:avLst/>
            <a:gdLst/>
            <a:ahLst/>
            <a:cxnLst/>
            <a:rect l="l" t="t" r="r" b="b"/>
            <a:pathLst>
              <a:path w="8774587" h="3465962">
                <a:moveTo>
                  <a:pt x="0" y="0"/>
                </a:moveTo>
                <a:lnTo>
                  <a:pt x="8774588" y="0"/>
                </a:lnTo>
                <a:lnTo>
                  <a:pt x="8774588" y="3465962"/>
                </a:lnTo>
                <a:lnTo>
                  <a:pt x="0" y="3465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6212713">
            <a:off x="29314" y="2121592"/>
            <a:ext cx="4011856" cy="2833374"/>
          </a:xfrm>
          <a:custGeom>
            <a:avLst/>
            <a:gdLst/>
            <a:ahLst/>
            <a:cxnLst/>
            <a:rect l="l" t="t" r="r" b="b"/>
            <a:pathLst>
              <a:path w="4011856" h="2833374">
                <a:moveTo>
                  <a:pt x="0" y="0"/>
                </a:moveTo>
                <a:lnTo>
                  <a:pt x="4011857" y="0"/>
                </a:lnTo>
                <a:lnTo>
                  <a:pt x="4011857" y="2833374"/>
                </a:lnTo>
                <a:lnTo>
                  <a:pt x="0" y="28333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TextBox 5"/>
          <p:cNvSpPr txBox="1"/>
          <p:nvPr/>
        </p:nvSpPr>
        <p:spPr>
          <a:xfrm>
            <a:off x="1665740" y="1024117"/>
            <a:ext cx="2133060" cy="4795903"/>
          </a:xfrm>
          <a:prstGeom prst="rect">
            <a:avLst/>
          </a:prstGeom>
        </p:spPr>
        <p:txBody>
          <a:bodyPr lIns="0" tIns="0" rIns="0" bIns="0" rtlCol="0" anchor="t">
            <a:spAutoFit/>
          </a:bodyPr>
          <a:lstStyle/>
          <a:p>
            <a:pPr algn="ctr">
              <a:lnSpc>
                <a:spcPts val="39790"/>
              </a:lnSpc>
            </a:pPr>
            <a:r>
              <a:rPr lang="en-US" sz="28421">
                <a:solidFill>
                  <a:srgbClr val="633750"/>
                </a:solidFill>
                <a:latin typeface="Montserrat Extra-Bold Bold"/>
              </a:rPr>
              <a:t>7</a:t>
            </a:r>
          </a:p>
        </p:txBody>
      </p:sp>
      <p:sp>
        <p:nvSpPr>
          <p:cNvPr id="6" name="TextBox 6"/>
          <p:cNvSpPr txBox="1"/>
          <p:nvPr/>
        </p:nvSpPr>
        <p:spPr>
          <a:xfrm>
            <a:off x="4140628" y="2291240"/>
            <a:ext cx="13776713" cy="936589"/>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Sử dụng công cụ xác thực 2 yếu tố</a:t>
            </a:r>
          </a:p>
        </p:txBody>
      </p:sp>
      <p:sp>
        <p:nvSpPr>
          <p:cNvPr id="7" name="TextBox 7"/>
          <p:cNvSpPr txBox="1"/>
          <p:nvPr/>
        </p:nvSpPr>
        <p:spPr>
          <a:xfrm>
            <a:off x="4141874" y="3490654"/>
            <a:ext cx="10924421" cy="3114014"/>
          </a:xfrm>
          <a:prstGeom prst="rect">
            <a:avLst/>
          </a:prstGeom>
        </p:spPr>
        <p:txBody>
          <a:bodyPr lIns="0" tIns="0" rIns="0" bIns="0" rtlCol="0" anchor="t">
            <a:spAutoFit/>
          </a:bodyPr>
          <a:lstStyle/>
          <a:p>
            <a:pPr>
              <a:lnSpc>
                <a:spcPts val="4199"/>
              </a:lnSpc>
            </a:pPr>
            <a:r>
              <a:rPr lang="en-US" sz="2999">
                <a:solidFill>
                  <a:srgbClr val="282120"/>
                </a:solidFill>
                <a:latin typeface="Montserrat"/>
              </a:rPr>
              <a:t>Cùng với mật khẩu, xác thực 2 yếu tố là tính năng bảo mật để bảo vệ tài khoản của bạn. Bạn sẽ được yêu cầu nhập mã đăng nhập đặc biệt (thường được gửi đến điện thoại hoặc email) hoặc xác nhận đăng nhập mới khi có người truy cập vào tài khoản trên trình duyệt hoặc thiết bị di dộng mà chúng ta không nhận dạng được.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6BFD1"/>
        </a:solidFill>
        <a:effectLst/>
      </p:bgPr>
    </p:bg>
    <p:spTree>
      <p:nvGrpSpPr>
        <p:cNvPr id="1" name=""/>
        <p:cNvGrpSpPr/>
        <p:nvPr/>
      </p:nvGrpSpPr>
      <p:grpSpPr>
        <a:xfrm>
          <a:off x="0" y="0"/>
          <a:ext cx="0" cy="0"/>
          <a:chOff x="0" y="0"/>
          <a:chExt cx="0" cy="0"/>
        </a:xfrm>
      </p:grpSpPr>
      <p:sp>
        <p:nvSpPr>
          <p:cNvPr id="2" name="Freeform 2"/>
          <p:cNvSpPr/>
          <p:nvPr/>
        </p:nvSpPr>
        <p:spPr>
          <a:xfrm rot="10138245">
            <a:off x="9097724" y="7163848"/>
            <a:ext cx="12773766" cy="4062285"/>
          </a:xfrm>
          <a:custGeom>
            <a:avLst/>
            <a:gdLst/>
            <a:ahLst/>
            <a:cxnLst/>
            <a:rect l="l" t="t" r="r" b="b"/>
            <a:pathLst>
              <a:path w="12773766" h="4062285">
                <a:moveTo>
                  <a:pt x="0" y="0"/>
                </a:moveTo>
                <a:lnTo>
                  <a:pt x="12773766" y="0"/>
                </a:lnTo>
                <a:lnTo>
                  <a:pt x="12773766" y="4062285"/>
                </a:lnTo>
                <a:lnTo>
                  <a:pt x="0" y="4062285"/>
                </a:lnTo>
                <a:lnTo>
                  <a:pt x="0" y="0"/>
                </a:lnTo>
                <a:close/>
              </a:path>
            </a:pathLst>
          </a:custGeom>
          <a:blipFill>
            <a:blip r:embed="rId2">
              <a:extLst>
                <a:ext uri="{96DAC541-7B7A-43D3-8B79-37D633B846F1}">
                  <asvg:svgBlip xmlns:asvg="http://schemas.microsoft.com/office/drawing/2016/SVG/main" xmlns="" r:embed="rId3"/>
                </a:ext>
              </a:extLst>
            </a:blip>
            <a:stretch>
              <a:fillRect t="-135589" r="-3340"/>
            </a:stretch>
          </a:blipFill>
        </p:spPr>
        <p:txBody>
          <a:bodyPr/>
          <a:lstStyle/>
          <a:p>
            <a:endParaRPr lang="en-US"/>
          </a:p>
        </p:txBody>
      </p:sp>
      <p:sp>
        <p:nvSpPr>
          <p:cNvPr id="3" name="Freeform 3"/>
          <p:cNvSpPr/>
          <p:nvPr/>
        </p:nvSpPr>
        <p:spPr>
          <a:xfrm rot="-6212713">
            <a:off x="6520617" y="986945"/>
            <a:ext cx="3271993" cy="2310845"/>
          </a:xfrm>
          <a:custGeom>
            <a:avLst/>
            <a:gdLst/>
            <a:ahLst/>
            <a:cxnLst/>
            <a:rect l="l" t="t" r="r" b="b"/>
            <a:pathLst>
              <a:path w="3271993" h="2310845">
                <a:moveTo>
                  <a:pt x="0" y="0"/>
                </a:moveTo>
                <a:lnTo>
                  <a:pt x="3271993" y="0"/>
                </a:lnTo>
                <a:lnTo>
                  <a:pt x="3271993" y="2310845"/>
                </a:lnTo>
                <a:lnTo>
                  <a:pt x="0" y="23108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7855255" y="-318510"/>
            <a:ext cx="1739682" cy="4435914"/>
          </a:xfrm>
          <a:prstGeom prst="rect">
            <a:avLst/>
          </a:prstGeom>
        </p:spPr>
        <p:txBody>
          <a:bodyPr lIns="0" tIns="0" rIns="0" bIns="0" rtlCol="0" anchor="t">
            <a:spAutoFit/>
          </a:bodyPr>
          <a:lstStyle/>
          <a:p>
            <a:pPr algn="ctr">
              <a:lnSpc>
                <a:spcPts val="36372"/>
              </a:lnSpc>
            </a:pPr>
            <a:r>
              <a:rPr lang="en-US" sz="25980">
                <a:solidFill>
                  <a:srgbClr val="1F4766"/>
                </a:solidFill>
                <a:latin typeface="Montserrat Extra-Bold Bold"/>
              </a:rPr>
              <a:t>8</a:t>
            </a:r>
          </a:p>
        </p:txBody>
      </p:sp>
      <p:sp>
        <p:nvSpPr>
          <p:cNvPr id="5" name="TextBox 5"/>
          <p:cNvSpPr txBox="1"/>
          <p:nvPr/>
        </p:nvSpPr>
        <p:spPr>
          <a:xfrm>
            <a:off x="609796" y="4012695"/>
            <a:ext cx="16230600" cy="936589"/>
          </a:xfrm>
          <a:prstGeom prst="rect">
            <a:avLst/>
          </a:prstGeom>
        </p:spPr>
        <p:txBody>
          <a:bodyPr lIns="0" tIns="0" rIns="0" bIns="0" rtlCol="0" anchor="t">
            <a:spAutoFit/>
          </a:bodyPr>
          <a:lstStyle/>
          <a:p>
            <a:pPr algn="ctr">
              <a:lnSpc>
                <a:spcPts val="7697"/>
              </a:lnSpc>
            </a:pPr>
            <a:r>
              <a:rPr lang="en-US" sz="5497">
                <a:solidFill>
                  <a:srgbClr val="282120"/>
                </a:solidFill>
                <a:latin typeface="Montserrat Semi-Bold"/>
              </a:rPr>
              <a:t>Tải xuống hoặc cài đặt phần mềm</a:t>
            </a:r>
          </a:p>
        </p:txBody>
      </p:sp>
      <p:sp>
        <p:nvSpPr>
          <p:cNvPr id="6" name="TextBox 6"/>
          <p:cNvSpPr txBox="1"/>
          <p:nvPr/>
        </p:nvSpPr>
        <p:spPr>
          <a:xfrm>
            <a:off x="3481240" y="5224475"/>
            <a:ext cx="10499728" cy="1542719"/>
          </a:xfrm>
          <a:prstGeom prst="rect">
            <a:avLst/>
          </a:prstGeom>
        </p:spPr>
        <p:txBody>
          <a:bodyPr lIns="0" tIns="0" rIns="0" bIns="0" rtlCol="0" anchor="t">
            <a:spAutoFit/>
          </a:bodyPr>
          <a:lstStyle/>
          <a:p>
            <a:pPr algn="ctr">
              <a:lnSpc>
                <a:spcPts val="4199"/>
              </a:lnSpc>
            </a:pPr>
            <a:r>
              <a:rPr lang="en-US" sz="2999" dirty="0" err="1">
                <a:solidFill>
                  <a:srgbClr val="282120"/>
                </a:solidFill>
                <a:latin typeface="Montserrat"/>
              </a:rPr>
              <a:t>Chỉ</a:t>
            </a:r>
            <a:r>
              <a:rPr lang="en-US" sz="2999" dirty="0">
                <a:solidFill>
                  <a:srgbClr val="282120"/>
                </a:solidFill>
                <a:latin typeface="Montserrat"/>
              </a:rPr>
              <a:t> </a:t>
            </a:r>
            <a:r>
              <a:rPr lang="en-US" sz="2999" dirty="0" err="1">
                <a:solidFill>
                  <a:srgbClr val="282120"/>
                </a:solidFill>
                <a:latin typeface="Montserrat"/>
              </a:rPr>
              <a:t>tải</a:t>
            </a:r>
            <a:r>
              <a:rPr lang="en-US" sz="2999" dirty="0">
                <a:solidFill>
                  <a:srgbClr val="282120"/>
                </a:solidFill>
                <a:latin typeface="Montserrat"/>
              </a:rPr>
              <a:t> </a:t>
            </a:r>
            <a:r>
              <a:rPr lang="en-US" sz="2999" dirty="0" err="1">
                <a:solidFill>
                  <a:srgbClr val="282120"/>
                </a:solidFill>
                <a:latin typeface="Montserrat"/>
              </a:rPr>
              <a:t>xuống</a:t>
            </a:r>
            <a:r>
              <a:rPr lang="en-US" sz="2999" dirty="0">
                <a:solidFill>
                  <a:srgbClr val="282120"/>
                </a:solidFill>
                <a:latin typeface="Montserrat"/>
              </a:rPr>
              <a:t> </a:t>
            </a:r>
            <a:r>
              <a:rPr lang="en-US" sz="2999" dirty="0" err="1">
                <a:solidFill>
                  <a:srgbClr val="282120"/>
                </a:solidFill>
                <a:latin typeface="Montserrat"/>
              </a:rPr>
              <a:t>hoặc</a:t>
            </a:r>
            <a:r>
              <a:rPr lang="en-US" sz="2999" dirty="0">
                <a:solidFill>
                  <a:srgbClr val="282120"/>
                </a:solidFill>
                <a:latin typeface="Montserrat"/>
              </a:rPr>
              <a:t> </a:t>
            </a:r>
            <a:r>
              <a:rPr lang="en-US" sz="2999" dirty="0" err="1">
                <a:solidFill>
                  <a:srgbClr val="282120"/>
                </a:solidFill>
                <a:latin typeface="Montserrat"/>
              </a:rPr>
              <a:t>cài</a:t>
            </a:r>
            <a:r>
              <a:rPr lang="en-US" sz="2999" dirty="0">
                <a:solidFill>
                  <a:srgbClr val="282120"/>
                </a:solidFill>
                <a:latin typeface="Montserrat"/>
              </a:rPr>
              <a:t> </a:t>
            </a:r>
            <a:r>
              <a:rPr lang="en-US" sz="2999" dirty="0" err="1">
                <a:solidFill>
                  <a:srgbClr val="282120"/>
                </a:solidFill>
                <a:latin typeface="Montserrat"/>
              </a:rPr>
              <a:t>đặt</a:t>
            </a:r>
            <a:r>
              <a:rPr lang="en-US" sz="2999" dirty="0">
                <a:solidFill>
                  <a:srgbClr val="282120"/>
                </a:solidFill>
                <a:latin typeface="Montserrat"/>
              </a:rPr>
              <a:t> </a:t>
            </a:r>
            <a:r>
              <a:rPr lang="en-US" sz="2999" dirty="0" err="1">
                <a:solidFill>
                  <a:srgbClr val="282120"/>
                </a:solidFill>
                <a:latin typeface="Montserrat"/>
              </a:rPr>
              <a:t>phần</a:t>
            </a:r>
            <a:r>
              <a:rPr lang="en-US" sz="2999" dirty="0">
                <a:solidFill>
                  <a:srgbClr val="282120"/>
                </a:solidFill>
                <a:latin typeface="Montserrat"/>
              </a:rPr>
              <a:t> </a:t>
            </a:r>
            <a:r>
              <a:rPr lang="en-US" sz="2999" dirty="0" err="1">
                <a:solidFill>
                  <a:srgbClr val="282120"/>
                </a:solidFill>
                <a:latin typeface="Montserrat"/>
              </a:rPr>
              <a:t>mềm</a:t>
            </a:r>
            <a:r>
              <a:rPr lang="en-US" sz="2999" dirty="0">
                <a:solidFill>
                  <a:srgbClr val="282120"/>
                </a:solidFill>
                <a:latin typeface="Montserrat"/>
              </a:rPr>
              <a:t> </a:t>
            </a:r>
            <a:r>
              <a:rPr lang="en-US" sz="2999" dirty="0" err="1">
                <a:solidFill>
                  <a:srgbClr val="282120"/>
                </a:solidFill>
                <a:latin typeface="Montserrat"/>
              </a:rPr>
              <a:t>từ</a:t>
            </a:r>
            <a:r>
              <a:rPr lang="en-US" sz="2999" dirty="0">
                <a:solidFill>
                  <a:srgbClr val="282120"/>
                </a:solidFill>
                <a:latin typeface="Montserrat"/>
              </a:rPr>
              <a:t> </a:t>
            </a:r>
            <a:r>
              <a:rPr lang="en-US" sz="2999" dirty="0" err="1">
                <a:solidFill>
                  <a:srgbClr val="282120"/>
                </a:solidFill>
                <a:latin typeface="Montserrat"/>
              </a:rPr>
              <a:t>các</a:t>
            </a:r>
            <a:r>
              <a:rPr lang="en-US" sz="2999" dirty="0">
                <a:solidFill>
                  <a:srgbClr val="282120"/>
                </a:solidFill>
                <a:latin typeface="Montserrat"/>
              </a:rPr>
              <a:t> nguồn </a:t>
            </a:r>
            <a:r>
              <a:rPr lang="en-US" sz="2999" dirty="0" err="1">
                <a:solidFill>
                  <a:srgbClr val="282120"/>
                </a:solidFill>
                <a:latin typeface="Montserrat"/>
              </a:rPr>
              <a:t>đáng</a:t>
            </a:r>
            <a:r>
              <a:rPr lang="en-US" sz="2999" dirty="0">
                <a:solidFill>
                  <a:srgbClr val="282120"/>
                </a:solidFill>
                <a:latin typeface="Montserrat"/>
              </a:rPr>
              <a:t> tin </a:t>
            </a:r>
            <a:r>
              <a:rPr lang="en-US" sz="2999" dirty="0" err="1">
                <a:solidFill>
                  <a:srgbClr val="282120"/>
                </a:solidFill>
                <a:latin typeface="Montserrat"/>
              </a:rPr>
              <a:t>cậy</a:t>
            </a:r>
            <a:r>
              <a:rPr lang="en-US" sz="2999" dirty="0">
                <a:solidFill>
                  <a:srgbClr val="282120"/>
                </a:solidFill>
                <a:latin typeface="Montserrat"/>
              </a:rPr>
              <a:t>, </a:t>
            </a:r>
            <a:r>
              <a:rPr lang="en-US" sz="2999" dirty="0" err="1">
                <a:solidFill>
                  <a:srgbClr val="282120"/>
                </a:solidFill>
                <a:latin typeface="Montserrat"/>
              </a:rPr>
              <a:t>hết</a:t>
            </a:r>
            <a:r>
              <a:rPr lang="en-US" sz="2999" dirty="0">
                <a:solidFill>
                  <a:srgbClr val="282120"/>
                </a:solidFill>
                <a:latin typeface="Montserrat"/>
              </a:rPr>
              <a:t> </a:t>
            </a:r>
            <a:r>
              <a:rPr lang="en-US" sz="2999" dirty="0" err="1">
                <a:solidFill>
                  <a:srgbClr val="282120"/>
                </a:solidFill>
                <a:latin typeface="Montserrat"/>
              </a:rPr>
              <a:t>sức</a:t>
            </a:r>
            <a:r>
              <a:rPr lang="en-US" sz="2999" dirty="0">
                <a:solidFill>
                  <a:srgbClr val="282120"/>
                </a:solidFill>
                <a:latin typeface="Montserrat"/>
              </a:rPr>
              <a:t> </a:t>
            </a:r>
            <a:r>
              <a:rPr lang="en-US" sz="2999" dirty="0" err="1">
                <a:solidFill>
                  <a:srgbClr val="282120"/>
                </a:solidFill>
                <a:latin typeface="Montserrat"/>
              </a:rPr>
              <a:t>cẩn</a:t>
            </a:r>
            <a:r>
              <a:rPr lang="en-US" sz="2999" dirty="0">
                <a:solidFill>
                  <a:srgbClr val="282120"/>
                </a:solidFill>
                <a:latin typeface="Montserrat"/>
              </a:rPr>
              <a:t> </a:t>
            </a:r>
            <a:r>
              <a:rPr lang="en-US" sz="2999" dirty="0" err="1">
                <a:solidFill>
                  <a:srgbClr val="282120"/>
                </a:solidFill>
                <a:latin typeface="Montserrat"/>
              </a:rPr>
              <a:t>trọng</a:t>
            </a:r>
            <a:r>
              <a:rPr lang="en-US" sz="2999" dirty="0">
                <a:solidFill>
                  <a:srgbClr val="282120"/>
                </a:solidFill>
                <a:latin typeface="Montserrat"/>
              </a:rPr>
              <a:t> </a:t>
            </a:r>
            <a:r>
              <a:rPr lang="en-US" sz="2999" dirty="0" err="1">
                <a:solidFill>
                  <a:srgbClr val="282120"/>
                </a:solidFill>
                <a:latin typeface="Montserrat"/>
              </a:rPr>
              <a:t>khi</a:t>
            </a:r>
            <a:r>
              <a:rPr lang="en-US" sz="2999" dirty="0">
                <a:solidFill>
                  <a:srgbClr val="282120"/>
                </a:solidFill>
                <a:latin typeface="Montserrat"/>
              </a:rPr>
              <a:t> </a:t>
            </a:r>
            <a:r>
              <a:rPr lang="en-US" sz="2999" dirty="0" err="1">
                <a:solidFill>
                  <a:srgbClr val="282120"/>
                </a:solidFill>
                <a:latin typeface="Montserrat"/>
              </a:rPr>
              <a:t>tải</a:t>
            </a:r>
            <a:r>
              <a:rPr lang="en-US" sz="2999" dirty="0">
                <a:solidFill>
                  <a:srgbClr val="282120"/>
                </a:solidFill>
                <a:latin typeface="Montserrat"/>
              </a:rPr>
              <a:t> </a:t>
            </a:r>
            <a:r>
              <a:rPr lang="en-US" sz="2999" dirty="0" err="1">
                <a:solidFill>
                  <a:srgbClr val="282120"/>
                </a:solidFill>
                <a:latin typeface="Montserrat"/>
              </a:rPr>
              <a:t>xuống</a:t>
            </a:r>
            <a:r>
              <a:rPr lang="en-US" sz="2999" dirty="0">
                <a:solidFill>
                  <a:srgbClr val="282120"/>
                </a:solidFill>
                <a:latin typeface="Montserrat"/>
              </a:rPr>
              <a:t> </a:t>
            </a:r>
            <a:r>
              <a:rPr lang="en-US" sz="2999" dirty="0" err="1">
                <a:solidFill>
                  <a:srgbClr val="282120"/>
                </a:solidFill>
                <a:latin typeface="Montserrat"/>
              </a:rPr>
              <a:t>các</a:t>
            </a:r>
            <a:r>
              <a:rPr lang="en-US" sz="2999" dirty="0">
                <a:solidFill>
                  <a:srgbClr val="282120"/>
                </a:solidFill>
                <a:latin typeface="Montserrat"/>
              </a:rPr>
              <a:t> file </a:t>
            </a:r>
            <a:r>
              <a:rPr lang="en-US" sz="2999" dirty="0" err="1">
                <a:solidFill>
                  <a:srgbClr val="282120"/>
                </a:solidFill>
                <a:latin typeface="Montserrat"/>
              </a:rPr>
              <a:t>đuôi</a:t>
            </a:r>
            <a:r>
              <a:rPr lang="en-US" sz="2999" dirty="0">
                <a:solidFill>
                  <a:srgbClr val="282120"/>
                </a:solidFill>
                <a:latin typeface="Montserrat"/>
              </a:rPr>
              <a:t> .exe, .pkg, .</a:t>
            </a:r>
            <a:r>
              <a:rPr lang="en-US" sz="2999" dirty="0" err="1">
                <a:solidFill>
                  <a:srgbClr val="282120"/>
                </a:solidFill>
                <a:latin typeface="Montserrat"/>
              </a:rPr>
              <a:t>sh</a:t>
            </a:r>
            <a:r>
              <a:rPr lang="en-US" sz="2999" dirty="0">
                <a:solidFill>
                  <a:srgbClr val="282120"/>
                </a:solidFill>
                <a:latin typeface="Montserrat"/>
              </a:rPr>
              <a:t>, .</a:t>
            </a:r>
            <a:r>
              <a:rPr lang="en-US" sz="2999" dirty="0" err="1">
                <a:solidFill>
                  <a:srgbClr val="282120"/>
                </a:solidFill>
                <a:latin typeface="Montserrat"/>
              </a:rPr>
              <a:t>dll</a:t>
            </a:r>
            <a:r>
              <a:rPr lang="en-US" sz="2999" dirty="0">
                <a:solidFill>
                  <a:srgbClr val="282120"/>
                </a:solidFill>
                <a:latin typeface="Montserrat"/>
              </a:rPr>
              <a:t>, </a:t>
            </a:r>
            <a:r>
              <a:rPr lang="en-US" sz="2999" dirty="0" err="1">
                <a:solidFill>
                  <a:srgbClr val="282120"/>
                </a:solidFill>
                <a:latin typeface="Montserrat"/>
              </a:rPr>
              <a:t>hoặc</a:t>
            </a:r>
            <a:r>
              <a:rPr lang="en-US" sz="2999" dirty="0">
                <a:solidFill>
                  <a:srgbClr val="282120"/>
                </a:solidFill>
                <a:latin typeface="Montserrat"/>
              </a:rPr>
              <a:t> .dmg</a:t>
            </a:r>
          </a:p>
        </p:txBody>
      </p:sp>
      <p:sp>
        <p:nvSpPr>
          <p:cNvPr id="7" name="Freeform 7"/>
          <p:cNvSpPr/>
          <p:nvPr/>
        </p:nvSpPr>
        <p:spPr>
          <a:xfrm flipH="1">
            <a:off x="14476443" y="1435099"/>
            <a:ext cx="3393313" cy="7823201"/>
          </a:xfrm>
          <a:custGeom>
            <a:avLst/>
            <a:gdLst/>
            <a:ahLst/>
            <a:cxnLst/>
            <a:rect l="l" t="t" r="r" b="b"/>
            <a:pathLst>
              <a:path w="3393313" h="7823201">
                <a:moveTo>
                  <a:pt x="3393314" y="0"/>
                </a:moveTo>
                <a:lnTo>
                  <a:pt x="0" y="0"/>
                </a:lnTo>
                <a:lnTo>
                  <a:pt x="0" y="7823201"/>
                </a:lnTo>
                <a:lnTo>
                  <a:pt x="3393314" y="7823201"/>
                </a:lnTo>
                <a:lnTo>
                  <a:pt x="3393314"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6212713">
            <a:off x="454008" y="2145186"/>
            <a:ext cx="4011856" cy="2833374"/>
          </a:xfrm>
          <a:custGeom>
            <a:avLst/>
            <a:gdLst/>
            <a:ahLst/>
            <a:cxnLst/>
            <a:rect l="l" t="t" r="r" b="b"/>
            <a:pathLst>
              <a:path w="4011856" h="2833374">
                <a:moveTo>
                  <a:pt x="0" y="0"/>
                </a:moveTo>
                <a:lnTo>
                  <a:pt x="4011857" y="0"/>
                </a:lnTo>
                <a:lnTo>
                  <a:pt x="4011857" y="2833374"/>
                </a:lnTo>
                <a:lnTo>
                  <a:pt x="0" y="28333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4755320" y="3185795"/>
            <a:ext cx="12151314" cy="2066484"/>
          </a:xfrm>
          <a:prstGeom prst="rect">
            <a:avLst/>
          </a:prstGeom>
        </p:spPr>
        <p:txBody>
          <a:bodyPr lIns="0" tIns="0" rIns="0" bIns="0" rtlCol="0" anchor="t">
            <a:spAutoFit/>
          </a:bodyPr>
          <a:lstStyle/>
          <a:p>
            <a:pPr>
              <a:lnSpc>
                <a:spcPts val="4199"/>
              </a:lnSpc>
            </a:pPr>
            <a:r>
              <a:rPr lang="en-US" sz="2999">
                <a:solidFill>
                  <a:srgbClr val="282120"/>
                </a:solidFill>
                <a:latin typeface="Montserrat"/>
              </a:rPr>
              <a:t>một số phần mềm diệt virus phổ biến và đáng tin cậy mà bạn có thể sử dụng để bảo vệ máy tính của mình khỏi các mối đe dọa từ virus, phần mềm độc hại và tấn công mạng: Kaspersky, McAfee, Avast, Bitdefender, AVG, etc. </a:t>
            </a:r>
          </a:p>
        </p:txBody>
      </p:sp>
      <p:sp>
        <p:nvSpPr>
          <p:cNvPr id="4" name="Freeform 4"/>
          <p:cNvSpPr/>
          <p:nvPr/>
        </p:nvSpPr>
        <p:spPr>
          <a:xfrm>
            <a:off x="6625295" y="7323739"/>
            <a:ext cx="9170634" cy="3317195"/>
          </a:xfrm>
          <a:custGeom>
            <a:avLst/>
            <a:gdLst/>
            <a:ahLst/>
            <a:cxnLst/>
            <a:rect l="l" t="t" r="r" b="b"/>
            <a:pathLst>
              <a:path w="9170634" h="3317195">
                <a:moveTo>
                  <a:pt x="0" y="0"/>
                </a:moveTo>
                <a:lnTo>
                  <a:pt x="9170634" y="0"/>
                </a:lnTo>
                <a:lnTo>
                  <a:pt x="9170634" y="3317195"/>
                </a:lnTo>
                <a:lnTo>
                  <a:pt x="0" y="3317195"/>
                </a:lnTo>
                <a:lnTo>
                  <a:pt x="0" y="0"/>
                </a:lnTo>
                <a:close/>
              </a:path>
            </a:pathLst>
          </a:custGeom>
          <a:blipFill>
            <a:blip r:embed="rId4">
              <a:extLst>
                <a:ext uri="{96DAC541-7B7A-43D3-8B79-37D633B846F1}">
                  <asvg:svgBlip xmlns:asvg="http://schemas.microsoft.com/office/drawing/2016/SVG/main" xmlns="" r:embed="rId5"/>
                </a:ext>
              </a:extLst>
            </a:blip>
            <a:stretch>
              <a:fillRect b="-78660"/>
            </a:stretch>
          </a:blipFill>
        </p:spPr>
        <p:txBody>
          <a:bodyPr/>
          <a:lstStyle/>
          <a:p>
            <a:endParaRPr lang="en-US"/>
          </a:p>
        </p:txBody>
      </p:sp>
      <p:sp>
        <p:nvSpPr>
          <p:cNvPr id="5" name="TextBox 5"/>
          <p:cNvSpPr txBox="1"/>
          <p:nvPr/>
        </p:nvSpPr>
        <p:spPr>
          <a:xfrm>
            <a:off x="2090434" y="1066761"/>
            <a:ext cx="2133060" cy="4595471"/>
          </a:xfrm>
          <a:prstGeom prst="rect">
            <a:avLst/>
          </a:prstGeom>
        </p:spPr>
        <p:txBody>
          <a:bodyPr lIns="0" tIns="0" rIns="0" bIns="0" rtlCol="0" anchor="t">
            <a:spAutoFit/>
          </a:bodyPr>
          <a:lstStyle/>
          <a:p>
            <a:pPr algn="ctr">
              <a:lnSpc>
                <a:spcPts val="37550"/>
              </a:lnSpc>
            </a:pPr>
            <a:r>
              <a:rPr lang="en-US" sz="26821">
                <a:solidFill>
                  <a:srgbClr val="1F4766"/>
                </a:solidFill>
                <a:latin typeface="Montserrat Extra-Bold Bold"/>
              </a:rPr>
              <a:t>9</a:t>
            </a:r>
          </a:p>
        </p:txBody>
      </p:sp>
      <p:sp>
        <p:nvSpPr>
          <p:cNvPr id="6" name="TextBox 6"/>
          <p:cNvSpPr txBox="1"/>
          <p:nvPr/>
        </p:nvSpPr>
        <p:spPr>
          <a:xfrm>
            <a:off x="4755320" y="1960923"/>
            <a:ext cx="11797403" cy="936589"/>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Sử dụng phần mềm diệt virus</a:t>
            </a:r>
          </a:p>
        </p:txBody>
      </p:sp>
      <p:sp>
        <p:nvSpPr>
          <p:cNvPr id="7" name="Freeform 7"/>
          <p:cNvSpPr/>
          <p:nvPr/>
        </p:nvSpPr>
        <p:spPr>
          <a:xfrm>
            <a:off x="4566568" y="5843813"/>
            <a:ext cx="6445108" cy="4608252"/>
          </a:xfrm>
          <a:custGeom>
            <a:avLst/>
            <a:gdLst/>
            <a:ahLst/>
            <a:cxnLst/>
            <a:rect l="l" t="t" r="r" b="b"/>
            <a:pathLst>
              <a:path w="6445108" h="4608252">
                <a:moveTo>
                  <a:pt x="0" y="0"/>
                </a:moveTo>
                <a:lnTo>
                  <a:pt x="6445107" y="0"/>
                </a:lnTo>
                <a:lnTo>
                  <a:pt x="6445107" y="4608252"/>
                </a:lnTo>
                <a:lnTo>
                  <a:pt x="0" y="46082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6BFD1"/>
        </a:solidFill>
        <a:effectLst/>
      </p:bgPr>
    </p:bg>
    <p:spTree>
      <p:nvGrpSpPr>
        <p:cNvPr id="1" name=""/>
        <p:cNvGrpSpPr/>
        <p:nvPr/>
      </p:nvGrpSpPr>
      <p:grpSpPr>
        <a:xfrm>
          <a:off x="0" y="0"/>
          <a:ext cx="0" cy="0"/>
          <a:chOff x="0" y="0"/>
          <a:chExt cx="0" cy="0"/>
        </a:xfrm>
      </p:grpSpPr>
      <p:sp>
        <p:nvSpPr>
          <p:cNvPr id="2" name="Freeform 2"/>
          <p:cNvSpPr/>
          <p:nvPr/>
        </p:nvSpPr>
        <p:spPr>
          <a:xfrm rot="7284355">
            <a:off x="13733986" y="1914027"/>
            <a:ext cx="4011856" cy="2833374"/>
          </a:xfrm>
          <a:custGeom>
            <a:avLst/>
            <a:gdLst/>
            <a:ahLst/>
            <a:cxnLst/>
            <a:rect l="l" t="t" r="r" b="b"/>
            <a:pathLst>
              <a:path w="4011856" h="2833374">
                <a:moveTo>
                  <a:pt x="0" y="0"/>
                </a:moveTo>
                <a:lnTo>
                  <a:pt x="4011856" y="0"/>
                </a:lnTo>
                <a:lnTo>
                  <a:pt x="4011856" y="2833374"/>
                </a:lnTo>
                <a:lnTo>
                  <a:pt x="0" y="28333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3240385" y="2628738"/>
            <a:ext cx="10245106" cy="2066484"/>
          </a:xfrm>
          <a:prstGeom prst="rect">
            <a:avLst/>
          </a:prstGeom>
        </p:spPr>
        <p:txBody>
          <a:bodyPr lIns="0" tIns="0" rIns="0" bIns="0" rtlCol="0" anchor="t">
            <a:spAutoFit/>
          </a:bodyPr>
          <a:lstStyle/>
          <a:p>
            <a:pPr algn="r">
              <a:lnSpc>
                <a:spcPts val="4199"/>
              </a:lnSpc>
            </a:pPr>
            <a:r>
              <a:rPr lang="en-US" sz="2999">
                <a:solidFill>
                  <a:srgbClr val="282120"/>
                </a:solidFill>
                <a:latin typeface="Montserrat"/>
              </a:rPr>
              <a:t>Cân nhắc sử dụng các tiện ích mở  rộng dùng cho trình duyệt, chẳng hạn như những tiện ích có thể chặn các ứng dụng hoặc trang web không đáng tin cậy theo dõi hoạt động của bạn. </a:t>
            </a:r>
          </a:p>
        </p:txBody>
      </p:sp>
      <p:sp>
        <p:nvSpPr>
          <p:cNvPr id="4" name="Freeform 4"/>
          <p:cNvSpPr/>
          <p:nvPr/>
        </p:nvSpPr>
        <p:spPr>
          <a:xfrm rot="-6429196">
            <a:off x="-844684" y="5094039"/>
            <a:ext cx="6061800" cy="7193055"/>
          </a:xfrm>
          <a:custGeom>
            <a:avLst/>
            <a:gdLst/>
            <a:ahLst/>
            <a:cxnLst/>
            <a:rect l="l" t="t" r="r" b="b"/>
            <a:pathLst>
              <a:path w="6061800" h="7193055">
                <a:moveTo>
                  <a:pt x="0" y="0"/>
                </a:moveTo>
                <a:lnTo>
                  <a:pt x="6061800" y="0"/>
                </a:lnTo>
                <a:lnTo>
                  <a:pt x="6061800" y="7193055"/>
                </a:lnTo>
                <a:lnTo>
                  <a:pt x="0" y="7193055"/>
                </a:lnTo>
                <a:lnTo>
                  <a:pt x="0" y="0"/>
                </a:lnTo>
                <a:close/>
              </a:path>
            </a:pathLst>
          </a:custGeom>
          <a:blipFill>
            <a:blip r:embed="rId4">
              <a:extLst>
                <a:ext uri="{96DAC541-7B7A-43D3-8B79-37D633B846F1}">
                  <asvg:svgBlip xmlns:asvg="http://schemas.microsoft.com/office/drawing/2016/SVG/main" xmlns="" r:embed="rId5"/>
                </a:ext>
              </a:extLst>
            </a:blip>
            <a:stretch>
              <a:fillRect l="-83616"/>
            </a:stretch>
          </a:blipFill>
        </p:spPr>
        <p:txBody>
          <a:bodyPr/>
          <a:lstStyle/>
          <a:p>
            <a:endParaRPr lang="en-US"/>
          </a:p>
        </p:txBody>
      </p:sp>
      <p:sp>
        <p:nvSpPr>
          <p:cNvPr id="5" name="TextBox 5"/>
          <p:cNvSpPr txBox="1"/>
          <p:nvPr/>
        </p:nvSpPr>
        <p:spPr>
          <a:xfrm>
            <a:off x="14000728" y="306984"/>
            <a:ext cx="3993609" cy="4334856"/>
          </a:xfrm>
          <a:prstGeom prst="rect">
            <a:avLst/>
          </a:prstGeom>
        </p:spPr>
        <p:txBody>
          <a:bodyPr lIns="0" tIns="0" rIns="0" bIns="0" rtlCol="0" anchor="t">
            <a:spAutoFit/>
          </a:bodyPr>
          <a:lstStyle/>
          <a:p>
            <a:pPr algn="ctr">
              <a:lnSpc>
                <a:spcPts val="35415"/>
              </a:lnSpc>
            </a:pPr>
            <a:r>
              <a:rPr lang="en-US" sz="25296">
                <a:solidFill>
                  <a:srgbClr val="E45258"/>
                </a:solidFill>
                <a:latin typeface="Montserrat Extra-Bold Bold"/>
              </a:rPr>
              <a:t>10</a:t>
            </a:r>
          </a:p>
        </p:txBody>
      </p:sp>
      <p:sp>
        <p:nvSpPr>
          <p:cNvPr id="6" name="TextBox 6"/>
          <p:cNvSpPr txBox="1"/>
          <p:nvPr/>
        </p:nvSpPr>
        <p:spPr>
          <a:xfrm>
            <a:off x="1688089" y="1392409"/>
            <a:ext cx="11797403" cy="936589"/>
          </a:xfrm>
          <a:prstGeom prst="rect">
            <a:avLst/>
          </a:prstGeom>
        </p:spPr>
        <p:txBody>
          <a:bodyPr lIns="0" tIns="0" rIns="0" bIns="0" rtlCol="0" anchor="t">
            <a:spAutoFit/>
          </a:bodyPr>
          <a:lstStyle/>
          <a:p>
            <a:pPr algn="r">
              <a:lnSpc>
                <a:spcPts val="7697"/>
              </a:lnSpc>
            </a:pPr>
            <a:r>
              <a:rPr lang="en-US" sz="5497">
                <a:solidFill>
                  <a:srgbClr val="282120"/>
                </a:solidFill>
                <a:latin typeface="Montserrat Semi-Bold"/>
              </a:rPr>
              <a:t>Sử dụng tiện ích mở rộng</a:t>
            </a:r>
          </a:p>
        </p:txBody>
      </p:sp>
      <p:sp>
        <p:nvSpPr>
          <p:cNvPr id="7" name="Freeform 7"/>
          <p:cNvSpPr/>
          <p:nvPr/>
        </p:nvSpPr>
        <p:spPr>
          <a:xfrm>
            <a:off x="1688089" y="5328429"/>
            <a:ext cx="7578589" cy="4812404"/>
          </a:xfrm>
          <a:custGeom>
            <a:avLst/>
            <a:gdLst/>
            <a:ahLst/>
            <a:cxnLst/>
            <a:rect l="l" t="t" r="r" b="b"/>
            <a:pathLst>
              <a:path w="7578589" h="4812404">
                <a:moveTo>
                  <a:pt x="0" y="0"/>
                </a:moveTo>
                <a:lnTo>
                  <a:pt x="7578588" y="0"/>
                </a:lnTo>
                <a:lnTo>
                  <a:pt x="7578588" y="4812404"/>
                </a:lnTo>
                <a:lnTo>
                  <a:pt x="0" y="48124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10138245">
            <a:off x="9413225" y="7073776"/>
            <a:ext cx="10838751" cy="3860990"/>
          </a:xfrm>
          <a:custGeom>
            <a:avLst/>
            <a:gdLst/>
            <a:ahLst/>
            <a:cxnLst/>
            <a:rect l="l" t="t" r="r" b="b"/>
            <a:pathLst>
              <a:path w="10838751" h="3860990">
                <a:moveTo>
                  <a:pt x="0" y="0"/>
                </a:moveTo>
                <a:lnTo>
                  <a:pt x="10838751" y="0"/>
                </a:lnTo>
                <a:lnTo>
                  <a:pt x="10838751" y="3860990"/>
                </a:lnTo>
                <a:lnTo>
                  <a:pt x="0" y="3860990"/>
                </a:lnTo>
                <a:lnTo>
                  <a:pt x="0" y="0"/>
                </a:lnTo>
                <a:close/>
              </a:path>
            </a:pathLst>
          </a:custGeom>
          <a:blipFill>
            <a:blip r:embed="rId2">
              <a:extLst>
                <a:ext uri="{96DAC541-7B7A-43D3-8B79-37D633B846F1}">
                  <asvg:svgBlip xmlns:asvg="http://schemas.microsoft.com/office/drawing/2016/SVG/main" xmlns="" r:embed="rId3"/>
                </a:ext>
              </a:extLst>
            </a:blip>
            <a:stretch>
              <a:fillRect l="-16800" t="-147872" r="-4988"/>
            </a:stretch>
          </a:blipFill>
        </p:spPr>
        <p:txBody>
          <a:bodyPr/>
          <a:lstStyle/>
          <a:p>
            <a:endParaRPr lang="en-US"/>
          </a:p>
        </p:txBody>
      </p:sp>
      <p:sp>
        <p:nvSpPr>
          <p:cNvPr id="3" name="Freeform 3"/>
          <p:cNvSpPr/>
          <p:nvPr/>
        </p:nvSpPr>
        <p:spPr>
          <a:xfrm rot="-6212713">
            <a:off x="6520617" y="986945"/>
            <a:ext cx="3271993" cy="2310845"/>
          </a:xfrm>
          <a:custGeom>
            <a:avLst/>
            <a:gdLst/>
            <a:ahLst/>
            <a:cxnLst/>
            <a:rect l="l" t="t" r="r" b="b"/>
            <a:pathLst>
              <a:path w="3271993" h="2310845">
                <a:moveTo>
                  <a:pt x="0" y="0"/>
                </a:moveTo>
                <a:lnTo>
                  <a:pt x="3271993" y="0"/>
                </a:lnTo>
                <a:lnTo>
                  <a:pt x="3271993" y="2310845"/>
                </a:lnTo>
                <a:lnTo>
                  <a:pt x="0" y="23108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7276802" y="-318477"/>
            <a:ext cx="2896588" cy="4435914"/>
          </a:xfrm>
          <a:prstGeom prst="rect">
            <a:avLst/>
          </a:prstGeom>
        </p:spPr>
        <p:txBody>
          <a:bodyPr lIns="0" tIns="0" rIns="0" bIns="0" rtlCol="0" anchor="t">
            <a:spAutoFit/>
          </a:bodyPr>
          <a:lstStyle/>
          <a:p>
            <a:pPr algn="ctr">
              <a:lnSpc>
                <a:spcPts val="36372"/>
              </a:lnSpc>
            </a:pPr>
            <a:r>
              <a:rPr lang="en-US" sz="25980">
                <a:solidFill>
                  <a:srgbClr val="633750"/>
                </a:solidFill>
                <a:latin typeface="Montserrat Extra-Bold Bold"/>
              </a:rPr>
              <a:t>11</a:t>
            </a:r>
          </a:p>
        </p:txBody>
      </p:sp>
      <p:sp>
        <p:nvSpPr>
          <p:cNvPr id="5" name="TextBox 5"/>
          <p:cNvSpPr txBox="1"/>
          <p:nvPr/>
        </p:nvSpPr>
        <p:spPr>
          <a:xfrm>
            <a:off x="609796" y="3898699"/>
            <a:ext cx="16230600" cy="936589"/>
          </a:xfrm>
          <a:prstGeom prst="rect">
            <a:avLst/>
          </a:prstGeom>
        </p:spPr>
        <p:txBody>
          <a:bodyPr lIns="0" tIns="0" rIns="0" bIns="0" rtlCol="0" anchor="t">
            <a:spAutoFit/>
          </a:bodyPr>
          <a:lstStyle/>
          <a:p>
            <a:pPr algn="ctr">
              <a:lnSpc>
                <a:spcPts val="7697"/>
              </a:lnSpc>
            </a:pPr>
            <a:r>
              <a:rPr lang="en-US" sz="5497">
                <a:solidFill>
                  <a:srgbClr val="282120"/>
                </a:solidFill>
                <a:latin typeface="Montserrat Semi-Bold"/>
              </a:rPr>
              <a:t>Cập nhật máy tính của bạn</a:t>
            </a:r>
          </a:p>
        </p:txBody>
      </p:sp>
      <p:sp>
        <p:nvSpPr>
          <p:cNvPr id="6" name="TextBox 6"/>
          <p:cNvSpPr txBox="1"/>
          <p:nvPr/>
        </p:nvSpPr>
        <p:spPr>
          <a:xfrm>
            <a:off x="3595928" y="5086350"/>
            <a:ext cx="10258336" cy="2638138"/>
          </a:xfrm>
          <a:prstGeom prst="rect">
            <a:avLst/>
          </a:prstGeom>
        </p:spPr>
        <p:txBody>
          <a:bodyPr lIns="0" tIns="0" rIns="0" bIns="0" rtlCol="0" anchor="t">
            <a:spAutoFit/>
          </a:bodyPr>
          <a:lstStyle/>
          <a:p>
            <a:pPr algn="ctr">
              <a:lnSpc>
                <a:spcPts val="4200"/>
              </a:lnSpc>
            </a:pPr>
            <a:r>
              <a:rPr lang="en-US" sz="3000">
                <a:solidFill>
                  <a:srgbClr val="282120"/>
                </a:solidFill>
                <a:latin typeface="Montserrat"/>
              </a:rPr>
              <a:t>Các nhà phát triển máy tính phát hành các bản cập nhật để giữ an toàn cho sản phẩm. Luôn cập nhật phần mềm thiết bị của bạn để phần mềm không dễ bị phần mềm độc hại xâm nhập.</a:t>
            </a:r>
          </a:p>
          <a:p>
            <a:pPr algn="ctr">
              <a:lnSpc>
                <a:spcPts val="4199"/>
              </a:lnSpc>
            </a:pPr>
            <a:endParaRPr lang="en-US" sz="3000">
              <a:solidFill>
                <a:srgbClr val="282120"/>
              </a:solidFill>
              <a:latin typeface="Montserrat"/>
            </a:endParaRPr>
          </a:p>
        </p:txBody>
      </p:sp>
      <p:sp>
        <p:nvSpPr>
          <p:cNvPr id="7" name="Freeform 7"/>
          <p:cNvSpPr/>
          <p:nvPr/>
        </p:nvSpPr>
        <p:spPr>
          <a:xfrm flipH="1">
            <a:off x="13212493" y="5143500"/>
            <a:ext cx="4518531" cy="4616634"/>
          </a:xfrm>
          <a:custGeom>
            <a:avLst/>
            <a:gdLst/>
            <a:ahLst/>
            <a:cxnLst/>
            <a:rect l="l" t="t" r="r" b="b"/>
            <a:pathLst>
              <a:path w="4518531" h="4616634">
                <a:moveTo>
                  <a:pt x="4518531" y="0"/>
                </a:moveTo>
                <a:lnTo>
                  <a:pt x="0" y="0"/>
                </a:lnTo>
                <a:lnTo>
                  <a:pt x="0" y="4616634"/>
                </a:lnTo>
                <a:lnTo>
                  <a:pt x="4518531" y="4616634"/>
                </a:lnTo>
                <a:lnTo>
                  <a:pt x="4518531"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6BFD1"/>
        </a:solidFill>
        <a:effectLst/>
      </p:bgPr>
    </p:bg>
    <p:spTree>
      <p:nvGrpSpPr>
        <p:cNvPr id="1" name=""/>
        <p:cNvGrpSpPr/>
        <p:nvPr/>
      </p:nvGrpSpPr>
      <p:grpSpPr>
        <a:xfrm>
          <a:off x="0" y="0"/>
          <a:ext cx="0" cy="0"/>
          <a:chOff x="0" y="0"/>
          <a:chExt cx="0" cy="0"/>
        </a:xfrm>
      </p:grpSpPr>
      <p:sp>
        <p:nvSpPr>
          <p:cNvPr id="2" name="Freeform 2"/>
          <p:cNvSpPr/>
          <p:nvPr/>
        </p:nvSpPr>
        <p:spPr>
          <a:xfrm rot="8100000">
            <a:off x="10743308" y="5763866"/>
            <a:ext cx="9659770" cy="6190669"/>
          </a:xfrm>
          <a:custGeom>
            <a:avLst/>
            <a:gdLst/>
            <a:ahLst/>
            <a:cxnLst/>
            <a:rect l="l" t="t" r="r" b="b"/>
            <a:pathLst>
              <a:path w="9659770" h="6190669">
                <a:moveTo>
                  <a:pt x="0" y="0"/>
                </a:moveTo>
                <a:lnTo>
                  <a:pt x="9659770" y="0"/>
                </a:lnTo>
                <a:lnTo>
                  <a:pt x="9659770" y="6190669"/>
                </a:lnTo>
                <a:lnTo>
                  <a:pt x="0" y="6190669"/>
                </a:lnTo>
                <a:lnTo>
                  <a:pt x="0" y="0"/>
                </a:lnTo>
                <a:close/>
              </a:path>
            </a:pathLst>
          </a:custGeom>
          <a:blipFill>
            <a:blip r:embed="rId2">
              <a:extLst>
                <a:ext uri="{96DAC541-7B7A-43D3-8B79-37D633B846F1}">
                  <asvg:svgBlip xmlns:asvg="http://schemas.microsoft.com/office/drawing/2016/SVG/main" xmlns="" r:embed="rId3"/>
                </a:ext>
              </a:extLst>
            </a:blip>
            <a:stretch>
              <a:fillRect l="-18418" t="-54592" r="-18235"/>
            </a:stretch>
          </a:blipFill>
        </p:spPr>
        <p:txBody>
          <a:bodyPr/>
          <a:lstStyle/>
          <a:p>
            <a:endParaRPr lang="en-US"/>
          </a:p>
        </p:txBody>
      </p:sp>
      <p:sp>
        <p:nvSpPr>
          <p:cNvPr id="3" name="Freeform 3"/>
          <p:cNvSpPr/>
          <p:nvPr/>
        </p:nvSpPr>
        <p:spPr>
          <a:xfrm rot="-6212713">
            <a:off x="79426" y="2082404"/>
            <a:ext cx="4549280" cy="3212929"/>
          </a:xfrm>
          <a:custGeom>
            <a:avLst/>
            <a:gdLst/>
            <a:ahLst/>
            <a:cxnLst/>
            <a:rect l="l" t="t" r="r" b="b"/>
            <a:pathLst>
              <a:path w="4549280" h="3212929">
                <a:moveTo>
                  <a:pt x="0" y="0"/>
                </a:moveTo>
                <a:lnTo>
                  <a:pt x="4549280" y="0"/>
                </a:lnTo>
                <a:lnTo>
                  <a:pt x="4549280" y="3212929"/>
                </a:lnTo>
                <a:lnTo>
                  <a:pt x="0" y="32129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5016113" y="3162481"/>
            <a:ext cx="8918924" cy="3114014"/>
          </a:xfrm>
          <a:prstGeom prst="rect">
            <a:avLst/>
          </a:prstGeom>
        </p:spPr>
        <p:txBody>
          <a:bodyPr lIns="0" tIns="0" rIns="0" bIns="0" rtlCol="0" anchor="t">
            <a:spAutoFit/>
          </a:bodyPr>
          <a:lstStyle/>
          <a:p>
            <a:pPr>
              <a:lnSpc>
                <a:spcPts val="4199"/>
              </a:lnSpc>
            </a:pPr>
            <a:r>
              <a:rPr lang="en-US" sz="2999">
                <a:solidFill>
                  <a:srgbClr val="282120"/>
                </a:solidFill>
                <a:latin typeface="Montserrat"/>
              </a:rPr>
              <a:t>Tìm hiểu cài đặt quyền riêng tư cho bất kỳ thiết bị, ứng dụng hoặc dịch vụ nào bạn sử dụng. Một số ứng dụng sẽ yêu cầu quyền truy cập ảnh và thông tin cá nhân khác. Cập nhật thông tin để bạn không chia sẻ bất cứ điều gì bạn không muốn.</a:t>
            </a:r>
          </a:p>
        </p:txBody>
      </p:sp>
      <p:sp>
        <p:nvSpPr>
          <p:cNvPr id="5" name="Freeform 5"/>
          <p:cNvSpPr/>
          <p:nvPr/>
        </p:nvSpPr>
        <p:spPr>
          <a:xfrm>
            <a:off x="12599361" y="4294866"/>
            <a:ext cx="4659939" cy="5199374"/>
          </a:xfrm>
          <a:custGeom>
            <a:avLst/>
            <a:gdLst/>
            <a:ahLst/>
            <a:cxnLst/>
            <a:rect l="l" t="t" r="r" b="b"/>
            <a:pathLst>
              <a:path w="4659939" h="5199374">
                <a:moveTo>
                  <a:pt x="0" y="0"/>
                </a:moveTo>
                <a:lnTo>
                  <a:pt x="4659939" y="0"/>
                </a:lnTo>
                <a:lnTo>
                  <a:pt x="4659939" y="5199375"/>
                </a:lnTo>
                <a:lnTo>
                  <a:pt x="0" y="519937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TextBox 6"/>
          <p:cNvSpPr txBox="1"/>
          <p:nvPr/>
        </p:nvSpPr>
        <p:spPr>
          <a:xfrm>
            <a:off x="725580" y="1024217"/>
            <a:ext cx="3852785" cy="4795903"/>
          </a:xfrm>
          <a:prstGeom prst="rect">
            <a:avLst/>
          </a:prstGeom>
        </p:spPr>
        <p:txBody>
          <a:bodyPr lIns="0" tIns="0" rIns="0" bIns="0" rtlCol="0" anchor="t">
            <a:spAutoFit/>
          </a:bodyPr>
          <a:lstStyle/>
          <a:p>
            <a:pPr algn="ctr">
              <a:lnSpc>
                <a:spcPts val="39790"/>
              </a:lnSpc>
            </a:pPr>
            <a:r>
              <a:rPr lang="en-US" sz="28421">
                <a:solidFill>
                  <a:srgbClr val="A1C6AA"/>
                </a:solidFill>
                <a:latin typeface="Montserrat Extra-Bold Bold"/>
              </a:rPr>
              <a:t>12</a:t>
            </a:r>
          </a:p>
        </p:txBody>
      </p:sp>
      <p:sp>
        <p:nvSpPr>
          <p:cNvPr id="7" name="TextBox 7"/>
          <p:cNvSpPr txBox="1"/>
          <p:nvPr/>
        </p:nvSpPr>
        <p:spPr>
          <a:xfrm>
            <a:off x="5016113" y="1780817"/>
            <a:ext cx="12811949" cy="1908051"/>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Giám sát quyền riêng tư </a:t>
            </a:r>
          </a:p>
          <a:p>
            <a:pPr>
              <a:lnSpc>
                <a:spcPts val="7697"/>
              </a:lnSpc>
            </a:pPr>
            <a:endParaRPr lang="en-US" sz="5497">
              <a:solidFill>
                <a:srgbClr val="282120"/>
              </a:solidFill>
              <a:latin typeface="Montserrat Semi-Bo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8100000">
            <a:off x="10553298" y="5808018"/>
            <a:ext cx="9910023" cy="6090568"/>
          </a:xfrm>
          <a:custGeom>
            <a:avLst/>
            <a:gdLst/>
            <a:ahLst/>
            <a:cxnLst/>
            <a:rect l="l" t="t" r="r" b="b"/>
            <a:pathLst>
              <a:path w="9910023" h="6090568">
                <a:moveTo>
                  <a:pt x="0" y="0"/>
                </a:moveTo>
                <a:lnTo>
                  <a:pt x="9910023" y="0"/>
                </a:lnTo>
                <a:lnTo>
                  <a:pt x="9910023" y="6090568"/>
                </a:lnTo>
                <a:lnTo>
                  <a:pt x="0" y="6090568"/>
                </a:lnTo>
                <a:lnTo>
                  <a:pt x="0" y="0"/>
                </a:lnTo>
                <a:close/>
              </a:path>
            </a:pathLst>
          </a:custGeom>
          <a:blipFill>
            <a:blip r:embed="rId2">
              <a:extLst>
                <a:ext uri="{96DAC541-7B7A-43D3-8B79-37D633B846F1}">
                  <asvg:svgBlip xmlns:asvg="http://schemas.microsoft.com/office/drawing/2016/SVG/main" xmlns="" r:embed="rId3"/>
                </a:ext>
              </a:extLst>
            </a:blip>
            <a:stretch>
              <a:fillRect l="-17111" t="-57133" r="-16091"/>
            </a:stretch>
          </a:blipFill>
        </p:spPr>
        <p:txBody>
          <a:bodyPr/>
          <a:lstStyle/>
          <a:p>
            <a:endParaRPr lang="en-US"/>
          </a:p>
        </p:txBody>
      </p:sp>
      <p:sp>
        <p:nvSpPr>
          <p:cNvPr id="3" name="Freeform 3"/>
          <p:cNvSpPr/>
          <p:nvPr/>
        </p:nvSpPr>
        <p:spPr>
          <a:xfrm>
            <a:off x="9142754" y="5979490"/>
            <a:ext cx="8774587" cy="3465962"/>
          </a:xfrm>
          <a:custGeom>
            <a:avLst/>
            <a:gdLst/>
            <a:ahLst/>
            <a:cxnLst/>
            <a:rect l="l" t="t" r="r" b="b"/>
            <a:pathLst>
              <a:path w="8774587" h="3465962">
                <a:moveTo>
                  <a:pt x="0" y="0"/>
                </a:moveTo>
                <a:lnTo>
                  <a:pt x="8774588" y="0"/>
                </a:lnTo>
                <a:lnTo>
                  <a:pt x="8774588" y="3465962"/>
                </a:lnTo>
                <a:lnTo>
                  <a:pt x="0" y="3465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6212713">
            <a:off x="29314" y="2121592"/>
            <a:ext cx="4011856" cy="2833374"/>
          </a:xfrm>
          <a:custGeom>
            <a:avLst/>
            <a:gdLst/>
            <a:ahLst/>
            <a:cxnLst/>
            <a:rect l="l" t="t" r="r" b="b"/>
            <a:pathLst>
              <a:path w="4011856" h="2833374">
                <a:moveTo>
                  <a:pt x="0" y="0"/>
                </a:moveTo>
                <a:lnTo>
                  <a:pt x="4011857" y="0"/>
                </a:lnTo>
                <a:lnTo>
                  <a:pt x="4011857" y="2833374"/>
                </a:lnTo>
                <a:lnTo>
                  <a:pt x="0" y="28333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TextBox 5"/>
          <p:cNvSpPr txBox="1"/>
          <p:nvPr/>
        </p:nvSpPr>
        <p:spPr>
          <a:xfrm>
            <a:off x="188146" y="563178"/>
            <a:ext cx="4227997" cy="4795903"/>
          </a:xfrm>
          <a:prstGeom prst="rect">
            <a:avLst/>
          </a:prstGeom>
        </p:spPr>
        <p:txBody>
          <a:bodyPr lIns="0" tIns="0" rIns="0" bIns="0" rtlCol="0" anchor="t">
            <a:spAutoFit/>
          </a:bodyPr>
          <a:lstStyle/>
          <a:p>
            <a:pPr algn="ctr">
              <a:lnSpc>
                <a:spcPts val="39790"/>
              </a:lnSpc>
            </a:pPr>
            <a:r>
              <a:rPr lang="en-US" sz="28421">
                <a:solidFill>
                  <a:srgbClr val="633750"/>
                </a:solidFill>
                <a:latin typeface="Montserrat Extra-Bold Bold"/>
              </a:rPr>
              <a:t>13</a:t>
            </a:r>
          </a:p>
        </p:txBody>
      </p:sp>
      <p:sp>
        <p:nvSpPr>
          <p:cNvPr id="6" name="TextBox 6"/>
          <p:cNvSpPr txBox="1"/>
          <p:nvPr/>
        </p:nvSpPr>
        <p:spPr>
          <a:xfrm>
            <a:off x="5142441" y="2259649"/>
            <a:ext cx="13776713" cy="936589"/>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Bài tập nhóm</a:t>
            </a:r>
          </a:p>
        </p:txBody>
      </p:sp>
      <p:sp>
        <p:nvSpPr>
          <p:cNvPr id="7" name="TextBox 7"/>
          <p:cNvSpPr txBox="1"/>
          <p:nvPr/>
        </p:nvSpPr>
        <p:spPr>
          <a:xfrm>
            <a:off x="5142441" y="3481129"/>
            <a:ext cx="10924421" cy="2085600"/>
          </a:xfrm>
          <a:prstGeom prst="rect">
            <a:avLst/>
          </a:prstGeom>
        </p:spPr>
        <p:txBody>
          <a:bodyPr lIns="0" tIns="0" rIns="0" bIns="0" rtlCol="0" anchor="t">
            <a:spAutoFit/>
          </a:bodyPr>
          <a:lstStyle/>
          <a:p>
            <a:pPr>
              <a:lnSpc>
                <a:spcPts val="4200"/>
              </a:lnSpc>
            </a:pPr>
            <a:r>
              <a:rPr lang="en-US" sz="3000">
                <a:solidFill>
                  <a:srgbClr val="282120"/>
                </a:solidFill>
                <a:latin typeface="Montserrat"/>
              </a:rPr>
              <a:t>Chia nhóm thảo luận. </a:t>
            </a:r>
          </a:p>
          <a:p>
            <a:pPr>
              <a:lnSpc>
                <a:spcPts val="4199"/>
              </a:lnSpc>
            </a:pPr>
            <a:r>
              <a:rPr lang="en-US" sz="2999">
                <a:solidFill>
                  <a:srgbClr val="282120"/>
                </a:solidFill>
                <a:latin typeface="Montserrat"/>
              </a:rPr>
              <a:t>Thanh niên xây dựng kế hoạch cá nhân để đảm bảo an toàn cho bạn trên internet (Mỗi nhóm lựa chọn 3 hành động sẽ thực hiện ngay từ hôm nay).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8814113">
            <a:off x="-6655647" y="-220725"/>
            <a:ext cx="14146991" cy="10256568"/>
          </a:xfrm>
          <a:custGeom>
            <a:avLst/>
            <a:gdLst/>
            <a:ahLst/>
            <a:cxnLst/>
            <a:rect l="l" t="t" r="r" b="b"/>
            <a:pathLst>
              <a:path w="14146991" h="10256568">
                <a:moveTo>
                  <a:pt x="0" y="0"/>
                </a:moveTo>
                <a:lnTo>
                  <a:pt x="14146991" y="0"/>
                </a:lnTo>
                <a:lnTo>
                  <a:pt x="14146991" y="10256568"/>
                </a:lnTo>
                <a:lnTo>
                  <a:pt x="0" y="10256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7952638" y="1549178"/>
            <a:ext cx="9778485" cy="1957734"/>
          </a:xfrm>
          <a:prstGeom prst="rect">
            <a:avLst/>
          </a:prstGeom>
        </p:spPr>
        <p:txBody>
          <a:bodyPr lIns="0" tIns="0" rIns="0" bIns="0" rtlCol="0" anchor="t">
            <a:spAutoFit/>
          </a:bodyPr>
          <a:lstStyle/>
          <a:p>
            <a:pPr>
              <a:lnSpc>
                <a:spcPts val="15992"/>
              </a:lnSpc>
            </a:pPr>
            <a:r>
              <a:rPr lang="en-US" sz="11422">
                <a:solidFill>
                  <a:srgbClr val="282120"/>
                </a:solidFill>
                <a:latin typeface="Montserrat Extra-Bold"/>
              </a:rPr>
              <a:t>THANK YOU</a:t>
            </a:r>
          </a:p>
        </p:txBody>
      </p:sp>
      <p:sp>
        <p:nvSpPr>
          <p:cNvPr id="4" name="Freeform 4"/>
          <p:cNvSpPr/>
          <p:nvPr/>
        </p:nvSpPr>
        <p:spPr>
          <a:xfrm rot="-8814113">
            <a:off x="-7847008" y="15216"/>
            <a:ext cx="14146991" cy="10256568"/>
          </a:xfrm>
          <a:custGeom>
            <a:avLst/>
            <a:gdLst/>
            <a:ahLst/>
            <a:cxnLst/>
            <a:rect l="l" t="t" r="r" b="b"/>
            <a:pathLst>
              <a:path w="14146991" h="10256568">
                <a:moveTo>
                  <a:pt x="0" y="0"/>
                </a:moveTo>
                <a:lnTo>
                  <a:pt x="14146990" y="0"/>
                </a:lnTo>
                <a:lnTo>
                  <a:pt x="14146990" y="10256568"/>
                </a:lnTo>
                <a:lnTo>
                  <a:pt x="0" y="102565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958" y="1465103"/>
            <a:ext cx="5872934" cy="6507406"/>
          </a:xfrm>
          <a:custGeom>
            <a:avLst/>
            <a:gdLst/>
            <a:ahLst/>
            <a:cxnLst/>
            <a:rect l="l" t="t" r="r" b="b"/>
            <a:pathLst>
              <a:path w="5872934" h="6507406">
                <a:moveTo>
                  <a:pt x="0" y="0"/>
                </a:moveTo>
                <a:lnTo>
                  <a:pt x="5872934" y="0"/>
                </a:lnTo>
                <a:lnTo>
                  <a:pt x="5872934" y="6507406"/>
                </a:lnTo>
                <a:lnTo>
                  <a:pt x="0" y="65074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a:off x="11856108" y="5383193"/>
            <a:ext cx="8303657" cy="7795058"/>
          </a:xfrm>
          <a:custGeom>
            <a:avLst/>
            <a:gdLst/>
            <a:ahLst/>
            <a:cxnLst/>
            <a:rect l="l" t="t" r="r" b="b"/>
            <a:pathLst>
              <a:path w="8303657" h="7795058">
                <a:moveTo>
                  <a:pt x="0" y="0"/>
                </a:moveTo>
                <a:lnTo>
                  <a:pt x="8303657" y="0"/>
                </a:lnTo>
                <a:lnTo>
                  <a:pt x="8303657" y="7795058"/>
                </a:lnTo>
                <a:lnTo>
                  <a:pt x="0" y="779505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7" name="Group 7"/>
          <p:cNvGrpSpPr/>
          <p:nvPr/>
        </p:nvGrpSpPr>
        <p:grpSpPr>
          <a:xfrm>
            <a:off x="13275113" y="5591788"/>
            <a:ext cx="4265799" cy="42657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3750"/>
            </a:solidFill>
          </p:spPr>
          <p:txBody>
            <a:bodyPr/>
            <a:lstStyle/>
            <a:p>
              <a:endParaRPr lang="en-US"/>
            </a:p>
          </p:txBody>
        </p:sp>
      </p:grpSp>
      <p:sp>
        <p:nvSpPr>
          <p:cNvPr id="9" name="TextBox 9"/>
          <p:cNvSpPr txBox="1"/>
          <p:nvPr/>
        </p:nvSpPr>
        <p:spPr>
          <a:xfrm rot="544974">
            <a:off x="13384712" y="7760321"/>
            <a:ext cx="4045111" cy="433785"/>
          </a:xfrm>
          <a:prstGeom prst="rect">
            <a:avLst/>
          </a:prstGeom>
        </p:spPr>
        <p:txBody>
          <a:bodyPr lIns="0" tIns="0" rIns="0" bIns="0" rtlCol="0" anchor="t">
            <a:spAutoFit/>
          </a:bodyPr>
          <a:lstStyle/>
          <a:p>
            <a:pPr algn="ctr">
              <a:lnSpc>
                <a:spcPts val="3378"/>
              </a:lnSpc>
            </a:pPr>
            <a:r>
              <a:rPr lang="en-US" sz="2912">
                <a:solidFill>
                  <a:srgbClr val="FAD02C"/>
                </a:solidFill>
                <a:latin typeface="Montserrat Classic Bold"/>
              </a:rPr>
              <a:t>THANH NIÊN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8100000">
            <a:off x="10553298" y="5808018"/>
            <a:ext cx="9910023" cy="6090568"/>
          </a:xfrm>
          <a:custGeom>
            <a:avLst/>
            <a:gdLst/>
            <a:ahLst/>
            <a:cxnLst/>
            <a:rect l="l" t="t" r="r" b="b"/>
            <a:pathLst>
              <a:path w="9910023" h="6090568">
                <a:moveTo>
                  <a:pt x="0" y="0"/>
                </a:moveTo>
                <a:lnTo>
                  <a:pt x="9910023" y="0"/>
                </a:lnTo>
                <a:lnTo>
                  <a:pt x="9910023" y="6090568"/>
                </a:lnTo>
                <a:lnTo>
                  <a:pt x="0" y="6090568"/>
                </a:lnTo>
                <a:lnTo>
                  <a:pt x="0" y="0"/>
                </a:lnTo>
                <a:close/>
              </a:path>
            </a:pathLst>
          </a:custGeom>
          <a:blipFill>
            <a:blip r:embed="rId2">
              <a:extLst>
                <a:ext uri="{96DAC541-7B7A-43D3-8B79-37D633B846F1}">
                  <asvg:svgBlip xmlns:asvg="http://schemas.microsoft.com/office/drawing/2016/SVG/main" xmlns="" r:embed="rId3"/>
                </a:ext>
              </a:extLst>
            </a:blip>
            <a:stretch>
              <a:fillRect l="-17111" t="-57133" r="-16091"/>
            </a:stretch>
          </a:blipFill>
        </p:spPr>
        <p:txBody>
          <a:bodyPr/>
          <a:lstStyle/>
          <a:p>
            <a:endParaRPr lang="en-US"/>
          </a:p>
        </p:txBody>
      </p:sp>
      <p:sp>
        <p:nvSpPr>
          <p:cNvPr id="3" name="Freeform 3"/>
          <p:cNvSpPr/>
          <p:nvPr/>
        </p:nvSpPr>
        <p:spPr>
          <a:xfrm>
            <a:off x="9142754" y="5979490"/>
            <a:ext cx="8774587" cy="3465962"/>
          </a:xfrm>
          <a:custGeom>
            <a:avLst/>
            <a:gdLst/>
            <a:ahLst/>
            <a:cxnLst/>
            <a:rect l="l" t="t" r="r" b="b"/>
            <a:pathLst>
              <a:path w="8774587" h="3465962">
                <a:moveTo>
                  <a:pt x="0" y="0"/>
                </a:moveTo>
                <a:lnTo>
                  <a:pt x="8774588" y="0"/>
                </a:lnTo>
                <a:lnTo>
                  <a:pt x="8774588" y="3465962"/>
                </a:lnTo>
                <a:lnTo>
                  <a:pt x="0" y="3465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6212713">
            <a:off x="29314" y="2121592"/>
            <a:ext cx="4011856" cy="2833374"/>
          </a:xfrm>
          <a:custGeom>
            <a:avLst/>
            <a:gdLst/>
            <a:ahLst/>
            <a:cxnLst/>
            <a:rect l="l" t="t" r="r" b="b"/>
            <a:pathLst>
              <a:path w="4011856" h="2833374">
                <a:moveTo>
                  <a:pt x="0" y="0"/>
                </a:moveTo>
                <a:lnTo>
                  <a:pt x="4011857" y="0"/>
                </a:lnTo>
                <a:lnTo>
                  <a:pt x="4011857" y="2833374"/>
                </a:lnTo>
                <a:lnTo>
                  <a:pt x="0" y="28333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TextBox 5"/>
          <p:cNvSpPr txBox="1"/>
          <p:nvPr/>
        </p:nvSpPr>
        <p:spPr>
          <a:xfrm>
            <a:off x="1665740" y="1024117"/>
            <a:ext cx="2133060" cy="4796102"/>
          </a:xfrm>
          <a:prstGeom prst="rect">
            <a:avLst/>
          </a:prstGeom>
        </p:spPr>
        <p:txBody>
          <a:bodyPr lIns="0" tIns="0" rIns="0" bIns="0" rtlCol="0" anchor="t">
            <a:spAutoFit/>
          </a:bodyPr>
          <a:lstStyle/>
          <a:p>
            <a:pPr algn="ctr">
              <a:lnSpc>
                <a:spcPts val="39790"/>
              </a:lnSpc>
            </a:pPr>
            <a:r>
              <a:rPr lang="en-US" sz="28421">
                <a:solidFill>
                  <a:srgbClr val="633750"/>
                </a:solidFill>
                <a:latin typeface="Montserrat Extra-Bold Bold"/>
              </a:rPr>
              <a:t>1</a:t>
            </a:r>
          </a:p>
        </p:txBody>
      </p:sp>
      <p:sp>
        <p:nvSpPr>
          <p:cNvPr id="6" name="TextBox 6"/>
          <p:cNvSpPr txBox="1"/>
          <p:nvPr/>
        </p:nvSpPr>
        <p:spPr>
          <a:xfrm>
            <a:off x="4140628" y="2291240"/>
            <a:ext cx="13776713" cy="936589"/>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Công dân số</a:t>
            </a:r>
          </a:p>
        </p:txBody>
      </p:sp>
      <p:sp>
        <p:nvSpPr>
          <p:cNvPr id="7" name="TextBox 7"/>
          <p:cNvSpPr txBox="1"/>
          <p:nvPr/>
        </p:nvSpPr>
        <p:spPr>
          <a:xfrm>
            <a:off x="4141874" y="3481129"/>
            <a:ext cx="10924421" cy="3714442"/>
          </a:xfrm>
          <a:prstGeom prst="rect">
            <a:avLst/>
          </a:prstGeom>
        </p:spPr>
        <p:txBody>
          <a:bodyPr lIns="0" tIns="0" rIns="0" bIns="0" rtlCol="0" anchor="t">
            <a:spAutoFit/>
          </a:bodyPr>
          <a:lstStyle/>
          <a:p>
            <a:pPr>
              <a:lnSpc>
                <a:spcPts val="4200"/>
              </a:lnSpc>
            </a:pPr>
            <a:r>
              <a:rPr lang="en-US" sz="3000" dirty="0" err="1">
                <a:solidFill>
                  <a:srgbClr val="282120"/>
                </a:solidFill>
                <a:latin typeface="Montserrat"/>
              </a:rPr>
              <a:t>Cách</a:t>
            </a:r>
            <a:r>
              <a:rPr lang="en-US" sz="3000" dirty="0">
                <a:solidFill>
                  <a:srgbClr val="282120"/>
                </a:solidFill>
                <a:latin typeface="Montserrat"/>
              </a:rPr>
              <a:t> </a:t>
            </a:r>
            <a:r>
              <a:rPr lang="en-US" sz="3000" dirty="0" err="1">
                <a:solidFill>
                  <a:srgbClr val="282120"/>
                </a:solidFill>
                <a:latin typeface="Montserrat"/>
              </a:rPr>
              <a:t>chúng</a:t>
            </a:r>
            <a:r>
              <a:rPr lang="en-US" sz="3000" dirty="0">
                <a:solidFill>
                  <a:srgbClr val="282120"/>
                </a:solidFill>
                <a:latin typeface="Montserrat"/>
              </a:rPr>
              <a:t> ta </a:t>
            </a:r>
            <a:r>
              <a:rPr lang="en-US" sz="3000" dirty="0" err="1">
                <a:solidFill>
                  <a:srgbClr val="282120"/>
                </a:solidFill>
                <a:latin typeface="Montserrat"/>
              </a:rPr>
              <a:t>thực</a:t>
            </a:r>
            <a:r>
              <a:rPr lang="en-US" sz="3000" dirty="0">
                <a:solidFill>
                  <a:srgbClr val="282120"/>
                </a:solidFill>
                <a:latin typeface="Montserrat"/>
              </a:rPr>
              <a:t> </a:t>
            </a:r>
            <a:r>
              <a:rPr lang="en-US" sz="3000" dirty="0" err="1">
                <a:solidFill>
                  <a:srgbClr val="282120"/>
                </a:solidFill>
                <a:latin typeface="Montserrat"/>
              </a:rPr>
              <a:t>hiện</a:t>
            </a:r>
            <a:r>
              <a:rPr lang="en-US" sz="3000" dirty="0">
                <a:solidFill>
                  <a:srgbClr val="282120"/>
                </a:solidFill>
                <a:latin typeface="Montserrat"/>
              </a:rPr>
              <a:t> </a:t>
            </a:r>
            <a:r>
              <a:rPr lang="en-US" sz="3000" dirty="0" err="1">
                <a:solidFill>
                  <a:srgbClr val="282120"/>
                </a:solidFill>
                <a:latin typeface="Montserrat"/>
              </a:rPr>
              <a:t>quyền</a:t>
            </a:r>
            <a:r>
              <a:rPr lang="en-US" sz="3000" dirty="0">
                <a:solidFill>
                  <a:srgbClr val="282120"/>
                </a:solidFill>
                <a:latin typeface="Montserrat"/>
              </a:rPr>
              <a:t> </a:t>
            </a:r>
            <a:r>
              <a:rPr lang="en-US" sz="3000" dirty="0" err="1">
                <a:solidFill>
                  <a:srgbClr val="282120"/>
                </a:solidFill>
                <a:latin typeface="Montserrat"/>
              </a:rPr>
              <a:t>và</a:t>
            </a:r>
            <a:r>
              <a:rPr lang="en-US" sz="3000" dirty="0">
                <a:solidFill>
                  <a:srgbClr val="282120"/>
                </a:solidFill>
                <a:latin typeface="Montserrat"/>
              </a:rPr>
              <a:t> </a:t>
            </a:r>
            <a:r>
              <a:rPr lang="en-US" sz="3000" dirty="0" err="1">
                <a:solidFill>
                  <a:srgbClr val="282120"/>
                </a:solidFill>
                <a:latin typeface="Montserrat"/>
              </a:rPr>
              <a:t>nghĩa</a:t>
            </a:r>
            <a:r>
              <a:rPr lang="en-US" sz="3000" dirty="0">
                <a:solidFill>
                  <a:srgbClr val="282120"/>
                </a:solidFill>
                <a:latin typeface="Montserrat"/>
              </a:rPr>
              <a:t> </a:t>
            </a:r>
            <a:r>
              <a:rPr lang="en-US" sz="3000" dirty="0" err="1">
                <a:solidFill>
                  <a:srgbClr val="282120"/>
                </a:solidFill>
                <a:latin typeface="Montserrat"/>
              </a:rPr>
              <a:t>vụ</a:t>
            </a:r>
            <a:r>
              <a:rPr lang="en-US" sz="3000" dirty="0">
                <a:solidFill>
                  <a:srgbClr val="282120"/>
                </a:solidFill>
                <a:latin typeface="Montserrat"/>
              </a:rPr>
              <a:t> của </a:t>
            </a:r>
            <a:r>
              <a:rPr lang="en-US" sz="3000" dirty="0" err="1">
                <a:solidFill>
                  <a:srgbClr val="282120"/>
                </a:solidFill>
                <a:latin typeface="Montserrat"/>
              </a:rPr>
              <a:t>mình</a:t>
            </a:r>
            <a:r>
              <a:rPr lang="en-US" sz="3000" dirty="0">
                <a:solidFill>
                  <a:srgbClr val="282120"/>
                </a:solidFill>
                <a:latin typeface="Montserrat"/>
              </a:rPr>
              <a:t> trong </a:t>
            </a:r>
            <a:r>
              <a:rPr lang="en-US" sz="3000" dirty="0" err="1">
                <a:solidFill>
                  <a:srgbClr val="282120"/>
                </a:solidFill>
                <a:latin typeface="Montserrat"/>
              </a:rPr>
              <a:t>không</a:t>
            </a:r>
            <a:r>
              <a:rPr lang="en-US" sz="3000" dirty="0">
                <a:solidFill>
                  <a:srgbClr val="282120"/>
                </a:solidFill>
                <a:latin typeface="Montserrat"/>
              </a:rPr>
              <a:t> </a:t>
            </a:r>
            <a:r>
              <a:rPr lang="en-US" sz="3000" dirty="0" err="1">
                <a:solidFill>
                  <a:srgbClr val="282120"/>
                </a:solidFill>
                <a:latin typeface="Montserrat"/>
              </a:rPr>
              <a:t>gian</a:t>
            </a:r>
            <a:r>
              <a:rPr lang="en-US" sz="3000" dirty="0">
                <a:solidFill>
                  <a:srgbClr val="282120"/>
                </a:solidFill>
                <a:latin typeface="Montserrat"/>
              </a:rPr>
              <a:t> </a:t>
            </a:r>
            <a:r>
              <a:rPr lang="en-US" sz="3000" dirty="0" err="1">
                <a:solidFill>
                  <a:srgbClr val="282120"/>
                </a:solidFill>
                <a:latin typeface="Montserrat"/>
              </a:rPr>
              <a:t>mới</a:t>
            </a:r>
            <a:r>
              <a:rPr lang="en-US" sz="3000" dirty="0">
                <a:solidFill>
                  <a:srgbClr val="282120"/>
                </a:solidFill>
                <a:latin typeface="Montserrat"/>
              </a:rPr>
              <a:t> </a:t>
            </a:r>
            <a:r>
              <a:rPr lang="en-US" sz="3000" dirty="0" err="1">
                <a:solidFill>
                  <a:srgbClr val="282120"/>
                </a:solidFill>
                <a:latin typeface="Montserrat"/>
              </a:rPr>
              <a:t>này</a:t>
            </a:r>
            <a:r>
              <a:rPr lang="en-US" sz="3000" dirty="0">
                <a:solidFill>
                  <a:srgbClr val="282120"/>
                </a:solidFill>
                <a:latin typeface="Montserrat"/>
              </a:rPr>
              <a:t>. </a:t>
            </a:r>
            <a:r>
              <a:rPr lang="en-US" sz="3000" dirty="0" err="1">
                <a:solidFill>
                  <a:srgbClr val="282120"/>
                </a:solidFill>
                <a:latin typeface="Montserrat"/>
              </a:rPr>
              <a:t>Đâyy</a:t>
            </a:r>
            <a:r>
              <a:rPr lang="en-US" sz="3000" dirty="0">
                <a:solidFill>
                  <a:srgbClr val="282120"/>
                </a:solidFill>
                <a:latin typeface="Montserrat"/>
              </a:rPr>
              <a:t> </a:t>
            </a:r>
            <a:r>
              <a:rPr lang="en-US" sz="3000" dirty="0" err="1">
                <a:solidFill>
                  <a:srgbClr val="282120"/>
                </a:solidFill>
                <a:latin typeface="Montserrat"/>
              </a:rPr>
              <a:t>còn</a:t>
            </a:r>
            <a:r>
              <a:rPr lang="en-US" sz="3000" dirty="0">
                <a:solidFill>
                  <a:srgbClr val="282120"/>
                </a:solidFill>
                <a:latin typeface="Montserrat"/>
              </a:rPr>
              <a:t> </a:t>
            </a:r>
            <a:r>
              <a:rPr lang="en-US" sz="3000" dirty="0" err="1">
                <a:solidFill>
                  <a:srgbClr val="282120"/>
                </a:solidFill>
                <a:latin typeface="Montserrat"/>
              </a:rPr>
              <a:t>là</a:t>
            </a:r>
            <a:r>
              <a:rPr lang="en-US" sz="3000" dirty="0">
                <a:solidFill>
                  <a:srgbClr val="282120"/>
                </a:solidFill>
                <a:latin typeface="Montserrat"/>
              </a:rPr>
              <a:t> </a:t>
            </a:r>
            <a:r>
              <a:rPr lang="en-US" sz="3000" dirty="0" err="1">
                <a:solidFill>
                  <a:srgbClr val="282120"/>
                </a:solidFill>
                <a:latin typeface="Montserrat"/>
              </a:rPr>
              <a:t>cách</a:t>
            </a:r>
            <a:r>
              <a:rPr lang="en-US" sz="3000" dirty="0">
                <a:solidFill>
                  <a:srgbClr val="282120"/>
                </a:solidFill>
                <a:latin typeface="Montserrat"/>
              </a:rPr>
              <a:t> </a:t>
            </a:r>
            <a:r>
              <a:rPr lang="en-US" sz="3000" dirty="0" err="1">
                <a:solidFill>
                  <a:srgbClr val="282120"/>
                </a:solidFill>
                <a:latin typeface="Montserrat"/>
              </a:rPr>
              <a:t>chúng</a:t>
            </a:r>
            <a:r>
              <a:rPr lang="en-US" sz="3000" dirty="0">
                <a:solidFill>
                  <a:srgbClr val="282120"/>
                </a:solidFill>
                <a:latin typeface="Montserrat"/>
              </a:rPr>
              <a:t> ta </a:t>
            </a:r>
            <a:r>
              <a:rPr lang="en-US" sz="3000" dirty="0" err="1">
                <a:solidFill>
                  <a:srgbClr val="282120"/>
                </a:solidFill>
                <a:latin typeface="Montserrat"/>
              </a:rPr>
              <a:t>giải</a:t>
            </a:r>
            <a:r>
              <a:rPr lang="en-US" sz="3000" dirty="0">
                <a:solidFill>
                  <a:srgbClr val="282120"/>
                </a:solidFill>
                <a:latin typeface="Montserrat"/>
              </a:rPr>
              <a:t> </a:t>
            </a:r>
            <a:r>
              <a:rPr lang="en-US" sz="3000" dirty="0" err="1">
                <a:solidFill>
                  <a:srgbClr val="282120"/>
                </a:solidFill>
                <a:latin typeface="Montserrat"/>
              </a:rPr>
              <a:t>mã</a:t>
            </a:r>
            <a:r>
              <a:rPr lang="en-US" sz="3000" dirty="0">
                <a:solidFill>
                  <a:srgbClr val="282120"/>
                </a:solidFill>
                <a:latin typeface="Montserrat"/>
              </a:rPr>
              <a:t>, chia </a:t>
            </a:r>
            <a:r>
              <a:rPr lang="en-US" sz="3000" dirty="0" err="1">
                <a:solidFill>
                  <a:srgbClr val="282120"/>
                </a:solidFill>
                <a:latin typeface="Montserrat"/>
              </a:rPr>
              <a:t>sẻ</a:t>
            </a:r>
            <a:r>
              <a:rPr lang="en-US" sz="3000" dirty="0">
                <a:solidFill>
                  <a:srgbClr val="282120"/>
                </a:solidFill>
                <a:latin typeface="Montserrat"/>
              </a:rPr>
              <a:t> </a:t>
            </a:r>
            <a:r>
              <a:rPr lang="en-US" sz="3000" dirty="0" err="1">
                <a:solidFill>
                  <a:srgbClr val="282120"/>
                </a:solidFill>
                <a:latin typeface="Montserrat"/>
              </a:rPr>
              <a:t>thông</a:t>
            </a:r>
            <a:r>
              <a:rPr lang="en-US" sz="3000" dirty="0">
                <a:solidFill>
                  <a:srgbClr val="282120"/>
                </a:solidFill>
                <a:latin typeface="Montserrat"/>
              </a:rPr>
              <a:t> tin </a:t>
            </a:r>
            <a:r>
              <a:rPr lang="en-US" sz="3000" dirty="0" err="1">
                <a:solidFill>
                  <a:srgbClr val="282120"/>
                </a:solidFill>
                <a:latin typeface="Montserrat"/>
              </a:rPr>
              <a:t>mà</a:t>
            </a:r>
            <a:r>
              <a:rPr lang="en-US" sz="3000" dirty="0">
                <a:solidFill>
                  <a:srgbClr val="282120"/>
                </a:solidFill>
                <a:latin typeface="Montserrat"/>
              </a:rPr>
              <a:t> </a:t>
            </a:r>
            <a:r>
              <a:rPr lang="en-US" sz="3000" dirty="0" err="1">
                <a:solidFill>
                  <a:srgbClr val="282120"/>
                </a:solidFill>
                <a:latin typeface="Montserrat"/>
              </a:rPr>
              <a:t>mình</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quyền</a:t>
            </a:r>
            <a:r>
              <a:rPr lang="en-US" sz="3000" dirty="0">
                <a:solidFill>
                  <a:srgbClr val="282120"/>
                </a:solidFill>
                <a:latin typeface="Montserrat"/>
              </a:rPr>
              <a:t> </a:t>
            </a:r>
            <a:r>
              <a:rPr lang="en-US" sz="3000" dirty="0" err="1">
                <a:solidFill>
                  <a:srgbClr val="282120"/>
                </a:solidFill>
                <a:latin typeface="Montserrat"/>
              </a:rPr>
              <a:t>truy</a:t>
            </a:r>
            <a:r>
              <a:rPr lang="en-US" sz="3000" dirty="0">
                <a:solidFill>
                  <a:srgbClr val="282120"/>
                </a:solidFill>
                <a:latin typeface="Montserrat"/>
              </a:rPr>
              <a:t> </a:t>
            </a:r>
            <a:r>
              <a:rPr lang="en-US" sz="3000" dirty="0" err="1">
                <a:solidFill>
                  <a:srgbClr val="282120"/>
                </a:solidFill>
                <a:latin typeface="Montserrat"/>
              </a:rPr>
              <a:t>cập</a:t>
            </a:r>
            <a:r>
              <a:rPr lang="en-US" sz="3000" dirty="0">
                <a:solidFill>
                  <a:srgbClr val="282120"/>
                </a:solidFill>
                <a:latin typeface="Montserrat"/>
              </a:rPr>
              <a:t>, </a:t>
            </a:r>
            <a:r>
              <a:rPr lang="en-US" sz="3000" dirty="0" err="1">
                <a:solidFill>
                  <a:srgbClr val="282120"/>
                </a:solidFill>
                <a:latin typeface="Montserrat"/>
              </a:rPr>
              <a:t>tương</a:t>
            </a:r>
            <a:r>
              <a:rPr lang="en-US" sz="3000" dirty="0">
                <a:solidFill>
                  <a:srgbClr val="282120"/>
                </a:solidFill>
                <a:latin typeface="Montserrat"/>
              </a:rPr>
              <a:t> </a:t>
            </a:r>
            <a:r>
              <a:rPr lang="en-US" sz="3000" dirty="0" err="1">
                <a:solidFill>
                  <a:srgbClr val="282120"/>
                </a:solidFill>
                <a:latin typeface="Montserrat"/>
              </a:rPr>
              <a:t>tác</a:t>
            </a:r>
            <a:r>
              <a:rPr lang="en-US" sz="3000" dirty="0">
                <a:solidFill>
                  <a:srgbClr val="282120"/>
                </a:solidFill>
                <a:latin typeface="Montserrat"/>
              </a:rPr>
              <a:t> </a:t>
            </a:r>
            <a:r>
              <a:rPr lang="en-US" sz="3000" dirty="0" err="1">
                <a:solidFill>
                  <a:srgbClr val="282120"/>
                </a:solidFill>
                <a:latin typeface="Montserrat"/>
              </a:rPr>
              <a:t>với</a:t>
            </a:r>
            <a:r>
              <a:rPr lang="en-US" sz="3000" dirty="0">
                <a:solidFill>
                  <a:srgbClr val="282120"/>
                </a:solidFill>
                <a:latin typeface="Montserrat"/>
              </a:rPr>
              <a:t> </a:t>
            </a:r>
            <a:r>
              <a:rPr lang="en-US" sz="3000" dirty="0" err="1">
                <a:solidFill>
                  <a:srgbClr val="282120"/>
                </a:solidFill>
                <a:latin typeface="Montserrat"/>
              </a:rPr>
              <a:t>người</a:t>
            </a:r>
            <a:r>
              <a:rPr lang="en-US" sz="3000" dirty="0">
                <a:solidFill>
                  <a:srgbClr val="282120"/>
                </a:solidFill>
                <a:latin typeface="Montserrat"/>
              </a:rPr>
              <a:t> </a:t>
            </a:r>
            <a:r>
              <a:rPr lang="en-US" sz="3000" dirty="0" err="1">
                <a:solidFill>
                  <a:srgbClr val="282120"/>
                </a:solidFill>
                <a:latin typeface="Montserrat"/>
              </a:rPr>
              <a:t>khác</a:t>
            </a:r>
            <a:r>
              <a:rPr lang="en-US" sz="3000" dirty="0">
                <a:solidFill>
                  <a:srgbClr val="282120"/>
                </a:solidFill>
                <a:latin typeface="Montserrat"/>
              </a:rPr>
              <a:t>. </a:t>
            </a:r>
            <a:r>
              <a:rPr lang="en-US" sz="3000" dirty="0" err="1">
                <a:solidFill>
                  <a:srgbClr val="282120"/>
                </a:solidFill>
                <a:latin typeface="Montserrat"/>
              </a:rPr>
              <a:t>Mỗi</a:t>
            </a:r>
            <a:r>
              <a:rPr lang="en-US" sz="3000" dirty="0">
                <a:solidFill>
                  <a:srgbClr val="282120"/>
                </a:solidFill>
                <a:latin typeface="Montserrat"/>
              </a:rPr>
              <a:t> </a:t>
            </a:r>
            <a:r>
              <a:rPr lang="en-US" sz="3000" dirty="0" err="1">
                <a:solidFill>
                  <a:srgbClr val="282120"/>
                </a:solidFill>
                <a:latin typeface="Montserrat"/>
              </a:rPr>
              <a:t>chúng</a:t>
            </a:r>
            <a:r>
              <a:rPr lang="en-US" sz="3000" dirty="0">
                <a:solidFill>
                  <a:srgbClr val="282120"/>
                </a:solidFill>
                <a:latin typeface="Montserrat"/>
              </a:rPr>
              <a:t> ta </a:t>
            </a:r>
            <a:r>
              <a:rPr lang="en-US" sz="3000" dirty="0" err="1">
                <a:solidFill>
                  <a:srgbClr val="282120"/>
                </a:solidFill>
                <a:latin typeface="Montserrat"/>
              </a:rPr>
              <a:t>đều</a:t>
            </a:r>
            <a:r>
              <a:rPr lang="en-US" sz="3000" dirty="0">
                <a:solidFill>
                  <a:srgbClr val="282120"/>
                </a:solidFill>
                <a:latin typeface="Montserrat"/>
              </a:rPr>
              <a:t> </a:t>
            </a:r>
            <a:r>
              <a:rPr lang="en-US" sz="3000" dirty="0" err="1">
                <a:solidFill>
                  <a:srgbClr val="282120"/>
                </a:solidFill>
                <a:latin typeface="Montserrat"/>
              </a:rPr>
              <a:t>đóng</a:t>
            </a:r>
            <a:r>
              <a:rPr lang="en-US" sz="3000" dirty="0">
                <a:solidFill>
                  <a:srgbClr val="282120"/>
                </a:solidFill>
                <a:latin typeface="Montserrat"/>
              </a:rPr>
              <a:t> </a:t>
            </a:r>
            <a:r>
              <a:rPr lang="en-US" sz="3000" dirty="0" err="1">
                <a:solidFill>
                  <a:srgbClr val="282120"/>
                </a:solidFill>
                <a:latin typeface="Montserrat"/>
              </a:rPr>
              <a:t>một</a:t>
            </a:r>
            <a:r>
              <a:rPr lang="en-US" sz="3000" dirty="0">
                <a:solidFill>
                  <a:srgbClr val="282120"/>
                </a:solidFill>
                <a:latin typeface="Montserrat"/>
              </a:rPr>
              <a:t> </a:t>
            </a:r>
            <a:r>
              <a:rPr lang="en-US" sz="3000" dirty="0" err="1">
                <a:solidFill>
                  <a:srgbClr val="282120"/>
                </a:solidFill>
                <a:latin typeface="Montserrat"/>
              </a:rPr>
              <a:t>vai</a:t>
            </a:r>
            <a:r>
              <a:rPr lang="en-US" sz="3000" dirty="0">
                <a:solidFill>
                  <a:srgbClr val="282120"/>
                </a:solidFill>
                <a:latin typeface="Montserrat"/>
              </a:rPr>
              <a:t> </a:t>
            </a:r>
            <a:r>
              <a:rPr lang="en-US" sz="3000" dirty="0" err="1">
                <a:solidFill>
                  <a:srgbClr val="282120"/>
                </a:solidFill>
                <a:latin typeface="Montserrat"/>
              </a:rPr>
              <a:t>trò</a:t>
            </a:r>
            <a:r>
              <a:rPr lang="en-US" sz="3000" dirty="0">
                <a:solidFill>
                  <a:srgbClr val="282120"/>
                </a:solidFill>
                <a:latin typeface="Montserrat"/>
              </a:rPr>
              <a:t> trong </a:t>
            </a:r>
            <a:r>
              <a:rPr lang="en-US" sz="3000" dirty="0" err="1">
                <a:solidFill>
                  <a:srgbClr val="282120"/>
                </a:solidFill>
                <a:latin typeface="Montserrat"/>
              </a:rPr>
              <a:t>việc</a:t>
            </a:r>
            <a:r>
              <a:rPr lang="en-US" sz="3000" dirty="0">
                <a:solidFill>
                  <a:srgbClr val="282120"/>
                </a:solidFill>
                <a:latin typeface="Montserrat"/>
              </a:rPr>
              <a:t> </a:t>
            </a:r>
            <a:r>
              <a:rPr lang="en-US" sz="3000" dirty="0" err="1">
                <a:solidFill>
                  <a:srgbClr val="282120"/>
                </a:solidFill>
                <a:latin typeface="Montserrat"/>
              </a:rPr>
              <a:t>ạo</a:t>
            </a:r>
            <a:r>
              <a:rPr lang="en-US" sz="3000" dirty="0">
                <a:solidFill>
                  <a:srgbClr val="282120"/>
                </a:solidFill>
                <a:latin typeface="Montserrat"/>
              </a:rPr>
              <a:t> </a:t>
            </a:r>
            <a:r>
              <a:rPr lang="en-US" sz="3000" dirty="0" err="1">
                <a:solidFill>
                  <a:srgbClr val="282120"/>
                </a:solidFill>
                <a:latin typeface="Montserrat"/>
              </a:rPr>
              <a:t>ra</a:t>
            </a:r>
            <a:r>
              <a:rPr lang="en-US" sz="3000" dirty="0">
                <a:solidFill>
                  <a:srgbClr val="282120"/>
                </a:solidFill>
                <a:latin typeface="Montserrat"/>
              </a:rPr>
              <a:t> </a:t>
            </a:r>
            <a:r>
              <a:rPr lang="en-US" sz="3000" dirty="0" err="1">
                <a:solidFill>
                  <a:srgbClr val="282120"/>
                </a:solidFill>
                <a:latin typeface="Montserrat"/>
              </a:rPr>
              <a:t>những</a:t>
            </a:r>
            <a:r>
              <a:rPr lang="en-US" sz="3000" dirty="0">
                <a:solidFill>
                  <a:srgbClr val="282120"/>
                </a:solidFill>
                <a:latin typeface="Montserrat"/>
              </a:rPr>
              <a:t> </a:t>
            </a:r>
            <a:r>
              <a:rPr lang="en-US" sz="3000" dirty="0" err="1">
                <a:solidFill>
                  <a:srgbClr val="282120"/>
                </a:solidFill>
                <a:latin typeface="Montserrat"/>
              </a:rPr>
              <a:t>công</a:t>
            </a:r>
            <a:r>
              <a:rPr lang="en-US" sz="3000" dirty="0">
                <a:solidFill>
                  <a:srgbClr val="282120"/>
                </a:solidFill>
                <a:latin typeface="Montserrat"/>
              </a:rPr>
              <a:t> </a:t>
            </a:r>
            <a:r>
              <a:rPr lang="en-US" sz="3000" dirty="0" err="1">
                <a:solidFill>
                  <a:srgbClr val="282120"/>
                </a:solidFill>
                <a:latin typeface="Montserrat"/>
              </a:rPr>
              <a:t>dân</a:t>
            </a:r>
            <a:r>
              <a:rPr lang="en-US" sz="3000" dirty="0">
                <a:solidFill>
                  <a:srgbClr val="282120"/>
                </a:solidFill>
                <a:latin typeface="Montserrat"/>
              </a:rPr>
              <a:t> </a:t>
            </a:r>
            <a:r>
              <a:rPr lang="en-US" sz="3000" dirty="0" err="1">
                <a:solidFill>
                  <a:srgbClr val="282120"/>
                </a:solidFill>
                <a:latin typeface="Montserrat"/>
              </a:rPr>
              <a:t>số</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trách</a:t>
            </a:r>
            <a:r>
              <a:rPr lang="en-US" sz="3000" dirty="0">
                <a:solidFill>
                  <a:srgbClr val="282120"/>
                </a:solidFill>
                <a:latin typeface="Montserrat"/>
              </a:rPr>
              <a:t> </a:t>
            </a:r>
            <a:r>
              <a:rPr lang="en-US" sz="3000" dirty="0" err="1">
                <a:solidFill>
                  <a:srgbClr val="282120"/>
                </a:solidFill>
                <a:latin typeface="Montserrat"/>
              </a:rPr>
              <a:t>nhiệm</a:t>
            </a:r>
            <a:r>
              <a:rPr lang="en-US" sz="3000" dirty="0">
                <a:solidFill>
                  <a:srgbClr val="282120"/>
                </a:solidFill>
                <a:latin typeface="Montserrat"/>
              </a:rPr>
              <a:t> </a:t>
            </a:r>
            <a:r>
              <a:rPr lang="en-US" sz="3000" dirty="0" err="1">
                <a:solidFill>
                  <a:srgbClr val="282120"/>
                </a:solidFill>
                <a:latin typeface="Montserrat"/>
              </a:rPr>
              <a:t>và</a:t>
            </a:r>
            <a:r>
              <a:rPr lang="en-US" sz="3000" dirty="0">
                <a:solidFill>
                  <a:srgbClr val="282120"/>
                </a:solidFill>
                <a:latin typeface="Montserrat"/>
              </a:rPr>
              <a:t> </a:t>
            </a:r>
            <a:r>
              <a:rPr lang="en-US" sz="3000" dirty="0" err="1">
                <a:solidFill>
                  <a:srgbClr val="282120"/>
                </a:solidFill>
                <a:latin typeface="Montserrat"/>
              </a:rPr>
              <a:t>xây</a:t>
            </a:r>
            <a:r>
              <a:rPr lang="en-US" sz="3000" dirty="0">
                <a:solidFill>
                  <a:srgbClr val="282120"/>
                </a:solidFill>
                <a:latin typeface="Montserrat"/>
              </a:rPr>
              <a:t> </a:t>
            </a:r>
            <a:r>
              <a:rPr lang="en-US" sz="3000" dirty="0" err="1">
                <a:solidFill>
                  <a:srgbClr val="282120"/>
                </a:solidFill>
                <a:latin typeface="Montserrat"/>
              </a:rPr>
              <a:t>dựng</a:t>
            </a:r>
            <a:r>
              <a:rPr lang="en-US" sz="3000" dirty="0">
                <a:solidFill>
                  <a:srgbClr val="282120"/>
                </a:solidFill>
                <a:latin typeface="Montserrat"/>
              </a:rPr>
              <a:t> </a:t>
            </a:r>
            <a:r>
              <a:rPr lang="en-US" sz="3000" dirty="0" err="1">
                <a:solidFill>
                  <a:srgbClr val="282120"/>
                </a:solidFill>
                <a:latin typeface="Montserrat"/>
              </a:rPr>
              <a:t>môi</a:t>
            </a:r>
            <a:r>
              <a:rPr lang="en-US" sz="3000" dirty="0">
                <a:solidFill>
                  <a:srgbClr val="282120"/>
                </a:solidFill>
                <a:latin typeface="Montserrat"/>
              </a:rPr>
              <a:t> </a:t>
            </a:r>
            <a:r>
              <a:rPr lang="en-US" sz="3000" dirty="0" err="1">
                <a:solidFill>
                  <a:srgbClr val="282120"/>
                </a:solidFill>
                <a:latin typeface="Montserrat"/>
              </a:rPr>
              <a:t>trường</a:t>
            </a:r>
            <a:r>
              <a:rPr lang="en-US" sz="3000" dirty="0">
                <a:solidFill>
                  <a:srgbClr val="282120"/>
                </a:solidFill>
                <a:latin typeface="Montserrat"/>
              </a:rPr>
              <a:t> </a:t>
            </a:r>
            <a:r>
              <a:rPr lang="en-US" sz="3000" dirty="0" err="1">
                <a:solidFill>
                  <a:srgbClr val="282120"/>
                </a:solidFill>
                <a:latin typeface="Montserrat"/>
              </a:rPr>
              <a:t>mạng</a:t>
            </a:r>
            <a:r>
              <a:rPr lang="en-US" sz="3000" dirty="0">
                <a:solidFill>
                  <a:srgbClr val="282120"/>
                </a:solidFill>
                <a:latin typeface="Montserrat"/>
              </a:rPr>
              <a:t> </a:t>
            </a:r>
            <a:r>
              <a:rPr lang="en-US" sz="3000" dirty="0" err="1">
                <a:solidFill>
                  <a:srgbClr val="282120"/>
                </a:solidFill>
                <a:latin typeface="Montserrat"/>
              </a:rPr>
              <a:t>lành</a:t>
            </a:r>
            <a:r>
              <a:rPr lang="en-US" sz="3000" dirty="0">
                <a:solidFill>
                  <a:srgbClr val="282120"/>
                </a:solidFill>
                <a:latin typeface="Montserrat"/>
              </a:rPr>
              <a:t> </a:t>
            </a:r>
            <a:r>
              <a:rPr lang="en-US" sz="3000" dirty="0" err="1">
                <a:solidFill>
                  <a:srgbClr val="282120"/>
                </a:solidFill>
                <a:latin typeface="Montserrat"/>
              </a:rPr>
              <a:t>mạnh</a:t>
            </a:r>
            <a:r>
              <a:rPr lang="en-US" sz="3000" dirty="0">
                <a:solidFill>
                  <a:srgbClr val="282120"/>
                </a:solidFill>
                <a:latin typeface="Montserrat"/>
              </a:rPr>
              <a:t>, </a:t>
            </a:r>
            <a:r>
              <a:rPr lang="en-US" sz="3000" dirty="0" err="1">
                <a:solidFill>
                  <a:srgbClr val="282120"/>
                </a:solidFill>
                <a:latin typeface="Montserrat"/>
              </a:rPr>
              <a:t>tích</a:t>
            </a:r>
            <a:r>
              <a:rPr lang="en-US" sz="3000" dirty="0">
                <a:solidFill>
                  <a:srgbClr val="282120"/>
                </a:solidFill>
                <a:latin typeface="Montserrat"/>
              </a:rPr>
              <a:t> </a:t>
            </a:r>
            <a:r>
              <a:rPr lang="en-US" sz="3000" dirty="0" err="1">
                <a:solidFill>
                  <a:srgbClr val="282120"/>
                </a:solidFill>
                <a:latin typeface="Montserrat"/>
              </a:rPr>
              <a:t>cực</a:t>
            </a:r>
            <a:r>
              <a:rPr lang="en-US" sz="3000" dirty="0">
                <a:solidFill>
                  <a:srgbClr val="282120"/>
                </a:solidFill>
                <a:latin typeface="Montserrat"/>
              </a:rPr>
              <a:t>, </a:t>
            </a:r>
            <a:r>
              <a:rPr lang="en-US" sz="3000" dirty="0" err="1">
                <a:solidFill>
                  <a:srgbClr val="282120"/>
                </a:solidFill>
                <a:latin typeface="Montserrat"/>
              </a:rPr>
              <a:t>và</a:t>
            </a:r>
            <a:r>
              <a:rPr lang="en-US" sz="3000" dirty="0">
                <a:solidFill>
                  <a:srgbClr val="282120"/>
                </a:solidFill>
                <a:latin typeface="Montserrat"/>
              </a:rPr>
              <a:t> an </a:t>
            </a:r>
            <a:r>
              <a:rPr lang="en-US" sz="3000" dirty="0" err="1">
                <a:solidFill>
                  <a:srgbClr val="282120"/>
                </a:solidFill>
                <a:latin typeface="Montserrat"/>
              </a:rPr>
              <a:t>toàn</a:t>
            </a:r>
            <a:r>
              <a:rPr lang="en-US" sz="3000" dirty="0">
                <a:solidFill>
                  <a:srgbClr val="282120"/>
                </a:solidFill>
                <a:latin typeface="Montserrat"/>
              </a:rPr>
              <a:t> </a:t>
            </a:r>
            <a:r>
              <a:rPr lang="en-US" sz="3000" dirty="0" err="1">
                <a:solidFill>
                  <a:srgbClr val="282120"/>
                </a:solidFill>
                <a:latin typeface="Montserrat"/>
              </a:rPr>
              <a:t>cho</a:t>
            </a:r>
            <a:r>
              <a:rPr lang="en-US" sz="3000" dirty="0">
                <a:solidFill>
                  <a:srgbClr val="282120"/>
                </a:solidFill>
                <a:latin typeface="Montserrat"/>
              </a:rPr>
              <a:t> </a:t>
            </a:r>
            <a:r>
              <a:rPr lang="en-US" sz="3000" dirty="0" err="1">
                <a:solidFill>
                  <a:srgbClr val="282120"/>
                </a:solidFill>
                <a:latin typeface="Montserrat"/>
              </a:rPr>
              <a:t>tất</a:t>
            </a:r>
            <a:r>
              <a:rPr lang="en-US" sz="3000" dirty="0">
                <a:solidFill>
                  <a:srgbClr val="282120"/>
                </a:solidFill>
                <a:latin typeface="Montserrat"/>
              </a:rPr>
              <a:t> </a:t>
            </a:r>
            <a:r>
              <a:rPr lang="en-US" sz="3000" dirty="0" err="1">
                <a:solidFill>
                  <a:srgbClr val="282120"/>
                </a:solidFill>
                <a:latin typeface="Montserrat"/>
              </a:rPr>
              <a:t>cả</a:t>
            </a:r>
            <a:r>
              <a:rPr lang="en-US" sz="3000" dirty="0">
                <a:solidFill>
                  <a:srgbClr val="282120"/>
                </a:solidFill>
                <a:latin typeface="Montserrat"/>
              </a:rPr>
              <a:t> </a:t>
            </a:r>
            <a:r>
              <a:rPr lang="en-US" sz="3000" dirty="0" err="1">
                <a:solidFill>
                  <a:srgbClr val="282120"/>
                </a:solidFill>
                <a:latin typeface="Montserrat"/>
              </a:rPr>
              <a:t>mọi</a:t>
            </a:r>
            <a:r>
              <a:rPr lang="en-US" sz="3000" dirty="0">
                <a:solidFill>
                  <a:srgbClr val="282120"/>
                </a:solidFill>
                <a:latin typeface="Montserrat"/>
              </a:rPr>
              <a:t> </a:t>
            </a:r>
            <a:r>
              <a:rPr lang="en-US" sz="3000" dirty="0" err="1">
                <a:solidFill>
                  <a:srgbClr val="282120"/>
                </a:solidFill>
                <a:latin typeface="Montserrat"/>
              </a:rPr>
              <a:t>người</a:t>
            </a:r>
            <a:r>
              <a:rPr lang="en-US" sz="3000" dirty="0">
                <a:solidFill>
                  <a:srgbClr val="282120"/>
                </a:solidFill>
                <a:latin typeface="Montserrat"/>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BFD1"/>
        </a:solidFill>
        <a:effectLst/>
      </p:bgPr>
    </p:bg>
    <p:spTree>
      <p:nvGrpSpPr>
        <p:cNvPr id="1" name=""/>
        <p:cNvGrpSpPr/>
        <p:nvPr/>
      </p:nvGrpSpPr>
      <p:grpSpPr>
        <a:xfrm>
          <a:off x="0" y="0"/>
          <a:ext cx="0" cy="0"/>
          <a:chOff x="0" y="0"/>
          <a:chExt cx="0" cy="0"/>
        </a:xfrm>
      </p:grpSpPr>
      <p:sp>
        <p:nvSpPr>
          <p:cNvPr id="2" name="Freeform 2"/>
          <p:cNvSpPr/>
          <p:nvPr/>
        </p:nvSpPr>
        <p:spPr>
          <a:xfrm rot="10138245">
            <a:off x="9097724" y="7163848"/>
            <a:ext cx="12773766" cy="4062285"/>
          </a:xfrm>
          <a:custGeom>
            <a:avLst/>
            <a:gdLst/>
            <a:ahLst/>
            <a:cxnLst/>
            <a:rect l="l" t="t" r="r" b="b"/>
            <a:pathLst>
              <a:path w="12773766" h="4062285">
                <a:moveTo>
                  <a:pt x="0" y="0"/>
                </a:moveTo>
                <a:lnTo>
                  <a:pt x="12773766" y="0"/>
                </a:lnTo>
                <a:lnTo>
                  <a:pt x="12773766" y="4062285"/>
                </a:lnTo>
                <a:lnTo>
                  <a:pt x="0" y="4062285"/>
                </a:lnTo>
                <a:lnTo>
                  <a:pt x="0" y="0"/>
                </a:lnTo>
                <a:close/>
              </a:path>
            </a:pathLst>
          </a:custGeom>
          <a:blipFill>
            <a:blip r:embed="rId2">
              <a:extLst>
                <a:ext uri="{96DAC541-7B7A-43D3-8B79-37D633B846F1}">
                  <asvg:svgBlip xmlns:asvg="http://schemas.microsoft.com/office/drawing/2016/SVG/main" xmlns="" r:embed="rId3"/>
                </a:ext>
              </a:extLst>
            </a:blip>
            <a:stretch>
              <a:fillRect t="-135589" r="-3340"/>
            </a:stretch>
          </a:blipFill>
        </p:spPr>
        <p:txBody>
          <a:bodyPr/>
          <a:lstStyle/>
          <a:p>
            <a:endParaRPr lang="en-US"/>
          </a:p>
        </p:txBody>
      </p:sp>
      <p:sp>
        <p:nvSpPr>
          <p:cNvPr id="3" name="Freeform 3"/>
          <p:cNvSpPr/>
          <p:nvPr/>
        </p:nvSpPr>
        <p:spPr>
          <a:xfrm rot="-6212713">
            <a:off x="6520617" y="986945"/>
            <a:ext cx="3271993" cy="2310845"/>
          </a:xfrm>
          <a:custGeom>
            <a:avLst/>
            <a:gdLst/>
            <a:ahLst/>
            <a:cxnLst/>
            <a:rect l="l" t="t" r="r" b="b"/>
            <a:pathLst>
              <a:path w="3271993" h="2310845">
                <a:moveTo>
                  <a:pt x="0" y="0"/>
                </a:moveTo>
                <a:lnTo>
                  <a:pt x="3271993" y="0"/>
                </a:lnTo>
                <a:lnTo>
                  <a:pt x="3271993" y="2310845"/>
                </a:lnTo>
                <a:lnTo>
                  <a:pt x="0" y="23108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7855255" y="-318510"/>
            <a:ext cx="1739682" cy="4435980"/>
          </a:xfrm>
          <a:prstGeom prst="rect">
            <a:avLst/>
          </a:prstGeom>
        </p:spPr>
        <p:txBody>
          <a:bodyPr lIns="0" tIns="0" rIns="0" bIns="0" rtlCol="0" anchor="t">
            <a:spAutoFit/>
          </a:bodyPr>
          <a:lstStyle/>
          <a:p>
            <a:pPr algn="ctr">
              <a:lnSpc>
                <a:spcPts val="36372"/>
              </a:lnSpc>
            </a:pPr>
            <a:r>
              <a:rPr lang="en-US" sz="25980">
                <a:solidFill>
                  <a:srgbClr val="1F4766"/>
                </a:solidFill>
                <a:latin typeface="Montserrat Extra-Bold Bold"/>
              </a:rPr>
              <a:t>2</a:t>
            </a:r>
          </a:p>
        </p:txBody>
      </p:sp>
      <p:sp>
        <p:nvSpPr>
          <p:cNvPr id="5" name="TextBox 5"/>
          <p:cNvSpPr txBox="1"/>
          <p:nvPr/>
        </p:nvSpPr>
        <p:spPr>
          <a:xfrm>
            <a:off x="2798537" y="4012695"/>
            <a:ext cx="14041859" cy="936589"/>
          </a:xfrm>
          <a:prstGeom prst="rect">
            <a:avLst/>
          </a:prstGeom>
        </p:spPr>
        <p:txBody>
          <a:bodyPr lIns="0" tIns="0" rIns="0" bIns="0" rtlCol="0" anchor="t">
            <a:spAutoFit/>
          </a:bodyPr>
          <a:lstStyle/>
          <a:p>
            <a:pPr algn="ctr">
              <a:lnSpc>
                <a:spcPts val="7697"/>
              </a:lnSpc>
            </a:pPr>
            <a:r>
              <a:rPr lang="en-US" sz="5497">
                <a:solidFill>
                  <a:srgbClr val="282120"/>
                </a:solidFill>
                <a:latin typeface="Montserrat Semi-Bold"/>
              </a:rPr>
              <a:t>Danh tính số</a:t>
            </a:r>
          </a:p>
        </p:txBody>
      </p:sp>
      <p:sp>
        <p:nvSpPr>
          <p:cNvPr id="6" name="TextBox 6"/>
          <p:cNvSpPr txBox="1"/>
          <p:nvPr/>
        </p:nvSpPr>
        <p:spPr>
          <a:xfrm>
            <a:off x="3475232" y="5977896"/>
            <a:ext cx="10499728" cy="2114374"/>
          </a:xfrm>
          <a:prstGeom prst="rect">
            <a:avLst/>
          </a:prstGeom>
        </p:spPr>
        <p:txBody>
          <a:bodyPr lIns="0" tIns="0" rIns="0" bIns="0" rtlCol="0" anchor="t">
            <a:spAutoFit/>
          </a:bodyPr>
          <a:lstStyle/>
          <a:p>
            <a:pPr algn="ctr">
              <a:lnSpc>
                <a:spcPts val="4200"/>
              </a:lnSpc>
            </a:pPr>
            <a:r>
              <a:rPr lang="en-US" sz="3000">
                <a:solidFill>
                  <a:srgbClr val="282120"/>
                </a:solidFill>
                <a:latin typeface="Montserrat"/>
              </a:rPr>
              <a:t>Được hình thành thông qua những hành vi của bạn trên internet, tất cả những thông tin bạn nhập, đăng tải và chia sẻ. </a:t>
            </a:r>
          </a:p>
          <a:p>
            <a:pPr algn="ctr">
              <a:lnSpc>
                <a:spcPts val="4200"/>
              </a:lnSpc>
            </a:pPr>
            <a:endParaRPr lang="en-US" sz="3000">
              <a:solidFill>
                <a:srgbClr val="282120"/>
              </a:solidFill>
              <a:latin typeface="Montserrat"/>
            </a:endParaRPr>
          </a:p>
        </p:txBody>
      </p:sp>
      <p:sp>
        <p:nvSpPr>
          <p:cNvPr id="7" name="Freeform 7"/>
          <p:cNvSpPr/>
          <p:nvPr/>
        </p:nvSpPr>
        <p:spPr>
          <a:xfrm flipH="1">
            <a:off x="14476443" y="1435099"/>
            <a:ext cx="3393313" cy="7823201"/>
          </a:xfrm>
          <a:custGeom>
            <a:avLst/>
            <a:gdLst/>
            <a:ahLst/>
            <a:cxnLst/>
            <a:rect l="l" t="t" r="r" b="b"/>
            <a:pathLst>
              <a:path w="3393313" h="7823201">
                <a:moveTo>
                  <a:pt x="3393314" y="0"/>
                </a:moveTo>
                <a:lnTo>
                  <a:pt x="0" y="0"/>
                </a:lnTo>
                <a:lnTo>
                  <a:pt x="0" y="7823201"/>
                </a:lnTo>
                <a:lnTo>
                  <a:pt x="3393314" y="7823201"/>
                </a:lnTo>
                <a:lnTo>
                  <a:pt x="3393314"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BFD1"/>
        </a:solidFill>
        <a:effectLst/>
      </p:bgPr>
    </p:bg>
    <p:spTree>
      <p:nvGrpSpPr>
        <p:cNvPr id="1" name=""/>
        <p:cNvGrpSpPr/>
        <p:nvPr/>
      </p:nvGrpSpPr>
      <p:grpSpPr>
        <a:xfrm>
          <a:off x="0" y="0"/>
          <a:ext cx="0" cy="0"/>
          <a:chOff x="0" y="0"/>
          <a:chExt cx="0" cy="0"/>
        </a:xfrm>
      </p:grpSpPr>
      <p:sp>
        <p:nvSpPr>
          <p:cNvPr id="2" name="Freeform 2"/>
          <p:cNvSpPr/>
          <p:nvPr/>
        </p:nvSpPr>
        <p:spPr>
          <a:xfrm rot="7284355">
            <a:off x="13733986" y="1914027"/>
            <a:ext cx="4011856" cy="2833374"/>
          </a:xfrm>
          <a:custGeom>
            <a:avLst/>
            <a:gdLst/>
            <a:ahLst/>
            <a:cxnLst/>
            <a:rect l="l" t="t" r="r" b="b"/>
            <a:pathLst>
              <a:path w="4011856" h="2833374">
                <a:moveTo>
                  <a:pt x="0" y="0"/>
                </a:moveTo>
                <a:lnTo>
                  <a:pt x="4011856" y="0"/>
                </a:lnTo>
                <a:lnTo>
                  <a:pt x="4011856" y="2833374"/>
                </a:lnTo>
                <a:lnTo>
                  <a:pt x="0" y="28333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3240385" y="2619213"/>
            <a:ext cx="10245106" cy="2638138"/>
          </a:xfrm>
          <a:prstGeom prst="rect">
            <a:avLst/>
          </a:prstGeom>
        </p:spPr>
        <p:txBody>
          <a:bodyPr lIns="0" tIns="0" rIns="0" bIns="0" rtlCol="0" anchor="t">
            <a:spAutoFit/>
          </a:bodyPr>
          <a:lstStyle/>
          <a:p>
            <a:pPr algn="r">
              <a:lnSpc>
                <a:spcPts val="4200"/>
              </a:lnSpc>
            </a:pPr>
            <a:r>
              <a:rPr lang="en-US" sz="3000" dirty="0">
                <a:solidFill>
                  <a:srgbClr val="282120"/>
                </a:solidFill>
                <a:latin typeface="Montserrat"/>
              </a:rPr>
              <a:t>Thông tin </a:t>
            </a:r>
            <a:r>
              <a:rPr lang="en-US" sz="3000" dirty="0" err="1">
                <a:solidFill>
                  <a:srgbClr val="282120"/>
                </a:solidFill>
                <a:latin typeface="Montserrat"/>
              </a:rPr>
              <a:t>chung</a:t>
            </a:r>
            <a:r>
              <a:rPr lang="en-US" sz="3000" dirty="0">
                <a:solidFill>
                  <a:srgbClr val="282120"/>
                </a:solidFill>
                <a:latin typeface="Montserrat"/>
              </a:rPr>
              <a:t> </a:t>
            </a:r>
            <a:r>
              <a:rPr lang="en-US" sz="3000" dirty="0" err="1">
                <a:solidFill>
                  <a:srgbClr val="282120"/>
                </a:solidFill>
                <a:latin typeface="Montserrat"/>
              </a:rPr>
              <a:t>là</a:t>
            </a:r>
            <a:r>
              <a:rPr lang="en-US" sz="3000" dirty="0">
                <a:solidFill>
                  <a:srgbClr val="282120"/>
                </a:solidFill>
                <a:latin typeface="Montserrat"/>
              </a:rPr>
              <a:t> </a:t>
            </a:r>
            <a:r>
              <a:rPr lang="en-US" sz="3000" dirty="0" err="1">
                <a:solidFill>
                  <a:srgbClr val="282120"/>
                </a:solidFill>
                <a:latin typeface="Montserrat"/>
              </a:rPr>
              <a:t>thông</a:t>
            </a:r>
            <a:r>
              <a:rPr lang="en-US" sz="3000" dirty="0">
                <a:solidFill>
                  <a:srgbClr val="282120"/>
                </a:solidFill>
                <a:latin typeface="Montserrat"/>
              </a:rPr>
              <a:t> tin </a:t>
            </a:r>
            <a:r>
              <a:rPr lang="en-US" sz="3000" dirty="0" err="1">
                <a:solidFill>
                  <a:srgbClr val="282120"/>
                </a:solidFill>
                <a:latin typeface="Montserrat"/>
              </a:rPr>
              <a:t>về</a:t>
            </a:r>
            <a:r>
              <a:rPr lang="en-US" sz="3000" dirty="0">
                <a:solidFill>
                  <a:srgbClr val="282120"/>
                </a:solidFill>
                <a:latin typeface="Montserrat"/>
              </a:rPr>
              <a:t> ai </a:t>
            </a:r>
            <a:r>
              <a:rPr lang="en-US" sz="3000" dirty="0" err="1">
                <a:solidFill>
                  <a:srgbClr val="282120"/>
                </a:solidFill>
                <a:latin typeface="Montserrat"/>
              </a:rPr>
              <a:t>đó</a:t>
            </a:r>
            <a:r>
              <a:rPr lang="en-US" sz="3000" dirty="0">
                <a:solidFill>
                  <a:srgbClr val="282120"/>
                </a:solidFill>
                <a:latin typeface="Montserrat"/>
              </a:rPr>
              <a:t> </a:t>
            </a:r>
            <a:r>
              <a:rPr lang="en-US" sz="3000" dirty="0" err="1">
                <a:solidFill>
                  <a:srgbClr val="282120"/>
                </a:solidFill>
                <a:latin typeface="Montserrat"/>
              </a:rPr>
              <a:t>hoặc</a:t>
            </a:r>
            <a:r>
              <a:rPr lang="en-US" sz="3000" dirty="0">
                <a:solidFill>
                  <a:srgbClr val="282120"/>
                </a:solidFill>
                <a:latin typeface="Montserrat"/>
              </a:rPr>
              <a:t> </a:t>
            </a:r>
            <a:r>
              <a:rPr lang="en-US" sz="3000" dirty="0" err="1">
                <a:solidFill>
                  <a:srgbClr val="282120"/>
                </a:solidFill>
                <a:latin typeface="Montserrat"/>
              </a:rPr>
              <a:t>điều</a:t>
            </a:r>
            <a:r>
              <a:rPr lang="en-US" sz="3000" dirty="0">
                <a:solidFill>
                  <a:srgbClr val="282120"/>
                </a:solidFill>
                <a:latin typeface="Montserrat"/>
              </a:rPr>
              <a:t> </a:t>
            </a:r>
            <a:r>
              <a:rPr lang="en-US" sz="3000" dirty="0" err="1">
                <a:solidFill>
                  <a:srgbClr val="282120"/>
                </a:solidFill>
                <a:latin typeface="Montserrat"/>
              </a:rPr>
              <a:t>gì</a:t>
            </a:r>
            <a:r>
              <a:rPr lang="en-US" sz="3000" dirty="0">
                <a:solidFill>
                  <a:srgbClr val="282120"/>
                </a:solidFill>
                <a:latin typeface="Montserrat"/>
              </a:rPr>
              <a:t> </a:t>
            </a:r>
            <a:r>
              <a:rPr lang="en-US" sz="3000" dirty="0" err="1">
                <a:solidFill>
                  <a:srgbClr val="282120"/>
                </a:solidFill>
                <a:latin typeface="Montserrat"/>
              </a:rPr>
              <a:t>đó</a:t>
            </a:r>
            <a:r>
              <a:rPr lang="en-US" sz="3000" dirty="0">
                <a:solidFill>
                  <a:srgbClr val="282120"/>
                </a:solidFill>
                <a:latin typeface="Montserrat"/>
              </a:rPr>
              <a:t>.</a:t>
            </a:r>
          </a:p>
          <a:p>
            <a:pPr algn="r">
              <a:lnSpc>
                <a:spcPts val="4200"/>
              </a:lnSpc>
            </a:pPr>
            <a:r>
              <a:rPr lang="en-US" sz="3000" dirty="0">
                <a:solidFill>
                  <a:srgbClr val="282120"/>
                </a:solidFill>
                <a:latin typeface="Montserrat"/>
              </a:rPr>
              <a:t>Thông tin </a:t>
            </a:r>
            <a:r>
              <a:rPr lang="en-US" sz="3000" dirty="0" err="1">
                <a:solidFill>
                  <a:srgbClr val="282120"/>
                </a:solidFill>
                <a:latin typeface="Montserrat"/>
              </a:rPr>
              <a:t>số</a:t>
            </a:r>
            <a:r>
              <a:rPr lang="en-US" sz="3000" dirty="0">
                <a:solidFill>
                  <a:srgbClr val="282120"/>
                </a:solidFill>
                <a:latin typeface="Montserrat"/>
              </a:rPr>
              <a:t> </a:t>
            </a:r>
            <a:r>
              <a:rPr lang="en-US" sz="3000" dirty="0" err="1">
                <a:solidFill>
                  <a:srgbClr val="282120"/>
                </a:solidFill>
                <a:latin typeface="Montserrat"/>
              </a:rPr>
              <a:t>là</a:t>
            </a:r>
            <a:r>
              <a:rPr lang="en-US" sz="3000" dirty="0">
                <a:solidFill>
                  <a:srgbClr val="282120"/>
                </a:solidFill>
                <a:latin typeface="Montserrat"/>
              </a:rPr>
              <a:t> </a:t>
            </a:r>
            <a:r>
              <a:rPr lang="en-US" sz="3000" dirty="0" err="1">
                <a:solidFill>
                  <a:srgbClr val="282120"/>
                </a:solidFill>
                <a:latin typeface="Montserrat"/>
              </a:rPr>
              <a:t>thông</a:t>
            </a:r>
            <a:r>
              <a:rPr lang="en-US" sz="3000" dirty="0">
                <a:solidFill>
                  <a:srgbClr val="282120"/>
                </a:solidFill>
                <a:latin typeface="Montserrat"/>
              </a:rPr>
              <a:t> tin </a:t>
            </a:r>
            <a:r>
              <a:rPr lang="en-US" sz="3000" dirty="0" err="1">
                <a:solidFill>
                  <a:srgbClr val="282120"/>
                </a:solidFill>
                <a:latin typeface="Montserrat"/>
              </a:rPr>
              <a:t>máy</a:t>
            </a:r>
            <a:r>
              <a:rPr lang="en-US" sz="3000" dirty="0">
                <a:solidFill>
                  <a:srgbClr val="282120"/>
                </a:solidFill>
                <a:latin typeface="Montserrat"/>
              </a:rPr>
              <a:t> </a:t>
            </a:r>
            <a:r>
              <a:rPr lang="en-US" sz="3000" dirty="0" err="1">
                <a:solidFill>
                  <a:srgbClr val="282120"/>
                </a:solidFill>
                <a:latin typeface="Montserrat"/>
              </a:rPr>
              <a:t>tính</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thể</a:t>
            </a:r>
            <a:r>
              <a:rPr lang="en-US" sz="3000" dirty="0">
                <a:solidFill>
                  <a:srgbClr val="282120"/>
                </a:solidFill>
                <a:latin typeface="Montserrat"/>
              </a:rPr>
              <a:t> </a:t>
            </a:r>
            <a:r>
              <a:rPr lang="en-US" sz="3000" dirty="0" err="1">
                <a:solidFill>
                  <a:srgbClr val="282120"/>
                </a:solidFill>
                <a:latin typeface="Montserrat"/>
              </a:rPr>
              <a:t>xử</a:t>
            </a:r>
            <a:r>
              <a:rPr lang="en-US" sz="3000" dirty="0">
                <a:solidFill>
                  <a:srgbClr val="282120"/>
                </a:solidFill>
                <a:latin typeface="Montserrat"/>
              </a:rPr>
              <a:t> lý </a:t>
            </a:r>
            <a:r>
              <a:rPr lang="en-US" sz="3000" dirty="0" err="1">
                <a:solidFill>
                  <a:srgbClr val="282120"/>
                </a:solidFill>
                <a:latin typeface="Montserrat"/>
              </a:rPr>
              <a:t>được</a:t>
            </a:r>
            <a:r>
              <a:rPr lang="en-US" sz="3000" dirty="0">
                <a:solidFill>
                  <a:srgbClr val="282120"/>
                </a:solidFill>
                <a:latin typeface="Montserrat"/>
              </a:rPr>
              <a:t>.</a:t>
            </a:r>
          </a:p>
          <a:p>
            <a:pPr algn="r">
              <a:lnSpc>
                <a:spcPts val="4200"/>
              </a:lnSpc>
            </a:pPr>
            <a:r>
              <a:rPr lang="en-US" sz="3000" dirty="0" err="1">
                <a:solidFill>
                  <a:srgbClr val="282120"/>
                </a:solidFill>
                <a:latin typeface="Montserrat"/>
              </a:rPr>
              <a:t>Dữ</a:t>
            </a:r>
            <a:r>
              <a:rPr lang="en-US" sz="3000" dirty="0">
                <a:solidFill>
                  <a:srgbClr val="282120"/>
                </a:solidFill>
                <a:latin typeface="Montserrat"/>
              </a:rPr>
              <a:t> </a:t>
            </a:r>
            <a:r>
              <a:rPr lang="en-US" sz="3000" dirty="0" err="1">
                <a:solidFill>
                  <a:srgbClr val="282120"/>
                </a:solidFill>
                <a:latin typeface="Montserrat"/>
              </a:rPr>
              <a:t>liệu</a:t>
            </a:r>
            <a:r>
              <a:rPr lang="en-US" sz="3000" dirty="0">
                <a:solidFill>
                  <a:srgbClr val="282120"/>
                </a:solidFill>
                <a:latin typeface="Montserrat"/>
              </a:rPr>
              <a:t> </a:t>
            </a:r>
            <a:r>
              <a:rPr lang="en-US" sz="3000" dirty="0" err="1">
                <a:solidFill>
                  <a:srgbClr val="282120"/>
                </a:solidFill>
                <a:latin typeface="Montserrat"/>
              </a:rPr>
              <a:t>số</a:t>
            </a:r>
            <a:r>
              <a:rPr lang="en-US" sz="3000" dirty="0">
                <a:solidFill>
                  <a:srgbClr val="282120"/>
                </a:solidFill>
                <a:latin typeface="Montserrat"/>
              </a:rPr>
              <a:t> </a:t>
            </a:r>
            <a:r>
              <a:rPr lang="en-US" sz="3000" dirty="0" err="1">
                <a:solidFill>
                  <a:srgbClr val="282120"/>
                </a:solidFill>
                <a:latin typeface="Montserrat"/>
              </a:rPr>
              <a:t>là</a:t>
            </a:r>
            <a:r>
              <a:rPr lang="en-US" sz="3000" dirty="0">
                <a:solidFill>
                  <a:srgbClr val="282120"/>
                </a:solidFill>
                <a:latin typeface="Montserrat"/>
              </a:rPr>
              <a:t> </a:t>
            </a:r>
            <a:r>
              <a:rPr lang="en-US" sz="3000" dirty="0" err="1">
                <a:solidFill>
                  <a:srgbClr val="282120"/>
                </a:solidFill>
                <a:latin typeface="Montserrat"/>
              </a:rPr>
              <a:t>tất</a:t>
            </a:r>
            <a:r>
              <a:rPr lang="en-US" sz="3000" dirty="0">
                <a:solidFill>
                  <a:srgbClr val="282120"/>
                </a:solidFill>
                <a:latin typeface="Montserrat"/>
              </a:rPr>
              <a:t> </a:t>
            </a:r>
            <a:r>
              <a:rPr lang="en-US" sz="3000" dirty="0" err="1">
                <a:solidFill>
                  <a:srgbClr val="282120"/>
                </a:solidFill>
                <a:latin typeface="Montserrat"/>
              </a:rPr>
              <a:t>cả</a:t>
            </a:r>
            <a:r>
              <a:rPr lang="en-US" sz="3000" dirty="0">
                <a:solidFill>
                  <a:srgbClr val="282120"/>
                </a:solidFill>
                <a:latin typeface="Montserrat"/>
              </a:rPr>
              <a:t> </a:t>
            </a:r>
            <a:r>
              <a:rPr lang="en-US" sz="3000" dirty="0" err="1">
                <a:solidFill>
                  <a:srgbClr val="282120"/>
                </a:solidFill>
                <a:latin typeface="Montserrat"/>
              </a:rPr>
              <a:t>các</a:t>
            </a:r>
            <a:r>
              <a:rPr lang="en-US" sz="3000" dirty="0">
                <a:solidFill>
                  <a:srgbClr val="282120"/>
                </a:solidFill>
                <a:latin typeface="Montserrat"/>
              </a:rPr>
              <a:t> </a:t>
            </a:r>
            <a:r>
              <a:rPr lang="en-US" sz="3000" dirty="0" err="1">
                <a:solidFill>
                  <a:srgbClr val="282120"/>
                </a:solidFill>
                <a:latin typeface="Montserrat"/>
              </a:rPr>
              <a:t>thông</a:t>
            </a:r>
            <a:r>
              <a:rPr lang="en-US" sz="3000" dirty="0">
                <a:solidFill>
                  <a:srgbClr val="282120"/>
                </a:solidFill>
                <a:latin typeface="Montserrat"/>
              </a:rPr>
              <a:t> tin </a:t>
            </a:r>
            <a:r>
              <a:rPr lang="en-US" sz="3000" dirty="0" err="1">
                <a:solidFill>
                  <a:srgbClr val="282120"/>
                </a:solidFill>
                <a:latin typeface="Montserrat"/>
              </a:rPr>
              <a:t>được</a:t>
            </a:r>
            <a:r>
              <a:rPr lang="en-US" sz="3000" dirty="0">
                <a:solidFill>
                  <a:srgbClr val="282120"/>
                </a:solidFill>
                <a:latin typeface="Montserrat"/>
              </a:rPr>
              <a:t> </a:t>
            </a:r>
            <a:r>
              <a:rPr lang="en-US" sz="3000" dirty="0" err="1">
                <a:solidFill>
                  <a:srgbClr val="282120"/>
                </a:solidFill>
                <a:latin typeface="Montserrat"/>
              </a:rPr>
              <a:t>gửi</a:t>
            </a:r>
            <a:r>
              <a:rPr lang="en-US" sz="3000" dirty="0">
                <a:solidFill>
                  <a:srgbClr val="282120"/>
                </a:solidFill>
                <a:latin typeface="Montserrat"/>
              </a:rPr>
              <a:t>, </a:t>
            </a:r>
            <a:r>
              <a:rPr lang="en-US" sz="3000" dirty="0" err="1">
                <a:solidFill>
                  <a:srgbClr val="282120"/>
                </a:solidFill>
                <a:latin typeface="Montserrat"/>
              </a:rPr>
              <a:t>xem</a:t>
            </a:r>
            <a:r>
              <a:rPr lang="en-US" sz="3000" dirty="0">
                <a:solidFill>
                  <a:srgbClr val="282120"/>
                </a:solidFill>
                <a:latin typeface="Montserrat"/>
              </a:rPr>
              <a:t>, chia </a:t>
            </a:r>
            <a:r>
              <a:rPr lang="en-US" sz="3000" dirty="0" err="1">
                <a:solidFill>
                  <a:srgbClr val="282120"/>
                </a:solidFill>
                <a:latin typeface="Montserrat"/>
              </a:rPr>
              <a:t>sẻ</a:t>
            </a:r>
            <a:r>
              <a:rPr lang="en-US" sz="3000" dirty="0">
                <a:solidFill>
                  <a:srgbClr val="282120"/>
                </a:solidFill>
                <a:latin typeface="Montserrat"/>
              </a:rPr>
              <a:t>, lưu </a:t>
            </a:r>
            <a:r>
              <a:rPr lang="en-US" sz="3000" dirty="0" err="1">
                <a:solidFill>
                  <a:srgbClr val="282120"/>
                </a:solidFill>
                <a:latin typeface="Montserrat"/>
              </a:rPr>
              <a:t>trữ</a:t>
            </a:r>
            <a:r>
              <a:rPr lang="en-US" sz="3000" dirty="0">
                <a:solidFill>
                  <a:srgbClr val="282120"/>
                </a:solidFill>
                <a:latin typeface="Montserrat"/>
              </a:rPr>
              <a:t>, </a:t>
            </a:r>
            <a:r>
              <a:rPr lang="en-US" sz="3000" dirty="0" err="1">
                <a:solidFill>
                  <a:srgbClr val="282120"/>
                </a:solidFill>
                <a:latin typeface="Montserrat"/>
              </a:rPr>
              <a:t>và</a:t>
            </a:r>
            <a:r>
              <a:rPr lang="en-US" sz="3000" dirty="0">
                <a:solidFill>
                  <a:srgbClr val="282120"/>
                </a:solidFill>
                <a:latin typeface="Montserrat"/>
              </a:rPr>
              <a:t> </a:t>
            </a:r>
            <a:r>
              <a:rPr lang="en-US" sz="3000" dirty="0" err="1">
                <a:solidFill>
                  <a:srgbClr val="282120"/>
                </a:solidFill>
                <a:latin typeface="Montserrat"/>
              </a:rPr>
              <a:t>xử</a:t>
            </a:r>
            <a:r>
              <a:rPr lang="en-US" sz="3000" dirty="0">
                <a:solidFill>
                  <a:srgbClr val="282120"/>
                </a:solidFill>
                <a:latin typeface="Montserrat"/>
              </a:rPr>
              <a:t> lý </a:t>
            </a:r>
            <a:r>
              <a:rPr lang="en-US" sz="3000" dirty="0" err="1">
                <a:solidFill>
                  <a:srgbClr val="282120"/>
                </a:solidFill>
                <a:latin typeface="Montserrat"/>
              </a:rPr>
              <a:t>trên</a:t>
            </a:r>
            <a:r>
              <a:rPr lang="en-US" sz="3000" dirty="0">
                <a:solidFill>
                  <a:srgbClr val="282120"/>
                </a:solidFill>
                <a:latin typeface="Montserrat"/>
              </a:rPr>
              <a:t> </a:t>
            </a:r>
            <a:r>
              <a:rPr lang="en-US" sz="3000" dirty="0" err="1">
                <a:solidFill>
                  <a:srgbClr val="282120"/>
                </a:solidFill>
                <a:latin typeface="Montserrat"/>
              </a:rPr>
              <a:t>máy</a:t>
            </a:r>
            <a:r>
              <a:rPr lang="en-US" sz="3000" dirty="0">
                <a:solidFill>
                  <a:srgbClr val="282120"/>
                </a:solidFill>
                <a:latin typeface="Montserrat"/>
              </a:rPr>
              <a:t> </a:t>
            </a:r>
            <a:r>
              <a:rPr lang="en-US" sz="3000" dirty="0" err="1">
                <a:solidFill>
                  <a:srgbClr val="282120"/>
                </a:solidFill>
                <a:latin typeface="Montserrat"/>
              </a:rPr>
              <a:t>tính</a:t>
            </a:r>
            <a:r>
              <a:rPr lang="en-US" sz="3000" dirty="0">
                <a:solidFill>
                  <a:srgbClr val="282120"/>
                </a:solidFill>
                <a:latin typeface="Montserrat"/>
              </a:rPr>
              <a:t> </a:t>
            </a:r>
            <a:r>
              <a:rPr lang="en-US" sz="3000" dirty="0" err="1">
                <a:solidFill>
                  <a:srgbClr val="282120"/>
                </a:solidFill>
                <a:latin typeface="Montserrat"/>
              </a:rPr>
              <a:t>và</a:t>
            </a:r>
            <a:r>
              <a:rPr lang="en-US" sz="3000" dirty="0">
                <a:solidFill>
                  <a:srgbClr val="282120"/>
                </a:solidFill>
                <a:latin typeface="Montserrat"/>
              </a:rPr>
              <a:t> </a:t>
            </a:r>
            <a:r>
              <a:rPr lang="en-US" sz="3000" dirty="0" err="1">
                <a:solidFill>
                  <a:srgbClr val="282120"/>
                </a:solidFill>
                <a:latin typeface="Montserrat"/>
              </a:rPr>
              <a:t>thiết</a:t>
            </a:r>
            <a:r>
              <a:rPr lang="en-US" sz="3000" dirty="0">
                <a:solidFill>
                  <a:srgbClr val="282120"/>
                </a:solidFill>
                <a:latin typeface="Montserrat"/>
              </a:rPr>
              <a:t> </a:t>
            </a:r>
            <a:r>
              <a:rPr lang="en-US" sz="3000" dirty="0" err="1">
                <a:solidFill>
                  <a:srgbClr val="282120"/>
                </a:solidFill>
                <a:latin typeface="Montserrat"/>
              </a:rPr>
              <a:t>bị</a:t>
            </a:r>
            <a:r>
              <a:rPr lang="en-US" sz="3000" dirty="0">
                <a:solidFill>
                  <a:srgbClr val="282120"/>
                </a:solidFill>
                <a:latin typeface="Montserrat"/>
              </a:rPr>
              <a:t> </a:t>
            </a:r>
            <a:r>
              <a:rPr lang="en-US" sz="3000" dirty="0" err="1">
                <a:solidFill>
                  <a:srgbClr val="282120"/>
                </a:solidFill>
                <a:latin typeface="Montserrat"/>
              </a:rPr>
              <a:t>số</a:t>
            </a:r>
            <a:r>
              <a:rPr lang="en-US" sz="3000" dirty="0">
                <a:solidFill>
                  <a:srgbClr val="282120"/>
                </a:solidFill>
                <a:latin typeface="Montserrat"/>
              </a:rPr>
              <a:t>. </a:t>
            </a:r>
          </a:p>
          <a:p>
            <a:pPr algn="r">
              <a:lnSpc>
                <a:spcPts val="4199"/>
              </a:lnSpc>
            </a:pPr>
            <a:endParaRPr lang="en-US" sz="3000" dirty="0">
              <a:solidFill>
                <a:srgbClr val="282120"/>
              </a:solidFill>
              <a:latin typeface="Montserrat"/>
            </a:endParaRPr>
          </a:p>
        </p:txBody>
      </p:sp>
      <p:sp>
        <p:nvSpPr>
          <p:cNvPr id="4" name="Freeform 4"/>
          <p:cNvSpPr/>
          <p:nvPr/>
        </p:nvSpPr>
        <p:spPr>
          <a:xfrm rot="-6429196">
            <a:off x="-844684" y="5094039"/>
            <a:ext cx="6061800" cy="7193055"/>
          </a:xfrm>
          <a:custGeom>
            <a:avLst/>
            <a:gdLst/>
            <a:ahLst/>
            <a:cxnLst/>
            <a:rect l="l" t="t" r="r" b="b"/>
            <a:pathLst>
              <a:path w="6061800" h="7193055">
                <a:moveTo>
                  <a:pt x="0" y="0"/>
                </a:moveTo>
                <a:lnTo>
                  <a:pt x="6061800" y="0"/>
                </a:lnTo>
                <a:lnTo>
                  <a:pt x="6061800" y="7193055"/>
                </a:lnTo>
                <a:lnTo>
                  <a:pt x="0" y="7193055"/>
                </a:lnTo>
                <a:lnTo>
                  <a:pt x="0" y="0"/>
                </a:lnTo>
                <a:close/>
              </a:path>
            </a:pathLst>
          </a:custGeom>
          <a:blipFill>
            <a:blip r:embed="rId4">
              <a:extLst>
                <a:ext uri="{96DAC541-7B7A-43D3-8B79-37D633B846F1}">
                  <asvg:svgBlip xmlns:asvg="http://schemas.microsoft.com/office/drawing/2016/SVG/main" xmlns="" r:embed="rId5"/>
                </a:ext>
              </a:extLst>
            </a:blip>
            <a:stretch>
              <a:fillRect l="-83616"/>
            </a:stretch>
          </a:blipFill>
        </p:spPr>
        <p:txBody>
          <a:bodyPr/>
          <a:lstStyle/>
          <a:p>
            <a:endParaRPr lang="en-US"/>
          </a:p>
        </p:txBody>
      </p:sp>
      <p:sp>
        <p:nvSpPr>
          <p:cNvPr id="5" name="TextBox 5"/>
          <p:cNvSpPr txBox="1"/>
          <p:nvPr/>
        </p:nvSpPr>
        <p:spPr>
          <a:xfrm>
            <a:off x="14000728" y="306984"/>
            <a:ext cx="2011781" cy="4334856"/>
          </a:xfrm>
          <a:prstGeom prst="rect">
            <a:avLst/>
          </a:prstGeom>
        </p:spPr>
        <p:txBody>
          <a:bodyPr lIns="0" tIns="0" rIns="0" bIns="0" rtlCol="0" anchor="t">
            <a:spAutoFit/>
          </a:bodyPr>
          <a:lstStyle/>
          <a:p>
            <a:pPr algn="ctr">
              <a:lnSpc>
                <a:spcPts val="35415"/>
              </a:lnSpc>
            </a:pPr>
            <a:r>
              <a:rPr lang="en-US" sz="25296">
                <a:solidFill>
                  <a:srgbClr val="E45258"/>
                </a:solidFill>
                <a:latin typeface="Montserrat Extra-Bold Bold"/>
              </a:rPr>
              <a:t>3</a:t>
            </a:r>
          </a:p>
        </p:txBody>
      </p:sp>
      <p:sp>
        <p:nvSpPr>
          <p:cNvPr id="6" name="TextBox 6"/>
          <p:cNvSpPr txBox="1"/>
          <p:nvPr/>
        </p:nvSpPr>
        <p:spPr>
          <a:xfrm>
            <a:off x="1688089" y="1392409"/>
            <a:ext cx="11797403" cy="936589"/>
          </a:xfrm>
          <a:prstGeom prst="rect">
            <a:avLst/>
          </a:prstGeom>
        </p:spPr>
        <p:txBody>
          <a:bodyPr lIns="0" tIns="0" rIns="0" bIns="0" rtlCol="0" anchor="t">
            <a:spAutoFit/>
          </a:bodyPr>
          <a:lstStyle/>
          <a:p>
            <a:pPr algn="r">
              <a:lnSpc>
                <a:spcPts val="7697"/>
              </a:lnSpc>
            </a:pPr>
            <a:r>
              <a:rPr lang="en-US" sz="5497" dirty="0">
                <a:solidFill>
                  <a:srgbClr val="282120"/>
                </a:solidFill>
                <a:latin typeface="Montserrat Semi-Bold"/>
              </a:rPr>
              <a:t>Thông tin </a:t>
            </a:r>
            <a:r>
              <a:rPr lang="en-US" sz="5497" dirty="0" err="1">
                <a:solidFill>
                  <a:srgbClr val="282120"/>
                </a:solidFill>
                <a:latin typeface="Montserrat Semi-Bold"/>
              </a:rPr>
              <a:t>số</a:t>
            </a:r>
            <a:r>
              <a:rPr lang="en-US" sz="5497" dirty="0">
                <a:solidFill>
                  <a:srgbClr val="282120"/>
                </a:solidFill>
                <a:latin typeface="Montserrat Semi-Bold"/>
              </a:rPr>
              <a:t> </a:t>
            </a:r>
          </a:p>
        </p:txBody>
      </p:sp>
      <p:sp>
        <p:nvSpPr>
          <p:cNvPr id="7" name="Freeform 7"/>
          <p:cNvSpPr/>
          <p:nvPr/>
        </p:nvSpPr>
        <p:spPr>
          <a:xfrm>
            <a:off x="1688089" y="5328429"/>
            <a:ext cx="7578589" cy="4812404"/>
          </a:xfrm>
          <a:custGeom>
            <a:avLst/>
            <a:gdLst/>
            <a:ahLst/>
            <a:cxnLst/>
            <a:rect l="l" t="t" r="r" b="b"/>
            <a:pathLst>
              <a:path w="7578589" h="4812404">
                <a:moveTo>
                  <a:pt x="0" y="0"/>
                </a:moveTo>
                <a:lnTo>
                  <a:pt x="7578588" y="0"/>
                </a:lnTo>
                <a:lnTo>
                  <a:pt x="7578588" y="4812404"/>
                </a:lnTo>
                <a:lnTo>
                  <a:pt x="0" y="48124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6BFD1"/>
        </a:solidFill>
        <a:effectLst/>
      </p:bgPr>
    </p:bg>
    <p:spTree>
      <p:nvGrpSpPr>
        <p:cNvPr id="1" name=""/>
        <p:cNvGrpSpPr/>
        <p:nvPr/>
      </p:nvGrpSpPr>
      <p:grpSpPr>
        <a:xfrm>
          <a:off x="0" y="0"/>
          <a:ext cx="0" cy="0"/>
          <a:chOff x="0" y="0"/>
          <a:chExt cx="0" cy="0"/>
        </a:xfrm>
      </p:grpSpPr>
      <p:sp>
        <p:nvSpPr>
          <p:cNvPr id="2" name="Freeform 2"/>
          <p:cNvSpPr/>
          <p:nvPr/>
        </p:nvSpPr>
        <p:spPr>
          <a:xfrm rot="8100000">
            <a:off x="11061092" y="5823341"/>
            <a:ext cx="9659770" cy="6190669"/>
          </a:xfrm>
          <a:custGeom>
            <a:avLst/>
            <a:gdLst/>
            <a:ahLst/>
            <a:cxnLst/>
            <a:rect l="l" t="t" r="r" b="b"/>
            <a:pathLst>
              <a:path w="9659770" h="6190669">
                <a:moveTo>
                  <a:pt x="0" y="0"/>
                </a:moveTo>
                <a:lnTo>
                  <a:pt x="9659770" y="0"/>
                </a:lnTo>
                <a:lnTo>
                  <a:pt x="9659770" y="6190669"/>
                </a:lnTo>
                <a:lnTo>
                  <a:pt x="0" y="6190669"/>
                </a:lnTo>
                <a:lnTo>
                  <a:pt x="0" y="0"/>
                </a:lnTo>
                <a:close/>
              </a:path>
            </a:pathLst>
          </a:custGeom>
          <a:blipFill>
            <a:blip r:embed="rId2">
              <a:extLst>
                <a:ext uri="{96DAC541-7B7A-43D3-8B79-37D633B846F1}">
                  <asvg:svgBlip xmlns:asvg="http://schemas.microsoft.com/office/drawing/2016/SVG/main" xmlns="" r:embed="rId3"/>
                </a:ext>
              </a:extLst>
            </a:blip>
            <a:stretch>
              <a:fillRect l="-18418" t="-54592" r="-18235"/>
            </a:stretch>
          </a:blipFill>
        </p:spPr>
        <p:txBody>
          <a:bodyPr/>
          <a:lstStyle/>
          <a:p>
            <a:endParaRPr lang="en-US"/>
          </a:p>
        </p:txBody>
      </p:sp>
      <p:sp>
        <p:nvSpPr>
          <p:cNvPr id="3" name="Freeform 3"/>
          <p:cNvSpPr/>
          <p:nvPr/>
        </p:nvSpPr>
        <p:spPr>
          <a:xfrm rot="-6212713">
            <a:off x="79426" y="2082404"/>
            <a:ext cx="4549280" cy="3212929"/>
          </a:xfrm>
          <a:custGeom>
            <a:avLst/>
            <a:gdLst/>
            <a:ahLst/>
            <a:cxnLst/>
            <a:rect l="l" t="t" r="r" b="b"/>
            <a:pathLst>
              <a:path w="4549280" h="3212929">
                <a:moveTo>
                  <a:pt x="0" y="0"/>
                </a:moveTo>
                <a:lnTo>
                  <a:pt x="4549280" y="0"/>
                </a:lnTo>
                <a:lnTo>
                  <a:pt x="4549280" y="3212929"/>
                </a:lnTo>
                <a:lnTo>
                  <a:pt x="0" y="32129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4578365" y="2942316"/>
            <a:ext cx="8918924" cy="6371630"/>
          </a:xfrm>
          <a:prstGeom prst="rect">
            <a:avLst/>
          </a:prstGeom>
        </p:spPr>
        <p:txBody>
          <a:bodyPr lIns="0" tIns="0" rIns="0" bIns="0" rtlCol="0" anchor="t">
            <a:spAutoFit/>
          </a:bodyPr>
          <a:lstStyle/>
          <a:p>
            <a:pPr>
              <a:lnSpc>
                <a:spcPts val="4200"/>
              </a:lnSpc>
            </a:pPr>
            <a:r>
              <a:rPr lang="en-US" sz="3000" dirty="0" err="1">
                <a:solidFill>
                  <a:srgbClr val="282120"/>
                </a:solidFill>
                <a:latin typeface="Montserrat"/>
              </a:rPr>
              <a:t>Người</a:t>
            </a:r>
            <a:r>
              <a:rPr lang="en-US" sz="3000" dirty="0">
                <a:solidFill>
                  <a:srgbClr val="282120"/>
                </a:solidFill>
                <a:latin typeface="Montserrat"/>
              </a:rPr>
              <a:t> </a:t>
            </a:r>
            <a:r>
              <a:rPr lang="en-US" sz="3000" dirty="0" err="1">
                <a:solidFill>
                  <a:srgbClr val="282120"/>
                </a:solidFill>
                <a:latin typeface="Montserrat"/>
              </a:rPr>
              <a:t>khác</a:t>
            </a:r>
            <a:r>
              <a:rPr lang="en-US" sz="3000" dirty="0">
                <a:solidFill>
                  <a:srgbClr val="282120"/>
                </a:solidFill>
                <a:latin typeface="Montserrat"/>
              </a:rPr>
              <a:t> </a:t>
            </a:r>
            <a:r>
              <a:rPr lang="en-US" sz="3000" dirty="0" err="1">
                <a:solidFill>
                  <a:srgbClr val="282120"/>
                </a:solidFill>
                <a:latin typeface="Montserrat"/>
              </a:rPr>
              <a:t>hình</a:t>
            </a:r>
            <a:r>
              <a:rPr lang="en-US" sz="3000" dirty="0">
                <a:solidFill>
                  <a:srgbClr val="282120"/>
                </a:solidFill>
                <a:latin typeface="Montserrat"/>
              </a:rPr>
              <a:t> </a:t>
            </a:r>
            <a:r>
              <a:rPr lang="en-US" sz="3000" dirty="0" err="1">
                <a:solidFill>
                  <a:srgbClr val="282120"/>
                </a:solidFill>
                <a:latin typeface="Montserrat"/>
              </a:rPr>
              <a:t>thành</a:t>
            </a:r>
            <a:r>
              <a:rPr lang="en-US" sz="3000" dirty="0">
                <a:solidFill>
                  <a:srgbClr val="282120"/>
                </a:solidFill>
                <a:latin typeface="Montserrat"/>
              </a:rPr>
              <a:t> </a:t>
            </a:r>
            <a:r>
              <a:rPr lang="en-US" sz="3000" dirty="0" err="1">
                <a:solidFill>
                  <a:srgbClr val="282120"/>
                </a:solidFill>
                <a:latin typeface="Montserrat"/>
              </a:rPr>
              <a:t>định</a:t>
            </a:r>
            <a:r>
              <a:rPr lang="en-US" sz="3000" dirty="0">
                <a:solidFill>
                  <a:srgbClr val="282120"/>
                </a:solidFill>
                <a:latin typeface="Montserrat"/>
              </a:rPr>
              <a:t> </a:t>
            </a:r>
            <a:r>
              <a:rPr lang="en-US" sz="3000" dirty="0" err="1">
                <a:solidFill>
                  <a:srgbClr val="282120"/>
                </a:solidFill>
                <a:latin typeface="Montserrat"/>
              </a:rPr>
              <a:t>kiến</a:t>
            </a:r>
            <a:r>
              <a:rPr lang="en-US" sz="3000" dirty="0">
                <a:solidFill>
                  <a:srgbClr val="282120"/>
                </a:solidFill>
                <a:latin typeface="Montserrat"/>
              </a:rPr>
              <a:t> </a:t>
            </a:r>
            <a:r>
              <a:rPr lang="en-US" sz="3000" dirty="0" err="1">
                <a:solidFill>
                  <a:srgbClr val="282120"/>
                </a:solidFill>
                <a:latin typeface="Montserrat"/>
              </a:rPr>
              <a:t>về</a:t>
            </a:r>
            <a:r>
              <a:rPr lang="en-US" sz="3000" dirty="0">
                <a:solidFill>
                  <a:srgbClr val="282120"/>
                </a:solidFill>
                <a:latin typeface="Montserrat"/>
              </a:rPr>
              <a:t> </a:t>
            </a:r>
            <a:r>
              <a:rPr lang="en-US" sz="3000" dirty="0" err="1">
                <a:solidFill>
                  <a:srgbClr val="282120"/>
                </a:solidFill>
                <a:latin typeface="Montserrat"/>
              </a:rPr>
              <a:t>bạn</a:t>
            </a:r>
            <a:r>
              <a:rPr lang="en-US" sz="3000" dirty="0">
                <a:solidFill>
                  <a:srgbClr val="282120"/>
                </a:solidFill>
                <a:latin typeface="Montserrat"/>
              </a:rPr>
              <a:t> </a:t>
            </a:r>
            <a:r>
              <a:rPr lang="en-US" sz="3000" dirty="0" err="1">
                <a:solidFill>
                  <a:srgbClr val="282120"/>
                </a:solidFill>
                <a:latin typeface="Montserrat"/>
              </a:rPr>
              <a:t>dựa</a:t>
            </a:r>
            <a:r>
              <a:rPr lang="en-US" sz="3000" dirty="0">
                <a:solidFill>
                  <a:srgbClr val="282120"/>
                </a:solidFill>
                <a:latin typeface="Montserrat"/>
              </a:rPr>
              <a:t> </a:t>
            </a:r>
            <a:r>
              <a:rPr lang="en-US" sz="3000" dirty="0" err="1">
                <a:solidFill>
                  <a:srgbClr val="282120"/>
                </a:solidFill>
                <a:latin typeface="Montserrat"/>
              </a:rPr>
              <a:t>trên</a:t>
            </a:r>
            <a:r>
              <a:rPr lang="en-US" sz="3000" dirty="0">
                <a:solidFill>
                  <a:srgbClr val="282120"/>
                </a:solidFill>
                <a:latin typeface="Montserrat"/>
              </a:rPr>
              <a:t> </a:t>
            </a:r>
            <a:r>
              <a:rPr lang="en-US" sz="3000" dirty="0" err="1">
                <a:solidFill>
                  <a:srgbClr val="282120"/>
                </a:solidFill>
                <a:latin typeface="Montserrat"/>
              </a:rPr>
              <a:t>những</a:t>
            </a:r>
            <a:r>
              <a:rPr lang="en-US" sz="3000" dirty="0">
                <a:solidFill>
                  <a:srgbClr val="282120"/>
                </a:solidFill>
                <a:latin typeface="Montserrat"/>
              </a:rPr>
              <a:t> </a:t>
            </a:r>
            <a:r>
              <a:rPr lang="en-US" sz="3000" dirty="0" err="1">
                <a:solidFill>
                  <a:srgbClr val="282120"/>
                </a:solidFill>
                <a:latin typeface="Montserrat"/>
              </a:rPr>
              <a:t>gì</a:t>
            </a:r>
            <a:r>
              <a:rPr lang="en-US" sz="3000" dirty="0">
                <a:solidFill>
                  <a:srgbClr val="282120"/>
                </a:solidFill>
                <a:latin typeface="Montserrat"/>
              </a:rPr>
              <a:t> </a:t>
            </a:r>
            <a:r>
              <a:rPr lang="en-US" sz="3000" dirty="0" err="1">
                <a:solidFill>
                  <a:srgbClr val="282120"/>
                </a:solidFill>
                <a:latin typeface="Montserrat"/>
              </a:rPr>
              <a:t>bạn</a:t>
            </a:r>
            <a:r>
              <a:rPr lang="en-US" sz="3000" dirty="0">
                <a:solidFill>
                  <a:srgbClr val="282120"/>
                </a:solidFill>
                <a:latin typeface="Montserrat"/>
              </a:rPr>
              <a:t> </a:t>
            </a:r>
            <a:r>
              <a:rPr lang="en-US" sz="3000" dirty="0" err="1">
                <a:solidFill>
                  <a:srgbClr val="282120"/>
                </a:solidFill>
                <a:latin typeface="Montserrat"/>
              </a:rPr>
              <a:t>lựa</a:t>
            </a:r>
            <a:r>
              <a:rPr lang="en-US" sz="3000" dirty="0">
                <a:solidFill>
                  <a:srgbClr val="282120"/>
                </a:solidFill>
                <a:latin typeface="Montserrat"/>
              </a:rPr>
              <a:t> </a:t>
            </a:r>
            <a:r>
              <a:rPr lang="en-US" sz="3000" dirty="0" err="1">
                <a:solidFill>
                  <a:srgbClr val="282120"/>
                </a:solidFill>
                <a:latin typeface="Montserrat"/>
              </a:rPr>
              <a:t>chọn</a:t>
            </a:r>
            <a:r>
              <a:rPr lang="en-US" sz="3000" dirty="0">
                <a:solidFill>
                  <a:srgbClr val="282120"/>
                </a:solidFill>
                <a:latin typeface="Montserrat"/>
              </a:rPr>
              <a:t> chia </a:t>
            </a:r>
            <a:r>
              <a:rPr lang="en-US" sz="3000" dirty="0" err="1">
                <a:solidFill>
                  <a:srgbClr val="282120"/>
                </a:solidFill>
                <a:latin typeface="Montserrat"/>
              </a:rPr>
              <a:t>sẻ</a:t>
            </a:r>
            <a:r>
              <a:rPr lang="en-US" sz="3000" dirty="0">
                <a:solidFill>
                  <a:srgbClr val="282120"/>
                </a:solidFill>
                <a:latin typeface="Montserrat"/>
              </a:rPr>
              <a:t> </a:t>
            </a:r>
            <a:r>
              <a:rPr lang="en-US" sz="3000" dirty="0" err="1">
                <a:solidFill>
                  <a:srgbClr val="282120"/>
                </a:solidFill>
                <a:latin typeface="Montserrat"/>
              </a:rPr>
              <a:t>trên</a:t>
            </a:r>
            <a:r>
              <a:rPr lang="en-US" sz="3000" dirty="0">
                <a:solidFill>
                  <a:srgbClr val="282120"/>
                </a:solidFill>
                <a:latin typeface="Montserrat"/>
              </a:rPr>
              <a:t> </a:t>
            </a:r>
            <a:r>
              <a:rPr lang="en-US" sz="3000" dirty="0" err="1">
                <a:solidFill>
                  <a:srgbClr val="282120"/>
                </a:solidFill>
                <a:latin typeface="Montserrat"/>
              </a:rPr>
              <a:t>môi</a:t>
            </a:r>
            <a:r>
              <a:rPr lang="en-US" sz="3000" dirty="0">
                <a:solidFill>
                  <a:srgbClr val="282120"/>
                </a:solidFill>
                <a:latin typeface="Montserrat"/>
              </a:rPr>
              <a:t> </a:t>
            </a:r>
            <a:r>
              <a:rPr lang="en-US" sz="3000" dirty="0" err="1">
                <a:solidFill>
                  <a:srgbClr val="282120"/>
                </a:solidFill>
                <a:latin typeface="Montserrat"/>
              </a:rPr>
              <a:t>trường</a:t>
            </a:r>
            <a:r>
              <a:rPr lang="en-US" sz="3000" dirty="0">
                <a:solidFill>
                  <a:srgbClr val="282120"/>
                </a:solidFill>
                <a:latin typeface="Montserrat"/>
              </a:rPr>
              <a:t> </a:t>
            </a:r>
            <a:r>
              <a:rPr lang="en-US" sz="3000" dirty="0" err="1">
                <a:solidFill>
                  <a:srgbClr val="282120"/>
                </a:solidFill>
                <a:latin typeface="Montserrat"/>
              </a:rPr>
              <a:t>trực</a:t>
            </a:r>
            <a:r>
              <a:rPr lang="en-US" sz="3000" dirty="0">
                <a:solidFill>
                  <a:srgbClr val="282120"/>
                </a:solidFill>
                <a:latin typeface="Montserrat"/>
              </a:rPr>
              <a:t> </a:t>
            </a:r>
            <a:r>
              <a:rPr lang="en-US" sz="3000" dirty="0" err="1">
                <a:solidFill>
                  <a:srgbClr val="282120"/>
                </a:solidFill>
                <a:latin typeface="Montserrat"/>
              </a:rPr>
              <a:t>tuyến</a:t>
            </a:r>
            <a:r>
              <a:rPr lang="en-US" sz="3000" dirty="0">
                <a:solidFill>
                  <a:srgbClr val="282120"/>
                </a:solidFill>
                <a:latin typeface="Montserrat"/>
              </a:rPr>
              <a:t>, </a:t>
            </a:r>
            <a:r>
              <a:rPr lang="en-US" sz="3000" dirty="0" err="1">
                <a:solidFill>
                  <a:srgbClr val="282120"/>
                </a:solidFill>
                <a:latin typeface="Montserrat"/>
              </a:rPr>
              <a:t>vì</a:t>
            </a:r>
            <a:r>
              <a:rPr lang="en-US" sz="3000" dirty="0">
                <a:solidFill>
                  <a:srgbClr val="282120"/>
                </a:solidFill>
                <a:latin typeface="Montserrat"/>
              </a:rPr>
              <a:t> </a:t>
            </a:r>
            <a:r>
              <a:rPr lang="en-US" sz="3000" dirty="0" err="1">
                <a:solidFill>
                  <a:srgbClr val="282120"/>
                </a:solidFill>
                <a:latin typeface="Montserrat"/>
              </a:rPr>
              <a:t>vậy</a:t>
            </a:r>
            <a:r>
              <a:rPr lang="en-US" sz="3000" dirty="0">
                <a:solidFill>
                  <a:srgbClr val="282120"/>
                </a:solidFill>
                <a:latin typeface="Montserrat"/>
              </a:rPr>
              <a:t> </a:t>
            </a:r>
            <a:r>
              <a:rPr lang="en-US" sz="3000" dirty="0" err="1">
                <a:solidFill>
                  <a:srgbClr val="282120"/>
                </a:solidFill>
                <a:latin typeface="Montserrat"/>
              </a:rPr>
              <a:t>trước</a:t>
            </a:r>
            <a:r>
              <a:rPr lang="en-US" sz="3000" dirty="0">
                <a:solidFill>
                  <a:srgbClr val="282120"/>
                </a:solidFill>
                <a:latin typeface="Montserrat"/>
              </a:rPr>
              <a:t> </a:t>
            </a:r>
            <a:r>
              <a:rPr lang="en-US" sz="3000" dirty="0" err="1">
                <a:solidFill>
                  <a:srgbClr val="282120"/>
                </a:solidFill>
                <a:latin typeface="Montserrat"/>
              </a:rPr>
              <a:t>khi</a:t>
            </a:r>
            <a:r>
              <a:rPr lang="en-US" sz="3000" dirty="0">
                <a:solidFill>
                  <a:srgbClr val="282120"/>
                </a:solidFill>
                <a:latin typeface="Montserrat"/>
              </a:rPr>
              <a:t> chia </a:t>
            </a:r>
            <a:r>
              <a:rPr lang="en-US" sz="3000" dirty="0" err="1">
                <a:solidFill>
                  <a:srgbClr val="282120"/>
                </a:solidFill>
                <a:latin typeface="Montserrat"/>
              </a:rPr>
              <a:t>sẻ</a:t>
            </a:r>
            <a:r>
              <a:rPr lang="en-US" sz="3000" dirty="0">
                <a:solidFill>
                  <a:srgbClr val="282120"/>
                </a:solidFill>
                <a:latin typeface="Montserrat"/>
              </a:rPr>
              <a:t> </a:t>
            </a:r>
            <a:r>
              <a:rPr lang="en-US" sz="3000" dirty="0" err="1">
                <a:solidFill>
                  <a:srgbClr val="282120"/>
                </a:solidFill>
                <a:latin typeface="Montserrat"/>
              </a:rPr>
              <a:t>cần</a:t>
            </a:r>
            <a:r>
              <a:rPr lang="en-US" sz="3000" dirty="0">
                <a:solidFill>
                  <a:srgbClr val="282120"/>
                </a:solidFill>
                <a:latin typeface="Montserrat"/>
              </a:rPr>
              <a:t> </a:t>
            </a:r>
            <a:r>
              <a:rPr lang="en-US" sz="3000" dirty="0" err="1">
                <a:solidFill>
                  <a:srgbClr val="282120"/>
                </a:solidFill>
                <a:latin typeface="Montserrat"/>
              </a:rPr>
              <a:t>cân</a:t>
            </a:r>
            <a:r>
              <a:rPr lang="en-US" sz="3000" dirty="0">
                <a:solidFill>
                  <a:srgbClr val="282120"/>
                </a:solidFill>
                <a:latin typeface="Montserrat"/>
              </a:rPr>
              <a:t> </a:t>
            </a:r>
            <a:r>
              <a:rPr lang="en-US" sz="3000" dirty="0" err="1">
                <a:solidFill>
                  <a:srgbClr val="282120"/>
                </a:solidFill>
                <a:latin typeface="Montserrat"/>
              </a:rPr>
              <a:t>nhắc</a:t>
            </a:r>
            <a:r>
              <a:rPr lang="en-US" sz="3000" dirty="0">
                <a:solidFill>
                  <a:srgbClr val="282120"/>
                </a:solidFill>
                <a:latin typeface="Montserrat"/>
              </a:rPr>
              <a:t> </a:t>
            </a:r>
            <a:r>
              <a:rPr lang="en-US" sz="3000" dirty="0" err="1">
                <a:solidFill>
                  <a:srgbClr val="282120"/>
                </a:solidFill>
                <a:latin typeface="Montserrat"/>
              </a:rPr>
              <a:t>giá</a:t>
            </a:r>
            <a:r>
              <a:rPr lang="en-US" sz="3000" dirty="0">
                <a:solidFill>
                  <a:srgbClr val="282120"/>
                </a:solidFill>
                <a:latin typeface="Montserrat"/>
              </a:rPr>
              <a:t> </a:t>
            </a:r>
            <a:r>
              <a:rPr lang="en-US" sz="3000" dirty="0" err="1">
                <a:solidFill>
                  <a:srgbClr val="282120"/>
                </a:solidFill>
                <a:latin typeface="Montserrat"/>
              </a:rPr>
              <a:t>trị</a:t>
            </a:r>
            <a:r>
              <a:rPr lang="en-US" sz="3000" dirty="0">
                <a:solidFill>
                  <a:srgbClr val="282120"/>
                </a:solidFill>
                <a:latin typeface="Montserrat"/>
              </a:rPr>
              <a:t>, </a:t>
            </a:r>
            <a:r>
              <a:rPr lang="en-US" sz="3000" dirty="0" err="1">
                <a:solidFill>
                  <a:srgbClr val="282120"/>
                </a:solidFill>
                <a:latin typeface="Montserrat"/>
              </a:rPr>
              <a:t>hình</a:t>
            </a:r>
            <a:r>
              <a:rPr lang="en-US" sz="3000" dirty="0">
                <a:solidFill>
                  <a:srgbClr val="282120"/>
                </a:solidFill>
                <a:latin typeface="Montserrat"/>
              </a:rPr>
              <a:t> </a:t>
            </a:r>
            <a:r>
              <a:rPr lang="en-US" sz="3000" dirty="0" err="1">
                <a:solidFill>
                  <a:srgbClr val="282120"/>
                </a:solidFill>
                <a:latin typeface="Montserrat"/>
              </a:rPr>
              <a:t>ảnh</a:t>
            </a:r>
            <a:r>
              <a:rPr lang="en-US" sz="3000" dirty="0">
                <a:solidFill>
                  <a:srgbClr val="282120"/>
                </a:solidFill>
                <a:latin typeface="Montserrat"/>
              </a:rPr>
              <a:t> của </a:t>
            </a:r>
            <a:r>
              <a:rPr lang="en-US" sz="3000" dirty="0" err="1">
                <a:solidFill>
                  <a:srgbClr val="282120"/>
                </a:solidFill>
                <a:latin typeface="Montserrat"/>
              </a:rPr>
              <a:t>bạn</a:t>
            </a:r>
            <a:r>
              <a:rPr lang="en-US" sz="3000" dirty="0">
                <a:solidFill>
                  <a:srgbClr val="282120"/>
                </a:solidFill>
                <a:latin typeface="Montserrat"/>
              </a:rPr>
              <a:t> </a:t>
            </a:r>
            <a:r>
              <a:rPr lang="en-US" sz="3000" dirty="0" err="1">
                <a:solidFill>
                  <a:srgbClr val="282120"/>
                </a:solidFill>
                <a:latin typeface="Montserrat"/>
              </a:rPr>
              <a:t>và</a:t>
            </a:r>
            <a:r>
              <a:rPr lang="en-US" sz="3000" dirty="0">
                <a:solidFill>
                  <a:srgbClr val="282120"/>
                </a:solidFill>
                <a:latin typeface="Montserrat"/>
              </a:rPr>
              <a:t> </a:t>
            </a:r>
            <a:r>
              <a:rPr lang="en-US" sz="3000" dirty="0" err="1">
                <a:solidFill>
                  <a:srgbClr val="282120"/>
                </a:solidFill>
                <a:latin typeface="Montserrat"/>
              </a:rPr>
              <a:t>người</a:t>
            </a:r>
            <a:r>
              <a:rPr lang="en-US" sz="3000" dirty="0">
                <a:solidFill>
                  <a:srgbClr val="282120"/>
                </a:solidFill>
                <a:latin typeface="Montserrat"/>
              </a:rPr>
              <a:t> </a:t>
            </a:r>
            <a:r>
              <a:rPr lang="en-US" sz="3000" dirty="0" err="1">
                <a:solidFill>
                  <a:srgbClr val="282120"/>
                </a:solidFill>
                <a:latin typeface="Montserrat"/>
              </a:rPr>
              <a:t>xem</a:t>
            </a:r>
            <a:r>
              <a:rPr lang="en-US" sz="3000" dirty="0">
                <a:solidFill>
                  <a:srgbClr val="282120"/>
                </a:solidFill>
                <a:latin typeface="Montserrat"/>
              </a:rPr>
              <a:t> của </a:t>
            </a:r>
            <a:r>
              <a:rPr lang="en-US" sz="3000" dirty="0" err="1">
                <a:solidFill>
                  <a:srgbClr val="282120"/>
                </a:solidFill>
                <a:latin typeface="Montserrat"/>
              </a:rPr>
              <a:t>bạn</a:t>
            </a:r>
            <a:r>
              <a:rPr lang="en-US" sz="3000" dirty="0">
                <a:solidFill>
                  <a:srgbClr val="282120"/>
                </a:solidFill>
                <a:latin typeface="Montserrat"/>
              </a:rPr>
              <a:t> </a:t>
            </a:r>
            <a:r>
              <a:rPr lang="en-US" sz="3000" dirty="0" err="1">
                <a:solidFill>
                  <a:srgbClr val="282120"/>
                </a:solidFill>
                <a:latin typeface="Montserrat"/>
              </a:rPr>
              <a:t>là</a:t>
            </a:r>
            <a:r>
              <a:rPr lang="en-US" sz="3000" dirty="0">
                <a:solidFill>
                  <a:srgbClr val="282120"/>
                </a:solidFill>
                <a:latin typeface="Montserrat"/>
              </a:rPr>
              <a:t> ai. </a:t>
            </a:r>
          </a:p>
          <a:p>
            <a:pPr>
              <a:lnSpc>
                <a:spcPts val="4200"/>
              </a:lnSpc>
            </a:pPr>
            <a:endParaRPr lang="en-US" sz="3000" dirty="0">
              <a:solidFill>
                <a:srgbClr val="282120"/>
              </a:solidFill>
              <a:latin typeface="Montserrat"/>
            </a:endParaRPr>
          </a:p>
          <a:p>
            <a:pPr>
              <a:lnSpc>
                <a:spcPts val="4200"/>
              </a:lnSpc>
            </a:pPr>
            <a:r>
              <a:rPr lang="en-US" sz="3000" dirty="0" err="1">
                <a:solidFill>
                  <a:srgbClr val="282120"/>
                </a:solidFill>
                <a:latin typeface="Montserrat"/>
              </a:rPr>
              <a:t>Cần</a:t>
            </a:r>
            <a:r>
              <a:rPr lang="en-US" sz="3000" dirty="0">
                <a:solidFill>
                  <a:srgbClr val="282120"/>
                </a:solidFill>
                <a:latin typeface="Montserrat"/>
              </a:rPr>
              <a:t> </a:t>
            </a:r>
            <a:r>
              <a:rPr lang="en-US" sz="3000" dirty="0" err="1">
                <a:solidFill>
                  <a:srgbClr val="282120"/>
                </a:solidFill>
                <a:latin typeface="Montserrat"/>
              </a:rPr>
              <a:t>nhận</a:t>
            </a:r>
            <a:r>
              <a:rPr lang="en-US" sz="3000" dirty="0">
                <a:solidFill>
                  <a:srgbClr val="282120"/>
                </a:solidFill>
                <a:latin typeface="Montserrat"/>
              </a:rPr>
              <a:t> </a:t>
            </a:r>
            <a:r>
              <a:rPr lang="en-US" sz="3000" dirty="0" err="1">
                <a:solidFill>
                  <a:srgbClr val="282120"/>
                </a:solidFill>
                <a:latin typeface="Montserrat"/>
              </a:rPr>
              <a:t>thức</a:t>
            </a:r>
            <a:r>
              <a:rPr lang="en-US" sz="3000" dirty="0">
                <a:solidFill>
                  <a:srgbClr val="282120"/>
                </a:solidFill>
                <a:latin typeface="Montserrat"/>
              </a:rPr>
              <a:t> </a:t>
            </a:r>
            <a:r>
              <a:rPr lang="en-US" sz="3000" dirty="0" err="1">
                <a:solidFill>
                  <a:srgbClr val="282120"/>
                </a:solidFill>
                <a:latin typeface="Montserrat"/>
              </a:rPr>
              <a:t>được</a:t>
            </a:r>
            <a:r>
              <a:rPr lang="en-US" sz="3000" dirty="0">
                <a:solidFill>
                  <a:srgbClr val="282120"/>
                </a:solidFill>
                <a:latin typeface="Montserrat"/>
              </a:rPr>
              <a:t> </a:t>
            </a:r>
            <a:r>
              <a:rPr lang="en-US" sz="3000" dirty="0" err="1">
                <a:solidFill>
                  <a:srgbClr val="282120"/>
                </a:solidFill>
                <a:latin typeface="Montserrat"/>
              </a:rPr>
              <a:t>rằng</a:t>
            </a:r>
            <a:r>
              <a:rPr lang="en-US" sz="3000" dirty="0">
                <a:solidFill>
                  <a:srgbClr val="282120"/>
                </a:solidFill>
                <a:latin typeface="Montserrat"/>
              </a:rPr>
              <a:t> </a:t>
            </a:r>
            <a:r>
              <a:rPr lang="en-US" sz="3000" dirty="0" err="1">
                <a:solidFill>
                  <a:srgbClr val="282120"/>
                </a:solidFill>
                <a:latin typeface="Montserrat"/>
              </a:rPr>
              <a:t>thông</a:t>
            </a:r>
            <a:r>
              <a:rPr lang="en-US" sz="3000" dirty="0">
                <a:solidFill>
                  <a:srgbClr val="282120"/>
                </a:solidFill>
                <a:latin typeface="Montserrat"/>
              </a:rPr>
              <a:t> tin </a:t>
            </a:r>
            <a:r>
              <a:rPr lang="en-US" sz="3000" dirty="0" err="1">
                <a:solidFill>
                  <a:srgbClr val="282120"/>
                </a:solidFill>
                <a:latin typeface="Montserrat"/>
              </a:rPr>
              <a:t>hoàn</a:t>
            </a:r>
            <a:r>
              <a:rPr lang="en-US" sz="3000" dirty="0">
                <a:solidFill>
                  <a:srgbClr val="282120"/>
                </a:solidFill>
                <a:latin typeface="Montserrat"/>
              </a:rPr>
              <a:t> </a:t>
            </a:r>
            <a:r>
              <a:rPr lang="en-US" sz="3000" dirty="0" err="1">
                <a:solidFill>
                  <a:srgbClr val="282120"/>
                </a:solidFill>
                <a:latin typeface="Montserrat"/>
              </a:rPr>
              <a:t>toàn</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thể</a:t>
            </a:r>
            <a:r>
              <a:rPr lang="en-US" sz="3000" dirty="0">
                <a:solidFill>
                  <a:srgbClr val="282120"/>
                </a:solidFill>
                <a:latin typeface="Montserrat"/>
              </a:rPr>
              <a:t> </a:t>
            </a:r>
            <a:r>
              <a:rPr lang="en-US" sz="3000" dirty="0" err="1">
                <a:solidFill>
                  <a:srgbClr val="282120"/>
                </a:solidFill>
                <a:latin typeface="Montserrat"/>
              </a:rPr>
              <a:t>bị</a:t>
            </a:r>
            <a:r>
              <a:rPr lang="en-US" sz="3000" dirty="0">
                <a:solidFill>
                  <a:srgbClr val="282120"/>
                </a:solidFill>
                <a:latin typeface="Montserrat"/>
              </a:rPr>
              <a:t> </a:t>
            </a:r>
            <a:r>
              <a:rPr lang="en-US" sz="3000" dirty="0" err="1">
                <a:solidFill>
                  <a:srgbClr val="282120"/>
                </a:solidFill>
                <a:latin typeface="Montserrat"/>
              </a:rPr>
              <a:t>lan</a:t>
            </a:r>
            <a:r>
              <a:rPr lang="en-US" sz="3000" dirty="0">
                <a:solidFill>
                  <a:srgbClr val="282120"/>
                </a:solidFill>
                <a:latin typeface="Montserrat"/>
              </a:rPr>
              <a:t> </a:t>
            </a:r>
            <a:r>
              <a:rPr lang="en-US" sz="3000" dirty="0" err="1">
                <a:solidFill>
                  <a:srgbClr val="282120"/>
                </a:solidFill>
                <a:latin typeface="Montserrat"/>
              </a:rPr>
              <a:t>truyền</a:t>
            </a:r>
            <a:r>
              <a:rPr lang="en-US" sz="3000" dirty="0">
                <a:solidFill>
                  <a:srgbClr val="282120"/>
                </a:solidFill>
                <a:latin typeface="Montserrat"/>
              </a:rPr>
              <a:t> </a:t>
            </a:r>
            <a:r>
              <a:rPr lang="en-US" sz="3000" dirty="0" err="1">
                <a:solidFill>
                  <a:srgbClr val="282120"/>
                </a:solidFill>
                <a:latin typeface="Montserrat"/>
              </a:rPr>
              <a:t>đến</a:t>
            </a:r>
            <a:r>
              <a:rPr lang="en-US" sz="3000" dirty="0">
                <a:solidFill>
                  <a:srgbClr val="282120"/>
                </a:solidFill>
                <a:latin typeface="Montserrat"/>
              </a:rPr>
              <a:t> </a:t>
            </a:r>
            <a:r>
              <a:rPr lang="en-US" sz="3000" dirty="0" err="1">
                <a:solidFill>
                  <a:srgbClr val="282120"/>
                </a:solidFill>
                <a:latin typeface="Montserrat"/>
              </a:rPr>
              <a:t>những</a:t>
            </a:r>
            <a:r>
              <a:rPr lang="en-US" sz="3000" dirty="0">
                <a:solidFill>
                  <a:srgbClr val="282120"/>
                </a:solidFill>
                <a:latin typeface="Montserrat"/>
              </a:rPr>
              <a:t> </a:t>
            </a:r>
            <a:r>
              <a:rPr lang="en-US" sz="3000" dirty="0" err="1">
                <a:solidFill>
                  <a:srgbClr val="282120"/>
                </a:solidFill>
                <a:latin typeface="Montserrat"/>
              </a:rPr>
              <a:t>người</a:t>
            </a:r>
            <a:r>
              <a:rPr lang="en-US" sz="3000" dirty="0">
                <a:solidFill>
                  <a:srgbClr val="282120"/>
                </a:solidFill>
                <a:latin typeface="Montserrat"/>
              </a:rPr>
              <a:t> </a:t>
            </a:r>
            <a:r>
              <a:rPr lang="en-US" sz="3000" dirty="0" err="1">
                <a:solidFill>
                  <a:srgbClr val="282120"/>
                </a:solidFill>
                <a:latin typeface="Montserrat"/>
              </a:rPr>
              <a:t>bạn</a:t>
            </a:r>
            <a:r>
              <a:rPr lang="en-US" sz="3000" dirty="0">
                <a:solidFill>
                  <a:srgbClr val="282120"/>
                </a:solidFill>
                <a:latin typeface="Montserrat"/>
              </a:rPr>
              <a:t> </a:t>
            </a:r>
            <a:r>
              <a:rPr lang="en-US" sz="3000" dirty="0" err="1">
                <a:solidFill>
                  <a:srgbClr val="282120"/>
                </a:solidFill>
                <a:latin typeface="Montserrat"/>
              </a:rPr>
              <a:t>không</a:t>
            </a:r>
            <a:r>
              <a:rPr lang="en-US" sz="3000" dirty="0">
                <a:solidFill>
                  <a:srgbClr val="282120"/>
                </a:solidFill>
                <a:latin typeface="Montserrat"/>
              </a:rPr>
              <a:t> </a:t>
            </a:r>
            <a:r>
              <a:rPr lang="en-US" sz="3000" dirty="0" err="1">
                <a:solidFill>
                  <a:srgbClr val="282120"/>
                </a:solidFill>
                <a:latin typeface="Montserrat"/>
              </a:rPr>
              <a:t>định</a:t>
            </a:r>
            <a:r>
              <a:rPr lang="en-US" sz="3000" dirty="0">
                <a:solidFill>
                  <a:srgbClr val="282120"/>
                </a:solidFill>
                <a:latin typeface="Montserrat"/>
              </a:rPr>
              <a:t> </a:t>
            </a:r>
            <a:r>
              <a:rPr lang="en-US" sz="3000" dirty="0" err="1">
                <a:solidFill>
                  <a:srgbClr val="282120"/>
                </a:solidFill>
                <a:latin typeface="Montserrat"/>
              </a:rPr>
              <a:t>tiếp</a:t>
            </a:r>
            <a:r>
              <a:rPr lang="en-US" sz="3000" dirty="0">
                <a:solidFill>
                  <a:srgbClr val="282120"/>
                </a:solidFill>
                <a:latin typeface="Montserrat"/>
              </a:rPr>
              <a:t> </a:t>
            </a:r>
            <a:r>
              <a:rPr lang="en-US" sz="3000" dirty="0" err="1">
                <a:solidFill>
                  <a:srgbClr val="282120"/>
                </a:solidFill>
                <a:latin typeface="Montserrat"/>
              </a:rPr>
              <a:t>cận</a:t>
            </a:r>
            <a:r>
              <a:rPr lang="en-US" sz="3000" dirty="0">
                <a:solidFill>
                  <a:srgbClr val="282120"/>
                </a:solidFill>
                <a:latin typeface="Montserrat"/>
              </a:rPr>
              <a:t>, </a:t>
            </a:r>
            <a:r>
              <a:rPr lang="en-US" sz="3000" dirty="0" err="1">
                <a:solidFill>
                  <a:srgbClr val="282120"/>
                </a:solidFill>
                <a:latin typeface="Montserrat"/>
              </a:rPr>
              <a:t>cũng</a:t>
            </a:r>
            <a:r>
              <a:rPr lang="en-US" sz="3000" dirty="0">
                <a:solidFill>
                  <a:srgbClr val="282120"/>
                </a:solidFill>
                <a:latin typeface="Montserrat"/>
              </a:rPr>
              <a:t> </a:t>
            </a:r>
            <a:r>
              <a:rPr lang="en-US" sz="3000" dirty="0" err="1">
                <a:solidFill>
                  <a:srgbClr val="282120"/>
                </a:solidFill>
                <a:latin typeface="Montserrat"/>
              </a:rPr>
              <a:t>như</a:t>
            </a:r>
            <a:r>
              <a:rPr lang="en-US" sz="3000" dirty="0">
                <a:solidFill>
                  <a:srgbClr val="282120"/>
                </a:solidFill>
                <a:latin typeface="Montserrat"/>
              </a:rPr>
              <a:t> </a:t>
            </a:r>
            <a:r>
              <a:rPr lang="en-US" sz="3000" dirty="0" err="1">
                <a:solidFill>
                  <a:srgbClr val="282120"/>
                </a:solidFill>
                <a:latin typeface="Montserrat"/>
              </a:rPr>
              <a:t>một</a:t>
            </a:r>
            <a:r>
              <a:rPr lang="en-US" sz="3000" dirty="0">
                <a:solidFill>
                  <a:srgbClr val="282120"/>
                </a:solidFill>
                <a:latin typeface="Montserrat"/>
              </a:rPr>
              <a:t> </a:t>
            </a:r>
            <a:r>
              <a:rPr lang="en-US" sz="3000" dirty="0" err="1">
                <a:solidFill>
                  <a:srgbClr val="282120"/>
                </a:solidFill>
                <a:latin typeface="Montserrat"/>
              </a:rPr>
              <a:t>số</a:t>
            </a:r>
            <a:r>
              <a:rPr lang="en-US" sz="3000" dirty="0">
                <a:solidFill>
                  <a:srgbClr val="282120"/>
                </a:solidFill>
                <a:latin typeface="Montserrat"/>
              </a:rPr>
              <a:t> </a:t>
            </a:r>
            <a:r>
              <a:rPr lang="en-US" sz="3000" dirty="0" err="1">
                <a:solidFill>
                  <a:srgbClr val="282120"/>
                </a:solidFill>
                <a:latin typeface="Montserrat"/>
              </a:rPr>
              <a:t>thông</a:t>
            </a:r>
            <a:r>
              <a:rPr lang="en-US" sz="3000" dirty="0">
                <a:solidFill>
                  <a:srgbClr val="282120"/>
                </a:solidFill>
                <a:latin typeface="Montserrat"/>
              </a:rPr>
              <a:t> tin </a:t>
            </a:r>
            <a:r>
              <a:rPr lang="en-US" sz="3000" dirty="0" err="1">
                <a:solidFill>
                  <a:srgbClr val="282120"/>
                </a:solidFill>
                <a:latin typeface="Montserrat"/>
              </a:rPr>
              <a:t>mà</a:t>
            </a:r>
            <a:r>
              <a:rPr lang="en-US" sz="3000" dirty="0">
                <a:solidFill>
                  <a:srgbClr val="282120"/>
                </a:solidFill>
                <a:latin typeface="Montserrat"/>
              </a:rPr>
              <a:t> </a:t>
            </a:r>
            <a:r>
              <a:rPr lang="en-US" sz="3000" dirty="0" err="1">
                <a:solidFill>
                  <a:srgbClr val="282120"/>
                </a:solidFill>
                <a:latin typeface="Montserrat"/>
              </a:rPr>
              <a:t>bạn</a:t>
            </a:r>
            <a:r>
              <a:rPr lang="en-US" sz="3000" dirty="0">
                <a:solidFill>
                  <a:srgbClr val="282120"/>
                </a:solidFill>
                <a:latin typeface="Montserrat"/>
              </a:rPr>
              <a:t> </a:t>
            </a:r>
            <a:r>
              <a:rPr lang="en-US" sz="3000" dirty="0" err="1">
                <a:solidFill>
                  <a:srgbClr val="282120"/>
                </a:solidFill>
                <a:latin typeface="Montserrat"/>
              </a:rPr>
              <a:t>đăng</a:t>
            </a:r>
            <a:r>
              <a:rPr lang="en-US" sz="3000" dirty="0">
                <a:solidFill>
                  <a:srgbClr val="282120"/>
                </a:solidFill>
                <a:latin typeface="Montserrat"/>
              </a:rPr>
              <a:t> </a:t>
            </a:r>
            <a:r>
              <a:rPr lang="en-US" sz="3000" dirty="0" err="1">
                <a:solidFill>
                  <a:srgbClr val="282120"/>
                </a:solidFill>
                <a:latin typeface="Montserrat"/>
              </a:rPr>
              <a:t>tải</a:t>
            </a:r>
            <a:r>
              <a:rPr lang="en-US" sz="3000" dirty="0">
                <a:solidFill>
                  <a:srgbClr val="282120"/>
                </a:solidFill>
                <a:latin typeface="Montserrat"/>
              </a:rPr>
              <a:t> </a:t>
            </a:r>
            <a:r>
              <a:rPr lang="en-US" sz="3000" dirty="0" err="1">
                <a:solidFill>
                  <a:srgbClr val="282120"/>
                </a:solidFill>
                <a:latin typeface="Montserrat"/>
              </a:rPr>
              <a:t>sẽ</a:t>
            </a:r>
            <a:r>
              <a:rPr lang="en-US" sz="3000" dirty="0">
                <a:solidFill>
                  <a:srgbClr val="282120"/>
                </a:solidFill>
                <a:latin typeface="Montserrat"/>
              </a:rPr>
              <a:t> </a:t>
            </a:r>
            <a:r>
              <a:rPr lang="en-US" sz="3000" dirty="0" err="1">
                <a:solidFill>
                  <a:srgbClr val="282120"/>
                </a:solidFill>
                <a:latin typeface="Montserrat"/>
              </a:rPr>
              <a:t>được</a:t>
            </a:r>
            <a:r>
              <a:rPr lang="en-US" sz="3000" dirty="0">
                <a:solidFill>
                  <a:srgbClr val="282120"/>
                </a:solidFill>
                <a:latin typeface="Montserrat"/>
              </a:rPr>
              <a:t> </a:t>
            </a:r>
            <a:r>
              <a:rPr lang="en-US" sz="3000" dirty="0" err="1">
                <a:solidFill>
                  <a:srgbClr val="282120"/>
                </a:solidFill>
                <a:latin typeface="Montserrat"/>
              </a:rPr>
              <a:t>công</a:t>
            </a:r>
            <a:r>
              <a:rPr lang="en-US" sz="3000" dirty="0">
                <a:solidFill>
                  <a:srgbClr val="282120"/>
                </a:solidFill>
                <a:latin typeface="Montserrat"/>
              </a:rPr>
              <a:t> </a:t>
            </a:r>
            <a:r>
              <a:rPr lang="en-US" sz="3000" dirty="0" err="1">
                <a:solidFill>
                  <a:srgbClr val="282120"/>
                </a:solidFill>
                <a:latin typeface="Montserrat"/>
              </a:rPr>
              <a:t>khai</a:t>
            </a:r>
            <a:r>
              <a:rPr lang="en-US" sz="3000" dirty="0">
                <a:solidFill>
                  <a:srgbClr val="282120"/>
                </a:solidFill>
                <a:latin typeface="Montserrat"/>
              </a:rPr>
              <a:t> </a:t>
            </a:r>
            <a:r>
              <a:rPr lang="en-US" sz="3000" dirty="0" err="1">
                <a:solidFill>
                  <a:srgbClr val="282120"/>
                </a:solidFill>
                <a:latin typeface="Montserrat"/>
              </a:rPr>
              <a:t>thông</a:t>
            </a:r>
            <a:r>
              <a:rPr lang="en-US" sz="3000" dirty="0">
                <a:solidFill>
                  <a:srgbClr val="282120"/>
                </a:solidFill>
                <a:latin typeface="Montserrat"/>
              </a:rPr>
              <a:t> qua </a:t>
            </a:r>
            <a:r>
              <a:rPr lang="en-US" sz="3000" dirty="0" err="1">
                <a:solidFill>
                  <a:srgbClr val="282120"/>
                </a:solidFill>
                <a:latin typeface="Montserrat"/>
              </a:rPr>
              <a:t>công</a:t>
            </a:r>
            <a:r>
              <a:rPr lang="en-US" sz="3000" dirty="0">
                <a:solidFill>
                  <a:srgbClr val="282120"/>
                </a:solidFill>
                <a:latin typeface="Montserrat"/>
              </a:rPr>
              <a:t> </a:t>
            </a:r>
            <a:r>
              <a:rPr lang="en-US" sz="3000" dirty="0" err="1">
                <a:solidFill>
                  <a:srgbClr val="282120"/>
                </a:solidFill>
                <a:latin typeface="Montserrat"/>
              </a:rPr>
              <a:t>cụ</a:t>
            </a:r>
            <a:r>
              <a:rPr lang="en-US" sz="3000" dirty="0">
                <a:solidFill>
                  <a:srgbClr val="282120"/>
                </a:solidFill>
                <a:latin typeface="Montserrat"/>
              </a:rPr>
              <a:t> </a:t>
            </a:r>
            <a:r>
              <a:rPr lang="en-US" sz="3000" dirty="0" err="1">
                <a:solidFill>
                  <a:srgbClr val="282120"/>
                </a:solidFill>
                <a:latin typeface="Montserrat"/>
              </a:rPr>
              <a:t>tìm</a:t>
            </a:r>
            <a:r>
              <a:rPr lang="en-US" sz="3000" dirty="0">
                <a:solidFill>
                  <a:srgbClr val="282120"/>
                </a:solidFill>
                <a:latin typeface="Montserrat"/>
              </a:rPr>
              <a:t> </a:t>
            </a:r>
            <a:r>
              <a:rPr lang="en-US" sz="3000" dirty="0" err="1">
                <a:solidFill>
                  <a:srgbClr val="282120"/>
                </a:solidFill>
                <a:latin typeface="Montserrat"/>
              </a:rPr>
              <a:t>kiếm</a:t>
            </a:r>
            <a:r>
              <a:rPr lang="en-US" sz="3000" dirty="0">
                <a:solidFill>
                  <a:srgbClr val="282120"/>
                </a:solidFill>
                <a:latin typeface="Montserrat"/>
              </a:rPr>
              <a:t> </a:t>
            </a:r>
            <a:r>
              <a:rPr lang="en-US" sz="3000" dirty="0" err="1">
                <a:solidFill>
                  <a:srgbClr val="282120"/>
                </a:solidFill>
                <a:latin typeface="Montserrat"/>
              </a:rPr>
              <a:t>trực</a:t>
            </a:r>
            <a:r>
              <a:rPr lang="en-US" sz="3000" dirty="0">
                <a:solidFill>
                  <a:srgbClr val="282120"/>
                </a:solidFill>
                <a:latin typeface="Montserrat"/>
              </a:rPr>
              <a:t> </a:t>
            </a:r>
            <a:r>
              <a:rPr lang="en-US" sz="3000" dirty="0" err="1">
                <a:solidFill>
                  <a:srgbClr val="282120"/>
                </a:solidFill>
                <a:latin typeface="Montserrat"/>
              </a:rPr>
              <a:t>tuyến</a:t>
            </a:r>
            <a:r>
              <a:rPr lang="en-US" sz="3000" dirty="0">
                <a:solidFill>
                  <a:srgbClr val="282120"/>
                </a:solidFill>
                <a:latin typeface="Montserrat"/>
              </a:rPr>
              <a:t>. </a:t>
            </a:r>
          </a:p>
          <a:p>
            <a:pPr>
              <a:lnSpc>
                <a:spcPts val="4199"/>
              </a:lnSpc>
            </a:pPr>
            <a:endParaRPr lang="en-US" sz="3000" dirty="0">
              <a:solidFill>
                <a:srgbClr val="282120"/>
              </a:solidFill>
              <a:latin typeface="Montserrat"/>
            </a:endParaRPr>
          </a:p>
        </p:txBody>
      </p:sp>
      <p:sp>
        <p:nvSpPr>
          <p:cNvPr id="5" name="Freeform 5"/>
          <p:cNvSpPr/>
          <p:nvPr/>
        </p:nvSpPr>
        <p:spPr>
          <a:xfrm>
            <a:off x="13368526" y="4227943"/>
            <a:ext cx="4659939" cy="5199374"/>
          </a:xfrm>
          <a:custGeom>
            <a:avLst/>
            <a:gdLst/>
            <a:ahLst/>
            <a:cxnLst/>
            <a:rect l="l" t="t" r="r" b="b"/>
            <a:pathLst>
              <a:path w="4659939" h="5199374">
                <a:moveTo>
                  <a:pt x="0" y="0"/>
                </a:moveTo>
                <a:lnTo>
                  <a:pt x="4659939" y="0"/>
                </a:lnTo>
                <a:lnTo>
                  <a:pt x="4659939" y="5199375"/>
                </a:lnTo>
                <a:lnTo>
                  <a:pt x="0" y="519937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TextBox 6"/>
          <p:cNvSpPr txBox="1"/>
          <p:nvPr/>
        </p:nvSpPr>
        <p:spPr>
          <a:xfrm>
            <a:off x="1665740" y="1024117"/>
            <a:ext cx="2133060" cy="4795903"/>
          </a:xfrm>
          <a:prstGeom prst="rect">
            <a:avLst/>
          </a:prstGeom>
        </p:spPr>
        <p:txBody>
          <a:bodyPr lIns="0" tIns="0" rIns="0" bIns="0" rtlCol="0" anchor="t">
            <a:spAutoFit/>
          </a:bodyPr>
          <a:lstStyle/>
          <a:p>
            <a:pPr algn="ctr">
              <a:lnSpc>
                <a:spcPts val="39790"/>
              </a:lnSpc>
            </a:pPr>
            <a:r>
              <a:rPr lang="en-US" sz="28421">
                <a:solidFill>
                  <a:srgbClr val="A1C6AA"/>
                </a:solidFill>
                <a:latin typeface="Montserrat Extra-Bold Bold"/>
              </a:rPr>
              <a:t>4</a:t>
            </a:r>
          </a:p>
        </p:txBody>
      </p:sp>
      <p:sp>
        <p:nvSpPr>
          <p:cNvPr id="7" name="TextBox 7"/>
          <p:cNvSpPr txBox="1"/>
          <p:nvPr/>
        </p:nvSpPr>
        <p:spPr>
          <a:xfrm>
            <a:off x="4578365" y="1892356"/>
            <a:ext cx="12811949" cy="936589"/>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Chia sẻ thông tin số</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10138245">
            <a:off x="9413225" y="7073776"/>
            <a:ext cx="10838751" cy="3860990"/>
          </a:xfrm>
          <a:custGeom>
            <a:avLst/>
            <a:gdLst/>
            <a:ahLst/>
            <a:cxnLst/>
            <a:rect l="l" t="t" r="r" b="b"/>
            <a:pathLst>
              <a:path w="10838751" h="3860990">
                <a:moveTo>
                  <a:pt x="0" y="0"/>
                </a:moveTo>
                <a:lnTo>
                  <a:pt x="10838751" y="0"/>
                </a:lnTo>
                <a:lnTo>
                  <a:pt x="10838751" y="3860990"/>
                </a:lnTo>
                <a:lnTo>
                  <a:pt x="0" y="3860990"/>
                </a:lnTo>
                <a:lnTo>
                  <a:pt x="0" y="0"/>
                </a:lnTo>
                <a:close/>
              </a:path>
            </a:pathLst>
          </a:custGeom>
          <a:blipFill>
            <a:blip r:embed="rId2">
              <a:extLst>
                <a:ext uri="{96DAC541-7B7A-43D3-8B79-37D633B846F1}">
                  <asvg:svgBlip xmlns:asvg="http://schemas.microsoft.com/office/drawing/2016/SVG/main" xmlns="" r:embed="rId3"/>
                </a:ext>
              </a:extLst>
            </a:blip>
            <a:stretch>
              <a:fillRect l="-16800" t="-147872" r="-4988"/>
            </a:stretch>
          </a:blipFill>
        </p:spPr>
        <p:txBody>
          <a:bodyPr/>
          <a:lstStyle/>
          <a:p>
            <a:endParaRPr lang="en-US"/>
          </a:p>
        </p:txBody>
      </p:sp>
      <p:sp>
        <p:nvSpPr>
          <p:cNvPr id="3" name="Freeform 3"/>
          <p:cNvSpPr/>
          <p:nvPr/>
        </p:nvSpPr>
        <p:spPr>
          <a:xfrm rot="-6212713">
            <a:off x="6520617" y="986945"/>
            <a:ext cx="3271993" cy="2310845"/>
          </a:xfrm>
          <a:custGeom>
            <a:avLst/>
            <a:gdLst/>
            <a:ahLst/>
            <a:cxnLst/>
            <a:rect l="l" t="t" r="r" b="b"/>
            <a:pathLst>
              <a:path w="3271993" h="2310845">
                <a:moveTo>
                  <a:pt x="0" y="0"/>
                </a:moveTo>
                <a:lnTo>
                  <a:pt x="3271993" y="0"/>
                </a:lnTo>
                <a:lnTo>
                  <a:pt x="3271993" y="2310845"/>
                </a:lnTo>
                <a:lnTo>
                  <a:pt x="0" y="23108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7855255" y="-318510"/>
            <a:ext cx="1739682" cy="4435914"/>
          </a:xfrm>
          <a:prstGeom prst="rect">
            <a:avLst/>
          </a:prstGeom>
        </p:spPr>
        <p:txBody>
          <a:bodyPr lIns="0" tIns="0" rIns="0" bIns="0" rtlCol="0" anchor="t">
            <a:spAutoFit/>
          </a:bodyPr>
          <a:lstStyle/>
          <a:p>
            <a:pPr algn="ctr">
              <a:lnSpc>
                <a:spcPts val="36372"/>
              </a:lnSpc>
            </a:pPr>
            <a:r>
              <a:rPr lang="en-US" sz="25980">
                <a:solidFill>
                  <a:srgbClr val="633750"/>
                </a:solidFill>
                <a:latin typeface="Montserrat Extra-Bold Bold"/>
              </a:rPr>
              <a:t>5</a:t>
            </a:r>
          </a:p>
        </p:txBody>
      </p:sp>
      <p:sp>
        <p:nvSpPr>
          <p:cNvPr id="5" name="TextBox 5"/>
          <p:cNvSpPr txBox="1"/>
          <p:nvPr/>
        </p:nvSpPr>
        <p:spPr>
          <a:xfrm>
            <a:off x="609796" y="3898699"/>
            <a:ext cx="16230600" cy="936589"/>
          </a:xfrm>
          <a:prstGeom prst="rect">
            <a:avLst/>
          </a:prstGeom>
        </p:spPr>
        <p:txBody>
          <a:bodyPr lIns="0" tIns="0" rIns="0" bIns="0" rtlCol="0" anchor="t">
            <a:spAutoFit/>
          </a:bodyPr>
          <a:lstStyle/>
          <a:p>
            <a:pPr algn="ctr">
              <a:lnSpc>
                <a:spcPts val="7697"/>
              </a:lnSpc>
            </a:pPr>
            <a:r>
              <a:rPr lang="en-US" sz="5497">
                <a:solidFill>
                  <a:srgbClr val="282120"/>
                </a:solidFill>
                <a:latin typeface="Montserrat Semi-Bold"/>
              </a:rPr>
              <a:t>Quyền riêng tư và bạn</a:t>
            </a:r>
          </a:p>
        </p:txBody>
      </p:sp>
      <p:sp>
        <p:nvSpPr>
          <p:cNvPr id="6" name="Freeform 6"/>
          <p:cNvSpPr/>
          <p:nvPr/>
        </p:nvSpPr>
        <p:spPr>
          <a:xfrm flipH="1">
            <a:off x="13212493" y="5143500"/>
            <a:ext cx="4518531" cy="4616634"/>
          </a:xfrm>
          <a:custGeom>
            <a:avLst/>
            <a:gdLst/>
            <a:ahLst/>
            <a:cxnLst/>
            <a:rect l="l" t="t" r="r" b="b"/>
            <a:pathLst>
              <a:path w="4518531" h="4616634">
                <a:moveTo>
                  <a:pt x="4518531" y="0"/>
                </a:moveTo>
                <a:lnTo>
                  <a:pt x="0" y="0"/>
                </a:lnTo>
                <a:lnTo>
                  <a:pt x="0" y="4616634"/>
                </a:lnTo>
                <a:lnTo>
                  <a:pt x="4518531" y="4616634"/>
                </a:lnTo>
                <a:lnTo>
                  <a:pt x="4518531"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7"/>
          <p:cNvSpPr txBox="1"/>
          <p:nvPr/>
        </p:nvSpPr>
        <p:spPr>
          <a:xfrm>
            <a:off x="2782967" y="5086350"/>
            <a:ext cx="12049634" cy="3181085"/>
          </a:xfrm>
          <a:prstGeom prst="rect">
            <a:avLst/>
          </a:prstGeom>
        </p:spPr>
        <p:txBody>
          <a:bodyPr lIns="0" tIns="0" rIns="0" bIns="0" rtlCol="0" anchor="t">
            <a:spAutoFit/>
          </a:bodyPr>
          <a:lstStyle/>
          <a:p>
            <a:pPr algn="ctr">
              <a:lnSpc>
                <a:spcPts val="4200"/>
              </a:lnSpc>
            </a:pPr>
            <a:r>
              <a:rPr lang="en-US" sz="3000" dirty="0" err="1">
                <a:solidFill>
                  <a:srgbClr val="282120"/>
                </a:solidFill>
                <a:latin typeface="Montserrat"/>
              </a:rPr>
              <a:t>Quyền</a:t>
            </a:r>
            <a:r>
              <a:rPr lang="en-US" sz="3000" dirty="0">
                <a:solidFill>
                  <a:srgbClr val="282120"/>
                </a:solidFill>
                <a:latin typeface="Montserrat"/>
              </a:rPr>
              <a:t> </a:t>
            </a:r>
            <a:r>
              <a:rPr lang="en-US" sz="3000" dirty="0" err="1">
                <a:solidFill>
                  <a:srgbClr val="282120"/>
                </a:solidFill>
                <a:latin typeface="Montserrat"/>
              </a:rPr>
              <a:t>riêng</a:t>
            </a:r>
            <a:r>
              <a:rPr lang="en-US" sz="3000" dirty="0">
                <a:solidFill>
                  <a:srgbClr val="282120"/>
                </a:solidFill>
                <a:latin typeface="Montserrat"/>
              </a:rPr>
              <a:t> </a:t>
            </a:r>
            <a:r>
              <a:rPr lang="en-US" sz="3000" dirty="0" err="1">
                <a:solidFill>
                  <a:srgbClr val="282120"/>
                </a:solidFill>
                <a:latin typeface="Montserrat"/>
              </a:rPr>
              <a:t>tư</a:t>
            </a:r>
            <a:r>
              <a:rPr lang="en-US" sz="3000" dirty="0">
                <a:solidFill>
                  <a:srgbClr val="282120"/>
                </a:solidFill>
                <a:latin typeface="Montserrat"/>
              </a:rPr>
              <a:t> </a:t>
            </a:r>
            <a:r>
              <a:rPr lang="en-US" sz="3000" dirty="0" err="1">
                <a:solidFill>
                  <a:srgbClr val="282120"/>
                </a:solidFill>
                <a:latin typeface="Montserrat"/>
              </a:rPr>
              <a:t>là</a:t>
            </a:r>
            <a:r>
              <a:rPr lang="en-US" sz="3000" dirty="0">
                <a:solidFill>
                  <a:srgbClr val="282120"/>
                </a:solidFill>
                <a:latin typeface="Montserrat"/>
              </a:rPr>
              <a:t> </a:t>
            </a:r>
            <a:r>
              <a:rPr lang="en-US" sz="3000" dirty="0" err="1">
                <a:solidFill>
                  <a:srgbClr val="282120"/>
                </a:solidFill>
                <a:latin typeface="Montserrat"/>
              </a:rPr>
              <a:t>khả</a:t>
            </a:r>
            <a:r>
              <a:rPr lang="en-US" sz="3000" dirty="0">
                <a:solidFill>
                  <a:srgbClr val="282120"/>
                </a:solidFill>
                <a:latin typeface="Montserrat"/>
              </a:rPr>
              <a:t> </a:t>
            </a:r>
            <a:r>
              <a:rPr lang="en-US" sz="3000" dirty="0" err="1">
                <a:solidFill>
                  <a:srgbClr val="282120"/>
                </a:solidFill>
                <a:latin typeface="Montserrat"/>
              </a:rPr>
              <a:t>năng</a:t>
            </a:r>
            <a:r>
              <a:rPr lang="en-US" sz="3000" dirty="0">
                <a:solidFill>
                  <a:srgbClr val="282120"/>
                </a:solidFill>
                <a:latin typeface="Montserrat"/>
              </a:rPr>
              <a:t> </a:t>
            </a:r>
            <a:r>
              <a:rPr lang="en-US" sz="3000" dirty="0" err="1">
                <a:solidFill>
                  <a:srgbClr val="282120"/>
                </a:solidFill>
                <a:latin typeface="Montserrat"/>
              </a:rPr>
              <a:t>kiểm</a:t>
            </a:r>
            <a:r>
              <a:rPr lang="en-US" sz="3000" dirty="0">
                <a:solidFill>
                  <a:srgbClr val="282120"/>
                </a:solidFill>
                <a:latin typeface="Montserrat"/>
              </a:rPr>
              <a:t> </a:t>
            </a:r>
            <a:r>
              <a:rPr lang="en-US" sz="3000" dirty="0" err="1">
                <a:solidFill>
                  <a:srgbClr val="282120"/>
                </a:solidFill>
                <a:latin typeface="Montserrat"/>
              </a:rPr>
              <a:t>soát</a:t>
            </a:r>
            <a:r>
              <a:rPr lang="en-US" sz="3000" dirty="0">
                <a:solidFill>
                  <a:srgbClr val="282120"/>
                </a:solidFill>
                <a:latin typeface="Montserrat"/>
              </a:rPr>
              <a:t> </a:t>
            </a:r>
            <a:r>
              <a:rPr lang="en-US" sz="3000" dirty="0" err="1">
                <a:solidFill>
                  <a:srgbClr val="282120"/>
                </a:solidFill>
                <a:latin typeface="Montserrat"/>
              </a:rPr>
              <a:t>những</a:t>
            </a:r>
            <a:r>
              <a:rPr lang="en-US" sz="3000" dirty="0">
                <a:solidFill>
                  <a:srgbClr val="282120"/>
                </a:solidFill>
                <a:latin typeface="Montserrat"/>
              </a:rPr>
              <a:t> </a:t>
            </a:r>
            <a:r>
              <a:rPr lang="en-US" sz="3000" dirty="0" err="1">
                <a:solidFill>
                  <a:srgbClr val="282120"/>
                </a:solidFill>
                <a:latin typeface="Montserrat"/>
              </a:rPr>
              <a:t>gì</a:t>
            </a:r>
            <a:r>
              <a:rPr lang="en-US" sz="3000" dirty="0">
                <a:solidFill>
                  <a:srgbClr val="282120"/>
                </a:solidFill>
                <a:latin typeface="Montserrat"/>
              </a:rPr>
              <a:t> </a:t>
            </a:r>
            <a:r>
              <a:rPr lang="en-US" sz="3000" dirty="0" err="1">
                <a:solidFill>
                  <a:srgbClr val="282120"/>
                </a:solidFill>
                <a:latin typeface="Montserrat"/>
              </a:rPr>
              <a:t>người</a:t>
            </a:r>
            <a:r>
              <a:rPr lang="en-US" sz="3000" dirty="0">
                <a:solidFill>
                  <a:srgbClr val="282120"/>
                </a:solidFill>
                <a:latin typeface="Montserrat"/>
              </a:rPr>
              <a:t> </a:t>
            </a:r>
            <a:r>
              <a:rPr lang="en-US" sz="3000" dirty="0" err="1">
                <a:solidFill>
                  <a:srgbClr val="282120"/>
                </a:solidFill>
                <a:latin typeface="Montserrat"/>
              </a:rPr>
              <a:t>khác</a:t>
            </a:r>
            <a:r>
              <a:rPr lang="en-US" sz="3000" dirty="0">
                <a:solidFill>
                  <a:srgbClr val="282120"/>
                </a:solidFill>
                <a:latin typeface="Montserrat"/>
              </a:rPr>
              <a:t> </a:t>
            </a:r>
            <a:r>
              <a:rPr lang="en-US" sz="3000" dirty="0" err="1">
                <a:solidFill>
                  <a:srgbClr val="282120"/>
                </a:solidFill>
                <a:latin typeface="Montserrat"/>
              </a:rPr>
              <a:t>biết</a:t>
            </a:r>
            <a:r>
              <a:rPr lang="en-US" sz="3000" dirty="0">
                <a:solidFill>
                  <a:srgbClr val="282120"/>
                </a:solidFill>
                <a:latin typeface="Montserrat"/>
              </a:rPr>
              <a:t> </a:t>
            </a:r>
            <a:r>
              <a:rPr lang="en-US" sz="3000" dirty="0" err="1">
                <a:solidFill>
                  <a:srgbClr val="282120"/>
                </a:solidFill>
                <a:latin typeface="Montserrat"/>
              </a:rPr>
              <a:t>về</a:t>
            </a:r>
            <a:r>
              <a:rPr lang="en-US" sz="3000" dirty="0">
                <a:solidFill>
                  <a:srgbClr val="282120"/>
                </a:solidFill>
                <a:latin typeface="Montserrat"/>
              </a:rPr>
              <a:t> </a:t>
            </a:r>
            <a:r>
              <a:rPr lang="en-US" sz="3000" dirty="0" err="1">
                <a:solidFill>
                  <a:srgbClr val="282120"/>
                </a:solidFill>
                <a:latin typeface="Montserrat"/>
              </a:rPr>
              <a:t>bạn</a:t>
            </a:r>
            <a:r>
              <a:rPr lang="en-US" sz="3000" dirty="0">
                <a:solidFill>
                  <a:srgbClr val="282120"/>
                </a:solidFill>
                <a:latin typeface="Montserrat"/>
              </a:rPr>
              <a:t>. </a:t>
            </a:r>
          </a:p>
          <a:p>
            <a:pPr algn="ctr">
              <a:lnSpc>
                <a:spcPts val="4200"/>
              </a:lnSpc>
            </a:pPr>
            <a:r>
              <a:rPr lang="en-US" sz="3000" dirty="0" err="1">
                <a:solidFill>
                  <a:srgbClr val="282120"/>
                </a:solidFill>
                <a:latin typeface="Montserrat"/>
              </a:rPr>
              <a:t>Quyền</a:t>
            </a:r>
            <a:r>
              <a:rPr lang="en-US" sz="3000" dirty="0">
                <a:solidFill>
                  <a:srgbClr val="282120"/>
                </a:solidFill>
                <a:latin typeface="Montserrat"/>
              </a:rPr>
              <a:t> </a:t>
            </a:r>
            <a:r>
              <a:rPr lang="en-US" sz="3000" dirty="0" err="1">
                <a:solidFill>
                  <a:srgbClr val="282120"/>
                </a:solidFill>
                <a:latin typeface="Montserrat"/>
              </a:rPr>
              <a:t>riêng</a:t>
            </a:r>
            <a:r>
              <a:rPr lang="en-US" sz="3000" dirty="0">
                <a:solidFill>
                  <a:srgbClr val="282120"/>
                </a:solidFill>
                <a:latin typeface="Montserrat"/>
              </a:rPr>
              <a:t> </a:t>
            </a:r>
            <a:r>
              <a:rPr lang="en-US" sz="3000" dirty="0" err="1">
                <a:solidFill>
                  <a:srgbClr val="282120"/>
                </a:solidFill>
                <a:latin typeface="Montserrat"/>
              </a:rPr>
              <a:t>tư</a:t>
            </a:r>
            <a:r>
              <a:rPr lang="en-US" sz="3000" dirty="0">
                <a:solidFill>
                  <a:srgbClr val="282120"/>
                </a:solidFill>
                <a:latin typeface="Montserrat"/>
              </a:rPr>
              <a:t> </a:t>
            </a:r>
            <a:r>
              <a:rPr lang="en-US" sz="3000" dirty="0" err="1">
                <a:solidFill>
                  <a:srgbClr val="282120"/>
                </a:solidFill>
                <a:latin typeface="Montserrat"/>
              </a:rPr>
              <a:t>phản</a:t>
            </a:r>
            <a:r>
              <a:rPr lang="en-US" sz="3000" dirty="0">
                <a:solidFill>
                  <a:srgbClr val="282120"/>
                </a:solidFill>
                <a:latin typeface="Montserrat"/>
              </a:rPr>
              <a:t> </a:t>
            </a:r>
            <a:r>
              <a:rPr lang="en-US" sz="3000" dirty="0" err="1">
                <a:solidFill>
                  <a:srgbClr val="282120"/>
                </a:solidFill>
                <a:latin typeface="Montserrat"/>
              </a:rPr>
              <a:t>ánh</a:t>
            </a:r>
            <a:r>
              <a:rPr lang="en-US" sz="3000" dirty="0">
                <a:solidFill>
                  <a:srgbClr val="282120"/>
                </a:solidFill>
                <a:latin typeface="Montserrat"/>
              </a:rPr>
              <a:t> </a:t>
            </a:r>
            <a:r>
              <a:rPr lang="en-US" sz="3000" dirty="0" err="1">
                <a:solidFill>
                  <a:srgbClr val="282120"/>
                </a:solidFill>
                <a:latin typeface="Montserrat"/>
              </a:rPr>
              <a:t>cách</a:t>
            </a:r>
            <a:r>
              <a:rPr lang="en-US" sz="3000" dirty="0">
                <a:solidFill>
                  <a:srgbClr val="282120"/>
                </a:solidFill>
                <a:latin typeface="Montserrat"/>
              </a:rPr>
              <a:t> </a:t>
            </a:r>
            <a:r>
              <a:rPr lang="en-US" sz="3000" dirty="0" err="1">
                <a:solidFill>
                  <a:srgbClr val="282120"/>
                </a:solidFill>
                <a:latin typeface="Montserrat"/>
              </a:rPr>
              <a:t>chúng</a:t>
            </a:r>
            <a:r>
              <a:rPr lang="en-US" sz="3000" dirty="0">
                <a:solidFill>
                  <a:srgbClr val="282120"/>
                </a:solidFill>
                <a:latin typeface="Montserrat"/>
              </a:rPr>
              <a:t> ta </a:t>
            </a:r>
            <a:r>
              <a:rPr lang="en-US" sz="3000" dirty="0" err="1">
                <a:solidFill>
                  <a:srgbClr val="282120"/>
                </a:solidFill>
                <a:latin typeface="Montserrat"/>
              </a:rPr>
              <a:t>lựa</a:t>
            </a:r>
            <a:r>
              <a:rPr lang="en-US" sz="3000" dirty="0">
                <a:solidFill>
                  <a:srgbClr val="282120"/>
                </a:solidFill>
                <a:latin typeface="Montserrat"/>
              </a:rPr>
              <a:t> </a:t>
            </a:r>
            <a:r>
              <a:rPr lang="en-US" sz="3000" dirty="0" err="1">
                <a:solidFill>
                  <a:srgbClr val="282120"/>
                </a:solidFill>
                <a:latin typeface="Montserrat"/>
              </a:rPr>
              <a:t>chọn</a:t>
            </a:r>
            <a:r>
              <a:rPr lang="en-US" sz="3000" dirty="0">
                <a:solidFill>
                  <a:srgbClr val="282120"/>
                </a:solidFill>
                <a:latin typeface="Montserrat"/>
              </a:rPr>
              <a:t> </a:t>
            </a:r>
            <a:r>
              <a:rPr lang="en-US" sz="3000" dirty="0" err="1">
                <a:solidFill>
                  <a:srgbClr val="282120"/>
                </a:solidFill>
                <a:latin typeface="Montserrat"/>
              </a:rPr>
              <a:t>xử</a:t>
            </a:r>
            <a:r>
              <a:rPr lang="en-US" sz="3000" dirty="0">
                <a:solidFill>
                  <a:srgbClr val="282120"/>
                </a:solidFill>
                <a:latin typeface="Montserrat"/>
              </a:rPr>
              <a:t> lý </a:t>
            </a:r>
            <a:r>
              <a:rPr lang="en-US" sz="3000" dirty="0" err="1">
                <a:solidFill>
                  <a:srgbClr val="282120"/>
                </a:solidFill>
                <a:latin typeface="Montserrat"/>
              </a:rPr>
              <a:t>thông</a:t>
            </a:r>
            <a:r>
              <a:rPr lang="en-US" sz="3000" dirty="0">
                <a:solidFill>
                  <a:srgbClr val="282120"/>
                </a:solidFill>
                <a:latin typeface="Montserrat"/>
              </a:rPr>
              <a:t> tin </a:t>
            </a:r>
            <a:r>
              <a:rPr lang="en-US" sz="3000" dirty="0" err="1">
                <a:solidFill>
                  <a:srgbClr val="282120"/>
                </a:solidFill>
                <a:latin typeface="Montserrat"/>
              </a:rPr>
              <a:t>cá</a:t>
            </a:r>
            <a:r>
              <a:rPr lang="en-US" sz="3000" dirty="0">
                <a:solidFill>
                  <a:srgbClr val="282120"/>
                </a:solidFill>
                <a:latin typeface="Montserrat"/>
              </a:rPr>
              <a:t> nhân. Thông tin </a:t>
            </a:r>
            <a:r>
              <a:rPr lang="en-US" sz="3000" dirty="0" err="1">
                <a:solidFill>
                  <a:srgbClr val="282120"/>
                </a:solidFill>
                <a:latin typeface="Montserrat"/>
              </a:rPr>
              <a:t>này</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thể</a:t>
            </a:r>
            <a:r>
              <a:rPr lang="en-US" sz="3000" dirty="0">
                <a:solidFill>
                  <a:srgbClr val="282120"/>
                </a:solidFill>
                <a:latin typeface="Montserrat"/>
              </a:rPr>
              <a:t> bao </a:t>
            </a:r>
            <a:r>
              <a:rPr lang="en-US" sz="3000" dirty="0" err="1">
                <a:solidFill>
                  <a:srgbClr val="282120"/>
                </a:solidFill>
                <a:latin typeface="Montserrat"/>
              </a:rPr>
              <a:t>gồm</a:t>
            </a:r>
            <a:r>
              <a:rPr lang="en-US" sz="3000" dirty="0">
                <a:solidFill>
                  <a:srgbClr val="282120"/>
                </a:solidFill>
                <a:latin typeface="Montserrat"/>
              </a:rPr>
              <a:t> </a:t>
            </a:r>
            <a:r>
              <a:rPr lang="en-US" sz="3000" dirty="0" err="1">
                <a:solidFill>
                  <a:srgbClr val="282120"/>
                </a:solidFill>
                <a:latin typeface="Montserrat"/>
              </a:rPr>
              <a:t>các</a:t>
            </a:r>
            <a:r>
              <a:rPr lang="en-US" sz="3000" dirty="0">
                <a:solidFill>
                  <a:srgbClr val="282120"/>
                </a:solidFill>
                <a:latin typeface="Montserrat"/>
              </a:rPr>
              <a:t> </a:t>
            </a:r>
            <a:r>
              <a:rPr lang="en-US" sz="3000" dirty="0" err="1">
                <a:solidFill>
                  <a:srgbClr val="282120"/>
                </a:solidFill>
                <a:latin typeface="Montserrat"/>
              </a:rPr>
              <a:t>phần</a:t>
            </a:r>
            <a:r>
              <a:rPr lang="en-US" sz="3000" dirty="0">
                <a:solidFill>
                  <a:srgbClr val="282120"/>
                </a:solidFill>
                <a:latin typeface="Montserrat"/>
              </a:rPr>
              <a:t> </a:t>
            </a:r>
            <a:r>
              <a:rPr lang="en-US" sz="3000" dirty="0" err="1">
                <a:solidFill>
                  <a:srgbClr val="282120"/>
                </a:solidFill>
                <a:latin typeface="Montserrat"/>
              </a:rPr>
              <a:t>thông</a:t>
            </a:r>
            <a:r>
              <a:rPr lang="en-US" sz="3000" dirty="0">
                <a:solidFill>
                  <a:srgbClr val="282120"/>
                </a:solidFill>
                <a:latin typeface="Montserrat"/>
              </a:rPr>
              <a:t> tin </a:t>
            </a:r>
            <a:r>
              <a:rPr lang="en-US" sz="3000" dirty="0" err="1">
                <a:solidFill>
                  <a:srgbClr val="282120"/>
                </a:solidFill>
                <a:latin typeface="Montserrat"/>
              </a:rPr>
              <a:t>về</a:t>
            </a:r>
            <a:r>
              <a:rPr lang="en-US" sz="3000" dirty="0">
                <a:solidFill>
                  <a:srgbClr val="282120"/>
                </a:solidFill>
                <a:latin typeface="Montserrat"/>
              </a:rPr>
              <a:t> </a:t>
            </a:r>
            <a:r>
              <a:rPr lang="en-US" sz="3000" dirty="0" err="1">
                <a:solidFill>
                  <a:srgbClr val="282120"/>
                </a:solidFill>
                <a:latin typeface="Montserrat"/>
              </a:rPr>
              <a:t>danh</a:t>
            </a:r>
            <a:r>
              <a:rPr lang="en-US" sz="3000" dirty="0">
                <a:solidFill>
                  <a:srgbClr val="282120"/>
                </a:solidFill>
                <a:latin typeface="Montserrat"/>
              </a:rPr>
              <a:t> </a:t>
            </a:r>
            <a:r>
              <a:rPr lang="en-US" sz="3000" dirty="0" err="1">
                <a:solidFill>
                  <a:srgbClr val="282120"/>
                </a:solidFill>
                <a:latin typeface="Montserrat"/>
              </a:rPr>
              <a:t>tính</a:t>
            </a:r>
            <a:r>
              <a:rPr lang="en-US" sz="3000" dirty="0">
                <a:solidFill>
                  <a:srgbClr val="282120"/>
                </a:solidFill>
                <a:latin typeface="Montserrat"/>
              </a:rPr>
              <a:t>, </a:t>
            </a:r>
            <a:r>
              <a:rPr lang="en-US" sz="3000" dirty="0" err="1">
                <a:solidFill>
                  <a:srgbClr val="282120"/>
                </a:solidFill>
                <a:latin typeface="Montserrat"/>
              </a:rPr>
              <a:t>hoạt</a:t>
            </a:r>
            <a:r>
              <a:rPr lang="en-US" sz="3000" dirty="0">
                <a:solidFill>
                  <a:srgbClr val="282120"/>
                </a:solidFill>
                <a:latin typeface="Montserrat"/>
              </a:rPr>
              <a:t> </a:t>
            </a:r>
            <a:r>
              <a:rPr lang="en-US" sz="3000" dirty="0" err="1">
                <a:solidFill>
                  <a:srgbClr val="282120"/>
                </a:solidFill>
                <a:latin typeface="Montserrat"/>
              </a:rPr>
              <a:t>động</a:t>
            </a:r>
            <a:r>
              <a:rPr lang="en-US" sz="3000" dirty="0">
                <a:solidFill>
                  <a:srgbClr val="282120"/>
                </a:solidFill>
                <a:latin typeface="Montserrat"/>
              </a:rPr>
              <a:t>, </a:t>
            </a:r>
            <a:r>
              <a:rPr lang="en-US" sz="3000" dirty="0" err="1">
                <a:solidFill>
                  <a:srgbClr val="282120"/>
                </a:solidFill>
                <a:latin typeface="Montserrat"/>
              </a:rPr>
              <a:t>sở</a:t>
            </a:r>
            <a:r>
              <a:rPr lang="en-US" sz="3000" dirty="0">
                <a:solidFill>
                  <a:srgbClr val="282120"/>
                </a:solidFill>
                <a:latin typeface="Montserrat"/>
              </a:rPr>
              <a:t> </a:t>
            </a:r>
            <a:r>
              <a:rPr lang="en-US" sz="3000" dirty="0" err="1">
                <a:solidFill>
                  <a:srgbClr val="282120"/>
                </a:solidFill>
                <a:latin typeface="Montserrat"/>
              </a:rPr>
              <a:t>thích</a:t>
            </a:r>
            <a:r>
              <a:rPr lang="en-US" sz="3000" dirty="0">
                <a:solidFill>
                  <a:srgbClr val="282120"/>
                </a:solidFill>
                <a:latin typeface="Montserrat"/>
              </a:rPr>
              <a:t>, </a:t>
            </a:r>
            <a:r>
              <a:rPr lang="en-US" sz="3000" dirty="0" err="1">
                <a:solidFill>
                  <a:srgbClr val="282120"/>
                </a:solidFill>
                <a:latin typeface="Montserrat"/>
              </a:rPr>
              <a:t>thói</a:t>
            </a:r>
            <a:r>
              <a:rPr lang="en-US" sz="3000" dirty="0">
                <a:solidFill>
                  <a:srgbClr val="282120"/>
                </a:solidFill>
                <a:latin typeface="Montserrat"/>
              </a:rPr>
              <a:t> </a:t>
            </a:r>
            <a:r>
              <a:rPr lang="en-US" sz="3000" dirty="0" err="1">
                <a:solidFill>
                  <a:srgbClr val="282120"/>
                </a:solidFill>
                <a:latin typeface="Montserrat"/>
              </a:rPr>
              <a:t>quen</a:t>
            </a:r>
            <a:r>
              <a:rPr lang="en-US" sz="3000" dirty="0">
                <a:solidFill>
                  <a:srgbClr val="282120"/>
                </a:solidFill>
                <a:latin typeface="Montserrat"/>
              </a:rPr>
              <a:t>, </a:t>
            </a:r>
            <a:r>
              <a:rPr lang="en-US" sz="3000" dirty="0" err="1">
                <a:solidFill>
                  <a:srgbClr val="282120"/>
                </a:solidFill>
                <a:latin typeface="Montserrat"/>
              </a:rPr>
              <a:t>và</a:t>
            </a:r>
            <a:r>
              <a:rPr lang="en-US" sz="3000" dirty="0">
                <a:solidFill>
                  <a:srgbClr val="282120"/>
                </a:solidFill>
                <a:latin typeface="Montserrat"/>
              </a:rPr>
              <a:t> </a:t>
            </a:r>
            <a:r>
              <a:rPr lang="en-US" sz="3000" dirty="0" err="1">
                <a:solidFill>
                  <a:srgbClr val="282120"/>
                </a:solidFill>
                <a:latin typeface="Montserrat"/>
              </a:rPr>
              <a:t>các</a:t>
            </a:r>
            <a:r>
              <a:rPr lang="en-US" sz="3000" dirty="0">
                <a:solidFill>
                  <a:srgbClr val="282120"/>
                </a:solidFill>
                <a:latin typeface="Montserrat"/>
              </a:rPr>
              <a:t> </a:t>
            </a:r>
            <a:r>
              <a:rPr lang="en-US" sz="3000" dirty="0" err="1">
                <a:solidFill>
                  <a:srgbClr val="282120"/>
                </a:solidFill>
                <a:latin typeface="Montserrat"/>
              </a:rPr>
              <a:t>khía</a:t>
            </a:r>
            <a:r>
              <a:rPr lang="en-US" sz="3000" dirty="0">
                <a:solidFill>
                  <a:srgbClr val="282120"/>
                </a:solidFill>
                <a:latin typeface="Montserrat"/>
              </a:rPr>
              <a:t> </a:t>
            </a:r>
            <a:r>
              <a:rPr lang="en-US" sz="3000" dirty="0" err="1">
                <a:solidFill>
                  <a:srgbClr val="282120"/>
                </a:solidFill>
                <a:latin typeface="Montserrat"/>
              </a:rPr>
              <a:t>cạnh</a:t>
            </a:r>
            <a:r>
              <a:rPr lang="en-US" sz="3000" dirty="0">
                <a:solidFill>
                  <a:srgbClr val="282120"/>
                </a:solidFill>
                <a:latin typeface="Montserrat"/>
              </a:rPr>
              <a:t> </a:t>
            </a:r>
            <a:r>
              <a:rPr lang="en-US" sz="3000" dirty="0" err="1">
                <a:solidFill>
                  <a:srgbClr val="282120"/>
                </a:solidFill>
                <a:latin typeface="Montserrat"/>
              </a:rPr>
              <a:t>khác</a:t>
            </a:r>
            <a:r>
              <a:rPr lang="en-US" sz="3000" dirty="0">
                <a:solidFill>
                  <a:srgbClr val="282120"/>
                </a:solidFill>
                <a:latin typeface="Montserrat"/>
              </a:rPr>
              <a:t> trong </a:t>
            </a:r>
            <a:r>
              <a:rPr lang="en-US" sz="3000" dirty="0" err="1">
                <a:solidFill>
                  <a:srgbClr val="282120"/>
                </a:solidFill>
                <a:latin typeface="Montserrat"/>
              </a:rPr>
              <a:t>đời</a:t>
            </a:r>
            <a:r>
              <a:rPr lang="en-US" sz="3000" dirty="0">
                <a:solidFill>
                  <a:srgbClr val="282120"/>
                </a:solidFill>
                <a:latin typeface="Montserrat"/>
              </a:rPr>
              <a:t> </a:t>
            </a:r>
            <a:r>
              <a:rPr lang="en-US" sz="3000" dirty="0" err="1">
                <a:solidFill>
                  <a:srgbClr val="282120"/>
                </a:solidFill>
                <a:latin typeface="Montserrat"/>
              </a:rPr>
              <a:t>sống</a:t>
            </a:r>
            <a:r>
              <a:rPr lang="en-US" sz="3000" dirty="0">
                <a:solidFill>
                  <a:srgbClr val="282120"/>
                </a:solidFill>
                <a:latin typeface="Montserrat"/>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8814113">
            <a:off x="-6655647" y="-220725"/>
            <a:ext cx="14146991" cy="10256568"/>
          </a:xfrm>
          <a:custGeom>
            <a:avLst/>
            <a:gdLst/>
            <a:ahLst/>
            <a:cxnLst/>
            <a:rect l="l" t="t" r="r" b="b"/>
            <a:pathLst>
              <a:path w="14146991" h="10256568">
                <a:moveTo>
                  <a:pt x="0" y="0"/>
                </a:moveTo>
                <a:lnTo>
                  <a:pt x="14146991" y="0"/>
                </a:lnTo>
                <a:lnTo>
                  <a:pt x="14146991" y="10256568"/>
                </a:lnTo>
                <a:lnTo>
                  <a:pt x="0" y="10256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7952638" y="1549178"/>
            <a:ext cx="9778485" cy="1957734"/>
          </a:xfrm>
          <a:prstGeom prst="rect">
            <a:avLst/>
          </a:prstGeom>
        </p:spPr>
        <p:txBody>
          <a:bodyPr lIns="0" tIns="0" rIns="0" bIns="0" rtlCol="0" anchor="t">
            <a:spAutoFit/>
          </a:bodyPr>
          <a:lstStyle/>
          <a:p>
            <a:pPr>
              <a:lnSpc>
                <a:spcPts val="15992"/>
              </a:lnSpc>
            </a:pPr>
            <a:r>
              <a:rPr lang="en-US" sz="11422">
                <a:solidFill>
                  <a:srgbClr val="282120"/>
                </a:solidFill>
                <a:latin typeface="Montserrat Extra-Bold"/>
              </a:rPr>
              <a:t>CẢNH GIÁC</a:t>
            </a:r>
          </a:p>
        </p:txBody>
      </p:sp>
      <p:sp>
        <p:nvSpPr>
          <p:cNvPr id="4" name="Freeform 4"/>
          <p:cNvSpPr/>
          <p:nvPr/>
        </p:nvSpPr>
        <p:spPr>
          <a:xfrm rot="-8814113">
            <a:off x="-7847008" y="15216"/>
            <a:ext cx="14146991" cy="10256568"/>
          </a:xfrm>
          <a:custGeom>
            <a:avLst/>
            <a:gdLst/>
            <a:ahLst/>
            <a:cxnLst/>
            <a:rect l="l" t="t" r="r" b="b"/>
            <a:pathLst>
              <a:path w="14146991" h="10256568">
                <a:moveTo>
                  <a:pt x="0" y="0"/>
                </a:moveTo>
                <a:lnTo>
                  <a:pt x="14146990" y="0"/>
                </a:lnTo>
                <a:lnTo>
                  <a:pt x="14146990" y="10256568"/>
                </a:lnTo>
                <a:lnTo>
                  <a:pt x="0" y="102565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958" y="1465103"/>
            <a:ext cx="5872934" cy="6507406"/>
          </a:xfrm>
          <a:custGeom>
            <a:avLst/>
            <a:gdLst/>
            <a:ahLst/>
            <a:cxnLst/>
            <a:rect l="l" t="t" r="r" b="b"/>
            <a:pathLst>
              <a:path w="5872934" h="6507406">
                <a:moveTo>
                  <a:pt x="0" y="0"/>
                </a:moveTo>
                <a:lnTo>
                  <a:pt x="5872934" y="0"/>
                </a:lnTo>
                <a:lnTo>
                  <a:pt x="5872934" y="6507406"/>
                </a:lnTo>
                <a:lnTo>
                  <a:pt x="0" y="65074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a:off x="11856108" y="5383193"/>
            <a:ext cx="8303657" cy="7795058"/>
          </a:xfrm>
          <a:custGeom>
            <a:avLst/>
            <a:gdLst/>
            <a:ahLst/>
            <a:cxnLst/>
            <a:rect l="l" t="t" r="r" b="b"/>
            <a:pathLst>
              <a:path w="8303657" h="7795058">
                <a:moveTo>
                  <a:pt x="0" y="0"/>
                </a:moveTo>
                <a:lnTo>
                  <a:pt x="8303657" y="0"/>
                </a:lnTo>
                <a:lnTo>
                  <a:pt x="8303657" y="7795058"/>
                </a:lnTo>
                <a:lnTo>
                  <a:pt x="0" y="779505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7" name="Group 7"/>
          <p:cNvGrpSpPr/>
          <p:nvPr/>
        </p:nvGrpSpPr>
        <p:grpSpPr>
          <a:xfrm>
            <a:off x="13275113" y="5591788"/>
            <a:ext cx="4265799" cy="42657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3750"/>
            </a:solidFill>
          </p:spPr>
          <p:txBody>
            <a:bodyPr/>
            <a:lstStyle/>
            <a:p>
              <a:endParaRPr lang="en-US"/>
            </a:p>
          </p:txBody>
        </p:sp>
      </p:grpSp>
      <p:sp>
        <p:nvSpPr>
          <p:cNvPr id="9" name="TextBox 9"/>
          <p:cNvSpPr txBox="1"/>
          <p:nvPr/>
        </p:nvSpPr>
        <p:spPr>
          <a:xfrm>
            <a:off x="8084042" y="3469618"/>
            <a:ext cx="6185305" cy="3162035"/>
          </a:xfrm>
          <a:prstGeom prst="rect">
            <a:avLst/>
          </a:prstGeom>
        </p:spPr>
        <p:txBody>
          <a:bodyPr lIns="0" tIns="0" rIns="0" bIns="0" rtlCol="0" anchor="t">
            <a:spAutoFit/>
          </a:bodyPr>
          <a:lstStyle/>
          <a:p>
            <a:pPr>
              <a:lnSpc>
                <a:spcPts val="8400"/>
              </a:lnSpc>
            </a:pPr>
            <a:r>
              <a:rPr lang="en-US" sz="6000" spc="60">
                <a:solidFill>
                  <a:srgbClr val="282120"/>
                </a:solidFill>
                <a:latin typeface="Montserrat Extra-Bold"/>
              </a:rPr>
              <a:t>KHI THAM GIA MÔI TRƯỜNG MẠNG</a:t>
            </a:r>
          </a:p>
        </p:txBody>
      </p:sp>
      <p:sp>
        <p:nvSpPr>
          <p:cNvPr id="10" name="TextBox 10"/>
          <p:cNvSpPr txBox="1"/>
          <p:nvPr/>
        </p:nvSpPr>
        <p:spPr>
          <a:xfrm rot="544974">
            <a:off x="13384712" y="7760321"/>
            <a:ext cx="4045111" cy="433785"/>
          </a:xfrm>
          <a:prstGeom prst="rect">
            <a:avLst/>
          </a:prstGeom>
        </p:spPr>
        <p:txBody>
          <a:bodyPr lIns="0" tIns="0" rIns="0" bIns="0" rtlCol="0" anchor="t">
            <a:spAutoFit/>
          </a:bodyPr>
          <a:lstStyle/>
          <a:p>
            <a:pPr algn="ctr">
              <a:lnSpc>
                <a:spcPts val="3378"/>
              </a:lnSpc>
            </a:pPr>
            <a:r>
              <a:rPr lang="en-US" sz="2912">
                <a:solidFill>
                  <a:srgbClr val="FAD02C"/>
                </a:solidFill>
                <a:latin typeface="Montserrat Classic Bold"/>
              </a:rPr>
              <a:t>THANH NIÊN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8E8"/>
        </a:solidFill>
        <a:effectLst/>
      </p:bgPr>
    </p:bg>
    <p:spTree>
      <p:nvGrpSpPr>
        <p:cNvPr id="1" name=""/>
        <p:cNvGrpSpPr/>
        <p:nvPr/>
      </p:nvGrpSpPr>
      <p:grpSpPr>
        <a:xfrm>
          <a:off x="0" y="0"/>
          <a:ext cx="0" cy="0"/>
          <a:chOff x="0" y="0"/>
          <a:chExt cx="0" cy="0"/>
        </a:xfrm>
      </p:grpSpPr>
      <p:sp>
        <p:nvSpPr>
          <p:cNvPr id="2" name="Freeform 2"/>
          <p:cNvSpPr/>
          <p:nvPr/>
        </p:nvSpPr>
        <p:spPr>
          <a:xfrm rot="-6212713">
            <a:off x="454008" y="2145186"/>
            <a:ext cx="4011856" cy="2833374"/>
          </a:xfrm>
          <a:custGeom>
            <a:avLst/>
            <a:gdLst/>
            <a:ahLst/>
            <a:cxnLst/>
            <a:rect l="l" t="t" r="r" b="b"/>
            <a:pathLst>
              <a:path w="4011856" h="2833374">
                <a:moveTo>
                  <a:pt x="0" y="0"/>
                </a:moveTo>
                <a:lnTo>
                  <a:pt x="4011857" y="0"/>
                </a:lnTo>
                <a:lnTo>
                  <a:pt x="4011857" y="2833374"/>
                </a:lnTo>
                <a:lnTo>
                  <a:pt x="0" y="28333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625295" y="7323739"/>
            <a:ext cx="9170634" cy="3317195"/>
          </a:xfrm>
          <a:custGeom>
            <a:avLst/>
            <a:gdLst/>
            <a:ahLst/>
            <a:cxnLst/>
            <a:rect l="l" t="t" r="r" b="b"/>
            <a:pathLst>
              <a:path w="9170634" h="3317195">
                <a:moveTo>
                  <a:pt x="0" y="0"/>
                </a:moveTo>
                <a:lnTo>
                  <a:pt x="9170634" y="0"/>
                </a:lnTo>
                <a:lnTo>
                  <a:pt x="9170634" y="3317195"/>
                </a:lnTo>
                <a:lnTo>
                  <a:pt x="0" y="3317195"/>
                </a:lnTo>
                <a:lnTo>
                  <a:pt x="0" y="0"/>
                </a:lnTo>
                <a:close/>
              </a:path>
            </a:pathLst>
          </a:custGeom>
          <a:blipFill>
            <a:blip r:embed="rId4">
              <a:extLst>
                <a:ext uri="{96DAC541-7B7A-43D3-8B79-37D633B846F1}">
                  <asvg:svgBlip xmlns:asvg="http://schemas.microsoft.com/office/drawing/2016/SVG/main" xmlns="" r:embed="rId5"/>
                </a:ext>
              </a:extLst>
            </a:blip>
            <a:stretch>
              <a:fillRect b="-78660"/>
            </a:stretch>
          </a:blipFill>
        </p:spPr>
        <p:txBody>
          <a:bodyPr/>
          <a:lstStyle/>
          <a:p>
            <a:endParaRPr lang="en-US"/>
          </a:p>
        </p:txBody>
      </p:sp>
      <p:sp>
        <p:nvSpPr>
          <p:cNvPr id="4" name="TextBox 4"/>
          <p:cNvSpPr txBox="1"/>
          <p:nvPr/>
        </p:nvSpPr>
        <p:spPr>
          <a:xfrm>
            <a:off x="2090434" y="1066761"/>
            <a:ext cx="2133060" cy="4595471"/>
          </a:xfrm>
          <a:prstGeom prst="rect">
            <a:avLst/>
          </a:prstGeom>
        </p:spPr>
        <p:txBody>
          <a:bodyPr lIns="0" tIns="0" rIns="0" bIns="0" rtlCol="0" anchor="t">
            <a:spAutoFit/>
          </a:bodyPr>
          <a:lstStyle/>
          <a:p>
            <a:pPr algn="ctr">
              <a:lnSpc>
                <a:spcPts val="37550"/>
              </a:lnSpc>
            </a:pPr>
            <a:r>
              <a:rPr lang="en-US" sz="26821">
                <a:solidFill>
                  <a:srgbClr val="1F4766"/>
                </a:solidFill>
                <a:latin typeface="Montserrat Extra-Bold Bold"/>
              </a:rPr>
              <a:t>1</a:t>
            </a:r>
          </a:p>
        </p:txBody>
      </p:sp>
      <p:sp>
        <p:nvSpPr>
          <p:cNvPr id="5" name="TextBox 5"/>
          <p:cNvSpPr txBox="1"/>
          <p:nvPr/>
        </p:nvSpPr>
        <p:spPr>
          <a:xfrm>
            <a:off x="4755320" y="1960923"/>
            <a:ext cx="11797403" cy="936589"/>
          </a:xfrm>
          <a:prstGeom prst="rect">
            <a:avLst/>
          </a:prstGeom>
        </p:spPr>
        <p:txBody>
          <a:bodyPr lIns="0" tIns="0" rIns="0" bIns="0" rtlCol="0" anchor="t">
            <a:spAutoFit/>
          </a:bodyPr>
          <a:lstStyle/>
          <a:p>
            <a:pPr>
              <a:lnSpc>
                <a:spcPts val="7697"/>
              </a:lnSpc>
            </a:pPr>
            <a:r>
              <a:rPr lang="en-US" sz="5497">
                <a:solidFill>
                  <a:srgbClr val="282120"/>
                </a:solidFill>
                <a:latin typeface="Montserrat Semi-Bold"/>
              </a:rPr>
              <a:t>Một số vấn nạn phổ biến</a:t>
            </a:r>
          </a:p>
        </p:txBody>
      </p:sp>
      <p:sp>
        <p:nvSpPr>
          <p:cNvPr id="6" name="Freeform 6"/>
          <p:cNvSpPr/>
          <p:nvPr/>
        </p:nvSpPr>
        <p:spPr>
          <a:xfrm>
            <a:off x="4566568" y="5843813"/>
            <a:ext cx="6445108" cy="4608252"/>
          </a:xfrm>
          <a:custGeom>
            <a:avLst/>
            <a:gdLst/>
            <a:ahLst/>
            <a:cxnLst/>
            <a:rect l="l" t="t" r="r" b="b"/>
            <a:pathLst>
              <a:path w="6445108" h="4608252">
                <a:moveTo>
                  <a:pt x="0" y="0"/>
                </a:moveTo>
                <a:lnTo>
                  <a:pt x="6445107" y="0"/>
                </a:lnTo>
                <a:lnTo>
                  <a:pt x="6445107" y="4608252"/>
                </a:lnTo>
                <a:lnTo>
                  <a:pt x="0" y="46082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7"/>
          <p:cNvSpPr txBox="1"/>
          <p:nvPr/>
        </p:nvSpPr>
        <p:spPr>
          <a:xfrm>
            <a:off x="4936019" y="3341636"/>
            <a:ext cx="12151314" cy="4247797"/>
          </a:xfrm>
          <a:prstGeom prst="rect">
            <a:avLst/>
          </a:prstGeom>
        </p:spPr>
        <p:txBody>
          <a:bodyPr lIns="0" tIns="0" rIns="0" bIns="0" rtlCol="0" anchor="t">
            <a:spAutoFit/>
          </a:bodyPr>
          <a:lstStyle/>
          <a:p>
            <a:pPr>
              <a:lnSpc>
                <a:spcPts val="4200"/>
              </a:lnSpc>
            </a:pPr>
            <a:r>
              <a:rPr lang="en-US" sz="3000" dirty="0" err="1">
                <a:solidFill>
                  <a:srgbClr val="282120"/>
                </a:solidFill>
                <a:latin typeface="Montserrat Bold"/>
              </a:rPr>
              <a:t>Phần</a:t>
            </a:r>
            <a:r>
              <a:rPr lang="en-US" sz="3000" dirty="0">
                <a:solidFill>
                  <a:srgbClr val="282120"/>
                </a:solidFill>
                <a:latin typeface="Montserrat Bold"/>
              </a:rPr>
              <a:t> </a:t>
            </a:r>
            <a:r>
              <a:rPr lang="en-US" sz="3000" dirty="0" err="1">
                <a:solidFill>
                  <a:srgbClr val="282120"/>
                </a:solidFill>
                <a:latin typeface="Montserrat Bold"/>
              </a:rPr>
              <a:t>mềm</a:t>
            </a:r>
            <a:r>
              <a:rPr lang="en-US" sz="3000" dirty="0">
                <a:solidFill>
                  <a:srgbClr val="282120"/>
                </a:solidFill>
                <a:latin typeface="Montserrat Bold"/>
              </a:rPr>
              <a:t> </a:t>
            </a:r>
            <a:r>
              <a:rPr lang="en-US" sz="3000" dirty="0" err="1">
                <a:solidFill>
                  <a:srgbClr val="282120"/>
                </a:solidFill>
                <a:latin typeface="Montserrat Bold"/>
              </a:rPr>
              <a:t>độc</a:t>
            </a:r>
            <a:r>
              <a:rPr lang="en-US" sz="3000" dirty="0">
                <a:solidFill>
                  <a:srgbClr val="282120"/>
                </a:solidFill>
                <a:latin typeface="Montserrat Bold"/>
              </a:rPr>
              <a:t> </a:t>
            </a:r>
            <a:r>
              <a:rPr lang="en-US" sz="3000" dirty="0" err="1">
                <a:solidFill>
                  <a:srgbClr val="282120"/>
                </a:solidFill>
                <a:latin typeface="Montserrat Bold"/>
              </a:rPr>
              <a:t>hại</a:t>
            </a:r>
            <a:endParaRPr lang="en-US" sz="3000" dirty="0">
              <a:solidFill>
                <a:srgbClr val="282120"/>
              </a:solidFill>
              <a:latin typeface="Montserrat Bold"/>
            </a:endParaRPr>
          </a:p>
          <a:p>
            <a:pPr>
              <a:lnSpc>
                <a:spcPts val="4200"/>
              </a:lnSpc>
            </a:pPr>
            <a:r>
              <a:rPr lang="en-US" sz="3000" dirty="0" err="1">
                <a:solidFill>
                  <a:srgbClr val="282120"/>
                </a:solidFill>
                <a:latin typeface="Montserrat"/>
              </a:rPr>
              <a:t>Là</a:t>
            </a:r>
            <a:r>
              <a:rPr lang="en-US" sz="3000" dirty="0">
                <a:solidFill>
                  <a:srgbClr val="282120"/>
                </a:solidFill>
                <a:latin typeface="Montserrat"/>
              </a:rPr>
              <a:t> </a:t>
            </a:r>
            <a:r>
              <a:rPr lang="en-US" sz="3000" dirty="0" err="1">
                <a:solidFill>
                  <a:srgbClr val="282120"/>
                </a:solidFill>
                <a:latin typeface="Montserrat"/>
              </a:rPr>
              <a:t>một</a:t>
            </a:r>
            <a:r>
              <a:rPr lang="en-US" sz="3000" dirty="0">
                <a:solidFill>
                  <a:srgbClr val="282120"/>
                </a:solidFill>
                <a:latin typeface="Montserrat"/>
              </a:rPr>
              <a:t> </a:t>
            </a:r>
            <a:r>
              <a:rPr lang="en-US" sz="3000" dirty="0" err="1">
                <a:solidFill>
                  <a:srgbClr val="282120"/>
                </a:solidFill>
                <a:latin typeface="Montserrat"/>
              </a:rPr>
              <a:t>mã</a:t>
            </a:r>
            <a:r>
              <a:rPr lang="en-US" sz="3000" dirty="0">
                <a:solidFill>
                  <a:srgbClr val="282120"/>
                </a:solidFill>
                <a:latin typeface="Montserrat"/>
              </a:rPr>
              <a:t> </a:t>
            </a:r>
            <a:r>
              <a:rPr lang="en-US" sz="3000" dirty="0" err="1">
                <a:solidFill>
                  <a:srgbClr val="282120"/>
                </a:solidFill>
                <a:latin typeface="Montserrat"/>
              </a:rPr>
              <a:t>độc</a:t>
            </a:r>
            <a:r>
              <a:rPr lang="en-US" sz="3000" dirty="0">
                <a:solidFill>
                  <a:srgbClr val="282120"/>
                </a:solidFill>
                <a:latin typeface="Montserrat"/>
              </a:rPr>
              <a:t> </a:t>
            </a:r>
            <a:r>
              <a:rPr lang="en-US" sz="3000" dirty="0" err="1">
                <a:solidFill>
                  <a:srgbClr val="282120"/>
                </a:solidFill>
                <a:latin typeface="Montserrat"/>
              </a:rPr>
              <a:t>chạy</a:t>
            </a:r>
            <a:r>
              <a:rPr lang="en-US" sz="3000" dirty="0">
                <a:solidFill>
                  <a:srgbClr val="282120"/>
                </a:solidFill>
                <a:latin typeface="Montserrat"/>
              </a:rPr>
              <a:t> </a:t>
            </a:r>
            <a:r>
              <a:rPr lang="en-US" sz="3000" dirty="0" err="1">
                <a:solidFill>
                  <a:srgbClr val="282120"/>
                </a:solidFill>
                <a:latin typeface="Montserrat"/>
              </a:rPr>
              <a:t>ngầm</a:t>
            </a:r>
            <a:r>
              <a:rPr lang="en-US" sz="3000" dirty="0">
                <a:solidFill>
                  <a:srgbClr val="282120"/>
                </a:solidFill>
                <a:latin typeface="Montserrat"/>
              </a:rPr>
              <a:t> </a:t>
            </a:r>
            <a:r>
              <a:rPr lang="en-US" sz="3000" dirty="0" err="1">
                <a:solidFill>
                  <a:srgbClr val="282120"/>
                </a:solidFill>
                <a:latin typeface="Montserrat"/>
              </a:rPr>
              <a:t>trên</a:t>
            </a:r>
            <a:r>
              <a:rPr lang="en-US" sz="3000" dirty="0">
                <a:solidFill>
                  <a:srgbClr val="282120"/>
                </a:solidFill>
                <a:latin typeface="Montserrat"/>
              </a:rPr>
              <a:t> </a:t>
            </a:r>
            <a:r>
              <a:rPr lang="en-US" sz="3000" dirty="0" err="1">
                <a:solidFill>
                  <a:srgbClr val="282120"/>
                </a:solidFill>
                <a:latin typeface="Montserrat"/>
              </a:rPr>
              <a:t>máy</a:t>
            </a:r>
            <a:r>
              <a:rPr lang="en-US" sz="3000" dirty="0">
                <a:solidFill>
                  <a:srgbClr val="282120"/>
                </a:solidFill>
                <a:latin typeface="Montserrat"/>
              </a:rPr>
              <a:t> </a:t>
            </a:r>
            <a:r>
              <a:rPr lang="en-US" sz="3000" dirty="0" err="1">
                <a:solidFill>
                  <a:srgbClr val="282120"/>
                </a:solidFill>
                <a:latin typeface="Montserrat"/>
              </a:rPr>
              <a:t>tính</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thể</a:t>
            </a:r>
            <a:r>
              <a:rPr lang="en-US" sz="3000" dirty="0">
                <a:solidFill>
                  <a:srgbClr val="282120"/>
                </a:solidFill>
                <a:latin typeface="Montserrat"/>
              </a:rPr>
              <a:t> </a:t>
            </a:r>
            <a:r>
              <a:rPr lang="en-US" sz="3000" dirty="0" err="1">
                <a:solidFill>
                  <a:srgbClr val="282120"/>
                </a:solidFill>
                <a:latin typeface="Montserrat"/>
              </a:rPr>
              <a:t>thu</a:t>
            </a:r>
            <a:r>
              <a:rPr lang="en-US" sz="3000" dirty="0">
                <a:solidFill>
                  <a:srgbClr val="282120"/>
                </a:solidFill>
                <a:latin typeface="Montserrat"/>
              </a:rPr>
              <a:t> </a:t>
            </a:r>
            <a:r>
              <a:rPr lang="en-US" sz="3000" dirty="0" err="1">
                <a:solidFill>
                  <a:srgbClr val="282120"/>
                </a:solidFill>
                <a:latin typeface="Montserrat"/>
              </a:rPr>
              <a:t>thập</a:t>
            </a:r>
            <a:r>
              <a:rPr lang="en-US" sz="3000" dirty="0">
                <a:solidFill>
                  <a:srgbClr val="282120"/>
                </a:solidFill>
                <a:latin typeface="Montserrat"/>
              </a:rPr>
              <a:t> </a:t>
            </a:r>
            <a:r>
              <a:rPr lang="en-US" sz="3000" dirty="0" err="1">
                <a:solidFill>
                  <a:srgbClr val="282120"/>
                </a:solidFill>
                <a:latin typeface="Montserrat"/>
              </a:rPr>
              <a:t>dữ</a:t>
            </a:r>
            <a:r>
              <a:rPr lang="en-US" sz="3000" dirty="0">
                <a:solidFill>
                  <a:srgbClr val="282120"/>
                </a:solidFill>
                <a:latin typeface="Montserrat"/>
              </a:rPr>
              <a:t> </a:t>
            </a:r>
            <a:r>
              <a:rPr lang="en-US" sz="3000" dirty="0" err="1">
                <a:solidFill>
                  <a:srgbClr val="282120"/>
                </a:solidFill>
                <a:latin typeface="Montserrat"/>
              </a:rPr>
              <a:t>liệu</a:t>
            </a:r>
            <a:r>
              <a:rPr lang="en-US" sz="3000" dirty="0">
                <a:solidFill>
                  <a:srgbClr val="282120"/>
                </a:solidFill>
                <a:latin typeface="Montserrat"/>
              </a:rPr>
              <a:t> </a:t>
            </a:r>
            <a:r>
              <a:rPr lang="en-US" sz="3000" dirty="0" err="1">
                <a:solidFill>
                  <a:srgbClr val="282120"/>
                </a:solidFill>
                <a:latin typeface="Montserrat"/>
              </a:rPr>
              <a:t>từ</a:t>
            </a:r>
            <a:r>
              <a:rPr lang="en-US" sz="3000" dirty="0">
                <a:solidFill>
                  <a:srgbClr val="282120"/>
                </a:solidFill>
                <a:latin typeface="Montserrat"/>
              </a:rPr>
              <a:t> </a:t>
            </a:r>
            <a:r>
              <a:rPr lang="en-US" sz="3000" dirty="0" err="1">
                <a:solidFill>
                  <a:srgbClr val="282120"/>
                </a:solidFill>
                <a:latin typeface="Montserrat"/>
              </a:rPr>
              <a:t>bất</a:t>
            </a:r>
            <a:r>
              <a:rPr lang="en-US" sz="3000" dirty="0">
                <a:solidFill>
                  <a:srgbClr val="282120"/>
                </a:solidFill>
                <a:latin typeface="Montserrat"/>
              </a:rPr>
              <a:t> </a:t>
            </a:r>
            <a:r>
              <a:rPr lang="en-US" sz="3000" dirty="0" err="1">
                <a:solidFill>
                  <a:srgbClr val="282120"/>
                </a:solidFill>
                <a:latin typeface="Montserrat"/>
              </a:rPr>
              <a:t>kỳ</a:t>
            </a:r>
            <a:r>
              <a:rPr lang="en-US" sz="3000" dirty="0">
                <a:solidFill>
                  <a:srgbClr val="282120"/>
                </a:solidFill>
                <a:latin typeface="Montserrat"/>
              </a:rPr>
              <a:t> </a:t>
            </a:r>
            <a:r>
              <a:rPr lang="en-US" sz="3000" dirty="0" err="1">
                <a:solidFill>
                  <a:srgbClr val="282120"/>
                </a:solidFill>
                <a:latin typeface="Montserrat"/>
              </a:rPr>
              <a:t>phần</a:t>
            </a:r>
            <a:r>
              <a:rPr lang="en-US" sz="3000" dirty="0">
                <a:solidFill>
                  <a:srgbClr val="282120"/>
                </a:solidFill>
                <a:latin typeface="Montserrat"/>
              </a:rPr>
              <a:t> </a:t>
            </a:r>
            <a:r>
              <a:rPr lang="en-US" sz="3000" dirty="0" err="1">
                <a:solidFill>
                  <a:srgbClr val="282120"/>
                </a:solidFill>
                <a:latin typeface="Montserrat"/>
              </a:rPr>
              <a:t>mềm</a:t>
            </a:r>
            <a:r>
              <a:rPr lang="en-US" sz="3000" dirty="0">
                <a:solidFill>
                  <a:srgbClr val="282120"/>
                </a:solidFill>
                <a:latin typeface="Montserrat"/>
              </a:rPr>
              <a:t> </a:t>
            </a:r>
            <a:r>
              <a:rPr lang="en-US" sz="3000" dirty="0" err="1">
                <a:solidFill>
                  <a:srgbClr val="282120"/>
                </a:solidFill>
                <a:latin typeface="Montserrat"/>
              </a:rPr>
              <a:t>nào</a:t>
            </a:r>
            <a:r>
              <a:rPr lang="en-US" sz="3000" dirty="0">
                <a:solidFill>
                  <a:srgbClr val="282120"/>
                </a:solidFill>
                <a:latin typeface="Montserrat"/>
              </a:rPr>
              <a:t> </a:t>
            </a:r>
            <a:r>
              <a:rPr lang="en-US" sz="3000" dirty="0" err="1">
                <a:solidFill>
                  <a:srgbClr val="282120"/>
                </a:solidFill>
                <a:latin typeface="Montserrat"/>
              </a:rPr>
              <a:t>trên</a:t>
            </a:r>
            <a:r>
              <a:rPr lang="en-US" sz="3000" dirty="0">
                <a:solidFill>
                  <a:srgbClr val="282120"/>
                </a:solidFill>
                <a:latin typeface="Montserrat"/>
              </a:rPr>
              <a:t> </a:t>
            </a:r>
            <a:r>
              <a:rPr lang="en-US" sz="3000" dirty="0" err="1">
                <a:solidFill>
                  <a:srgbClr val="282120"/>
                </a:solidFill>
                <a:latin typeface="Montserrat"/>
              </a:rPr>
              <a:t>máy</a:t>
            </a:r>
            <a:r>
              <a:rPr lang="en-US" sz="3000" dirty="0">
                <a:solidFill>
                  <a:srgbClr val="282120"/>
                </a:solidFill>
                <a:latin typeface="Montserrat"/>
              </a:rPr>
              <a:t> </a:t>
            </a:r>
            <a:r>
              <a:rPr lang="en-US" sz="3000" dirty="0" err="1">
                <a:solidFill>
                  <a:srgbClr val="282120"/>
                </a:solidFill>
                <a:latin typeface="Montserrat"/>
              </a:rPr>
              <a:t>tính</a:t>
            </a:r>
            <a:r>
              <a:rPr lang="en-US" sz="3000" dirty="0">
                <a:solidFill>
                  <a:srgbClr val="282120"/>
                </a:solidFill>
                <a:latin typeface="Montserrat"/>
              </a:rPr>
              <a:t> của </a:t>
            </a:r>
            <a:r>
              <a:rPr lang="en-US" sz="3000" dirty="0" err="1">
                <a:solidFill>
                  <a:srgbClr val="282120"/>
                </a:solidFill>
                <a:latin typeface="Montserrat"/>
              </a:rPr>
              <a:t>chúng</a:t>
            </a:r>
            <a:r>
              <a:rPr lang="en-US" sz="3000" dirty="0">
                <a:solidFill>
                  <a:srgbClr val="282120"/>
                </a:solidFill>
                <a:latin typeface="Montserrat"/>
              </a:rPr>
              <a:t> ta, </a:t>
            </a:r>
            <a:r>
              <a:rPr lang="en-US" sz="3000" dirty="0" err="1">
                <a:solidFill>
                  <a:srgbClr val="282120"/>
                </a:solidFill>
                <a:latin typeface="Montserrat"/>
              </a:rPr>
              <a:t>từ</a:t>
            </a:r>
            <a:r>
              <a:rPr lang="en-US" sz="3000" dirty="0">
                <a:solidFill>
                  <a:srgbClr val="282120"/>
                </a:solidFill>
                <a:latin typeface="Montserrat"/>
              </a:rPr>
              <a:t> ổ </a:t>
            </a:r>
            <a:r>
              <a:rPr lang="en-US" sz="3000" dirty="0" err="1">
                <a:solidFill>
                  <a:srgbClr val="282120"/>
                </a:solidFill>
                <a:latin typeface="Montserrat"/>
              </a:rPr>
              <a:t>cứng</a:t>
            </a:r>
            <a:r>
              <a:rPr lang="en-US" sz="3000" dirty="0">
                <a:solidFill>
                  <a:srgbClr val="282120"/>
                </a:solidFill>
                <a:latin typeface="Montserrat"/>
              </a:rPr>
              <a:t> </a:t>
            </a:r>
            <a:r>
              <a:rPr lang="en-US" sz="3000" dirty="0" err="1">
                <a:solidFill>
                  <a:srgbClr val="282120"/>
                </a:solidFill>
                <a:latin typeface="Montserrat"/>
              </a:rPr>
              <a:t>cho</a:t>
            </a:r>
            <a:r>
              <a:rPr lang="en-US" sz="3000" dirty="0">
                <a:solidFill>
                  <a:srgbClr val="282120"/>
                </a:solidFill>
                <a:latin typeface="Montserrat"/>
              </a:rPr>
              <a:t> </a:t>
            </a:r>
            <a:r>
              <a:rPr lang="en-US" sz="3000" dirty="0" err="1">
                <a:solidFill>
                  <a:srgbClr val="282120"/>
                </a:solidFill>
                <a:latin typeface="Montserrat"/>
              </a:rPr>
              <a:t>đến</a:t>
            </a:r>
            <a:r>
              <a:rPr lang="en-US" sz="3000" dirty="0">
                <a:solidFill>
                  <a:srgbClr val="282120"/>
                </a:solidFill>
                <a:latin typeface="Montserrat"/>
              </a:rPr>
              <a:t> </a:t>
            </a:r>
            <a:r>
              <a:rPr lang="en-US" sz="3000" dirty="0" err="1">
                <a:solidFill>
                  <a:srgbClr val="282120"/>
                </a:solidFill>
                <a:latin typeface="Montserrat"/>
              </a:rPr>
              <a:t>tất</a:t>
            </a:r>
            <a:r>
              <a:rPr lang="en-US" sz="3000" dirty="0">
                <a:solidFill>
                  <a:srgbClr val="282120"/>
                </a:solidFill>
                <a:latin typeface="Montserrat"/>
              </a:rPr>
              <a:t> </a:t>
            </a:r>
            <a:r>
              <a:rPr lang="en-US" sz="3000" dirty="0" err="1">
                <a:solidFill>
                  <a:srgbClr val="282120"/>
                </a:solidFill>
                <a:latin typeface="Montserrat"/>
              </a:rPr>
              <a:t>cả</a:t>
            </a:r>
            <a:r>
              <a:rPr lang="en-US" sz="3000" dirty="0">
                <a:solidFill>
                  <a:srgbClr val="282120"/>
                </a:solidFill>
                <a:latin typeface="Montserrat"/>
              </a:rPr>
              <a:t> </a:t>
            </a:r>
            <a:r>
              <a:rPr lang="en-US" sz="3000" dirty="0" err="1">
                <a:solidFill>
                  <a:srgbClr val="282120"/>
                </a:solidFill>
                <a:latin typeface="Montserrat"/>
              </a:rPr>
              <a:t>dữ</a:t>
            </a:r>
            <a:r>
              <a:rPr lang="en-US" sz="3000" dirty="0">
                <a:solidFill>
                  <a:srgbClr val="282120"/>
                </a:solidFill>
                <a:latin typeface="Montserrat"/>
              </a:rPr>
              <a:t> </a:t>
            </a:r>
            <a:r>
              <a:rPr lang="en-US" sz="3000" dirty="0" err="1">
                <a:solidFill>
                  <a:srgbClr val="282120"/>
                </a:solidFill>
                <a:latin typeface="Montserrat"/>
              </a:rPr>
              <a:t>liệu</a:t>
            </a:r>
            <a:r>
              <a:rPr lang="en-US" sz="3000" dirty="0">
                <a:solidFill>
                  <a:srgbClr val="282120"/>
                </a:solidFill>
                <a:latin typeface="Montserrat"/>
              </a:rPr>
              <a:t> </a:t>
            </a:r>
            <a:r>
              <a:rPr lang="en-US" sz="3000" dirty="0" err="1">
                <a:solidFill>
                  <a:srgbClr val="282120"/>
                </a:solidFill>
                <a:latin typeface="Montserrat"/>
              </a:rPr>
              <a:t>trình</a:t>
            </a:r>
            <a:r>
              <a:rPr lang="en-US" sz="3000" dirty="0">
                <a:solidFill>
                  <a:srgbClr val="282120"/>
                </a:solidFill>
                <a:latin typeface="Montserrat"/>
              </a:rPr>
              <a:t> </a:t>
            </a:r>
            <a:r>
              <a:rPr lang="en-US" sz="3000" dirty="0" err="1">
                <a:solidFill>
                  <a:srgbClr val="282120"/>
                </a:solidFill>
                <a:latin typeface="Montserrat"/>
              </a:rPr>
              <a:t>duyệt</a:t>
            </a:r>
            <a:r>
              <a:rPr lang="en-US" sz="3000" dirty="0">
                <a:solidFill>
                  <a:srgbClr val="282120"/>
                </a:solidFill>
                <a:latin typeface="Montserrat"/>
              </a:rPr>
              <a:t>. </a:t>
            </a:r>
          </a:p>
          <a:p>
            <a:pPr>
              <a:lnSpc>
                <a:spcPts val="4200"/>
              </a:lnSpc>
            </a:pPr>
            <a:endParaRPr lang="en-US" sz="3000" dirty="0">
              <a:solidFill>
                <a:srgbClr val="282120"/>
              </a:solidFill>
              <a:latin typeface="Montserrat"/>
            </a:endParaRPr>
          </a:p>
          <a:p>
            <a:pPr>
              <a:lnSpc>
                <a:spcPts val="4200"/>
              </a:lnSpc>
            </a:pPr>
            <a:r>
              <a:rPr lang="en-US" sz="3000" dirty="0">
                <a:solidFill>
                  <a:srgbClr val="282120"/>
                </a:solidFill>
                <a:latin typeface="Montserrat"/>
              </a:rPr>
              <a:t>VD: </a:t>
            </a:r>
            <a:r>
              <a:rPr lang="en-US" sz="3000" dirty="0" err="1">
                <a:solidFill>
                  <a:srgbClr val="282120"/>
                </a:solidFill>
                <a:latin typeface="Montserrat"/>
              </a:rPr>
              <a:t>Một</a:t>
            </a:r>
            <a:r>
              <a:rPr lang="en-US" sz="3000" dirty="0">
                <a:solidFill>
                  <a:srgbClr val="282120"/>
                </a:solidFill>
                <a:latin typeface="Montserrat"/>
              </a:rPr>
              <a:t> </a:t>
            </a:r>
            <a:r>
              <a:rPr lang="en-US" sz="3000" dirty="0" err="1">
                <a:solidFill>
                  <a:srgbClr val="282120"/>
                </a:solidFill>
                <a:latin typeface="Montserrat"/>
              </a:rPr>
              <a:t>số</a:t>
            </a:r>
            <a:r>
              <a:rPr lang="en-US" sz="3000" dirty="0">
                <a:solidFill>
                  <a:srgbClr val="282120"/>
                </a:solidFill>
                <a:latin typeface="Montserrat"/>
              </a:rPr>
              <a:t> </a:t>
            </a:r>
            <a:r>
              <a:rPr lang="en-US" sz="3000" dirty="0" err="1">
                <a:solidFill>
                  <a:srgbClr val="282120"/>
                </a:solidFill>
                <a:latin typeface="Montserrat"/>
              </a:rPr>
              <a:t>kẻ</a:t>
            </a:r>
            <a:r>
              <a:rPr lang="en-US" sz="3000" dirty="0">
                <a:solidFill>
                  <a:srgbClr val="282120"/>
                </a:solidFill>
                <a:latin typeface="Montserrat"/>
              </a:rPr>
              <a:t> </a:t>
            </a:r>
            <a:r>
              <a:rPr lang="en-US" sz="3000" dirty="0" err="1">
                <a:solidFill>
                  <a:srgbClr val="282120"/>
                </a:solidFill>
                <a:latin typeface="Montserrat"/>
              </a:rPr>
              <a:t>xấu</a:t>
            </a:r>
            <a:r>
              <a:rPr lang="en-US" sz="3000" dirty="0">
                <a:solidFill>
                  <a:srgbClr val="282120"/>
                </a:solidFill>
                <a:latin typeface="Montserrat"/>
              </a:rPr>
              <a:t> </a:t>
            </a:r>
            <a:r>
              <a:rPr lang="en-US" sz="3000" dirty="0" err="1">
                <a:solidFill>
                  <a:srgbClr val="282120"/>
                </a:solidFill>
                <a:latin typeface="Montserrat"/>
              </a:rPr>
              <a:t>có</a:t>
            </a:r>
            <a:r>
              <a:rPr lang="en-US" sz="3000" dirty="0">
                <a:solidFill>
                  <a:srgbClr val="282120"/>
                </a:solidFill>
                <a:latin typeface="Montserrat"/>
              </a:rPr>
              <a:t> </a:t>
            </a:r>
            <a:r>
              <a:rPr lang="en-US" sz="3000" dirty="0" err="1">
                <a:solidFill>
                  <a:srgbClr val="282120"/>
                </a:solidFill>
                <a:latin typeface="Montserrat"/>
              </a:rPr>
              <a:t>thể</a:t>
            </a:r>
            <a:r>
              <a:rPr lang="en-US" sz="3000" dirty="0">
                <a:solidFill>
                  <a:srgbClr val="282120"/>
                </a:solidFill>
                <a:latin typeface="Montserrat"/>
              </a:rPr>
              <a:t> </a:t>
            </a:r>
            <a:r>
              <a:rPr lang="en-US" sz="3000" dirty="0" err="1">
                <a:solidFill>
                  <a:srgbClr val="282120"/>
                </a:solidFill>
                <a:latin typeface="Montserrat"/>
              </a:rPr>
              <a:t>cố</a:t>
            </a:r>
            <a:r>
              <a:rPr lang="en-US" sz="3000" dirty="0">
                <a:solidFill>
                  <a:srgbClr val="282120"/>
                </a:solidFill>
                <a:latin typeface="Montserrat"/>
              </a:rPr>
              <a:t> </a:t>
            </a:r>
            <a:r>
              <a:rPr lang="en-US" sz="3000" dirty="0" err="1">
                <a:solidFill>
                  <a:srgbClr val="282120"/>
                </a:solidFill>
                <a:latin typeface="Montserrat"/>
              </a:rPr>
              <a:t>tình</a:t>
            </a:r>
            <a:r>
              <a:rPr lang="en-US" sz="3000" dirty="0">
                <a:solidFill>
                  <a:srgbClr val="282120"/>
                </a:solidFill>
                <a:latin typeface="Montserrat"/>
              </a:rPr>
              <a:t> tạo </a:t>
            </a:r>
            <a:r>
              <a:rPr lang="en-US" sz="3000" dirty="0" err="1">
                <a:solidFill>
                  <a:srgbClr val="282120"/>
                </a:solidFill>
                <a:latin typeface="Montserrat"/>
              </a:rPr>
              <a:t>các</a:t>
            </a:r>
            <a:r>
              <a:rPr lang="en-US" sz="3000" dirty="0">
                <a:solidFill>
                  <a:srgbClr val="282120"/>
                </a:solidFill>
                <a:latin typeface="Montserrat"/>
              </a:rPr>
              <a:t> trang web </a:t>
            </a:r>
            <a:r>
              <a:rPr lang="en-US" sz="3000" dirty="0" err="1">
                <a:solidFill>
                  <a:srgbClr val="282120"/>
                </a:solidFill>
                <a:latin typeface="Montserrat"/>
              </a:rPr>
              <a:t>bắt</a:t>
            </a:r>
            <a:r>
              <a:rPr lang="en-US" sz="3000" dirty="0">
                <a:solidFill>
                  <a:srgbClr val="282120"/>
                </a:solidFill>
                <a:latin typeface="Montserrat"/>
              </a:rPr>
              <a:t> </a:t>
            </a:r>
            <a:r>
              <a:rPr lang="en-US" sz="3000" dirty="0" err="1">
                <a:solidFill>
                  <a:srgbClr val="282120"/>
                </a:solidFill>
                <a:latin typeface="Montserrat"/>
              </a:rPr>
              <a:t>chước</a:t>
            </a:r>
            <a:r>
              <a:rPr lang="en-US" sz="3000" dirty="0">
                <a:solidFill>
                  <a:srgbClr val="282120"/>
                </a:solidFill>
                <a:latin typeface="Montserrat"/>
              </a:rPr>
              <a:t> </a:t>
            </a:r>
            <a:r>
              <a:rPr lang="en-US" sz="3000" dirty="0" err="1">
                <a:solidFill>
                  <a:srgbClr val="282120"/>
                </a:solidFill>
                <a:latin typeface="Montserrat"/>
              </a:rPr>
              <a:t>cổng</a:t>
            </a:r>
            <a:r>
              <a:rPr lang="en-US" sz="3000" dirty="0">
                <a:solidFill>
                  <a:srgbClr val="282120"/>
                </a:solidFill>
                <a:latin typeface="Montserrat"/>
              </a:rPr>
              <a:t> </a:t>
            </a:r>
            <a:r>
              <a:rPr lang="en-US" sz="3000" dirty="0" err="1">
                <a:solidFill>
                  <a:srgbClr val="282120"/>
                </a:solidFill>
                <a:latin typeface="Montserrat"/>
              </a:rPr>
              <a:t>bảo</a:t>
            </a:r>
            <a:r>
              <a:rPr lang="en-US" sz="3000" dirty="0">
                <a:solidFill>
                  <a:srgbClr val="282120"/>
                </a:solidFill>
                <a:latin typeface="Montserrat"/>
              </a:rPr>
              <a:t> </a:t>
            </a:r>
            <a:r>
              <a:rPr lang="en-US" sz="3000" dirty="0" err="1">
                <a:solidFill>
                  <a:srgbClr val="282120"/>
                </a:solidFill>
                <a:latin typeface="Montserrat"/>
              </a:rPr>
              <a:t>mật</a:t>
            </a:r>
            <a:r>
              <a:rPr lang="en-US" sz="3000" dirty="0">
                <a:solidFill>
                  <a:srgbClr val="282120"/>
                </a:solidFill>
                <a:latin typeface="Montserrat"/>
              </a:rPr>
              <a:t> của </a:t>
            </a:r>
            <a:r>
              <a:rPr lang="en-US" sz="3000" dirty="0" err="1">
                <a:solidFill>
                  <a:srgbClr val="282120"/>
                </a:solidFill>
                <a:latin typeface="Montserrat"/>
              </a:rPr>
              <a:t>ngân</a:t>
            </a:r>
            <a:r>
              <a:rPr lang="en-US" sz="3000" dirty="0">
                <a:solidFill>
                  <a:srgbClr val="282120"/>
                </a:solidFill>
                <a:latin typeface="Montserrat"/>
              </a:rPr>
              <a:t> </a:t>
            </a:r>
            <a:r>
              <a:rPr lang="en-US" sz="3000" dirty="0" err="1">
                <a:solidFill>
                  <a:srgbClr val="282120"/>
                </a:solidFill>
                <a:latin typeface="Montserrat"/>
              </a:rPr>
              <a:t>hàng</a:t>
            </a:r>
            <a:r>
              <a:rPr lang="en-US" sz="3000" dirty="0">
                <a:solidFill>
                  <a:srgbClr val="282120"/>
                </a:solidFill>
                <a:latin typeface="Montserrat"/>
              </a:rPr>
              <a:t>, </a:t>
            </a:r>
            <a:r>
              <a:rPr lang="en-US" sz="3000" dirty="0" err="1">
                <a:solidFill>
                  <a:srgbClr val="282120"/>
                </a:solidFill>
                <a:latin typeface="Montserrat"/>
              </a:rPr>
              <a:t>hoặc</a:t>
            </a:r>
            <a:r>
              <a:rPr lang="en-US" sz="3000" dirty="0">
                <a:solidFill>
                  <a:srgbClr val="282120"/>
                </a:solidFill>
                <a:latin typeface="Montserrat"/>
              </a:rPr>
              <a:t> </a:t>
            </a:r>
            <a:r>
              <a:rPr lang="en-US" sz="3000" dirty="0" err="1">
                <a:solidFill>
                  <a:srgbClr val="282120"/>
                </a:solidFill>
                <a:latin typeface="Montserrat"/>
              </a:rPr>
              <a:t>các</a:t>
            </a:r>
            <a:r>
              <a:rPr lang="en-US" sz="3000" dirty="0">
                <a:solidFill>
                  <a:srgbClr val="282120"/>
                </a:solidFill>
                <a:latin typeface="Montserrat"/>
              </a:rPr>
              <a:t> </a:t>
            </a:r>
            <a:r>
              <a:rPr lang="en-US" sz="3000" dirty="0" err="1">
                <a:solidFill>
                  <a:srgbClr val="282120"/>
                </a:solidFill>
                <a:latin typeface="Montserrat"/>
              </a:rPr>
              <a:t>tiện</a:t>
            </a:r>
            <a:r>
              <a:rPr lang="en-US" sz="3000" dirty="0">
                <a:solidFill>
                  <a:srgbClr val="282120"/>
                </a:solidFill>
                <a:latin typeface="Montserrat"/>
              </a:rPr>
              <a:t> </a:t>
            </a:r>
            <a:r>
              <a:rPr lang="en-US" sz="3000" dirty="0" err="1">
                <a:solidFill>
                  <a:srgbClr val="282120"/>
                </a:solidFill>
                <a:latin typeface="Montserrat"/>
              </a:rPr>
              <a:t>ích</a:t>
            </a:r>
            <a:r>
              <a:rPr lang="en-US" sz="3000" dirty="0">
                <a:solidFill>
                  <a:srgbClr val="282120"/>
                </a:solidFill>
                <a:latin typeface="Montserrat"/>
              </a:rPr>
              <a:t> </a:t>
            </a:r>
            <a:r>
              <a:rPr lang="en-US" sz="3000" dirty="0" err="1">
                <a:solidFill>
                  <a:srgbClr val="282120"/>
                </a:solidFill>
                <a:latin typeface="Montserrat"/>
              </a:rPr>
              <a:t>hiển</a:t>
            </a:r>
            <a:r>
              <a:rPr lang="en-US" sz="3000" dirty="0">
                <a:solidFill>
                  <a:srgbClr val="282120"/>
                </a:solidFill>
                <a:latin typeface="Montserrat"/>
              </a:rPr>
              <a:t> </a:t>
            </a:r>
            <a:r>
              <a:rPr lang="en-US" sz="3000" dirty="0" err="1">
                <a:solidFill>
                  <a:srgbClr val="282120"/>
                </a:solidFill>
                <a:latin typeface="Montserrat"/>
              </a:rPr>
              <a:t>thị</a:t>
            </a:r>
            <a:r>
              <a:rPr lang="en-US" sz="3000" dirty="0">
                <a:solidFill>
                  <a:srgbClr val="282120"/>
                </a:solidFill>
                <a:latin typeface="Montserrat"/>
              </a:rPr>
              <a:t> </a:t>
            </a:r>
            <a:r>
              <a:rPr lang="en-US" sz="3000" dirty="0" err="1">
                <a:solidFill>
                  <a:srgbClr val="282120"/>
                </a:solidFill>
                <a:latin typeface="Montserrat"/>
              </a:rPr>
              <a:t>quảng</a:t>
            </a:r>
            <a:r>
              <a:rPr lang="en-US" sz="3000" dirty="0">
                <a:solidFill>
                  <a:srgbClr val="282120"/>
                </a:solidFill>
                <a:latin typeface="Montserrat"/>
              </a:rPr>
              <a:t> </a:t>
            </a:r>
            <a:r>
              <a:rPr lang="en-US" sz="3000" dirty="0" err="1">
                <a:solidFill>
                  <a:srgbClr val="282120"/>
                </a:solidFill>
                <a:latin typeface="Montserrat"/>
              </a:rPr>
              <a:t>cáo</a:t>
            </a:r>
            <a:r>
              <a:rPr lang="en-US" sz="3000" dirty="0">
                <a:solidFill>
                  <a:srgbClr val="282120"/>
                </a:solidFill>
                <a:latin typeface="Montserrat"/>
              </a:rPr>
              <a:t> trong </a:t>
            </a:r>
            <a:r>
              <a:rPr lang="en-US" sz="3000" dirty="0" err="1">
                <a:solidFill>
                  <a:srgbClr val="282120"/>
                </a:solidFill>
                <a:latin typeface="Montserrat"/>
              </a:rPr>
              <a:t>trình</a:t>
            </a:r>
            <a:r>
              <a:rPr lang="en-US" sz="3000" dirty="0">
                <a:solidFill>
                  <a:srgbClr val="282120"/>
                </a:solidFill>
                <a:latin typeface="Montserrat"/>
              </a:rPr>
              <a:t> </a:t>
            </a:r>
            <a:r>
              <a:rPr lang="en-US" sz="3000" dirty="0" err="1">
                <a:solidFill>
                  <a:srgbClr val="282120"/>
                </a:solidFill>
                <a:latin typeface="Montserrat"/>
              </a:rPr>
              <a:t>duyệt</a:t>
            </a:r>
            <a:r>
              <a:rPr lang="en-US" sz="3000" dirty="0">
                <a:solidFill>
                  <a:srgbClr val="282120"/>
                </a:solidFill>
                <a:latin typeface="Montserrat"/>
              </a:rPr>
              <a:t> của </a:t>
            </a:r>
            <a:r>
              <a:rPr lang="en-US" sz="3000" dirty="0" err="1">
                <a:solidFill>
                  <a:srgbClr val="282120"/>
                </a:solidFill>
                <a:latin typeface="Montserrat"/>
              </a:rPr>
              <a:t>chúng</a:t>
            </a:r>
            <a:r>
              <a:rPr lang="en-US" sz="3000" dirty="0">
                <a:solidFill>
                  <a:srgbClr val="282120"/>
                </a:solidFill>
                <a:latin typeface="Montserrat"/>
              </a:rPr>
              <a:t> ta.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1694</Words>
  <Application>Microsoft Office PowerPoint</Application>
  <PresentationFormat>Custom</PresentationFormat>
  <Paragraphs>116</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Montserrat Bold</vt:lpstr>
      <vt:lpstr>Calibri</vt:lpstr>
      <vt:lpstr>Montserrat Semi-Bold</vt:lpstr>
      <vt:lpstr>Montserrat</vt:lpstr>
      <vt:lpstr>Montserrat Extra-Bold Bold</vt:lpstr>
      <vt:lpstr>Times New Roman</vt:lpstr>
      <vt:lpstr>Arial</vt:lpstr>
      <vt:lpstr>Montserrat Extra-Bold</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Kỹ năng số và an toàn internet</dc:title>
  <dc:creator>Chu Thi Ha</dc:creator>
  <cp:lastModifiedBy>Admin</cp:lastModifiedBy>
  <cp:revision>6</cp:revision>
  <dcterms:created xsi:type="dcterms:W3CDTF">2006-08-16T00:00:00Z</dcterms:created>
  <dcterms:modified xsi:type="dcterms:W3CDTF">2023-11-15T02:44:22Z</dcterms:modified>
  <dc:identifier>DAFmzhftHz0</dc:identifier>
</cp:coreProperties>
</file>