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503" r:id="rId2"/>
    <p:sldId id="525" r:id="rId3"/>
    <p:sldId id="497" r:id="rId4"/>
    <p:sldId id="529" r:id="rId5"/>
    <p:sldId id="530" r:id="rId6"/>
    <p:sldId id="531" r:id="rId7"/>
    <p:sldId id="532" r:id="rId8"/>
    <p:sldId id="533" r:id="rId9"/>
    <p:sldId id="534" r:id="rId10"/>
    <p:sldId id="535" r:id="rId11"/>
    <p:sldId id="536" r:id="rId12"/>
    <p:sldId id="540" r:id="rId13"/>
    <p:sldId id="538" r:id="rId14"/>
    <p:sldId id="537" r:id="rId15"/>
    <p:sldId id="515" r:id="rId16"/>
    <p:sldId id="521" r:id="rId17"/>
    <p:sldId id="539" r:id="rId18"/>
    <p:sldId id="518" r:id="rId19"/>
    <p:sldId id="528" r:id="rId20"/>
    <p:sldId id="527" r:id="rId21"/>
    <p:sldId id="52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0DD"/>
    <a:srgbClr val="009900"/>
    <a:srgbClr val="FFCCFF"/>
    <a:srgbClr val="BCFCD4"/>
    <a:srgbClr val="99FF66"/>
    <a:srgbClr val="33CCFF"/>
    <a:srgbClr val="F11BAA"/>
    <a:srgbClr val="00FF00"/>
    <a:srgbClr val="11C1FF"/>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680" autoAdjust="0"/>
  </p:normalViewPr>
  <p:slideViewPr>
    <p:cSldViewPr>
      <p:cViewPr varScale="1">
        <p:scale>
          <a:sx n="62" d="100"/>
          <a:sy n="62" d="100"/>
        </p:scale>
        <p:origin x="1424" y="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1" Type="http://schemas.openxmlformats.org/officeDocument/2006/relationships/image" Target="../media/image18.png"/></Relationships>
</file>

<file path=ppt/diagrams/_rels/data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diagrams/_rels/data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BBB91E-DAF9-47E3-9C1B-82DE845568D0}"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842A6939-AB67-443F-A238-B1594B14F58A}">
      <dgm:prSet phldrT="[Text]" custT="1"/>
      <dgm:spPr/>
      <dgm:t>
        <a:bodyPr/>
        <a:lstStyle/>
        <a:p>
          <a:r>
            <a:rPr lang="en-US" sz="1800" b="1" dirty="0">
              <a:latin typeface="Cambria" pitchFamily="18" charset="0"/>
              <a:ea typeface="Cambria" pitchFamily="18" charset="0"/>
            </a:rPr>
            <a:t>3 </a:t>
          </a:r>
          <a:r>
            <a:rPr lang="en-US" sz="1800" b="1" dirty="0" err="1">
              <a:latin typeface="Cambria" pitchFamily="18" charset="0"/>
              <a:ea typeface="Cambria" pitchFamily="18" charset="0"/>
            </a:rPr>
            <a:t>nhóm</a:t>
          </a:r>
          <a:endParaRPr lang="en-US" sz="1800" b="1" dirty="0">
            <a:latin typeface="Cambria" pitchFamily="18" charset="0"/>
            <a:ea typeface="Cambria" pitchFamily="18" charset="0"/>
          </a:endParaRPr>
        </a:p>
      </dgm:t>
    </dgm:pt>
    <dgm:pt modelId="{1E808713-9AEA-4E4B-9042-F201F65702A2}" type="parTrans" cxnId="{CA6D227D-955C-41C5-88CE-BF524022B547}">
      <dgm:prSet/>
      <dgm:spPr/>
      <dgm:t>
        <a:bodyPr/>
        <a:lstStyle/>
        <a:p>
          <a:endParaRPr lang="en-US"/>
        </a:p>
      </dgm:t>
    </dgm:pt>
    <dgm:pt modelId="{B2F25BC8-7F6E-470E-9D72-45A1234FD505}" type="sibTrans" cxnId="{CA6D227D-955C-41C5-88CE-BF524022B547}">
      <dgm:prSet/>
      <dgm:spPr/>
      <dgm:t>
        <a:bodyPr/>
        <a:lstStyle/>
        <a:p>
          <a:endParaRPr lang="en-US"/>
        </a:p>
      </dgm:t>
    </dgm:pt>
    <dgm:pt modelId="{451462FA-6989-408F-BA8F-09E372FDA644}">
      <dgm:prSet phldrT="[Text]" custT="1"/>
      <dgm:spPr/>
      <dgm:t>
        <a:bodyPr/>
        <a:lstStyle/>
        <a:p>
          <a:r>
            <a:rPr lang="vi-VN" sz="1800" dirty="0">
              <a:latin typeface="Cambria" pitchFamily="18" charset="0"/>
              <a:ea typeface="Cambria" pitchFamily="18" charset="0"/>
            </a:rPr>
            <a:t>Khoáng sản năng lượng</a:t>
          </a:r>
          <a:r>
            <a:rPr lang="en-US" sz="1800" dirty="0">
              <a:latin typeface="Cambria" pitchFamily="18" charset="0"/>
              <a:ea typeface="Cambria" pitchFamily="18" charset="0"/>
            </a:rPr>
            <a:t>: </a:t>
          </a:r>
          <a:r>
            <a:rPr lang="vi-VN" sz="1800" dirty="0">
              <a:latin typeface="Cambria" pitchFamily="18" charset="0"/>
              <a:ea typeface="Cambria" pitchFamily="18" charset="0"/>
            </a:rPr>
            <a:t>than đá, dầu mỏ, khí tự nhiên,….</a:t>
          </a:r>
          <a:endParaRPr lang="en-US" sz="1800" dirty="0">
            <a:latin typeface="Cambria" pitchFamily="18" charset="0"/>
            <a:ea typeface="Cambria" pitchFamily="18" charset="0"/>
          </a:endParaRPr>
        </a:p>
      </dgm:t>
    </dgm:pt>
    <dgm:pt modelId="{910BE239-0CC0-4039-8F15-F7C02DB53481}" type="parTrans" cxnId="{6D917308-4E08-4DA2-9E47-7CADA4CE5D4C}">
      <dgm:prSet/>
      <dgm:spPr/>
      <dgm:t>
        <a:bodyPr/>
        <a:lstStyle/>
        <a:p>
          <a:endParaRPr lang="en-US"/>
        </a:p>
      </dgm:t>
    </dgm:pt>
    <dgm:pt modelId="{97C03107-172C-4F8C-A97B-948CFEDBD233}" type="sibTrans" cxnId="{6D917308-4E08-4DA2-9E47-7CADA4CE5D4C}">
      <dgm:prSet/>
      <dgm:spPr/>
      <dgm:t>
        <a:bodyPr/>
        <a:lstStyle/>
        <a:p>
          <a:endParaRPr lang="en-US"/>
        </a:p>
      </dgm:t>
    </dgm:pt>
    <dgm:pt modelId="{73DCFC18-9660-4A97-A679-C2AEB743C236}">
      <dgm:prSet phldrT="[Text]" custT="1"/>
      <dgm:spPr/>
      <dgm:t>
        <a:bodyPr/>
        <a:lstStyle/>
        <a:p>
          <a:r>
            <a:rPr lang="vi-VN" sz="1800" dirty="0">
              <a:latin typeface="Cambria" pitchFamily="18" charset="0"/>
              <a:ea typeface="Cambria" pitchFamily="18" charset="0"/>
            </a:rPr>
            <a:t>Khoáng sản kim loại</a:t>
          </a:r>
          <a:r>
            <a:rPr lang="en-US" sz="1800" dirty="0">
              <a:latin typeface="Cambria" pitchFamily="18" charset="0"/>
              <a:ea typeface="Cambria" pitchFamily="18" charset="0"/>
            </a:rPr>
            <a:t>: </a:t>
          </a:r>
          <a:r>
            <a:rPr lang="vi-VN" sz="1800" dirty="0">
              <a:latin typeface="Cambria" pitchFamily="18" charset="0"/>
              <a:ea typeface="Cambria" pitchFamily="18" charset="0"/>
            </a:rPr>
            <a:t>sắt, đồng, bô-xit, man-gan, đất hiếm,...</a:t>
          </a:r>
          <a:endParaRPr lang="en-US" sz="1800" dirty="0">
            <a:latin typeface="Cambria" pitchFamily="18" charset="0"/>
            <a:ea typeface="Cambria" pitchFamily="18" charset="0"/>
          </a:endParaRPr>
        </a:p>
      </dgm:t>
    </dgm:pt>
    <dgm:pt modelId="{EDAA19F2-0741-40BC-93A1-46F7CACE9732}" type="parTrans" cxnId="{0076CD47-FB38-4422-8E4F-7BE9A0EF0723}">
      <dgm:prSet/>
      <dgm:spPr/>
      <dgm:t>
        <a:bodyPr/>
        <a:lstStyle/>
        <a:p>
          <a:endParaRPr lang="en-US"/>
        </a:p>
      </dgm:t>
    </dgm:pt>
    <dgm:pt modelId="{F4B52C36-7E79-41C0-8DC0-9A9A390C0DBA}" type="sibTrans" cxnId="{0076CD47-FB38-4422-8E4F-7BE9A0EF0723}">
      <dgm:prSet/>
      <dgm:spPr/>
      <dgm:t>
        <a:bodyPr/>
        <a:lstStyle/>
        <a:p>
          <a:endParaRPr lang="en-US"/>
        </a:p>
      </dgm:t>
    </dgm:pt>
    <dgm:pt modelId="{D148F24E-0727-46F0-BA5A-665DA528FE6A}">
      <dgm:prSet phldrT="[Text]" custT="1"/>
      <dgm:spPr/>
      <dgm:t>
        <a:bodyPr/>
        <a:lstStyle/>
        <a:p>
          <a:r>
            <a:rPr lang="vi-VN" sz="1800" dirty="0">
              <a:latin typeface="Cambria" pitchFamily="18" charset="0"/>
              <a:ea typeface="Cambria" pitchFamily="18" charset="0"/>
            </a:rPr>
            <a:t>Khoáng sản phi kim loại</a:t>
          </a:r>
          <a:r>
            <a:rPr lang="en-US" sz="1800" dirty="0">
              <a:latin typeface="Cambria" pitchFamily="18" charset="0"/>
              <a:ea typeface="Cambria" pitchFamily="18" charset="0"/>
            </a:rPr>
            <a:t>: </a:t>
          </a:r>
          <a:r>
            <a:rPr lang="vi-VN" sz="1800" dirty="0">
              <a:latin typeface="Cambria" pitchFamily="18" charset="0"/>
              <a:ea typeface="Cambria" pitchFamily="18" charset="0"/>
            </a:rPr>
            <a:t>a-pa-tit, đá vôi,</a:t>
          </a:r>
          <a:r>
            <a:rPr lang="en-US" sz="1800" dirty="0">
              <a:latin typeface="Cambria" pitchFamily="18" charset="0"/>
              <a:ea typeface="Cambria" pitchFamily="18" charset="0"/>
            </a:rPr>
            <a:t> </a:t>
          </a:r>
          <a:r>
            <a:rPr lang="en-US" sz="1800" dirty="0" err="1">
              <a:latin typeface="Cambria" pitchFamily="18" charset="0"/>
              <a:ea typeface="Cambria" pitchFamily="18" charset="0"/>
            </a:rPr>
            <a:t>sét</a:t>
          </a:r>
          <a:r>
            <a:rPr lang="en-US" sz="1800" dirty="0">
              <a:latin typeface="Cambria" pitchFamily="18" charset="0"/>
              <a:ea typeface="Cambria" pitchFamily="18" charset="0"/>
            </a:rPr>
            <a:t>, </a:t>
          </a:r>
          <a:r>
            <a:rPr lang="en-US" sz="1800" dirty="0" err="1">
              <a:latin typeface="Cambria" pitchFamily="18" charset="0"/>
              <a:ea typeface="Cambria" pitchFamily="18" charset="0"/>
            </a:rPr>
            <a:t>cao</a:t>
          </a:r>
          <a:r>
            <a:rPr lang="en-US" sz="1800" dirty="0">
              <a:latin typeface="Cambria" pitchFamily="18" charset="0"/>
              <a:ea typeface="Cambria" pitchFamily="18" charset="0"/>
            </a:rPr>
            <a:t> </a:t>
          </a:r>
          <a:r>
            <a:rPr lang="en-US" sz="1800" dirty="0" err="1">
              <a:latin typeface="Cambria" pitchFamily="18" charset="0"/>
              <a:ea typeface="Cambria" pitchFamily="18" charset="0"/>
            </a:rPr>
            <a:t>lanh</a:t>
          </a:r>
          <a:r>
            <a:rPr lang="en-US" sz="1800" dirty="0">
              <a:latin typeface="Cambria" pitchFamily="18" charset="0"/>
              <a:ea typeface="Cambria" pitchFamily="18" charset="0"/>
            </a:rPr>
            <a:t>,…</a:t>
          </a:r>
        </a:p>
      </dgm:t>
    </dgm:pt>
    <dgm:pt modelId="{86B2F673-F5E6-4A10-B3AF-E2FBBAD76DF3}" type="parTrans" cxnId="{B0683B07-633A-4EB4-A90B-2F6B7E2F51A1}">
      <dgm:prSet/>
      <dgm:spPr/>
      <dgm:t>
        <a:bodyPr/>
        <a:lstStyle/>
        <a:p>
          <a:endParaRPr lang="en-US"/>
        </a:p>
      </dgm:t>
    </dgm:pt>
    <dgm:pt modelId="{819C0AA6-C02F-4FB1-8D79-3E110F6AA701}" type="sibTrans" cxnId="{B0683B07-633A-4EB4-A90B-2F6B7E2F51A1}">
      <dgm:prSet/>
      <dgm:spPr/>
      <dgm:t>
        <a:bodyPr/>
        <a:lstStyle/>
        <a:p>
          <a:endParaRPr lang="en-US"/>
        </a:p>
      </dgm:t>
    </dgm:pt>
    <dgm:pt modelId="{BBF6C64C-7BEA-4E35-B8A5-5E6B3A281518}" type="pres">
      <dgm:prSet presAssocID="{DABBB91E-DAF9-47E3-9C1B-82DE845568D0}" presName="mainComposite" presStyleCnt="0">
        <dgm:presLayoutVars>
          <dgm:chPref val="1"/>
          <dgm:dir/>
          <dgm:animOne val="branch"/>
          <dgm:animLvl val="lvl"/>
          <dgm:resizeHandles val="exact"/>
        </dgm:presLayoutVars>
      </dgm:prSet>
      <dgm:spPr/>
    </dgm:pt>
    <dgm:pt modelId="{F5252616-4EF5-4B52-B6BE-6E94E5EDAF7F}" type="pres">
      <dgm:prSet presAssocID="{DABBB91E-DAF9-47E3-9C1B-82DE845568D0}" presName="hierFlow" presStyleCnt="0"/>
      <dgm:spPr/>
    </dgm:pt>
    <dgm:pt modelId="{67801FFB-470D-4ED5-9CCF-F2CFCBF26872}" type="pres">
      <dgm:prSet presAssocID="{DABBB91E-DAF9-47E3-9C1B-82DE845568D0}" presName="hierChild1" presStyleCnt="0">
        <dgm:presLayoutVars>
          <dgm:chPref val="1"/>
          <dgm:animOne val="branch"/>
          <dgm:animLvl val="lvl"/>
        </dgm:presLayoutVars>
      </dgm:prSet>
      <dgm:spPr/>
    </dgm:pt>
    <dgm:pt modelId="{230F10DA-5D58-47DA-BA69-54A23D90190D}" type="pres">
      <dgm:prSet presAssocID="{842A6939-AB67-443F-A238-B1594B14F58A}" presName="Name14" presStyleCnt="0"/>
      <dgm:spPr/>
    </dgm:pt>
    <dgm:pt modelId="{647A87F1-B924-42C3-9BFB-B28E010046FA}" type="pres">
      <dgm:prSet presAssocID="{842A6939-AB67-443F-A238-B1594B14F58A}" presName="level1Shape" presStyleLbl="node0" presStyleIdx="0" presStyleCnt="1" custScaleX="143454" custScaleY="97211">
        <dgm:presLayoutVars>
          <dgm:chPref val="3"/>
        </dgm:presLayoutVars>
      </dgm:prSet>
      <dgm:spPr/>
    </dgm:pt>
    <dgm:pt modelId="{2618DFD7-C4C4-4C93-84FA-4619F663EA20}" type="pres">
      <dgm:prSet presAssocID="{842A6939-AB67-443F-A238-B1594B14F58A}" presName="hierChild2" presStyleCnt="0"/>
      <dgm:spPr/>
    </dgm:pt>
    <dgm:pt modelId="{D51E557A-1553-48DB-9E8F-9F340370401B}" type="pres">
      <dgm:prSet presAssocID="{910BE239-0CC0-4039-8F15-F7C02DB53481}" presName="Name19" presStyleLbl="parChTrans1D2" presStyleIdx="0" presStyleCnt="3"/>
      <dgm:spPr/>
    </dgm:pt>
    <dgm:pt modelId="{88CD1CA6-17F0-4589-9BF1-D6D33BE6CF03}" type="pres">
      <dgm:prSet presAssocID="{451462FA-6989-408F-BA8F-09E372FDA644}" presName="Name21" presStyleCnt="0"/>
      <dgm:spPr/>
    </dgm:pt>
    <dgm:pt modelId="{8FEB5CAE-D4E7-4A10-87E2-8525D06FCC9D}" type="pres">
      <dgm:prSet presAssocID="{451462FA-6989-408F-BA8F-09E372FDA644}" presName="level2Shape" presStyleLbl="node2" presStyleIdx="0" presStyleCnt="3" custScaleX="120159" custScaleY="348264"/>
      <dgm:spPr/>
    </dgm:pt>
    <dgm:pt modelId="{1AFBA3D9-207A-44DE-8A1A-6C3CC5CE240C}" type="pres">
      <dgm:prSet presAssocID="{451462FA-6989-408F-BA8F-09E372FDA644}" presName="hierChild3" presStyleCnt="0"/>
      <dgm:spPr/>
    </dgm:pt>
    <dgm:pt modelId="{A4F6A9E5-8942-40B9-B8D0-5D914EFCBCC5}" type="pres">
      <dgm:prSet presAssocID="{EDAA19F2-0741-40BC-93A1-46F7CACE9732}" presName="Name19" presStyleLbl="parChTrans1D2" presStyleIdx="1" presStyleCnt="3"/>
      <dgm:spPr/>
    </dgm:pt>
    <dgm:pt modelId="{DE69739E-3691-4A44-B5E3-5698CE629D72}" type="pres">
      <dgm:prSet presAssocID="{73DCFC18-9660-4A97-A679-C2AEB743C236}" presName="Name21" presStyleCnt="0"/>
      <dgm:spPr/>
    </dgm:pt>
    <dgm:pt modelId="{6EF5A1E5-00F7-4E6D-AE7E-B9CA6802612E}" type="pres">
      <dgm:prSet presAssocID="{73DCFC18-9660-4A97-A679-C2AEB743C236}" presName="level2Shape" presStyleLbl="node2" presStyleIdx="1" presStyleCnt="3" custScaleX="126029" custScaleY="343513"/>
      <dgm:spPr/>
    </dgm:pt>
    <dgm:pt modelId="{221F552B-E77C-4D0C-951F-FB9ACA153360}" type="pres">
      <dgm:prSet presAssocID="{73DCFC18-9660-4A97-A679-C2AEB743C236}" presName="hierChild3" presStyleCnt="0"/>
      <dgm:spPr/>
    </dgm:pt>
    <dgm:pt modelId="{EFDB2B31-6276-4322-A4AD-A364E9706971}" type="pres">
      <dgm:prSet presAssocID="{86B2F673-F5E6-4A10-B3AF-E2FBBAD76DF3}" presName="Name19" presStyleLbl="parChTrans1D2" presStyleIdx="2" presStyleCnt="3"/>
      <dgm:spPr/>
    </dgm:pt>
    <dgm:pt modelId="{29C0D968-802F-4D97-B53E-F9EDF654616F}" type="pres">
      <dgm:prSet presAssocID="{D148F24E-0727-46F0-BA5A-665DA528FE6A}" presName="Name21" presStyleCnt="0"/>
      <dgm:spPr/>
    </dgm:pt>
    <dgm:pt modelId="{EE8A27CF-E668-4A7B-9F92-A2E4B3F27066}" type="pres">
      <dgm:prSet presAssocID="{D148F24E-0727-46F0-BA5A-665DA528FE6A}" presName="level2Shape" presStyleLbl="node2" presStyleIdx="2" presStyleCnt="3" custScaleX="121669" custScaleY="343513"/>
      <dgm:spPr/>
    </dgm:pt>
    <dgm:pt modelId="{16EAEEB4-C2C0-48A5-A3D2-798E0EB877D8}" type="pres">
      <dgm:prSet presAssocID="{D148F24E-0727-46F0-BA5A-665DA528FE6A}" presName="hierChild3" presStyleCnt="0"/>
      <dgm:spPr/>
    </dgm:pt>
    <dgm:pt modelId="{425CFAFE-0538-415A-B15F-33022646A72E}" type="pres">
      <dgm:prSet presAssocID="{DABBB91E-DAF9-47E3-9C1B-82DE845568D0}" presName="bgShapesFlow" presStyleCnt="0"/>
      <dgm:spPr/>
    </dgm:pt>
  </dgm:ptLst>
  <dgm:cxnLst>
    <dgm:cxn modelId="{B0683B07-633A-4EB4-A90B-2F6B7E2F51A1}" srcId="{842A6939-AB67-443F-A238-B1594B14F58A}" destId="{D148F24E-0727-46F0-BA5A-665DA528FE6A}" srcOrd="2" destOrd="0" parTransId="{86B2F673-F5E6-4A10-B3AF-E2FBBAD76DF3}" sibTransId="{819C0AA6-C02F-4FB1-8D79-3E110F6AA701}"/>
    <dgm:cxn modelId="{7BF57407-3B1E-4285-AE6C-44DEF382CE36}" type="presOf" srcId="{D148F24E-0727-46F0-BA5A-665DA528FE6A}" destId="{EE8A27CF-E668-4A7B-9F92-A2E4B3F27066}" srcOrd="0" destOrd="0" presId="urn:microsoft.com/office/officeart/2005/8/layout/hierarchy6"/>
    <dgm:cxn modelId="{DE81F007-5143-427B-9C16-DFCF9462B01F}" type="presOf" srcId="{842A6939-AB67-443F-A238-B1594B14F58A}" destId="{647A87F1-B924-42C3-9BFB-B28E010046FA}" srcOrd="0" destOrd="0" presId="urn:microsoft.com/office/officeart/2005/8/layout/hierarchy6"/>
    <dgm:cxn modelId="{6D917308-4E08-4DA2-9E47-7CADA4CE5D4C}" srcId="{842A6939-AB67-443F-A238-B1594B14F58A}" destId="{451462FA-6989-408F-BA8F-09E372FDA644}" srcOrd="0" destOrd="0" parTransId="{910BE239-0CC0-4039-8F15-F7C02DB53481}" sibTransId="{97C03107-172C-4F8C-A97B-948CFEDBD233}"/>
    <dgm:cxn modelId="{CD03D810-799F-4069-B4CB-5E6760121485}" type="presOf" srcId="{451462FA-6989-408F-BA8F-09E372FDA644}" destId="{8FEB5CAE-D4E7-4A10-87E2-8525D06FCC9D}" srcOrd="0" destOrd="0" presId="urn:microsoft.com/office/officeart/2005/8/layout/hierarchy6"/>
    <dgm:cxn modelId="{EE0BC92E-D09A-4E7C-BAF1-C93E1C7E7C87}" type="presOf" srcId="{86B2F673-F5E6-4A10-B3AF-E2FBBAD76DF3}" destId="{EFDB2B31-6276-4322-A4AD-A364E9706971}" srcOrd="0" destOrd="0" presId="urn:microsoft.com/office/officeart/2005/8/layout/hierarchy6"/>
    <dgm:cxn modelId="{F2CC6643-4378-4565-854D-490A85D5F6B0}" type="presOf" srcId="{DABBB91E-DAF9-47E3-9C1B-82DE845568D0}" destId="{BBF6C64C-7BEA-4E35-B8A5-5E6B3A281518}" srcOrd="0" destOrd="0" presId="urn:microsoft.com/office/officeart/2005/8/layout/hierarchy6"/>
    <dgm:cxn modelId="{0076CD47-FB38-4422-8E4F-7BE9A0EF0723}" srcId="{842A6939-AB67-443F-A238-B1594B14F58A}" destId="{73DCFC18-9660-4A97-A679-C2AEB743C236}" srcOrd="1" destOrd="0" parTransId="{EDAA19F2-0741-40BC-93A1-46F7CACE9732}" sibTransId="{F4B52C36-7E79-41C0-8DC0-9A9A390C0DBA}"/>
    <dgm:cxn modelId="{BD915975-8B64-4D9D-B604-C5008AC184DC}" type="presOf" srcId="{910BE239-0CC0-4039-8F15-F7C02DB53481}" destId="{D51E557A-1553-48DB-9E8F-9F340370401B}" srcOrd="0" destOrd="0" presId="urn:microsoft.com/office/officeart/2005/8/layout/hierarchy6"/>
    <dgm:cxn modelId="{1BE49E59-F59F-4161-BE29-2EE36E091804}" type="presOf" srcId="{EDAA19F2-0741-40BC-93A1-46F7CACE9732}" destId="{A4F6A9E5-8942-40B9-B8D0-5D914EFCBCC5}" srcOrd="0" destOrd="0" presId="urn:microsoft.com/office/officeart/2005/8/layout/hierarchy6"/>
    <dgm:cxn modelId="{CA6D227D-955C-41C5-88CE-BF524022B547}" srcId="{DABBB91E-DAF9-47E3-9C1B-82DE845568D0}" destId="{842A6939-AB67-443F-A238-B1594B14F58A}" srcOrd="0" destOrd="0" parTransId="{1E808713-9AEA-4E4B-9042-F201F65702A2}" sibTransId="{B2F25BC8-7F6E-470E-9D72-45A1234FD505}"/>
    <dgm:cxn modelId="{E3BD838C-C4E6-470A-8E45-178A64EC9B0A}" type="presOf" srcId="{73DCFC18-9660-4A97-A679-C2AEB743C236}" destId="{6EF5A1E5-00F7-4E6D-AE7E-B9CA6802612E}" srcOrd="0" destOrd="0" presId="urn:microsoft.com/office/officeart/2005/8/layout/hierarchy6"/>
    <dgm:cxn modelId="{ECB4BDD2-EAFD-4D95-8109-6DE2CDF38B78}" type="presParOf" srcId="{BBF6C64C-7BEA-4E35-B8A5-5E6B3A281518}" destId="{F5252616-4EF5-4B52-B6BE-6E94E5EDAF7F}" srcOrd="0" destOrd="0" presId="urn:microsoft.com/office/officeart/2005/8/layout/hierarchy6"/>
    <dgm:cxn modelId="{990CE01D-9079-4BF6-83C5-E4D06B093B32}" type="presParOf" srcId="{F5252616-4EF5-4B52-B6BE-6E94E5EDAF7F}" destId="{67801FFB-470D-4ED5-9CCF-F2CFCBF26872}" srcOrd="0" destOrd="0" presId="urn:microsoft.com/office/officeart/2005/8/layout/hierarchy6"/>
    <dgm:cxn modelId="{1FDD4538-034F-4859-A5D4-B99B390D9079}" type="presParOf" srcId="{67801FFB-470D-4ED5-9CCF-F2CFCBF26872}" destId="{230F10DA-5D58-47DA-BA69-54A23D90190D}" srcOrd="0" destOrd="0" presId="urn:microsoft.com/office/officeart/2005/8/layout/hierarchy6"/>
    <dgm:cxn modelId="{24B1425F-85A9-4BBA-A6F9-5ED32D2FCCB5}" type="presParOf" srcId="{230F10DA-5D58-47DA-BA69-54A23D90190D}" destId="{647A87F1-B924-42C3-9BFB-B28E010046FA}" srcOrd="0" destOrd="0" presId="urn:microsoft.com/office/officeart/2005/8/layout/hierarchy6"/>
    <dgm:cxn modelId="{F18CD432-D71F-46E5-91C3-D5E70F45DC20}" type="presParOf" srcId="{230F10DA-5D58-47DA-BA69-54A23D90190D}" destId="{2618DFD7-C4C4-4C93-84FA-4619F663EA20}" srcOrd="1" destOrd="0" presId="urn:microsoft.com/office/officeart/2005/8/layout/hierarchy6"/>
    <dgm:cxn modelId="{5236EB46-D6A4-47B8-8936-C3B945DC645F}" type="presParOf" srcId="{2618DFD7-C4C4-4C93-84FA-4619F663EA20}" destId="{D51E557A-1553-48DB-9E8F-9F340370401B}" srcOrd="0" destOrd="0" presId="urn:microsoft.com/office/officeart/2005/8/layout/hierarchy6"/>
    <dgm:cxn modelId="{2A66AC9C-0F64-447B-9EA1-865A78F1706F}" type="presParOf" srcId="{2618DFD7-C4C4-4C93-84FA-4619F663EA20}" destId="{88CD1CA6-17F0-4589-9BF1-D6D33BE6CF03}" srcOrd="1" destOrd="0" presId="urn:microsoft.com/office/officeart/2005/8/layout/hierarchy6"/>
    <dgm:cxn modelId="{44675619-3C8A-4FFE-A927-DF877A1D92C4}" type="presParOf" srcId="{88CD1CA6-17F0-4589-9BF1-D6D33BE6CF03}" destId="{8FEB5CAE-D4E7-4A10-87E2-8525D06FCC9D}" srcOrd="0" destOrd="0" presId="urn:microsoft.com/office/officeart/2005/8/layout/hierarchy6"/>
    <dgm:cxn modelId="{653DD28F-F8B6-4A46-9F2A-F0DDCD3E5E78}" type="presParOf" srcId="{88CD1CA6-17F0-4589-9BF1-D6D33BE6CF03}" destId="{1AFBA3D9-207A-44DE-8A1A-6C3CC5CE240C}" srcOrd="1" destOrd="0" presId="urn:microsoft.com/office/officeart/2005/8/layout/hierarchy6"/>
    <dgm:cxn modelId="{85D6087C-E753-43E3-8817-1DFDE5173127}" type="presParOf" srcId="{2618DFD7-C4C4-4C93-84FA-4619F663EA20}" destId="{A4F6A9E5-8942-40B9-B8D0-5D914EFCBCC5}" srcOrd="2" destOrd="0" presId="urn:microsoft.com/office/officeart/2005/8/layout/hierarchy6"/>
    <dgm:cxn modelId="{D29E8D01-AAA8-4232-8C3F-B8E56017D01F}" type="presParOf" srcId="{2618DFD7-C4C4-4C93-84FA-4619F663EA20}" destId="{DE69739E-3691-4A44-B5E3-5698CE629D72}" srcOrd="3" destOrd="0" presId="urn:microsoft.com/office/officeart/2005/8/layout/hierarchy6"/>
    <dgm:cxn modelId="{0C38D0BD-6387-4B13-A61A-ABC2A42F1CF3}" type="presParOf" srcId="{DE69739E-3691-4A44-B5E3-5698CE629D72}" destId="{6EF5A1E5-00F7-4E6D-AE7E-B9CA6802612E}" srcOrd="0" destOrd="0" presId="urn:microsoft.com/office/officeart/2005/8/layout/hierarchy6"/>
    <dgm:cxn modelId="{60A8FA1B-C309-4882-AEAB-3E8F88D4B5F9}" type="presParOf" srcId="{DE69739E-3691-4A44-B5E3-5698CE629D72}" destId="{221F552B-E77C-4D0C-951F-FB9ACA153360}" srcOrd="1" destOrd="0" presId="urn:microsoft.com/office/officeart/2005/8/layout/hierarchy6"/>
    <dgm:cxn modelId="{85774FD6-F26D-4C6B-8749-386176D56F1E}" type="presParOf" srcId="{2618DFD7-C4C4-4C93-84FA-4619F663EA20}" destId="{EFDB2B31-6276-4322-A4AD-A364E9706971}" srcOrd="4" destOrd="0" presId="urn:microsoft.com/office/officeart/2005/8/layout/hierarchy6"/>
    <dgm:cxn modelId="{004F2038-4AC4-4C2E-AD20-6B96FE5758F3}" type="presParOf" srcId="{2618DFD7-C4C4-4C93-84FA-4619F663EA20}" destId="{29C0D968-802F-4D97-B53E-F9EDF654616F}" srcOrd="5" destOrd="0" presId="urn:microsoft.com/office/officeart/2005/8/layout/hierarchy6"/>
    <dgm:cxn modelId="{F83AE635-9FBF-40CA-B207-6436BE43A07F}" type="presParOf" srcId="{29C0D968-802F-4D97-B53E-F9EDF654616F}" destId="{EE8A27CF-E668-4A7B-9F92-A2E4B3F27066}" srcOrd="0" destOrd="0" presId="urn:microsoft.com/office/officeart/2005/8/layout/hierarchy6"/>
    <dgm:cxn modelId="{94D94368-F76B-4B93-AEDE-8399332DFF8A}" type="presParOf" srcId="{29C0D968-802F-4D97-B53E-F9EDF654616F}" destId="{16EAEEB4-C2C0-48A5-A3D2-798E0EB877D8}" srcOrd="1" destOrd="0" presId="urn:microsoft.com/office/officeart/2005/8/layout/hierarchy6"/>
    <dgm:cxn modelId="{FDD949D5-5C79-4497-8A15-5CAF462FCCA7}" type="presParOf" srcId="{BBF6C64C-7BEA-4E35-B8A5-5E6B3A281518}" destId="{425CFAFE-0538-415A-B15F-33022646A72E}" srcOrd="1" destOrd="0" presId="urn:microsoft.com/office/officeart/2005/8/layout/hierarchy6"/>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4A1162-F943-4712-89A6-7C150CC8B3C9}" type="doc">
      <dgm:prSet loTypeId="urn:microsoft.com/office/officeart/2005/8/layout/pyramid2" loCatId="list" qsTypeId="urn:microsoft.com/office/officeart/2005/8/quickstyle/simple1" qsCatId="simple" csTypeId="urn:microsoft.com/office/officeart/2005/8/colors/accent1_2" csCatId="accent1" phldr="1"/>
      <dgm:spPr/>
    </dgm:pt>
    <dgm:pt modelId="{914687E4-76C7-4A76-B542-CB1CD90C3936}">
      <dgm:prSet phldrT="[Text]" custT="1"/>
      <dgm:spPr/>
      <dgm:t>
        <a:bodyPr/>
        <a:lstStyle/>
        <a:p>
          <a:pPr algn="just"/>
          <a:r>
            <a:rPr lang="vi-VN" sz="1800" dirty="0">
              <a:latin typeface="Cambria" pitchFamily="18" charset="0"/>
              <a:ea typeface="Cambria" pitchFamily="18" charset="0"/>
            </a:rPr>
            <a:t>Lịch sử phát triển địa chất lâu dài và phức tạp qua 3 giai đoạn: Tiền Cambri, Cổ kiến tạo và Tân kiến tạo. </a:t>
          </a:r>
          <a:endParaRPr lang="en-US" sz="1800" dirty="0">
            <a:latin typeface="Cambria" pitchFamily="18" charset="0"/>
            <a:ea typeface="Cambria" pitchFamily="18" charset="0"/>
          </a:endParaRPr>
        </a:p>
      </dgm:t>
    </dgm:pt>
    <dgm:pt modelId="{D4B1B234-36F4-498C-8981-7499FCC973E9}" type="parTrans" cxnId="{C46BF11A-3DE7-4F76-9A20-EFD7D6B00C4D}">
      <dgm:prSet/>
      <dgm:spPr/>
      <dgm:t>
        <a:bodyPr/>
        <a:lstStyle/>
        <a:p>
          <a:endParaRPr lang="en-US"/>
        </a:p>
      </dgm:t>
    </dgm:pt>
    <dgm:pt modelId="{17721E06-DF2A-4FCC-A8F5-637C1A19E64F}" type="sibTrans" cxnId="{C46BF11A-3DE7-4F76-9A20-EFD7D6B00C4D}">
      <dgm:prSet/>
      <dgm:spPr/>
      <dgm:t>
        <a:bodyPr/>
        <a:lstStyle/>
        <a:p>
          <a:endParaRPr lang="en-US"/>
        </a:p>
      </dgm:t>
    </dgm:pt>
    <dgm:pt modelId="{8B1200E1-885A-4E31-B60C-8D0E52ACCC6D}">
      <dgm:prSet custT="1"/>
      <dgm:spPr/>
      <dgm:t>
        <a:bodyPr/>
        <a:lstStyle/>
        <a:p>
          <a:pPr algn="just"/>
          <a:r>
            <a:rPr lang="vi-VN" sz="1800" dirty="0">
              <a:latin typeface="Cambria" pitchFamily="18" charset="0"/>
              <a:ea typeface="Cambria" pitchFamily="18" charset="0"/>
            </a:rPr>
            <a:t>Vị trí địa lí nước ta nằm ở nơi giao nhau giữa 2 vành đai sinh khoáng lớn là Thái Bình Dương và Địa Trung Hải.</a:t>
          </a:r>
          <a:endParaRPr lang="en-US" sz="1800" dirty="0">
            <a:latin typeface="Cambria" pitchFamily="18" charset="0"/>
            <a:ea typeface="Cambria" pitchFamily="18" charset="0"/>
          </a:endParaRPr>
        </a:p>
      </dgm:t>
    </dgm:pt>
    <dgm:pt modelId="{2B956750-1803-4D5E-A9C1-D03F60C044BE}" type="parTrans" cxnId="{1381F12C-C26D-4C65-AD44-925AC82A5B6F}">
      <dgm:prSet/>
      <dgm:spPr/>
      <dgm:t>
        <a:bodyPr/>
        <a:lstStyle/>
        <a:p>
          <a:endParaRPr lang="en-US"/>
        </a:p>
      </dgm:t>
    </dgm:pt>
    <dgm:pt modelId="{4FE0B0B6-DBEE-4684-A5EF-C86A74C84F5D}" type="sibTrans" cxnId="{1381F12C-C26D-4C65-AD44-925AC82A5B6F}">
      <dgm:prSet/>
      <dgm:spPr/>
      <dgm:t>
        <a:bodyPr/>
        <a:lstStyle/>
        <a:p>
          <a:endParaRPr lang="en-US"/>
        </a:p>
      </dgm:t>
    </dgm:pt>
    <dgm:pt modelId="{8D34F341-A97C-4886-9743-9D073B6CE110}" type="pres">
      <dgm:prSet presAssocID="{094A1162-F943-4712-89A6-7C150CC8B3C9}" presName="compositeShape" presStyleCnt="0">
        <dgm:presLayoutVars>
          <dgm:dir/>
          <dgm:resizeHandles/>
        </dgm:presLayoutVars>
      </dgm:prSet>
      <dgm:spPr/>
    </dgm:pt>
    <dgm:pt modelId="{5FA3D125-B06F-42F5-829D-9F487143BDC2}" type="pres">
      <dgm:prSet presAssocID="{094A1162-F943-4712-89A6-7C150CC8B3C9}" presName="pyramid" presStyleLbl="node1" presStyleIdx="0" presStyleCnt="1" custLinFactNeighborX="4733"/>
      <dgm:spPr>
        <a:blipFill rotWithShape="0">
          <a:blip xmlns:r="http://schemas.openxmlformats.org/officeDocument/2006/relationships" r:embed="rId1"/>
          <a:stretch>
            <a:fillRect/>
          </a:stretch>
        </a:blipFill>
      </dgm:spPr>
    </dgm:pt>
    <dgm:pt modelId="{C6B6F025-99B2-4221-9C55-742ECC673059}" type="pres">
      <dgm:prSet presAssocID="{094A1162-F943-4712-89A6-7C150CC8B3C9}" presName="theList" presStyleCnt="0"/>
      <dgm:spPr/>
    </dgm:pt>
    <dgm:pt modelId="{A950DDA3-DD47-46C6-9282-3CEBC703C57D}" type="pres">
      <dgm:prSet presAssocID="{914687E4-76C7-4A76-B542-CB1CD90C3936}" presName="aNode" presStyleLbl="fgAcc1" presStyleIdx="0" presStyleCnt="2" custScaleX="118080" custScaleY="115150">
        <dgm:presLayoutVars>
          <dgm:bulletEnabled val="1"/>
        </dgm:presLayoutVars>
      </dgm:prSet>
      <dgm:spPr/>
    </dgm:pt>
    <dgm:pt modelId="{CF6ADA39-DC8F-4272-A662-4F70FD258233}" type="pres">
      <dgm:prSet presAssocID="{914687E4-76C7-4A76-B542-CB1CD90C3936}" presName="aSpace" presStyleCnt="0"/>
      <dgm:spPr/>
    </dgm:pt>
    <dgm:pt modelId="{3CC59CC5-11DA-4DA1-8AF9-3100F36D1E76}" type="pres">
      <dgm:prSet presAssocID="{8B1200E1-885A-4E31-B60C-8D0E52ACCC6D}" presName="aNode" presStyleLbl="fgAcc1" presStyleIdx="1" presStyleCnt="2" custScaleX="120137" custScaleY="116996">
        <dgm:presLayoutVars>
          <dgm:bulletEnabled val="1"/>
        </dgm:presLayoutVars>
      </dgm:prSet>
      <dgm:spPr/>
    </dgm:pt>
    <dgm:pt modelId="{B840FF5B-1A16-4A37-8900-CD2E1687ECAB}" type="pres">
      <dgm:prSet presAssocID="{8B1200E1-885A-4E31-B60C-8D0E52ACCC6D}" presName="aSpace" presStyleCnt="0"/>
      <dgm:spPr/>
    </dgm:pt>
  </dgm:ptLst>
  <dgm:cxnLst>
    <dgm:cxn modelId="{C46BF11A-3DE7-4F76-9A20-EFD7D6B00C4D}" srcId="{094A1162-F943-4712-89A6-7C150CC8B3C9}" destId="{914687E4-76C7-4A76-B542-CB1CD90C3936}" srcOrd="0" destOrd="0" parTransId="{D4B1B234-36F4-498C-8981-7499FCC973E9}" sibTransId="{17721E06-DF2A-4FCC-A8F5-637C1A19E64F}"/>
    <dgm:cxn modelId="{1381F12C-C26D-4C65-AD44-925AC82A5B6F}" srcId="{094A1162-F943-4712-89A6-7C150CC8B3C9}" destId="{8B1200E1-885A-4E31-B60C-8D0E52ACCC6D}" srcOrd="1" destOrd="0" parTransId="{2B956750-1803-4D5E-A9C1-D03F60C044BE}" sibTransId="{4FE0B0B6-DBEE-4684-A5EF-C86A74C84F5D}"/>
    <dgm:cxn modelId="{F173CB62-72E6-468A-8D5D-B5636D60250C}" type="presOf" srcId="{094A1162-F943-4712-89A6-7C150CC8B3C9}" destId="{8D34F341-A97C-4886-9743-9D073B6CE110}" srcOrd="0" destOrd="0" presId="urn:microsoft.com/office/officeart/2005/8/layout/pyramid2"/>
    <dgm:cxn modelId="{DBF03E83-5B71-414B-8621-A6E56CC67D49}" type="presOf" srcId="{914687E4-76C7-4A76-B542-CB1CD90C3936}" destId="{A950DDA3-DD47-46C6-9282-3CEBC703C57D}" srcOrd="0" destOrd="0" presId="urn:microsoft.com/office/officeart/2005/8/layout/pyramid2"/>
    <dgm:cxn modelId="{5D19A283-FD21-4A8B-AA46-BF7E55FA8DE2}" type="presOf" srcId="{8B1200E1-885A-4E31-B60C-8D0E52ACCC6D}" destId="{3CC59CC5-11DA-4DA1-8AF9-3100F36D1E76}" srcOrd="0" destOrd="0" presId="urn:microsoft.com/office/officeart/2005/8/layout/pyramid2"/>
    <dgm:cxn modelId="{8A919025-CAD6-4A46-AEC8-59ACC558272C}" type="presParOf" srcId="{8D34F341-A97C-4886-9743-9D073B6CE110}" destId="{5FA3D125-B06F-42F5-829D-9F487143BDC2}" srcOrd="0" destOrd="0" presId="urn:microsoft.com/office/officeart/2005/8/layout/pyramid2"/>
    <dgm:cxn modelId="{35B533C4-A5D9-4D25-98AD-4D62DFD48392}" type="presParOf" srcId="{8D34F341-A97C-4886-9743-9D073B6CE110}" destId="{C6B6F025-99B2-4221-9C55-742ECC673059}" srcOrd="1" destOrd="0" presId="urn:microsoft.com/office/officeart/2005/8/layout/pyramid2"/>
    <dgm:cxn modelId="{F5111DDA-E33D-48E4-8060-EBEDA1AAF5F7}" type="presParOf" srcId="{C6B6F025-99B2-4221-9C55-742ECC673059}" destId="{A950DDA3-DD47-46C6-9282-3CEBC703C57D}" srcOrd="0" destOrd="0" presId="urn:microsoft.com/office/officeart/2005/8/layout/pyramid2"/>
    <dgm:cxn modelId="{B57A8A45-A5DC-4ECE-95F9-E33E9EBC1974}" type="presParOf" srcId="{C6B6F025-99B2-4221-9C55-742ECC673059}" destId="{CF6ADA39-DC8F-4272-A662-4F70FD258233}" srcOrd="1" destOrd="0" presId="urn:microsoft.com/office/officeart/2005/8/layout/pyramid2"/>
    <dgm:cxn modelId="{C543912F-B9B8-47A3-8683-B5E101EE383C}" type="presParOf" srcId="{C6B6F025-99B2-4221-9C55-742ECC673059}" destId="{3CC59CC5-11DA-4DA1-8AF9-3100F36D1E76}" srcOrd="2" destOrd="0" presId="urn:microsoft.com/office/officeart/2005/8/layout/pyramid2"/>
    <dgm:cxn modelId="{07914719-6164-4B9C-94ED-E08CEE698624}" type="presParOf" srcId="{C6B6F025-99B2-4221-9C55-742ECC673059}" destId="{B840FF5B-1A16-4A37-8900-CD2E1687ECAB}" srcOrd="3" destOrd="0" presId="urn:microsoft.com/office/officeart/2005/8/layout/pyramid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5E36B4-5DBD-4D69-9E07-2ACE1B02C75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75A2E02A-7769-4E94-8561-8178449CF35B}">
      <dgm:prSet phldrT="[Text]" custT="1"/>
      <dgm:spPr>
        <a:solidFill>
          <a:srgbClr val="99FF66"/>
        </a:solidFill>
      </dgm:spPr>
      <dgm:t>
        <a:bodyPr/>
        <a:lstStyle/>
        <a:p>
          <a:pPr algn="just"/>
          <a:endParaRPr lang="en-US" sz="1800" b="1" dirty="0">
            <a:solidFill>
              <a:schemeClr val="tx1"/>
            </a:solidFill>
            <a:latin typeface="Cambria" pitchFamily="18" charset="0"/>
            <a:ea typeface="Cambria" pitchFamily="18" charset="0"/>
          </a:endParaRPr>
        </a:p>
        <a:p>
          <a:pPr algn="just"/>
          <a:r>
            <a:rPr lang="en-US" sz="1800" b="1" dirty="0" err="1">
              <a:solidFill>
                <a:schemeClr val="tx1"/>
              </a:solidFill>
              <a:latin typeface="Cambria" pitchFamily="18" charset="0"/>
              <a:ea typeface="Cambria" pitchFamily="18" charset="0"/>
            </a:rPr>
            <a:t>Vai</a:t>
          </a:r>
          <a:r>
            <a:rPr lang="en-US" sz="1800" b="1" dirty="0">
              <a:solidFill>
                <a:schemeClr val="tx1"/>
              </a:solidFill>
              <a:latin typeface="Cambria" pitchFamily="18" charset="0"/>
              <a:ea typeface="Cambria" pitchFamily="18" charset="0"/>
            </a:rPr>
            <a:t> </a:t>
          </a:r>
          <a:r>
            <a:rPr lang="en-US" sz="1800" b="1" dirty="0" err="1">
              <a:solidFill>
                <a:schemeClr val="tx1"/>
              </a:solidFill>
              <a:latin typeface="Cambria" pitchFamily="18" charset="0"/>
              <a:ea typeface="Cambria" pitchFamily="18" charset="0"/>
            </a:rPr>
            <a:t>trò</a:t>
          </a:r>
          <a:r>
            <a:rPr lang="en-US" sz="1800" b="1" dirty="0">
              <a:solidFill>
                <a:schemeClr val="tx1"/>
              </a:solidFill>
              <a:latin typeface="Cambria" pitchFamily="18" charset="0"/>
              <a:ea typeface="Cambria" pitchFamily="18" charset="0"/>
            </a:rPr>
            <a:t>: </a:t>
          </a:r>
          <a:r>
            <a:rPr lang="vi-VN" sz="1800" b="0" dirty="0">
              <a:solidFill>
                <a:schemeClr val="tx1"/>
              </a:solidFill>
              <a:latin typeface="Cambria" pitchFamily="18" charset="0"/>
              <a:ea typeface="Cambria" pitchFamily="18" charset="0"/>
            </a:rPr>
            <a:t>Cung cấp nguyên liệu, nhiên liệu cho nhiều ngành công nghiệp cũng như đảm bảo an ninh năng lượng cho quốc gia</a:t>
          </a:r>
          <a:r>
            <a:rPr lang="en-US" sz="1800" b="0" dirty="0">
              <a:solidFill>
                <a:schemeClr val="tx1"/>
              </a:solidFill>
              <a:latin typeface="Cambria" pitchFamily="18" charset="0"/>
              <a:ea typeface="Cambria" pitchFamily="18" charset="0"/>
            </a:rPr>
            <a:t>, p</a:t>
          </a:r>
          <a:r>
            <a:rPr lang="vi-VN" sz="1800" b="0" dirty="0">
              <a:solidFill>
                <a:schemeClr val="tx1"/>
              </a:solidFill>
              <a:latin typeface="Cambria" pitchFamily="18" charset="0"/>
              <a:ea typeface="Cambria" pitchFamily="18" charset="0"/>
            </a:rPr>
            <a:t>hát triển kinh tế và đời sống.</a:t>
          </a:r>
          <a:endParaRPr lang="en-US" sz="1800" b="0" dirty="0">
            <a:solidFill>
              <a:schemeClr val="tx1"/>
            </a:solidFill>
            <a:latin typeface="Cambria" pitchFamily="18" charset="0"/>
            <a:ea typeface="Cambria" pitchFamily="18" charset="0"/>
          </a:endParaRPr>
        </a:p>
        <a:p>
          <a:pPr algn="just"/>
          <a:endParaRPr lang="en-US" sz="1800" dirty="0">
            <a:solidFill>
              <a:schemeClr val="tx1"/>
            </a:solidFill>
            <a:latin typeface="Cambria" pitchFamily="18" charset="0"/>
            <a:ea typeface="Cambria" pitchFamily="18" charset="0"/>
          </a:endParaRPr>
        </a:p>
      </dgm:t>
    </dgm:pt>
    <dgm:pt modelId="{985296F4-4FB3-49BD-BAEA-280CEAC6AFAC}" type="parTrans" cxnId="{D274CE2A-ED47-4CFE-981A-670E14BBB397}">
      <dgm:prSet/>
      <dgm:spPr/>
      <dgm:t>
        <a:bodyPr/>
        <a:lstStyle/>
        <a:p>
          <a:endParaRPr lang="en-US"/>
        </a:p>
      </dgm:t>
    </dgm:pt>
    <dgm:pt modelId="{9DA92A08-ED37-48A9-A0DD-F521D2142CD2}" type="sibTrans" cxnId="{D274CE2A-ED47-4CFE-981A-670E14BBB397}">
      <dgm:prSet/>
      <dgm:spPr/>
      <dgm:t>
        <a:bodyPr/>
        <a:lstStyle/>
        <a:p>
          <a:endParaRPr lang="en-US"/>
        </a:p>
      </dgm:t>
    </dgm:pt>
    <dgm:pt modelId="{2EA4557B-2359-4BA8-9F14-A6ECB8DAC4AB}">
      <dgm:prSet phldrT="[Text]" custT="1"/>
      <dgm:spPr>
        <a:solidFill>
          <a:srgbClr val="BCFCD4"/>
        </a:solidFill>
      </dgm:spPr>
      <dgm:t>
        <a:bodyPr/>
        <a:lstStyle/>
        <a:p>
          <a:pPr algn="just"/>
          <a:r>
            <a:rPr lang="en-US" sz="1800" b="1" dirty="0" err="1">
              <a:solidFill>
                <a:schemeClr val="tx1"/>
              </a:solidFill>
              <a:latin typeface="Cambria" pitchFamily="18" charset="0"/>
              <a:ea typeface="Cambria" pitchFamily="18" charset="0"/>
            </a:rPr>
            <a:t>Hiện</a:t>
          </a:r>
          <a:r>
            <a:rPr lang="en-US" sz="1800" b="1" dirty="0">
              <a:solidFill>
                <a:schemeClr val="tx1"/>
              </a:solidFill>
              <a:latin typeface="Cambria" pitchFamily="18" charset="0"/>
              <a:ea typeface="Cambria" pitchFamily="18" charset="0"/>
            </a:rPr>
            <a:t> </a:t>
          </a:r>
          <a:r>
            <a:rPr lang="en-US" sz="1800" b="1" dirty="0" err="1">
              <a:solidFill>
                <a:schemeClr val="tx1"/>
              </a:solidFill>
              <a:latin typeface="Cambria" pitchFamily="18" charset="0"/>
              <a:ea typeface="Cambria" pitchFamily="18" charset="0"/>
            </a:rPr>
            <a:t>trạng</a:t>
          </a:r>
          <a:r>
            <a:rPr lang="en-US" sz="1800" b="1" dirty="0">
              <a:solidFill>
                <a:schemeClr val="tx1"/>
              </a:solidFill>
              <a:latin typeface="Cambria" pitchFamily="18" charset="0"/>
              <a:ea typeface="Cambria" pitchFamily="18" charset="0"/>
            </a:rPr>
            <a:t>: </a:t>
          </a:r>
          <a:r>
            <a:rPr lang="vi-VN" sz="1800" b="0" i="0" dirty="0">
              <a:solidFill>
                <a:schemeClr val="tx1"/>
              </a:solidFill>
              <a:latin typeface="Cambria" pitchFamily="18" charset="0"/>
              <a:ea typeface="Cambria" pitchFamily="18" charset="0"/>
            </a:rPr>
            <a:t>Khai thác và sử dụng khoáng sản còn chưa hợp lí.</a:t>
          </a:r>
          <a:endParaRPr lang="en-US" sz="1800" b="0" i="0" dirty="0">
            <a:solidFill>
              <a:schemeClr val="tx1"/>
            </a:solidFill>
            <a:latin typeface="Cambria" pitchFamily="18" charset="0"/>
            <a:ea typeface="Cambria" pitchFamily="18" charset="0"/>
          </a:endParaRPr>
        </a:p>
      </dgm:t>
    </dgm:pt>
    <dgm:pt modelId="{46821B45-B9F5-4FAF-834F-499C8AE36BA2}" type="parTrans" cxnId="{E5E1F8D5-384F-4738-91BA-6CDDED360257}">
      <dgm:prSet/>
      <dgm:spPr/>
      <dgm:t>
        <a:bodyPr/>
        <a:lstStyle/>
        <a:p>
          <a:endParaRPr lang="en-US"/>
        </a:p>
      </dgm:t>
    </dgm:pt>
    <dgm:pt modelId="{29859120-04AA-48A6-ACAA-ED37A6A9AC18}" type="sibTrans" cxnId="{E5E1F8D5-384F-4738-91BA-6CDDED360257}">
      <dgm:prSet/>
      <dgm:spPr/>
      <dgm:t>
        <a:bodyPr/>
        <a:lstStyle/>
        <a:p>
          <a:endParaRPr lang="en-US"/>
        </a:p>
      </dgm:t>
    </dgm:pt>
    <dgm:pt modelId="{9B38993F-91D9-4E45-89FE-E7C2053BB052}">
      <dgm:prSet phldrT="[Text]" custT="1"/>
      <dgm:spPr>
        <a:solidFill>
          <a:srgbClr val="FFCCFF"/>
        </a:solidFill>
      </dgm:spPr>
      <dgm:t>
        <a:bodyPr/>
        <a:lstStyle/>
        <a:p>
          <a:endParaRPr lang="en-US" sz="1800" b="1" dirty="0">
            <a:solidFill>
              <a:schemeClr val="tx1"/>
            </a:solidFill>
            <a:latin typeface="Cambria" pitchFamily="18" charset="0"/>
            <a:ea typeface="Cambria" pitchFamily="18" charset="0"/>
          </a:endParaRPr>
        </a:p>
        <a:p>
          <a:r>
            <a:rPr lang="en-US" sz="1800" b="1" dirty="0" err="1">
              <a:solidFill>
                <a:schemeClr val="tx1"/>
              </a:solidFill>
              <a:latin typeface="Cambria" pitchFamily="18" charset="0"/>
              <a:ea typeface="Cambria" pitchFamily="18" charset="0"/>
            </a:rPr>
            <a:t>Nguyên</a:t>
          </a:r>
          <a:r>
            <a:rPr lang="en-US" sz="1800" b="1" dirty="0">
              <a:solidFill>
                <a:schemeClr val="tx1"/>
              </a:solidFill>
              <a:latin typeface="Cambria" pitchFamily="18" charset="0"/>
              <a:ea typeface="Cambria" pitchFamily="18" charset="0"/>
            </a:rPr>
            <a:t> </a:t>
          </a:r>
          <a:r>
            <a:rPr lang="en-US" sz="1800" b="1" dirty="0" err="1">
              <a:solidFill>
                <a:schemeClr val="tx1"/>
              </a:solidFill>
              <a:latin typeface="Cambria" pitchFamily="18" charset="0"/>
              <a:ea typeface="Cambria" pitchFamily="18" charset="0"/>
            </a:rPr>
            <a:t>nhân</a:t>
          </a:r>
          <a:r>
            <a:rPr lang="en-US" sz="1800" dirty="0">
              <a:solidFill>
                <a:schemeClr val="tx1"/>
              </a:solidFill>
              <a:latin typeface="Cambria" pitchFamily="18" charset="0"/>
              <a:ea typeface="Cambria" pitchFamily="18" charset="0"/>
            </a:rPr>
            <a:t>: </a:t>
          </a:r>
          <a:r>
            <a:rPr lang="en-US" sz="1800" dirty="0" err="1">
              <a:solidFill>
                <a:schemeClr val="tx1"/>
              </a:solidFill>
              <a:latin typeface="Cambria" pitchFamily="18" charset="0"/>
              <a:ea typeface="Cambria" pitchFamily="18" charset="0"/>
            </a:rPr>
            <a:t>Khai</a:t>
          </a:r>
          <a:r>
            <a:rPr lang="en-US" sz="1800" dirty="0">
              <a:solidFill>
                <a:schemeClr val="tx1"/>
              </a:solidFill>
              <a:latin typeface="Cambria" pitchFamily="18" charset="0"/>
              <a:ea typeface="Cambria" pitchFamily="18" charset="0"/>
            </a:rPr>
            <a:t> </a:t>
          </a:r>
          <a:r>
            <a:rPr lang="en-US" sz="1800" dirty="0" err="1">
              <a:solidFill>
                <a:schemeClr val="tx1"/>
              </a:solidFill>
              <a:latin typeface="Cambria" pitchFamily="18" charset="0"/>
              <a:ea typeface="Cambria" pitchFamily="18" charset="0"/>
            </a:rPr>
            <a:t>thác</a:t>
          </a:r>
          <a:r>
            <a:rPr lang="en-US" sz="1800" dirty="0">
              <a:solidFill>
                <a:schemeClr val="tx1"/>
              </a:solidFill>
              <a:latin typeface="Cambria" pitchFamily="18" charset="0"/>
              <a:ea typeface="Cambria" pitchFamily="18" charset="0"/>
            </a:rPr>
            <a:t> </a:t>
          </a:r>
          <a:r>
            <a:rPr lang="en-US" sz="1800" dirty="0" err="1">
              <a:solidFill>
                <a:schemeClr val="tx1"/>
              </a:solidFill>
              <a:latin typeface="Cambria" pitchFamily="18" charset="0"/>
              <a:ea typeface="Cambria" pitchFamily="18" charset="0"/>
            </a:rPr>
            <a:t>quá</a:t>
          </a:r>
          <a:r>
            <a:rPr lang="en-US" sz="1800" dirty="0">
              <a:solidFill>
                <a:schemeClr val="tx1"/>
              </a:solidFill>
              <a:latin typeface="Cambria" pitchFamily="18" charset="0"/>
              <a:ea typeface="Cambria" pitchFamily="18" charset="0"/>
            </a:rPr>
            <a:t> </a:t>
          </a:r>
          <a:r>
            <a:rPr lang="en-US" sz="1800" dirty="0" err="1">
              <a:solidFill>
                <a:schemeClr val="tx1"/>
              </a:solidFill>
              <a:latin typeface="Cambria" pitchFamily="18" charset="0"/>
              <a:ea typeface="Cambria" pitchFamily="18" charset="0"/>
            </a:rPr>
            <a:t>mức</a:t>
          </a:r>
          <a:r>
            <a:rPr lang="en-US" sz="1800" dirty="0">
              <a:solidFill>
                <a:schemeClr val="tx1"/>
              </a:solidFill>
              <a:latin typeface="Cambria" pitchFamily="18" charset="0"/>
              <a:ea typeface="Cambria" pitchFamily="18" charset="0"/>
            </a:rPr>
            <a:t>, </a:t>
          </a:r>
          <a:r>
            <a:rPr lang="en-US" sz="1800" dirty="0" err="1">
              <a:solidFill>
                <a:schemeClr val="tx1"/>
              </a:solidFill>
              <a:latin typeface="Cambria" pitchFamily="18" charset="0"/>
              <a:ea typeface="Cambria" pitchFamily="18" charset="0"/>
            </a:rPr>
            <a:t>bừa</a:t>
          </a:r>
          <a:r>
            <a:rPr lang="en-US" sz="1800" dirty="0">
              <a:solidFill>
                <a:schemeClr val="tx1"/>
              </a:solidFill>
              <a:latin typeface="Cambria" pitchFamily="18" charset="0"/>
              <a:ea typeface="Cambria" pitchFamily="18" charset="0"/>
            </a:rPr>
            <a:t> </a:t>
          </a:r>
          <a:r>
            <a:rPr lang="en-US" sz="1800" dirty="0" err="1">
              <a:solidFill>
                <a:schemeClr val="tx1"/>
              </a:solidFill>
              <a:latin typeface="Cambria" pitchFamily="18" charset="0"/>
              <a:ea typeface="Cambria" pitchFamily="18" charset="0"/>
            </a:rPr>
            <a:t>bãi</a:t>
          </a:r>
          <a:r>
            <a:rPr lang="en-US" sz="1800" dirty="0">
              <a:solidFill>
                <a:schemeClr val="tx1"/>
              </a:solidFill>
              <a:latin typeface="Cambria" pitchFamily="18" charset="0"/>
              <a:ea typeface="Cambria" pitchFamily="18" charset="0"/>
            </a:rPr>
            <a:t>, </a:t>
          </a:r>
          <a:r>
            <a:rPr lang="en-US" sz="1800" dirty="0" err="1">
              <a:solidFill>
                <a:schemeClr val="tx1"/>
              </a:solidFill>
              <a:latin typeface="Cambria" pitchFamily="18" charset="0"/>
              <a:ea typeface="Cambria" pitchFamily="18" charset="0"/>
            </a:rPr>
            <a:t>trái</a:t>
          </a:r>
          <a:r>
            <a:rPr lang="en-US" sz="1800" dirty="0">
              <a:solidFill>
                <a:schemeClr val="tx1"/>
              </a:solidFill>
              <a:latin typeface="Cambria" pitchFamily="18" charset="0"/>
              <a:ea typeface="Cambria" pitchFamily="18" charset="0"/>
            </a:rPr>
            <a:t> </a:t>
          </a:r>
          <a:r>
            <a:rPr lang="en-US" sz="1800" dirty="0" err="1">
              <a:solidFill>
                <a:schemeClr val="tx1"/>
              </a:solidFill>
              <a:latin typeface="Cambria" pitchFamily="18" charset="0"/>
              <a:ea typeface="Cambria" pitchFamily="18" charset="0"/>
            </a:rPr>
            <a:t>phép</a:t>
          </a:r>
          <a:r>
            <a:rPr lang="en-US" sz="1800" dirty="0">
              <a:solidFill>
                <a:schemeClr val="tx1"/>
              </a:solidFill>
              <a:latin typeface="Cambria" pitchFamily="18" charset="0"/>
              <a:ea typeface="Cambria" pitchFamily="18" charset="0"/>
            </a:rPr>
            <a:t>, </a:t>
          </a:r>
          <a:r>
            <a:rPr lang="en-US" sz="1800" dirty="0" err="1">
              <a:solidFill>
                <a:schemeClr val="tx1"/>
              </a:solidFill>
              <a:latin typeface="Cambria" pitchFamily="18" charset="0"/>
              <a:ea typeface="Cambria" pitchFamily="18" charset="0"/>
            </a:rPr>
            <a:t>công</a:t>
          </a:r>
          <a:r>
            <a:rPr lang="en-US" sz="1800" dirty="0">
              <a:solidFill>
                <a:schemeClr val="tx1"/>
              </a:solidFill>
              <a:latin typeface="Cambria" pitchFamily="18" charset="0"/>
              <a:ea typeface="Cambria" pitchFamily="18" charset="0"/>
            </a:rPr>
            <a:t> </a:t>
          </a:r>
          <a:r>
            <a:rPr lang="en-US" sz="1800" dirty="0" err="1">
              <a:solidFill>
                <a:schemeClr val="tx1"/>
              </a:solidFill>
              <a:latin typeface="Cambria" pitchFamily="18" charset="0"/>
              <a:ea typeface="Cambria" pitchFamily="18" charset="0"/>
            </a:rPr>
            <a:t>nghệ</a:t>
          </a:r>
          <a:r>
            <a:rPr lang="en-US" sz="1800" dirty="0">
              <a:solidFill>
                <a:schemeClr val="tx1"/>
              </a:solidFill>
              <a:latin typeface="Cambria" pitchFamily="18" charset="0"/>
              <a:ea typeface="Cambria" pitchFamily="18" charset="0"/>
            </a:rPr>
            <a:t> </a:t>
          </a:r>
          <a:r>
            <a:rPr lang="en-US" sz="1800" dirty="0" err="1">
              <a:solidFill>
                <a:schemeClr val="tx1"/>
              </a:solidFill>
              <a:latin typeface="Cambria" pitchFamily="18" charset="0"/>
              <a:ea typeface="Cambria" pitchFamily="18" charset="0"/>
            </a:rPr>
            <a:t>khai</a:t>
          </a:r>
          <a:r>
            <a:rPr lang="en-US" sz="1800" dirty="0">
              <a:solidFill>
                <a:schemeClr val="tx1"/>
              </a:solidFill>
              <a:latin typeface="Cambria" pitchFamily="18" charset="0"/>
              <a:ea typeface="Cambria" pitchFamily="18" charset="0"/>
            </a:rPr>
            <a:t> </a:t>
          </a:r>
          <a:r>
            <a:rPr lang="en-US" sz="1800" dirty="0" err="1">
              <a:solidFill>
                <a:schemeClr val="tx1"/>
              </a:solidFill>
              <a:latin typeface="Cambria" pitchFamily="18" charset="0"/>
              <a:ea typeface="Cambria" pitchFamily="18" charset="0"/>
            </a:rPr>
            <a:t>thác</a:t>
          </a:r>
          <a:r>
            <a:rPr lang="en-US" sz="1800" dirty="0">
              <a:solidFill>
                <a:schemeClr val="tx1"/>
              </a:solidFill>
              <a:latin typeface="Cambria" pitchFamily="18" charset="0"/>
              <a:ea typeface="Cambria" pitchFamily="18" charset="0"/>
            </a:rPr>
            <a:t> </a:t>
          </a:r>
          <a:r>
            <a:rPr lang="en-US" sz="1800" dirty="0" err="1">
              <a:solidFill>
                <a:schemeClr val="tx1"/>
              </a:solidFill>
              <a:latin typeface="Cambria" pitchFamily="18" charset="0"/>
              <a:ea typeface="Cambria" pitchFamily="18" charset="0"/>
            </a:rPr>
            <a:t>còn</a:t>
          </a:r>
          <a:r>
            <a:rPr lang="en-US" sz="1800" dirty="0">
              <a:solidFill>
                <a:schemeClr val="tx1"/>
              </a:solidFill>
              <a:latin typeface="Cambria" pitchFamily="18" charset="0"/>
              <a:ea typeface="Cambria" pitchFamily="18" charset="0"/>
            </a:rPr>
            <a:t> </a:t>
          </a:r>
          <a:r>
            <a:rPr lang="en-US" sz="1800" dirty="0" err="1">
              <a:solidFill>
                <a:schemeClr val="tx1"/>
              </a:solidFill>
              <a:latin typeface="Cambria" pitchFamily="18" charset="0"/>
              <a:ea typeface="Cambria" pitchFamily="18" charset="0"/>
            </a:rPr>
            <a:t>lạc</a:t>
          </a:r>
          <a:r>
            <a:rPr lang="en-US" sz="1800" dirty="0">
              <a:solidFill>
                <a:schemeClr val="tx1"/>
              </a:solidFill>
              <a:latin typeface="Cambria" pitchFamily="18" charset="0"/>
              <a:ea typeface="Cambria" pitchFamily="18" charset="0"/>
            </a:rPr>
            <a:t> </a:t>
          </a:r>
          <a:r>
            <a:rPr lang="en-US" sz="1800" dirty="0" err="1">
              <a:solidFill>
                <a:schemeClr val="tx1"/>
              </a:solidFill>
              <a:latin typeface="Cambria" pitchFamily="18" charset="0"/>
              <a:ea typeface="Cambria" pitchFamily="18" charset="0"/>
            </a:rPr>
            <a:t>hậu</a:t>
          </a:r>
          <a:r>
            <a:rPr lang="en-US" sz="1800" dirty="0">
              <a:solidFill>
                <a:schemeClr val="tx1"/>
              </a:solidFill>
              <a:latin typeface="Cambria" pitchFamily="18" charset="0"/>
              <a:ea typeface="Cambria" pitchFamily="18" charset="0"/>
            </a:rPr>
            <a:t>.</a:t>
          </a:r>
        </a:p>
        <a:p>
          <a:endParaRPr lang="en-US" sz="1800" dirty="0">
            <a:solidFill>
              <a:schemeClr val="tx1"/>
            </a:solidFill>
            <a:latin typeface="Cambria" pitchFamily="18" charset="0"/>
            <a:ea typeface="Cambria" pitchFamily="18" charset="0"/>
          </a:endParaRPr>
        </a:p>
      </dgm:t>
    </dgm:pt>
    <dgm:pt modelId="{09D1B164-619A-4073-BC5B-FCA5E09B6EF1}" type="parTrans" cxnId="{E47014BD-B35F-4A75-8D3A-E36CBE71105B}">
      <dgm:prSet/>
      <dgm:spPr/>
      <dgm:t>
        <a:bodyPr/>
        <a:lstStyle/>
        <a:p>
          <a:endParaRPr lang="en-US"/>
        </a:p>
      </dgm:t>
    </dgm:pt>
    <dgm:pt modelId="{D53B4CC3-4CE5-4F91-919B-A6C770DA696A}" type="sibTrans" cxnId="{E47014BD-B35F-4A75-8D3A-E36CBE71105B}">
      <dgm:prSet/>
      <dgm:spPr/>
      <dgm:t>
        <a:bodyPr/>
        <a:lstStyle/>
        <a:p>
          <a:endParaRPr lang="en-US"/>
        </a:p>
      </dgm:t>
    </dgm:pt>
    <dgm:pt modelId="{287E208B-7CBA-48D9-A845-7C3BA9246006}" type="pres">
      <dgm:prSet presAssocID="{A55E36B4-5DBD-4D69-9E07-2ACE1B02C75C}" presName="Name0" presStyleCnt="0">
        <dgm:presLayoutVars>
          <dgm:chMax val="7"/>
          <dgm:chPref val="7"/>
          <dgm:dir/>
        </dgm:presLayoutVars>
      </dgm:prSet>
      <dgm:spPr/>
    </dgm:pt>
    <dgm:pt modelId="{5A99791D-9E28-4B3D-8ACD-8F48A5C6199A}" type="pres">
      <dgm:prSet presAssocID="{A55E36B4-5DBD-4D69-9E07-2ACE1B02C75C}" presName="Name1" presStyleCnt="0"/>
      <dgm:spPr/>
    </dgm:pt>
    <dgm:pt modelId="{9839DEA4-81CC-40F3-A882-992AC1AF75D3}" type="pres">
      <dgm:prSet presAssocID="{A55E36B4-5DBD-4D69-9E07-2ACE1B02C75C}" presName="cycle" presStyleCnt="0"/>
      <dgm:spPr/>
    </dgm:pt>
    <dgm:pt modelId="{28F6DBF1-E187-4C38-B1F1-C875CC0EEA2D}" type="pres">
      <dgm:prSet presAssocID="{A55E36B4-5DBD-4D69-9E07-2ACE1B02C75C}" presName="srcNode" presStyleLbl="node1" presStyleIdx="0" presStyleCnt="3"/>
      <dgm:spPr/>
    </dgm:pt>
    <dgm:pt modelId="{C7497E28-FAE4-42DA-8D9D-5B4659273D7A}" type="pres">
      <dgm:prSet presAssocID="{A55E36B4-5DBD-4D69-9E07-2ACE1B02C75C}" presName="conn" presStyleLbl="parChTrans1D2" presStyleIdx="0" presStyleCnt="1"/>
      <dgm:spPr/>
    </dgm:pt>
    <dgm:pt modelId="{175AA276-58F2-4DD9-80FC-A508711E986D}" type="pres">
      <dgm:prSet presAssocID="{A55E36B4-5DBD-4D69-9E07-2ACE1B02C75C}" presName="extraNode" presStyleLbl="node1" presStyleIdx="0" presStyleCnt="3"/>
      <dgm:spPr/>
    </dgm:pt>
    <dgm:pt modelId="{99D1BCB1-BBEC-4020-AF46-9B84DFEEEB12}" type="pres">
      <dgm:prSet presAssocID="{A55E36B4-5DBD-4D69-9E07-2ACE1B02C75C}" presName="dstNode" presStyleLbl="node1" presStyleIdx="0" presStyleCnt="3"/>
      <dgm:spPr/>
    </dgm:pt>
    <dgm:pt modelId="{534504B8-3AD3-4D7F-BA10-772C4BC9F4DA}" type="pres">
      <dgm:prSet presAssocID="{75A2E02A-7769-4E94-8561-8178449CF35B}" presName="text_1" presStyleLbl="node1" presStyleIdx="0" presStyleCnt="3" custScaleY="101478">
        <dgm:presLayoutVars>
          <dgm:bulletEnabled val="1"/>
        </dgm:presLayoutVars>
      </dgm:prSet>
      <dgm:spPr/>
    </dgm:pt>
    <dgm:pt modelId="{449D8CCB-25E3-4F77-9AA7-F013F49094ED}" type="pres">
      <dgm:prSet presAssocID="{75A2E02A-7769-4E94-8561-8178449CF35B}" presName="accent_1" presStyleCnt="0"/>
      <dgm:spPr/>
    </dgm:pt>
    <dgm:pt modelId="{467C472B-F399-46AE-B017-5DC56BBEA7D7}" type="pres">
      <dgm:prSet presAssocID="{75A2E02A-7769-4E94-8561-8178449CF35B}" presName="accentRepeatNode" presStyleLbl="solidFgAcc1" presStyleIdx="0" presStyleCnt="3"/>
      <dgm:spPr>
        <a:blipFill rotWithShape="0">
          <a:blip xmlns:r="http://schemas.openxmlformats.org/officeDocument/2006/relationships" r:embed="rId1"/>
          <a:stretch>
            <a:fillRect/>
          </a:stretch>
        </a:blipFill>
      </dgm:spPr>
    </dgm:pt>
    <dgm:pt modelId="{DD97E049-4A6C-47F8-8707-C5FFDBF743ED}" type="pres">
      <dgm:prSet presAssocID="{2EA4557B-2359-4BA8-9F14-A6ECB8DAC4AB}" presName="text_2" presStyleLbl="node1" presStyleIdx="1" presStyleCnt="3" custScaleY="76354">
        <dgm:presLayoutVars>
          <dgm:bulletEnabled val="1"/>
        </dgm:presLayoutVars>
      </dgm:prSet>
      <dgm:spPr/>
    </dgm:pt>
    <dgm:pt modelId="{7DBD23B7-51C8-4591-8906-0B740EFCF017}" type="pres">
      <dgm:prSet presAssocID="{2EA4557B-2359-4BA8-9F14-A6ECB8DAC4AB}" presName="accent_2" presStyleCnt="0"/>
      <dgm:spPr/>
    </dgm:pt>
    <dgm:pt modelId="{9D6C96D5-59F1-4074-AA4E-276172A59D56}" type="pres">
      <dgm:prSet presAssocID="{2EA4557B-2359-4BA8-9F14-A6ECB8DAC4AB}" presName="accentRepeatNode" presStyleLbl="solidFgAcc1" presStyleIdx="1" presStyleCnt="3"/>
      <dgm:spPr>
        <a:blipFill rotWithShape="0">
          <a:blip xmlns:r="http://schemas.openxmlformats.org/officeDocument/2006/relationships" r:embed="rId2"/>
          <a:stretch>
            <a:fillRect/>
          </a:stretch>
        </a:blipFill>
      </dgm:spPr>
    </dgm:pt>
    <dgm:pt modelId="{A0E9B536-5134-4AC7-990D-17E1F41843BA}" type="pres">
      <dgm:prSet presAssocID="{9B38993F-91D9-4E45-89FE-E7C2053BB052}" presName="text_3" presStyleLbl="node1" presStyleIdx="2" presStyleCnt="3" custScaleY="66010">
        <dgm:presLayoutVars>
          <dgm:bulletEnabled val="1"/>
        </dgm:presLayoutVars>
      </dgm:prSet>
      <dgm:spPr/>
    </dgm:pt>
    <dgm:pt modelId="{E6CA5371-E765-4FE6-A6BE-7ECD1C15C765}" type="pres">
      <dgm:prSet presAssocID="{9B38993F-91D9-4E45-89FE-E7C2053BB052}" presName="accent_3" presStyleCnt="0"/>
      <dgm:spPr/>
    </dgm:pt>
    <dgm:pt modelId="{BB02C15B-25BD-4CA5-8B62-85830BA892A9}" type="pres">
      <dgm:prSet presAssocID="{9B38993F-91D9-4E45-89FE-E7C2053BB052}" presName="accentRepeatNode" presStyleLbl="solidFgAcc1" presStyleIdx="2" presStyleCnt="3"/>
      <dgm:spPr>
        <a:blipFill rotWithShape="0">
          <a:blip xmlns:r="http://schemas.openxmlformats.org/officeDocument/2006/relationships" r:embed="rId3"/>
          <a:stretch>
            <a:fillRect/>
          </a:stretch>
        </a:blipFill>
      </dgm:spPr>
    </dgm:pt>
  </dgm:ptLst>
  <dgm:cxnLst>
    <dgm:cxn modelId="{D274CE2A-ED47-4CFE-981A-670E14BBB397}" srcId="{A55E36B4-5DBD-4D69-9E07-2ACE1B02C75C}" destId="{75A2E02A-7769-4E94-8561-8178449CF35B}" srcOrd="0" destOrd="0" parTransId="{985296F4-4FB3-49BD-BAEA-280CEAC6AFAC}" sibTransId="{9DA92A08-ED37-48A9-A0DD-F521D2142CD2}"/>
    <dgm:cxn modelId="{072D405D-73E7-4DF3-80DB-1252449F3E8A}" type="presOf" srcId="{9DA92A08-ED37-48A9-A0DD-F521D2142CD2}" destId="{C7497E28-FAE4-42DA-8D9D-5B4659273D7A}" srcOrd="0" destOrd="0" presId="urn:microsoft.com/office/officeart/2008/layout/VerticalCurvedList"/>
    <dgm:cxn modelId="{A3F5DF76-04EA-4037-8DC9-2B93E7713ADB}" type="presOf" srcId="{A55E36B4-5DBD-4D69-9E07-2ACE1B02C75C}" destId="{287E208B-7CBA-48D9-A845-7C3BA9246006}" srcOrd="0" destOrd="0" presId="urn:microsoft.com/office/officeart/2008/layout/VerticalCurvedList"/>
    <dgm:cxn modelId="{76FE2FB9-A478-43AD-950A-4F15718C4D4F}" type="presOf" srcId="{9B38993F-91D9-4E45-89FE-E7C2053BB052}" destId="{A0E9B536-5134-4AC7-990D-17E1F41843BA}" srcOrd="0" destOrd="0" presId="urn:microsoft.com/office/officeart/2008/layout/VerticalCurvedList"/>
    <dgm:cxn modelId="{E47014BD-B35F-4A75-8D3A-E36CBE71105B}" srcId="{A55E36B4-5DBD-4D69-9E07-2ACE1B02C75C}" destId="{9B38993F-91D9-4E45-89FE-E7C2053BB052}" srcOrd="2" destOrd="0" parTransId="{09D1B164-619A-4073-BC5B-FCA5E09B6EF1}" sibTransId="{D53B4CC3-4CE5-4F91-919B-A6C770DA696A}"/>
    <dgm:cxn modelId="{E5E1F8D5-384F-4738-91BA-6CDDED360257}" srcId="{A55E36B4-5DBD-4D69-9E07-2ACE1B02C75C}" destId="{2EA4557B-2359-4BA8-9F14-A6ECB8DAC4AB}" srcOrd="1" destOrd="0" parTransId="{46821B45-B9F5-4FAF-834F-499C8AE36BA2}" sibTransId="{29859120-04AA-48A6-ACAA-ED37A6A9AC18}"/>
    <dgm:cxn modelId="{F24AF8D7-B66D-4CA6-A059-6418EEE5555E}" type="presOf" srcId="{75A2E02A-7769-4E94-8561-8178449CF35B}" destId="{534504B8-3AD3-4D7F-BA10-772C4BC9F4DA}" srcOrd="0" destOrd="0" presId="urn:microsoft.com/office/officeart/2008/layout/VerticalCurvedList"/>
    <dgm:cxn modelId="{7CC51CEC-1076-4DBA-B2A8-044422D98E55}" type="presOf" srcId="{2EA4557B-2359-4BA8-9F14-A6ECB8DAC4AB}" destId="{DD97E049-4A6C-47F8-8707-C5FFDBF743ED}" srcOrd="0" destOrd="0" presId="urn:microsoft.com/office/officeart/2008/layout/VerticalCurvedList"/>
    <dgm:cxn modelId="{10EF0A21-DAF6-4D43-986E-E649370C0286}" type="presParOf" srcId="{287E208B-7CBA-48D9-A845-7C3BA9246006}" destId="{5A99791D-9E28-4B3D-8ACD-8F48A5C6199A}" srcOrd="0" destOrd="0" presId="urn:microsoft.com/office/officeart/2008/layout/VerticalCurvedList"/>
    <dgm:cxn modelId="{5AFA6E17-22B9-4BED-AEE6-95EF901271A6}" type="presParOf" srcId="{5A99791D-9E28-4B3D-8ACD-8F48A5C6199A}" destId="{9839DEA4-81CC-40F3-A882-992AC1AF75D3}" srcOrd="0" destOrd="0" presId="urn:microsoft.com/office/officeart/2008/layout/VerticalCurvedList"/>
    <dgm:cxn modelId="{63AA6B5D-B597-401F-A586-52479C4C7DD5}" type="presParOf" srcId="{9839DEA4-81CC-40F3-A882-992AC1AF75D3}" destId="{28F6DBF1-E187-4C38-B1F1-C875CC0EEA2D}" srcOrd="0" destOrd="0" presId="urn:microsoft.com/office/officeart/2008/layout/VerticalCurvedList"/>
    <dgm:cxn modelId="{5506CB25-0E96-4E59-BD4E-8C762FB37BD1}" type="presParOf" srcId="{9839DEA4-81CC-40F3-A882-992AC1AF75D3}" destId="{C7497E28-FAE4-42DA-8D9D-5B4659273D7A}" srcOrd="1" destOrd="0" presId="urn:microsoft.com/office/officeart/2008/layout/VerticalCurvedList"/>
    <dgm:cxn modelId="{FE3BEF7F-A6C8-4F3D-BF7E-015C34E14D04}" type="presParOf" srcId="{9839DEA4-81CC-40F3-A882-992AC1AF75D3}" destId="{175AA276-58F2-4DD9-80FC-A508711E986D}" srcOrd="2" destOrd="0" presId="urn:microsoft.com/office/officeart/2008/layout/VerticalCurvedList"/>
    <dgm:cxn modelId="{4C058B27-814F-47B1-AA56-D8F506AEE9C8}" type="presParOf" srcId="{9839DEA4-81CC-40F3-A882-992AC1AF75D3}" destId="{99D1BCB1-BBEC-4020-AF46-9B84DFEEEB12}" srcOrd="3" destOrd="0" presId="urn:microsoft.com/office/officeart/2008/layout/VerticalCurvedList"/>
    <dgm:cxn modelId="{0C3B285F-FEAD-43EC-9D2F-86C6C1A16C43}" type="presParOf" srcId="{5A99791D-9E28-4B3D-8ACD-8F48A5C6199A}" destId="{534504B8-3AD3-4D7F-BA10-772C4BC9F4DA}" srcOrd="1" destOrd="0" presId="urn:microsoft.com/office/officeart/2008/layout/VerticalCurvedList"/>
    <dgm:cxn modelId="{AAD850AC-AD3E-4D69-BEFC-AFE4B5533951}" type="presParOf" srcId="{5A99791D-9E28-4B3D-8ACD-8F48A5C6199A}" destId="{449D8CCB-25E3-4F77-9AA7-F013F49094ED}" srcOrd="2" destOrd="0" presId="urn:microsoft.com/office/officeart/2008/layout/VerticalCurvedList"/>
    <dgm:cxn modelId="{384084EA-E141-4268-AA2D-0BBAB1D388B0}" type="presParOf" srcId="{449D8CCB-25E3-4F77-9AA7-F013F49094ED}" destId="{467C472B-F399-46AE-B017-5DC56BBEA7D7}" srcOrd="0" destOrd="0" presId="urn:microsoft.com/office/officeart/2008/layout/VerticalCurvedList"/>
    <dgm:cxn modelId="{4E1E3035-C694-4EB1-85D6-DC213254F535}" type="presParOf" srcId="{5A99791D-9E28-4B3D-8ACD-8F48A5C6199A}" destId="{DD97E049-4A6C-47F8-8707-C5FFDBF743ED}" srcOrd="3" destOrd="0" presId="urn:microsoft.com/office/officeart/2008/layout/VerticalCurvedList"/>
    <dgm:cxn modelId="{CEBCCFF8-DB19-4336-B532-F1D25BA5FEC6}" type="presParOf" srcId="{5A99791D-9E28-4B3D-8ACD-8F48A5C6199A}" destId="{7DBD23B7-51C8-4591-8906-0B740EFCF017}" srcOrd="4" destOrd="0" presId="urn:microsoft.com/office/officeart/2008/layout/VerticalCurvedList"/>
    <dgm:cxn modelId="{6770415A-A14D-48FC-B16A-BBDB84E9DBB1}" type="presParOf" srcId="{7DBD23B7-51C8-4591-8906-0B740EFCF017}" destId="{9D6C96D5-59F1-4074-AA4E-276172A59D56}" srcOrd="0" destOrd="0" presId="urn:microsoft.com/office/officeart/2008/layout/VerticalCurvedList"/>
    <dgm:cxn modelId="{A20D8FE4-E9B7-467F-9395-2F0577A88176}" type="presParOf" srcId="{5A99791D-9E28-4B3D-8ACD-8F48A5C6199A}" destId="{A0E9B536-5134-4AC7-990D-17E1F41843BA}" srcOrd="5" destOrd="0" presId="urn:microsoft.com/office/officeart/2008/layout/VerticalCurvedList"/>
    <dgm:cxn modelId="{73ED4DE4-A03D-45D4-93D5-C36CF22AB4AF}" type="presParOf" srcId="{5A99791D-9E28-4B3D-8ACD-8F48A5C6199A}" destId="{E6CA5371-E765-4FE6-A6BE-7ECD1C15C765}" srcOrd="6" destOrd="0" presId="urn:microsoft.com/office/officeart/2008/layout/VerticalCurvedList"/>
    <dgm:cxn modelId="{9540B28C-D68E-4359-8D5C-C656F6646683}" type="presParOf" srcId="{E6CA5371-E765-4FE6-A6BE-7ECD1C15C765}" destId="{BB02C15B-25BD-4CA5-8B62-85830BA892A9}"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5E36B4-5DBD-4D69-9E07-2ACE1B02C75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75A2E02A-7769-4E94-8561-8178449CF35B}">
      <dgm:prSet phldrT="[Text]" custT="1"/>
      <dgm:spPr>
        <a:solidFill>
          <a:srgbClr val="99FF66"/>
        </a:solidFill>
      </dgm:spPr>
      <dgm:t>
        <a:bodyPr/>
        <a:lstStyle/>
        <a:p>
          <a:pPr algn="just"/>
          <a:r>
            <a:rPr lang="en-US" sz="1800" b="1" dirty="0" err="1">
              <a:solidFill>
                <a:schemeClr val="tx1"/>
              </a:solidFill>
              <a:latin typeface="Cambria" pitchFamily="18" charset="0"/>
              <a:ea typeface="Cambria" pitchFamily="18" charset="0"/>
            </a:rPr>
            <a:t>Hậu</a:t>
          </a:r>
          <a:r>
            <a:rPr lang="en-US" sz="1800" b="1" dirty="0">
              <a:solidFill>
                <a:schemeClr val="tx1"/>
              </a:solidFill>
              <a:latin typeface="Cambria" pitchFamily="18" charset="0"/>
              <a:ea typeface="Cambria" pitchFamily="18" charset="0"/>
            </a:rPr>
            <a:t> </a:t>
          </a:r>
          <a:r>
            <a:rPr lang="en-US" sz="1800" b="1" dirty="0" err="1">
              <a:solidFill>
                <a:schemeClr val="tx1"/>
              </a:solidFill>
              <a:latin typeface="Cambria" pitchFamily="18" charset="0"/>
              <a:ea typeface="Cambria" pitchFamily="18" charset="0"/>
            </a:rPr>
            <a:t>quả</a:t>
          </a:r>
          <a:r>
            <a:rPr lang="en-US" sz="1800" b="1" dirty="0">
              <a:solidFill>
                <a:schemeClr val="tx1"/>
              </a:solidFill>
              <a:latin typeface="Cambria" pitchFamily="18" charset="0"/>
              <a:ea typeface="Cambria" pitchFamily="18" charset="0"/>
            </a:rPr>
            <a:t>: </a:t>
          </a:r>
          <a:r>
            <a:rPr lang="vi-VN" sz="1800" b="0" dirty="0">
              <a:solidFill>
                <a:schemeClr val="tx1"/>
              </a:solidFill>
              <a:latin typeface="Cambria" pitchFamily="18" charset="0"/>
              <a:ea typeface="Cambria" pitchFamily="18" charset="0"/>
            </a:rPr>
            <a:t>Gây lãng phí, ảnh hưởng xấu đến môi trường và phát triển bền vững. Bên cạnh đó, một số loại khoáng sản bị khai thác quá mức dẫn tới nguy cơ cạn kiệt.</a:t>
          </a:r>
          <a:endParaRPr lang="en-US" sz="1800" b="0" dirty="0">
            <a:solidFill>
              <a:schemeClr val="tx1"/>
            </a:solidFill>
            <a:latin typeface="Cambria" pitchFamily="18" charset="0"/>
            <a:ea typeface="Cambria" pitchFamily="18" charset="0"/>
          </a:endParaRPr>
        </a:p>
      </dgm:t>
    </dgm:pt>
    <dgm:pt modelId="{985296F4-4FB3-49BD-BAEA-280CEAC6AFAC}" type="parTrans" cxnId="{D274CE2A-ED47-4CFE-981A-670E14BBB397}">
      <dgm:prSet/>
      <dgm:spPr/>
      <dgm:t>
        <a:bodyPr/>
        <a:lstStyle/>
        <a:p>
          <a:endParaRPr lang="en-US"/>
        </a:p>
      </dgm:t>
    </dgm:pt>
    <dgm:pt modelId="{9DA92A08-ED37-48A9-A0DD-F521D2142CD2}" type="sibTrans" cxnId="{D274CE2A-ED47-4CFE-981A-670E14BBB397}">
      <dgm:prSet/>
      <dgm:spPr/>
      <dgm:t>
        <a:bodyPr/>
        <a:lstStyle/>
        <a:p>
          <a:endParaRPr lang="en-US"/>
        </a:p>
      </dgm:t>
    </dgm:pt>
    <dgm:pt modelId="{2EA4557B-2359-4BA8-9F14-A6ECB8DAC4AB}">
      <dgm:prSet phldrT="[Text]" custT="1"/>
      <dgm:spPr>
        <a:solidFill>
          <a:srgbClr val="BCFCD4"/>
        </a:solidFill>
      </dgm:spPr>
      <dgm:t>
        <a:bodyPr/>
        <a:lstStyle/>
        <a:p>
          <a:endParaRPr lang="en-US" sz="1800" b="1" dirty="0">
            <a:solidFill>
              <a:schemeClr val="tx1"/>
            </a:solidFill>
            <a:latin typeface="Cambria" pitchFamily="18" charset="0"/>
            <a:ea typeface="Cambria" pitchFamily="18" charset="0"/>
          </a:endParaRPr>
        </a:p>
        <a:p>
          <a:r>
            <a:rPr lang="en-US" sz="1800" b="1" dirty="0" err="1">
              <a:solidFill>
                <a:schemeClr val="tx1"/>
              </a:solidFill>
              <a:latin typeface="Cambria" pitchFamily="18" charset="0"/>
              <a:ea typeface="Cambria" pitchFamily="18" charset="0"/>
            </a:rPr>
            <a:t>Ví</a:t>
          </a:r>
          <a:r>
            <a:rPr lang="en-US" sz="1800" b="1" dirty="0">
              <a:solidFill>
                <a:schemeClr val="tx1"/>
              </a:solidFill>
              <a:latin typeface="Cambria" pitchFamily="18" charset="0"/>
              <a:ea typeface="Cambria" pitchFamily="18" charset="0"/>
            </a:rPr>
            <a:t> </a:t>
          </a:r>
          <a:r>
            <a:rPr lang="en-US" sz="1800" b="1" dirty="0" err="1">
              <a:solidFill>
                <a:schemeClr val="tx1"/>
              </a:solidFill>
              <a:latin typeface="Cambria" pitchFamily="18" charset="0"/>
              <a:ea typeface="Cambria" pitchFamily="18" charset="0"/>
            </a:rPr>
            <a:t>dụ</a:t>
          </a:r>
          <a:r>
            <a:rPr lang="en-US" sz="1800" b="1" dirty="0">
              <a:solidFill>
                <a:schemeClr val="tx1"/>
              </a:solidFill>
              <a:latin typeface="Cambria" pitchFamily="18" charset="0"/>
              <a:ea typeface="Cambria" pitchFamily="18" charset="0"/>
            </a:rPr>
            <a:t>: </a:t>
          </a:r>
          <a:r>
            <a:rPr lang="en-US" sz="1800" b="0" dirty="0" err="1">
              <a:solidFill>
                <a:schemeClr val="tx1"/>
              </a:solidFill>
              <a:latin typeface="Cambria" pitchFamily="18" charset="0"/>
              <a:ea typeface="Cambria" pitchFamily="18" charset="0"/>
            </a:rPr>
            <a:t>Sạt</a:t>
          </a:r>
          <a:r>
            <a:rPr lang="en-US" sz="1800" b="0" dirty="0">
              <a:solidFill>
                <a:schemeClr val="tx1"/>
              </a:solidFill>
              <a:latin typeface="Cambria" pitchFamily="18" charset="0"/>
              <a:ea typeface="Cambria" pitchFamily="18" charset="0"/>
            </a:rPr>
            <a:t> </a:t>
          </a:r>
          <a:r>
            <a:rPr lang="en-US" sz="1800" b="0" dirty="0" err="1">
              <a:solidFill>
                <a:schemeClr val="tx1"/>
              </a:solidFill>
              <a:latin typeface="Cambria" pitchFamily="18" charset="0"/>
              <a:ea typeface="Cambria" pitchFamily="18" charset="0"/>
            </a:rPr>
            <a:t>lở</a:t>
          </a:r>
          <a:r>
            <a:rPr lang="en-US" sz="1800" b="0" dirty="0">
              <a:solidFill>
                <a:schemeClr val="tx1"/>
              </a:solidFill>
              <a:latin typeface="Cambria" pitchFamily="18" charset="0"/>
              <a:ea typeface="Cambria" pitchFamily="18" charset="0"/>
            </a:rPr>
            <a:t> </a:t>
          </a:r>
          <a:r>
            <a:rPr lang="en-US" sz="1800" b="0" dirty="0" err="1">
              <a:solidFill>
                <a:schemeClr val="tx1"/>
              </a:solidFill>
              <a:latin typeface="Cambria" pitchFamily="18" charset="0"/>
              <a:ea typeface="Cambria" pitchFamily="18" charset="0"/>
            </a:rPr>
            <a:t>sông</a:t>
          </a:r>
          <a:r>
            <a:rPr lang="en-US" sz="1800" b="0" dirty="0">
              <a:solidFill>
                <a:schemeClr val="tx1"/>
              </a:solidFill>
              <a:latin typeface="Cambria" pitchFamily="18" charset="0"/>
              <a:ea typeface="Cambria" pitchFamily="18" charset="0"/>
            </a:rPr>
            <a:t> </a:t>
          </a:r>
          <a:r>
            <a:rPr lang="en-US" sz="1800" b="0" dirty="0" err="1">
              <a:solidFill>
                <a:schemeClr val="tx1"/>
              </a:solidFill>
              <a:latin typeface="Cambria" pitchFamily="18" charset="0"/>
              <a:ea typeface="Cambria" pitchFamily="18" charset="0"/>
            </a:rPr>
            <a:t>Hậu</a:t>
          </a:r>
          <a:r>
            <a:rPr lang="en-US" sz="1800" b="0" dirty="0">
              <a:solidFill>
                <a:schemeClr val="tx1"/>
              </a:solidFill>
              <a:latin typeface="Cambria" pitchFamily="18" charset="0"/>
              <a:ea typeface="Cambria" pitchFamily="18" charset="0"/>
            </a:rPr>
            <a:t> do </a:t>
          </a:r>
          <a:r>
            <a:rPr lang="en-US" sz="1800" b="0" dirty="0" err="1">
              <a:solidFill>
                <a:schemeClr val="tx1"/>
              </a:solidFill>
              <a:latin typeface="Cambria" pitchFamily="18" charset="0"/>
              <a:ea typeface="Cambria" pitchFamily="18" charset="0"/>
            </a:rPr>
            <a:t>khai</a:t>
          </a:r>
          <a:r>
            <a:rPr lang="en-US" sz="1800" b="0" dirty="0">
              <a:solidFill>
                <a:schemeClr val="tx1"/>
              </a:solidFill>
              <a:latin typeface="Cambria" pitchFamily="18" charset="0"/>
              <a:ea typeface="Cambria" pitchFamily="18" charset="0"/>
            </a:rPr>
            <a:t> </a:t>
          </a:r>
          <a:r>
            <a:rPr lang="en-US" sz="1800" b="0" dirty="0" err="1">
              <a:solidFill>
                <a:schemeClr val="tx1"/>
              </a:solidFill>
              <a:latin typeface="Cambria" pitchFamily="18" charset="0"/>
              <a:ea typeface="Cambria" pitchFamily="18" charset="0"/>
            </a:rPr>
            <a:t>thác</a:t>
          </a:r>
          <a:r>
            <a:rPr lang="en-US" sz="1800" b="0" dirty="0">
              <a:solidFill>
                <a:schemeClr val="tx1"/>
              </a:solidFill>
              <a:latin typeface="Cambria" pitchFamily="18" charset="0"/>
              <a:ea typeface="Cambria" pitchFamily="18" charset="0"/>
            </a:rPr>
            <a:t> </a:t>
          </a:r>
          <a:r>
            <a:rPr lang="en-US" sz="1800" b="0" dirty="0" err="1">
              <a:solidFill>
                <a:schemeClr val="tx1"/>
              </a:solidFill>
              <a:latin typeface="Cambria" pitchFamily="18" charset="0"/>
              <a:ea typeface="Cambria" pitchFamily="18" charset="0"/>
            </a:rPr>
            <a:t>cát</a:t>
          </a:r>
          <a:r>
            <a:rPr lang="en-US" sz="1800" b="0" dirty="0">
              <a:solidFill>
                <a:schemeClr val="tx1"/>
              </a:solidFill>
              <a:latin typeface="Cambria" pitchFamily="18" charset="0"/>
              <a:ea typeface="Cambria" pitchFamily="18" charset="0"/>
            </a:rPr>
            <a:t>, ô </a:t>
          </a:r>
          <a:r>
            <a:rPr lang="en-US" sz="1800" b="0" dirty="0" err="1">
              <a:solidFill>
                <a:schemeClr val="tx1"/>
              </a:solidFill>
              <a:latin typeface="Cambria" pitchFamily="18" charset="0"/>
              <a:ea typeface="Cambria" pitchFamily="18" charset="0"/>
            </a:rPr>
            <a:t>nhiễm</a:t>
          </a:r>
          <a:r>
            <a:rPr lang="en-US" sz="1800" b="0" dirty="0">
              <a:solidFill>
                <a:schemeClr val="tx1"/>
              </a:solidFill>
              <a:latin typeface="Cambria" pitchFamily="18" charset="0"/>
              <a:ea typeface="Cambria" pitchFamily="18" charset="0"/>
            </a:rPr>
            <a:t> </a:t>
          </a:r>
          <a:r>
            <a:rPr lang="en-US" sz="1800" b="0" dirty="0" err="1">
              <a:solidFill>
                <a:schemeClr val="tx1"/>
              </a:solidFill>
              <a:latin typeface="Cambria" pitchFamily="18" charset="0"/>
              <a:ea typeface="Cambria" pitchFamily="18" charset="0"/>
            </a:rPr>
            <a:t>biển</a:t>
          </a:r>
          <a:r>
            <a:rPr lang="en-US" sz="1800" b="0" dirty="0">
              <a:solidFill>
                <a:schemeClr val="tx1"/>
              </a:solidFill>
              <a:latin typeface="Cambria" pitchFamily="18" charset="0"/>
              <a:ea typeface="Cambria" pitchFamily="18" charset="0"/>
            </a:rPr>
            <a:t> do </a:t>
          </a:r>
          <a:r>
            <a:rPr lang="en-US" sz="1800" b="0" dirty="0" err="1">
              <a:solidFill>
                <a:schemeClr val="tx1"/>
              </a:solidFill>
              <a:latin typeface="Cambria" pitchFamily="18" charset="0"/>
              <a:ea typeface="Cambria" pitchFamily="18" charset="0"/>
            </a:rPr>
            <a:t>khai</a:t>
          </a:r>
          <a:r>
            <a:rPr lang="en-US" sz="1800" b="0" dirty="0">
              <a:solidFill>
                <a:schemeClr val="tx1"/>
              </a:solidFill>
              <a:latin typeface="Cambria" pitchFamily="18" charset="0"/>
              <a:ea typeface="Cambria" pitchFamily="18" charset="0"/>
            </a:rPr>
            <a:t> </a:t>
          </a:r>
          <a:r>
            <a:rPr lang="en-US" sz="1800" b="0" dirty="0" err="1">
              <a:solidFill>
                <a:schemeClr val="tx1"/>
              </a:solidFill>
              <a:latin typeface="Cambria" pitchFamily="18" charset="0"/>
              <a:ea typeface="Cambria" pitchFamily="18" charset="0"/>
            </a:rPr>
            <a:t>thác</a:t>
          </a:r>
          <a:r>
            <a:rPr lang="en-US" sz="1800" b="0" dirty="0">
              <a:solidFill>
                <a:schemeClr val="tx1"/>
              </a:solidFill>
              <a:latin typeface="Cambria" pitchFamily="18" charset="0"/>
              <a:ea typeface="Cambria" pitchFamily="18" charset="0"/>
            </a:rPr>
            <a:t> </a:t>
          </a:r>
          <a:r>
            <a:rPr lang="en-US" sz="1800" b="0" dirty="0" err="1">
              <a:solidFill>
                <a:schemeClr val="tx1"/>
              </a:solidFill>
              <a:latin typeface="Cambria" pitchFamily="18" charset="0"/>
              <a:ea typeface="Cambria" pitchFamily="18" charset="0"/>
            </a:rPr>
            <a:t>dầu</a:t>
          </a:r>
          <a:r>
            <a:rPr lang="en-US" sz="1800" b="0" dirty="0">
              <a:solidFill>
                <a:schemeClr val="tx1"/>
              </a:solidFill>
              <a:latin typeface="Cambria" pitchFamily="18" charset="0"/>
              <a:ea typeface="Cambria" pitchFamily="18" charset="0"/>
            </a:rPr>
            <a:t> ở </a:t>
          </a:r>
          <a:r>
            <a:rPr lang="en-US" sz="1800" b="0" dirty="0" err="1">
              <a:solidFill>
                <a:schemeClr val="tx1"/>
              </a:solidFill>
              <a:latin typeface="Cambria" pitchFamily="18" charset="0"/>
              <a:ea typeface="Cambria" pitchFamily="18" charset="0"/>
            </a:rPr>
            <a:t>thềm</a:t>
          </a:r>
          <a:r>
            <a:rPr lang="en-US" sz="1800" b="0" dirty="0">
              <a:solidFill>
                <a:schemeClr val="tx1"/>
              </a:solidFill>
              <a:latin typeface="Cambria" pitchFamily="18" charset="0"/>
              <a:ea typeface="Cambria" pitchFamily="18" charset="0"/>
            </a:rPr>
            <a:t> </a:t>
          </a:r>
          <a:r>
            <a:rPr lang="en-US" sz="1800" b="0" dirty="0" err="1">
              <a:solidFill>
                <a:schemeClr val="tx1"/>
              </a:solidFill>
              <a:latin typeface="Cambria" pitchFamily="18" charset="0"/>
              <a:ea typeface="Cambria" pitchFamily="18" charset="0"/>
            </a:rPr>
            <a:t>lục</a:t>
          </a:r>
          <a:r>
            <a:rPr lang="en-US" sz="1800" b="0" dirty="0">
              <a:solidFill>
                <a:schemeClr val="tx1"/>
              </a:solidFill>
              <a:latin typeface="Cambria" pitchFamily="18" charset="0"/>
              <a:ea typeface="Cambria" pitchFamily="18" charset="0"/>
            </a:rPr>
            <a:t> </a:t>
          </a:r>
          <a:r>
            <a:rPr lang="en-US" sz="1800" b="0" dirty="0" err="1">
              <a:solidFill>
                <a:schemeClr val="tx1"/>
              </a:solidFill>
              <a:latin typeface="Cambria" pitchFamily="18" charset="0"/>
              <a:ea typeface="Cambria" pitchFamily="18" charset="0"/>
            </a:rPr>
            <a:t>địa</a:t>
          </a:r>
          <a:r>
            <a:rPr lang="en-US" sz="1800" b="0" dirty="0">
              <a:solidFill>
                <a:schemeClr val="tx1"/>
              </a:solidFill>
              <a:latin typeface="Cambria" pitchFamily="18" charset="0"/>
              <a:ea typeface="Cambria" pitchFamily="18" charset="0"/>
            </a:rPr>
            <a:t> </a:t>
          </a:r>
          <a:r>
            <a:rPr lang="en-US" sz="1800" b="0" dirty="0" err="1">
              <a:solidFill>
                <a:schemeClr val="tx1"/>
              </a:solidFill>
              <a:latin typeface="Cambria" pitchFamily="18" charset="0"/>
              <a:ea typeface="Cambria" pitchFamily="18" charset="0"/>
            </a:rPr>
            <a:t>phía</a:t>
          </a:r>
          <a:r>
            <a:rPr lang="en-US" sz="1800" b="0" dirty="0">
              <a:solidFill>
                <a:schemeClr val="tx1"/>
              </a:solidFill>
              <a:latin typeface="Cambria" pitchFamily="18" charset="0"/>
              <a:ea typeface="Cambria" pitchFamily="18" charset="0"/>
            </a:rPr>
            <a:t> </a:t>
          </a:r>
          <a:r>
            <a:rPr lang="en-US" sz="1800" b="0" dirty="0" err="1">
              <a:solidFill>
                <a:schemeClr val="tx1"/>
              </a:solidFill>
              <a:latin typeface="Cambria" pitchFamily="18" charset="0"/>
              <a:ea typeface="Cambria" pitchFamily="18" charset="0"/>
            </a:rPr>
            <a:t>nam</a:t>
          </a:r>
          <a:r>
            <a:rPr lang="en-US" sz="1800" b="0" dirty="0">
              <a:solidFill>
                <a:schemeClr val="tx1"/>
              </a:solidFill>
              <a:latin typeface="Cambria" pitchFamily="18" charset="0"/>
              <a:ea typeface="Cambria" pitchFamily="18" charset="0"/>
            </a:rPr>
            <a:t>.</a:t>
          </a:r>
        </a:p>
        <a:p>
          <a:pPr algn="just"/>
          <a:endParaRPr lang="en-US" sz="1800" b="0" i="0" dirty="0">
            <a:solidFill>
              <a:schemeClr val="tx1"/>
            </a:solidFill>
            <a:latin typeface="Cambria" pitchFamily="18" charset="0"/>
            <a:ea typeface="Cambria" pitchFamily="18" charset="0"/>
          </a:endParaRPr>
        </a:p>
      </dgm:t>
    </dgm:pt>
    <dgm:pt modelId="{46821B45-B9F5-4FAF-834F-499C8AE36BA2}" type="parTrans" cxnId="{E5E1F8D5-384F-4738-91BA-6CDDED360257}">
      <dgm:prSet/>
      <dgm:spPr/>
      <dgm:t>
        <a:bodyPr/>
        <a:lstStyle/>
        <a:p>
          <a:endParaRPr lang="en-US"/>
        </a:p>
      </dgm:t>
    </dgm:pt>
    <dgm:pt modelId="{29859120-04AA-48A6-ACAA-ED37A6A9AC18}" type="sibTrans" cxnId="{E5E1F8D5-384F-4738-91BA-6CDDED360257}">
      <dgm:prSet/>
      <dgm:spPr/>
      <dgm:t>
        <a:bodyPr/>
        <a:lstStyle/>
        <a:p>
          <a:endParaRPr lang="en-US"/>
        </a:p>
      </dgm:t>
    </dgm:pt>
    <dgm:pt modelId="{9B38993F-91D9-4E45-89FE-E7C2053BB052}">
      <dgm:prSet phldrT="[Text]" custT="1"/>
      <dgm:spPr>
        <a:solidFill>
          <a:srgbClr val="FFCCFF"/>
        </a:solidFill>
      </dgm:spPr>
      <dgm:t>
        <a:bodyPr/>
        <a:lstStyle/>
        <a:p>
          <a:pPr algn="l"/>
          <a:endParaRPr lang="en-US" sz="1800" b="1" dirty="0">
            <a:solidFill>
              <a:schemeClr val="tx1"/>
            </a:solidFill>
            <a:latin typeface="Cambria" pitchFamily="18" charset="0"/>
            <a:ea typeface="Cambria" pitchFamily="18" charset="0"/>
          </a:endParaRPr>
        </a:p>
        <a:p>
          <a:pPr algn="just"/>
          <a:r>
            <a:rPr lang="en-US" sz="1800" b="1" dirty="0" err="1">
              <a:solidFill>
                <a:schemeClr val="tx1"/>
              </a:solidFill>
              <a:latin typeface="Cambria" pitchFamily="18" charset="0"/>
              <a:ea typeface="Cambria" pitchFamily="18" charset="0"/>
            </a:rPr>
            <a:t>Giải</a:t>
          </a:r>
          <a:r>
            <a:rPr lang="en-US" sz="1800" b="1" dirty="0">
              <a:solidFill>
                <a:schemeClr val="tx1"/>
              </a:solidFill>
              <a:latin typeface="Cambria" pitchFamily="18" charset="0"/>
              <a:ea typeface="Cambria" pitchFamily="18" charset="0"/>
            </a:rPr>
            <a:t> </a:t>
          </a:r>
          <a:r>
            <a:rPr lang="en-US" sz="1800" b="1" dirty="0" err="1">
              <a:solidFill>
                <a:schemeClr val="tx1"/>
              </a:solidFill>
              <a:latin typeface="Cambria" pitchFamily="18" charset="0"/>
              <a:ea typeface="Cambria" pitchFamily="18" charset="0"/>
            </a:rPr>
            <a:t>pháp</a:t>
          </a:r>
          <a:r>
            <a:rPr lang="en-US" sz="1800" dirty="0">
              <a:solidFill>
                <a:schemeClr val="tx1"/>
              </a:solidFill>
              <a:latin typeface="Cambria" pitchFamily="18" charset="0"/>
              <a:ea typeface="Cambria" pitchFamily="18" charset="0"/>
            </a:rPr>
            <a:t>: </a:t>
          </a:r>
          <a:r>
            <a:rPr lang="vi-VN" sz="1800" dirty="0">
              <a:solidFill>
                <a:schemeClr val="tx1"/>
              </a:solidFill>
              <a:latin typeface="Cambria" pitchFamily="18" charset="0"/>
              <a:ea typeface="Cambria" pitchFamily="18" charset="0"/>
            </a:rPr>
            <a:t>Phát triển các hoạt động điều tra, thăm dò; khai thác, chế biến</a:t>
          </a:r>
          <a:r>
            <a:rPr lang="en-US" sz="1800" dirty="0">
              <a:solidFill>
                <a:schemeClr val="tx1"/>
              </a:solidFill>
              <a:latin typeface="Cambria" pitchFamily="18" charset="0"/>
              <a:ea typeface="Cambria" pitchFamily="18" charset="0"/>
            </a:rPr>
            <a:t>, đ</a:t>
          </a:r>
          <a:r>
            <a:rPr lang="vi-VN" sz="1800" dirty="0">
              <a:solidFill>
                <a:schemeClr val="tx1"/>
              </a:solidFill>
              <a:latin typeface="Cambria" pitchFamily="18" charset="0"/>
              <a:ea typeface="Cambria" pitchFamily="18" charset="0"/>
            </a:rPr>
            <a:t>ẩy mạnh đầu tư với công nghệ tiên tiến, thiết bị hiện đại</a:t>
          </a:r>
          <a:r>
            <a:rPr lang="en-US" sz="1800" dirty="0">
              <a:solidFill>
                <a:schemeClr val="tx1"/>
              </a:solidFill>
              <a:latin typeface="Cambria" pitchFamily="18" charset="0"/>
              <a:ea typeface="Cambria" pitchFamily="18" charset="0"/>
            </a:rPr>
            <a:t>, </a:t>
          </a:r>
          <a:r>
            <a:rPr lang="en-US" sz="1800" dirty="0" err="1">
              <a:solidFill>
                <a:schemeClr val="tx1"/>
              </a:solidFill>
              <a:latin typeface="Cambria" pitchFamily="18" charset="0"/>
              <a:ea typeface="Cambria" pitchFamily="18" charset="0"/>
            </a:rPr>
            <a:t>phát</a:t>
          </a:r>
          <a:r>
            <a:rPr lang="en-US" sz="1800" dirty="0">
              <a:solidFill>
                <a:schemeClr val="tx1"/>
              </a:solidFill>
              <a:latin typeface="Cambria" pitchFamily="18" charset="0"/>
              <a:ea typeface="Cambria" pitchFamily="18" charset="0"/>
            </a:rPr>
            <a:t> </a:t>
          </a:r>
          <a:r>
            <a:rPr lang="en-US" sz="1800" dirty="0" err="1">
              <a:solidFill>
                <a:schemeClr val="tx1"/>
              </a:solidFill>
              <a:latin typeface="Cambria" pitchFamily="18" charset="0"/>
              <a:ea typeface="Cambria" pitchFamily="18" charset="0"/>
            </a:rPr>
            <a:t>triển</a:t>
          </a:r>
          <a:r>
            <a:rPr lang="en-US" sz="1800" dirty="0">
              <a:solidFill>
                <a:schemeClr val="tx1"/>
              </a:solidFill>
              <a:latin typeface="Cambria" pitchFamily="18" charset="0"/>
              <a:ea typeface="Cambria" pitchFamily="18" charset="0"/>
            </a:rPr>
            <a:t> </a:t>
          </a:r>
          <a:r>
            <a:rPr lang="en-US" sz="1800" dirty="0" err="1">
              <a:solidFill>
                <a:schemeClr val="tx1"/>
              </a:solidFill>
              <a:latin typeface="Cambria" pitchFamily="18" charset="0"/>
              <a:ea typeface="Cambria" pitchFamily="18" charset="0"/>
            </a:rPr>
            <a:t>công</a:t>
          </a:r>
          <a:r>
            <a:rPr lang="en-US" sz="1800" dirty="0">
              <a:solidFill>
                <a:schemeClr val="tx1"/>
              </a:solidFill>
              <a:latin typeface="Cambria" pitchFamily="18" charset="0"/>
              <a:ea typeface="Cambria" pitchFamily="18" charset="0"/>
            </a:rPr>
            <a:t> </a:t>
          </a:r>
          <a:r>
            <a:rPr lang="en-US" sz="1800" dirty="0" err="1">
              <a:solidFill>
                <a:schemeClr val="tx1"/>
              </a:solidFill>
              <a:latin typeface="Cambria" pitchFamily="18" charset="0"/>
              <a:ea typeface="Cambria" pitchFamily="18" charset="0"/>
            </a:rPr>
            <a:t>nghiệp</a:t>
          </a:r>
          <a:r>
            <a:rPr lang="en-US" sz="1800" dirty="0">
              <a:solidFill>
                <a:schemeClr val="tx1"/>
              </a:solidFill>
              <a:latin typeface="Cambria" pitchFamily="18" charset="0"/>
              <a:ea typeface="Cambria" pitchFamily="18" charset="0"/>
            </a:rPr>
            <a:t> </a:t>
          </a:r>
          <a:r>
            <a:rPr lang="en-US" sz="1800" dirty="0" err="1">
              <a:solidFill>
                <a:schemeClr val="tx1"/>
              </a:solidFill>
              <a:latin typeface="Cambria" pitchFamily="18" charset="0"/>
              <a:ea typeface="Cambria" pitchFamily="18" charset="0"/>
            </a:rPr>
            <a:t>chế</a:t>
          </a:r>
          <a:r>
            <a:rPr lang="en-US" sz="1800" dirty="0">
              <a:solidFill>
                <a:schemeClr val="tx1"/>
              </a:solidFill>
              <a:latin typeface="Cambria" pitchFamily="18" charset="0"/>
              <a:ea typeface="Cambria" pitchFamily="18" charset="0"/>
            </a:rPr>
            <a:t> </a:t>
          </a:r>
          <a:r>
            <a:rPr lang="en-US" sz="1800" dirty="0" err="1">
              <a:solidFill>
                <a:schemeClr val="tx1"/>
              </a:solidFill>
              <a:latin typeface="Cambria" pitchFamily="18" charset="0"/>
              <a:ea typeface="Cambria" pitchFamily="18" charset="0"/>
            </a:rPr>
            <a:t>biến</a:t>
          </a:r>
          <a:r>
            <a:rPr lang="en-US" sz="1800" dirty="0">
              <a:solidFill>
                <a:schemeClr val="tx1"/>
              </a:solidFill>
              <a:latin typeface="Cambria" pitchFamily="18" charset="0"/>
              <a:ea typeface="Cambria" pitchFamily="18" charset="0"/>
            </a:rPr>
            <a:t>, b</a:t>
          </a:r>
          <a:r>
            <a:rPr lang="vi-VN" sz="1800" dirty="0">
              <a:solidFill>
                <a:schemeClr val="tx1"/>
              </a:solidFill>
              <a:latin typeface="Cambria" pitchFamily="18" charset="0"/>
              <a:ea typeface="Cambria" pitchFamily="18" charset="0"/>
            </a:rPr>
            <a:t>ảo vệ khoáng sản chưa khai thác và sử dụng tiết kiệm</a:t>
          </a:r>
          <a:r>
            <a:rPr lang="en-US" sz="1800" dirty="0">
              <a:solidFill>
                <a:schemeClr val="tx1"/>
              </a:solidFill>
              <a:latin typeface="Cambria" pitchFamily="18" charset="0"/>
              <a:ea typeface="Cambria" pitchFamily="18" charset="0"/>
            </a:rPr>
            <a:t> </a:t>
          </a:r>
          <a:r>
            <a:rPr lang="en-US" sz="1800" dirty="0" err="1">
              <a:solidFill>
                <a:schemeClr val="tx1"/>
              </a:solidFill>
              <a:latin typeface="Cambria" pitchFamily="18" charset="0"/>
              <a:ea typeface="Cambria" pitchFamily="18" charset="0"/>
            </a:rPr>
            <a:t>và</a:t>
          </a:r>
          <a:r>
            <a:rPr lang="en-US" sz="1800" dirty="0">
              <a:solidFill>
                <a:schemeClr val="tx1"/>
              </a:solidFill>
              <a:latin typeface="Cambria" pitchFamily="18" charset="0"/>
              <a:ea typeface="Cambria" pitchFamily="18" charset="0"/>
            </a:rPr>
            <a:t> </a:t>
          </a:r>
          <a:r>
            <a:rPr lang="en-US" sz="1800" dirty="0" err="1">
              <a:solidFill>
                <a:schemeClr val="tx1"/>
              </a:solidFill>
              <a:latin typeface="Cambria" pitchFamily="18" charset="0"/>
              <a:ea typeface="Cambria" pitchFamily="18" charset="0"/>
            </a:rPr>
            <a:t>tổ</a:t>
          </a:r>
          <a:r>
            <a:rPr lang="en-US" sz="1800" dirty="0">
              <a:solidFill>
                <a:schemeClr val="tx1"/>
              </a:solidFill>
              <a:latin typeface="Cambria" pitchFamily="18" charset="0"/>
              <a:ea typeface="Cambria" pitchFamily="18" charset="0"/>
            </a:rPr>
            <a:t> </a:t>
          </a:r>
          <a:r>
            <a:rPr lang="en-US" sz="1800" dirty="0" err="1">
              <a:solidFill>
                <a:schemeClr val="tx1"/>
              </a:solidFill>
              <a:latin typeface="Cambria" pitchFamily="18" charset="0"/>
              <a:ea typeface="Cambria" pitchFamily="18" charset="0"/>
            </a:rPr>
            <a:t>chức</a:t>
          </a:r>
          <a:r>
            <a:rPr lang="en-US" sz="1800" dirty="0">
              <a:solidFill>
                <a:schemeClr val="tx1"/>
              </a:solidFill>
              <a:latin typeface="Cambria" pitchFamily="18" charset="0"/>
              <a:ea typeface="Cambria" pitchFamily="18" charset="0"/>
            </a:rPr>
            <a:t> </a:t>
          </a:r>
          <a:r>
            <a:rPr lang="en-US" sz="1800" dirty="0" err="1">
              <a:solidFill>
                <a:schemeClr val="tx1"/>
              </a:solidFill>
              <a:latin typeface="Cambria" pitchFamily="18" charset="0"/>
              <a:ea typeface="Cambria" pitchFamily="18" charset="0"/>
            </a:rPr>
            <a:t>tuyên</a:t>
          </a:r>
          <a:r>
            <a:rPr lang="en-US" sz="1800" dirty="0">
              <a:solidFill>
                <a:schemeClr val="tx1"/>
              </a:solidFill>
              <a:latin typeface="Cambria" pitchFamily="18" charset="0"/>
              <a:ea typeface="Cambria" pitchFamily="18" charset="0"/>
            </a:rPr>
            <a:t> </a:t>
          </a:r>
          <a:r>
            <a:rPr lang="en-US" sz="1800" dirty="0" err="1">
              <a:solidFill>
                <a:schemeClr val="tx1"/>
              </a:solidFill>
              <a:latin typeface="Cambria" pitchFamily="18" charset="0"/>
              <a:ea typeface="Cambria" pitchFamily="18" charset="0"/>
            </a:rPr>
            <a:t>truyền</a:t>
          </a:r>
          <a:r>
            <a:rPr lang="en-US" sz="1800" dirty="0">
              <a:solidFill>
                <a:schemeClr val="tx1"/>
              </a:solidFill>
              <a:latin typeface="Cambria" pitchFamily="18" charset="0"/>
              <a:ea typeface="Cambria" pitchFamily="18" charset="0"/>
            </a:rPr>
            <a:t>, </a:t>
          </a:r>
          <a:r>
            <a:rPr lang="en-US" sz="1800" dirty="0" err="1">
              <a:solidFill>
                <a:schemeClr val="tx1"/>
              </a:solidFill>
              <a:latin typeface="Cambria" pitchFamily="18" charset="0"/>
              <a:ea typeface="Cambria" pitchFamily="18" charset="0"/>
            </a:rPr>
            <a:t>phổ</a:t>
          </a:r>
          <a:r>
            <a:rPr lang="en-US" sz="1800" dirty="0">
              <a:solidFill>
                <a:schemeClr val="tx1"/>
              </a:solidFill>
              <a:latin typeface="Cambria" pitchFamily="18" charset="0"/>
              <a:ea typeface="Cambria" pitchFamily="18" charset="0"/>
            </a:rPr>
            <a:t> </a:t>
          </a:r>
          <a:r>
            <a:rPr lang="en-US" sz="1800" dirty="0" err="1">
              <a:solidFill>
                <a:schemeClr val="tx1"/>
              </a:solidFill>
              <a:latin typeface="Cambria" pitchFamily="18" charset="0"/>
              <a:ea typeface="Cambria" pitchFamily="18" charset="0"/>
            </a:rPr>
            <a:t>biến</a:t>
          </a:r>
          <a:r>
            <a:rPr lang="en-US" sz="1800" dirty="0">
              <a:solidFill>
                <a:schemeClr val="tx1"/>
              </a:solidFill>
              <a:latin typeface="Cambria" pitchFamily="18" charset="0"/>
              <a:ea typeface="Cambria" pitchFamily="18" charset="0"/>
            </a:rPr>
            <a:t>, </a:t>
          </a:r>
          <a:r>
            <a:rPr lang="en-US" sz="1800" dirty="0" err="1">
              <a:solidFill>
                <a:schemeClr val="tx1"/>
              </a:solidFill>
              <a:latin typeface="Cambria" pitchFamily="18" charset="0"/>
              <a:ea typeface="Cambria" pitchFamily="18" charset="0"/>
            </a:rPr>
            <a:t>giáo</a:t>
          </a:r>
          <a:r>
            <a:rPr lang="en-US" sz="1800" dirty="0">
              <a:solidFill>
                <a:schemeClr val="tx1"/>
              </a:solidFill>
              <a:latin typeface="Cambria" pitchFamily="18" charset="0"/>
              <a:ea typeface="Cambria" pitchFamily="18" charset="0"/>
            </a:rPr>
            <a:t> </a:t>
          </a:r>
          <a:r>
            <a:rPr lang="en-US" sz="1800" dirty="0" err="1">
              <a:solidFill>
                <a:schemeClr val="tx1"/>
              </a:solidFill>
              <a:latin typeface="Cambria" pitchFamily="18" charset="0"/>
              <a:ea typeface="Cambria" pitchFamily="18" charset="0"/>
            </a:rPr>
            <a:t>dục</a:t>
          </a:r>
          <a:r>
            <a:rPr lang="en-US" sz="1800" dirty="0">
              <a:solidFill>
                <a:schemeClr val="tx1"/>
              </a:solidFill>
              <a:latin typeface="Cambria" pitchFamily="18" charset="0"/>
              <a:ea typeface="Cambria" pitchFamily="18" charset="0"/>
            </a:rPr>
            <a:t> </a:t>
          </a:r>
          <a:r>
            <a:rPr lang="en-US" sz="1800" dirty="0" err="1">
              <a:solidFill>
                <a:schemeClr val="tx1"/>
              </a:solidFill>
              <a:latin typeface="Cambria" pitchFamily="18" charset="0"/>
              <a:ea typeface="Cambria" pitchFamily="18" charset="0"/>
            </a:rPr>
            <a:t>pháp</a:t>
          </a:r>
          <a:r>
            <a:rPr lang="en-US" sz="1800" dirty="0">
              <a:solidFill>
                <a:schemeClr val="tx1"/>
              </a:solidFill>
              <a:latin typeface="Cambria" pitchFamily="18" charset="0"/>
              <a:ea typeface="Cambria" pitchFamily="18" charset="0"/>
            </a:rPr>
            <a:t> </a:t>
          </a:r>
          <a:r>
            <a:rPr lang="en-US" sz="1800" dirty="0" err="1">
              <a:solidFill>
                <a:schemeClr val="tx1"/>
              </a:solidFill>
              <a:latin typeface="Cambria" pitchFamily="18" charset="0"/>
              <a:ea typeface="Cambria" pitchFamily="18" charset="0"/>
            </a:rPr>
            <a:t>luật</a:t>
          </a:r>
          <a:r>
            <a:rPr lang="en-US" sz="1800" dirty="0">
              <a:solidFill>
                <a:schemeClr val="tx1"/>
              </a:solidFill>
              <a:latin typeface="Cambria" pitchFamily="18" charset="0"/>
              <a:ea typeface="Cambria" pitchFamily="18" charset="0"/>
            </a:rPr>
            <a:t>.</a:t>
          </a:r>
        </a:p>
        <a:p>
          <a:pPr algn="l"/>
          <a:endParaRPr lang="en-US" sz="1800" dirty="0">
            <a:solidFill>
              <a:schemeClr val="tx1"/>
            </a:solidFill>
            <a:latin typeface="Cambria" pitchFamily="18" charset="0"/>
            <a:ea typeface="Cambria" pitchFamily="18" charset="0"/>
          </a:endParaRPr>
        </a:p>
      </dgm:t>
    </dgm:pt>
    <dgm:pt modelId="{09D1B164-619A-4073-BC5B-FCA5E09B6EF1}" type="parTrans" cxnId="{E47014BD-B35F-4A75-8D3A-E36CBE71105B}">
      <dgm:prSet/>
      <dgm:spPr/>
      <dgm:t>
        <a:bodyPr/>
        <a:lstStyle/>
        <a:p>
          <a:endParaRPr lang="en-US"/>
        </a:p>
      </dgm:t>
    </dgm:pt>
    <dgm:pt modelId="{D53B4CC3-4CE5-4F91-919B-A6C770DA696A}" type="sibTrans" cxnId="{E47014BD-B35F-4A75-8D3A-E36CBE71105B}">
      <dgm:prSet/>
      <dgm:spPr/>
      <dgm:t>
        <a:bodyPr/>
        <a:lstStyle/>
        <a:p>
          <a:endParaRPr lang="en-US"/>
        </a:p>
      </dgm:t>
    </dgm:pt>
    <dgm:pt modelId="{287E208B-7CBA-48D9-A845-7C3BA9246006}" type="pres">
      <dgm:prSet presAssocID="{A55E36B4-5DBD-4D69-9E07-2ACE1B02C75C}" presName="Name0" presStyleCnt="0">
        <dgm:presLayoutVars>
          <dgm:chMax val="7"/>
          <dgm:chPref val="7"/>
          <dgm:dir/>
        </dgm:presLayoutVars>
      </dgm:prSet>
      <dgm:spPr/>
    </dgm:pt>
    <dgm:pt modelId="{5A99791D-9E28-4B3D-8ACD-8F48A5C6199A}" type="pres">
      <dgm:prSet presAssocID="{A55E36B4-5DBD-4D69-9E07-2ACE1B02C75C}" presName="Name1" presStyleCnt="0"/>
      <dgm:spPr/>
    </dgm:pt>
    <dgm:pt modelId="{9839DEA4-81CC-40F3-A882-992AC1AF75D3}" type="pres">
      <dgm:prSet presAssocID="{A55E36B4-5DBD-4D69-9E07-2ACE1B02C75C}" presName="cycle" presStyleCnt="0"/>
      <dgm:spPr/>
    </dgm:pt>
    <dgm:pt modelId="{28F6DBF1-E187-4C38-B1F1-C875CC0EEA2D}" type="pres">
      <dgm:prSet presAssocID="{A55E36B4-5DBD-4D69-9E07-2ACE1B02C75C}" presName="srcNode" presStyleLbl="node1" presStyleIdx="0" presStyleCnt="3"/>
      <dgm:spPr/>
    </dgm:pt>
    <dgm:pt modelId="{C7497E28-FAE4-42DA-8D9D-5B4659273D7A}" type="pres">
      <dgm:prSet presAssocID="{A55E36B4-5DBD-4D69-9E07-2ACE1B02C75C}" presName="conn" presStyleLbl="parChTrans1D2" presStyleIdx="0" presStyleCnt="1"/>
      <dgm:spPr/>
    </dgm:pt>
    <dgm:pt modelId="{175AA276-58F2-4DD9-80FC-A508711E986D}" type="pres">
      <dgm:prSet presAssocID="{A55E36B4-5DBD-4D69-9E07-2ACE1B02C75C}" presName="extraNode" presStyleLbl="node1" presStyleIdx="0" presStyleCnt="3"/>
      <dgm:spPr/>
    </dgm:pt>
    <dgm:pt modelId="{99D1BCB1-BBEC-4020-AF46-9B84DFEEEB12}" type="pres">
      <dgm:prSet presAssocID="{A55E36B4-5DBD-4D69-9E07-2ACE1B02C75C}" presName="dstNode" presStyleLbl="node1" presStyleIdx="0" presStyleCnt="3"/>
      <dgm:spPr/>
    </dgm:pt>
    <dgm:pt modelId="{534504B8-3AD3-4D7F-BA10-772C4BC9F4DA}" type="pres">
      <dgm:prSet presAssocID="{75A2E02A-7769-4E94-8561-8178449CF35B}" presName="text_1" presStyleLbl="node1" presStyleIdx="0" presStyleCnt="3" custScaleY="101478">
        <dgm:presLayoutVars>
          <dgm:bulletEnabled val="1"/>
        </dgm:presLayoutVars>
      </dgm:prSet>
      <dgm:spPr/>
    </dgm:pt>
    <dgm:pt modelId="{449D8CCB-25E3-4F77-9AA7-F013F49094ED}" type="pres">
      <dgm:prSet presAssocID="{75A2E02A-7769-4E94-8561-8178449CF35B}" presName="accent_1" presStyleCnt="0"/>
      <dgm:spPr/>
    </dgm:pt>
    <dgm:pt modelId="{467C472B-F399-46AE-B017-5DC56BBEA7D7}" type="pres">
      <dgm:prSet presAssocID="{75A2E02A-7769-4E94-8561-8178449CF35B}" presName="accentRepeatNode" presStyleLbl="solidFgAcc1" presStyleIdx="0" presStyleCnt="3"/>
      <dgm:spPr>
        <a:blipFill rotWithShape="0">
          <a:blip xmlns:r="http://schemas.openxmlformats.org/officeDocument/2006/relationships" r:embed="rId1"/>
          <a:stretch>
            <a:fillRect/>
          </a:stretch>
        </a:blipFill>
      </dgm:spPr>
    </dgm:pt>
    <dgm:pt modelId="{DD97E049-4A6C-47F8-8707-C5FFDBF743ED}" type="pres">
      <dgm:prSet presAssocID="{2EA4557B-2359-4BA8-9F14-A6ECB8DAC4AB}" presName="text_2" presStyleLbl="node1" presStyleIdx="1" presStyleCnt="3" custScaleY="63806">
        <dgm:presLayoutVars>
          <dgm:bulletEnabled val="1"/>
        </dgm:presLayoutVars>
      </dgm:prSet>
      <dgm:spPr/>
    </dgm:pt>
    <dgm:pt modelId="{7DBD23B7-51C8-4591-8906-0B740EFCF017}" type="pres">
      <dgm:prSet presAssocID="{2EA4557B-2359-4BA8-9F14-A6ECB8DAC4AB}" presName="accent_2" presStyleCnt="0"/>
      <dgm:spPr/>
    </dgm:pt>
    <dgm:pt modelId="{9D6C96D5-59F1-4074-AA4E-276172A59D56}" type="pres">
      <dgm:prSet presAssocID="{2EA4557B-2359-4BA8-9F14-A6ECB8DAC4AB}" presName="accentRepeatNode" presStyleLbl="solidFgAcc1" presStyleIdx="1" presStyleCnt="3"/>
      <dgm:spPr>
        <a:blipFill rotWithShape="0">
          <a:blip xmlns:r="http://schemas.openxmlformats.org/officeDocument/2006/relationships" r:embed="rId2"/>
          <a:stretch>
            <a:fillRect/>
          </a:stretch>
        </a:blipFill>
      </dgm:spPr>
    </dgm:pt>
    <dgm:pt modelId="{A0E9B536-5134-4AC7-990D-17E1F41843BA}" type="pres">
      <dgm:prSet presAssocID="{9B38993F-91D9-4E45-89FE-E7C2053BB052}" presName="text_3" presStyleLbl="node1" presStyleIdx="2" presStyleCnt="3" custScaleY="139901">
        <dgm:presLayoutVars>
          <dgm:bulletEnabled val="1"/>
        </dgm:presLayoutVars>
      </dgm:prSet>
      <dgm:spPr/>
    </dgm:pt>
    <dgm:pt modelId="{E6CA5371-E765-4FE6-A6BE-7ECD1C15C765}" type="pres">
      <dgm:prSet presAssocID="{9B38993F-91D9-4E45-89FE-E7C2053BB052}" presName="accent_3" presStyleCnt="0"/>
      <dgm:spPr/>
    </dgm:pt>
    <dgm:pt modelId="{BB02C15B-25BD-4CA5-8B62-85830BA892A9}" type="pres">
      <dgm:prSet presAssocID="{9B38993F-91D9-4E45-89FE-E7C2053BB052}" presName="accentRepeatNode" presStyleLbl="solidFgAcc1" presStyleIdx="2" presStyleCnt="3"/>
      <dgm:spPr>
        <a:blipFill rotWithShape="0">
          <a:blip xmlns:r="http://schemas.openxmlformats.org/officeDocument/2006/relationships" r:embed="rId3"/>
          <a:stretch>
            <a:fillRect/>
          </a:stretch>
        </a:blipFill>
      </dgm:spPr>
    </dgm:pt>
  </dgm:ptLst>
  <dgm:cxnLst>
    <dgm:cxn modelId="{D274CE2A-ED47-4CFE-981A-670E14BBB397}" srcId="{A55E36B4-5DBD-4D69-9E07-2ACE1B02C75C}" destId="{75A2E02A-7769-4E94-8561-8178449CF35B}" srcOrd="0" destOrd="0" parTransId="{985296F4-4FB3-49BD-BAEA-280CEAC6AFAC}" sibTransId="{9DA92A08-ED37-48A9-A0DD-F521D2142CD2}"/>
    <dgm:cxn modelId="{2C1DCE2E-F727-4553-ADB2-0B37516F46B8}" type="presOf" srcId="{75A2E02A-7769-4E94-8561-8178449CF35B}" destId="{534504B8-3AD3-4D7F-BA10-772C4BC9F4DA}" srcOrd="0" destOrd="0" presId="urn:microsoft.com/office/officeart/2008/layout/VerticalCurvedList"/>
    <dgm:cxn modelId="{786A9744-77C5-447E-A7C6-7D0962681558}" type="presOf" srcId="{A55E36B4-5DBD-4D69-9E07-2ACE1B02C75C}" destId="{287E208B-7CBA-48D9-A845-7C3BA9246006}" srcOrd="0" destOrd="0" presId="urn:microsoft.com/office/officeart/2008/layout/VerticalCurvedList"/>
    <dgm:cxn modelId="{819F3F4D-8176-4A54-AEFB-E7D5A93BBA09}" type="presOf" srcId="{9B38993F-91D9-4E45-89FE-E7C2053BB052}" destId="{A0E9B536-5134-4AC7-990D-17E1F41843BA}" srcOrd="0" destOrd="0" presId="urn:microsoft.com/office/officeart/2008/layout/VerticalCurvedList"/>
    <dgm:cxn modelId="{06ABBA7B-22DD-4CAE-B641-42B92C2AB6E2}" type="presOf" srcId="{2EA4557B-2359-4BA8-9F14-A6ECB8DAC4AB}" destId="{DD97E049-4A6C-47F8-8707-C5FFDBF743ED}" srcOrd="0" destOrd="0" presId="urn:microsoft.com/office/officeart/2008/layout/VerticalCurvedList"/>
    <dgm:cxn modelId="{9ECAE582-BAE8-4BC0-BB1C-C0ADA098F9E1}" type="presOf" srcId="{9DA92A08-ED37-48A9-A0DD-F521D2142CD2}" destId="{C7497E28-FAE4-42DA-8D9D-5B4659273D7A}" srcOrd="0" destOrd="0" presId="urn:microsoft.com/office/officeart/2008/layout/VerticalCurvedList"/>
    <dgm:cxn modelId="{E47014BD-B35F-4A75-8D3A-E36CBE71105B}" srcId="{A55E36B4-5DBD-4D69-9E07-2ACE1B02C75C}" destId="{9B38993F-91D9-4E45-89FE-E7C2053BB052}" srcOrd="2" destOrd="0" parTransId="{09D1B164-619A-4073-BC5B-FCA5E09B6EF1}" sibTransId="{D53B4CC3-4CE5-4F91-919B-A6C770DA696A}"/>
    <dgm:cxn modelId="{E5E1F8D5-384F-4738-91BA-6CDDED360257}" srcId="{A55E36B4-5DBD-4D69-9E07-2ACE1B02C75C}" destId="{2EA4557B-2359-4BA8-9F14-A6ECB8DAC4AB}" srcOrd="1" destOrd="0" parTransId="{46821B45-B9F5-4FAF-834F-499C8AE36BA2}" sibTransId="{29859120-04AA-48A6-ACAA-ED37A6A9AC18}"/>
    <dgm:cxn modelId="{13FBFA51-882A-4C1A-8E28-F161AA9148C6}" type="presParOf" srcId="{287E208B-7CBA-48D9-A845-7C3BA9246006}" destId="{5A99791D-9E28-4B3D-8ACD-8F48A5C6199A}" srcOrd="0" destOrd="0" presId="urn:microsoft.com/office/officeart/2008/layout/VerticalCurvedList"/>
    <dgm:cxn modelId="{EB451A88-5A5B-4E7C-812F-D633723C4AC2}" type="presParOf" srcId="{5A99791D-9E28-4B3D-8ACD-8F48A5C6199A}" destId="{9839DEA4-81CC-40F3-A882-992AC1AF75D3}" srcOrd="0" destOrd="0" presId="urn:microsoft.com/office/officeart/2008/layout/VerticalCurvedList"/>
    <dgm:cxn modelId="{5BE4B428-A70D-4A69-9977-D0C7A14D4433}" type="presParOf" srcId="{9839DEA4-81CC-40F3-A882-992AC1AF75D3}" destId="{28F6DBF1-E187-4C38-B1F1-C875CC0EEA2D}" srcOrd="0" destOrd="0" presId="urn:microsoft.com/office/officeart/2008/layout/VerticalCurvedList"/>
    <dgm:cxn modelId="{98601C74-9FEF-4199-AA3A-790B4FFF3941}" type="presParOf" srcId="{9839DEA4-81CC-40F3-A882-992AC1AF75D3}" destId="{C7497E28-FAE4-42DA-8D9D-5B4659273D7A}" srcOrd="1" destOrd="0" presId="urn:microsoft.com/office/officeart/2008/layout/VerticalCurvedList"/>
    <dgm:cxn modelId="{5D73327E-9772-4F60-A153-C4BD607F8F5F}" type="presParOf" srcId="{9839DEA4-81CC-40F3-A882-992AC1AF75D3}" destId="{175AA276-58F2-4DD9-80FC-A508711E986D}" srcOrd="2" destOrd="0" presId="urn:microsoft.com/office/officeart/2008/layout/VerticalCurvedList"/>
    <dgm:cxn modelId="{77F72262-3755-48C9-AE0B-AB7C501DB70E}" type="presParOf" srcId="{9839DEA4-81CC-40F3-A882-992AC1AF75D3}" destId="{99D1BCB1-BBEC-4020-AF46-9B84DFEEEB12}" srcOrd="3" destOrd="0" presId="urn:microsoft.com/office/officeart/2008/layout/VerticalCurvedList"/>
    <dgm:cxn modelId="{B870B6F2-3174-41E1-B23A-B5D3229106D1}" type="presParOf" srcId="{5A99791D-9E28-4B3D-8ACD-8F48A5C6199A}" destId="{534504B8-3AD3-4D7F-BA10-772C4BC9F4DA}" srcOrd="1" destOrd="0" presId="urn:microsoft.com/office/officeart/2008/layout/VerticalCurvedList"/>
    <dgm:cxn modelId="{53F7E37E-434A-4EE0-A27E-0A777EAD5F4E}" type="presParOf" srcId="{5A99791D-9E28-4B3D-8ACD-8F48A5C6199A}" destId="{449D8CCB-25E3-4F77-9AA7-F013F49094ED}" srcOrd="2" destOrd="0" presId="urn:microsoft.com/office/officeart/2008/layout/VerticalCurvedList"/>
    <dgm:cxn modelId="{7C7DDDDA-BA36-45C2-AF16-1F4E2248D4CD}" type="presParOf" srcId="{449D8CCB-25E3-4F77-9AA7-F013F49094ED}" destId="{467C472B-F399-46AE-B017-5DC56BBEA7D7}" srcOrd="0" destOrd="0" presId="urn:microsoft.com/office/officeart/2008/layout/VerticalCurvedList"/>
    <dgm:cxn modelId="{FBC2EA50-2122-481A-A3AA-B0941FDE36D6}" type="presParOf" srcId="{5A99791D-9E28-4B3D-8ACD-8F48A5C6199A}" destId="{DD97E049-4A6C-47F8-8707-C5FFDBF743ED}" srcOrd="3" destOrd="0" presId="urn:microsoft.com/office/officeart/2008/layout/VerticalCurvedList"/>
    <dgm:cxn modelId="{C546702F-BD5E-4CD8-860C-9F35B6E2186C}" type="presParOf" srcId="{5A99791D-9E28-4B3D-8ACD-8F48A5C6199A}" destId="{7DBD23B7-51C8-4591-8906-0B740EFCF017}" srcOrd="4" destOrd="0" presId="urn:microsoft.com/office/officeart/2008/layout/VerticalCurvedList"/>
    <dgm:cxn modelId="{11F3198C-4A72-4572-A36B-1DC1A18A7467}" type="presParOf" srcId="{7DBD23B7-51C8-4591-8906-0B740EFCF017}" destId="{9D6C96D5-59F1-4074-AA4E-276172A59D56}" srcOrd="0" destOrd="0" presId="urn:microsoft.com/office/officeart/2008/layout/VerticalCurvedList"/>
    <dgm:cxn modelId="{4DA55660-97D9-4B2B-B465-FD0681A08EDA}" type="presParOf" srcId="{5A99791D-9E28-4B3D-8ACD-8F48A5C6199A}" destId="{A0E9B536-5134-4AC7-990D-17E1F41843BA}" srcOrd="5" destOrd="0" presId="urn:microsoft.com/office/officeart/2008/layout/VerticalCurvedList"/>
    <dgm:cxn modelId="{7EA3294D-0A93-4FA8-B164-08995DDEAFE7}" type="presParOf" srcId="{5A99791D-9E28-4B3D-8ACD-8F48A5C6199A}" destId="{E6CA5371-E765-4FE6-A6BE-7ECD1C15C765}" srcOrd="6" destOrd="0" presId="urn:microsoft.com/office/officeart/2008/layout/VerticalCurvedList"/>
    <dgm:cxn modelId="{0899350E-A117-48B7-902F-9C072FB6269A}" type="presParOf" srcId="{E6CA5371-E765-4FE6-A6BE-7ECD1C15C765}" destId="{BB02C15B-25BD-4CA5-8B62-85830BA892A9}"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A87F1-B924-42C3-9BFB-B28E010046FA}">
      <dsp:nvSpPr>
        <dsp:cNvPr id="0" name=""/>
        <dsp:cNvSpPr/>
      </dsp:nvSpPr>
      <dsp:spPr>
        <a:xfrm>
          <a:off x="1260985" y="423952"/>
          <a:ext cx="1271433" cy="5743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mbria" pitchFamily="18" charset="0"/>
              <a:ea typeface="Cambria" pitchFamily="18" charset="0"/>
            </a:rPr>
            <a:t>3 </a:t>
          </a:r>
          <a:r>
            <a:rPr lang="en-US" sz="1800" b="1" kern="1200" dirty="0" err="1">
              <a:latin typeface="Cambria" pitchFamily="18" charset="0"/>
              <a:ea typeface="Cambria" pitchFamily="18" charset="0"/>
            </a:rPr>
            <a:t>nhóm</a:t>
          </a:r>
          <a:endParaRPr lang="en-US" sz="1800" b="1" kern="1200" dirty="0">
            <a:latin typeface="Cambria" pitchFamily="18" charset="0"/>
            <a:ea typeface="Cambria" pitchFamily="18" charset="0"/>
          </a:endParaRPr>
        </a:p>
      </dsp:txBody>
      <dsp:txXfrm>
        <a:off x="1277808" y="440775"/>
        <a:ext cx="1237787" cy="540741"/>
      </dsp:txXfrm>
    </dsp:sp>
    <dsp:sp modelId="{D51E557A-1553-48DB-9E8F-9F340370401B}">
      <dsp:nvSpPr>
        <dsp:cNvPr id="0" name=""/>
        <dsp:cNvSpPr/>
      </dsp:nvSpPr>
      <dsp:spPr>
        <a:xfrm>
          <a:off x="533137" y="998340"/>
          <a:ext cx="1363564" cy="236346"/>
        </a:xfrm>
        <a:custGeom>
          <a:avLst/>
          <a:gdLst/>
          <a:ahLst/>
          <a:cxnLst/>
          <a:rect l="0" t="0" r="0" b="0"/>
          <a:pathLst>
            <a:path>
              <a:moveTo>
                <a:pt x="1363564" y="0"/>
              </a:moveTo>
              <a:lnTo>
                <a:pt x="1363564" y="118173"/>
              </a:lnTo>
              <a:lnTo>
                <a:pt x="0" y="118173"/>
              </a:lnTo>
              <a:lnTo>
                <a:pt x="0" y="2363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EB5CAE-D4E7-4A10-87E2-8525D06FCC9D}">
      <dsp:nvSpPr>
        <dsp:cNvPr id="0" name=""/>
        <dsp:cNvSpPr/>
      </dsp:nvSpPr>
      <dsp:spPr>
        <a:xfrm>
          <a:off x="652" y="1234687"/>
          <a:ext cx="1064970" cy="20577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vi-VN" sz="1800" kern="1200" dirty="0">
              <a:latin typeface="Cambria" pitchFamily="18" charset="0"/>
              <a:ea typeface="Cambria" pitchFamily="18" charset="0"/>
            </a:rPr>
            <a:t>Khoáng sản năng lượng</a:t>
          </a:r>
          <a:r>
            <a:rPr lang="en-US" sz="1800" kern="1200" dirty="0">
              <a:latin typeface="Cambria" pitchFamily="18" charset="0"/>
              <a:ea typeface="Cambria" pitchFamily="18" charset="0"/>
            </a:rPr>
            <a:t>: </a:t>
          </a:r>
          <a:r>
            <a:rPr lang="vi-VN" sz="1800" kern="1200" dirty="0">
              <a:latin typeface="Cambria" pitchFamily="18" charset="0"/>
              <a:ea typeface="Cambria" pitchFamily="18" charset="0"/>
            </a:rPr>
            <a:t>than đá, dầu mỏ, khí tự nhiên,….</a:t>
          </a:r>
          <a:endParaRPr lang="en-US" sz="1800" kern="1200" dirty="0">
            <a:latin typeface="Cambria" pitchFamily="18" charset="0"/>
            <a:ea typeface="Cambria" pitchFamily="18" charset="0"/>
          </a:endParaRPr>
        </a:p>
      </dsp:txBody>
      <dsp:txXfrm>
        <a:off x="31844" y="1265879"/>
        <a:ext cx="1002586" cy="1995393"/>
      </dsp:txXfrm>
    </dsp:sp>
    <dsp:sp modelId="{A4F6A9E5-8942-40B9-B8D0-5D914EFCBCC5}">
      <dsp:nvSpPr>
        <dsp:cNvPr id="0" name=""/>
        <dsp:cNvSpPr/>
      </dsp:nvSpPr>
      <dsp:spPr>
        <a:xfrm>
          <a:off x="1844290" y="998340"/>
          <a:ext cx="91440" cy="236346"/>
        </a:xfrm>
        <a:custGeom>
          <a:avLst/>
          <a:gdLst/>
          <a:ahLst/>
          <a:cxnLst/>
          <a:rect l="0" t="0" r="0" b="0"/>
          <a:pathLst>
            <a:path>
              <a:moveTo>
                <a:pt x="52411" y="0"/>
              </a:moveTo>
              <a:lnTo>
                <a:pt x="52411" y="118173"/>
              </a:lnTo>
              <a:lnTo>
                <a:pt x="45720" y="118173"/>
              </a:lnTo>
              <a:lnTo>
                <a:pt x="45720" y="2363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F5A1E5-00F7-4E6D-AE7E-B9CA6802612E}">
      <dsp:nvSpPr>
        <dsp:cNvPr id="0" name=""/>
        <dsp:cNvSpPr/>
      </dsp:nvSpPr>
      <dsp:spPr>
        <a:xfrm>
          <a:off x="1331512" y="1234687"/>
          <a:ext cx="1116995" cy="20297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vi-VN" sz="1800" kern="1200" dirty="0">
              <a:latin typeface="Cambria" pitchFamily="18" charset="0"/>
              <a:ea typeface="Cambria" pitchFamily="18" charset="0"/>
            </a:rPr>
            <a:t>Khoáng sản kim loại</a:t>
          </a:r>
          <a:r>
            <a:rPr lang="en-US" sz="1800" kern="1200" dirty="0">
              <a:latin typeface="Cambria" pitchFamily="18" charset="0"/>
              <a:ea typeface="Cambria" pitchFamily="18" charset="0"/>
            </a:rPr>
            <a:t>: </a:t>
          </a:r>
          <a:r>
            <a:rPr lang="vi-VN" sz="1800" kern="1200" dirty="0">
              <a:latin typeface="Cambria" pitchFamily="18" charset="0"/>
              <a:ea typeface="Cambria" pitchFamily="18" charset="0"/>
            </a:rPr>
            <a:t>sắt, đồng, bô-xit, man-gan, đất hiếm,...</a:t>
          </a:r>
          <a:endParaRPr lang="en-US" sz="1800" kern="1200" dirty="0">
            <a:latin typeface="Cambria" pitchFamily="18" charset="0"/>
            <a:ea typeface="Cambria" pitchFamily="18" charset="0"/>
          </a:endParaRPr>
        </a:p>
      </dsp:txBody>
      <dsp:txXfrm>
        <a:off x="1364228" y="1267403"/>
        <a:ext cx="1051563" cy="1964273"/>
      </dsp:txXfrm>
    </dsp:sp>
    <dsp:sp modelId="{EFDB2B31-6276-4322-A4AD-A364E9706971}">
      <dsp:nvSpPr>
        <dsp:cNvPr id="0" name=""/>
        <dsp:cNvSpPr/>
      </dsp:nvSpPr>
      <dsp:spPr>
        <a:xfrm>
          <a:off x="1896702" y="998340"/>
          <a:ext cx="1356873" cy="236346"/>
        </a:xfrm>
        <a:custGeom>
          <a:avLst/>
          <a:gdLst/>
          <a:ahLst/>
          <a:cxnLst/>
          <a:rect l="0" t="0" r="0" b="0"/>
          <a:pathLst>
            <a:path>
              <a:moveTo>
                <a:pt x="0" y="0"/>
              </a:moveTo>
              <a:lnTo>
                <a:pt x="0" y="118173"/>
              </a:lnTo>
              <a:lnTo>
                <a:pt x="1356873" y="118173"/>
              </a:lnTo>
              <a:lnTo>
                <a:pt x="1356873" y="2363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8A27CF-E668-4A7B-9F92-A2E4B3F27066}">
      <dsp:nvSpPr>
        <dsp:cNvPr id="0" name=""/>
        <dsp:cNvSpPr/>
      </dsp:nvSpPr>
      <dsp:spPr>
        <a:xfrm>
          <a:off x="2714398" y="1234687"/>
          <a:ext cx="1078353" cy="20297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vi-VN" sz="1800" kern="1200" dirty="0">
              <a:latin typeface="Cambria" pitchFamily="18" charset="0"/>
              <a:ea typeface="Cambria" pitchFamily="18" charset="0"/>
            </a:rPr>
            <a:t>Khoáng sản phi kim loại</a:t>
          </a:r>
          <a:r>
            <a:rPr lang="en-US" sz="1800" kern="1200" dirty="0">
              <a:latin typeface="Cambria" pitchFamily="18" charset="0"/>
              <a:ea typeface="Cambria" pitchFamily="18" charset="0"/>
            </a:rPr>
            <a:t>: </a:t>
          </a:r>
          <a:r>
            <a:rPr lang="vi-VN" sz="1800" kern="1200" dirty="0">
              <a:latin typeface="Cambria" pitchFamily="18" charset="0"/>
              <a:ea typeface="Cambria" pitchFamily="18" charset="0"/>
            </a:rPr>
            <a:t>a-pa-tit, đá vôi,</a:t>
          </a:r>
          <a:r>
            <a:rPr lang="en-US" sz="1800" kern="1200" dirty="0">
              <a:latin typeface="Cambria" pitchFamily="18" charset="0"/>
              <a:ea typeface="Cambria" pitchFamily="18" charset="0"/>
            </a:rPr>
            <a:t> </a:t>
          </a:r>
          <a:r>
            <a:rPr lang="en-US" sz="1800" kern="1200" dirty="0" err="1">
              <a:latin typeface="Cambria" pitchFamily="18" charset="0"/>
              <a:ea typeface="Cambria" pitchFamily="18" charset="0"/>
            </a:rPr>
            <a:t>sét</a:t>
          </a:r>
          <a:r>
            <a:rPr lang="en-US" sz="1800" kern="1200" dirty="0">
              <a:latin typeface="Cambria" pitchFamily="18" charset="0"/>
              <a:ea typeface="Cambria" pitchFamily="18" charset="0"/>
            </a:rPr>
            <a:t>, </a:t>
          </a:r>
          <a:r>
            <a:rPr lang="en-US" sz="1800" kern="1200" dirty="0" err="1">
              <a:latin typeface="Cambria" pitchFamily="18" charset="0"/>
              <a:ea typeface="Cambria" pitchFamily="18" charset="0"/>
            </a:rPr>
            <a:t>cao</a:t>
          </a:r>
          <a:r>
            <a:rPr lang="en-US" sz="1800" kern="1200" dirty="0">
              <a:latin typeface="Cambria" pitchFamily="18" charset="0"/>
              <a:ea typeface="Cambria" pitchFamily="18" charset="0"/>
            </a:rPr>
            <a:t> </a:t>
          </a:r>
          <a:r>
            <a:rPr lang="en-US" sz="1800" kern="1200" dirty="0" err="1">
              <a:latin typeface="Cambria" pitchFamily="18" charset="0"/>
              <a:ea typeface="Cambria" pitchFamily="18" charset="0"/>
            </a:rPr>
            <a:t>lanh</a:t>
          </a:r>
          <a:r>
            <a:rPr lang="en-US" sz="1800" kern="1200" dirty="0">
              <a:latin typeface="Cambria" pitchFamily="18" charset="0"/>
              <a:ea typeface="Cambria" pitchFamily="18" charset="0"/>
            </a:rPr>
            <a:t>,…</a:t>
          </a:r>
        </a:p>
      </dsp:txBody>
      <dsp:txXfrm>
        <a:off x="2745982" y="1266271"/>
        <a:ext cx="1015185" cy="19665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A3D125-B06F-42F5-829D-9F487143BDC2}">
      <dsp:nvSpPr>
        <dsp:cNvPr id="0" name=""/>
        <dsp:cNvSpPr/>
      </dsp:nvSpPr>
      <dsp:spPr>
        <a:xfrm>
          <a:off x="285419" y="0"/>
          <a:ext cx="3617497" cy="3617497"/>
        </a:xfrm>
        <a:prstGeom prst="triangl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50DDA3-DD47-46C6-9282-3CEBC703C57D}">
      <dsp:nvSpPr>
        <dsp:cNvPr id="0" name=""/>
        <dsp:cNvSpPr/>
      </dsp:nvSpPr>
      <dsp:spPr>
        <a:xfrm>
          <a:off x="1710387" y="362539"/>
          <a:ext cx="2776501" cy="129522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vi-VN" sz="1800" kern="1200" dirty="0">
              <a:latin typeface="Cambria" pitchFamily="18" charset="0"/>
              <a:ea typeface="Cambria" pitchFamily="18" charset="0"/>
            </a:rPr>
            <a:t>Lịch sử phát triển địa chất lâu dài và phức tạp qua 3 giai đoạn: Tiền Cambri, Cổ kiến tạo và Tân kiến tạo. </a:t>
          </a:r>
          <a:endParaRPr lang="en-US" sz="1800" kern="1200" dirty="0">
            <a:latin typeface="Cambria" pitchFamily="18" charset="0"/>
            <a:ea typeface="Cambria" pitchFamily="18" charset="0"/>
          </a:endParaRPr>
        </a:p>
      </dsp:txBody>
      <dsp:txXfrm>
        <a:off x="1773615" y="425767"/>
        <a:ext cx="2650045" cy="1168769"/>
      </dsp:txXfrm>
    </dsp:sp>
    <dsp:sp modelId="{3CC59CC5-11DA-4DA1-8AF9-3100F36D1E76}">
      <dsp:nvSpPr>
        <dsp:cNvPr id="0" name=""/>
        <dsp:cNvSpPr/>
      </dsp:nvSpPr>
      <dsp:spPr>
        <a:xfrm>
          <a:off x="1686203" y="1798366"/>
          <a:ext cx="2824869" cy="131598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vi-VN" sz="1800" kern="1200" dirty="0">
              <a:latin typeface="Cambria" pitchFamily="18" charset="0"/>
              <a:ea typeface="Cambria" pitchFamily="18" charset="0"/>
            </a:rPr>
            <a:t>Vị trí địa lí nước ta nằm ở nơi giao nhau giữa 2 vành đai sinh khoáng lớn là Thái Bình Dương và Địa Trung Hải.</a:t>
          </a:r>
          <a:endParaRPr lang="en-US" sz="1800" kern="1200" dirty="0">
            <a:latin typeface="Cambria" pitchFamily="18" charset="0"/>
            <a:ea typeface="Cambria" pitchFamily="18" charset="0"/>
          </a:endParaRPr>
        </a:p>
      </dsp:txBody>
      <dsp:txXfrm>
        <a:off x="1750444" y="1862607"/>
        <a:ext cx="2696387" cy="11875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497E28-FAE4-42DA-8D9D-5B4659273D7A}">
      <dsp:nvSpPr>
        <dsp:cNvPr id="0" name=""/>
        <dsp:cNvSpPr/>
      </dsp:nvSpPr>
      <dsp:spPr>
        <a:xfrm>
          <a:off x="-5828749" y="-892266"/>
          <a:ext cx="6940732" cy="6940732"/>
        </a:xfrm>
        <a:prstGeom prst="blockArc">
          <a:avLst>
            <a:gd name="adj1" fmla="val 18900000"/>
            <a:gd name="adj2" fmla="val 2700000"/>
            <a:gd name="adj3" fmla="val 31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4504B8-3AD3-4D7F-BA10-772C4BC9F4DA}">
      <dsp:nvSpPr>
        <dsp:cNvPr id="0" name=""/>
        <dsp:cNvSpPr/>
      </dsp:nvSpPr>
      <dsp:spPr>
        <a:xfrm>
          <a:off x="715680" y="507999"/>
          <a:ext cx="6528363" cy="1046481"/>
        </a:xfrm>
        <a:prstGeom prst="rect">
          <a:avLst/>
        </a:prstGeom>
        <a:solidFill>
          <a:srgbClr val="99FF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8547" tIns="45720" rIns="45720" bIns="45720" numCol="1" spcCol="1270" anchor="ctr" anchorCtr="0">
          <a:noAutofit/>
        </a:bodyPr>
        <a:lstStyle/>
        <a:p>
          <a:pPr marL="0" lvl="0" indent="0" algn="just" defTabSz="800100">
            <a:lnSpc>
              <a:spcPct val="90000"/>
            </a:lnSpc>
            <a:spcBef>
              <a:spcPct val="0"/>
            </a:spcBef>
            <a:spcAft>
              <a:spcPct val="35000"/>
            </a:spcAft>
            <a:buNone/>
          </a:pPr>
          <a:endParaRPr lang="en-US" sz="1800" b="1" kern="1200" dirty="0">
            <a:solidFill>
              <a:schemeClr val="tx1"/>
            </a:solidFill>
            <a:latin typeface="Cambria" pitchFamily="18" charset="0"/>
            <a:ea typeface="Cambria" pitchFamily="18" charset="0"/>
          </a:endParaRPr>
        </a:p>
        <a:p>
          <a:pPr marL="0" lvl="0" indent="0" algn="just" defTabSz="800100">
            <a:lnSpc>
              <a:spcPct val="90000"/>
            </a:lnSpc>
            <a:spcBef>
              <a:spcPct val="0"/>
            </a:spcBef>
            <a:spcAft>
              <a:spcPct val="35000"/>
            </a:spcAft>
            <a:buNone/>
          </a:pPr>
          <a:r>
            <a:rPr lang="en-US" sz="1800" b="1" kern="1200" dirty="0" err="1">
              <a:solidFill>
                <a:schemeClr val="tx1"/>
              </a:solidFill>
              <a:latin typeface="Cambria" pitchFamily="18" charset="0"/>
              <a:ea typeface="Cambria" pitchFamily="18" charset="0"/>
            </a:rPr>
            <a:t>Vai</a:t>
          </a:r>
          <a:r>
            <a:rPr lang="en-US" sz="1800" b="1" kern="1200" dirty="0">
              <a:solidFill>
                <a:schemeClr val="tx1"/>
              </a:solidFill>
              <a:latin typeface="Cambria" pitchFamily="18" charset="0"/>
              <a:ea typeface="Cambria" pitchFamily="18" charset="0"/>
            </a:rPr>
            <a:t> </a:t>
          </a:r>
          <a:r>
            <a:rPr lang="en-US" sz="1800" b="1" kern="1200" dirty="0" err="1">
              <a:solidFill>
                <a:schemeClr val="tx1"/>
              </a:solidFill>
              <a:latin typeface="Cambria" pitchFamily="18" charset="0"/>
              <a:ea typeface="Cambria" pitchFamily="18" charset="0"/>
            </a:rPr>
            <a:t>trò</a:t>
          </a:r>
          <a:r>
            <a:rPr lang="en-US" sz="1800" b="1" kern="1200" dirty="0">
              <a:solidFill>
                <a:schemeClr val="tx1"/>
              </a:solidFill>
              <a:latin typeface="Cambria" pitchFamily="18" charset="0"/>
              <a:ea typeface="Cambria" pitchFamily="18" charset="0"/>
            </a:rPr>
            <a:t>: </a:t>
          </a:r>
          <a:r>
            <a:rPr lang="vi-VN" sz="1800" b="0" kern="1200" dirty="0">
              <a:solidFill>
                <a:schemeClr val="tx1"/>
              </a:solidFill>
              <a:latin typeface="Cambria" pitchFamily="18" charset="0"/>
              <a:ea typeface="Cambria" pitchFamily="18" charset="0"/>
            </a:rPr>
            <a:t>Cung cấp nguyên liệu, nhiên liệu cho nhiều ngành công nghiệp cũng như đảm bảo an ninh năng lượng cho quốc gia</a:t>
          </a:r>
          <a:r>
            <a:rPr lang="en-US" sz="1800" b="0" kern="1200" dirty="0">
              <a:solidFill>
                <a:schemeClr val="tx1"/>
              </a:solidFill>
              <a:latin typeface="Cambria" pitchFamily="18" charset="0"/>
              <a:ea typeface="Cambria" pitchFamily="18" charset="0"/>
            </a:rPr>
            <a:t>, p</a:t>
          </a:r>
          <a:r>
            <a:rPr lang="vi-VN" sz="1800" b="0" kern="1200" dirty="0">
              <a:solidFill>
                <a:schemeClr val="tx1"/>
              </a:solidFill>
              <a:latin typeface="Cambria" pitchFamily="18" charset="0"/>
              <a:ea typeface="Cambria" pitchFamily="18" charset="0"/>
            </a:rPr>
            <a:t>hát triển kinh tế và đời sống.</a:t>
          </a:r>
          <a:endParaRPr lang="en-US" sz="1800" b="0" kern="1200" dirty="0">
            <a:solidFill>
              <a:schemeClr val="tx1"/>
            </a:solidFill>
            <a:latin typeface="Cambria" pitchFamily="18" charset="0"/>
            <a:ea typeface="Cambria" pitchFamily="18" charset="0"/>
          </a:endParaRPr>
        </a:p>
        <a:p>
          <a:pPr marL="0" lvl="0" indent="0" algn="just" defTabSz="800100">
            <a:lnSpc>
              <a:spcPct val="90000"/>
            </a:lnSpc>
            <a:spcBef>
              <a:spcPct val="0"/>
            </a:spcBef>
            <a:spcAft>
              <a:spcPct val="35000"/>
            </a:spcAft>
            <a:buNone/>
          </a:pPr>
          <a:endParaRPr lang="en-US" sz="1800" kern="1200" dirty="0">
            <a:solidFill>
              <a:schemeClr val="tx1"/>
            </a:solidFill>
            <a:latin typeface="Cambria" pitchFamily="18" charset="0"/>
            <a:ea typeface="Cambria" pitchFamily="18" charset="0"/>
          </a:endParaRPr>
        </a:p>
      </dsp:txBody>
      <dsp:txXfrm>
        <a:off x="715680" y="507999"/>
        <a:ext cx="6528363" cy="1046481"/>
      </dsp:txXfrm>
    </dsp:sp>
    <dsp:sp modelId="{467C472B-F399-46AE-B017-5DC56BBEA7D7}">
      <dsp:nvSpPr>
        <dsp:cNvPr id="0" name=""/>
        <dsp:cNvSpPr/>
      </dsp:nvSpPr>
      <dsp:spPr>
        <a:xfrm>
          <a:off x="71155" y="386715"/>
          <a:ext cx="1289050" cy="1289050"/>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97E049-4A6C-47F8-8707-C5FFDBF743ED}">
      <dsp:nvSpPr>
        <dsp:cNvPr id="0" name=""/>
        <dsp:cNvSpPr/>
      </dsp:nvSpPr>
      <dsp:spPr>
        <a:xfrm>
          <a:off x="1090536" y="2184403"/>
          <a:ext cx="6153508" cy="787392"/>
        </a:xfrm>
        <a:prstGeom prst="rect">
          <a:avLst/>
        </a:prstGeom>
        <a:solidFill>
          <a:srgbClr val="BCFCD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8547" tIns="45720" rIns="45720" bIns="45720" numCol="1" spcCol="1270" anchor="ctr" anchorCtr="0">
          <a:noAutofit/>
        </a:bodyPr>
        <a:lstStyle/>
        <a:p>
          <a:pPr marL="0" lvl="0" indent="0" algn="just" defTabSz="800100">
            <a:lnSpc>
              <a:spcPct val="90000"/>
            </a:lnSpc>
            <a:spcBef>
              <a:spcPct val="0"/>
            </a:spcBef>
            <a:spcAft>
              <a:spcPct val="35000"/>
            </a:spcAft>
            <a:buNone/>
          </a:pPr>
          <a:r>
            <a:rPr lang="en-US" sz="1800" b="1" kern="1200" dirty="0" err="1">
              <a:solidFill>
                <a:schemeClr val="tx1"/>
              </a:solidFill>
              <a:latin typeface="Cambria" pitchFamily="18" charset="0"/>
              <a:ea typeface="Cambria" pitchFamily="18" charset="0"/>
            </a:rPr>
            <a:t>Hiện</a:t>
          </a:r>
          <a:r>
            <a:rPr lang="en-US" sz="1800" b="1" kern="1200" dirty="0">
              <a:solidFill>
                <a:schemeClr val="tx1"/>
              </a:solidFill>
              <a:latin typeface="Cambria" pitchFamily="18" charset="0"/>
              <a:ea typeface="Cambria" pitchFamily="18" charset="0"/>
            </a:rPr>
            <a:t> </a:t>
          </a:r>
          <a:r>
            <a:rPr lang="en-US" sz="1800" b="1" kern="1200" dirty="0" err="1">
              <a:solidFill>
                <a:schemeClr val="tx1"/>
              </a:solidFill>
              <a:latin typeface="Cambria" pitchFamily="18" charset="0"/>
              <a:ea typeface="Cambria" pitchFamily="18" charset="0"/>
            </a:rPr>
            <a:t>trạng</a:t>
          </a:r>
          <a:r>
            <a:rPr lang="en-US" sz="1800" b="1" kern="1200" dirty="0">
              <a:solidFill>
                <a:schemeClr val="tx1"/>
              </a:solidFill>
              <a:latin typeface="Cambria" pitchFamily="18" charset="0"/>
              <a:ea typeface="Cambria" pitchFamily="18" charset="0"/>
            </a:rPr>
            <a:t>: </a:t>
          </a:r>
          <a:r>
            <a:rPr lang="vi-VN" sz="1800" b="0" i="0" kern="1200" dirty="0">
              <a:solidFill>
                <a:schemeClr val="tx1"/>
              </a:solidFill>
              <a:latin typeface="Cambria" pitchFamily="18" charset="0"/>
              <a:ea typeface="Cambria" pitchFamily="18" charset="0"/>
            </a:rPr>
            <a:t>Khai thác và sử dụng khoáng sản còn chưa hợp lí.</a:t>
          </a:r>
          <a:endParaRPr lang="en-US" sz="1800" b="0" i="0" kern="1200" dirty="0">
            <a:solidFill>
              <a:schemeClr val="tx1"/>
            </a:solidFill>
            <a:latin typeface="Cambria" pitchFamily="18" charset="0"/>
            <a:ea typeface="Cambria" pitchFamily="18" charset="0"/>
          </a:endParaRPr>
        </a:p>
      </dsp:txBody>
      <dsp:txXfrm>
        <a:off x="1090536" y="2184403"/>
        <a:ext cx="6153508" cy="787392"/>
      </dsp:txXfrm>
    </dsp:sp>
    <dsp:sp modelId="{9D6C96D5-59F1-4074-AA4E-276172A59D56}">
      <dsp:nvSpPr>
        <dsp:cNvPr id="0" name=""/>
        <dsp:cNvSpPr/>
      </dsp:nvSpPr>
      <dsp:spPr>
        <a:xfrm>
          <a:off x="446011" y="1933575"/>
          <a:ext cx="1289050" cy="1289050"/>
        </a:xfrm>
        <a:prstGeom prst="ellipse">
          <a:avLst/>
        </a:prstGeom>
        <a:blipFill rotWithShape="0">
          <a:blip xmlns:r="http://schemas.openxmlformats.org/officeDocument/2006/relationships" r:embed="rId2"/>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E9B536-5134-4AC7-990D-17E1F41843BA}">
      <dsp:nvSpPr>
        <dsp:cNvPr id="0" name=""/>
        <dsp:cNvSpPr/>
      </dsp:nvSpPr>
      <dsp:spPr>
        <a:xfrm>
          <a:off x="715680" y="3784599"/>
          <a:ext cx="6528363" cy="680721"/>
        </a:xfrm>
        <a:prstGeom prst="rect">
          <a:avLst/>
        </a:prstGeom>
        <a:solidFill>
          <a:srgbClr val="FF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8547" tIns="45720" rIns="45720" bIns="45720" numCol="1" spcCol="1270" anchor="ctr" anchorCtr="0">
          <a:noAutofit/>
        </a:bodyPr>
        <a:lstStyle/>
        <a:p>
          <a:pPr marL="0" lvl="0" indent="0" algn="l" defTabSz="800100">
            <a:lnSpc>
              <a:spcPct val="90000"/>
            </a:lnSpc>
            <a:spcBef>
              <a:spcPct val="0"/>
            </a:spcBef>
            <a:spcAft>
              <a:spcPct val="35000"/>
            </a:spcAft>
            <a:buNone/>
          </a:pPr>
          <a:endParaRPr lang="en-US" sz="1800" b="1" kern="1200" dirty="0">
            <a:solidFill>
              <a:schemeClr val="tx1"/>
            </a:solidFill>
            <a:latin typeface="Cambria" pitchFamily="18" charset="0"/>
            <a:ea typeface="Cambria" pitchFamily="18" charset="0"/>
          </a:endParaRPr>
        </a:p>
        <a:p>
          <a:pPr marL="0" lvl="0" indent="0" algn="l" defTabSz="800100">
            <a:lnSpc>
              <a:spcPct val="90000"/>
            </a:lnSpc>
            <a:spcBef>
              <a:spcPct val="0"/>
            </a:spcBef>
            <a:spcAft>
              <a:spcPct val="35000"/>
            </a:spcAft>
            <a:buNone/>
          </a:pPr>
          <a:r>
            <a:rPr lang="en-US" sz="1800" b="1" kern="1200" dirty="0" err="1">
              <a:solidFill>
                <a:schemeClr val="tx1"/>
              </a:solidFill>
              <a:latin typeface="Cambria" pitchFamily="18" charset="0"/>
              <a:ea typeface="Cambria" pitchFamily="18" charset="0"/>
            </a:rPr>
            <a:t>Nguyên</a:t>
          </a:r>
          <a:r>
            <a:rPr lang="en-US" sz="1800" b="1" kern="1200" dirty="0">
              <a:solidFill>
                <a:schemeClr val="tx1"/>
              </a:solidFill>
              <a:latin typeface="Cambria" pitchFamily="18" charset="0"/>
              <a:ea typeface="Cambria" pitchFamily="18" charset="0"/>
            </a:rPr>
            <a:t> </a:t>
          </a:r>
          <a:r>
            <a:rPr lang="en-US" sz="1800" b="1" kern="1200" dirty="0" err="1">
              <a:solidFill>
                <a:schemeClr val="tx1"/>
              </a:solidFill>
              <a:latin typeface="Cambria" pitchFamily="18" charset="0"/>
              <a:ea typeface="Cambria" pitchFamily="18" charset="0"/>
            </a:rPr>
            <a:t>nhân</a:t>
          </a:r>
          <a:r>
            <a:rPr lang="en-US" sz="1800" kern="1200" dirty="0">
              <a:solidFill>
                <a:schemeClr val="tx1"/>
              </a:solidFill>
              <a:latin typeface="Cambria" pitchFamily="18" charset="0"/>
              <a:ea typeface="Cambria" pitchFamily="18" charset="0"/>
            </a:rPr>
            <a:t>: </a:t>
          </a:r>
          <a:r>
            <a:rPr lang="en-US" sz="1800" kern="1200" dirty="0" err="1">
              <a:solidFill>
                <a:schemeClr val="tx1"/>
              </a:solidFill>
              <a:latin typeface="Cambria" pitchFamily="18" charset="0"/>
              <a:ea typeface="Cambria" pitchFamily="18" charset="0"/>
            </a:rPr>
            <a:t>Khai</a:t>
          </a:r>
          <a:r>
            <a:rPr lang="en-US" sz="1800" kern="1200" dirty="0">
              <a:solidFill>
                <a:schemeClr val="tx1"/>
              </a:solidFill>
              <a:latin typeface="Cambria" pitchFamily="18" charset="0"/>
              <a:ea typeface="Cambria" pitchFamily="18" charset="0"/>
            </a:rPr>
            <a:t> </a:t>
          </a:r>
          <a:r>
            <a:rPr lang="en-US" sz="1800" kern="1200" dirty="0" err="1">
              <a:solidFill>
                <a:schemeClr val="tx1"/>
              </a:solidFill>
              <a:latin typeface="Cambria" pitchFamily="18" charset="0"/>
              <a:ea typeface="Cambria" pitchFamily="18" charset="0"/>
            </a:rPr>
            <a:t>thác</a:t>
          </a:r>
          <a:r>
            <a:rPr lang="en-US" sz="1800" kern="1200" dirty="0">
              <a:solidFill>
                <a:schemeClr val="tx1"/>
              </a:solidFill>
              <a:latin typeface="Cambria" pitchFamily="18" charset="0"/>
              <a:ea typeface="Cambria" pitchFamily="18" charset="0"/>
            </a:rPr>
            <a:t> </a:t>
          </a:r>
          <a:r>
            <a:rPr lang="en-US" sz="1800" kern="1200" dirty="0" err="1">
              <a:solidFill>
                <a:schemeClr val="tx1"/>
              </a:solidFill>
              <a:latin typeface="Cambria" pitchFamily="18" charset="0"/>
              <a:ea typeface="Cambria" pitchFamily="18" charset="0"/>
            </a:rPr>
            <a:t>quá</a:t>
          </a:r>
          <a:r>
            <a:rPr lang="en-US" sz="1800" kern="1200" dirty="0">
              <a:solidFill>
                <a:schemeClr val="tx1"/>
              </a:solidFill>
              <a:latin typeface="Cambria" pitchFamily="18" charset="0"/>
              <a:ea typeface="Cambria" pitchFamily="18" charset="0"/>
            </a:rPr>
            <a:t> </a:t>
          </a:r>
          <a:r>
            <a:rPr lang="en-US" sz="1800" kern="1200" dirty="0" err="1">
              <a:solidFill>
                <a:schemeClr val="tx1"/>
              </a:solidFill>
              <a:latin typeface="Cambria" pitchFamily="18" charset="0"/>
              <a:ea typeface="Cambria" pitchFamily="18" charset="0"/>
            </a:rPr>
            <a:t>mức</a:t>
          </a:r>
          <a:r>
            <a:rPr lang="en-US" sz="1800" kern="1200" dirty="0">
              <a:solidFill>
                <a:schemeClr val="tx1"/>
              </a:solidFill>
              <a:latin typeface="Cambria" pitchFamily="18" charset="0"/>
              <a:ea typeface="Cambria" pitchFamily="18" charset="0"/>
            </a:rPr>
            <a:t>, </a:t>
          </a:r>
          <a:r>
            <a:rPr lang="en-US" sz="1800" kern="1200" dirty="0" err="1">
              <a:solidFill>
                <a:schemeClr val="tx1"/>
              </a:solidFill>
              <a:latin typeface="Cambria" pitchFamily="18" charset="0"/>
              <a:ea typeface="Cambria" pitchFamily="18" charset="0"/>
            </a:rPr>
            <a:t>bừa</a:t>
          </a:r>
          <a:r>
            <a:rPr lang="en-US" sz="1800" kern="1200" dirty="0">
              <a:solidFill>
                <a:schemeClr val="tx1"/>
              </a:solidFill>
              <a:latin typeface="Cambria" pitchFamily="18" charset="0"/>
              <a:ea typeface="Cambria" pitchFamily="18" charset="0"/>
            </a:rPr>
            <a:t> </a:t>
          </a:r>
          <a:r>
            <a:rPr lang="en-US" sz="1800" kern="1200" dirty="0" err="1">
              <a:solidFill>
                <a:schemeClr val="tx1"/>
              </a:solidFill>
              <a:latin typeface="Cambria" pitchFamily="18" charset="0"/>
              <a:ea typeface="Cambria" pitchFamily="18" charset="0"/>
            </a:rPr>
            <a:t>bãi</a:t>
          </a:r>
          <a:r>
            <a:rPr lang="en-US" sz="1800" kern="1200" dirty="0">
              <a:solidFill>
                <a:schemeClr val="tx1"/>
              </a:solidFill>
              <a:latin typeface="Cambria" pitchFamily="18" charset="0"/>
              <a:ea typeface="Cambria" pitchFamily="18" charset="0"/>
            </a:rPr>
            <a:t>, </a:t>
          </a:r>
          <a:r>
            <a:rPr lang="en-US" sz="1800" kern="1200" dirty="0" err="1">
              <a:solidFill>
                <a:schemeClr val="tx1"/>
              </a:solidFill>
              <a:latin typeface="Cambria" pitchFamily="18" charset="0"/>
              <a:ea typeface="Cambria" pitchFamily="18" charset="0"/>
            </a:rPr>
            <a:t>trái</a:t>
          </a:r>
          <a:r>
            <a:rPr lang="en-US" sz="1800" kern="1200" dirty="0">
              <a:solidFill>
                <a:schemeClr val="tx1"/>
              </a:solidFill>
              <a:latin typeface="Cambria" pitchFamily="18" charset="0"/>
              <a:ea typeface="Cambria" pitchFamily="18" charset="0"/>
            </a:rPr>
            <a:t> </a:t>
          </a:r>
          <a:r>
            <a:rPr lang="en-US" sz="1800" kern="1200" dirty="0" err="1">
              <a:solidFill>
                <a:schemeClr val="tx1"/>
              </a:solidFill>
              <a:latin typeface="Cambria" pitchFamily="18" charset="0"/>
              <a:ea typeface="Cambria" pitchFamily="18" charset="0"/>
            </a:rPr>
            <a:t>phép</a:t>
          </a:r>
          <a:r>
            <a:rPr lang="en-US" sz="1800" kern="1200" dirty="0">
              <a:solidFill>
                <a:schemeClr val="tx1"/>
              </a:solidFill>
              <a:latin typeface="Cambria" pitchFamily="18" charset="0"/>
              <a:ea typeface="Cambria" pitchFamily="18" charset="0"/>
            </a:rPr>
            <a:t>, </a:t>
          </a:r>
          <a:r>
            <a:rPr lang="en-US" sz="1800" kern="1200" dirty="0" err="1">
              <a:solidFill>
                <a:schemeClr val="tx1"/>
              </a:solidFill>
              <a:latin typeface="Cambria" pitchFamily="18" charset="0"/>
              <a:ea typeface="Cambria" pitchFamily="18" charset="0"/>
            </a:rPr>
            <a:t>công</a:t>
          </a:r>
          <a:r>
            <a:rPr lang="en-US" sz="1800" kern="1200" dirty="0">
              <a:solidFill>
                <a:schemeClr val="tx1"/>
              </a:solidFill>
              <a:latin typeface="Cambria" pitchFamily="18" charset="0"/>
              <a:ea typeface="Cambria" pitchFamily="18" charset="0"/>
            </a:rPr>
            <a:t> </a:t>
          </a:r>
          <a:r>
            <a:rPr lang="en-US" sz="1800" kern="1200" dirty="0" err="1">
              <a:solidFill>
                <a:schemeClr val="tx1"/>
              </a:solidFill>
              <a:latin typeface="Cambria" pitchFamily="18" charset="0"/>
              <a:ea typeface="Cambria" pitchFamily="18" charset="0"/>
            </a:rPr>
            <a:t>nghệ</a:t>
          </a:r>
          <a:r>
            <a:rPr lang="en-US" sz="1800" kern="1200" dirty="0">
              <a:solidFill>
                <a:schemeClr val="tx1"/>
              </a:solidFill>
              <a:latin typeface="Cambria" pitchFamily="18" charset="0"/>
              <a:ea typeface="Cambria" pitchFamily="18" charset="0"/>
            </a:rPr>
            <a:t> </a:t>
          </a:r>
          <a:r>
            <a:rPr lang="en-US" sz="1800" kern="1200" dirty="0" err="1">
              <a:solidFill>
                <a:schemeClr val="tx1"/>
              </a:solidFill>
              <a:latin typeface="Cambria" pitchFamily="18" charset="0"/>
              <a:ea typeface="Cambria" pitchFamily="18" charset="0"/>
            </a:rPr>
            <a:t>khai</a:t>
          </a:r>
          <a:r>
            <a:rPr lang="en-US" sz="1800" kern="1200" dirty="0">
              <a:solidFill>
                <a:schemeClr val="tx1"/>
              </a:solidFill>
              <a:latin typeface="Cambria" pitchFamily="18" charset="0"/>
              <a:ea typeface="Cambria" pitchFamily="18" charset="0"/>
            </a:rPr>
            <a:t> </a:t>
          </a:r>
          <a:r>
            <a:rPr lang="en-US" sz="1800" kern="1200" dirty="0" err="1">
              <a:solidFill>
                <a:schemeClr val="tx1"/>
              </a:solidFill>
              <a:latin typeface="Cambria" pitchFamily="18" charset="0"/>
              <a:ea typeface="Cambria" pitchFamily="18" charset="0"/>
            </a:rPr>
            <a:t>thác</a:t>
          </a:r>
          <a:r>
            <a:rPr lang="en-US" sz="1800" kern="1200" dirty="0">
              <a:solidFill>
                <a:schemeClr val="tx1"/>
              </a:solidFill>
              <a:latin typeface="Cambria" pitchFamily="18" charset="0"/>
              <a:ea typeface="Cambria" pitchFamily="18" charset="0"/>
            </a:rPr>
            <a:t> </a:t>
          </a:r>
          <a:r>
            <a:rPr lang="en-US" sz="1800" kern="1200" dirty="0" err="1">
              <a:solidFill>
                <a:schemeClr val="tx1"/>
              </a:solidFill>
              <a:latin typeface="Cambria" pitchFamily="18" charset="0"/>
              <a:ea typeface="Cambria" pitchFamily="18" charset="0"/>
            </a:rPr>
            <a:t>còn</a:t>
          </a:r>
          <a:r>
            <a:rPr lang="en-US" sz="1800" kern="1200" dirty="0">
              <a:solidFill>
                <a:schemeClr val="tx1"/>
              </a:solidFill>
              <a:latin typeface="Cambria" pitchFamily="18" charset="0"/>
              <a:ea typeface="Cambria" pitchFamily="18" charset="0"/>
            </a:rPr>
            <a:t> </a:t>
          </a:r>
          <a:r>
            <a:rPr lang="en-US" sz="1800" kern="1200" dirty="0" err="1">
              <a:solidFill>
                <a:schemeClr val="tx1"/>
              </a:solidFill>
              <a:latin typeface="Cambria" pitchFamily="18" charset="0"/>
              <a:ea typeface="Cambria" pitchFamily="18" charset="0"/>
            </a:rPr>
            <a:t>lạc</a:t>
          </a:r>
          <a:r>
            <a:rPr lang="en-US" sz="1800" kern="1200" dirty="0">
              <a:solidFill>
                <a:schemeClr val="tx1"/>
              </a:solidFill>
              <a:latin typeface="Cambria" pitchFamily="18" charset="0"/>
              <a:ea typeface="Cambria" pitchFamily="18" charset="0"/>
            </a:rPr>
            <a:t> </a:t>
          </a:r>
          <a:r>
            <a:rPr lang="en-US" sz="1800" kern="1200" dirty="0" err="1">
              <a:solidFill>
                <a:schemeClr val="tx1"/>
              </a:solidFill>
              <a:latin typeface="Cambria" pitchFamily="18" charset="0"/>
              <a:ea typeface="Cambria" pitchFamily="18" charset="0"/>
            </a:rPr>
            <a:t>hậu</a:t>
          </a:r>
          <a:r>
            <a:rPr lang="en-US" sz="1800" kern="1200" dirty="0">
              <a:solidFill>
                <a:schemeClr val="tx1"/>
              </a:solidFill>
              <a:latin typeface="Cambria" pitchFamily="18" charset="0"/>
              <a:ea typeface="Cambria" pitchFamily="18" charset="0"/>
            </a:rPr>
            <a:t>.</a:t>
          </a:r>
        </a:p>
        <a:p>
          <a:pPr marL="0" lvl="0" indent="0" algn="l" defTabSz="800100">
            <a:lnSpc>
              <a:spcPct val="90000"/>
            </a:lnSpc>
            <a:spcBef>
              <a:spcPct val="0"/>
            </a:spcBef>
            <a:spcAft>
              <a:spcPct val="35000"/>
            </a:spcAft>
            <a:buNone/>
          </a:pPr>
          <a:endParaRPr lang="en-US" sz="1800" kern="1200" dirty="0">
            <a:solidFill>
              <a:schemeClr val="tx1"/>
            </a:solidFill>
            <a:latin typeface="Cambria" pitchFamily="18" charset="0"/>
            <a:ea typeface="Cambria" pitchFamily="18" charset="0"/>
          </a:endParaRPr>
        </a:p>
      </dsp:txBody>
      <dsp:txXfrm>
        <a:off x="715680" y="3784599"/>
        <a:ext cx="6528363" cy="680721"/>
      </dsp:txXfrm>
    </dsp:sp>
    <dsp:sp modelId="{BB02C15B-25BD-4CA5-8B62-85830BA892A9}">
      <dsp:nvSpPr>
        <dsp:cNvPr id="0" name=""/>
        <dsp:cNvSpPr/>
      </dsp:nvSpPr>
      <dsp:spPr>
        <a:xfrm>
          <a:off x="71155" y="3480435"/>
          <a:ext cx="1289050" cy="1289050"/>
        </a:xfrm>
        <a:prstGeom prst="ellipse">
          <a:avLst/>
        </a:prstGeom>
        <a:blipFill rotWithShape="0">
          <a:blip xmlns:r="http://schemas.openxmlformats.org/officeDocument/2006/relationships" r:embed="rId3"/>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497E28-FAE4-42DA-8D9D-5B4659273D7A}">
      <dsp:nvSpPr>
        <dsp:cNvPr id="0" name=""/>
        <dsp:cNvSpPr/>
      </dsp:nvSpPr>
      <dsp:spPr>
        <a:xfrm>
          <a:off x="-5828749" y="-892266"/>
          <a:ext cx="6940732" cy="6940732"/>
        </a:xfrm>
        <a:prstGeom prst="blockArc">
          <a:avLst>
            <a:gd name="adj1" fmla="val 18900000"/>
            <a:gd name="adj2" fmla="val 2700000"/>
            <a:gd name="adj3" fmla="val 31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4504B8-3AD3-4D7F-BA10-772C4BC9F4DA}">
      <dsp:nvSpPr>
        <dsp:cNvPr id="0" name=""/>
        <dsp:cNvSpPr/>
      </dsp:nvSpPr>
      <dsp:spPr>
        <a:xfrm>
          <a:off x="715680" y="507999"/>
          <a:ext cx="6528363" cy="1046481"/>
        </a:xfrm>
        <a:prstGeom prst="rect">
          <a:avLst/>
        </a:prstGeom>
        <a:solidFill>
          <a:srgbClr val="99FF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8547" tIns="45720" rIns="45720" bIns="45720" numCol="1" spcCol="1270" anchor="ctr" anchorCtr="0">
          <a:noAutofit/>
        </a:bodyPr>
        <a:lstStyle/>
        <a:p>
          <a:pPr marL="0" lvl="0" indent="0" algn="just" defTabSz="800100">
            <a:lnSpc>
              <a:spcPct val="90000"/>
            </a:lnSpc>
            <a:spcBef>
              <a:spcPct val="0"/>
            </a:spcBef>
            <a:spcAft>
              <a:spcPct val="35000"/>
            </a:spcAft>
            <a:buNone/>
          </a:pPr>
          <a:r>
            <a:rPr lang="en-US" sz="1800" b="1" kern="1200" dirty="0" err="1">
              <a:solidFill>
                <a:schemeClr val="tx1"/>
              </a:solidFill>
              <a:latin typeface="Cambria" pitchFamily="18" charset="0"/>
              <a:ea typeface="Cambria" pitchFamily="18" charset="0"/>
            </a:rPr>
            <a:t>Hậu</a:t>
          </a:r>
          <a:r>
            <a:rPr lang="en-US" sz="1800" b="1" kern="1200" dirty="0">
              <a:solidFill>
                <a:schemeClr val="tx1"/>
              </a:solidFill>
              <a:latin typeface="Cambria" pitchFamily="18" charset="0"/>
              <a:ea typeface="Cambria" pitchFamily="18" charset="0"/>
            </a:rPr>
            <a:t> </a:t>
          </a:r>
          <a:r>
            <a:rPr lang="en-US" sz="1800" b="1" kern="1200" dirty="0" err="1">
              <a:solidFill>
                <a:schemeClr val="tx1"/>
              </a:solidFill>
              <a:latin typeface="Cambria" pitchFamily="18" charset="0"/>
              <a:ea typeface="Cambria" pitchFamily="18" charset="0"/>
            </a:rPr>
            <a:t>quả</a:t>
          </a:r>
          <a:r>
            <a:rPr lang="en-US" sz="1800" b="1" kern="1200" dirty="0">
              <a:solidFill>
                <a:schemeClr val="tx1"/>
              </a:solidFill>
              <a:latin typeface="Cambria" pitchFamily="18" charset="0"/>
              <a:ea typeface="Cambria" pitchFamily="18" charset="0"/>
            </a:rPr>
            <a:t>: </a:t>
          </a:r>
          <a:r>
            <a:rPr lang="vi-VN" sz="1800" b="0" kern="1200" dirty="0">
              <a:solidFill>
                <a:schemeClr val="tx1"/>
              </a:solidFill>
              <a:latin typeface="Cambria" pitchFamily="18" charset="0"/>
              <a:ea typeface="Cambria" pitchFamily="18" charset="0"/>
            </a:rPr>
            <a:t>Gây lãng phí, ảnh hưởng xấu đến môi trường và phát triển bền vững. Bên cạnh đó, một số loại khoáng sản bị khai thác quá mức dẫn tới nguy cơ cạn kiệt.</a:t>
          </a:r>
          <a:endParaRPr lang="en-US" sz="1800" b="0" kern="1200" dirty="0">
            <a:solidFill>
              <a:schemeClr val="tx1"/>
            </a:solidFill>
            <a:latin typeface="Cambria" pitchFamily="18" charset="0"/>
            <a:ea typeface="Cambria" pitchFamily="18" charset="0"/>
          </a:endParaRPr>
        </a:p>
      </dsp:txBody>
      <dsp:txXfrm>
        <a:off x="715680" y="507999"/>
        <a:ext cx="6528363" cy="1046481"/>
      </dsp:txXfrm>
    </dsp:sp>
    <dsp:sp modelId="{467C472B-F399-46AE-B017-5DC56BBEA7D7}">
      <dsp:nvSpPr>
        <dsp:cNvPr id="0" name=""/>
        <dsp:cNvSpPr/>
      </dsp:nvSpPr>
      <dsp:spPr>
        <a:xfrm>
          <a:off x="71155" y="386715"/>
          <a:ext cx="1289050" cy="1289050"/>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97E049-4A6C-47F8-8707-C5FFDBF743ED}">
      <dsp:nvSpPr>
        <dsp:cNvPr id="0" name=""/>
        <dsp:cNvSpPr/>
      </dsp:nvSpPr>
      <dsp:spPr>
        <a:xfrm>
          <a:off x="1090536" y="2249103"/>
          <a:ext cx="6153508" cy="657992"/>
        </a:xfrm>
        <a:prstGeom prst="rect">
          <a:avLst/>
        </a:prstGeom>
        <a:solidFill>
          <a:srgbClr val="BCFCD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8547" tIns="45720" rIns="45720" bIns="45720" numCol="1" spcCol="1270" anchor="ctr" anchorCtr="0">
          <a:noAutofit/>
        </a:bodyPr>
        <a:lstStyle/>
        <a:p>
          <a:pPr marL="0" lvl="0" indent="0" defTabSz="800100">
            <a:lnSpc>
              <a:spcPct val="90000"/>
            </a:lnSpc>
            <a:spcBef>
              <a:spcPct val="0"/>
            </a:spcBef>
            <a:spcAft>
              <a:spcPct val="35000"/>
            </a:spcAft>
            <a:buNone/>
          </a:pPr>
          <a:endParaRPr lang="en-US" sz="1800" b="1" kern="1200" dirty="0">
            <a:solidFill>
              <a:schemeClr val="tx1"/>
            </a:solidFill>
            <a:latin typeface="Cambria" pitchFamily="18" charset="0"/>
            <a:ea typeface="Cambria" pitchFamily="18" charset="0"/>
          </a:endParaRPr>
        </a:p>
        <a:p>
          <a:pPr marL="0" lvl="0" indent="0" defTabSz="800100">
            <a:lnSpc>
              <a:spcPct val="90000"/>
            </a:lnSpc>
            <a:spcBef>
              <a:spcPct val="0"/>
            </a:spcBef>
            <a:spcAft>
              <a:spcPct val="35000"/>
            </a:spcAft>
            <a:buNone/>
          </a:pPr>
          <a:r>
            <a:rPr lang="en-US" sz="1800" b="1" kern="1200" dirty="0" err="1">
              <a:solidFill>
                <a:schemeClr val="tx1"/>
              </a:solidFill>
              <a:latin typeface="Cambria" pitchFamily="18" charset="0"/>
              <a:ea typeface="Cambria" pitchFamily="18" charset="0"/>
            </a:rPr>
            <a:t>Ví</a:t>
          </a:r>
          <a:r>
            <a:rPr lang="en-US" sz="1800" b="1" kern="1200" dirty="0">
              <a:solidFill>
                <a:schemeClr val="tx1"/>
              </a:solidFill>
              <a:latin typeface="Cambria" pitchFamily="18" charset="0"/>
              <a:ea typeface="Cambria" pitchFamily="18" charset="0"/>
            </a:rPr>
            <a:t> </a:t>
          </a:r>
          <a:r>
            <a:rPr lang="en-US" sz="1800" b="1" kern="1200" dirty="0" err="1">
              <a:solidFill>
                <a:schemeClr val="tx1"/>
              </a:solidFill>
              <a:latin typeface="Cambria" pitchFamily="18" charset="0"/>
              <a:ea typeface="Cambria" pitchFamily="18" charset="0"/>
            </a:rPr>
            <a:t>dụ</a:t>
          </a:r>
          <a:r>
            <a:rPr lang="en-US" sz="1800" b="1" kern="1200" dirty="0">
              <a:solidFill>
                <a:schemeClr val="tx1"/>
              </a:solidFill>
              <a:latin typeface="Cambria" pitchFamily="18" charset="0"/>
              <a:ea typeface="Cambria" pitchFamily="18" charset="0"/>
            </a:rPr>
            <a:t>: </a:t>
          </a:r>
          <a:r>
            <a:rPr lang="en-US" sz="1800" b="0" kern="1200" dirty="0" err="1">
              <a:solidFill>
                <a:schemeClr val="tx1"/>
              </a:solidFill>
              <a:latin typeface="Cambria" pitchFamily="18" charset="0"/>
              <a:ea typeface="Cambria" pitchFamily="18" charset="0"/>
            </a:rPr>
            <a:t>Sạt</a:t>
          </a:r>
          <a:r>
            <a:rPr lang="en-US" sz="1800" b="0" kern="1200" dirty="0">
              <a:solidFill>
                <a:schemeClr val="tx1"/>
              </a:solidFill>
              <a:latin typeface="Cambria" pitchFamily="18" charset="0"/>
              <a:ea typeface="Cambria" pitchFamily="18" charset="0"/>
            </a:rPr>
            <a:t> </a:t>
          </a:r>
          <a:r>
            <a:rPr lang="en-US" sz="1800" b="0" kern="1200" dirty="0" err="1">
              <a:solidFill>
                <a:schemeClr val="tx1"/>
              </a:solidFill>
              <a:latin typeface="Cambria" pitchFamily="18" charset="0"/>
              <a:ea typeface="Cambria" pitchFamily="18" charset="0"/>
            </a:rPr>
            <a:t>lở</a:t>
          </a:r>
          <a:r>
            <a:rPr lang="en-US" sz="1800" b="0" kern="1200" dirty="0">
              <a:solidFill>
                <a:schemeClr val="tx1"/>
              </a:solidFill>
              <a:latin typeface="Cambria" pitchFamily="18" charset="0"/>
              <a:ea typeface="Cambria" pitchFamily="18" charset="0"/>
            </a:rPr>
            <a:t> </a:t>
          </a:r>
          <a:r>
            <a:rPr lang="en-US" sz="1800" b="0" kern="1200" dirty="0" err="1">
              <a:solidFill>
                <a:schemeClr val="tx1"/>
              </a:solidFill>
              <a:latin typeface="Cambria" pitchFamily="18" charset="0"/>
              <a:ea typeface="Cambria" pitchFamily="18" charset="0"/>
            </a:rPr>
            <a:t>sông</a:t>
          </a:r>
          <a:r>
            <a:rPr lang="en-US" sz="1800" b="0" kern="1200" dirty="0">
              <a:solidFill>
                <a:schemeClr val="tx1"/>
              </a:solidFill>
              <a:latin typeface="Cambria" pitchFamily="18" charset="0"/>
              <a:ea typeface="Cambria" pitchFamily="18" charset="0"/>
            </a:rPr>
            <a:t> </a:t>
          </a:r>
          <a:r>
            <a:rPr lang="en-US" sz="1800" b="0" kern="1200" dirty="0" err="1">
              <a:solidFill>
                <a:schemeClr val="tx1"/>
              </a:solidFill>
              <a:latin typeface="Cambria" pitchFamily="18" charset="0"/>
              <a:ea typeface="Cambria" pitchFamily="18" charset="0"/>
            </a:rPr>
            <a:t>Hậu</a:t>
          </a:r>
          <a:r>
            <a:rPr lang="en-US" sz="1800" b="0" kern="1200" dirty="0">
              <a:solidFill>
                <a:schemeClr val="tx1"/>
              </a:solidFill>
              <a:latin typeface="Cambria" pitchFamily="18" charset="0"/>
              <a:ea typeface="Cambria" pitchFamily="18" charset="0"/>
            </a:rPr>
            <a:t> do </a:t>
          </a:r>
          <a:r>
            <a:rPr lang="en-US" sz="1800" b="0" kern="1200" dirty="0" err="1">
              <a:solidFill>
                <a:schemeClr val="tx1"/>
              </a:solidFill>
              <a:latin typeface="Cambria" pitchFamily="18" charset="0"/>
              <a:ea typeface="Cambria" pitchFamily="18" charset="0"/>
            </a:rPr>
            <a:t>khai</a:t>
          </a:r>
          <a:r>
            <a:rPr lang="en-US" sz="1800" b="0" kern="1200" dirty="0">
              <a:solidFill>
                <a:schemeClr val="tx1"/>
              </a:solidFill>
              <a:latin typeface="Cambria" pitchFamily="18" charset="0"/>
              <a:ea typeface="Cambria" pitchFamily="18" charset="0"/>
            </a:rPr>
            <a:t> </a:t>
          </a:r>
          <a:r>
            <a:rPr lang="en-US" sz="1800" b="0" kern="1200" dirty="0" err="1">
              <a:solidFill>
                <a:schemeClr val="tx1"/>
              </a:solidFill>
              <a:latin typeface="Cambria" pitchFamily="18" charset="0"/>
              <a:ea typeface="Cambria" pitchFamily="18" charset="0"/>
            </a:rPr>
            <a:t>thác</a:t>
          </a:r>
          <a:r>
            <a:rPr lang="en-US" sz="1800" b="0" kern="1200" dirty="0">
              <a:solidFill>
                <a:schemeClr val="tx1"/>
              </a:solidFill>
              <a:latin typeface="Cambria" pitchFamily="18" charset="0"/>
              <a:ea typeface="Cambria" pitchFamily="18" charset="0"/>
            </a:rPr>
            <a:t> </a:t>
          </a:r>
          <a:r>
            <a:rPr lang="en-US" sz="1800" b="0" kern="1200" dirty="0" err="1">
              <a:solidFill>
                <a:schemeClr val="tx1"/>
              </a:solidFill>
              <a:latin typeface="Cambria" pitchFamily="18" charset="0"/>
              <a:ea typeface="Cambria" pitchFamily="18" charset="0"/>
            </a:rPr>
            <a:t>cát</a:t>
          </a:r>
          <a:r>
            <a:rPr lang="en-US" sz="1800" b="0" kern="1200" dirty="0">
              <a:solidFill>
                <a:schemeClr val="tx1"/>
              </a:solidFill>
              <a:latin typeface="Cambria" pitchFamily="18" charset="0"/>
              <a:ea typeface="Cambria" pitchFamily="18" charset="0"/>
            </a:rPr>
            <a:t>, ô </a:t>
          </a:r>
          <a:r>
            <a:rPr lang="en-US" sz="1800" b="0" kern="1200" dirty="0" err="1">
              <a:solidFill>
                <a:schemeClr val="tx1"/>
              </a:solidFill>
              <a:latin typeface="Cambria" pitchFamily="18" charset="0"/>
              <a:ea typeface="Cambria" pitchFamily="18" charset="0"/>
            </a:rPr>
            <a:t>nhiễm</a:t>
          </a:r>
          <a:r>
            <a:rPr lang="en-US" sz="1800" b="0" kern="1200" dirty="0">
              <a:solidFill>
                <a:schemeClr val="tx1"/>
              </a:solidFill>
              <a:latin typeface="Cambria" pitchFamily="18" charset="0"/>
              <a:ea typeface="Cambria" pitchFamily="18" charset="0"/>
            </a:rPr>
            <a:t> </a:t>
          </a:r>
          <a:r>
            <a:rPr lang="en-US" sz="1800" b="0" kern="1200" dirty="0" err="1">
              <a:solidFill>
                <a:schemeClr val="tx1"/>
              </a:solidFill>
              <a:latin typeface="Cambria" pitchFamily="18" charset="0"/>
              <a:ea typeface="Cambria" pitchFamily="18" charset="0"/>
            </a:rPr>
            <a:t>biển</a:t>
          </a:r>
          <a:r>
            <a:rPr lang="en-US" sz="1800" b="0" kern="1200" dirty="0">
              <a:solidFill>
                <a:schemeClr val="tx1"/>
              </a:solidFill>
              <a:latin typeface="Cambria" pitchFamily="18" charset="0"/>
              <a:ea typeface="Cambria" pitchFamily="18" charset="0"/>
            </a:rPr>
            <a:t> do </a:t>
          </a:r>
          <a:r>
            <a:rPr lang="en-US" sz="1800" b="0" kern="1200" dirty="0" err="1">
              <a:solidFill>
                <a:schemeClr val="tx1"/>
              </a:solidFill>
              <a:latin typeface="Cambria" pitchFamily="18" charset="0"/>
              <a:ea typeface="Cambria" pitchFamily="18" charset="0"/>
            </a:rPr>
            <a:t>khai</a:t>
          </a:r>
          <a:r>
            <a:rPr lang="en-US" sz="1800" b="0" kern="1200" dirty="0">
              <a:solidFill>
                <a:schemeClr val="tx1"/>
              </a:solidFill>
              <a:latin typeface="Cambria" pitchFamily="18" charset="0"/>
              <a:ea typeface="Cambria" pitchFamily="18" charset="0"/>
            </a:rPr>
            <a:t> </a:t>
          </a:r>
          <a:r>
            <a:rPr lang="en-US" sz="1800" b="0" kern="1200" dirty="0" err="1">
              <a:solidFill>
                <a:schemeClr val="tx1"/>
              </a:solidFill>
              <a:latin typeface="Cambria" pitchFamily="18" charset="0"/>
              <a:ea typeface="Cambria" pitchFamily="18" charset="0"/>
            </a:rPr>
            <a:t>thác</a:t>
          </a:r>
          <a:r>
            <a:rPr lang="en-US" sz="1800" b="0" kern="1200" dirty="0">
              <a:solidFill>
                <a:schemeClr val="tx1"/>
              </a:solidFill>
              <a:latin typeface="Cambria" pitchFamily="18" charset="0"/>
              <a:ea typeface="Cambria" pitchFamily="18" charset="0"/>
            </a:rPr>
            <a:t> </a:t>
          </a:r>
          <a:r>
            <a:rPr lang="en-US" sz="1800" b="0" kern="1200" dirty="0" err="1">
              <a:solidFill>
                <a:schemeClr val="tx1"/>
              </a:solidFill>
              <a:latin typeface="Cambria" pitchFamily="18" charset="0"/>
              <a:ea typeface="Cambria" pitchFamily="18" charset="0"/>
            </a:rPr>
            <a:t>dầu</a:t>
          </a:r>
          <a:r>
            <a:rPr lang="en-US" sz="1800" b="0" kern="1200" dirty="0">
              <a:solidFill>
                <a:schemeClr val="tx1"/>
              </a:solidFill>
              <a:latin typeface="Cambria" pitchFamily="18" charset="0"/>
              <a:ea typeface="Cambria" pitchFamily="18" charset="0"/>
            </a:rPr>
            <a:t> ở </a:t>
          </a:r>
          <a:r>
            <a:rPr lang="en-US" sz="1800" b="0" kern="1200" dirty="0" err="1">
              <a:solidFill>
                <a:schemeClr val="tx1"/>
              </a:solidFill>
              <a:latin typeface="Cambria" pitchFamily="18" charset="0"/>
              <a:ea typeface="Cambria" pitchFamily="18" charset="0"/>
            </a:rPr>
            <a:t>thềm</a:t>
          </a:r>
          <a:r>
            <a:rPr lang="en-US" sz="1800" b="0" kern="1200" dirty="0">
              <a:solidFill>
                <a:schemeClr val="tx1"/>
              </a:solidFill>
              <a:latin typeface="Cambria" pitchFamily="18" charset="0"/>
              <a:ea typeface="Cambria" pitchFamily="18" charset="0"/>
            </a:rPr>
            <a:t> </a:t>
          </a:r>
          <a:r>
            <a:rPr lang="en-US" sz="1800" b="0" kern="1200" dirty="0" err="1">
              <a:solidFill>
                <a:schemeClr val="tx1"/>
              </a:solidFill>
              <a:latin typeface="Cambria" pitchFamily="18" charset="0"/>
              <a:ea typeface="Cambria" pitchFamily="18" charset="0"/>
            </a:rPr>
            <a:t>lục</a:t>
          </a:r>
          <a:r>
            <a:rPr lang="en-US" sz="1800" b="0" kern="1200" dirty="0">
              <a:solidFill>
                <a:schemeClr val="tx1"/>
              </a:solidFill>
              <a:latin typeface="Cambria" pitchFamily="18" charset="0"/>
              <a:ea typeface="Cambria" pitchFamily="18" charset="0"/>
            </a:rPr>
            <a:t> </a:t>
          </a:r>
          <a:r>
            <a:rPr lang="en-US" sz="1800" b="0" kern="1200" dirty="0" err="1">
              <a:solidFill>
                <a:schemeClr val="tx1"/>
              </a:solidFill>
              <a:latin typeface="Cambria" pitchFamily="18" charset="0"/>
              <a:ea typeface="Cambria" pitchFamily="18" charset="0"/>
            </a:rPr>
            <a:t>địa</a:t>
          </a:r>
          <a:r>
            <a:rPr lang="en-US" sz="1800" b="0" kern="1200" dirty="0">
              <a:solidFill>
                <a:schemeClr val="tx1"/>
              </a:solidFill>
              <a:latin typeface="Cambria" pitchFamily="18" charset="0"/>
              <a:ea typeface="Cambria" pitchFamily="18" charset="0"/>
            </a:rPr>
            <a:t> </a:t>
          </a:r>
          <a:r>
            <a:rPr lang="en-US" sz="1800" b="0" kern="1200" dirty="0" err="1">
              <a:solidFill>
                <a:schemeClr val="tx1"/>
              </a:solidFill>
              <a:latin typeface="Cambria" pitchFamily="18" charset="0"/>
              <a:ea typeface="Cambria" pitchFamily="18" charset="0"/>
            </a:rPr>
            <a:t>phía</a:t>
          </a:r>
          <a:r>
            <a:rPr lang="en-US" sz="1800" b="0" kern="1200" dirty="0">
              <a:solidFill>
                <a:schemeClr val="tx1"/>
              </a:solidFill>
              <a:latin typeface="Cambria" pitchFamily="18" charset="0"/>
              <a:ea typeface="Cambria" pitchFamily="18" charset="0"/>
            </a:rPr>
            <a:t> </a:t>
          </a:r>
          <a:r>
            <a:rPr lang="en-US" sz="1800" b="0" kern="1200" dirty="0" err="1">
              <a:solidFill>
                <a:schemeClr val="tx1"/>
              </a:solidFill>
              <a:latin typeface="Cambria" pitchFamily="18" charset="0"/>
              <a:ea typeface="Cambria" pitchFamily="18" charset="0"/>
            </a:rPr>
            <a:t>nam</a:t>
          </a:r>
          <a:r>
            <a:rPr lang="en-US" sz="1800" b="0" kern="1200" dirty="0">
              <a:solidFill>
                <a:schemeClr val="tx1"/>
              </a:solidFill>
              <a:latin typeface="Cambria" pitchFamily="18" charset="0"/>
              <a:ea typeface="Cambria" pitchFamily="18" charset="0"/>
            </a:rPr>
            <a:t>.</a:t>
          </a:r>
        </a:p>
        <a:p>
          <a:pPr marL="0" lvl="0" indent="0" algn="just" defTabSz="800100">
            <a:lnSpc>
              <a:spcPct val="90000"/>
            </a:lnSpc>
            <a:spcBef>
              <a:spcPct val="0"/>
            </a:spcBef>
            <a:spcAft>
              <a:spcPct val="35000"/>
            </a:spcAft>
            <a:buNone/>
          </a:pPr>
          <a:endParaRPr lang="en-US" sz="1800" b="0" i="0" kern="1200" dirty="0">
            <a:solidFill>
              <a:schemeClr val="tx1"/>
            </a:solidFill>
            <a:latin typeface="Cambria" pitchFamily="18" charset="0"/>
            <a:ea typeface="Cambria" pitchFamily="18" charset="0"/>
          </a:endParaRPr>
        </a:p>
      </dsp:txBody>
      <dsp:txXfrm>
        <a:off x="1090536" y="2249103"/>
        <a:ext cx="6153508" cy="657992"/>
      </dsp:txXfrm>
    </dsp:sp>
    <dsp:sp modelId="{9D6C96D5-59F1-4074-AA4E-276172A59D56}">
      <dsp:nvSpPr>
        <dsp:cNvPr id="0" name=""/>
        <dsp:cNvSpPr/>
      </dsp:nvSpPr>
      <dsp:spPr>
        <a:xfrm>
          <a:off x="446011" y="1933575"/>
          <a:ext cx="1289050" cy="1289050"/>
        </a:xfrm>
        <a:prstGeom prst="ellipse">
          <a:avLst/>
        </a:prstGeom>
        <a:blipFill rotWithShape="0">
          <a:blip xmlns:r="http://schemas.openxmlformats.org/officeDocument/2006/relationships" r:embed="rId2"/>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E9B536-5134-4AC7-990D-17E1F41843BA}">
      <dsp:nvSpPr>
        <dsp:cNvPr id="0" name=""/>
        <dsp:cNvSpPr/>
      </dsp:nvSpPr>
      <dsp:spPr>
        <a:xfrm>
          <a:off x="715680" y="3403602"/>
          <a:ext cx="6528363" cy="1442715"/>
        </a:xfrm>
        <a:prstGeom prst="rect">
          <a:avLst/>
        </a:prstGeom>
        <a:solidFill>
          <a:srgbClr val="FF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8547" tIns="45720" rIns="45720" bIns="45720" numCol="1" spcCol="1270" anchor="ctr" anchorCtr="0">
          <a:noAutofit/>
        </a:bodyPr>
        <a:lstStyle/>
        <a:p>
          <a:pPr marL="0" lvl="0" indent="0" algn="l" defTabSz="800100">
            <a:lnSpc>
              <a:spcPct val="90000"/>
            </a:lnSpc>
            <a:spcBef>
              <a:spcPct val="0"/>
            </a:spcBef>
            <a:spcAft>
              <a:spcPct val="35000"/>
            </a:spcAft>
            <a:buNone/>
          </a:pPr>
          <a:endParaRPr lang="en-US" sz="1800" b="1" kern="1200" dirty="0">
            <a:solidFill>
              <a:schemeClr val="tx1"/>
            </a:solidFill>
            <a:latin typeface="Cambria" pitchFamily="18" charset="0"/>
            <a:ea typeface="Cambria" pitchFamily="18" charset="0"/>
          </a:endParaRPr>
        </a:p>
        <a:p>
          <a:pPr marL="0" lvl="0" indent="0" algn="just" defTabSz="800100">
            <a:lnSpc>
              <a:spcPct val="90000"/>
            </a:lnSpc>
            <a:spcBef>
              <a:spcPct val="0"/>
            </a:spcBef>
            <a:spcAft>
              <a:spcPct val="35000"/>
            </a:spcAft>
            <a:buNone/>
          </a:pPr>
          <a:r>
            <a:rPr lang="en-US" sz="1800" b="1" kern="1200" dirty="0" err="1">
              <a:solidFill>
                <a:schemeClr val="tx1"/>
              </a:solidFill>
              <a:latin typeface="Cambria" pitchFamily="18" charset="0"/>
              <a:ea typeface="Cambria" pitchFamily="18" charset="0"/>
            </a:rPr>
            <a:t>Giải</a:t>
          </a:r>
          <a:r>
            <a:rPr lang="en-US" sz="1800" b="1" kern="1200" dirty="0">
              <a:solidFill>
                <a:schemeClr val="tx1"/>
              </a:solidFill>
              <a:latin typeface="Cambria" pitchFamily="18" charset="0"/>
              <a:ea typeface="Cambria" pitchFamily="18" charset="0"/>
            </a:rPr>
            <a:t> </a:t>
          </a:r>
          <a:r>
            <a:rPr lang="en-US" sz="1800" b="1" kern="1200" dirty="0" err="1">
              <a:solidFill>
                <a:schemeClr val="tx1"/>
              </a:solidFill>
              <a:latin typeface="Cambria" pitchFamily="18" charset="0"/>
              <a:ea typeface="Cambria" pitchFamily="18" charset="0"/>
            </a:rPr>
            <a:t>pháp</a:t>
          </a:r>
          <a:r>
            <a:rPr lang="en-US" sz="1800" kern="1200" dirty="0">
              <a:solidFill>
                <a:schemeClr val="tx1"/>
              </a:solidFill>
              <a:latin typeface="Cambria" pitchFamily="18" charset="0"/>
              <a:ea typeface="Cambria" pitchFamily="18" charset="0"/>
            </a:rPr>
            <a:t>: </a:t>
          </a:r>
          <a:r>
            <a:rPr lang="vi-VN" sz="1800" kern="1200" dirty="0">
              <a:solidFill>
                <a:schemeClr val="tx1"/>
              </a:solidFill>
              <a:latin typeface="Cambria" pitchFamily="18" charset="0"/>
              <a:ea typeface="Cambria" pitchFamily="18" charset="0"/>
            </a:rPr>
            <a:t>Phát triển các hoạt động điều tra, thăm dò; khai thác, chế biến</a:t>
          </a:r>
          <a:r>
            <a:rPr lang="en-US" sz="1800" kern="1200" dirty="0">
              <a:solidFill>
                <a:schemeClr val="tx1"/>
              </a:solidFill>
              <a:latin typeface="Cambria" pitchFamily="18" charset="0"/>
              <a:ea typeface="Cambria" pitchFamily="18" charset="0"/>
            </a:rPr>
            <a:t>, đ</a:t>
          </a:r>
          <a:r>
            <a:rPr lang="vi-VN" sz="1800" kern="1200" dirty="0">
              <a:solidFill>
                <a:schemeClr val="tx1"/>
              </a:solidFill>
              <a:latin typeface="Cambria" pitchFamily="18" charset="0"/>
              <a:ea typeface="Cambria" pitchFamily="18" charset="0"/>
            </a:rPr>
            <a:t>ẩy mạnh đầu tư với công nghệ tiên tiến, thiết bị hiện đại</a:t>
          </a:r>
          <a:r>
            <a:rPr lang="en-US" sz="1800" kern="1200" dirty="0">
              <a:solidFill>
                <a:schemeClr val="tx1"/>
              </a:solidFill>
              <a:latin typeface="Cambria" pitchFamily="18" charset="0"/>
              <a:ea typeface="Cambria" pitchFamily="18" charset="0"/>
            </a:rPr>
            <a:t>, </a:t>
          </a:r>
          <a:r>
            <a:rPr lang="en-US" sz="1800" kern="1200" dirty="0" err="1">
              <a:solidFill>
                <a:schemeClr val="tx1"/>
              </a:solidFill>
              <a:latin typeface="Cambria" pitchFamily="18" charset="0"/>
              <a:ea typeface="Cambria" pitchFamily="18" charset="0"/>
            </a:rPr>
            <a:t>phát</a:t>
          </a:r>
          <a:r>
            <a:rPr lang="en-US" sz="1800" kern="1200" dirty="0">
              <a:solidFill>
                <a:schemeClr val="tx1"/>
              </a:solidFill>
              <a:latin typeface="Cambria" pitchFamily="18" charset="0"/>
              <a:ea typeface="Cambria" pitchFamily="18" charset="0"/>
            </a:rPr>
            <a:t> </a:t>
          </a:r>
          <a:r>
            <a:rPr lang="en-US" sz="1800" kern="1200" dirty="0" err="1">
              <a:solidFill>
                <a:schemeClr val="tx1"/>
              </a:solidFill>
              <a:latin typeface="Cambria" pitchFamily="18" charset="0"/>
              <a:ea typeface="Cambria" pitchFamily="18" charset="0"/>
            </a:rPr>
            <a:t>triển</a:t>
          </a:r>
          <a:r>
            <a:rPr lang="en-US" sz="1800" kern="1200" dirty="0">
              <a:solidFill>
                <a:schemeClr val="tx1"/>
              </a:solidFill>
              <a:latin typeface="Cambria" pitchFamily="18" charset="0"/>
              <a:ea typeface="Cambria" pitchFamily="18" charset="0"/>
            </a:rPr>
            <a:t> </a:t>
          </a:r>
          <a:r>
            <a:rPr lang="en-US" sz="1800" kern="1200" dirty="0" err="1">
              <a:solidFill>
                <a:schemeClr val="tx1"/>
              </a:solidFill>
              <a:latin typeface="Cambria" pitchFamily="18" charset="0"/>
              <a:ea typeface="Cambria" pitchFamily="18" charset="0"/>
            </a:rPr>
            <a:t>công</a:t>
          </a:r>
          <a:r>
            <a:rPr lang="en-US" sz="1800" kern="1200" dirty="0">
              <a:solidFill>
                <a:schemeClr val="tx1"/>
              </a:solidFill>
              <a:latin typeface="Cambria" pitchFamily="18" charset="0"/>
              <a:ea typeface="Cambria" pitchFamily="18" charset="0"/>
            </a:rPr>
            <a:t> </a:t>
          </a:r>
          <a:r>
            <a:rPr lang="en-US" sz="1800" kern="1200" dirty="0" err="1">
              <a:solidFill>
                <a:schemeClr val="tx1"/>
              </a:solidFill>
              <a:latin typeface="Cambria" pitchFamily="18" charset="0"/>
              <a:ea typeface="Cambria" pitchFamily="18" charset="0"/>
            </a:rPr>
            <a:t>nghiệp</a:t>
          </a:r>
          <a:r>
            <a:rPr lang="en-US" sz="1800" kern="1200" dirty="0">
              <a:solidFill>
                <a:schemeClr val="tx1"/>
              </a:solidFill>
              <a:latin typeface="Cambria" pitchFamily="18" charset="0"/>
              <a:ea typeface="Cambria" pitchFamily="18" charset="0"/>
            </a:rPr>
            <a:t> </a:t>
          </a:r>
          <a:r>
            <a:rPr lang="en-US" sz="1800" kern="1200" dirty="0" err="1">
              <a:solidFill>
                <a:schemeClr val="tx1"/>
              </a:solidFill>
              <a:latin typeface="Cambria" pitchFamily="18" charset="0"/>
              <a:ea typeface="Cambria" pitchFamily="18" charset="0"/>
            </a:rPr>
            <a:t>chế</a:t>
          </a:r>
          <a:r>
            <a:rPr lang="en-US" sz="1800" kern="1200" dirty="0">
              <a:solidFill>
                <a:schemeClr val="tx1"/>
              </a:solidFill>
              <a:latin typeface="Cambria" pitchFamily="18" charset="0"/>
              <a:ea typeface="Cambria" pitchFamily="18" charset="0"/>
            </a:rPr>
            <a:t> </a:t>
          </a:r>
          <a:r>
            <a:rPr lang="en-US" sz="1800" kern="1200" dirty="0" err="1">
              <a:solidFill>
                <a:schemeClr val="tx1"/>
              </a:solidFill>
              <a:latin typeface="Cambria" pitchFamily="18" charset="0"/>
              <a:ea typeface="Cambria" pitchFamily="18" charset="0"/>
            </a:rPr>
            <a:t>biến</a:t>
          </a:r>
          <a:r>
            <a:rPr lang="en-US" sz="1800" kern="1200" dirty="0">
              <a:solidFill>
                <a:schemeClr val="tx1"/>
              </a:solidFill>
              <a:latin typeface="Cambria" pitchFamily="18" charset="0"/>
              <a:ea typeface="Cambria" pitchFamily="18" charset="0"/>
            </a:rPr>
            <a:t>, b</a:t>
          </a:r>
          <a:r>
            <a:rPr lang="vi-VN" sz="1800" kern="1200" dirty="0">
              <a:solidFill>
                <a:schemeClr val="tx1"/>
              </a:solidFill>
              <a:latin typeface="Cambria" pitchFamily="18" charset="0"/>
              <a:ea typeface="Cambria" pitchFamily="18" charset="0"/>
            </a:rPr>
            <a:t>ảo vệ khoáng sản chưa khai thác và sử dụng tiết kiệm</a:t>
          </a:r>
          <a:r>
            <a:rPr lang="en-US" sz="1800" kern="1200" dirty="0">
              <a:solidFill>
                <a:schemeClr val="tx1"/>
              </a:solidFill>
              <a:latin typeface="Cambria" pitchFamily="18" charset="0"/>
              <a:ea typeface="Cambria" pitchFamily="18" charset="0"/>
            </a:rPr>
            <a:t> </a:t>
          </a:r>
          <a:r>
            <a:rPr lang="en-US" sz="1800" kern="1200" dirty="0" err="1">
              <a:solidFill>
                <a:schemeClr val="tx1"/>
              </a:solidFill>
              <a:latin typeface="Cambria" pitchFamily="18" charset="0"/>
              <a:ea typeface="Cambria" pitchFamily="18" charset="0"/>
            </a:rPr>
            <a:t>và</a:t>
          </a:r>
          <a:r>
            <a:rPr lang="en-US" sz="1800" kern="1200" dirty="0">
              <a:solidFill>
                <a:schemeClr val="tx1"/>
              </a:solidFill>
              <a:latin typeface="Cambria" pitchFamily="18" charset="0"/>
              <a:ea typeface="Cambria" pitchFamily="18" charset="0"/>
            </a:rPr>
            <a:t> </a:t>
          </a:r>
          <a:r>
            <a:rPr lang="en-US" sz="1800" kern="1200" dirty="0" err="1">
              <a:solidFill>
                <a:schemeClr val="tx1"/>
              </a:solidFill>
              <a:latin typeface="Cambria" pitchFamily="18" charset="0"/>
              <a:ea typeface="Cambria" pitchFamily="18" charset="0"/>
            </a:rPr>
            <a:t>tổ</a:t>
          </a:r>
          <a:r>
            <a:rPr lang="en-US" sz="1800" kern="1200" dirty="0">
              <a:solidFill>
                <a:schemeClr val="tx1"/>
              </a:solidFill>
              <a:latin typeface="Cambria" pitchFamily="18" charset="0"/>
              <a:ea typeface="Cambria" pitchFamily="18" charset="0"/>
            </a:rPr>
            <a:t> </a:t>
          </a:r>
          <a:r>
            <a:rPr lang="en-US" sz="1800" kern="1200" dirty="0" err="1">
              <a:solidFill>
                <a:schemeClr val="tx1"/>
              </a:solidFill>
              <a:latin typeface="Cambria" pitchFamily="18" charset="0"/>
              <a:ea typeface="Cambria" pitchFamily="18" charset="0"/>
            </a:rPr>
            <a:t>chức</a:t>
          </a:r>
          <a:r>
            <a:rPr lang="en-US" sz="1800" kern="1200" dirty="0">
              <a:solidFill>
                <a:schemeClr val="tx1"/>
              </a:solidFill>
              <a:latin typeface="Cambria" pitchFamily="18" charset="0"/>
              <a:ea typeface="Cambria" pitchFamily="18" charset="0"/>
            </a:rPr>
            <a:t> </a:t>
          </a:r>
          <a:r>
            <a:rPr lang="en-US" sz="1800" kern="1200" dirty="0" err="1">
              <a:solidFill>
                <a:schemeClr val="tx1"/>
              </a:solidFill>
              <a:latin typeface="Cambria" pitchFamily="18" charset="0"/>
              <a:ea typeface="Cambria" pitchFamily="18" charset="0"/>
            </a:rPr>
            <a:t>tuyên</a:t>
          </a:r>
          <a:r>
            <a:rPr lang="en-US" sz="1800" kern="1200" dirty="0">
              <a:solidFill>
                <a:schemeClr val="tx1"/>
              </a:solidFill>
              <a:latin typeface="Cambria" pitchFamily="18" charset="0"/>
              <a:ea typeface="Cambria" pitchFamily="18" charset="0"/>
            </a:rPr>
            <a:t> </a:t>
          </a:r>
          <a:r>
            <a:rPr lang="en-US" sz="1800" kern="1200" dirty="0" err="1">
              <a:solidFill>
                <a:schemeClr val="tx1"/>
              </a:solidFill>
              <a:latin typeface="Cambria" pitchFamily="18" charset="0"/>
              <a:ea typeface="Cambria" pitchFamily="18" charset="0"/>
            </a:rPr>
            <a:t>truyền</a:t>
          </a:r>
          <a:r>
            <a:rPr lang="en-US" sz="1800" kern="1200" dirty="0">
              <a:solidFill>
                <a:schemeClr val="tx1"/>
              </a:solidFill>
              <a:latin typeface="Cambria" pitchFamily="18" charset="0"/>
              <a:ea typeface="Cambria" pitchFamily="18" charset="0"/>
            </a:rPr>
            <a:t>, </a:t>
          </a:r>
          <a:r>
            <a:rPr lang="en-US" sz="1800" kern="1200" dirty="0" err="1">
              <a:solidFill>
                <a:schemeClr val="tx1"/>
              </a:solidFill>
              <a:latin typeface="Cambria" pitchFamily="18" charset="0"/>
              <a:ea typeface="Cambria" pitchFamily="18" charset="0"/>
            </a:rPr>
            <a:t>phổ</a:t>
          </a:r>
          <a:r>
            <a:rPr lang="en-US" sz="1800" kern="1200" dirty="0">
              <a:solidFill>
                <a:schemeClr val="tx1"/>
              </a:solidFill>
              <a:latin typeface="Cambria" pitchFamily="18" charset="0"/>
              <a:ea typeface="Cambria" pitchFamily="18" charset="0"/>
            </a:rPr>
            <a:t> </a:t>
          </a:r>
          <a:r>
            <a:rPr lang="en-US" sz="1800" kern="1200" dirty="0" err="1">
              <a:solidFill>
                <a:schemeClr val="tx1"/>
              </a:solidFill>
              <a:latin typeface="Cambria" pitchFamily="18" charset="0"/>
              <a:ea typeface="Cambria" pitchFamily="18" charset="0"/>
            </a:rPr>
            <a:t>biến</a:t>
          </a:r>
          <a:r>
            <a:rPr lang="en-US" sz="1800" kern="1200" dirty="0">
              <a:solidFill>
                <a:schemeClr val="tx1"/>
              </a:solidFill>
              <a:latin typeface="Cambria" pitchFamily="18" charset="0"/>
              <a:ea typeface="Cambria" pitchFamily="18" charset="0"/>
            </a:rPr>
            <a:t>, </a:t>
          </a:r>
          <a:r>
            <a:rPr lang="en-US" sz="1800" kern="1200" dirty="0" err="1">
              <a:solidFill>
                <a:schemeClr val="tx1"/>
              </a:solidFill>
              <a:latin typeface="Cambria" pitchFamily="18" charset="0"/>
              <a:ea typeface="Cambria" pitchFamily="18" charset="0"/>
            </a:rPr>
            <a:t>giáo</a:t>
          </a:r>
          <a:r>
            <a:rPr lang="en-US" sz="1800" kern="1200" dirty="0">
              <a:solidFill>
                <a:schemeClr val="tx1"/>
              </a:solidFill>
              <a:latin typeface="Cambria" pitchFamily="18" charset="0"/>
              <a:ea typeface="Cambria" pitchFamily="18" charset="0"/>
            </a:rPr>
            <a:t> </a:t>
          </a:r>
          <a:r>
            <a:rPr lang="en-US" sz="1800" kern="1200" dirty="0" err="1">
              <a:solidFill>
                <a:schemeClr val="tx1"/>
              </a:solidFill>
              <a:latin typeface="Cambria" pitchFamily="18" charset="0"/>
              <a:ea typeface="Cambria" pitchFamily="18" charset="0"/>
            </a:rPr>
            <a:t>dục</a:t>
          </a:r>
          <a:r>
            <a:rPr lang="en-US" sz="1800" kern="1200" dirty="0">
              <a:solidFill>
                <a:schemeClr val="tx1"/>
              </a:solidFill>
              <a:latin typeface="Cambria" pitchFamily="18" charset="0"/>
              <a:ea typeface="Cambria" pitchFamily="18" charset="0"/>
            </a:rPr>
            <a:t> </a:t>
          </a:r>
          <a:r>
            <a:rPr lang="en-US" sz="1800" kern="1200" dirty="0" err="1">
              <a:solidFill>
                <a:schemeClr val="tx1"/>
              </a:solidFill>
              <a:latin typeface="Cambria" pitchFamily="18" charset="0"/>
              <a:ea typeface="Cambria" pitchFamily="18" charset="0"/>
            </a:rPr>
            <a:t>pháp</a:t>
          </a:r>
          <a:r>
            <a:rPr lang="en-US" sz="1800" kern="1200" dirty="0">
              <a:solidFill>
                <a:schemeClr val="tx1"/>
              </a:solidFill>
              <a:latin typeface="Cambria" pitchFamily="18" charset="0"/>
              <a:ea typeface="Cambria" pitchFamily="18" charset="0"/>
            </a:rPr>
            <a:t> </a:t>
          </a:r>
          <a:r>
            <a:rPr lang="en-US" sz="1800" kern="1200" dirty="0" err="1">
              <a:solidFill>
                <a:schemeClr val="tx1"/>
              </a:solidFill>
              <a:latin typeface="Cambria" pitchFamily="18" charset="0"/>
              <a:ea typeface="Cambria" pitchFamily="18" charset="0"/>
            </a:rPr>
            <a:t>luật</a:t>
          </a:r>
          <a:r>
            <a:rPr lang="en-US" sz="1800" kern="1200" dirty="0">
              <a:solidFill>
                <a:schemeClr val="tx1"/>
              </a:solidFill>
              <a:latin typeface="Cambria" pitchFamily="18" charset="0"/>
              <a:ea typeface="Cambria" pitchFamily="18" charset="0"/>
            </a:rPr>
            <a:t>.</a:t>
          </a:r>
        </a:p>
        <a:p>
          <a:pPr marL="0" lvl="0" indent="0" algn="l" defTabSz="800100">
            <a:lnSpc>
              <a:spcPct val="90000"/>
            </a:lnSpc>
            <a:spcBef>
              <a:spcPct val="0"/>
            </a:spcBef>
            <a:spcAft>
              <a:spcPct val="35000"/>
            </a:spcAft>
            <a:buNone/>
          </a:pPr>
          <a:endParaRPr lang="en-US" sz="1800" kern="1200" dirty="0">
            <a:solidFill>
              <a:schemeClr val="tx1"/>
            </a:solidFill>
            <a:latin typeface="Cambria" pitchFamily="18" charset="0"/>
            <a:ea typeface="Cambria" pitchFamily="18" charset="0"/>
          </a:endParaRPr>
        </a:p>
      </dsp:txBody>
      <dsp:txXfrm>
        <a:off x="715680" y="3403602"/>
        <a:ext cx="6528363" cy="1442715"/>
      </dsp:txXfrm>
    </dsp:sp>
    <dsp:sp modelId="{BB02C15B-25BD-4CA5-8B62-85830BA892A9}">
      <dsp:nvSpPr>
        <dsp:cNvPr id="0" name=""/>
        <dsp:cNvSpPr/>
      </dsp:nvSpPr>
      <dsp:spPr>
        <a:xfrm>
          <a:off x="71155" y="3480435"/>
          <a:ext cx="1289050" cy="1289050"/>
        </a:xfrm>
        <a:prstGeom prst="ellipse">
          <a:avLst/>
        </a:prstGeom>
        <a:blipFill rotWithShape="0">
          <a:blip xmlns:r="http://schemas.openxmlformats.org/officeDocument/2006/relationships" r:embed="rId3"/>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65303-A682-4BD2-B93D-B6DB7F2BC802}" type="datetimeFigureOut">
              <a:rPr lang="en-US" smtClean="0"/>
              <a:t>10/4/2023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28319-1D47-4DB5-A083-897E335DAC7C}" type="slidenum">
              <a:rPr lang="en-US" smtClean="0"/>
              <a:t>‹#›</a:t>
            </a:fld>
            <a:endParaRPr lang="en-US"/>
          </a:p>
        </p:txBody>
      </p:sp>
    </p:spTree>
    <p:extLst>
      <p:ext uri="{BB962C8B-B14F-4D97-AF65-F5344CB8AC3E}">
        <p14:creationId xmlns:p14="http://schemas.microsoft.com/office/powerpoint/2010/main" val="419321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07371-8868-4589-AC6F-FE52F7107922}" type="slidenum">
              <a:rPr lang="en-US" smtClean="0"/>
              <a:t>1</a:t>
            </a:fld>
            <a:endParaRPr lang="en-US"/>
          </a:p>
        </p:txBody>
      </p:sp>
    </p:spTree>
    <p:extLst>
      <p:ext uri="{BB962C8B-B14F-4D97-AF65-F5344CB8AC3E}">
        <p14:creationId xmlns:p14="http://schemas.microsoft.com/office/powerpoint/2010/main" val="2863365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28319-1D47-4DB5-A083-897E335DAC7C}" type="slidenum">
              <a:rPr lang="en-US" smtClean="0"/>
              <a:t>4</a:t>
            </a:fld>
            <a:endParaRPr lang="en-US"/>
          </a:p>
        </p:txBody>
      </p:sp>
    </p:spTree>
    <p:extLst>
      <p:ext uri="{BB962C8B-B14F-4D97-AF65-F5344CB8AC3E}">
        <p14:creationId xmlns:p14="http://schemas.microsoft.com/office/powerpoint/2010/main" val="974745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103B6E6-C6E9-40D9-BFB7-0124447475D5}"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93378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242668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04590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3608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03B6E6-C6E9-40D9-BFB7-0124447475D5}"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44409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03B6E6-C6E9-40D9-BFB7-0124447475D5}" type="datetimeFigureOut">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728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03B6E6-C6E9-40D9-BFB7-0124447475D5}" type="datetimeFigureOut">
              <a:rPr lang="en-US" smtClean="0"/>
              <a:t>10/4/2023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3845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03B6E6-C6E9-40D9-BFB7-0124447475D5}" type="datetimeFigureOut">
              <a:rPr lang="en-US" smtClean="0"/>
              <a:t>10/4/2023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692569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3B6E6-C6E9-40D9-BFB7-0124447475D5}" type="datetimeFigureOut">
              <a:rPr lang="en-US" smtClean="0"/>
              <a:t>10/4/2023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83167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9932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8117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3B6E6-C6E9-40D9-BFB7-0124447475D5}" type="datetimeFigureOut">
              <a:rPr lang="en-US" smtClean="0"/>
              <a:t>10/4/2023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C3C07-856A-4BE8-83AF-F12F03AE5FF0}" type="slidenum">
              <a:rPr lang="en-US" smtClean="0"/>
              <a:t>‹#›</a:t>
            </a:fld>
            <a:endParaRPr lang="en-US"/>
          </a:p>
        </p:txBody>
      </p:sp>
    </p:spTree>
    <p:extLst>
      <p:ext uri="{BB962C8B-B14F-4D97-AF65-F5344CB8AC3E}">
        <p14:creationId xmlns:p14="http://schemas.microsoft.com/office/powerpoint/2010/main" val="77204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 Id="rId6" Type="http://schemas.microsoft.com/office/2007/relationships/hdphoto" Target="../media/hdphoto1.wdp"/><Relationship Id="rId11" Type="http://schemas.microsoft.com/office/2007/relationships/hdphoto" Target="../media/hdphoto3.wdp"/><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image" Target="../media/image8.jpeg"/><Relationship Id="rId9" Type="http://schemas.openxmlformats.org/officeDocument/2006/relationships/image" Target="../media/image11.jpeg"/></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 Id="rId6" Type="http://schemas.microsoft.com/office/2007/relationships/hdphoto" Target="../media/hdphoto1.wdp"/><Relationship Id="rId11" Type="http://schemas.microsoft.com/office/2007/relationships/hdphoto" Target="../media/hdphoto3.wdp"/><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image" Target="../media/image8.jpeg"/><Relationship Id="rId9" Type="http://schemas.openxmlformats.org/officeDocument/2006/relationships/image" Target="../media/image11.jpeg"/></Relationships>
</file>

<file path=ppt/slides/_rels/slide1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png"/><Relationship Id="rId7" Type="http://schemas.openxmlformats.org/officeDocument/2006/relationships/image" Target="../media/image23.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9.png"/><Relationship Id="rId10" Type="http://schemas.openxmlformats.org/officeDocument/2006/relationships/image" Target="../media/image17.jpeg"/><Relationship Id="rId4" Type="http://schemas.openxmlformats.org/officeDocument/2006/relationships/image" Target="../media/image8.jpeg"/><Relationship Id="rId9"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png"/><Relationship Id="rId7" Type="http://schemas.openxmlformats.org/officeDocument/2006/relationships/image" Target="../media/image27.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8.jpeg"/><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png"/><Relationship Id="rId7" Type="http://schemas.openxmlformats.org/officeDocument/2006/relationships/diagramQuickStyle" Target="../diagrams/quickStyle3.xm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25.png"/><Relationship Id="rId4" Type="http://schemas.openxmlformats.org/officeDocument/2006/relationships/image" Target="../media/image8.jpeg"/><Relationship Id="rId9" Type="http://schemas.microsoft.com/office/2007/relationships/diagramDrawing" Target="../diagrams/drawing3.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png"/><Relationship Id="rId7" Type="http://schemas.openxmlformats.org/officeDocument/2006/relationships/diagramQuickStyle" Target="../diagrams/quickStyle4.xm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25.png"/><Relationship Id="rId4" Type="http://schemas.openxmlformats.org/officeDocument/2006/relationships/image" Target="../media/image8.jpeg"/><Relationship Id="rId9" Type="http://schemas.microsoft.com/office/2007/relationships/diagramDrawing" Target="../diagrams/drawing4.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2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 Id="rId6" Type="http://schemas.microsoft.com/office/2007/relationships/hdphoto" Target="../media/hdphoto1.wdp"/><Relationship Id="rId11" Type="http://schemas.microsoft.com/office/2007/relationships/hdphoto" Target="../media/hdphoto4.wdp"/><Relationship Id="rId5" Type="http://schemas.openxmlformats.org/officeDocument/2006/relationships/image" Target="../media/image9.png"/><Relationship Id="rId10" Type="http://schemas.openxmlformats.org/officeDocument/2006/relationships/image" Target="../media/image37.png"/><Relationship Id="rId4" Type="http://schemas.openxmlformats.org/officeDocument/2006/relationships/image" Target="../media/image8.jpeg"/><Relationship Id="rId9" Type="http://schemas.openxmlformats.org/officeDocument/2006/relationships/image" Target="../media/image36.jpeg"/></Relationships>
</file>

<file path=ppt/slides/_rels/slide2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jpeg"/><Relationship Id="rId9" Type="http://schemas.openxmlformats.org/officeDocument/2006/relationships/image" Target="../media/image38.jpe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 Id="rId6" Type="http://schemas.microsoft.com/office/2007/relationships/hdphoto" Target="../media/hdphoto1.wdp"/><Relationship Id="rId11" Type="http://schemas.microsoft.com/office/2007/relationships/hdphoto" Target="../media/hdphoto3.wdp"/><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image" Target="../media/image8.jpe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diagramData" Target="../diagrams/data1.xml"/><Relationship Id="rId3" Type="http://schemas.openxmlformats.org/officeDocument/2006/relationships/image" Target="../media/image7.png"/><Relationship Id="rId7" Type="http://schemas.microsoft.com/office/2007/relationships/hdphoto" Target="../media/hdphoto1.wdp"/><Relationship Id="rId12" Type="http://schemas.microsoft.com/office/2007/relationships/hdphoto" Target="../media/hdphoto3.wdp"/><Relationship Id="rId17" Type="http://schemas.microsoft.com/office/2007/relationships/diagramDrawing" Target="../diagrams/drawing1.xml"/><Relationship Id="rId2" Type="http://schemas.openxmlformats.org/officeDocument/2006/relationships/notesSlide" Target="../notesSlides/notesSlide2.xml"/><Relationship Id="rId16" Type="http://schemas.openxmlformats.org/officeDocument/2006/relationships/diagramColors" Target="../diagrams/colors1.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2.png"/><Relationship Id="rId5" Type="http://schemas.openxmlformats.org/officeDocument/2006/relationships/image" Target="../media/image8.jpeg"/><Relationship Id="rId15" Type="http://schemas.openxmlformats.org/officeDocument/2006/relationships/diagramQuickStyle" Target="../diagrams/quickStyle1.xml"/><Relationship Id="rId10" Type="http://schemas.openxmlformats.org/officeDocument/2006/relationships/image" Target="../media/image11.jpeg"/><Relationship Id="rId4" Type="http://schemas.openxmlformats.org/officeDocument/2006/relationships/image" Target="../media/image2.png"/><Relationship Id="rId9" Type="http://schemas.microsoft.com/office/2007/relationships/hdphoto" Target="../media/hdphoto2.wdp"/><Relationship Id="rId1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6.jpeg"/><Relationship Id="rId3" Type="http://schemas.openxmlformats.org/officeDocument/2006/relationships/image" Target="../media/image2.png"/><Relationship Id="rId7" Type="http://schemas.openxmlformats.org/officeDocument/2006/relationships/image" Target="../media/image10.png"/><Relationship Id="rId12" Type="http://schemas.openxmlformats.org/officeDocument/2006/relationships/image" Target="../media/image15.jpeg"/><Relationship Id="rId2" Type="http://schemas.openxmlformats.org/officeDocument/2006/relationships/image" Target="../media/image7.pn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4.jpeg"/><Relationship Id="rId5" Type="http://schemas.openxmlformats.org/officeDocument/2006/relationships/image" Target="../media/image9.png"/><Relationship Id="rId10" Type="http://schemas.openxmlformats.org/officeDocument/2006/relationships/image" Target="../media/image13.jpeg"/><Relationship Id="rId4" Type="http://schemas.openxmlformats.org/officeDocument/2006/relationships/image" Target="../media/image8.jpeg"/><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diagramQuickStyle" Target="../diagrams/quickStyle2.xml"/><Relationship Id="rId3" Type="http://schemas.openxmlformats.org/officeDocument/2006/relationships/image" Target="../media/image2.png"/><Relationship Id="rId7" Type="http://schemas.openxmlformats.org/officeDocument/2006/relationships/image" Target="../media/image10.png"/><Relationship Id="rId12" Type="http://schemas.openxmlformats.org/officeDocument/2006/relationships/diagramLayout" Target="../diagrams/layout2.xml"/><Relationship Id="rId2" Type="http://schemas.openxmlformats.org/officeDocument/2006/relationships/image" Target="../media/image7.pn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diagramData" Target="../diagrams/data2.xml"/><Relationship Id="rId5" Type="http://schemas.openxmlformats.org/officeDocument/2006/relationships/image" Target="../media/image9.png"/><Relationship Id="rId15" Type="http://schemas.microsoft.com/office/2007/relationships/diagramDrawing" Target="../diagrams/drawing2.xml"/><Relationship Id="rId10" Type="http://schemas.openxmlformats.org/officeDocument/2006/relationships/image" Target="../media/image17.jpeg"/><Relationship Id="rId4" Type="http://schemas.openxmlformats.org/officeDocument/2006/relationships/image" Target="../media/image8.jpeg"/><Relationship Id="rId9" Type="http://schemas.openxmlformats.org/officeDocument/2006/relationships/image" Target="../media/image11.jpeg"/><Relationship Id="rId14" Type="http://schemas.openxmlformats.org/officeDocument/2006/relationships/diagramColors" Target="../diagrams/colors2.xml"/></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 Id="rId6" Type="http://schemas.microsoft.com/office/2007/relationships/hdphoto" Target="../media/hdphoto1.wdp"/><Relationship Id="rId11" Type="http://schemas.microsoft.com/office/2007/relationships/hdphoto" Target="../media/hdphoto3.wdp"/><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image" Target="../media/image8.jpeg"/><Relationship Id="rId9"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 Id="rId6" Type="http://schemas.microsoft.com/office/2007/relationships/hdphoto" Target="../media/hdphoto1.wdp"/><Relationship Id="rId11" Type="http://schemas.microsoft.com/office/2007/relationships/hdphoto" Target="../media/hdphoto3.wdp"/><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image" Target="../media/image8.jpeg"/><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0"/>
            <a:ext cx="9144000" cy="6858000"/>
          </a:xfrm>
          <a:prstGeom prst="rect">
            <a:avLst/>
          </a:prstGeom>
          <a:blipFill>
            <a:blip r:embed="rId4"/>
            <a:stretch>
              <a:fillRect/>
            </a:stretch>
          </a:blipFill>
          <a:ln>
            <a:noFill/>
          </a:ln>
          <a:effectLst/>
        </p:spPr>
      </p:pic>
      <p:pic>
        <p:nvPicPr>
          <p:cNvPr id="3076" name="Picture 4"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43632"/>
          <a:stretch/>
        </p:blipFill>
        <p:spPr bwMode="auto">
          <a:xfrm rot="15616060">
            <a:off x="6740180" y="1138516"/>
            <a:ext cx="2234565" cy="396423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Documents and Settings\Welcome\Desktop\chs134866696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84" y="4343400"/>
            <a:ext cx="9176083" cy="2514600"/>
          </a:xfrm>
          <a:prstGeom prst="rect">
            <a:avLst/>
          </a:prstGeom>
          <a:ln>
            <a:noFill/>
          </a:ln>
          <a:effectLst>
            <a:outerShdw blurRad="292100" dist="139700" dir="2700000" algn="tl" rotWithShape="0">
              <a:srgbClr val="333333">
                <a:alpha val="65000"/>
              </a:srgbClr>
            </a:outerShdw>
          </a:effectLst>
        </p:spPr>
      </p:pic>
      <p:pic>
        <p:nvPicPr>
          <p:cNvPr id="3074" name="Picture 2"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6214"/>
          <a:stretch/>
        </p:blipFill>
        <p:spPr bwMode="auto">
          <a:xfrm rot="13972696">
            <a:off x="6159599" y="-1391747"/>
            <a:ext cx="1587048" cy="362453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82493" y="1066800"/>
            <a:ext cx="5430672" cy="1143000"/>
          </a:xfrm>
        </p:spPr>
        <p:txBody>
          <a:bodyPr>
            <a:noAutofit/>
          </a:bodyPr>
          <a:lstStyle/>
          <a:p>
            <a:r>
              <a:rPr lang="en-US" sz="3200" b="1" dirty="0">
                <a:ln w="10541" cmpd="sng">
                  <a:solidFill>
                    <a:schemeClr val="accent1">
                      <a:shade val="88000"/>
                      <a:satMod val="110000"/>
                    </a:schemeClr>
                  </a:solidFill>
                  <a:prstDash val="solid"/>
                </a:ln>
                <a:solidFill>
                  <a:srgbClr val="FF0000"/>
                </a:solidFill>
                <a:latin typeface="Cambria" pitchFamily="18" charset="0"/>
              </a:rPr>
              <a:t>KHOÁNG SẢN VIỆT NAM</a:t>
            </a:r>
          </a:p>
        </p:txBody>
      </p:sp>
      <p:sp>
        <p:nvSpPr>
          <p:cNvPr id="10" name="Title 1"/>
          <p:cNvSpPr txBox="1">
            <a:spLocks/>
          </p:cNvSpPr>
          <p:nvPr/>
        </p:nvSpPr>
        <p:spPr>
          <a:xfrm>
            <a:off x="-685800" y="1219200"/>
            <a:ext cx="6705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5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mbria" pitchFamily="18" charset="0"/>
            </a:endParaRPr>
          </a:p>
        </p:txBody>
      </p:sp>
      <p:sp>
        <p:nvSpPr>
          <p:cNvPr id="11" name="Title 1"/>
          <p:cNvSpPr txBox="1">
            <a:spLocks/>
          </p:cNvSpPr>
          <p:nvPr/>
        </p:nvSpPr>
        <p:spPr>
          <a:xfrm>
            <a:off x="-990600" y="-152400"/>
            <a:ext cx="396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effectLst>
                  <a:outerShdw blurRad="38100" dist="38100" dir="2700000" algn="tl">
                    <a:srgbClr val="000000">
                      <a:alpha val="43137"/>
                    </a:srgbClr>
                  </a:outerShdw>
                </a:effectLst>
                <a:latin typeface="Cambria" pitchFamily="18" charset="0"/>
              </a:rPr>
              <a:t>BÀI 3</a:t>
            </a:r>
          </a:p>
        </p:txBody>
      </p:sp>
      <p:sp>
        <p:nvSpPr>
          <p:cNvPr id="13" name="Rectangle 12"/>
          <p:cNvSpPr/>
          <p:nvPr/>
        </p:nvSpPr>
        <p:spPr>
          <a:xfrm>
            <a:off x="3173" y="2428417"/>
            <a:ext cx="18288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p:cNvSpPr/>
          <p:nvPr/>
        </p:nvSpPr>
        <p:spPr>
          <a:xfrm>
            <a:off x="3172" y="2535098"/>
            <a:ext cx="1155509"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p:cNvSpPr/>
          <p:nvPr/>
        </p:nvSpPr>
        <p:spPr>
          <a:xfrm>
            <a:off x="-32084" y="3060876"/>
            <a:ext cx="528988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p:cNvSpPr/>
          <p:nvPr/>
        </p:nvSpPr>
        <p:spPr>
          <a:xfrm>
            <a:off x="2185337" y="0"/>
            <a:ext cx="45719"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p:cNvSpPr/>
          <p:nvPr/>
        </p:nvSpPr>
        <p:spPr>
          <a:xfrm>
            <a:off x="2057400" y="0"/>
            <a:ext cx="45719" cy="4305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Title 1"/>
          <p:cNvSpPr txBox="1">
            <a:spLocks/>
          </p:cNvSpPr>
          <p:nvPr/>
        </p:nvSpPr>
        <p:spPr>
          <a:xfrm>
            <a:off x="2590800" y="4724400"/>
            <a:ext cx="4038600" cy="850744"/>
          </a:xfrm>
          <a:prstGeom prst="rect">
            <a:avLst/>
          </a:prstGeom>
        </p:spPr>
        <p:txBody>
          <a:bodyPr vert="horz" lIns="91440" tIns="45720" rIns="91440" bIns="45720" rtlCol="0" anchor="ctr">
            <a:prstTxWarp prst="textPlain">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rPr>
              <a:t>ĐỊA LÍ 8</a:t>
            </a:r>
          </a:p>
        </p:txBody>
      </p:sp>
      <p:pic>
        <p:nvPicPr>
          <p:cNvPr id="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65776" y="1209217"/>
            <a:ext cx="2393157" cy="239940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368670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1000" fill="hold"/>
                                        <p:tgtEl>
                                          <p:spTgt spid="3074"/>
                                        </p:tgtEl>
                                        <p:attrNameLst>
                                          <p:attrName>ppt_x</p:attrName>
                                        </p:attrNameLst>
                                      </p:cBhvr>
                                      <p:tavLst>
                                        <p:tav tm="0">
                                          <p:val>
                                            <p:strVal val="#ppt_x"/>
                                          </p:val>
                                        </p:tav>
                                        <p:tav tm="100000">
                                          <p:val>
                                            <p:strVal val="#ppt_x"/>
                                          </p:val>
                                        </p:tav>
                                      </p:tavLst>
                                    </p:anim>
                                    <p:anim calcmode="lin" valueType="num">
                                      <p:cBhvr additive="base">
                                        <p:cTn id="8" dur="1000" fill="hold"/>
                                        <p:tgtEl>
                                          <p:spTgt spid="3074"/>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1000" fill="hold"/>
                                        <p:tgtEl>
                                          <p:spTgt spid="3076"/>
                                        </p:tgtEl>
                                        <p:attrNameLst>
                                          <p:attrName>ppt_x</p:attrName>
                                        </p:attrNameLst>
                                      </p:cBhvr>
                                      <p:tavLst>
                                        <p:tav tm="0">
                                          <p:val>
                                            <p:strVal val="1+#ppt_w/2"/>
                                          </p:val>
                                        </p:tav>
                                        <p:tav tm="100000">
                                          <p:val>
                                            <p:strVal val="#ppt_x"/>
                                          </p:val>
                                        </p:tav>
                                      </p:tavLst>
                                    </p:anim>
                                    <p:anim calcmode="lin" valueType="num">
                                      <p:cBhvr additive="base">
                                        <p:cTn id="12" dur="1000" fill="hold"/>
                                        <p:tgtEl>
                                          <p:spTgt spid="307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4.44444E-6 -4.20907E-6 L -0.00486 0.07678 " pathEditMode="relative" rAng="0" ptsTypes="AA">
                                      <p:cBhvr>
                                        <p:cTn id="16" dur="500" fill="hold"/>
                                        <p:tgtEl>
                                          <p:spTgt spid="17"/>
                                        </p:tgtEl>
                                        <p:attrNameLst>
                                          <p:attrName>ppt_x</p:attrName>
                                          <p:attrName>ppt_y</p:attrName>
                                        </p:attrNameLst>
                                      </p:cBhvr>
                                      <p:rCtr x="-243" y="3839"/>
                                    </p:animMotion>
                                  </p:childTnLst>
                                </p:cTn>
                              </p:par>
                            </p:childTnLst>
                          </p:cTn>
                        </p:par>
                        <p:par>
                          <p:cTn id="17" fill="hold">
                            <p:stCondLst>
                              <p:cond delay="500"/>
                            </p:stCondLst>
                            <p:childTnLst>
                              <p:par>
                                <p:cTn id="18" presetID="2" presetClass="entr" presetSubtype="8"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1000" fill="hold"/>
                                        <p:tgtEl>
                                          <p:spTgt spid="18"/>
                                        </p:tgtEl>
                                        <p:attrNameLst>
                                          <p:attrName>ppt_x</p:attrName>
                                        </p:attrNameLst>
                                      </p:cBhvr>
                                      <p:tavLst>
                                        <p:tav tm="0">
                                          <p:val>
                                            <p:strVal val="0-#ppt_w/2"/>
                                          </p:val>
                                        </p:tav>
                                        <p:tav tm="100000">
                                          <p:val>
                                            <p:strVal val="#ppt_x"/>
                                          </p:val>
                                        </p:tav>
                                      </p:tavLst>
                                    </p:anim>
                                    <p:anim calcmode="lin" valueType="num">
                                      <p:cBhvr additive="base">
                                        <p:cTn id="21" dur="1000" fill="hold"/>
                                        <p:tgtEl>
                                          <p:spTgt spid="18"/>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 presetClass="exit" presetSubtype="1" fill="hold" grpId="0" nodeType="afterEffect">
                                  <p:stCondLst>
                                    <p:cond delay="0"/>
                                  </p:stCondLst>
                                  <p:childTnLst>
                                    <p:anim calcmode="lin" valueType="num">
                                      <p:cBhvr additive="base">
                                        <p:cTn id="24" dur="500"/>
                                        <p:tgtEl>
                                          <p:spTgt spid="11"/>
                                        </p:tgtEl>
                                        <p:attrNameLst>
                                          <p:attrName>ppt_x</p:attrName>
                                        </p:attrNameLst>
                                      </p:cBhvr>
                                      <p:tavLst>
                                        <p:tav tm="0">
                                          <p:val>
                                            <p:strVal val="ppt_x"/>
                                          </p:val>
                                        </p:tav>
                                        <p:tav tm="100000">
                                          <p:val>
                                            <p:strVal val="ppt_x"/>
                                          </p:val>
                                        </p:tav>
                                      </p:tavLst>
                                    </p:anim>
                                    <p:anim calcmode="lin" valueType="num">
                                      <p:cBhvr additive="base">
                                        <p:cTn id="25" dur="500"/>
                                        <p:tgtEl>
                                          <p:spTgt spid="11"/>
                                        </p:tgtEl>
                                        <p:attrNameLst>
                                          <p:attrName>ppt_y</p:attrName>
                                        </p:attrNameLst>
                                      </p:cBhvr>
                                      <p:tavLst>
                                        <p:tav tm="0">
                                          <p:val>
                                            <p:strVal val="ppt_y"/>
                                          </p:val>
                                        </p:tav>
                                        <p:tav tm="100000">
                                          <p:val>
                                            <p:strVal val="0-ppt_h/2"/>
                                          </p:val>
                                        </p:tav>
                                      </p:tavLst>
                                    </p:anim>
                                    <p:set>
                                      <p:cBhvr>
                                        <p:cTn id="26" dur="1" fill="hold">
                                          <p:stCondLst>
                                            <p:cond delay="499"/>
                                          </p:stCondLst>
                                        </p:cTn>
                                        <p:tgtEl>
                                          <p:spTgt spid="11"/>
                                        </p:tgtEl>
                                        <p:attrNameLst>
                                          <p:attrName>style.visibility</p:attrName>
                                        </p:attrNameLst>
                                      </p:cBhvr>
                                      <p:to>
                                        <p:strVal val="hidden"/>
                                      </p:to>
                                    </p:set>
                                  </p:childTnLst>
                                </p:cTn>
                              </p:par>
                              <p:par>
                                <p:cTn id="27" presetID="2" presetClass="exit" presetSubtype="1" fill="hold" grpId="0" nodeType="withEffect">
                                  <p:stCondLst>
                                    <p:cond delay="0"/>
                                  </p:stCondLst>
                                  <p:childTnLst>
                                    <p:anim calcmode="lin" valueType="num">
                                      <p:cBhvr additive="base">
                                        <p:cTn id="28" dur="500"/>
                                        <p:tgtEl>
                                          <p:spTgt spid="9"/>
                                        </p:tgtEl>
                                        <p:attrNameLst>
                                          <p:attrName>ppt_x</p:attrName>
                                        </p:attrNameLst>
                                      </p:cBhvr>
                                      <p:tavLst>
                                        <p:tav tm="0">
                                          <p:val>
                                            <p:strVal val="ppt_x"/>
                                          </p:val>
                                        </p:tav>
                                        <p:tav tm="100000">
                                          <p:val>
                                            <p:strVal val="ppt_x"/>
                                          </p:val>
                                        </p:tav>
                                      </p:tavLst>
                                    </p:anim>
                                    <p:anim calcmode="lin" valueType="num">
                                      <p:cBhvr additive="base">
                                        <p:cTn id="29" dur="500"/>
                                        <p:tgtEl>
                                          <p:spTgt spid="9"/>
                                        </p:tgtEl>
                                        <p:attrNameLst>
                                          <p:attrName>ppt_y</p:attrName>
                                        </p:attrNameLst>
                                      </p:cBhvr>
                                      <p:tavLst>
                                        <p:tav tm="0">
                                          <p:val>
                                            <p:strVal val="ppt_y"/>
                                          </p:val>
                                        </p:tav>
                                        <p:tav tm="100000">
                                          <p:val>
                                            <p:strVal val="0-ppt_h/2"/>
                                          </p:val>
                                        </p:tav>
                                      </p:tavLst>
                                    </p:anim>
                                    <p:set>
                                      <p:cBhvr>
                                        <p:cTn id="30" dur="1" fill="hold">
                                          <p:stCondLst>
                                            <p:cond delay="499"/>
                                          </p:stCondLst>
                                        </p:cTn>
                                        <p:tgtEl>
                                          <p:spTgt spid="9"/>
                                        </p:tgtEl>
                                        <p:attrNameLst>
                                          <p:attrName>style.visibility</p:attrName>
                                        </p:attrNameLst>
                                      </p:cBhvr>
                                      <p:to>
                                        <p:strVal val="hidden"/>
                                      </p:to>
                                    </p:set>
                                  </p:childTnLst>
                                </p:cTn>
                              </p:par>
                              <p:par>
                                <p:cTn id="31" presetID="2" presetClass="exit" presetSubtype="1" fill="hold" grpId="0" nodeType="withEffect" nodePh="1">
                                  <p:stCondLst>
                                    <p:cond delay="0"/>
                                  </p:stCondLst>
                                  <p:endCondLst>
                                    <p:cond evt="begin" delay="0">
                                      <p:tn val="31"/>
                                    </p:cond>
                                  </p:endCondLst>
                                  <p:childTnLst>
                                    <p:anim calcmode="lin" valueType="num">
                                      <p:cBhvr additive="base">
                                        <p:cTn id="32" dur="500"/>
                                        <p:tgtEl>
                                          <p:spTgt spid="10"/>
                                        </p:tgtEl>
                                        <p:attrNameLst>
                                          <p:attrName>ppt_x</p:attrName>
                                        </p:attrNameLst>
                                      </p:cBhvr>
                                      <p:tavLst>
                                        <p:tav tm="0">
                                          <p:val>
                                            <p:strVal val="ppt_x"/>
                                          </p:val>
                                        </p:tav>
                                        <p:tav tm="100000">
                                          <p:val>
                                            <p:strVal val="ppt_x"/>
                                          </p:val>
                                        </p:tav>
                                      </p:tavLst>
                                    </p:anim>
                                    <p:anim calcmode="lin" valueType="num">
                                      <p:cBhvr additive="base">
                                        <p:cTn id="33" dur="500"/>
                                        <p:tgtEl>
                                          <p:spTgt spid="10"/>
                                        </p:tgtEl>
                                        <p:attrNameLst>
                                          <p:attrName>ppt_y</p:attrName>
                                        </p:attrNameLst>
                                      </p:cBhvr>
                                      <p:tavLst>
                                        <p:tav tm="0">
                                          <p:val>
                                            <p:strVal val="ppt_y"/>
                                          </p:val>
                                        </p:tav>
                                        <p:tav tm="100000">
                                          <p:val>
                                            <p:strVal val="0-ppt_h/2"/>
                                          </p:val>
                                        </p:tav>
                                      </p:tavLst>
                                    </p:anim>
                                    <p:set>
                                      <p:cBhvr>
                                        <p:cTn id="34" dur="1" fill="hold">
                                          <p:stCondLst>
                                            <p:cond delay="499"/>
                                          </p:stCondLst>
                                        </p:cTn>
                                        <p:tgtEl>
                                          <p:spTgt spid="10"/>
                                        </p:tgtEl>
                                        <p:attrNameLst>
                                          <p:attrName>style.visibility</p:attrName>
                                        </p:attrNameLst>
                                      </p:cBhvr>
                                      <p:to>
                                        <p:strVal val="hidden"/>
                                      </p:to>
                                    </p:set>
                                  </p:childTnLst>
                                </p:cTn>
                              </p:par>
                              <p:par>
                                <p:cTn id="35" presetID="2" presetClass="exit" presetSubtype="1" fill="hold" grpId="0" nodeType="with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0-ppt_h/2"/>
                                          </p:val>
                                        </p:tav>
                                      </p:tavLst>
                                    </p:anim>
                                    <p:set>
                                      <p:cBhvr>
                                        <p:cTn id="38" dur="1" fill="hold">
                                          <p:stCondLst>
                                            <p:cond delay="499"/>
                                          </p:stCondLst>
                                        </p:cTn>
                                        <p:tgtEl>
                                          <p:spTgt spid="13"/>
                                        </p:tgtEl>
                                        <p:attrNameLst>
                                          <p:attrName>style.visibility</p:attrName>
                                        </p:attrNameLst>
                                      </p:cBhvr>
                                      <p:to>
                                        <p:strVal val="hidden"/>
                                      </p:to>
                                    </p:set>
                                  </p:childTnLst>
                                </p:cTn>
                              </p:par>
                              <p:par>
                                <p:cTn id="39" presetID="2" presetClass="exit" presetSubtype="1" fill="hold" grpId="1" nodeType="withEffect">
                                  <p:stCondLst>
                                    <p:cond delay="0"/>
                                  </p:stCondLst>
                                  <p:childTnLst>
                                    <p:anim calcmode="lin" valueType="num">
                                      <p:cBhvr additive="base">
                                        <p:cTn id="40" dur="500"/>
                                        <p:tgtEl>
                                          <p:spTgt spid="17"/>
                                        </p:tgtEl>
                                        <p:attrNameLst>
                                          <p:attrName>ppt_x</p:attrName>
                                        </p:attrNameLst>
                                      </p:cBhvr>
                                      <p:tavLst>
                                        <p:tav tm="0">
                                          <p:val>
                                            <p:strVal val="ppt_x"/>
                                          </p:val>
                                        </p:tav>
                                        <p:tav tm="100000">
                                          <p:val>
                                            <p:strVal val="ppt_x"/>
                                          </p:val>
                                        </p:tav>
                                      </p:tavLst>
                                    </p:anim>
                                    <p:anim calcmode="lin" valueType="num">
                                      <p:cBhvr additive="base">
                                        <p:cTn id="41" dur="500"/>
                                        <p:tgtEl>
                                          <p:spTgt spid="17"/>
                                        </p:tgtEl>
                                        <p:attrNameLst>
                                          <p:attrName>ppt_y</p:attrName>
                                        </p:attrNameLst>
                                      </p:cBhvr>
                                      <p:tavLst>
                                        <p:tav tm="0">
                                          <p:val>
                                            <p:strVal val="ppt_y"/>
                                          </p:val>
                                        </p:tav>
                                        <p:tav tm="100000">
                                          <p:val>
                                            <p:strVal val="0-ppt_h/2"/>
                                          </p:val>
                                        </p:tav>
                                      </p:tavLst>
                                    </p:anim>
                                    <p:set>
                                      <p:cBhvr>
                                        <p:cTn id="42" dur="1" fill="hold">
                                          <p:stCondLst>
                                            <p:cond delay="499"/>
                                          </p:stCondLst>
                                        </p:cTn>
                                        <p:tgtEl>
                                          <p:spTgt spid="17"/>
                                        </p:tgtEl>
                                        <p:attrNameLst>
                                          <p:attrName>style.visibility</p:attrName>
                                        </p:attrNameLst>
                                      </p:cBhvr>
                                      <p:to>
                                        <p:strVal val="hidden"/>
                                      </p:to>
                                    </p:set>
                                  </p:childTnLst>
                                </p:cTn>
                              </p:par>
                              <p:par>
                                <p:cTn id="43" presetID="2" presetClass="exit" presetSubtype="1" fill="hold" grpId="1" nodeType="withEffect">
                                  <p:stCondLst>
                                    <p:cond delay="0"/>
                                  </p:stCondLst>
                                  <p:childTnLst>
                                    <p:anim calcmode="lin" valueType="num">
                                      <p:cBhvr additive="base">
                                        <p:cTn id="44" dur="500"/>
                                        <p:tgtEl>
                                          <p:spTgt spid="18"/>
                                        </p:tgtEl>
                                        <p:attrNameLst>
                                          <p:attrName>ppt_x</p:attrName>
                                        </p:attrNameLst>
                                      </p:cBhvr>
                                      <p:tavLst>
                                        <p:tav tm="0">
                                          <p:val>
                                            <p:strVal val="ppt_x"/>
                                          </p:val>
                                        </p:tav>
                                        <p:tav tm="100000">
                                          <p:val>
                                            <p:strVal val="ppt_x"/>
                                          </p:val>
                                        </p:tav>
                                      </p:tavLst>
                                    </p:anim>
                                    <p:anim calcmode="lin" valueType="num">
                                      <p:cBhvr additive="base">
                                        <p:cTn id="45" dur="500"/>
                                        <p:tgtEl>
                                          <p:spTgt spid="18"/>
                                        </p:tgtEl>
                                        <p:attrNameLst>
                                          <p:attrName>ppt_y</p:attrName>
                                        </p:attrNameLst>
                                      </p:cBhvr>
                                      <p:tavLst>
                                        <p:tav tm="0">
                                          <p:val>
                                            <p:strVal val="ppt_y"/>
                                          </p:val>
                                        </p:tav>
                                        <p:tav tm="100000">
                                          <p:val>
                                            <p:strVal val="0-ppt_h/2"/>
                                          </p:val>
                                        </p:tav>
                                      </p:tavLst>
                                    </p:anim>
                                    <p:set>
                                      <p:cBhvr>
                                        <p:cTn id="46" dur="1" fill="hold">
                                          <p:stCondLst>
                                            <p:cond delay="499"/>
                                          </p:stCondLst>
                                        </p:cTn>
                                        <p:tgtEl>
                                          <p:spTgt spid="18"/>
                                        </p:tgtEl>
                                        <p:attrNameLst>
                                          <p:attrName>style.visibility</p:attrName>
                                        </p:attrNameLst>
                                      </p:cBhvr>
                                      <p:to>
                                        <p:strVal val="hidden"/>
                                      </p:to>
                                    </p:set>
                                  </p:childTnLst>
                                </p:cTn>
                              </p:par>
                              <p:par>
                                <p:cTn id="47" presetID="2" presetClass="exit" presetSubtype="1" fill="hold" grpId="0" nodeType="withEffect">
                                  <p:stCondLst>
                                    <p:cond delay="0"/>
                                  </p:stCondLst>
                                  <p:childTnLst>
                                    <p:anim calcmode="lin" valueType="num">
                                      <p:cBhvr additive="base">
                                        <p:cTn id="48" dur="500"/>
                                        <p:tgtEl>
                                          <p:spTgt spid="15"/>
                                        </p:tgtEl>
                                        <p:attrNameLst>
                                          <p:attrName>ppt_x</p:attrName>
                                        </p:attrNameLst>
                                      </p:cBhvr>
                                      <p:tavLst>
                                        <p:tav tm="0">
                                          <p:val>
                                            <p:strVal val="ppt_x"/>
                                          </p:val>
                                        </p:tav>
                                        <p:tav tm="100000">
                                          <p:val>
                                            <p:strVal val="ppt_x"/>
                                          </p:val>
                                        </p:tav>
                                      </p:tavLst>
                                    </p:anim>
                                    <p:anim calcmode="lin" valueType="num">
                                      <p:cBhvr additive="base">
                                        <p:cTn id="49" dur="500"/>
                                        <p:tgtEl>
                                          <p:spTgt spid="15"/>
                                        </p:tgtEl>
                                        <p:attrNameLst>
                                          <p:attrName>ppt_y</p:attrName>
                                        </p:attrNameLst>
                                      </p:cBhvr>
                                      <p:tavLst>
                                        <p:tav tm="0">
                                          <p:val>
                                            <p:strVal val="ppt_y"/>
                                          </p:val>
                                        </p:tav>
                                        <p:tav tm="100000">
                                          <p:val>
                                            <p:strVal val="0-ppt_h/2"/>
                                          </p:val>
                                        </p:tav>
                                      </p:tavLst>
                                    </p:anim>
                                    <p:set>
                                      <p:cBhvr>
                                        <p:cTn id="50" dur="1" fill="hold">
                                          <p:stCondLst>
                                            <p:cond delay="499"/>
                                          </p:stCondLst>
                                        </p:cTn>
                                        <p:tgtEl>
                                          <p:spTgt spid="15"/>
                                        </p:tgtEl>
                                        <p:attrNameLst>
                                          <p:attrName>style.visibility</p:attrName>
                                        </p:attrNameLst>
                                      </p:cBhvr>
                                      <p:to>
                                        <p:strVal val="hidden"/>
                                      </p:to>
                                    </p:set>
                                  </p:childTnLst>
                                </p:cTn>
                              </p:par>
                              <p:par>
                                <p:cTn id="51" presetID="2" presetClass="exit" presetSubtype="1" fill="hold" grpId="0" nodeType="withEffect">
                                  <p:stCondLst>
                                    <p:cond delay="0"/>
                                  </p:stCondLst>
                                  <p:childTnLst>
                                    <p:anim calcmode="lin" valueType="num">
                                      <p:cBhvr additive="base">
                                        <p:cTn id="52" dur="500"/>
                                        <p:tgtEl>
                                          <p:spTgt spid="2"/>
                                        </p:tgtEl>
                                        <p:attrNameLst>
                                          <p:attrName>ppt_x</p:attrName>
                                        </p:attrNameLst>
                                      </p:cBhvr>
                                      <p:tavLst>
                                        <p:tav tm="0">
                                          <p:val>
                                            <p:strVal val="ppt_x"/>
                                          </p:val>
                                        </p:tav>
                                        <p:tav tm="100000">
                                          <p:val>
                                            <p:strVal val="ppt_x"/>
                                          </p:val>
                                        </p:tav>
                                      </p:tavLst>
                                    </p:anim>
                                    <p:anim calcmode="lin" valueType="num">
                                      <p:cBhvr additive="base">
                                        <p:cTn id="53" dur="500"/>
                                        <p:tgtEl>
                                          <p:spTgt spid="2"/>
                                        </p:tgtEl>
                                        <p:attrNameLst>
                                          <p:attrName>ppt_y</p:attrName>
                                        </p:attrNameLst>
                                      </p:cBhvr>
                                      <p:tavLst>
                                        <p:tav tm="0">
                                          <p:val>
                                            <p:strVal val="ppt_y"/>
                                          </p:val>
                                        </p:tav>
                                        <p:tav tm="100000">
                                          <p:val>
                                            <p:strVal val="0-ppt_h/2"/>
                                          </p:val>
                                        </p:tav>
                                      </p:tavLst>
                                    </p:anim>
                                    <p:set>
                                      <p:cBhvr>
                                        <p:cTn id="54" dur="1" fill="hold">
                                          <p:stCondLst>
                                            <p:cond delay="499"/>
                                          </p:stCondLst>
                                        </p:cTn>
                                        <p:tgtEl>
                                          <p:spTgt spid="2"/>
                                        </p:tgtEl>
                                        <p:attrNameLst>
                                          <p:attrName>style.visibility</p:attrName>
                                        </p:attrNameLst>
                                      </p:cBhvr>
                                      <p:to>
                                        <p:strVal val="hidden"/>
                                      </p:to>
                                    </p:set>
                                  </p:childTnLst>
                                </p:cTn>
                              </p:par>
                              <p:par>
                                <p:cTn id="55" presetID="2" presetClass="exit" presetSubtype="4" fill="hold" nodeType="withEffect">
                                  <p:stCondLst>
                                    <p:cond delay="0"/>
                                  </p:stCondLst>
                                  <p:childTnLst>
                                    <p:anim calcmode="lin" valueType="num">
                                      <p:cBhvr additive="base">
                                        <p:cTn id="56" dur="500"/>
                                        <p:tgtEl>
                                          <p:spTgt spid="24"/>
                                        </p:tgtEl>
                                        <p:attrNameLst>
                                          <p:attrName>ppt_x</p:attrName>
                                        </p:attrNameLst>
                                      </p:cBhvr>
                                      <p:tavLst>
                                        <p:tav tm="0">
                                          <p:val>
                                            <p:strVal val="ppt_x"/>
                                          </p:val>
                                        </p:tav>
                                        <p:tav tm="100000">
                                          <p:val>
                                            <p:strVal val="ppt_x"/>
                                          </p:val>
                                        </p:tav>
                                      </p:tavLst>
                                    </p:anim>
                                    <p:anim calcmode="lin" valueType="num">
                                      <p:cBhvr additive="base">
                                        <p:cTn id="57" dur="500"/>
                                        <p:tgtEl>
                                          <p:spTgt spid="24"/>
                                        </p:tgtEl>
                                        <p:attrNameLst>
                                          <p:attrName>ppt_y</p:attrName>
                                        </p:attrNameLst>
                                      </p:cBhvr>
                                      <p:tavLst>
                                        <p:tav tm="0">
                                          <p:val>
                                            <p:strVal val="ppt_y"/>
                                          </p:val>
                                        </p:tav>
                                        <p:tav tm="100000">
                                          <p:val>
                                            <p:strVal val="1+ppt_h/2"/>
                                          </p:val>
                                        </p:tav>
                                      </p:tavLst>
                                    </p:anim>
                                    <p:set>
                                      <p:cBhvr>
                                        <p:cTn id="58" dur="1" fill="hold">
                                          <p:stCondLst>
                                            <p:cond delay="499"/>
                                          </p:stCondLst>
                                        </p:cTn>
                                        <p:tgtEl>
                                          <p:spTgt spid="24"/>
                                        </p:tgtEl>
                                        <p:attrNameLst>
                                          <p:attrName>style.visibility</p:attrName>
                                        </p:attrNameLst>
                                      </p:cBhvr>
                                      <p:to>
                                        <p:strVal val="hidden"/>
                                      </p:to>
                                    </p:set>
                                  </p:childTnLst>
                                </p:cTn>
                              </p:par>
                              <p:par>
                                <p:cTn id="59" presetID="2" presetClass="exit" presetSubtype="4" fill="hold" grpId="0" nodeType="withEffect">
                                  <p:stCondLst>
                                    <p:cond delay="0"/>
                                  </p:stCondLst>
                                  <p:iterate type="lt">
                                    <p:tmPct val="0"/>
                                  </p:iterate>
                                  <p:childTnLst>
                                    <p:anim calcmode="lin" valueType="num">
                                      <p:cBhvr additive="base">
                                        <p:cTn id="60" dur="500"/>
                                        <p:tgtEl>
                                          <p:spTgt spid="23"/>
                                        </p:tgtEl>
                                        <p:attrNameLst>
                                          <p:attrName>ppt_x</p:attrName>
                                        </p:attrNameLst>
                                      </p:cBhvr>
                                      <p:tavLst>
                                        <p:tav tm="0">
                                          <p:val>
                                            <p:strVal val="ppt_x"/>
                                          </p:val>
                                        </p:tav>
                                        <p:tav tm="100000">
                                          <p:val>
                                            <p:strVal val="ppt_x"/>
                                          </p:val>
                                        </p:tav>
                                      </p:tavLst>
                                    </p:anim>
                                    <p:anim calcmode="lin" valueType="num">
                                      <p:cBhvr additive="base">
                                        <p:cTn id="61" dur="500"/>
                                        <p:tgtEl>
                                          <p:spTgt spid="23"/>
                                        </p:tgtEl>
                                        <p:attrNameLst>
                                          <p:attrName>ppt_y</p:attrName>
                                        </p:attrNameLst>
                                      </p:cBhvr>
                                      <p:tavLst>
                                        <p:tav tm="0">
                                          <p:val>
                                            <p:strVal val="ppt_y"/>
                                          </p:val>
                                        </p:tav>
                                        <p:tav tm="100000">
                                          <p:val>
                                            <p:strVal val="1+ppt_h/2"/>
                                          </p:val>
                                        </p:tav>
                                      </p:tavLst>
                                    </p:anim>
                                    <p:set>
                                      <p:cBhvr>
                                        <p:cTn id="62"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animBg="1"/>
      <p:bldP spid="17" grpId="0" animBg="1"/>
      <p:bldP spid="17" grpId="1" animBg="1"/>
      <p:bldP spid="18" grpId="0" animBg="1"/>
      <p:bldP spid="18" grpId="1" animBg="1"/>
      <p:bldP spid="2" grpId="0" animBg="1"/>
      <p:bldP spid="15" grpId="0" animBg="1"/>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BÀI 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6" name="Rectangle 15"/>
          <p:cNvSpPr/>
          <p:nvPr/>
        </p:nvSpPr>
        <p:spPr>
          <a:xfrm>
            <a:off x="1505710" y="1371600"/>
            <a:ext cx="3657601" cy="1323439"/>
          </a:xfrm>
          <a:prstGeom prst="rect">
            <a:avLst/>
          </a:prstGeom>
          <a:solidFill>
            <a:srgbClr val="BCFCD4"/>
          </a:solidFill>
          <a:ln w="12700">
            <a:solidFill>
              <a:srgbClr val="009900"/>
            </a:solidFill>
          </a:ln>
        </p:spPr>
        <p:txBody>
          <a:bodyPr wrap="square">
            <a:spAutoFit/>
          </a:bodyPr>
          <a:lstStyle/>
          <a:p>
            <a:pPr algn="just"/>
            <a:r>
              <a:rPr lang="en-US" sz="2000" i="1" dirty="0" err="1">
                <a:solidFill>
                  <a:srgbClr val="FF0000"/>
                </a:solidFill>
                <a:latin typeface="Cambria" panose="02040503050406030204" pitchFamily="18" charset="0"/>
                <a:ea typeface="Cambria" panose="02040503050406030204" pitchFamily="18" charset="0"/>
              </a:rPr>
              <a:t>Quan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sát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hình</a:t>
            </a:r>
            <a:r>
              <a:rPr lang="en-US" sz="2000" i="1" dirty="0">
                <a:solidFill>
                  <a:srgbClr val="FF0000"/>
                </a:solidFill>
                <a:latin typeface="Cambria" panose="02040503050406030204" pitchFamily="18" charset="0"/>
                <a:ea typeface="Cambria" panose="02040503050406030204" pitchFamily="18" charset="0"/>
              </a:rPr>
              <a:t> 3.3 </a:t>
            </a:r>
            <a:r>
              <a:rPr lang="en-US" sz="2000" i="1" dirty="0" err="1">
                <a:solidFill>
                  <a:srgbClr val="FF0000"/>
                </a:solidFill>
                <a:latin typeface="Cambria" panose="02040503050406030204" pitchFamily="18" charset="0"/>
                <a:ea typeface="Cambria" panose="02040503050406030204" pitchFamily="18" charset="0"/>
              </a:rPr>
              <a:t>và</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kênh</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chữ</a:t>
            </a:r>
            <a:r>
              <a:rPr lang="en-US" sz="2000" i="1" dirty="0">
                <a:solidFill>
                  <a:srgbClr val="FF0000"/>
                </a:solidFill>
                <a:latin typeface="Cambria" panose="02040503050406030204" pitchFamily="18" charset="0"/>
                <a:ea typeface="Cambria" panose="02040503050406030204" pitchFamily="18" charset="0"/>
              </a:rPr>
              <a:t> SGK, </a:t>
            </a:r>
            <a:r>
              <a:rPr lang="en-US" sz="2000" i="1" dirty="0" err="1">
                <a:solidFill>
                  <a:srgbClr val="FF0000"/>
                </a:solidFill>
                <a:latin typeface="Cambria" panose="02040503050406030204" pitchFamily="18" charset="0"/>
                <a:ea typeface="Cambria" panose="02040503050406030204" pitchFamily="18" charset="0"/>
              </a:rPr>
              <a:t>em</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hãy</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cho</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biết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trữ</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lượng</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và</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xác</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định</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sự</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phân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bố</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của</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bô-xít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và</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sắt</a:t>
            </a:r>
            <a:r>
              <a:rPr lang="en-US" sz="2000" i="1" dirty="0">
                <a:solidFill>
                  <a:srgbClr val="FF0000"/>
                </a:solidFill>
                <a:latin typeface="Cambria" panose="02040503050406030204" pitchFamily="18" charset="0"/>
                <a:ea typeface="Cambria" panose="02040503050406030204" pitchFamily="18" charset="0"/>
              </a:rPr>
              <a:t> ở </a:t>
            </a:r>
            <a:r>
              <a:rPr lang="en-US" sz="2000" i="1" dirty="0" err="1">
                <a:solidFill>
                  <a:srgbClr val="FF0000"/>
                </a:solidFill>
                <a:latin typeface="Cambria" panose="02040503050406030204" pitchFamily="18" charset="0"/>
                <a:ea typeface="Cambria" panose="02040503050406030204" pitchFamily="18" charset="0"/>
              </a:rPr>
              <a:t>nước</a:t>
            </a:r>
            <a:r>
              <a:rPr lang="en-US" sz="2000" i="1" dirty="0">
                <a:solidFill>
                  <a:srgbClr val="FF0000"/>
                </a:solidFill>
                <a:latin typeface="Cambria" panose="02040503050406030204" pitchFamily="18" charset="0"/>
                <a:ea typeface="Cambria" panose="02040503050406030204" pitchFamily="18" charset="0"/>
              </a:rPr>
              <a:t> ta.</a:t>
            </a:r>
            <a:endParaRPr lang="vi-VN" sz="2000" i="1" dirty="0">
              <a:solidFill>
                <a:srgbClr val="FF0000"/>
              </a:solidFill>
              <a:latin typeface="Cambria" panose="02040503050406030204" pitchFamily="18" charset="0"/>
              <a:ea typeface="Cambria" panose="02040503050406030204" pitchFamily="18" charset="0"/>
            </a:endParaRP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ĐẶC ĐIỂM PHÂN BỐ CÁC LOẠI KHOÁNG SẢN</a:t>
            </a:r>
            <a:endParaRPr lang="en-US" sz="2400" b="1" dirty="0">
              <a:solidFill>
                <a:srgbClr val="0D30DD"/>
              </a:solidFill>
              <a:latin typeface="Cambria" pitchFamily="18" charset="0"/>
            </a:endParaRPr>
          </a:p>
          <a:p>
            <a:pPr algn="just"/>
            <a:r>
              <a:rPr lang="vi-VN" sz="2400" b="1" dirty="0">
                <a:solidFill>
                  <a:srgbClr val="0D30DD"/>
                </a:solidFill>
                <a:latin typeface="Cambria" pitchFamily="18" charset="0"/>
              </a:rPr>
              <a:t> CHỦ YẾU</a:t>
            </a:r>
            <a:endParaRPr lang="en-US" sz="2400" b="1" dirty="0">
              <a:solidFill>
                <a:srgbClr val="0D30DD"/>
              </a:solidFill>
              <a:latin typeface="Cambria" pitchFamily="18" charset="0"/>
            </a:endParaRPr>
          </a:p>
        </p:txBody>
      </p:sp>
      <p:pic>
        <p:nvPicPr>
          <p:cNvPr id="1027"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86339" y="1516120"/>
            <a:ext cx="1167904" cy="12270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191254" y="4249779"/>
            <a:ext cx="1332746" cy="1312821"/>
            <a:chOff x="328593" y="3259179"/>
            <a:chExt cx="1256547" cy="1465221"/>
          </a:xfrm>
        </p:grpSpPr>
        <p:pic>
          <p:nvPicPr>
            <p:cNvPr id="1028" name="Picture 4"/>
            <p:cNvPicPr>
              <a:picLocks noChangeAspect="1" noChangeArrowheads="1"/>
            </p:cNvPicPr>
            <p:nvPr/>
          </p:nvPicPr>
          <p:blipFill>
            <a:blip r:embed="rId7">
              <a:extLst>
                <a:ext uri="{BEBA8EAE-BF5A-486C-A8C5-ECC9F3942E4B}">
                  <a14:imgProps xmlns:a14="http://schemas.microsoft.com/office/drawing/2010/main">
                    <a14:imgLayer r:embed="rId8">
                      <a14:imgEffect>
                        <a14:artisticMarker/>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28593" y="3383619"/>
              <a:ext cx="1167903" cy="13407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2" descr="http://previews.123rf.com/images/mistac/mistac1207/mistac120700017/14524015-A-cartoon-boy-with-a-good-idea-Stock-Vector-thinking.jpg"/>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1011253" y="3259179"/>
              <a:ext cx="573887" cy="4622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grpSp>
      <p:sp>
        <p:nvSpPr>
          <p:cNvPr id="32" name="Rectangle 31"/>
          <p:cNvSpPr/>
          <p:nvPr/>
        </p:nvSpPr>
        <p:spPr>
          <a:xfrm>
            <a:off x="1523998" y="2998381"/>
            <a:ext cx="3657601" cy="3554819"/>
          </a:xfrm>
          <a:prstGeom prst="rect">
            <a:avLst/>
          </a:prstGeom>
          <a:solidFill>
            <a:srgbClr val="FFCCFF"/>
          </a:solidFill>
          <a:ln w="12700">
            <a:solidFill>
              <a:srgbClr val="0070C0"/>
            </a:solidFill>
          </a:ln>
        </p:spPr>
        <p:txBody>
          <a:bodyPr wrap="square">
            <a:spAutoFit/>
          </a:bodyPr>
          <a:lstStyle/>
          <a:p>
            <a:pPr algn="just">
              <a:spcBef>
                <a:spcPts val="600"/>
              </a:spcBef>
              <a:spcAft>
                <a:spcPts val="0"/>
              </a:spcAft>
            </a:pPr>
            <a:r>
              <a:rPr lang="en-US" sz="2000" dirty="0">
                <a:latin typeface="Cambria" pitchFamily="18" charset="0"/>
                <a:ea typeface="Cambria" pitchFamily="18" charset="0"/>
              </a:rPr>
              <a:t>- </a:t>
            </a:r>
            <a:r>
              <a:rPr lang="vi-VN" sz="2000" dirty="0">
                <a:latin typeface="Cambria" pitchFamily="18" charset="0"/>
                <a:ea typeface="Cambria" pitchFamily="18" charset="0"/>
              </a:rPr>
              <a:t>Bô-xít: Tổng trữ lượng khoảng 9,6 tỉ tấn</a:t>
            </a:r>
            <a:r>
              <a:rPr lang="en-US" sz="2000" dirty="0">
                <a:latin typeface="Cambria" pitchFamily="18" charset="0"/>
                <a:ea typeface="Cambria" pitchFamily="18" charset="0"/>
              </a:rPr>
              <a:t>, </a:t>
            </a:r>
            <a:r>
              <a:rPr lang="en-US" sz="2000" dirty="0" err="1">
                <a:latin typeface="Cambria" pitchFamily="18" charset="0"/>
                <a:ea typeface="Cambria" pitchFamily="18" charset="0"/>
              </a:rPr>
              <a:t>phân</a:t>
            </a:r>
            <a:r>
              <a:rPr lang="en-US" sz="2000" dirty="0">
                <a:latin typeface="Cambria" pitchFamily="18" charset="0"/>
                <a:ea typeface="Cambria" pitchFamily="18" charset="0"/>
              </a:rPr>
              <a:t> </a:t>
            </a:r>
            <a:r>
              <a:rPr lang="en-US" sz="2000" dirty="0" err="1">
                <a:latin typeface="Cambria" pitchFamily="18" charset="0"/>
                <a:ea typeface="Cambria" pitchFamily="18" charset="0"/>
              </a:rPr>
              <a:t>bố</a:t>
            </a:r>
            <a:r>
              <a:rPr lang="en-US" sz="2000" dirty="0">
                <a:latin typeface="Cambria" pitchFamily="18" charset="0"/>
                <a:ea typeface="Cambria" pitchFamily="18" charset="0"/>
              </a:rPr>
              <a:t> ở </a:t>
            </a:r>
            <a:r>
              <a:rPr lang="vi-VN" sz="2000" dirty="0">
                <a:latin typeface="Cambria" pitchFamily="18" charset="0"/>
                <a:ea typeface="Cambria" pitchFamily="18" charset="0"/>
              </a:rPr>
              <a:t>Tây Nguyên (Đắk Nông, Lâm Đồng, Gia Lai, Kon Tum,...), ngoài ra còn có ở một số tỉnh phía bắc (Lạng Sơn, Cao Bằng, Hà Giang,...).</a:t>
            </a:r>
          </a:p>
          <a:p>
            <a:pPr algn="just">
              <a:spcBef>
                <a:spcPts val="600"/>
              </a:spcBef>
              <a:spcAft>
                <a:spcPts val="0"/>
              </a:spcAft>
            </a:pPr>
            <a:r>
              <a:rPr lang="vi-VN" sz="2000" dirty="0">
                <a:latin typeface="Cambria" pitchFamily="18" charset="0"/>
                <a:ea typeface="Cambria" pitchFamily="18" charset="0"/>
              </a:rPr>
              <a:t>- Sắt: Tổng trữ lượng khoảng 1,1 tỉ tấn</a:t>
            </a:r>
            <a:r>
              <a:rPr lang="en-US" sz="2000" dirty="0">
                <a:latin typeface="Cambria" pitchFamily="18" charset="0"/>
                <a:ea typeface="Cambria" pitchFamily="18" charset="0"/>
              </a:rPr>
              <a:t>, </a:t>
            </a:r>
            <a:r>
              <a:rPr lang="en-US" sz="2000" dirty="0" err="1">
                <a:latin typeface="Cambria" pitchFamily="18" charset="0"/>
                <a:ea typeface="Cambria" pitchFamily="18" charset="0"/>
              </a:rPr>
              <a:t>phân</a:t>
            </a:r>
            <a:r>
              <a:rPr lang="en-US" sz="2000" dirty="0">
                <a:latin typeface="Cambria" pitchFamily="18" charset="0"/>
                <a:ea typeface="Cambria" pitchFamily="18" charset="0"/>
              </a:rPr>
              <a:t> </a:t>
            </a:r>
            <a:r>
              <a:rPr lang="en-US" sz="2000" dirty="0" err="1">
                <a:latin typeface="Cambria" pitchFamily="18" charset="0"/>
                <a:ea typeface="Cambria" pitchFamily="18" charset="0"/>
              </a:rPr>
              <a:t>bố</a:t>
            </a:r>
            <a:r>
              <a:rPr lang="en-US" sz="2000" dirty="0">
                <a:latin typeface="Cambria" pitchFamily="18" charset="0"/>
                <a:ea typeface="Cambria" pitchFamily="18" charset="0"/>
              </a:rPr>
              <a:t> ở </a:t>
            </a:r>
            <a:r>
              <a:rPr lang="en-US" sz="2000" dirty="0" err="1">
                <a:latin typeface="Cambria" pitchFamily="18" charset="0"/>
                <a:ea typeface="Cambria" pitchFamily="18" charset="0"/>
              </a:rPr>
              <a:t>ở</a:t>
            </a:r>
            <a:r>
              <a:rPr lang="en-US" sz="2000" dirty="0">
                <a:latin typeface="Cambria" pitchFamily="18" charset="0"/>
                <a:ea typeface="Cambria" pitchFamily="18" charset="0"/>
              </a:rPr>
              <a:t> </a:t>
            </a:r>
            <a:r>
              <a:rPr lang="en-US" sz="2000" dirty="0" err="1">
                <a:latin typeface="Cambria" pitchFamily="18" charset="0"/>
                <a:ea typeface="Cambria" pitchFamily="18" charset="0"/>
              </a:rPr>
              <a:t>khu</a:t>
            </a:r>
            <a:r>
              <a:rPr lang="en-US" sz="2000" dirty="0">
                <a:latin typeface="Cambria" pitchFamily="18" charset="0"/>
                <a:ea typeface="Cambria" pitchFamily="18" charset="0"/>
              </a:rPr>
              <a:t> </a:t>
            </a:r>
            <a:r>
              <a:rPr lang="en-US" sz="2000" dirty="0" err="1">
                <a:latin typeface="Cambria" pitchFamily="18" charset="0"/>
                <a:ea typeface="Cambria" pitchFamily="18" charset="0"/>
              </a:rPr>
              <a:t>vực</a:t>
            </a:r>
            <a:r>
              <a:rPr lang="en-US" sz="2000" dirty="0">
                <a:latin typeface="Cambria" pitchFamily="18" charset="0"/>
                <a:ea typeface="Cambria" pitchFamily="18" charset="0"/>
              </a:rPr>
              <a:t> </a:t>
            </a:r>
            <a:r>
              <a:rPr lang="en-US" sz="2000" dirty="0" err="1">
                <a:latin typeface="Cambria" pitchFamily="18" charset="0"/>
                <a:ea typeface="Cambria" pitchFamily="18" charset="0"/>
              </a:rPr>
              <a:t>Đông</a:t>
            </a:r>
            <a:r>
              <a:rPr lang="en-US" sz="2000" dirty="0">
                <a:latin typeface="Cambria" pitchFamily="18" charset="0"/>
                <a:ea typeface="Cambria" pitchFamily="18" charset="0"/>
              </a:rPr>
              <a:t> </a:t>
            </a:r>
            <a:r>
              <a:rPr lang="en-US" sz="2000" dirty="0" err="1">
                <a:latin typeface="Cambria" pitchFamily="18" charset="0"/>
                <a:ea typeface="Cambria" pitchFamily="18" charset="0"/>
              </a:rPr>
              <a:t>Bắc</a:t>
            </a:r>
            <a:r>
              <a:rPr lang="en-US" sz="2000" dirty="0">
                <a:latin typeface="Cambria" pitchFamily="18" charset="0"/>
                <a:ea typeface="Cambria" pitchFamily="18" charset="0"/>
              </a:rPr>
              <a:t> (</a:t>
            </a:r>
            <a:r>
              <a:rPr lang="en-US" sz="2000" dirty="0" err="1">
                <a:latin typeface="Cambria" pitchFamily="18" charset="0"/>
                <a:ea typeface="Cambria" pitchFamily="18" charset="0"/>
              </a:rPr>
              <a:t>Thái</a:t>
            </a:r>
            <a:r>
              <a:rPr lang="en-US" sz="2000" dirty="0">
                <a:latin typeface="Cambria" pitchFamily="18" charset="0"/>
                <a:ea typeface="Cambria" pitchFamily="18" charset="0"/>
              </a:rPr>
              <a:t> </a:t>
            </a:r>
            <a:r>
              <a:rPr lang="en-US" sz="2000" dirty="0" err="1">
                <a:latin typeface="Cambria" pitchFamily="18" charset="0"/>
                <a:ea typeface="Cambria" pitchFamily="18" charset="0"/>
              </a:rPr>
              <a:t>Nguyên</a:t>
            </a:r>
            <a:r>
              <a:rPr lang="en-US" sz="2000" dirty="0">
                <a:latin typeface="Cambria" pitchFamily="18" charset="0"/>
                <a:ea typeface="Cambria" pitchFamily="18" charset="0"/>
              </a:rPr>
              <a:t>, </a:t>
            </a:r>
            <a:r>
              <a:rPr lang="en-US" sz="2000" dirty="0" err="1">
                <a:latin typeface="Cambria" pitchFamily="18" charset="0"/>
                <a:ea typeface="Cambria" pitchFamily="18" charset="0"/>
              </a:rPr>
              <a:t>Lào</a:t>
            </a:r>
            <a:r>
              <a:rPr lang="en-US" sz="2000" dirty="0">
                <a:latin typeface="Cambria" pitchFamily="18" charset="0"/>
                <a:ea typeface="Cambria" pitchFamily="18" charset="0"/>
              </a:rPr>
              <a:t> </a:t>
            </a:r>
            <a:r>
              <a:rPr lang="en-US" sz="2000" dirty="0" err="1">
                <a:latin typeface="Cambria" pitchFamily="18" charset="0"/>
                <a:ea typeface="Cambria" pitchFamily="18" charset="0"/>
              </a:rPr>
              <a:t>Cai</a:t>
            </a:r>
            <a:r>
              <a:rPr lang="en-US" sz="2000" dirty="0">
                <a:latin typeface="Cambria" pitchFamily="18" charset="0"/>
                <a:ea typeface="Cambria" pitchFamily="18" charset="0"/>
              </a:rPr>
              <a:t>, </a:t>
            </a:r>
            <a:r>
              <a:rPr lang="en-US" sz="2000" dirty="0" err="1">
                <a:latin typeface="Cambria" pitchFamily="18" charset="0"/>
                <a:ea typeface="Cambria" pitchFamily="18" charset="0"/>
              </a:rPr>
              <a:t>Hà</a:t>
            </a:r>
            <a:r>
              <a:rPr lang="en-US" sz="2000" dirty="0">
                <a:latin typeface="Cambria" pitchFamily="18" charset="0"/>
                <a:ea typeface="Cambria" pitchFamily="18" charset="0"/>
              </a:rPr>
              <a:t> </a:t>
            </a:r>
            <a:r>
              <a:rPr lang="en-US" sz="2000" dirty="0" err="1">
                <a:latin typeface="Cambria" pitchFamily="18" charset="0"/>
                <a:ea typeface="Cambria" pitchFamily="18" charset="0"/>
              </a:rPr>
              <a:t>Giang</a:t>
            </a:r>
            <a:r>
              <a:rPr lang="en-US" sz="2000" dirty="0">
                <a:latin typeface="Cambria" pitchFamily="18" charset="0"/>
                <a:ea typeface="Cambria" pitchFamily="18" charset="0"/>
              </a:rPr>
              <a:t>),... </a:t>
            </a:r>
            <a:r>
              <a:rPr lang="en-US" sz="2000" dirty="0" err="1">
                <a:latin typeface="Cambria" pitchFamily="18" charset="0"/>
                <a:ea typeface="Cambria" pitchFamily="18" charset="0"/>
              </a:rPr>
              <a:t>và</a:t>
            </a:r>
            <a:r>
              <a:rPr lang="en-US" sz="2000" dirty="0">
                <a:latin typeface="Cambria" pitchFamily="18" charset="0"/>
                <a:ea typeface="Cambria" pitchFamily="18" charset="0"/>
              </a:rPr>
              <a:t> </a:t>
            </a:r>
            <a:r>
              <a:rPr lang="en-US" sz="2000" dirty="0" err="1">
                <a:latin typeface="Cambria" pitchFamily="18" charset="0"/>
                <a:ea typeface="Cambria" pitchFamily="18" charset="0"/>
              </a:rPr>
              <a:t>Bắc</a:t>
            </a:r>
            <a:r>
              <a:rPr lang="en-US" sz="2000" dirty="0">
                <a:latin typeface="Cambria" pitchFamily="18" charset="0"/>
                <a:ea typeface="Cambria" pitchFamily="18" charset="0"/>
              </a:rPr>
              <a:t> </a:t>
            </a:r>
            <a:r>
              <a:rPr lang="en-US" sz="2000" dirty="0" err="1">
                <a:latin typeface="Cambria" pitchFamily="18" charset="0"/>
                <a:ea typeface="Cambria" pitchFamily="18" charset="0"/>
              </a:rPr>
              <a:t>Trung</a:t>
            </a:r>
            <a:r>
              <a:rPr lang="en-US" sz="2000" dirty="0">
                <a:latin typeface="Cambria" pitchFamily="18" charset="0"/>
                <a:ea typeface="Cambria" pitchFamily="18" charset="0"/>
              </a:rPr>
              <a:t> </a:t>
            </a:r>
            <a:r>
              <a:rPr lang="en-US" sz="2000" dirty="0" err="1">
                <a:latin typeface="Cambria" pitchFamily="18" charset="0"/>
                <a:ea typeface="Cambria" pitchFamily="18" charset="0"/>
              </a:rPr>
              <a:t>Bộ</a:t>
            </a:r>
            <a:r>
              <a:rPr lang="en-US" sz="2000" dirty="0">
                <a:latin typeface="Cambria" pitchFamily="18" charset="0"/>
                <a:ea typeface="Cambria" pitchFamily="18" charset="0"/>
              </a:rPr>
              <a:t> (</a:t>
            </a:r>
            <a:r>
              <a:rPr lang="en-US" sz="2000" dirty="0" err="1">
                <a:latin typeface="Cambria" pitchFamily="18" charset="0"/>
                <a:ea typeface="Cambria" pitchFamily="18" charset="0"/>
              </a:rPr>
              <a:t>Hà</a:t>
            </a:r>
            <a:r>
              <a:rPr lang="en-US" sz="2000" dirty="0">
                <a:latin typeface="Cambria" pitchFamily="18" charset="0"/>
                <a:ea typeface="Cambria" pitchFamily="18" charset="0"/>
              </a:rPr>
              <a:t> </a:t>
            </a:r>
            <a:r>
              <a:rPr lang="en-US" sz="2000" dirty="0" err="1">
                <a:latin typeface="Cambria" pitchFamily="18" charset="0"/>
                <a:ea typeface="Cambria" pitchFamily="18" charset="0"/>
              </a:rPr>
              <a:t>Tĩnh</a:t>
            </a:r>
            <a:r>
              <a:rPr lang="en-US" sz="2000" dirty="0">
                <a:latin typeface="Cambria" pitchFamily="18" charset="0"/>
                <a:ea typeface="Cambria" pitchFamily="18" charset="0"/>
              </a:rPr>
              <a:t>).</a:t>
            </a:r>
            <a:endParaRPr lang="vi-VN" sz="2000" dirty="0">
              <a:latin typeface="Cambria" pitchFamily="18" charset="0"/>
              <a:ea typeface="Cambria" pitchFamily="18" charset="0"/>
            </a:endParaRPr>
          </a:p>
        </p:txBody>
      </p:sp>
      <p:pic>
        <p:nvPicPr>
          <p:cNvPr id="2" name="Picture 3"/>
          <p:cNvPicPr>
            <a:picLocks noChangeAspect="1" noChangeArrowheads="1"/>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304146" y="1371600"/>
            <a:ext cx="3535053" cy="5181599"/>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6944017" y="3909190"/>
            <a:ext cx="457200" cy="1097170"/>
          </a:xfrm>
          <a:prstGeom prst="ellipse">
            <a:avLst/>
          </a:prstGeom>
          <a:no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079155" y="1524829"/>
            <a:ext cx="321645" cy="2498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407617" y="1927466"/>
            <a:ext cx="235417" cy="2021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400800" y="2897284"/>
            <a:ext cx="235417" cy="2021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22377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randombar(horizontal)">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8" dur="500"/>
                                        <p:tgtEl>
                                          <p:spTgt spid="32">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randombar(horizontal)">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8" dur="500"/>
                                        <p:tgtEl>
                                          <p:spTgt spid="32">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randombar(horizontal)">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randombar(horizontal)">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randombar(horizontal)">
                                      <p:cBhvr>
                                        <p:cTn id="5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2" grpId="0" animBg="1"/>
      <p:bldP spid="3" grpId="0" animBg="1"/>
      <p:bldP spid="24" grpId="0" animBg="1"/>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BÀI 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6" name="Rectangle 15"/>
          <p:cNvSpPr/>
          <p:nvPr/>
        </p:nvSpPr>
        <p:spPr>
          <a:xfrm>
            <a:off x="1505710" y="1371600"/>
            <a:ext cx="3657601" cy="1631216"/>
          </a:xfrm>
          <a:prstGeom prst="rect">
            <a:avLst/>
          </a:prstGeom>
          <a:solidFill>
            <a:srgbClr val="BCFCD4"/>
          </a:solidFill>
          <a:ln w="12700">
            <a:solidFill>
              <a:srgbClr val="009900"/>
            </a:solidFill>
          </a:ln>
        </p:spPr>
        <p:txBody>
          <a:bodyPr wrap="square">
            <a:spAutoFit/>
          </a:bodyPr>
          <a:lstStyle/>
          <a:p>
            <a:pPr algn="just"/>
            <a:r>
              <a:rPr lang="en-US" sz="2000" i="1" dirty="0" err="1">
                <a:solidFill>
                  <a:srgbClr val="FF0000"/>
                </a:solidFill>
                <a:latin typeface="Cambria" panose="02040503050406030204" pitchFamily="18" charset="0"/>
                <a:ea typeface="Cambria" panose="02040503050406030204" pitchFamily="18" charset="0"/>
              </a:rPr>
              <a:t>Quan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sát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hình</a:t>
            </a:r>
            <a:r>
              <a:rPr lang="en-US" sz="2000" i="1" dirty="0">
                <a:solidFill>
                  <a:srgbClr val="FF0000"/>
                </a:solidFill>
                <a:latin typeface="Cambria" panose="02040503050406030204" pitchFamily="18" charset="0"/>
                <a:ea typeface="Cambria" panose="02040503050406030204" pitchFamily="18" charset="0"/>
              </a:rPr>
              <a:t> 3.3 </a:t>
            </a:r>
            <a:r>
              <a:rPr lang="en-US" sz="2000" i="1" dirty="0" err="1">
                <a:solidFill>
                  <a:srgbClr val="FF0000"/>
                </a:solidFill>
                <a:latin typeface="Cambria" panose="02040503050406030204" pitchFamily="18" charset="0"/>
                <a:ea typeface="Cambria" panose="02040503050406030204" pitchFamily="18" charset="0"/>
              </a:rPr>
              <a:t>và</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kênh</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chữ</a:t>
            </a:r>
            <a:r>
              <a:rPr lang="en-US" sz="2000" i="1" dirty="0">
                <a:solidFill>
                  <a:srgbClr val="FF0000"/>
                </a:solidFill>
                <a:latin typeface="Cambria" panose="02040503050406030204" pitchFamily="18" charset="0"/>
                <a:ea typeface="Cambria" panose="02040503050406030204" pitchFamily="18" charset="0"/>
              </a:rPr>
              <a:t> SGK, </a:t>
            </a:r>
            <a:r>
              <a:rPr lang="en-US" sz="2000" i="1" dirty="0" err="1">
                <a:solidFill>
                  <a:srgbClr val="FF0000"/>
                </a:solidFill>
                <a:latin typeface="Cambria" panose="02040503050406030204" pitchFamily="18" charset="0"/>
                <a:ea typeface="Cambria" panose="02040503050406030204" pitchFamily="18" charset="0"/>
              </a:rPr>
              <a:t>em</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hãy</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cho</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biết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trữ</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lượng</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và</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xác</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định</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sự</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phân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bố</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của</a:t>
            </a:r>
            <a:r>
              <a:rPr lang="en-US" sz="2000" i="1" dirty="0">
                <a:solidFill>
                  <a:srgbClr val="FF0000"/>
                </a:solidFill>
                <a:latin typeface="Cambria" panose="02040503050406030204" pitchFamily="18" charset="0"/>
                <a:ea typeface="Cambria" panose="02040503050406030204" pitchFamily="18" charset="0"/>
              </a:rPr>
              <a:t>          A-pa-</a:t>
            </a:r>
            <a:r>
              <a:rPr lang="en-US" sz="2000" i="1" dirty="0" err="1">
                <a:solidFill>
                  <a:srgbClr val="FF0000"/>
                </a:solidFill>
                <a:latin typeface="Cambria" panose="02040503050406030204" pitchFamily="18" charset="0"/>
                <a:ea typeface="Cambria" panose="02040503050406030204" pitchFamily="18" charset="0"/>
              </a:rPr>
              <a:t>tít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ti</a:t>
            </a:r>
            <a:r>
              <a:rPr lang="en-US" sz="2000" i="1" dirty="0">
                <a:solidFill>
                  <a:srgbClr val="FF0000"/>
                </a:solidFill>
                <a:latin typeface="Cambria" panose="02040503050406030204" pitchFamily="18" charset="0"/>
                <a:ea typeface="Cambria" panose="02040503050406030204" pitchFamily="18" charset="0"/>
              </a:rPr>
              <a:t>-tan </a:t>
            </a:r>
            <a:r>
              <a:rPr lang="en-US" sz="2000" i="1" dirty="0" err="1">
                <a:solidFill>
                  <a:srgbClr val="FF0000"/>
                </a:solidFill>
                <a:latin typeface="Cambria" panose="02040503050406030204" pitchFamily="18" charset="0"/>
                <a:ea typeface="Cambria" panose="02040503050406030204" pitchFamily="18" charset="0"/>
              </a:rPr>
              <a:t>và</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đá</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vôi</a:t>
            </a:r>
            <a:r>
              <a:rPr lang="en-US" sz="2000" i="1" dirty="0">
                <a:solidFill>
                  <a:srgbClr val="FF0000"/>
                </a:solidFill>
                <a:latin typeface="Cambria" panose="02040503050406030204" pitchFamily="18" charset="0"/>
                <a:ea typeface="Cambria" panose="02040503050406030204" pitchFamily="18" charset="0"/>
              </a:rPr>
              <a:t> ở </a:t>
            </a:r>
            <a:r>
              <a:rPr lang="en-US" sz="2000" i="1" dirty="0" err="1">
                <a:solidFill>
                  <a:srgbClr val="FF0000"/>
                </a:solidFill>
                <a:latin typeface="Cambria" panose="02040503050406030204" pitchFamily="18" charset="0"/>
                <a:ea typeface="Cambria" panose="02040503050406030204" pitchFamily="18" charset="0"/>
              </a:rPr>
              <a:t>nước</a:t>
            </a:r>
            <a:r>
              <a:rPr lang="en-US" sz="2000" i="1" dirty="0">
                <a:solidFill>
                  <a:srgbClr val="FF0000"/>
                </a:solidFill>
                <a:latin typeface="Cambria" panose="02040503050406030204" pitchFamily="18" charset="0"/>
                <a:ea typeface="Cambria" panose="02040503050406030204" pitchFamily="18" charset="0"/>
              </a:rPr>
              <a:t> ta.</a:t>
            </a:r>
            <a:endParaRPr lang="vi-VN" sz="2000" i="1" dirty="0">
              <a:solidFill>
                <a:srgbClr val="FF0000"/>
              </a:solidFill>
              <a:latin typeface="Cambria" panose="02040503050406030204" pitchFamily="18" charset="0"/>
              <a:ea typeface="Cambria" panose="02040503050406030204" pitchFamily="18" charset="0"/>
            </a:endParaRP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ĐẶC ĐIỂM PHÂN BỐ CÁC LOẠI KHOÁNG SẢN</a:t>
            </a:r>
            <a:endParaRPr lang="en-US" sz="2400" b="1" dirty="0">
              <a:solidFill>
                <a:srgbClr val="0D30DD"/>
              </a:solidFill>
              <a:latin typeface="Cambria" pitchFamily="18" charset="0"/>
            </a:endParaRPr>
          </a:p>
          <a:p>
            <a:pPr algn="just"/>
            <a:r>
              <a:rPr lang="vi-VN" sz="2400" b="1" dirty="0">
                <a:solidFill>
                  <a:srgbClr val="0D30DD"/>
                </a:solidFill>
                <a:latin typeface="Cambria" pitchFamily="18" charset="0"/>
              </a:rPr>
              <a:t> CHỦ YẾU</a:t>
            </a:r>
            <a:endParaRPr lang="en-US" sz="2400" b="1" dirty="0">
              <a:solidFill>
                <a:srgbClr val="0D30DD"/>
              </a:solidFill>
              <a:latin typeface="Cambria" pitchFamily="18" charset="0"/>
            </a:endParaRPr>
          </a:p>
        </p:txBody>
      </p:sp>
      <p:pic>
        <p:nvPicPr>
          <p:cNvPr id="1027"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86339" y="1516120"/>
            <a:ext cx="1167904" cy="12270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191254" y="4249779"/>
            <a:ext cx="1332746" cy="1312821"/>
            <a:chOff x="328593" y="3259179"/>
            <a:chExt cx="1256547" cy="1465221"/>
          </a:xfrm>
        </p:grpSpPr>
        <p:pic>
          <p:nvPicPr>
            <p:cNvPr id="1028" name="Picture 4"/>
            <p:cNvPicPr>
              <a:picLocks noChangeAspect="1" noChangeArrowheads="1"/>
            </p:cNvPicPr>
            <p:nvPr/>
          </p:nvPicPr>
          <p:blipFill>
            <a:blip r:embed="rId7">
              <a:extLst>
                <a:ext uri="{BEBA8EAE-BF5A-486C-A8C5-ECC9F3942E4B}">
                  <a14:imgProps xmlns:a14="http://schemas.microsoft.com/office/drawing/2010/main">
                    <a14:imgLayer r:embed="rId8">
                      <a14:imgEffect>
                        <a14:artisticMarker/>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28593" y="3383619"/>
              <a:ext cx="1167903" cy="13407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2" descr="http://previews.123rf.com/images/mistac/mistac1207/mistac120700017/14524015-A-cartoon-boy-with-a-good-idea-Stock-Vector-thinking.jpg"/>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1011253" y="3259179"/>
              <a:ext cx="573887" cy="4622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grpSp>
      <p:sp>
        <p:nvSpPr>
          <p:cNvPr id="32" name="Rectangle 31"/>
          <p:cNvSpPr/>
          <p:nvPr/>
        </p:nvSpPr>
        <p:spPr>
          <a:xfrm>
            <a:off x="1523998" y="3229213"/>
            <a:ext cx="3657601" cy="3323987"/>
          </a:xfrm>
          <a:prstGeom prst="rect">
            <a:avLst/>
          </a:prstGeom>
          <a:solidFill>
            <a:srgbClr val="FFCCFF"/>
          </a:solidFill>
          <a:ln w="12700">
            <a:solidFill>
              <a:srgbClr val="0070C0"/>
            </a:solidFill>
          </a:ln>
        </p:spPr>
        <p:txBody>
          <a:bodyPr wrap="square">
            <a:spAutoFit/>
          </a:bodyPr>
          <a:lstStyle/>
          <a:p>
            <a:pPr algn="just">
              <a:spcBef>
                <a:spcPts val="600"/>
              </a:spcBef>
              <a:spcAft>
                <a:spcPts val="0"/>
              </a:spcAft>
            </a:pPr>
            <a:r>
              <a:rPr lang="en-US" sz="2000" dirty="0">
                <a:latin typeface="Cambria" pitchFamily="18" charset="0"/>
                <a:ea typeface="Cambria" pitchFamily="18" charset="0"/>
              </a:rPr>
              <a:t>- </a:t>
            </a:r>
            <a:r>
              <a:rPr lang="vi-VN" sz="2000" dirty="0">
                <a:latin typeface="Cambria" pitchFamily="18" charset="0"/>
                <a:ea typeface="Cambria" pitchFamily="18" charset="0"/>
              </a:rPr>
              <a:t>A-pa-tít: Tổng trữ lượng khoảng 2 tỉ tấn</a:t>
            </a:r>
            <a:r>
              <a:rPr lang="en-US" sz="2000" dirty="0">
                <a:latin typeface="Cambria" pitchFamily="18" charset="0"/>
                <a:ea typeface="Cambria" pitchFamily="18" charset="0"/>
              </a:rPr>
              <a:t>, </a:t>
            </a:r>
            <a:r>
              <a:rPr lang="en-US" sz="2000" dirty="0" err="1">
                <a:latin typeface="Cambria" pitchFamily="18" charset="0"/>
                <a:ea typeface="Cambria" pitchFamily="18" charset="0"/>
              </a:rPr>
              <a:t>phân</a:t>
            </a:r>
            <a:r>
              <a:rPr lang="en-US" sz="2000" dirty="0">
                <a:latin typeface="Cambria" pitchFamily="18" charset="0"/>
                <a:ea typeface="Cambria" pitchFamily="18" charset="0"/>
              </a:rPr>
              <a:t> </a:t>
            </a:r>
            <a:r>
              <a:rPr lang="en-US" sz="2000" dirty="0" err="1">
                <a:latin typeface="Cambria" pitchFamily="18" charset="0"/>
                <a:ea typeface="Cambria" pitchFamily="18" charset="0"/>
              </a:rPr>
              <a:t>bố</a:t>
            </a:r>
            <a:r>
              <a:rPr lang="en-US" sz="2000" dirty="0">
                <a:latin typeface="Cambria" pitchFamily="18" charset="0"/>
                <a:ea typeface="Cambria" pitchFamily="18" charset="0"/>
              </a:rPr>
              <a:t> ở </a:t>
            </a:r>
            <a:r>
              <a:rPr lang="en-US" sz="2000" dirty="0" err="1">
                <a:latin typeface="Cambria" pitchFamily="18" charset="0"/>
                <a:ea typeface="Cambria" pitchFamily="18" charset="0"/>
              </a:rPr>
              <a:t>Lào</a:t>
            </a:r>
            <a:r>
              <a:rPr lang="en-US" sz="2000" dirty="0">
                <a:latin typeface="Cambria" pitchFamily="18" charset="0"/>
                <a:ea typeface="Cambria" pitchFamily="18" charset="0"/>
              </a:rPr>
              <a:t> </a:t>
            </a:r>
            <a:r>
              <a:rPr lang="en-US" sz="2000" dirty="0" err="1">
                <a:latin typeface="Cambria" pitchFamily="18" charset="0"/>
                <a:ea typeface="Cambria" pitchFamily="18" charset="0"/>
              </a:rPr>
              <a:t>Cai</a:t>
            </a:r>
            <a:r>
              <a:rPr lang="en-US" sz="2000" dirty="0">
                <a:latin typeface="Cambria" pitchFamily="18" charset="0"/>
                <a:ea typeface="Cambria" pitchFamily="18" charset="0"/>
              </a:rPr>
              <a:t>.</a:t>
            </a:r>
          </a:p>
          <a:p>
            <a:pPr algn="just">
              <a:spcBef>
                <a:spcPts val="600"/>
              </a:spcBef>
              <a:spcAft>
                <a:spcPts val="0"/>
              </a:spcAft>
            </a:pPr>
            <a:r>
              <a:rPr lang="vi-VN" sz="2000" dirty="0">
                <a:latin typeface="Cambria" pitchFamily="18" charset="0"/>
                <a:ea typeface="Cambria" pitchFamily="18" charset="0"/>
              </a:rPr>
              <a:t>- Ti-tan: Tổng trữ lượng khoảng 663 triệu tấn</a:t>
            </a:r>
            <a:r>
              <a:rPr lang="en-US" sz="2000" dirty="0">
                <a:latin typeface="Cambria" pitchFamily="18" charset="0"/>
                <a:ea typeface="Cambria" pitchFamily="18" charset="0"/>
              </a:rPr>
              <a:t>, </a:t>
            </a:r>
            <a:r>
              <a:rPr lang="en-US" sz="2000" dirty="0" err="1">
                <a:latin typeface="Cambria" pitchFamily="18" charset="0"/>
                <a:ea typeface="Cambria" pitchFamily="18" charset="0"/>
              </a:rPr>
              <a:t>phân</a:t>
            </a:r>
            <a:r>
              <a:rPr lang="en-US" sz="2000" dirty="0">
                <a:latin typeface="Cambria" pitchFamily="18" charset="0"/>
                <a:ea typeface="Cambria" pitchFamily="18" charset="0"/>
              </a:rPr>
              <a:t> </a:t>
            </a:r>
            <a:r>
              <a:rPr lang="en-US" sz="2000" dirty="0" err="1">
                <a:latin typeface="Cambria" pitchFamily="18" charset="0"/>
                <a:ea typeface="Cambria" pitchFamily="18" charset="0"/>
              </a:rPr>
              <a:t>bố</a:t>
            </a:r>
            <a:r>
              <a:rPr lang="en-US" sz="2000" dirty="0">
                <a:latin typeface="Cambria" pitchFamily="18" charset="0"/>
                <a:ea typeface="Cambria" pitchFamily="18" charset="0"/>
              </a:rPr>
              <a:t> ở </a:t>
            </a:r>
            <a:r>
              <a:rPr lang="vi-VN" sz="2000" dirty="0">
                <a:latin typeface="Cambria" pitchFamily="18" charset="0"/>
                <a:ea typeface="Cambria" pitchFamily="18" charset="0"/>
              </a:rPr>
              <a:t>ở ven biển từ Quảng Ninh đến Bà Rịa - Vũng Tàu.</a:t>
            </a:r>
            <a:endParaRPr lang="en-US" sz="2000" dirty="0">
              <a:latin typeface="Cambria" pitchFamily="18" charset="0"/>
              <a:ea typeface="Cambria" pitchFamily="18" charset="0"/>
            </a:endParaRPr>
          </a:p>
          <a:p>
            <a:pPr algn="just">
              <a:spcBef>
                <a:spcPts val="600"/>
              </a:spcBef>
              <a:spcAft>
                <a:spcPts val="0"/>
              </a:spcAft>
            </a:pPr>
            <a:r>
              <a:rPr lang="vi-VN" sz="2000" dirty="0">
                <a:latin typeface="Cambria" pitchFamily="18" charset="0"/>
                <a:ea typeface="Cambria" pitchFamily="18" charset="0"/>
              </a:rPr>
              <a:t>- Đá vôi: Tổng trữ lượng lên đến 8 tỉ tấn</a:t>
            </a:r>
            <a:r>
              <a:rPr lang="en-US" sz="2000" dirty="0">
                <a:latin typeface="Cambria" pitchFamily="18" charset="0"/>
                <a:ea typeface="Cambria" pitchFamily="18" charset="0"/>
              </a:rPr>
              <a:t>, </a:t>
            </a:r>
            <a:r>
              <a:rPr lang="en-US" sz="2000" dirty="0" err="1">
                <a:latin typeface="Cambria" pitchFamily="18" charset="0"/>
                <a:ea typeface="Cambria" pitchFamily="18" charset="0"/>
              </a:rPr>
              <a:t>phân</a:t>
            </a:r>
            <a:r>
              <a:rPr lang="en-US" sz="2000" dirty="0">
                <a:latin typeface="Cambria" pitchFamily="18" charset="0"/>
                <a:ea typeface="Cambria" pitchFamily="18" charset="0"/>
              </a:rPr>
              <a:t> </a:t>
            </a:r>
            <a:r>
              <a:rPr lang="en-US" sz="2000" dirty="0" err="1">
                <a:latin typeface="Cambria" pitchFamily="18" charset="0"/>
                <a:ea typeface="Cambria" pitchFamily="18" charset="0"/>
              </a:rPr>
              <a:t>bố</a:t>
            </a:r>
            <a:r>
              <a:rPr lang="en-US" sz="2000" dirty="0">
                <a:latin typeface="Cambria" pitchFamily="18" charset="0"/>
                <a:ea typeface="Cambria" pitchFamily="18" charset="0"/>
              </a:rPr>
              <a:t> ở </a:t>
            </a:r>
            <a:r>
              <a:rPr lang="en-US" sz="2000" dirty="0" err="1">
                <a:latin typeface="Cambria" pitchFamily="18" charset="0"/>
                <a:ea typeface="Cambria" pitchFamily="18" charset="0"/>
              </a:rPr>
              <a:t>ở</a:t>
            </a:r>
            <a:r>
              <a:rPr lang="en-US" sz="2000" dirty="0">
                <a:latin typeface="Cambria" pitchFamily="18" charset="0"/>
                <a:ea typeface="Cambria" pitchFamily="18" charset="0"/>
              </a:rPr>
              <a:t> </a:t>
            </a:r>
            <a:r>
              <a:rPr lang="en-US" sz="2000" dirty="0" err="1">
                <a:latin typeface="Cambria" pitchFamily="18" charset="0"/>
                <a:ea typeface="Cambria" pitchFamily="18" charset="0"/>
              </a:rPr>
              <a:t>vùng</a:t>
            </a:r>
            <a:r>
              <a:rPr lang="en-US" sz="2000" dirty="0">
                <a:latin typeface="Cambria" pitchFamily="18" charset="0"/>
                <a:ea typeface="Cambria" pitchFamily="18" charset="0"/>
              </a:rPr>
              <a:t> </a:t>
            </a:r>
            <a:r>
              <a:rPr lang="en-US" sz="2000" dirty="0" err="1">
                <a:latin typeface="Cambria" pitchFamily="18" charset="0"/>
                <a:ea typeface="Cambria" pitchFamily="18" charset="0"/>
              </a:rPr>
              <a:t>núi</a:t>
            </a:r>
            <a:r>
              <a:rPr lang="en-US" sz="2000" dirty="0">
                <a:latin typeface="Cambria" pitchFamily="18" charset="0"/>
                <a:ea typeface="Cambria" pitchFamily="18" charset="0"/>
              </a:rPr>
              <a:t> </a:t>
            </a:r>
            <a:r>
              <a:rPr lang="en-US" sz="2000" dirty="0" err="1">
                <a:latin typeface="Cambria" pitchFamily="18" charset="0"/>
                <a:ea typeface="Cambria" pitchFamily="18" charset="0"/>
              </a:rPr>
              <a:t>phía</a:t>
            </a:r>
            <a:r>
              <a:rPr lang="en-US" sz="2000" dirty="0">
                <a:latin typeface="Cambria" pitchFamily="18" charset="0"/>
                <a:ea typeface="Cambria" pitchFamily="18" charset="0"/>
              </a:rPr>
              <a:t> </a:t>
            </a:r>
            <a:r>
              <a:rPr lang="en-US" sz="2000" dirty="0" err="1">
                <a:latin typeface="Cambria" pitchFamily="18" charset="0"/>
                <a:ea typeface="Cambria" pitchFamily="18" charset="0"/>
              </a:rPr>
              <a:t>Bắc</a:t>
            </a:r>
            <a:r>
              <a:rPr lang="en-US" sz="2000" dirty="0">
                <a:latin typeface="Cambria" pitchFamily="18" charset="0"/>
                <a:ea typeface="Cambria" pitchFamily="18" charset="0"/>
              </a:rPr>
              <a:t> </a:t>
            </a:r>
            <a:r>
              <a:rPr lang="en-US" sz="2000" dirty="0" err="1">
                <a:latin typeface="Cambria" pitchFamily="18" charset="0"/>
                <a:ea typeface="Cambria" pitchFamily="18" charset="0"/>
              </a:rPr>
              <a:t>và</a:t>
            </a:r>
            <a:r>
              <a:rPr lang="en-US" sz="2000" dirty="0">
                <a:latin typeface="Cambria" pitchFamily="18" charset="0"/>
                <a:ea typeface="Cambria" pitchFamily="18" charset="0"/>
              </a:rPr>
              <a:t> </a:t>
            </a:r>
            <a:r>
              <a:rPr lang="en-US" sz="2000" dirty="0" err="1">
                <a:latin typeface="Cambria" pitchFamily="18" charset="0"/>
                <a:ea typeface="Cambria" pitchFamily="18" charset="0"/>
              </a:rPr>
              <a:t>Bắc</a:t>
            </a:r>
            <a:r>
              <a:rPr lang="en-US" sz="2000" dirty="0">
                <a:latin typeface="Cambria" pitchFamily="18" charset="0"/>
                <a:ea typeface="Cambria" pitchFamily="18" charset="0"/>
              </a:rPr>
              <a:t> </a:t>
            </a:r>
            <a:r>
              <a:rPr lang="en-US" sz="2000" dirty="0" err="1">
                <a:latin typeface="Cambria" pitchFamily="18" charset="0"/>
                <a:ea typeface="Cambria" pitchFamily="18" charset="0"/>
              </a:rPr>
              <a:t>Trung</a:t>
            </a:r>
            <a:r>
              <a:rPr lang="en-US" sz="2000" dirty="0">
                <a:latin typeface="Cambria" pitchFamily="18" charset="0"/>
                <a:ea typeface="Cambria" pitchFamily="18" charset="0"/>
              </a:rPr>
              <a:t> </a:t>
            </a:r>
            <a:r>
              <a:rPr lang="en-US" sz="2000" dirty="0" err="1">
                <a:latin typeface="Cambria" pitchFamily="18" charset="0"/>
                <a:ea typeface="Cambria" pitchFamily="18" charset="0"/>
              </a:rPr>
              <a:t>Bộ</a:t>
            </a:r>
            <a:r>
              <a:rPr lang="en-US" sz="2000" dirty="0">
                <a:latin typeface="Cambria" pitchFamily="18" charset="0"/>
                <a:ea typeface="Cambria" pitchFamily="18" charset="0"/>
              </a:rPr>
              <a:t>.</a:t>
            </a:r>
          </a:p>
        </p:txBody>
      </p:sp>
      <p:pic>
        <p:nvPicPr>
          <p:cNvPr id="2" name="Picture 3"/>
          <p:cNvPicPr>
            <a:picLocks noChangeAspect="1" noChangeArrowheads="1"/>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304146" y="1371600"/>
            <a:ext cx="3535053" cy="5181599"/>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5951596" y="1649774"/>
            <a:ext cx="296803" cy="262504"/>
          </a:xfrm>
          <a:prstGeom prst="ellipse">
            <a:avLst/>
          </a:prstGeom>
          <a:no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953963" y="3416826"/>
            <a:ext cx="285037"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7010400" y="4961938"/>
            <a:ext cx="285037"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400800" y="2286000"/>
            <a:ext cx="285037" cy="304800"/>
          </a:xfrm>
          <a:prstGeom prst="ellipse">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78920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randombar(horizontal)">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8" dur="500"/>
                                        <p:tgtEl>
                                          <p:spTgt spid="32">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randombar(horizontal)">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8" dur="500"/>
                                        <p:tgtEl>
                                          <p:spTgt spid="32">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randombar(horizontal)">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randombar(horizontal)">
                                      <p:cBhvr>
                                        <p:cTn id="48" dur="500"/>
                                        <p:tgtEl>
                                          <p:spTgt spid="34"/>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53" dur="500"/>
                                        <p:tgtEl>
                                          <p:spTgt spid="32">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randombar(horizontal)">
                                      <p:cBhvr>
                                        <p:cTn id="5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2" grpId="0" animBg="1"/>
      <p:bldP spid="3" grpId="0" animBg="1"/>
      <p:bldP spid="26" grpId="0" animBg="1"/>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BÀI 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solidFill>
                  <a:prstClr val="white"/>
                </a:solidFill>
                <a:effectLst>
                  <a:outerShdw blurRad="38100" dist="38100" dir="2700000" algn="tl">
                    <a:srgbClr val="000000">
                      <a:alpha val="43137"/>
                    </a:srgbClr>
                  </a:outerShdw>
                </a:effectLst>
                <a:latin typeface="Cambria" pitchFamily="18" charset="0"/>
              </a:rPr>
              <a:t>2</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solidFill>
                <a:prstClr val="black"/>
              </a:solidFill>
            </a:endParaRPr>
          </a:p>
        </p:txBody>
      </p:sp>
      <p:sp>
        <p:nvSpPr>
          <p:cNvPr id="19" name="TextBox 18"/>
          <p:cNvSpPr txBox="1"/>
          <p:nvPr/>
        </p:nvSpPr>
        <p:spPr>
          <a:xfrm>
            <a:off x="685800" y="3581400"/>
            <a:ext cx="3581400" cy="369332"/>
          </a:xfrm>
          <a:prstGeom prst="rect">
            <a:avLst/>
          </a:prstGeom>
          <a:noFill/>
        </p:spPr>
        <p:txBody>
          <a:bodyPr wrap="square" rtlCol="0">
            <a:spAutoFit/>
          </a:bodyPr>
          <a:lstStyle/>
          <a:p>
            <a:pPr algn="ctr"/>
            <a:r>
              <a:rPr lang="en-US" dirty="0" err="1">
                <a:solidFill>
                  <a:prstClr val="black"/>
                </a:solidFill>
                <a:latin typeface="Cambria" pitchFamily="18" charset="0"/>
                <a:ea typeface="Cambria" pitchFamily="18" charset="0"/>
              </a:rPr>
              <a:t>Khai</a:t>
            </a:r>
            <a:r>
              <a:rPr lang="en-US" dirty="0">
                <a:solidFill>
                  <a:prstClr val="black"/>
                </a:solidFill>
                <a:latin typeface="Cambria" pitchFamily="18" charset="0"/>
                <a:ea typeface="Cambria" pitchFamily="18" charset="0"/>
              </a:rPr>
              <a:t> </a:t>
            </a:r>
            <a:r>
              <a:rPr lang="en-US" dirty="0" err="1">
                <a:solidFill>
                  <a:prstClr val="black"/>
                </a:solidFill>
                <a:latin typeface="Cambria" pitchFamily="18" charset="0"/>
                <a:ea typeface="Cambria" pitchFamily="18" charset="0"/>
              </a:rPr>
              <a:t>thác</a:t>
            </a:r>
            <a:r>
              <a:rPr lang="en-US" dirty="0">
                <a:solidFill>
                  <a:prstClr val="black"/>
                </a:solidFill>
                <a:latin typeface="Cambria" pitchFamily="18" charset="0"/>
                <a:ea typeface="Cambria" pitchFamily="18" charset="0"/>
              </a:rPr>
              <a:t> than ở </a:t>
            </a:r>
            <a:r>
              <a:rPr lang="en-US" dirty="0" err="1">
                <a:solidFill>
                  <a:prstClr val="black"/>
                </a:solidFill>
                <a:latin typeface="Cambria" pitchFamily="18" charset="0"/>
                <a:ea typeface="Cambria" pitchFamily="18" charset="0"/>
              </a:rPr>
              <a:t>Quảng</a:t>
            </a:r>
            <a:r>
              <a:rPr lang="en-US" dirty="0">
                <a:solidFill>
                  <a:prstClr val="black"/>
                </a:solidFill>
                <a:latin typeface="Cambria" pitchFamily="18" charset="0"/>
                <a:ea typeface="Cambria" pitchFamily="18" charset="0"/>
              </a:rPr>
              <a:t> </a:t>
            </a:r>
            <a:r>
              <a:rPr lang="en-US" dirty="0" err="1">
                <a:solidFill>
                  <a:prstClr val="black"/>
                </a:solidFill>
                <a:latin typeface="Cambria" pitchFamily="18" charset="0"/>
                <a:ea typeface="Cambria" pitchFamily="18" charset="0"/>
              </a:rPr>
              <a:t>Ninh</a:t>
            </a:r>
            <a:endParaRPr lang="en-US" dirty="0">
              <a:solidFill>
                <a:prstClr val="black"/>
              </a:solidFill>
              <a:latin typeface="Cambria" pitchFamily="18" charset="0"/>
              <a:ea typeface="Cambria" pitchFamily="18" charset="0"/>
            </a:endParaRPr>
          </a:p>
        </p:txBody>
      </p:sp>
      <p:sp>
        <p:nvSpPr>
          <p:cNvPr id="20" name="TextBox 19"/>
          <p:cNvSpPr txBox="1"/>
          <p:nvPr/>
        </p:nvSpPr>
        <p:spPr>
          <a:xfrm>
            <a:off x="4718994" y="3581400"/>
            <a:ext cx="3967806" cy="369332"/>
          </a:xfrm>
          <a:prstGeom prst="rect">
            <a:avLst/>
          </a:prstGeom>
          <a:noFill/>
        </p:spPr>
        <p:txBody>
          <a:bodyPr wrap="square" rtlCol="0">
            <a:spAutoFit/>
          </a:bodyPr>
          <a:lstStyle/>
          <a:p>
            <a:pPr algn="ctr"/>
            <a:r>
              <a:rPr lang="en-US" dirty="0" err="1">
                <a:solidFill>
                  <a:prstClr val="black"/>
                </a:solidFill>
                <a:latin typeface="Cambria" pitchFamily="18" charset="0"/>
                <a:ea typeface="Cambria" pitchFamily="18" charset="0"/>
              </a:rPr>
              <a:t>Khai</a:t>
            </a:r>
            <a:r>
              <a:rPr lang="en-US" dirty="0">
                <a:solidFill>
                  <a:prstClr val="black"/>
                </a:solidFill>
                <a:latin typeface="Cambria" pitchFamily="18" charset="0"/>
                <a:ea typeface="Cambria" pitchFamily="18" charset="0"/>
              </a:rPr>
              <a:t> </a:t>
            </a:r>
            <a:r>
              <a:rPr lang="en-US" dirty="0" err="1">
                <a:solidFill>
                  <a:prstClr val="black"/>
                </a:solidFill>
                <a:latin typeface="Cambria" pitchFamily="18" charset="0"/>
                <a:ea typeface="Cambria" pitchFamily="18" charset="0"/>
              </a:rPr>
              <a:t>thác</a:t>
            </a:r>
            <a:r>
              <a:rPr lang="en-US" dirty="0">
                <a:solidFill>
                  <a:prstClr val="black"/>
                </a:solidFill>
                <a:latin typeface="Cambria" pitchFamily="18" charset="0"/>
                <a:ea typeface="Cambria" pitchFamily="18" charset="0"/>
              </a:rPr>
              <a:t> </a:t>
            </a:r>
            <a:r>
              <a:rPr lang="en-US" dirty="0" err="1">
                <a:solidFill>
                  <a:prstClr val="black"/>
                </a:solidFill>
                <a:latin typeface="Cambria" pitchFamily="18" charset="0"/>
                <a:ea typeface="Cambria" pitchFamily="18" charset="0"/>
              </a:rPr>
              <a:t>dầu</a:t>
            </a:r>
            <a:r>
              <a:rPr lang="en-US" dirty="0">
                <a:solidFill>
                  <a:prstClr val="black"/>
                </a:solidFill>
                <a:latin typeface="Cambria" pitchFamily="18" charset="0"/>
                <a:ea typeface="Cambria" pitchFamily="18" charset="0"/>
              </a:rPr>
              <a:t> </a:t>
            </a:r>
            <a:r>
              <a:rPr lang="en-US" dirty="0" err="1">
                <a:solidFill>
                  <a:prstClr val="black"/>
                </a:solidFill>
                <a:latin typeface="Cambria" pitchFamily="18" charset="0"/>
                <a:ea typeface="Cambria" pitchFamily="18" charset="0"/>
              </a:rPr>
              <a:t>khí</a:t>
            </a:r>
            <a:r>
              <a:rPr lang="en-US" dirty="0">
                <a:solidFill>
                  <a:prstClr val="black"/>
                </a:solidFill>
                <a:latin typeface="Cambria" pitchFamily="18" charset="0"/>
                <a:ea typeface="Cambria" pitchFamily="18" charset="0"/>
              </a:rPr>
              <a:t> ở </a:t>
            </a:r>
            <a:r>
              <a:rPr lang="en-US" dirty="0" err="1">
                <a:solidFill>
                  <a:prstClr val="black"/>
                </a:solidFill>
                <a:latin typeface="Cambria" pitchFamily="18" charset="0"/>
                <a:ea typeface="Cambria" pitchFamily="18" charset="0"/>
              </a:rPr>
              <a:t>thềm</a:t>
            </a:r>
            <a:r>
              <a:rPr lang="en-US" dirty="0">
                <a:solidFill>
                  <a:prstClr val="black"/>
                </a:solidFill>
                <a:latin typeface="Cambria" pitchFamily="18" charset="0"/>
                <a:ea typeface="Cambria" pitchFamily="18" charset="0"/>
              </a:rPr>
              <a:t> </a:t>
            </a:r>
            <a:r>
              <a:rPr lang="en-US" dirty="0" err="1">
                <a:solidFill>
                  <a:prstClr val="black"/>
                </a:solidFill>
                <a:latin typeface="Cambria" pitchFamily="18" charset="0"/>
                <a:ea typeface="Cambria" pitchFamily="18" charset="0"/>
              </a:rPr>
              <a:t>lục</a:t>
            </a:r>
            <a:r>
              <a:rPr lang="en-US" dirty="0">
                <a:solidFill>
                  <a:prstClr val="black"/>
                </a:solidFill>
                <a:latin typeface="Cambria" pitchFamily="18" charset="0"/>
                <a:ea typeface="Cambria" pitchFamily="18" charset="0"/>
              </a:rPr>
              <a:t> </a:t>
            </a:r>
            <a:r>
              <a:rPr lang="en-US" dirty="0" err="1">
                <a:solidFill>
                  <a:prstClr val="black"/>
                </a:solidFill>
                <a:latin typeface="Cambria" pitchFamily="18" charset="0"/>
                <a:ea typeface="Cambria" pitchFamily="18" charset="0"/>
              </a:rPr>
              <a:t>địa</a:t>
            </a:r>
            <a:endParaRPr lang="en-US" dirty="0">
              <a:solidFill>
                <a:prstClr val="black"/>
              </a:solidFill>
              <a:latin typeface="Cambria" pitchFamily="18" charset="0"/>
              <a:ea typeface="Cambria" pitchFamily="18" charset="0"/>
            </a:endParaRPr>
          </a:p>
        </p:txBody>
      </p:sp>
      <p:sp>
        <p:nvSpPr>
          <p:cNvPr id="24" name="TextBox 23"/>
          <p:cNvSpPr txBox="1"/>
          <p:nvPr/>
        </p:nvSpPr>
        <p:spPr>
          <a:xfrm>
            <a:off x="1143000" y="6248400"/>
            <a:ext cx="4038600" cy="369332"/>
          </a:xfrm>
          <a:prstGeom prst="rect">
            <a:avLst/>
          </a:prstGeom>
          <a:noFill/>
        </p:spPr>
        <p:txBody>
          <a:bodyPr wrap="square" rtlCol="0">
            <a:spAutoFit/>
          </a:bodyPr>
          <a:lstStyle/>
          <a:p>
            <a:r>
              <a:rPr lang="en-US" dirty="0" err="1">
                <a:solidFill>
                  <a:prstClr val="black"/>
                </a:solidFill>
                <a:latin typeface="Cambria" pitchFamily="18" charset="0"/>
                <a:ea typeface="Cambria" pitchFamily="18" charset="0"/>
              </a:rPr>
              <a:t>Khai</a:t>
            </a:r>
            <a:r>
              <a:rPr lang="en-US" dirty="0">
                <a:solidFill>
                  <a:prstClr val="black"/>
                </a:solidFill>
                <a:latin typeface="Cambria" pitchFamily="18" charset="0"/>
                <a:ea typeface="Cambria" pitchFamily="18" charset="0"/>
              </a:rPr>
              <a:t> </a:t>
            </a:r>
            <a:r>
              <a:rPr lang="en-US" dirty="0" err="1">
                <a:solidFill>
                  <a:prstClr val="black"/>
                </a:solidFill>
                <a:latin typeface="Cambria" pitchFamily="18" charset="0"/>
                <a:ea typeface="Cambria" pitchFamily="18" charset="0"/>
              </a:rPr>
              <a:t>thác</a:t>
            </a:r>
            <a:r>
              <a:rPr lang="en-US" dirty="0">
                <a:solidFill>
                  <a:prstClr val="black"/>
                </a:solidFill>
                <a:latin typeface="Cambria" pitchFamily="18" charset="0"/>
                <a:ea typeface="Cambria" pitchFamily="18" charset="0"/>
              </a:rPr>
              <a:t> </a:t>
            </a:r>
            <a:r>
              <a:rPr lang="en-US" dirty="0" err="1">
                <a:solidFill>
                  <a:prstClr val="black"/>
                </a:solidFill>
                <a:latin typeface="Cambria" pitchFamily="18" charset="0"/>
                <a:ea typeface="Cambria" pitchFamily="18" charset="0"/>
              </a:rPr>
              <a:t>sắt</a:t>
            </a:r>
            <a:r>
              <a:rPr lang="en-US" dirty="0">
                <a:solidFill>
                  <a:prstClr val="black"/>
                </a:solidFill>
                <a:latin typeface="Cambria" pitchFamily="18" charset="0"/>
                <a:ea typeface="Cambria" pitchFamily="18" charset="0"/>
              </a:rPr>
              <a:t> ở </a:t>
            </a:r>
            <a:r>
              <a:rPr lang="en-US" dirty="0" err="1">
                <a:solidFill>
                  <a:prstClr val="black"/>
                </a:solidFill>
                <a:latin typeface="Cambria" pitchFamily="18" charset="0"/>
                <a:ea typeface="Cambria" pitchFamily="18" charset="0"/>
              </a:rPr>
              <a:t>Thái</a:t>
            </a:r>
            <a:r>
              <a:rPr lang="en-US" dirty="0">
                <a:solidFill>
                  <a:prstClr val="black"/>
                </a:solidFill>
                <a:latin typeface="Cambria" pitchFamily="18" charset="0"/>
                <a:ea typeface="Cambria" pitchFamily="18" charset="0"/>
              </a:rPr>
              <a:t> </a:t>
            </a:r>
            <a:r>
              <a:rPr lang="en-US" dirty="0" err="1">
                <a:solidFill>
                  <a:prstClr val="black"/>
                </a:solidFill>
                <a:latin typeface="Cambria" pitchFamily="18" charset="0"/>
                <a:ea typeface="Cambria" pitchFamily="18" charset="0"/>
              </a:rPr>
              <a:t>Nguyên</a:t>
            </a:r>
            <a:endParaRPr lang="en-US" dirty="0">
              <a:solidFill>
                <a:prstClr val="black"/>
              </a:solidFill>
              <a:latin typeface="Cambria" pitchFamily="18" charset="0"/>
              <a:ea typeface="Cambria" pitchFamily="18" charset="0"/>
            </a:endParaRPr>
          </a:p>
        </p:txBody>
      </p:sp>
      <p:sp>
        <p:nvSpPr>
          <p:cNvPr id="25" name="TextBox 24"/>
          <p:cNvSpPr txBox="1"/>
          <p:nvPr/>
        </p:nvSpPr>
        <p:spPr>
          <a:xfrm>
            <a:off x="5334000" y="6248400"/>
            <a:ext cx="4191000" cy="369332"/>
          </a:xfrm>
          <a:prstGeom prst="rect">
            <a:avLst/>
          </a:prstGeom>
          <a:noFill/>
        </p:spPr>
        <p:txBody>
          <a:bodyPr wrap="square" rtlCol="0">
            <a:spAutoFit/>
          </a:bodyPr>
          <a:lstStyle/>
          <a:p>
            <a:r>
              <a:rPr lang="en-US" dirty="0" err="1">
                <a:solidFill>
                  <a:prstClr val="black"/>
                </a:solidFill>
                <a:latin typeface="Cambria" pitchFamily="18" charset="0"/>
                <a:ea typeface="Cambria" pitchFamily="18" charset="0"/>
              </a:rPr>
              <a:t>Khai</a:t>
            </a:r>
            <a:r>
              <a:rPr lang="en-US" dirty="0">
                <a:solidFill>
                  <a:prstClr val="black"/>
                </a:solidFill>
                <a:latin typeface="Cambria" pitchFamily="18" charset="0"/>
                <a:ea typeface="Cambria" pitchFamily="18" charset="0"/>
              </a:rPr>
              <a:t> </a:t>
            </a:r>
            <a:r>
              <a:rPr lang="en-US" dirty="0" err="1">
                <a:solidFill>
                  <a:prstClr val="black"/>
                </a:solidFill>
                <a:latin typeface="Cambria" pitchFamily="18" charset="0"/>
                <a:ea typeface="Cambria" pitchFamily="18" charset="0"/>
              </a:rPr>
              <a:t>thác</a:t>
            </a:r>
            <a:r>
              <a:rPr lang="en-US" dirty="0">
                <a:solidFill>
                  <a:prstClr val="black"/>
                </a:solidFill>
                <a:latin typeface="Cambria" pitchFamily="18" charset="0"/>
                <a:ea typeface="Cambria" pitchFamily="18" charset="0"/>
              </a:rPr>
              <a:t> A-pa-</a:t>
            </a:r>
            <a:r>
              <a:rPr lang="en-US" dirty="0" err="1">
                <a:solidFill>
                  <a:prstClr val="black"/>
                </a:solidFill>
                <a:latin typeface="Cambria" pitchFamily="18" charset="0"/>
                <a:ea typeface="Cambria" pitchFamily="18" charset="0"/>
              </a:rPr>
              <a:t>tít</a:t>
            </a:r>
            <a:r>
              <a:rPr lang="en-US" dirty="0">
                <a:solidFill>
                  <a:prstClr val="black"/>
                </a:solidFill>
                <a:latin typeface="Cambria" pitchFamily="18" charset="0"/>
                <a:ea typeface="Cambria" pitchFamily="18" charset="0"/>
              </a:rPr>
              <a:t> ở </a:t>
            </a:r>
            <a:r>
              <a:rPr lang="en-US" dirty="0" err="1">
                <a:solidFill>
                  <a:prstClr val="black"/>
                </a:solidFill>
                <a:latin typeface="Cambria" pitchFamily="18" charset="0"/>
                <a:ea typeface="Cambria" pitchFamily="18" charset="0"/>
              </a:rPr>
              <a:t>Lào</a:t>
            </a:r>
            <a:r>
              <a:rPr lang="en-US" dirty="0">
                <a:solidFill>
                  <a:prstClr val="black"/>
                </a:solidFill>
                <a:latin typeface="Cambria" pitchFamily="18" charset="0"/>
                <a:ea typeface="Cambria" pitchFamily="18" charset="0"/>
              </a:rPr>
              <a:t> </a:t>
            </a:r>
            <a:r>
              <a:rPr lang="en-US" dirty="0" err="1">
                <a:solidFill>
                  <a:prstClr val="black"/>
                </a:solidFill>
                <a:latin typeface="Cambria" pitchFamily="18" charset="0"/>
                <a:ea typeface="Cambria" pitchFamily="18" charset="0"/>
              </a:rPr>
              <a:t>Cai</a:t>
            </a:r>
            <a:endParaRPr lang="en-US" dirty="0">
              <a:solidFill>
                <a:prstClr val="black"/>
              </a:solidFill>
              <a:latin typeface="Cambria" pitchFamily="18" charset="0"/>
              <a:ea typeface="Cambria" pitchFamily="18" charset="0"/>
            </a:endParaRPr>
          </a:p>
        </p:txBody>
      </p:sp>
      <p:sp>
        <p:nvSpPr>
          <p:cNvPr id="26"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ĐẶC ĐIỂM PHÂN BỐ CÁC LOẠI KHOÁNG SẢN</a:t>
            </a:r>
          </a:p>
          <a:p>
            <a:pPr algn="just"/>
            <a:r>
              <a:rPr lang="vi-VN" sz="2400" b="1" dirty="0">
                <a:solidFill>
                  <a:srgbClr val="0D30DD"/>
                </a:solidFill>
                <a:latin typeface="Cambria" pitchFamily="18" charset="0"/>
              </a:rPr>
              <a:t> CHỦ YẾU</a:t>
            </a:r>
          </a:p>
        </p:txBody>
      </p:sp>
      <p:pic>
        <p:nvPicPr>
          <p:cNvPr id="143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401" y="1364415"/>
            <a:ext cx="3973110" cy="221698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2546" y="1364415"/>
            <a:ext cx="3984254" cy="2205682"/>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7401" y="4127369"/>
            <a:ext cx="3973110" cy="2121031"/>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6" descr="Căng thẳng nguồn cung Apatit cho các Nhà máy hóa chất, phân bón tại Khu  công nghiệp Tằng loỏng, Bảo Thắng, Lào Cai. - Công ty cổ phần Vật tư Nông  sả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5292" y="4117304"/>
            <a:ext cx="4001507" cy="2131095"/>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4747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randombar(horizontal)">
                                      <p:cBhvr>
                                        <p:cTn id="7" dur="500"/>
                                        <p:tgtEl>
                                          <p:spTgt spid="14338"/>
                                        </p:tgtEl>
                                      </p:cBhvr>
                                    </p:animEffect>
                                  </p:childTnLst>
                                </p:cTn>
                              </p:par>
                              <p:par>
                                <p:cTn id="8" presetID="14" presetClass="entr" presetSubtype="10" fill="hold" nodeType="withEffect">
                                  <p:stCondLst>
                                    <p:cond delay="0"/>
                                  </p:stCondLst>
                                  <p:childTnLst>
                                    <p:set>
                                      <p:cBhvr>
                                        <p:cTn id="9" dur="1" fill="hold">
                                          <p:stCondLst>
                                            <p:cond delay="0"/>
                                          </p:stCondLst>
                                        </p:cTn>
                                        <p:tgtEl>
                                          <p:spTgt spid="14339"/>
                                        </p:tgtEl>
                                        <p:attrNameLst>
                                          <p:attrName>style.visibility</p:attrName>
                                        </p:attrNameLst>
                                      </p:cBhvr>
                                      <p:to>
                                        <p:strVal val="visible"/>
                                      </p:to>
                                    </p:set>
                                    <p:animEffect transition="in" filter="randombar(horizontal)">
                                      <p:cBhvr>
                                        <p:cTn id="10" dur="500"/>
                                        <p:tgtEl>
                                          <p:spTgt spid="1433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randombar(horizontal)">
                                      <p:cBhvr>
                                        <p:cTn id="13" dur="500"/>
                                        <p:tgtEl>
                                          <p:spTgt spid="2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randombar(horizontal)">
                                      <p:cBhvr>
                                        <p:cTn id="16" dur="500"/>
                                        <p:tgtEl>
                                          <p:spTgt spid="19"/>
                                        </p:tgtEl>
                                      </p:cBhvr>
                                    </p:animEffect>
                                  </p:childTnLst>
                                </p:cTn>
                              </p:par>
                              <p:par>
                                <p:cTn id="17" presetID="14" presetClass="entr" presetSubtype="10" fill="hold" nodeType="withEffect">
                                  <p:stCondLst>
                                    <p:cond delay="0"/>
                                  </p:stCondLst>
                                  <p:childTnLst>
                                    <p:set>
                                      <p:cBhvr>
                                        <p:cTn id="18" dur="1" fill="hold">
                                          <p:stCondLst>
                                            <p:cond delay="0"/>
                                          </p:stCondLst>
                                        </p:cTn>
                                        <p:tgtEl>
                                          <p:spTgt spid="14340"/>
                                        </p:tgtEl>
                                        <p:attrNameLst>
                                          <p:attrName>style.visibility</p:attrName>
                                        </p:attrNameLst>
                                      </p:cBhvr>
                                      <p:to>
                                        <p:strVal val="visible"/>
                                      </p:to>
                                    </p:set>
                                    <p:animEffect transition="in" filter="randombar(horizontal)">
                                      <p:cBhvr>
                                        <p:cTn id="19" dur="500"/>
                                        <p:tgtEl>
                                          <p:spTgt spid="14340"/>
                                        </p:tgtEl>
                                      </p:cBhvr>
                                    </p:animEffect>
                                  </p:childTnLst>
                                </p:cTn>
                              </p:par>
                              <p:par>
                                <p:cTn id="20" presetID="14" presetClass="entr" presetSubtype="10" fill="hold" nodeType="withEffect">
                                  <p:stCondLst>
                                    <p:cond delay="0"/>
                                  </p:stCondLst>
                                  <p:childTnLst>
                                    <p:set>
                                      <p:cBhvr>
                                        <p:cTn id="21" dur="1" fill="hold">
                                          <p:stCondLst>
                                            <p:cond delay="0"/>
                                          </p:stCondLst>
                                        </p:cTn>
                                        <p:tgtEl>
                                          <p:spTgt spid="14342"/>
                                        </p:tgtEl>
                                        <p:attrNameLst>
                                          <p:attrName>style.visibility</p:attrName>
                                        </p:attrNameLst>
                                      </p:cBhvr>
                                      <p:to>
                                        <p:strVal val="visible"/>
                                      </p:to>
                                    </p:set>
                                    <p:animEffect transition="in" filter="randombar(horizontal)">
                                      <p:cBhvr>
                                        <p:cTn id="22" dur="500"/>
                                        <p:tgtEl>
                                          <p:spTgt spid="14342"/>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randombar(horizontal)">
                                      <p:cBhvr>
                                        <p:cTn id="25" dur="500"/>
                                        <p:tgtEl>
                                          <p:spTgt spid="2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randombar(horizontal)">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BÀI 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6" name="Rectangle 15"/>
          <p:cNvSpPr/>
          <p:nvPr/>
        </p:nvSpPr>
        <p:spPr>
          <a:xfrm>
            <a:off x="1505710" y="1371600"/>
            <a:ext cx="3657601" cy="969496"/>
          </a:xfrm>
          <a:prstGeom prst="rect">
            <a:avLst/>
          </a:prstGeom>
          <a:solidFill>
            <a:srgbClr val="BCFCD4"/>
          </a:solidFill>
          <a:ln w="12700">
            <a:solidFill>
              <a:srgbClr val="009900"/>
            </a:solidFill>
          </a:ln>
        </p:spPr>
        <p:txBody>
          <a:bodyPr wrap="square">
            <a:spAutoFit/>
          </a:bodyPr>
          <a:lstStyle/>
          <a:p>
            <a:pPr algn="just"/>
            <a:r>
              <a:rPr lang="en-US" sz="1900" i="1" dirty="0" err="1">
                <a:solidFill>
                  <a:srgbClr val="FF0000"/>
                </a:solidFill>
                <a:latin typeface="Cambria" panose="02040503050406030204" pitchFamily="18" charset="0"/>
                <a:ea typeface="Cambria" panose="02040503050406030204" pitchFamily="18" charset="0"/>
              </a:rPr>
              <a:t>Quan</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sát</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Atlat</a:t>
            </a:r>
            <a:r>
              <a:rPr lang="en-US" sz="1900" i="1" dirty="0">
                <a:solidFill>
                  <a:srgbClr val="FF0000"/>
                </a:solidFill>
                <a:latin typeface="Cambria" panose="02040503050406030204" pitchFamily="18" charset="0"/>
                <a:ea typeface="Cambria" panose="02040503050406030204" pitchFamily="18" charset="0"/>
              </a:rPr>
              <a:t> tr8 </a:t>
            </a:r>
            <a:r>
              <a:rPr lang="en-US" sz="1900" i="1" dirty="0" err="1">
                <a:solidFill>
                  <a:srgbClr val="FF0000"/>
                </a:solidFill>
                <a:latin typeface="Cambria" panose="02040503050406030204" pitchFamily="18" charset="0"/>
                <a:ea typeface="Cambria" panose="02040503050406030204" pitchFamily="18" charset="0"/>
              </a:rPr>
              <a:t>và</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kênh</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chữ</a:t>
            </a:r>
            <a:r>
              <a:rPr lang="en-US" sz="1900" i="1" dirty="0">
                <a:solidFill>
                  <a:srgbClr val="FF0000"/>
                </a:solidFill>
                <a:latin typeface="Cambria" panose="02040503050406030204" pitchFamily="18" charset="0"/>
                <a:ea typeface="Cambria" panose="02040503050406030204" pitchFamily="18" charset="0"/>
              </a:rPr>
              <a:t> SGK, </a:t>
            </a:r>
            <a:r>
              <a:rPr lang="en-US" sz="1900" i="1" dirty="0" err="1">
                <a:solidFill>
                  <a:srgbClr val="FF0000"/>
                </a:solidFill>
                <a:latin typeface="Cambria" panose="02040503050406030204" pitchFamily="18" charset="0"/>
                <a:ea typeface="Cambria" panose="02040503050406030204" pitchFamily="18" charset="0"/>
              </a:rPr>
              <a:t>giải</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thích</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sự</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phân</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bố</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khoáng</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sản</a:t>
            </a:r>
            <a:r>
              <a:rPr lang="en-US" sz="1900" i="1" dirty="0">
                <a:solidFill>
                  <a:srgbClr val="FF0000"/>
                </a:solidFill>
                <a:latin typeface="Cambria" panose="02040503050406030204" pitchFamily="18" charset="0"/>
                <a:ea typeface="Cambria" panose="02040503050406030204" pitchFamily="18" charset="0"/>
              </a:rPr>
              <a:t> ở </a:t>
            </a:r>
            <a:r>
              <a:rPr lang="en-US" sz="1900" i="1" dirty="0" err="1">
                <a:solidFill>
                  <a:srgbClr val="FF0000"/>
                </a:solidFill>
                <a:latin typeface="Cambria" panose="02040503050406030204" pitchFamily="18" charset="0"/>
                <a:ea typeface="Cambria" panose="02040503050406030204" pitchFamily="18" charset="0"/>
              </a:rPr>
              <a:t>nước</a:t>
            </a:r>
            <a:r>
              <a:rPr lang="en-US" sz="1900" i="1" dirty="0">
                <a:solidFill>
                  <a:srgbClr val="FF0000"/>
                </a:solidFill>
                <a:latin typeface="Cambria" panose="02040503050406030204" pitchFamily="18" charset="0"/>
                <a:ea typeface="Cambria" panose="02040503050406030204" pitchFamily="18" charset="0"/>
              </a:rPr>
              <a:t> ta.</a:t>
            </a:r>
            <a:endParaRPr lang="vi-VN" sz="1900" i="1" dirty="0">
              <a:solidFill>
                <a:srgbClr val="FF0000"/>
              </a:solidFill>
              <a:latin typeface="Cambria" panose="02040503050406030204" pitchFamily="18" charset="0"/>
              <a:ea typeface="Cambria" panose="02040503050406030204" pitchFamily="18" charset="0"/>
            </a:endParaRP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just">
              <a:spcBef>
                <a:spcPts val="0"/>
              </a:spcBef>
            </a:pPr>
            <a:r>
              <a:rPr lang="vi-VN" sz="2400" b="1" dirty="0">
                <a:solidFill>
                  <a:srgbClr val="0D30DD"/>
                </a:solidFill>
                <a:latin typeface="Cambria" pitchFamily="18" charset="0"/>
                <a:ea typeface="+mn-ea"/>
                <a:cs typeface="+mn-cs"/>
              </a:rPr>
              <a:t>ĐẶC ĐIỂM PHÂN BỐ CÁC LOẠI KHOÁNG SẢN</a:t>
            </a:r>
            <a:endParaRPr lang="en-US" sz="2400" b="1" dirty="0">
              <a:solidFill>
                <a:srgbClr val="0D30DD"/>
              </a:solidFill>
              <a:latin typeface="Cambria" pitchFamily="18" charset="0"/>
              <a:ea typeface="+mn-ea"/>
              <a:cs typeface="+mn-cs"/>
            </a:endParaRPr>
          </a:p>
          <a:p>
            <a:pPr lvl="0" algn="just">
              <a:spcBef>
                <a:spcPts val="0"/>
              </a:spcBef>
            </a:pPr>
            <a:r>
              <a:rPr lang="vi-VN" sz="2400" b="1" dirty="0">
                <a:solidFill>
                  <a:srgbClr val="0D30DD"/>
                </a:solidFill>
                <a:latin typeface="Cambria" pitchFamily="18" charset="0"/>
                <a:ea typeface="+mn-ea"/>
                <a:cs typeface="+mn-cs"/>
              </a:rPr>
              <a:t> CHỦ YẾU</a:t>
            </a:r>
            <a:endParaRPr lang="en-US" sz="2400" b="1" dirty="0">
              <a:solidFill>
                <a:srgbClr val="0D30DD"/>
              </a:solidFill>
              <a:latin typeface="Cambria" pitchFamily="18" charset="0"/>
              <a:ea typeface="+mn-ea"/>
              <a:cs typeface="+mn-cs"/>
            </a:endParaRPr>
          </a:p>
        </p:txBody>
      </p:sp>
      <p:pic>
        <p:nvPicPr>
          <p:cNvPr id="1027"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86339" y="1287520"/>
            <a:ext cx="1167904" cy="12270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191254" y="3733800"/>
            <a:ext cx="1332746" cy="1312821"/>
            <a:chOff x="328593" y="3259179"/>
            <a:chExt cx="1256547" cy="1465221"/>
          </a:xfrm>
        </p:grpSpPr>
        <p:pic>
          <p:nvPicPr>
            <p:cNvPr id="1028" name="Picture 4"/>
            <p:cNvPicPr>
              <a:picLocks noChangeAspect="1" noChangeArrowheads="1"/>
            </p:cNvPicPr>
            <p:nvPr/>
          </p:nvPicPr>
          <p:blipFill>
            <a:blip r:embed="rId7">
              <a:extLst>
                <a:ext uri="{BEBA8EAE-BF5A-486C-A8C5-ECC9F3942E4B}">
                  <a14:imgProps xmlns:a14="http://schemas.microsoft.com/office/drawing/2010/main">
                    <a14:imgLayer r:embed="rId8">
                      <a14:imgEffect>
                        <a14:artisticMarker/>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28593" y="3383619"/>
              <a:ext cx="1167903" cy="13407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2" descr="http://previews.123rf.com/images/mistac/mistac1207/mistac120700017/14524015-A-cartoon-boy-with-a-good-idea-Stock-Vector-thinking.jpg"/>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1011253" y="3259179"/>
              <a:ext cx="573887" cy="4622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grpSp>
      <p:sp>
        <p:nvSpPr>
          <p:cNvPr id="32" name="Rectangle 31"/>
          <p:cNvSpPr/>
          <p:nvPr/>
        </p:nvSpPr>
        <p:spPr>
          <a:xfrm>
            <a:off x="1523998" y="2505938"/>
            <a:ext cx="3657601" cy="4047262"/>
          </a:xfrm>
          <a:prstGeom prst="rect">
            <a:avLst/>
          </a:prstGeom>
          <a:solidFill>
            <a:srgbClr val="FFCCFF"/>
          </a:solidFill>
          <a:ln w="12700">
            <a:solidFill>
              <a:srgbClr val="0070C0"/>
            </a:solidFill>
          </a:ln>
        </p:spPr>
        <p:txBody>
          <a:bodyPr wrap="square">
            <a:spAutoFit/>
          </a:bodyPr>
          <a:lstStyle/>
          <a:p>
            <a:pPr algn="just">
              <a:spcBef>
                <a:spcPts val="600"/>
              </a:spcBef>
              <a:spcAft>
                <a:spcPts val="0"/>
              </a:spcAft>
            </a:pPr>
            <a:r>
              <a:rPr lang="en-US" sz="1900" dirty="0">
                <a:latin typeface="Cambria" pitchFamily="18" charset="0"/>
                <a:ea typeface="Cambria" pitchFamily="18" charset="0"/>
              </a:rPr>
              <a:t>- </a:t>
            </a:r>
            <a:r>
              <a:rPr lang="en-US" sz="1900" dirty="0" err="1">
                <a:latin typeface="Cambria" pitchFamily="18" charset="0"/>
                <a:ea typeface="Cambria" pitchFamily="18" charset="0"/>
              </a:rPr>
              <a:t>Sự</a:t>
            </a:r>
            <a:r>
              <a:rPr lang="en-US" sz="1900" dirty="0">
                <a:latin typeface="Cambria" pitchFamily="18" charset="0"/>
                <a:ea typeface="Cambria" pitchFamily="18" charset="0"/>
              </a:rPr>
              <a:t> </a:t>
            </a:r>
            <a:r>
              <a:rPr lang="en-US" sz="1900" dirty="0" err="1">
                <a:latin typeface="Cambria" pitchFamily="18" charset="0"/>
                <a:ea typeface="Cambria" pitchFamily="18" charset="0"/>
              </a:rPr>
              <a:t>phân</a:t>
            </a:r>
            <a:r>
              <a:rPr lang="en-US" sz="1900" dirty="0">
                <a:latin typeface="Cambria" pitchFamily="18" charset="0"/>
                <a:ea typeface="Cambria" pitchFamily="18" charset="0"/>
              </a:rPr>
              <a:t> </a:t>
            </a:r>
            <a:r>
              <a:rPr lang="en-US" sz="1900" dirty="0" err="1">
                <a:latin typeface="Cambria" pitchFamily="18" charset="0"/>
                <a:ea typeface="Cambria" pitchFamily="18" charset="0"/>
              </a:rPr>
              <a:t>bố</a:t>
            </a:r>
            <a:r>
              <a:rPr lang="en-US" sz="1900" dirty="0">
                <a:latin typeface="Cambria" pitchFamily="18" charset="0"/>
                <a:ea typeface="Cambria" pitchFamily="18" charset="0"/>
              </a:rPr>
              <a:t> </a:t>
            </a:r>
            <a:r>
              <a:rPr lang="en-US" sz="1900" dirty="0" err="1">
                <a:latin typeface="Cambria" pitchFamily="18" charset="0"/>
                <a:ea typeface="Cambria" pitchFamily="18" charset="0"/>
              </a:rPr>
              <a:t>khoáng</a:t>
            </a:r>
            <a:r>
              <a:rPr lang="en-US" sz="1900" dirty="0">
                <a:latin typeface="Cambria" pitchFamily="18" charset="0"/>
                <a:ea typeface="Cambria" pitchFamily="18" charset="0"/>
              </a:rPr>
              <a:t> </a:t>
            </a:r>
            <a:r>
              <a:rPr lang="en-US" sz="1900" dirty="0" err="1">
                <a:latin typeface="Cambria" pitchFamily="18" charset="0"/>
                <a:ea typeface="Cambria" pitchFamily="18" charset="0"/>
              </a:rPr>
              <a:t>sản</a:t>
            </a:r>
            <a:r>
              <a:rPr lang="en-US" sz="1900" dirty="0">
                <a:latin typeface="Cambria" pitchFamily="18" charset="0"/>
                <a:ea typeface="Cambria" pitchFamily="18" charset="0"/>
              </a:rPr>
              <a:t> ở </a:t>
            </a:r>
            <a:r>
              <a:rPr lang="en-US" sz="1900" dirty="0" err="1">
                <a:latin typeface="Cambria" pitchFamily="18" charset="0"/>
                <a:ea typeface="Cambria" pitchFamily="18" charset="0"/>
              </a:rPr>
              <a:t>nước</a:t>
            </a:r>
            <a:r>
              <a:rPr lang="en-US" sz="1900" dirty="0">
                <a:latin typeface="Cambria" pitchFamily="18" charset="0"/>
                <a:ea typeface="Cambria" pitchFamily="18" charset="0"/>
              </a:rPr>
              <a:t> ta </a:t>
            </a:r>
            <a:r>
              <a:rPr lang="en-US" sz="1900" dirty="0" err="1">
                <a:latin typeface="Cambria" pitchFamily="18" charset="0"/>
                <a:ea typeface="Cambria" pitchFamily="18" charset="0"/>
              </a:rPr>
              <a:t>có</a:t>
            </a:r>
            <a:r>
              <a:rPr lang="en-US" sz="1900" dirty="0">
                <a:latin typeface="Cambria" pitchFamily="18" charset="0"/>
                <a:ea typeface="Cambria" pitchFamily="18" charset="0"/>
              </a:rPr>
              <a:t> </a:t>
            </a:r>
            <a:r>
              <a:rPr lang="en-US" sz="1900" dirty="0" err="1">
                <a:latin typeface="Cambria" pitchFamily="18" charset="0"/>
                <a:ea typeface="Cambria" pitchFamily="18" charset="0"/>
              </a:rPr>
              <a:t>liên</a:t>
            </a:r>
            <a:r>
              <a:rPr lang="en-US" sz="1900" dirty="0">
                <a:latin typeface="Cambria" pitchFamily="18" charset="0"/>
                <a:ea typeface="Cambria" pitchFamily="18" charset="0"/>
              </a:rPr>
              <a:t> </a:t>
            </a:r>
            <a:r>
              <a:rPr lang="en-US" sz="1900" dirty="0" err="1">
                <a:latin typeface="Cambria" pitchFamily="18" charset="0"/>
                <a:ea typeface="Cambria" pitchFamily="18" charset="0"/>
              </a:rPr>
              <a:t>quan</a:t>
            </a:r>
            <a:r>
              <a:rPr lang="en-US" sz="1900" dirty="0">
                <a:latin typeface="Cambria" pitchFamily="18" charset="0"/>
                <a:ea typeface="Cambria" pitchFamily="18" charset="0"/>
              </a:rPr>
              <a:t> </a:t>
            </a:r>
            <a:r>
              <a:rPr lang="en-US" sz="1900" dirty="0" err="1">
                <a:latin typeface="Cambria" pitchFamily="18" charset="0"/>
                <a:ea typeface="Cambria" pitchFamily="18" charset="0"/>
              </a:rPr>
              <a:t>chặt</a:t>
            </a:r>
            <a:r>
              <a:rPr lang="en-US" sz="1900" dirty="0">
                <a:latin typeface="Cambria" pitchFamily="18" charset="0"/>
                <a:ea typeface="Cambria" pitchFamily="18" charset="0"/>
              </a:rPr>
              <a:t> </a:t>
            </a:r>
            <a:r>
              <a:rPr lang="en-US" sz="1900" dirty="0" err="1">
                <a:latin typeface="Cambria" pitchFamily="18" charset="0"/>
                <a:ea typeface="Cambria" pitchFamily="18" charset="0"/>
              </a:rPr>
              <a:t>chẽ</a:t>
            </a:r>
            <a:r>
              <a:rPr lang="en-US" sz="1900" dirty="0">
                <a:latin typeface="Cambria" pitchFamily="18" charset="0"/>
                <a:ea typeface="Cambria" pitchFamily="18" charset="0"/>
              </a:rPr>
              <a:t> </a:t>
            </a:r>
            <a:r>
              <a:rPr lang="en-US" sz="1900" dirty="0" err="1">
                <a:latin typeface="Cambria" pitchFamily="18" charset="0"/>
                <a:ea typeface="Cambria" pitchFamily="18" charset="0"/>
              </a:rPr>
              <a:t>với</a:t>
            </a:r>
            <a:r>
              <a:rPr lang="en-US" sz="1900" dirty="0">
                <a:latin typeface="Cambria" pitchFamily="18" charset="0"/>
                <a:ea typeface="Cambria" pitchFamily="18" charset="0"/>
              </a:rPr>
              <a:t> </a:t>
            </a:r>
            <a:r>
              <a:rPr lang="en-US" sz="1900" dirty="0" err="1">
                <a:latin typeface="Cambria" pitchFamily="18" charset="0"/>
                <a:ea typeface="Cambria" pitchFamily="18" charset="0"/>
              </a:rPr>
              <a:t>sự</a:t>
            </a:r>
            <a:r>
              <a:rPr lang="en-US" sz="1900" dirty="0">
                <a:latin typeface="Cambria" pitchFamily="18" charset="0"/>
                <a:ea typeface="Cambria" pitchFamily="18" charset="0"/>
              </a:rPr>
              <a:t> </a:t>
            </a:r>
            <a:r>
              <a:rPr lang="en-US" sz="1900" dirty="0" err="1">
                <a:latin typeface="Cambria" pitchFamily="18" charset="0"/>
                <a:ea typeface="Cambria" pitchFamily="18" charset="0"/>
              </a:rPr>
              <a:t>phân</a:t>
            </a:r>
            <a:r>
              <a:rPr lang="en-US" sz="1900" dirty="0">
                <a:latin typeface="Cambria" pitchFamily="18" charset="0"/>
                <a:ea typeface="Cambria" pitchFamily="18" charset="0"/>
              </a:rPr>
              <a:t> </a:t>
            </a:r>
            <a:r>
              <a:rPr lang="en-US" sz="1900" dirty="0" err="1">
                <a:latin typeface="Cambria" pitchFamily="18" charset="0"/>
                <a:ea typeface="Cambria" pitchFamily="18" charset="0"/>
              </a:rPr>
              <a:t>hoá</a:t>
            </a:r>
            <a:r>
              <a:rPr lang="en-US" sz="1900" dirty="0">
                <a:latin typeface="Cambria" pitchFamily="18" charset="0"/>
                <a:ea typeface="Cambria" pitchFamily="18" charset="0"/>
              </a:rPr>
              <a:t> </a:t>
            </a:r>
            <a:r>
              <a:rPr lang="en-US" sz="1900" dirty="0" err="1">
                <a:latin typeface="Cambria" pitchFamily="18" charset="0"/>
                <a:ea typeface="Cambria" pitchFamily="18" charset="0"/>
              </a:rPr>
              <a:t>phức</a:t>
            </a:r>
            <a:r>
              <a:rPr lang="en-US" sz="1900" dirty="0">
                <a:latin typeface="Cambria" pitchFamily="18" charset="0"/>
                <a:ea typeface="Cambria" pitchFamily="18" charset="0"/>
              </a:rPr>
              <a:t> </a:t>
            </a:r>
            <a:r>
              <a:rPr lang="en-US" sz="1900" dirty="0" err="1">
                <a:latin typeface="Cambria" pitchFamily="18" charset="0"/>
                <a:ea typeface="Cambria" pitchFamily="18" charset="0"/>
              </a:rPr>
              <a:t>tạp</a:t>
            </a:r>
            <a:r>
              <a:rPr lang="en-US" sz="1900" dirty="0">
                <a:latin typeface="Cambria" pitchFamily="18" charset="0"/>
                <a:ea typeface="Cambria" pitchFamily="18" charset="0"/>
              </a:rPr>
              <a:t>, </a:t>
            </a:r>
            <a:r>
              <a:rPr lang="en-US" sz="1900" dirty="0" err="1">
                <a:latin typeface="Cambria" pitchFamily="18" charset="0"/>
                <a:ea typeface="Cambria" pitchFamily="18" charset="0"/>
              </a:rPr>
              <a:t>đa</a:t>
            </a:r>
            <a:r>
              <a:rPr lang="en-US" sz="1900" dirty="0">
                <a:latin typeface="Cambria" pitchFamily="18" charset="0"/>
                <a:ea typeface="Cambria" pitchFamily="18" charset="0"/>
              </a:rPr>
              <a:t> </a:t>
            </a:r>
            <a:r>
              <a:rPr lang="en-US" sz="1900" dirty="0" err="1">
                <a:latin typeface="Cambria" pitchFamily="18" charset="0"/>
                <a:ea typeface="Cambria" pitchFamily="18" charset="0"/>
              </a:rPr>
              <a:t>dạng</a:t>
            </a:r>
            <a:r>
              <a:rPr lang="en-US" sz="1900" dirty="0">
                <a:latin typeface="Cambria" pitchFamily="18" charset="0"/>
                <a:ea typeface="Cambria" pitchFamily="18" charset="0"/>
              </a:rPr>
              <a:t> </a:t>
            </a:r>
            <a:r>
              <a:rPr lang="en-US" sz="1900" dirty="0" err="1">
                <a:latin typeface="Cambria" pitchFamily="18" charset="0"/>
                <a:ea typeface="Cambria" pitchFamily="18" charset="0"/>
              </a:rPr>
              <a:t>của</a:t>
            </a:r>
            <a:r>
              <a:rPr lang="en-US" sz="1900" dirty="0">
                <a:latin typeface="Cambria" pitchFamily="18" charset="0"/>
                <a:ea typeface="Cambria" pitchFamily="18" charset="0"/>
              </a:rPr>
              <a:t> </a:t>
            </a:r>
            <a:r>
              <a:rPr lang="en-US" sz="1900" dirty="0" err="1">
                <a:latin typeface="Cambria" pitchFamily="18" charset="0"/>
                <a:ea typeface="Cambria" pitchFamily="18" charset="0"/>
              </a:rPr>
              <a:t>các</a:t>
            </a:r>
            <a:r>
              <a:rPr lang="en-US" sz="1900" dirty="0">
                <a:latin typeface="Cambria" pitchFamily="18" charset="0"/>
                <a:ea typeface="Cambria" pitchFamily="18" charset="0"/>
              </a:rPr>
              <a:t> </a:t>
            </a:r>
            <a:r>
              <a:rPr lang="en-US" sz="1900" dirty="0" err="1">
                <a:latin typeface="Cambria" pitchFamily="18" charset="0"/>
                <a:ea typeface="Cambria" pitchFamily="18" charset="0"/>
              </a:rPr>
              <a:t>hoạt</a:t>
            </a:r>
            <a:r>
              <a:rPr lang="en-US" sz="1900" dirty="0">
                <a:latin typeface="Cambria" pitchFamily="18" charset="0"/>
                <a:ea typeface="Cambria" pitchFamily="18" charset="0"/>
              </a:rPr>
              <a:t> </a:t>
            </a:r>
            <a:r>
              <a:rPr lang="en-US" sz="1900" dirty="0" err="1">
                <a:latin typeface="Cambria" pitchFamily="18" charset="0"/>
                <a:ea typeface="Cambria" pitchFamily="18" charset="0"/>
              </a:rPr>
              <a:t>động</a:t>
            </a:r>
            <a:r>
              <a:rPr lang="en-US" sz="1900" dirty="0">
                <a:latin typeface="Cambria" pitchFamily="18" charset="0"/>
                <a:ea typeface="Cambria" pitchFamily="18" charset="0"/>
              </a:rPr>
              <a:t> </a:t>
            </a:r>
            <a:r>
              <a:rPr lang="en-US" sz="1900" dirty="0" err="1">
                <a:latin typeface="Cambria" pitchFamily="18" charset="0"/>
                <a:ea typeface="Cambria" pitchFamily="18" charset="0"/>
              </a:rPr>
              <a:t>địa</a:t>
            </a:r>
            <a:r>
              <a:rPr lang="en-US" sz="1900" dirty="0">
                <a:latin typeface="Cambria" pitchFamily="18" charset="0"/>
                <a:ea typeface="Cambria" pitchFamily="18" charset="0"/>
              </a:rPr>
              <a:t> </a:t>
            </a:r>
            <a:r>
              <a:rPr lang="en-US" sz="1900" dirty="0" err="1">
                <a:latin typeface="Cambria" pitchFamily="18" charset="0"/>
                <a:ea typeface="Cambria" pitchFamily="18" charset="0"/>
              </a:rPr>
              <a:t>chất</a:t>
            </a:r>
            <a:r>
              <a:rPr lang="en-US" sz="1900" dirty="0">
                <a:latin typeface="Cambria" pitchFamily="18" charset="0"/>
                <a:ea typeface="Cambria" pitchFamily="18" charset="0"/>
              </a:rPr>
              <a:t> </a:t>
            </a:r>
            <a:r>
              <a:rPr lang="en-US" sz="1900" dirty="0" err="1">
                <a:latin typeface="Cambria" pitchFamily="18" charset="0"/>
                <a:ea typeface="Cambria" pitchFamily="18" charset="0"/>
              </a:rPr>
              <a:t>nội</a:t>
            </a:r>
            <a:r>
              <a:rPr lang="en-US" sz="1900" dirty="0">
                <a:latin typeface="Cambria" pitchFamily="18" charset="0"/>
                <a:ea typeface="Cambria" pitchFamily="18" charset="0"/>
              </a:rPr>
              <a:t> </a:t>
            </a:r>
            <a:r>
              <a:rPr lang="en-US" sz="1900" dirty="0" err="1">
                <a:latin typeface="Cambria" pitchFamily="18" charset="0"/>
                <a:ea typeface="Cambria" pitchFamily="18" charset="0"/>
              </a:rPr>
              <a:t>sinh</a:t>
            </a:r>
            <a:r>
              <a:rPr lang="en-US" sz="1900" dirty="0">
                <a:latin typeface="Cambria" pitchFamily="18" charset="0"/>
                <a:ea typeface="Cambria" pitchFamily="18" charset="0"/>
              </a:rPr>
              <a:t> </a:t>
            </a:r>
            <a:r>
              <a:rPr lang="en-US" sz="1900" dirty="0" err="1">
                <a:latin typeface="Cambria" pitchFamily="18" charset="0"/>
                <a:ea typeface="Cambria" pitchFamily="18" charset="0"/>
              </a:rPr>
              <a:t>và</a:t>
            </a:r>
            <a:r>
              <a:rPr lang="en-US" sz="1900" dirty="0">
                <a:latin typeface="Cambria" pitchFamily="18" charset="0"/>
                <a:ea typeface="Cambria" pitchFamily="18" charset="0"/>
              </a:rPr>
              <a:t> </a:t>
            </a:r>
            <a:r>
              <a:rPr lang="en-US" sz="1900" dirty="0" err="1">
                <a:latin typeface="Cambria" pitchFamily="18" charset="0"/>
                <a:ea typeface="Cambria" pitchFamily="18" charset="0"/>
              </a:rPr>
              <a:t>ngoại</a:t>
            </a:r>
            <a:r>
              <a:rPr lang="en-US" sz="1900" dirty="0">
                <a:latin typeface="Cambria" pitchFamily="18" charset="0"/>
                <a:ea typeface="Cambria" pitchFamily="18" charset="0"/>
              </a:rPr>
              <a:t> </a:t>
            </a:r>
            <a:r>
              <a:rPr lang="en-US" sz="1900" dirty="0" err="1">
                <a:latin typeface="Cambria" pitchFamily="18" charset="0"/>
                <a:ea typeface="Cambria" pitchFamily="18" charset="0"/>
              </a:rPr>
              <a:t>sinh</a:t>
            </a:r>
            <a:r>
              <a:rPr lang="en-US" sz="1900" dirty="0">
                <a:latin typeface="Cambria" pitchFamily="18" charset="0"/>
                <a:ea typeface="Cambria" pitchFamily="18" charset="0"/>
              </a:rPr>
              <a:t>.</a:t>
            </a:r>
          </a:p>
          <a:p>
            <a:pPr algn="just">
              <a:spcBef>
                <a:spcPts val="600"/>
              </a:spcBef>
              <a:spcAft>
                <a:spcPts val="0"/>
              </a:spcAft>
            </a:pPr>
            <a:r>
              <a:rPr lang="vi-VN" sz="1900" dirty="0">
                <a:latin typeface="Cambria" pitchFamily="18" charset="0"/>
                <a:ea typeface="Cambria" pitchFamily="18" charset="0"/>
              </a:rPr>
              <a:t>-</a:t>
            </a:r>
            <a:r>
              <a:rPr lang="en-US" sz="1900" dirty="0">
                <a:latin typeface="Cambria" pitchFamily="18" charset="0"/>
                <a:ea typeface="Cambria" pitchFamily="18" charset="0"/>
              </a:rPr>
              <a:t> </a:t>
            </a:r>
            <a:r>
              <a:rPr lang="en-US" sz="1900" dirty="0" err="1">
                <a:latin typeface="Cambria" pitchFamily="18" charset="0"/>
                <a:ea typeface="Cambria" pitchFamily="18" charset="0"/>
              </a:rPr>
              <a:t>Các</a:t>
            </a:r>
            <a:r>
              <a:rPr lang="en-US" sz="1900" dirty="0">
                <a:latin typeface="Cambria" pitchFamily="18" charset="0"/>
                <a:ea typeface="Cambria" pitchFamily="18" charset="0"/>
              </a:rPr>
              <a:t> </a:t>
            </a:r>
            <a:r>
              <a:rPr lang="en-US" sz="1900" dirty="0" err="1">
                <a:latin typeface="Cambria" pitchFamily="18" charset="0"/>
                <a:ea typeface="Cambria" pitchFamily="18" charset="0"/>
              </a:rPr>
              <a:t>mỏ</a:t>
            </a:r>
            <a:r>
              <a:rPr lang="en-US" sz="1900" dirty="0">
                <a:latin typeface="Cambria" pitchFamily="18" charset="0"/>
                <a:ea typeface="Cambria" pitchFamily="18" charset="0"/>
              </a:rPr>
              <a:t> </a:t>
            </a:r>
            <a:r>
              <a:rPr lang="en-US" sz="1900" dirty="0" err="1">
                <a:latin typeface="Cambria" pitchFamily="18" charset="0"/>
                <a:ea typeface="Cambria" pitchFamily="18" charset="0"/>
              </a:rPr>
              <a:t>khoáng</a:t>
            </a:r>
            <a:r>
              <a:rPr lang="en-US" sz="1900" dirty="0">
                <a:latin typeface="Cambria" pitchFamily="18" charset="0"/>
                <a:ea typeface="Cambria" pitchFamily="18" charset="0"/>
              </a:rPr>
              <a:t> </a:t>
            </a:r>
            <a:r>
              <a:rPr lang="en-US" sz="1900" dirty="0" err="1">
                <a:latin typeface="Cambria" pitchFamily="18" charset="0"/>
                <a:ea typeface="Cambria" pitchFamily="18" charset="0"/>
              </a:rPr>
              <a:t>sản</a:t>
            </a:r>
            <a:r>
              <a:rPr lang="en-US" sz="1900" dirty="0">
                <a:latin typeface="Cambria" pitchFamily="18" charset="0"/>
                <a:ea typeface="Cambria" pitchFamily="18" charset="0"/>
              </a:rPr>
              <a:t> </a:t>
            </a:r>
            <a:r>
              <a:rPr lang="en-US" sz="1900" dirty="0" err="1">
                <a:latin typeface="Cambria" pitchFamily="18" charset="0"/>
                <a:ea typeface="Cambria" pitchFamily="18" charset="0"/>
              </a:rPr>
              <a:t>nội</a:t>
            </a:r>
            <a:r>
              <a:rPr lang="en-US" sz="1900" dirty="0">
                <a:latin typeface="Cambria" pitchFamily="18" charset="0"/>
                <a:ea typeface="Cambria" pitchFamily="18" charset="0"/>
              </a:rPr>
              <a:t> </a:t>
            </a:r>
            <a:r>
              <a:rPr lang="en-US" sz="1900" dirty="0" err="1">
                <a:latin typeface="Cambria" pitchFamily="18" charset="0"/>
                <a:ea typeface="Cambria" pitchFamily="18" charset="0"/>
              </a:rPr>
              <a:t>sinh</a:t>
            </a:r>
            <a:r>
              <a:rPr lang="en-US" sz="1900" dirty="0">
                <a:latin typeface="Cambria" pitchFamily="18" charset="0"/>
                <a:ea typeface="Cambria" pitchFamily="18" charset="0"/>
              </a:rPr>
              <a:t> </a:t>
            </a:r>
            <a:r>
              <a:rPr lang="en-US" sz="1900" dirty="0" err="1">
                <a:latin typeface="Cambria" pitchFamily="18" charset="0"/>
                <a:ea typeface="Cambria" pitchFamily="18" charset="0"/>
              </a:rPr>
              <a:t>thường</a:t>
            </a:r>
            <a:r>
              <a:rPr lang="en-US" sz="1900" dirty="0">
                <a:latin typeface="Cambria" pitchFamily="18" charset="0"/>
                <a:ea typeface="Cambria" pitchFamily="18" charset="0"/>
              </a:rPr>
              <a:t> </a:t>
            </a:r>
            <a:r>
              <a:rPr lang="en-US" sz="1900" dirty="0" err="1">
                <a:latin typeface="Cambria" pitchFamily="18" charset="0"/>
                <a:ea typeface="Cambria" pitchFamily="18" charset="0"/>
              </a:rPr>
              <a:t>tập</a:t>
            </a:r>
            <a:r>
              <a:rPr lang="en-US" sz="1900" dirty="0">
                <a:latin typeface="Cambria" pitchFamily="18" charset="0"/>
                <a:ea typeface="Cambria" pitchFamily="18" charset="0"/>
              </a:rPr>
              <a:t> </a:t>
            </a:r>
            <a:r>
              <a:rPr lang="en-US" sz="1900" dirty="0" err="1">
                <a:latin typeface="Cambria" pitchFamily="18" charset="0"/>
                <a:ea typeface="Cambria" pitchFamily="18" charset="0"/>
              </a:rPr>
              <a:t>trung</a:t>
            </a:r>
            <a:r>
              <a:rPr lang="en-US" sz="1900" dirty="0">
                <a:latin typeface="Cambria" pitchFamily="18" charset="0"/>
                <a:ea typeface="Cambria" pitchFamily="18" charset="0"/>
              </a:rPr>
              <a:t> </a:t>
            </a:r>
            <a:r>
              <a:rPr lang="en-US" sz="1900" dirty="0" err="1">
                <a:latin typeface="Cambria" pitchFamily="18" charset="0"/>
                <a:ea typeface="Cambria" pitchFamily="18" charset="0"/>
              </a:rPr>
              <a:t>tại</a:t>
            </a:r>
            <a:r>
              <a:rPr lang="en-US" sz="1900" dirty="0">
                <a:latin typeface="Cambria" pitchFamily="18" charset="0"/>
                <a:ea typeface="Cambria" pitchFamily="18" charset="0"/>
              </a:rPr>
              <a:t> </a:t>
            </a:r>
            <a:r>
              <a:rPr lang="en-US" sz="1900" dirty="0" err="1">
                <a:latin typeface="Cambria" pitchFamily="18" charset="0"/>
                <a:ea typeface="Cambria" pitchFamily="18" charset="0"/>
              </a:rPr>
              <a:t>các</a:t>
            </a:r>
            <a:r>
              <a:rPr lang="en-US" sz="1900" dirty="0">
                <a:latin typeface="Cambria" pitchFamily="18" charset="0"/>
                <a:ea typeface="Cambria" pitchFamily="18" charset="0"/>
              </a:rPr>
              <a:t> </a:t>
            </a:r>
            <a:r>
              <a:rPr lang="en-US" sz="1900" dirty="0" err="1">
                <a:latin typeface="Cambria" pitchFamily="18" charset="0"/>
                <a:ea typeface="Cambria" pitchFamily="18" charset="0"/>
              </a:rPr>
              <a:t>đứt</a:t>
            </a:r>
            <a:r>
              <a:rPr lang="en-US" sz="1900" dirty="0">
                <a:latin typeface="Cambria" pitchFamily="18" charset="0"/>
                <a:ea typeface="Cambria" pitchFamily="18" charset="0"/>
              </a:rPr>
              <a:t> </a:t>
            </a:r>
            <a:r>
              <a:rPr lang="en-US" sz="1900" dirty="0" err="1">
                <a:latin typeface="Cambria" pitchFamily="18" charset="0"/>
                <a:ea typeface="Cambria" pitchFamily="18" charset="0"/>
              </a:rPr>
              <a:t>gãy</a:t>
            </a:r>
            <a:r>
              <a:rPr lang="en-US" sz="1900" dirty="0">
                <a:latin typeface="Cambria" pitchFamily="18" charset="0"/>
                <a:ea typeface="Cambria" pitchFamily="18" charset="0"/>
              </a:rPr>
              <a:t> </a:t>
            </a:r>
            <a:r>
              <a:rPr lang="en-US" sz="1900" dirty="0" err="1">
                <a:latin typeface="Cambria" pitchFamily="18" charset="0"/>
                <a:ea typeface="Cambria" pitchFamily="18" charset="0"/>
              </a:rPr>
              <a:t>sâu</a:t>
            </a:r>
            <a:r>
              <a:rPr lang="en-US" sz="1900" dirty="0">
                <a:latin typeface="Cambria" pitchFamily="18" charset="0"/>
                <a:ea typeface="Cambria" pitchFamily="18" charset="0"/>
              </a:rPr>
              <a:t> </a:t>
            </a:r>
            <a:r>
              <a:rPr lang="en-US" sz="1900" dirty="0" err="1">
                <a:latin typeface="Cambria" pitchFamily="18" charset="0"/>
                <a:ea typeface="Cambria" pitchFamily="18" charset="0"/>
              </a:rPr>
              <a:t>với</a:t>
            </a:r>
            <a:r>
              <a:rPr lang="en-US" sz="1900" dirty="0">
                <a:latin typeface="Cambria" pitchFamily="18" charset="0"/>
                <a:ea typeface="Cambria" pitchFamily="18" charset="0"/>
              </a:rPr>
              <a:t> </a:t>
            </a:r>
            <a:r>
              <a:rPr lang="en-US" sz="1900" dirty="0" err="1">
                <a:latin typeface="Cambria" pitchFamily="18" charset="0"/>
                <a:ea typeface="Cambria" pitchFamily="18" charset="0"/>
              </a:rPr>
              <a:t>hoạt</a:t>
            </a:r>
            <a:r>
              <a:rPr lang="en-US" sz="1900" dirty="0">
                <a:latin typeface="Cambria" pitchFamily="18" charset="0"/>
                <a:ea typeface="Cambria" pitchFamily="18" charset="0"/>
              </a:rPr>
              <a:t> </a:t>
            </a:r>
            <a:r>
              <a:rPr lang="en-US" sz="1900" dirty="0" err="1">
                <a:latin typeface="Cambria" pitchFamily="18" charset="0"/>
                <a:ea typeface="Cambria" pitchFamily="18" charset="0"/>
              </a:rPr>
              <a:t>động</a:t>
            </a:r>
            <a:r>
              <a:rPr lang="en-US" sz="1900" dirty="0">
                <a:latin typeface="Cambria" pitchFamily="18" charset="0"/>
                <a:ea typeface="Cambria" pitchFamily="18" charset="0"/>
              </a:rPr>
              <a:t> </a:t>
            </a:r>
            <a:r>
              <a:rPr lang="en-US" sz="1900" dirty="0" err="1">
                <a:latin typeface="Cambria" pitchFamily="18" charset="0"/>
                <a:ea typeface="Cambria" pitchFamily="18" charset="0"/>
              </a:rPr>
              <a:t>uốn</a:t>
            </a:r>
            <a:r>
              <a:rPr lang="en-US" sz="1900" dirty="0">
                <a:latin typeface="Cambria" pitchFamily="18" charset="0"/>
                <a:ea typeface="Cambria" pitchFamily="18" charset="0"/>
              </a:rPr>
              <a:t> </a:t>
            </a:r>
            <a:r>
              <a:rPr lang="en-US" sz="1900" dirty="0" err="1">
                <a:latin typeface="Cambria" pitchFamily="18" charset="0"/>
                <a:ea typeface="Cambria" pitchFamily="18" charset="0"/>
              </a:rPr>
              <a:t>nếp</a:t>
            </a:r>
            <a:r>
              <a:rPr lang="en-US" sz="1900" dirty="0">
                <a:latin typeface="Cambria" pitchFamily="18" charset="0"/>
                <a:ea typeface="Cambria" pitchFamily="18" charset="0"/>
              </a:rPr>
              <a:t> </a:t>
            </a:r>
            <a:r>
              <a:rPr lang="en-US" sz="1900" dirty="0" err="1">
                <a:latin typeface="Cambria" pitchFamily="18" charset="0"/>
                <a:ea typeface="Cambria" pitchFamily="18" charset="0"/>
              </a:rPr>
              <a:t>và</a:t>
            </a:r>
            <a:r>
              <a:rPr lang="en-US" sz="1900" dirty="0">
                <a:latin typeface="Cambria" pitchFamily="18" charset="0"/>
                <a:ea typeface="Cambria" pitchFamily="18" charset="0"/>
              </a:rPr>
              <a:t> mac-ma </a:t>
            </a:r>
            <a:r>
              <a:rPr lang="en-US" sz="1900" dirty="0" err="1">
                <a:latin typeface="Cambria" pitchFamily="18" charset="0"/>
                <a:ea typeface="Cambria" pitchFamily="18" charset="0"/>
              </a:rPr>
              <a:t>diễn</a:t>
            </a:r>
            <a:r>
              <a:rPr lang="en-US" sz="1900" dirty="0">
                <a:latin typeface="Cambria" pitchFamily="18" charset="0"/>
                <a:ea typeface="Cambria" pitchFamily="18" charset="0"/>
              </a:rPr>
              <a:t> </a:t>
            </a:r>
            <a:r>
              <a:rPr lang="en-US" sz="1900" dirty="0" err="1">
                <a:latin typeface="Cambria" pitchFamily="18" charset="0"/>
                <a:ea typeface="Cambria" pitchFamily="18" charset="0"/>
              </a:rPr>
              <a:t>ra</a:t>
            </a:r>
            <a:r>
              <a:rPr lang="en-US" sz="1900" dirty="0">
                <a:latin typeface="Cambria" pitchFamily="18" charset="0"/>
                <a:ea typeface="Cambria" pitchFamily="18" charset="0"/>
              </a:rPr>
              <a:t> </a:t>
            </a:r>
            <a:r>
              <a:rPr lang="en-US" sz="1900" dirty="0" err="1">
                <a:latin typeface="Cambria" pitchFamily="18" charset="0"/>
                <a:ea typeface="Cambria" pitchFamily="18" charset="0"/>
              </a:rPr>
              <a:t>mạnh</a:t>
            </a:r>
            <a:r>
              <a:rPr lang="en-US" sz="1900" dirty="0">
                <a:latin typeface="Cambria" pitchFamily="18" charset="0"/>
                <a:ea typeface="Cambria" pitchFamily="18" charset="0"/>
              </a:rPr>
              <a:t> </a:t>
            </a:r>
            <a:r>
              <a:rPr lang="en-US" sz="1900" dirty="0" err="1">
                <a:latin typeface="Cambria" pitchFamily="18" charset="0"/>
                <a:ea typeface="Cambria" pitchFamily="18" charset="0"/>
              </a:rPr>
              <a:t>mẽ</a:t>
            </a:r>
            <a:r>
              <a:rPr lang="en-US" sz="1900" dirty="0">
                <a:latin typeface="Cambria" pitchFamily="18" charset="0"/>
                <a:ea typeface="Cambria" pitchFamily="18" charset="0"/>
              </a:rPr>
              <a:t>.</a:t>
            </a:r>
          </a:p>
          <a:p>
            <a:pPr algn="just">
              <a:spcBef>
                <a:spcPts val="600"/>
              </a:spcBef>
              <a:spcAft>
                <a:spcPts val="0"/>
              </a:spcAft>
            </a:pPr>
            <a:r>
              <a:rPr lang="vi-VN" sz="1900" dirty="0">
                <a:latin typeface="Cambria" pitchFamily="18" charset="0"/>
                <a:ea typeface="Cambria" pitchFamily="18" charset="0"/>
              </a:rPr>
              <a:t>-</a:t>
            </a:r>
            <a:r>
              <a:rPr lang="en-US" sz="1900" dirty="0">
                <a:latin typeface="Cambria" pitchFamily="18" charset="0"/>
                <a:ea typeface="Cambria" pitchFamily="18" charset="0"/>
              </a:rPr>
              <a:t> </a:t>
            </a:r>
            <a:r>
              <a:rPr lang="en-US" sz="1900" dirty="0" err="1">
                <a:latin typeface="Cambria" pitchFamily="18" charset="0"/>
                <a:ea typeface="Cambria" pitchFamily="18" charset="0"/>
              </a:rPr>
              <a:t>Các</a:t>
            </a:r>
            <a:r>
              <a:rPr lang="en-US" sz="1900" dirty="0">
                <a:latin typeface="Cambria" pitchFamily="18" charset="0"/>
                <a:ea typeface="Cambria" pitchFamily="18" charset="0"/>
              </a:rPr>
              <a:t> </a:t>
            </a:r>
            <a:r>
              <a:rPr lang="en-US" sz="1900" dirty="0" err="1">
                <a:latin typeface="Cambria" pitchFamily="18" charset="0"/>
                <a:ea typeface="Cambria" pitchFamily="18" charset="0"/>
              </a:rPr>
              <a:t>khoáng</a:t>
            </a:r>
            <a:r>
              <a:rPr lang="en-US" sz="1900" dirty="0">
                <a:latin typeface="Cambria" pitchFamily="18" charset="0"/>
                <a:ea typeface="Cambria" pitchFamily="18" charset="0"/>
              </a:rPr>
              <a:t> </a:t>
            </a:r>
            <a:r>
              <a:rPr lang="en-US" sz="1900" dirty="0" err="1">
                <a:latin typeface="Cambria" pitchFamily="18" charset="0"/>
                <a:ea typeface="Cambria" pitchFamily="18" charset="0"/>
              </a:rPr>
              <a:t>sản</a:t>
            </a:r>
            <a:r>
              <a:rPr lang="en-US" sz="1900" dirty="0">
                <a:latin typeface="Cambria" pitchFamily="18" charset="0"/>
                <a:ea typeface="Cambria" pitchFamily="18" charset="0"/>
              </a:rPr>
              <a:t> </a:t>
            </a:r>
            <a:r>
              <a:rPr lang="en-US" sz="1900" dirty="0" err="1">
                <a:latin typeface="Cambria" pitchFamily="18" charset="0"/>
                <a:ea typeface="Cambria" pitchFamily="18" charset="0"/>
              </a:rPr>
              <a:t>ngoại</a:t>
            </a:r>
            <a:r>
              <a:rPr lang="en-US" sz="1900" dirty="0">
                <a:latin typeface="Cambria" pitchFamily="18" charset="0"/>
                <a:ea typeface="Cambria" pitchFamily="18" charset="0"/>
              </a:rPr>
              <a:t> </a:t>
            </a:r>
            <a:r>
              <a:rPr lang="en-US" sz="1900" dirty="0" err="1">
                <a:latin typeface="Cambria" pitchFamily="18" charset="0"/>
                <a:ea typeface="Cambria" pitchFamily="18" charset="0"/>
              </a:rPr>
              <a:t>sinh</a:t>
            </a:r>
            <a:r>
              <a:rPr lang="en-US" sz="1900" dirty="0">
                <a:latin typeface="Cambria" pitchFamily="18" charset="0"/>
                <a:ea typeface="Cambria" pitchFamily="18" charset="0"/>
              </a:rPr>
              <a:t> </a:t>
            </a:r>
            <a:r>
              <a:rPr lang="en-US" sz="1900" dirty="0" err="1">
                <a:latin typeface="Cambria" pitchFamily="18" charset="0"/>
                <a:ea typeface="Cambria" pitchFamily="18" charset="0"/>
              </a:rPr>
              <a:t>thường</a:t>
            </a:r>
            <a:r>
              <a:rPr lang="en-US" sz="1900" dirty="0">
                <a:latin typeface="Cambria" pitchFamily="18" charset="0"/>
                <a:ea typeface="Cambria" pitchFamily="18" charset="0"/>
              </a:rPr>
              <a:t> </a:t>
            </a:r>
            <a:r>
              <a:rPr lang="en-US" sz="1900" dirty="0" err="1">
                <a:latin typeface="Cambria" pitchFamily="18" charset="0"/>
                <a:ea typeface="Cambria" pitchFamily="18" charset="0"/>
              </a:rPr>
              <a:t>tập</a:t>
            </a:r>
            <a:r>
              <a:rPr lang="en-US" sz="1900" dirty="0">
                <a:latin typeface="Cambria" pitchFamily="18" charset="0"/>
                <a:ea typeface="Cambria" pitchFamily="18" charset="0"/>
              </a:rPr>
              <a:t> </a:t>
            </a:r>
            <a:r>
              <a:rPr lang="en-US" sz="1900" dirty="0" err="1">
                <a:latin typeface="Cambria" pitchFamily="18" charset="0"/>
                <a:ea typeface="Cambria" pitchFamily="18" charset="0"/>
              </a:rPr>
              <a:t>trung</a:t>
            </a:r>
            <a:r>
              <a:rPr lang="en-US" sz="1900" dirty="0">
                <a:latin typeface="Cambria" pitchFamily="18" charset="0"/>
                <a:ea typeface="Cambria" pitchFamily="18" charset="0"/>
              </a:rPr>
              <a:t> ở </a:t>
            </a:r>
            <a:r>
              <a:rPr lang="en-US" sz="1900" dirty="0" err="1">
                <a:latin typeface="Cambria" pitchFamily="18" charset="0"/>
                <a:ea typeface="Cambria" pitchFamily="18" charset="0"/>
              </a:rPr>
              <a:t>vùng</a:t>
            </a:r>
            <a:r>
              <a:rPr lang="en-US" sz="1900" dirty="0">
                <a:latin typeface="Cambria" pitchFamily="18" charset="0"/>
                <a:ea typeface="Cambria" pitchFamily="18" charset="0"/>
              </a:rPr>
              <a:t> </a:t>
            </a:r>
            <a:r>
              <a:rPr lang="en-US" sz="1900" dirty="0" err="1">
                <a:latin typeface="Cambria" pitchFamily="18" charset="0"/>
                <a:ea typeface="Cambria" pitchFamily="18" charset="0"/>
              </a:rPr>
              <a:t>biển</a:t>
            </a:r>
            <a:r>
              <a:rPr lang="en-US" sz="1900" dirty="0">
                <a:latin typeface="Cambria" pitchFamily="18" charset="0"/>
                <a:ea typeface="Cambria" pitchFamily="18" charset="0"/>
              </a:rPr>
              <a:t> </a:t>
            </a:r>
            <a:r>
              <a:rPr lang="en-US" sz="1900" dirty="0" err="1">
                <a:latin typeface="Cambria" pitchFamily="18" charset="0"/>
                <a:ea typeface="Cambria" pitchFamily="18" charset="0"/>
              </a:rPr>
              <a:t>nông</a:t>
            </a:r>
            <a:r>
              <a:rPr lang="en-US" sz="1900" dirty="0">
                <a:latin typeface="Cambria" pitchFamily="18" charset="0"/>
                <a:ea typeface="Cambria" pitchFamily="18" charset="0"/>
              </a:rPr>
              <a:t>, </a:t>
            </a:r>
            <a:r>
              <a:rPr lang="en-US" sz="1900" dirty="0" err="1">
                <a:latin typeface="Cambria" pitchFamily="18" charset="0"/>
                <a:ea typeface="Cambria" pitchFamily="18" charset="0"/>
              </a:rPr>
              <a:t>thềm</a:t>
            </a:r>
            <a:r>
              <a:rPr lang="en-US" sz="1900" dirty="0">
                <a:latin typeface="Cambria" pitchFamily="18" charset="0"/>
                <a:ea typeface="Cambria" pitchFamily="18" charset="0"/>
              </a:rPr>
              <a:t> </a:t>
            </a:r>
            <a:r>
              <a:rPr lang="en-US" sz="1900" dirty="0" err="1">
                <a:latin typeface="Cambria" pitchFamily="18" charset="0"/>
                <a:ea typeface="Cambria" pitchFamily="18" charset="0"/>
              </a:rPr>
              <a:t>lục</a:t>
            </a:r>
            <a:r>
              <a:rPr lang="en-US" sz="1900" dirty="0">
                <a:latin typeface="Cambria" pitchFamily="18" charset="0"/>
                <a:ea typeface="Cambria" pitchFamily="18" charset="0"/>
              </a:rPr>
              <a:t> </a:t>
            </a:r>
            <a:r>
              <a:rPr lang="en-US" sz="1900" dirty="0" err="1">
                <a:latin typeface="Cambria" pitchFamily="18" charset="0"/>
                <a:ea typeface="Cambria" pitchFamily="18" charset="0"/>
              </a:rPr>
              <a:t>địa</a:t>
            </a:r>
            <a:r>
              <a:rPr lang="en-US" sz="1900" dirty="0">
                <a:latin typeface="Cambria" pitchFamily="18" charset="0"/>
                <a:ea typeface="Cambria" pitchFamily="18" charset="0"/>
              </a:rPr>
              <a:t> </a:t>
            </a:r>
            <a:r>
              <a:rPr lang="en-US" sz="1900" dirty="0" err="1">
                <a:latin typeface="Cambria" pitchFamily="18" charset="0"/>
                <a:ea typeface="Cambria" pitchFamily="18" charset="0"/>
              </a:rPr>
              <a:t>hoặc</a:t>
            </a:r>
            <a:r>
              <a:rPr lang="en-US" sz="1900" dirty="0">
                <a:latin typeface="Cambria" pitchFamily="18" charset="0"/>
                <a:ea typeface="Cambria" pitchFamily="18" charset="0"/>
              </a:rPr>
              <a:t> </a:t>
            </a:r>
            <a:r>
              <a:rPr lang="en-US" sz="1900" dirty="0" err="1">
                <a:latin typeface="Cambria" pitchFamily="18" charset="0"/>
                <a:ea typeface="Cambria" pitchFamily="18" charset="0"/>
              </a:rPr>
              <a:t>vùng</a:t>
            </a:r>
            <a:r>
              <a:rPr lang="en-US" sz="1900" dirty="0">
                <a:latin typeface="Cambria" pitchFamily="18" charset="0"/>
                <a:ea typeface="Cambria" pitchFamily="18" charset="0"/>
              </a:rPr>
              <a:t> </a:t>
            </a:r>
            <a:r>
              <a:rPr lang="en-US" sz="1900" dirty="0" err="1">
                <a:latin typeface="Cambria" pitchFamily="18" charset="0"/>
                <a:ea typeface="Cambria" pitchFamily="18" charset="0"/>
              </a:rPr>
              <a:t>trũng</a:t>
            </a:r>
            <a:r>
              <a:rPr lang="en-US" sz="1900" dirty="0">
                <a:latin typeface="Cambria" pitchFamily="18" charset="0"/>
                <a:ea typeface="Cambria" pitchFamily="18" charset="0"/>
              </a:rPr>
              <a:t> </a:t>
            </a:r>
            <a:r>
              <a:rPr lang="en-US" sz="1900" dirty="0" err="1">
                <a:latin typeface="Cambria" pitchFamily="18" charset="0"/>
                <a:ea typeface="Cambria" pitchFamily="18" charset="0"/>
              </a:rPr>
              <a:t>trong</a:t>
            </a:r>
            <a:r>
              <a:rPr lang="en-US" sz="1900" dirty="0">
                <a:latin typeface="Cambria" pitchFamily="18" charset="0"/>
                <a:ea typeface="Cambria" pitchFamily="18" charset="0"/>
              </a:rPr>
              <a:t> </a:t>
            </a:r>
            <a:r>
              <a:rPr lang="en-US" sz="1900" dirty="0" err="1">
                <a:latin typeface="Cambria" pitchFamily="18" charset="0"/>
                <a:ea typeface="Cambria" pitchFamily="18" charset="0"/>
              </a:rPr>
              <a:t>nội</a:t>
            </a:r>
            <a:r>
              <a:rPr lang="en-US" sz="1900" dirty="0">
                <a:latin typeface="Cambria" pitchFamily="18" charset="0"/>
                <a:ea typeface="Cambria" pitchFamily="18" charset="0"/>
              </a:rPr>
              <a:t> </a:t>
            </a:r>
            <a:r>
              <a:rPr lang="en-US" sz="1900" dirty="0" err="1">
                <a:latin typeface="Cambria" pitchFamily="18" charset="0"/>
                <a:ea typeface="Cambria" pitchFamily="18" charset="0"/>
              </a:rPr>
              <a:t>địa</a:t>
            </a:r>
            <a:r>
              <a:rPr lang="en-US" sz="1900" dirty="0">
                <a:latin typeface="Cambria" pitchFamily="18" charset="0"/>
                <a:ea typeface="Cambria" pitchFamily="18" charset="0"/>
              </a:rPr>
              <a:t>.</a:t>
            </a:r>
            <a:endParaRPr lang="en-US" sz="1900" dirty="0">
              <a:effectLst/>
              <a:latin typeface="Cambria" pitchFamily="18" charset="0"/>
              <a:ea typeface="Cambria" pitchFamily="18" charset="0"/>
            </a:endParaRPr>
          </a:p>
        </p:txBody>
      </p:sp>
      <p:pic>
        <p:nvPicPr>
          <p:cNvPr id="23" name="Picture 2" descr="8.jpg">
            <a:extLst>
              <a:ext uri="{FF2B5EF4-FFF2-40B4-BE49-F238E27FC236}">
                <a16:creationId xmlns:a16="http://schemas.microsoft.com/office/drawing/2014/main" id="{39CA50EF-92FA-FEB9-034D-18FCABB701F8}"/>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04147" y="1371600"/>
            <a:ext cx="3535053" cy="5181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4658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randombar(horizontal)">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randombar(horizontal)">
                                      <p:cBhvr>
                                        <p:cTn id="12" dur="500"/>
                                        <p:tgtEl>
                                          <p:spTgt spid="2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8" dur="500"/>
                                        <p:tgtEl>
                                          <p:spTgt spid="32">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3" dur="500"/>
                                        <p:tgtEl>
                                          <p:spTgt spid="32">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8" dur="500"/>
                                        <p:tgtEl>
                                          <p:spTgt spid="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BÀI 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latin typeface="Cambria" pitchFamily="18" charset="0"/>
              </a:rPr>
              <a:t>ĐẶC ĐIỂM PHÂN BỐ CÁC LOẠI KHOÁNG SẢN</a:t>
            </a:r>
          </a:p>
          <a:p>
            <a:pPr algn="just"/>
            <a:r>
              <a:rPr lang="en-US" sz="2400" b="1" dirty="0">
                <a:solidFill>
                  <a:srgbClr val="0D30DD"/>
                </a:solidFill>
                <a:latin typeface="Cambria" pitchFamily="18" charset="0"/>
              </a:rPr>
              <a:t> CHỦ YẾU</a:t>
            </a:r>
          </a:p>
        </p:txBody>
      </p:sp>
      <p:pic>
        <p:nvPicPr>
          <p:cNvPr id="23"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46490" y="1981200"/>
            <a:ext cx="6792509" cy="3567511"/>
          </a:xfrm>
          <a:prstGeom prst="wedgeRoundRectCallout">
            <a:avLst>
              <a:gd name="adj1" fmla="val 47893"/>
              <a:gd name="adj2" fmla="val 5748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5"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634042" y="2086213"/>
            <a:ext cx="6553198" cy="3323987"/>
          </a:xfrm>
          <a:prstGeom prst="rect">
            <a:avLst/>
          </a:prstGeom>
        </p:spPr>
        <p:txBody>
          <a:bodyPr wrap="square">
            <a:spAutoFit/>
          </a:bodyPr>
          <a:lstStyle/>
          <a:p>
            <a:pPr algn="just">
              <a:spcBef>
                <a:spcPts val="600"/>
              </a:spcBef>
              <a:spcAft>
                <a:spcPts val="0"/>
              </a:spcAft>
            </a:pPr>
            <a:r>
              <a:rPr lang="nl-NL" sz="2000" b="1" dirty="0">
                <a:latin typeface="Cambria" pitchFamily="18" charset="0"/>
                <a:ea typeface="Cambria" pitchFamily="18" charset="0"/>
              </a:rPr>
              <a:t>- Than đá: </a:t>
            </a:r>
            <a:r>
              <a:rPr lang="nl-NL" sz="2000" dirty="0">
                <a:latin typeface="Cambria" pitchFamily="18" charset="0"/>
                <a:ea typeface="Cambria" pitchFamily="18" charset="0"/>
              </a:rPr>
              <a:t>ở bể than Quảng Ninh.</a:t>
            </a:r>
            <a:endParaRPr lang="en-US" sz="2000" dirty="0">
              <a:latin typeface="Cambria" pitchFamily="18" charset="0"/>
              <a:ea typeface="Cambria" pitchFamily="18" charset="0"/>
            </a:endParaRPr>
          </a:p>
          <a:p>
            <a:pPr algn="just">
              <a:spcBef>
                <a:spcPts val="600"/>
              </a:spcBef>
              <a:spcAft>
                <a:spcPts val="0"/>
              </a:spcAft>
            </a:pPr>
            <a:r>
              <a:rPr lang="nl-NL" sz="2000" b="1" dirty="0">
                <a:latin typeface="Cambria" pitchFamily="18" charset="0"/>
                <a:ea typeface="Cambria" pitchFamily="18" charset="0"/>
              </a:rPr>
              <a:t>- Dầu mỏ và khí tự nhiên: </a:t>
            </a:r>
            <a:r>
              <a:rPr lang="nl-NL" sz="2000" dirty="0">
                <a:latin typeface="Cambria" pitchFamily="18" charset="0"/>
                <a:ea typeface="Cambria" pitchFamily="18" charset="0"/>
              </a:rPr>
              <a:t>ở vùng thềm lục địa phía đông nam.</a:t>
            </a:r>
            <a:endParaRPr lang="en-US" sz="2000" dirty="0">
              <a:latin typeface="Cambria" pitchFamily="18" charset="0"/>
              <a:ea typeface="Cambria" pitchFamily="18" charset="0"/>
            </a:endParaRPr>
          </a:p>
          <a:p>
            <a:pPr algn="just">
              <a:spcBef>
                <a:spcPts val="600"/>
              </a:spcBef>
              <a:spcAft>
                <a:spcPts val="0"/>
              </a:spcAft>
            </a:pPr>
            <a:r>
              <a:rPr lang="nl-NL" sz="2000" b="1" dirty="0">
                <a:latin typeface="Cambria" pitchFamily="18" charset="0"/>
                <a:ea typeface="Cambria" pitchFamily="18" charset="0"/>
              </a:rPr>
              <a:t>- Bô-xít: </a:t>
            </a:r>
            <a:r>
              <a:rPr lang="nl-NL" sz="2000" dirty="0">
                <a:latin typeface="Cambria" pitchFamily="18" charset="0"/>
                <a:ea typeface="Cambria" pitchFamily="18" charset="0"/>
              </a:rPr>
              <a:t>ở Tây Nguyên ngoài ra còn có ở một số tỉnh phía bắc.</a:t>
            </a:r>
            <a:endParaRPr lang="en-US" sz="2000" dirty="0">
              <a:latin typeface="Cambria" pitchFamily="18" charset="0"/>
              <a:ea typeface="Cambria" pitchFamily="18" charset="0"/>
            </a:endParaRPr>
          </a:p>
          <a:p>
            <a:pPr algn="just">
              <a:spcBef>
                <a:spcPts val="600"/>
              </a:spcBef>
              <a:spcAft>
                <a:spcPts val="0"/>
              </a:spcAft>
            </a:pPr>
            <a:r>
              <a:rPr lang="nl-NL" sz="2000" b="1" dirty="0">
                <a:latin typeface="Cambria" pitchFamily="18" charset="0"/>
                <a:ea typeface="Cambria" pitchFamily="18" charset="0"/>
              </a:rPr>
              <a:t>- Sắt: </a:t>
            </a:r>
            <a:r>
              <a:rPr lang="nl-NL" sz="2000" dirty="0">
                <a:latin typeface="Cambria" pitchFamily="18" charset="0"/>
                <a:ea typeface="Cambria" pitchFamily="18" charset="0"/>
              </a:rPr>
              <a:t>ở khu vực Đông Bắc và Bắc Trung Bộ</a:t>
            </a:r>
            <a:r>
              <a:rPr lang="en-US" sz="2000" dirty="0">
                <a:latin typeface="Cambria" pitchFamily="18" charset="0"/>
                <a:ea typeface="Cambria" pitchFamily="18" charset="0"/>
              </a:rPr>
              <a:t>.</a:t>
            </a:r>
          </a:p>
          <a:p>
            <a:pPr algn="just">
              <a:spcBef>
                <a:spcPts val="600"/>
              </a:spcBef>
              <a:spcAft>
                <a:spcPts val="0"/>
              </a:spcAft>
            </a:pPr>
            <a:r>
              <a:rPr lang="nl-NL" sz="2000" b="1" dirty="0">
                <a:latin typeface="Cambria" pitchFamily="18" charset="0"/>
                <a:ea typeface="Cambria" pitchFamily="18" charset="0"/>
              </a:rPr>
              <a:t>- A-pa-tít: </a:t>
            </a:r>
            <a:r>
              <a:rPr lang="nl-NL" sz="2000" dirty="0">
                <a:latin typeface="Cambria" pitchFamily="18" charset="0"/>
                <a:ea typeface="Cambria" pitchFamily="18" charset="0"/>
              </a:rPr>
              <a:t>ở Lào Cai.</a:t>
            </a:r>
            <a:endParaRPr lang="en-US" sz="2000" dirty="0">
              <a:latin typeface="Cambria" pitchFamily="18" charset="0"/>
              <a:ea typeface="Cambria" pitchFamily="18" charset="0"/>
            </a:endParaRPr>
          </a:p>
          <a:p>
            <a:pPr algn="just">
              <a:spcBef>
                <a:spcPts val="600"/>
              </a:spcBef>
              <a:spcAft>
                <a:spcPts val="0"/>
              </a:spcAft>
            </a:pPr>
            <a:r>
              <a:rPr lang="nl-NL" sz="2000" b="1" dirty="0">
                <a:latin typeface="Cambria" pitchFamily="18" charset="0"/>
                <a:ea typeface="Cambria" pitchFamily="18" charset="0"/>
              </a:rPr>
              <a:t>- Ti-tan: </a:t>
            </a:r>
            <a:r>
              <a:rPr lang="nl-NL" sz="2000" dirty="0">
                <a:latin typeface="Cambria" pitchFamily="18" charset="0"/>
                <a:ea typeface="Cambria" pitchFamily="18" charset="0"/>
              </a:rPr>
              <a:t>ở ven biển từ Quảng Ninh đến Bà Rịa - Vũng Tàu.</a:t>
            </a:r>
            <a:endParaRPr lang="en-US" sz="2000" dirty="0">
              <a:latin typeface="Cambria" pitchFamily="18" charset="0"/>
              <a:ea typeface="Cambria" pitchFamily="18" charset="0"/>
            </a:endParaRPr>
          </a:p>
          <a:p>
            <a:pPr algn="just">
              <a:spcBef>
                <a:spcPts val="600"/>
              </a:spcBef>
              <a:spcAft>
                <a:spcPts val="0"/>
              </a:spcAft>
            </a:pPr>
            <a:r>
              <a:rPr lang="nl-NL" sz="2000" b="1" dirty="0">
                <a:latin typeface="Cambria" pitchFamily="18" charset="0"/>
                <a:ea typeface="Cambria" pitchFamily="18" charset="0"/>
              </a:rPr>
              <a:t>- Đá vôi: </a:t>
            </a:r>
            <a:r>
              <a:rPr lang="nl-NL" sz="2000" dirty="0">
                <a:latin typeface="Cambria" pitchFamily="18" charset="0"/>
                <a:ea typeface="Cambria" pitchFamily="18" charset="0"/>
              </a:rPr>
              <a:t>ở vùng núi phía Bắc và Bắc Trung Bộ.</a:t>
            </a:r>
            <a:endParaRPr lang="en-US" sz="2000" dirty="0">
              <a:effectLst/>
              <a:latin typeface="Cambria" pitchFamily="18" charset="0"/>
              <a:ea typeface="Cambria" pitchFamily="18" charset="0"/>
            </a:endParaRPr>
          </a:p>
        </p:txBody>
      </p:sp>
    </p:spTree>
    <p:extLst>
      <p:ext uri="{BB962C8B-B14F-4D97-AF65-F5344CB8AC3E}">
        <p14:creationId xmlns:p14="http://schemas.microsoft.com/office/powerpoint/2010/main" val="32406811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5"/>
                                        </p:tgtEl>
                                        <p:attrNameLst>
                                          <p:attrName>r</p:attrName>
                                        </p:attrNameLst>
                                      </p:cBhvr>
                                    </p:animRot>
                                    <p:animRot by="-240000">
                                      <p:cBhvr>
                                        <p:cTn id="13" dur="200" fill="hold">
                                          <p:stCondLst>
                                            <p:cond delay="200"/>
                                          </p:stCondLst>
                                        </p:cTn>
                                        <p:tgtEl>
                                          <p:spTgt spid="25"/>
                                        </p:tgtEl>
                                        <p:attrNameLst>
                                          <p:attrName>r</p:attrName>
                                        </p:attrNameLst>
                                      </p:cBhvr>
                                    </p:animRot>
                                    <p:animRot by="240000">
                                      <p:cBhvr>
                                        <p:cTn id="14" dur="200" fill="hold">
                                          <p:stCondLst>
                                            <p:cond delay="400"/>
                                          </p:stCondLst>
                                        </p:cTn>
                                        <p:tgtEl>
                                          <p:spTgt spid="25"/>
                                        </p:tgtEl>
                                        <p:attrNameLst>
                                          <p:attrName>r</p:attrName>
                                        </p:attrNameLst>
                                      </p:cBhvr>
                                    </p:animRot>
                                    <p:animRot by="-240000">
                                      <p:cBhvr>
                                        <p:cTn id="15" dur="200" fill="hold">
                                          <p:stCondLst>
                                            <p:cond delay="600"/>
                                          </p:stCondLst>
                                        </p:cTn>
                                        <p:tgtEl>
                                          <p:spTgt spid="25"/>
                                        </p:tgtEl>
                                        <p:attrNameLst>
                                          <p:attrName>r</p:attrName>
                                        </p:attrNameLst>
                                      </p:cBhvr>
                                    </p:animRot>
                                    <p:animRot by="120000">
                                      <p:cBhvr>
                                        <p:cTn id="16" dur="200" fill="hold">
                                          <p:stCondLst>
                                            <p:cond delay="800"/>
                                          </p:stCondLst>
                                        </p:cTn>
                                        <p:tgtEl>
                                          <p:spTgt spid="25"/>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randombar(horizontal)">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6">
                                            <p:txEl>
                                              <p:pRg st="0" end="0"/>
                                            </p:txEl>
                                          </p:spTgt>
                                        </p:tgtEl>
                                        <p:attrNameLst>
                                          <p:attrName>style.visibility</p:attrName>
                                        </p:attrNameLst>
                                      </p:cBhvr>
                                      <p:to>
                                        <p:strVal val="visible"/>
                                      </p:to>
                                    </p:set>
                                    <p:animEffect transition="in" filter="randombar(horizontal)">
                                      <p:cBhvr>
                                        <p:cTn id="29" dur="500"/>
                                        <p:tgtEl>
                                          <p:spTgt spid="2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6">
                                            <p:txEl>
                                              <p:pRg st="1" end="1"/>
                                            </p:txEl>
                                          </p:spTgt>
                                        </p:tgtEl>
                                        <p:attrNameLst>
                                          <p:attrName>style.visibility</p:attrName>
                                        </p:attrNameLst>
                                      </p:cBhvr>
                                      <p:to>
                                        <p:strVal val="visible"/>
                                      </p:to>
                                    </p:set>
                                    <p:animEffect transition="in" filter="randombar(horizontal)">
                                      <p:cBhvr>
                                        <p:cTn id="34" dur="500"/>
                                        <p:tgtEl>
                                          <p:spTgt spid="26">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26">
                                            <p:txEl>
                                              <p:pRg st="2" end="2"/>
                                            </p:txEl>
                                          </p:spTgt>
                                        </p:tgtEl>
                                        <p:attrNameLst>
                                          <p:attrName>style.visibility</p:attrName>
                                        </p:attrNameLst>
                                      </p:cBhvr>
                                      <p:to>
                                        <p:strVal val="visible"/>
                                      </p:to>
                                    </p:set>
                                    <p:animEffect transition="in" filter="randombar(horizontal)">
                                      <p:cBhvr>
                                        <p:cTn id="39" dur="500"/>
                                        <p:tgtEl>
                                          <p:spTgt spid="26">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26">
                                            <p:txEl>
                                              <p:pRg st="3" end="3"/>
                                            </p:txEl>
                                          </p:spTgt>
                                        </p:tgtEl>
                                        <p:attrNameLst>
                                          <p:attrName>style.visibility</p:attrName>
                                        </p:attrNameLst>
                                      </p:cBhvr>
                                      <p:to>
                                        <p:strVal val="visible"/>
                                      </p:to>
                                    </p:set>
                                    <p:animEffect transition="in" filter="randombar(horizontal)">
                                      <p:cBhvr>
                                        <p:cTn id="44" dur="500"/>
                                        <p:tgtEl>
                                          <p:spTgt spid="26">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26">
                                            <p:txEl>
                                              <p:pRg st="4" end="4"/>
                                            </p:txEl>
                                          </p:spTgt>
                                        </p:tgtEl>
                                        <p:attrNameLst>
                                          <p:attrName>style.visibility</p:attrName>
                                        </p:attrNameLst>
                                      </p:cBhvr>
                                      <p:to>
                                        <p:strVal val="visible"/>
                                      </p:to>
                                    </p:set>
                                    <p:animEffect transition="in" filter="randombar(horizontal)">
                                      <p:cBhvr>
                                        <p:cTn id="49" dur="500"/>
                                        <p:tgtEl>
                                          <p:spTgt spid="26">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26">
                                            <p:txEl>
                                              <p:pRg st="5" end="5"/>
                                            </p:txEl>
                                          </p:spTgt>
                                        </p:tgtEl>
                                        <p:attrNameLst>
                                          <p:attrName>style.visibility</p:attrName>
                                        </p:attrNameLst>
                                      </p:cBhvr>
                                      <p:to>
                                        <p:strVal val="visible"/>
                                      </p:to>
                                    </p:set>
                                    <p:animEffect transition="in" filter="randombar(horizontal)">
                                      <p:cBhvr>
                                        <p:cTn id="54" dur="500"/>
                                        <p:tgtEl>
                                          <p:spTgt spid="26">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26">
                                            <p:txEl>
                                              <p:pRg st="6" end="6"/>
                                            </p:txEl>
                                          </p:spTgt>
                                        </p:tgtEl>
                                        <p:attrNameLst>
                                          <p:attrName>style.visibility</p:attrName>
                                        </p:attrNameLst>
                                      </p:cBhvr>
                                      <p:to>
                                        <p:strVal val="visible"/>
                                      </p:to>
                                    </p:set>
                                    <p:animEffect transition="in" filter="randombar(horizontal)">
                                      <p:cBhvr>
                                        <p:cTn id="59" dur="500"/>
                                        <p:tgtEl>
                                          <p:spTgt spid="2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BÀI 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2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latin typeface="Cambria" pitchFamily="18" charset="0"/>
              </a:rPr>
              <a:t>SỬ DỤNG HỢP LÍ TÀI NGUYÊN KHOÁNG SẢN</a:t>
            </a:r>
          </a:p>
        </p:txBody>
      </p:sp>
      <p:sp>
        <p:nvSpPr>
          <p:cNvPr id="22" name="Rectangle 21"/>
          <p:cNvSpPr/>
          <p:nvPr/>
        </p:nvSpPr>
        <p:spPr>
          <a:xfrm>
            <a:off x="228600" y="1290221"/>
            <a:ext cx="3998335" cy="5324535"/>
          </a:xfrm>
          <a:prstGeom prst="rect">
            <a:avLst/>
          </a:prstGeom>
          <a:solidFill>
            <a:srgbClr val="BCFCD4"/>
          </a:solidFill>
          <a:ln>
            <a:solidFill>
              <a:srgbClr val="00B050"/>
            </a:solidFill>
          </a:ln>
        </p:spPr>
        <p:txBody>
          <a:bodyPr wrap="square">
            <a:spAutoFit/>
          </a:bodyPr>
          <a:lstStyle/>
          <a:p>
            <a:pPr algn="ctr"/>
            <a:r>
              <a:rPr lang="en-US" sz="2000" b="1" dirty="0">
                <a:solidFill>
                  <a:srgbClr val="00B050"/>
                </a:solidFill>
                <a:latin typeface="Cambria" panose="02040503050406030204" pitchFamily="18" charset="0"/>
                <a:ea typeface="Cambria" panose="02040503050406030204" pitchFamily="18" charset="0"/>
              </a:rPr>
              <a:t>HOẠT ĐỘNG NHÓM</a:t>
            </a:r>
          </a:p>
          <a:p>
            <a:pPr algn="ctr"/>
            <a:r>
              <a:rPr lang="en-US" sz="2000" b="1" dirty="0" err="1">
                <a:solidFill>
                  <a:srgbClr val="00B050"/>
                </a:solidFill>
                <a:latin typeface="Cambria" panose="02040503050406030204" pitchFamily="18" charset="0"/>
                <a:ea typeface="Cambria" panose="02040503050406030204" pitchFamily="18" charset="0"/>
              </a:rPr>
              <a:t>Thời</a:t>
            </a:r>
            <a:r>
              <a:rPr lang="en-US" sz="2000" b="1" dirty="0">
                <a:solidFill>
                  <a:srgbClr val="00B050"/>
                </a:solidFill>
                <a:latin typeface="Cambria" panose="02040503050406030204" pitchFamily="18" charset="0"/>
                <a:ea typeface="Cambria" panose="02040503050406030204" pitchFamily="18" charset="0"/>
              </a:rPr>
              <a:t> </a:t>
            </a:r>
            <a:r>
              <a:rPr lang="en-US" sz="2000" b="1" dirty="0" err="1">
                <a:solidFill>
                  <a:srgbClr val="00B050"/>
                </a:solidFill>
                <a:latin typeface="Cambria" panose="02040503050406030204" pitchFamily="18" charset="0"/>
                <a:ea typeface="Cambria" panose="02040503050406030204" pitchFamily="18" charset="0"/>
              </a:rPr>
              <a:t>gian</a:t>
            </a:r>
            <a:r>
              <a:rPr lang="en-US" sz="2000" b="1" dirty="0">
                <a:solidFill>
                  <a:srgbClr val="00B050"/>
                </a:solidFill>
                <a:latin typeface="Cambria" panose="02040503050406030204" pitchFamily="18" charset="0"/>
                <a:ea typeface="Cambria" panose="02040503050406030204" pitchFamily="18" charset="0"/>
              </a:rPr>
              <a:t>: 5 </a:t>
            </a:r>
            <a:r>
              <a:rPr lang="en-US" sz="2000" b="1" dirty="0" err="1">
                <a:solidFill>
                  <a:srgbClr val="00B050"/>
                </a:solidFill>
                <a:latin typeface="Cambria" panose="02040503050406030204" pitchFamily="18" charset="0"/>
                <a:ea typeface="Cambria" panose="02040503050406030204" pitchFamily="18" charset="0"/>
              </a:rPr>
              <a:t>phút</a:t>
            </a:r>
            <a:endParaRPr lang="en-US" sz="2000" b="1" dirty="0">
              <a:solidFill>
                <a:srgbClr val="00B050"/>
              </a:solidFill>
              <a:latin typeface="Cambria" panose="02040503050406030204" pitchFamily="18" charset="0"/>
              <a:ea typeface="Cambria" panose="02040503050406030204" pitchFamily="18" charset="0"/>
            </a:endParaRPr>
          </a:p>
          <a:p>
            <a:pPr algn="ctr"/>
            <a:r>
              <a:rPr lang="en-US" sz="2000" b="1" dirty="0">
                <a:solidFill>
                  <a:srgbClr val="FF0000"/>
                </a:solidFill>
                <a:latin typeface="Cambria" panose="02040503050406030204" pitchFamily="18" charset="0"/>
                <a:ea typeface="Cambria" panose="02040503050406030204" pitchFamily="18" charset="0"/>
              </a:rPr>
              <a:t>NHIỆM VỤ</a:t>
            </a:r>
          </a:p>
          <a:p>
            <a:pPr algn="just"/>
            <a:r>
              <a:rPr lang="en-US" sz="2000" b="1" dirty="0">
                <a:solidFill>
                  <a:srgbClr val="00B050"/>
                </a:solidFill>
                <a:latin typeface="Cambria" panose="02040503050406030204" pitchFamily="18" charset="0"/>
                <a:ea typeface="Cambria" panose="02040503050406030204" pitchFamily="18" charset="0"/>
              </a:rPr>
              <a:t>* NHÓM 1, 2, 3 VÀ 4: </a:t>
            </a:r>
            <a:r>
              <a:rPr lang="en-US" sz="2000" i="1" dirty="0" err="1">
                <a:solidFill>
                  <a:srgbClr val="FF0000"/>
                </a:solidFill>
                <a:latin typeface="Cambria" panose="02040503050406030204" pitchFamily="18" charset="0"/>
                <a:ea typeface="Cambria" panose="02040503050406030204" pitchFamily="18" charset="0"/>
              </a:rPr>
              <a:t>Quan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sát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các</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hình</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ảnh</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và</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kênh</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chữ</a:t>
            </a:r>
            <a:r>
              <a:rPr lang="en-US" sz="2000" i="1" dirty="0">
                <a:solidFill>
                  <a:srgbClr val="FF0000"/>
                </a:solidFill>
                <a:latin typeface="Cambria" panose="02040503050406030204" pitchFamily="18" charset="0"/>
                <a:ea typeface="Cambria" panose="02040503050406030204" pitchFamily="18" charset="0"/>
              </a:rPr>
              <a:t> SGK, </a:t>
            </a:r>
            <a:r>
              <a:rPr lang="vi-VN" sz="2000" i="1" dirty="0">
                <a:solidFill>
                  <a:srgbClr val="FF0000"/>
                </a:solidFill>
                <a:latin typeface="Cambria" panose="02040503050406030204" pitchFamily="18" charset="0"/>
                <a:ea typeface="Cambria" panose="02040503050406030204" pitchFamily="18" charset="0"/>
              </a:rPr>
              <a:t>Nêu vai trò của tài nguyên khoáng sản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hiện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trạng</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khai</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thác</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và</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sử</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dụng</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tài</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nguyên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khoáng</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sản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nước</a:t>
            </a:r>
            <a:r>
              <a:rPr lang="en-US" sz="2000" i="1" dirty="0">
                <a:solidFill>
                  <a:srgbClr val="FF0000"/>
                </a:solidFill>
                <a:latin typeface="Cambria" panose="02040503050406030204" pitchFamily="18" charset="0"/>
                <a:ea typeface="Cambria" panose="02040503050406030204" pitchFamily="18" charset="0"/>
              </a:rPr>
              <a:t> ta. </a:t>
            </a:r>
            <a:r>
              <a:rPr lang="en-US" sz="2000" i="1" dirty="0" err="1">
                <a:solidFill>
                  <a:srgbClr val="FF0000"/>
                </a:solidFill>
                <a:latin typeface="Cambria" panose="02040503050406030204" pitchFamily="18" charset="0"/>
                <a:ea typeface="Cambria" panose="02040503050406030204" pitchFamily="18" charset="0"/>
              </a:rPr>
              <a:t>Giải</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thích</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nguyên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nhân</a:t>
            </a:r>
            <a:r>
              <a:rPr lang="en-US" sz="2000" i="1" dirty="0">
                <a:solidFill>
                  <a:srgbClr val="FF0000"/>
                </a:solidFill>
                <a:latin typeface="Cambria" panose="02040503050406030204" pitchFamily="18" charset="0"/>
                <a:ea typeface="Cambria" panose="02040503050406030204" pitchFamily="18" charset="0"/>
              </a:rPr>
              <a:t>.</a:t>
            </a:r>
          </a:p>
          <a:p>
            <a:pPr algn="just"/>
            <a:r>
              <a:rPr lang="en-US" sz="2000" b="1" dirty="0">
                <a:solidFill>
                  <a:srgbClr val="00B050"/>
                </a:solidFill>
                <a:latin typeface="Cambria" panose="02040503050406030204" pitchFamily="18" charset="0"/>
                <a:ea typeface="Cambria" panose="02040503050406030204" pitchFamily="18" charset="0"/>
              </a:rPr>
              <a:t>* NHÓM 5, 6, 7 VÀ 8: </a:t>
            </a:r>
            <a:r>
              <a:rPr lang="vi-VN" sz="2000" i="1" dirty="0">
                <a:solidFill>
                  <a:srgbClr val="FF0000"/>
                </a:solidFill>
                <a:latin typeface="Cambria" panose="02040503050406030204" pitchFamily="18" charset="0"/>
                <a:ea typeface="Cambria" panose="02040503050406030204" pitchFamily="18" charset="0"/>
              </a:rPr>
              <a:t>Quan sát các hình ảnh và kênh chữ SGK, </a:t>
            </a:r>
            <a:r>
              <a:rPr lang="en-US" sz="2000" i="1" dirty="0">
                <a:solidFill>
                  <a:srgbClr val="FF0000"/>
                </a:solidFill>
                <a:latin typeface="Cambria" panose="02040503050406030204" pitchFamily="18" charset="0"/>
                <a:ea typeface="Cambria" panose="02040503050406030204" pitchFamily="18" charset="0"/>
              </a:rPr>
              <a:t>v</a:t>
            </a:r>
            <a:r>
              <a:rPr lang="vi-VN" sz="2000" i="1" dirty="0">
                <a:solidFill>
                  <a:srgbClr val="FF0000"/>
                </a:solidFill>
                <a:latin typeface="Cambria" panose="02040503050406030204" pitchFamily="18" charset="0"/>
                <a:ea typeface="Cambria" panose="02040503050406030204" pitchFamily="18" charset="0"/>
              </a:rPr>
              <a:t>iệc khai thác và sử dụng tài nguyên khoáng sản chưa hợp lí gây ra những hậu quả gì? Lấy ví dụ cụ thể để chứng minh.</a:t>
            </a:r>
            <a:r>
              <a:rPr lang="en-US" sz="2000" i="1" dirty="0">
                <a:solidFill>
                  <a:srgbClr val="FF0000"/>
                </a:solidFill>
                <a:latin typeface="Cambria" panose="02040503050406030204" pitchFamily="18" charset="0"/>
                <a:ea typeface="Cambria" panose="02040503050406030204" pitchFamily="18" charset="0"/>
              </a:rPr>
              <a:t> </a:t>
            </a:r>
            <a:r>
              <a:rPr lang="vi-VN" sz="2000" i="1" dirty="0">
                <a:solidFill>
                  <a:srgbClr val="FF0000"/>
                </a:solidFill>
                <a:latin typeface="Cambria" panose="02040503050406030204" pitchFamily="18" charset="0"/>
                <a:ea typeface="Cambria" panose="02040503050406030204" pitchFamily="18" charset="0"/>
              </a:rPr>
              <a:t>Nêu các biện pháp sử dụng hợp lí tài nguyên khoáng sản </a:t>
            </a:r>
            <a:r>
              <a:rPr lang="en-US" sz="2000" i="1" dirty="0">
                <a:solidFill>
                  <a:srgbClr val="FF0000"/>
                </a:solidFill>
                <a:latin typeface="Cambria" panose="02040503050406030204" pitchFamily="18" charset="0"/>
                <a:ea typeface="Cambria" panose="02040503050406030204" pitchFamily="18" charset="0"/>
              </a:rPr>
              <a:t>     </a:t>
            </a:r>
            <a:r>
              <a:rPr lang="vi-VN" sz="2000" i="1" dirty="0">
                <a:solidFill>
                  <a:srgbClr val="FF0000"/>
                </a:solidFill>
                <a:latin typeface="Cambria" panose="02040503050406030204" pitchFamily="18" charset="0"/>
                <a:ea typeface="Cambria" panose="02040503050406030204" pitchFamily="18" charset="0"/>
              </a:rPr>
              <a:t>nước ta.</a:t>
            </a:r>
          </a:p>
        </p:txBody>
      </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1" y="1371600"/>
            <a:ext cx="645534" cy="8719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Box 23"/>
          <p:cNvSpPr txBox="1"/>
          <p:nvPr/>
        </p:nvSpPr>
        <p:spPr>
          <a:xfrm>
            <a:off x="4267200" y="3352800"/>
            <a:ext cx="2282072" cy="584775"/>
          </a:xfrm>
          <a:prstGeom prst="rect">
            <a:avLst/>
          </a:prstGeom>
          <a:noFill/>
        </p:spPr>
        <p:txBody>
          <a:bodyPr wrap="square" rtlCol="0">
            <a:spAutoFit/>
          </a:bodyPr>
          <a:lstStyle/>
          <a:p>
            <a:pPr algn="ctr"/>
            <a:r>
              <a:rPr lang="en-US" sz="1600" dirty="0" err="1">
                <a:latin typeface="Cambria" pitchFamily="18" charset="0"/>
                <a:ea typeface="Cambria" pitchFamily="18" charset="0"/>
              </a:rPr>
              <a:t>Bình</a:t>
            </a:r>
            <a:r>
              <a:rPr lang="en-US" sz="1600" dirty="0">
                <a:latin typeface="Cambria" pitchFamily="18" charset="0"/>
                <a:ea typeface="Cambria" pitchFamily="18" charset="0"/>
              </a:rPr>
              <a:t> </a:t>
            </a:r>
            <a:r>
              <a:rPr lang="en-US" sz="1600" dirty="0" err="1">
                <a:latin typeface="Cambria" pitchFamily="18" charset="0"/>
                <a:ea typeface="Cambria" pitchFamily="18" charset="0"/>
              </a:rPr>
              <a:t>gốm</a:t>
            </a:r>
            <a:r>
              <a:rPr lang="en-US" sz="1600" dirty="0">
                <a:latin typeface="Cambria" pitchFamily="18" charset="0"/>
                <a:ea typeface="Cambria" pitchFamily="18" charset="0"/>
              </a:rPr>
              <a:t> </a:t>
            </a:r>
            <a:r>
              <a:rPr lang="en-US" sz="1600" dirty="0" err="1">
                <a:latin typeface="Cambria" pitchFamily="18" charset="0"/>
                <a:ea typeface="Cambria" pitchFamily="18" charset="0"/>
              </a:rPr>
              <a:t>làm</a:t>
            </a:r>
            <a:r>
              <a:rPr lang="en-US" sz="1600" dirty="0">
                <a:latin typeface="Cambria" pitchFamily="18" charset="0"/>
                <a:ea typeface="Cambria" pitchFamily="18" charset="0"/>
              </a:rPr>
              <a:t> </a:t>
            </a:r>
            <a:r>
              <a:rPr lang="en-US" sz="1600" dirty="0" err="1">
                <a:latin typeface="Cambria" pitchFamily="18" charset="0"/>
                <a:ea typeface="Cambria" pitchFamily="18" charset="0"/>
              </a:rPr>
              <a:t>bằng</a:t>
            </a:r>
            <a:r>
              <a:rPr lang="en-US" sz="1600" dirty="0">
                <a:latin typeface="Cambria" pitchFamily="18" charset="0"/>
                <a:ea typeface="Cambria" pitchFamily="18" charset="0"/>
              </a:rPr>
              <a:t> </a:t>
            </a:r>
          </a:p>
          <a:p>
            <a:pPr algn="ctr"/>
            <a:r>
              <a:rPr lang="en-US" sz="1600" dirty="0" err="1">
                <a:latin typeface="Cambria" pitchFamily="18" charset="0"/>
                <a:ea typeface="Cambria" pitchFamily="18" charset="0"/>
              </a:rPr>
              <a:t>đá</a:t>
            </a:r>
            <a:r>
              <a:rPr lang="en-US" sz="1600" dirty="0">
                <a:latin typeface="Cambria" pitchFamily="18" charset="0"/>
                <a:ea typeface="Cambria" pitchFamily="18" charset="0"/>
              </a:rPr>
              <a:t> </a:t>
            </a:r>
            <a:r>
              <a:rPr lang="en-US" sz="1600" dirty="0" err="1">
                <a:latin typeface="Cambria" pitchFamily="18" charset="0"/>
                <a:ea typeface="Cambria" pitchFamily="18" charset="0"/>
              </a:rPr>
              <a:t>vôi</a:t>
            </a:r>
            <a:endParaRPr lang="en-US" sz="1600" dirty="0">
              <a:latin typeface="Cambria" pitchFamily="18" charset="0"/>
              <a:ea typeface="Cambria" pitchFamily="18" charset="0"/>
            </a:endParaRPr>
          </a:p>
        </p:txBody>
      </p:sp>
      <p:sp>
        <p:nvSpPr>
          <p:cNvPr id="25" name="TextBox 24"/>
          <p:cNvSpPr txBox="1"/>
          <p:nvPr/>
        </p:nvSpPr>
        <p:spPr>
          <a:xfrm>
            <a:off x="6553200" y="3352800"/>
            <a:ext cx="2362200" cy="584775"/>
          </a:xfrm>
          <a:prstGeom prst="rect">
            <a:avLst/>
          </a:prstGeom>
          <a:noFill/>
        </p:spPr>
        <p:txBody>
          <a:bodyPr wrap="square" rtlCol="0">
            <a:spAutoFit/>
          </a:bodyPr>
          <a:lstStyle/>
          <a:p>
            <a:pPr algn="ctr"/>
            <a:r>
              <a:rPr lang="en-US" sz="1600" dirty="0" err="1">
                <a:latin typeface="Cambria" pitchFamily="18" charset="0"/>
                <a:ea typeface="Cambria" pitchFamily="18" charset="0"/>
              </a:rPr>
              <a:t>Khai</a:t>
            </a:r>
            <a:r>
              <a:rPr lang="en-US" sz="1600" dirty="0">
                <a:latin typeface="Cambria" pitchFamily="18" charset="0"/>
                <a:ea typeface="Cambria" pitchFamily="18" charset="0"/>
              </a:rPr>
              <a:t> </a:t>
            </a:r>
            <a:r>
              <a:rPr lang="en-US" sz="1600" dirty="0" err="1">
                <a:latin typeface="Cambria" pitchFamily="18" charset="0"/>
                <a:ea typeface="Cambria" pitchFamily="18" charset="0"/>
              </a:rPr>
              <a:t>thác</a:t>
            </a:r>
            <a:r>
              <a:rPr lang="en-US" sz="1600" dirty="0">
                <a:latin typeface="Cambria" pitchFamily="18" charset="0"/>
                <a:ea typeface="Cambria" pitchFamily="18" charset="0"/>
              </a:rPr>
              <a:t> </a:t>
            </a:r>
            <a:r>
              <a:rPr lang="en-US" sz="1600" dirty="0" err="1">
                <a:latin typeface="Cambria" pitchFamily="18" charset="0"/>
                <a:ea typeface="Cambria" pitchFamily="18" charset="0"/>
              </a:rPr>
              <a:t>Bô-xít</a:t>
            </a:r>
            <a:r>
              <a:rPr lang="en-US" sz="1600" dirty="0">
                <a:latin typeface="Cambria" pitchFamily="18" charset="0"/>
                <a:ea typeface="Cambria" pitchFamily="18" charset="0"/>
              </a:rPr>
              <a:t> </a:t>
            </a:r>
            <a:r>
              <a:rPr lang="en-US" sz="1600" dirty="0" err="1">
                <a:latin typeface="Cambria" pitchFamily="18" charset="0"/>
                <a:ea typeface="Cambria" pitchFamily="18" charset="0"/>
              </a:rPr>
              <a:t>trái</a:t>
            </a:r>
            <a:r>
              <a:rPr lang="en-US" sz="1600" dirty="0">
                <a:latin typeface="Cambria" pitchFamily="18" charset="0"/>
                <a:ea typeface="Cambria" pitchFamily="18" charset="0"/>
              </a:rPr>
              <a:t> </a:t>
            </a:r>
            <a:r>
              <a:rPr lang="en-US" sz="1600" dirty="0" err="1">
                <a:latin typeface="Cambria" pitchFamily="18" charset="0"/>
                <a:ea typeface="Cambria" pitchFamily="18" charset="0"/>
              </a:rPr>
              <a:t>phép</a:t>
            </a:r>
            <a:r>
              <a:rPr lang="en-US" sz="1600" dirty="0">
                <a:latin typeface="Cambria" pitchFamily="18" charset="0"/>
                <a:ea typeface="Cambria" pitchFamily="18" charset="0"/>
              </a:rPr>
              <a:t> ở </a:t>
            </a:r>
            <a:r>
              <a:rPr lang="en-US" sz="1600" dirty="0" err="1">
                <a:latin typeface="Cambria" pitchFamily="18" charset="0"/>
                <a:ea typeface="Cambria" pitchFamily="18" charset="0"/>
              </a:rPr>
              <a:t>Tây</a:t>
            </a:r>
            <a:r>
              <a:rPr lang="en-US" sz="1600" dirty="0">
                <a:latin typeface="Cambria" pitchFamily="18" charset="0"/>
                <a:ea typeface="Cambria" pitchFamily="18" charset="0"/>
              </a:rPr>
              <a:t> </a:t>
            </a:r>
            <a:r>
              <a:rPr lang="en-US" sz="1600" dirty="0" err="1">
                <a:latin typeface="Cambria" pitchFamily="18" charset="0"/>
                <a:ea typeface="Cambria" pitchFamily="18" charset="0"/>
              </a:rPr>
              <a:t>Nguyên</a:t>
            </a:r>
            <a:endParaRPr lang="en-US" sz="1600" dirty="0">
              <a:latin typeface="Cambria" pitchFamily="18" charset="0"/>
              <a:ea typeface="Cambria" pitchFamily="18" charset="0"/>
            </a:endParaRPr>
          </a:p>
        </p:txBody>
      </p:sp>
      <p:sp>
        <p:nvSpPr>
          <p:cNvPr id="27" name="TextBox 26"/>
          <p:cNvSpPr txBox="1"/>
          <p:nvPr/>
        </p:nvSpPr>
        <p:spPr>
          <a:xfrm>
            <a:off x="4478338" y="6096000"/>
            <a:ext cx="1846262" cy="584775"/>
          </a:xfrm>
          <a:prstGeom prst="rect">
            <a:avLst/>
          </a:prstGeom>
          <a:noFill/>
        </p:spPr>
        <p:txBody>
          <a:bodyPr wrap="square" rtlCol="0">
            <a:spAutoFit/>
          </a:bodyPr>
          <a:lstStyle/>
          <a:p>
            <a:pPr algn="ctr"/>
            <a:r>
              <a:rPr lang="en-US" sz="1600" dirty="0" err="1">
                <a:latin typeface="Cambria" pitchFamily="18" charset="0"/>
                <a:ea typeface="Cambria" pitchFamily="18" charset="0"/>
              </a:rPr>
              <a:t>Sạt</a:t>
            </a:r>
            <a:r>
              <a:rPr lang="en-US" sz="1600" dirty="0">
                <a:latin typeface="Cambria" pitchFamily="18" charset="0"/>
                <a:ea typeface="Cambria" pitchFamily="18" charset="0"/>
              </a:rPr>
              <a:t> </a:t>
            </a:r>
            <a:r>
              <a:rPr lang="en-US" sz="1600" dirty="0" err="1">
                <a:latin typeface="Cambria" pitchFamily="18" charset="0"/>
                <a:ea typeface="Cambria" pitchFamily="18" charset="0"/>
              </a:rPr>
              <a:t>lở</a:t>
            </a:r>
            <a:r>
              <a:rPr lang="en-US" sz="1600" dirty="0">
                <a:latin typeface="Cambria" pitchFamily="18" charset="0"/>
                <a:ea typeface="Cambria" pitchFamily="18" charset="0"/>
              </a:rPr>
              <a:t> </a:t>
            </a:r>
            <a:r>
              <a:rPr lang="en-US" sz="1600" dirty="0" err="1">
                <a:latin typeface="Cambria" pitchFamily="18" charset="0"/>
                <a:ea typeface="Cambria" pitchFamily="18" charset="0"/>
              </a:rPr>
              <a:t>sông</a:t>
            </a:r>
            <a:r>
              <a:rPr lang="en-US" sz="1600" dirty="0">
                <a:latin typeface="Cambria" pitchFamily="18" charset="0"/>
                <a:ea typeface="Cambria" pitchFamily="18" charset="0"/>
              </a:rPr>
              <a:t> </a:t>
            </a:r>
            <a:r>
              <a:rPr lang="en-US" sz="1600" dirty="0" err="1">
                <a:latin typeface="Cambria" pitchFamily="18" charset="0"/>
                <a:ea typeface="Cambria" pitchFamily="18" charset="0"/>
              </a:rPr>
              <a:t>Hậu</a:t>
            </a:r>
            <a:r>
              <a:rPr lang="en-US" sz="1600" dirty="0">
                <a:latin typeface="Cambria" pitchFamily="18" charset="0"/>
                <a:ea typeface="Cambria" pitchFamily="18" charset="0"/>
              </a:rPr>
              <a:t> do </a:t>
            </a:r>
            <a:r>
              <a:rPr lang="en-US" sz="1600" dirty="0" err="1">
                <a:latin typeface="Cambria" pitchFamily="18" charset="0"/>
                <a:ea typeface="Cambria" pitchFamily="18" charset="0"/>
              </a:rPr>
              <a:t>khai</a:t>
            </a:r>
            <a:r>
              <a:rPr lang="en-US" sz="1600" dirty="0">
                <a:latin typeface="Cambria" pitchFamily="18" charset="0"/>
                <a:ea typeface="Cambria" pitchFamily="18" charset="0"/>
              </a:rPr>
              <a:t> </a:t>
            </a:r>
            <a:r>
              <a:rPr lang="en-US" sz="1600" dirty="0" err="1">
                <a:latin typeface="Cambria" pitchFamily="18" charset="0"/>
                <a:ea typeface="Cambria" pitchFamily="18" charset="0"/>
              </a:rPr>
              <a:t>thác</a:t>
            </a:r>
            <a:r>
              <a:rPr lang="en-US" sz="1600" dirty="0">
                <a:latin typeface="Cambria" pitchFamily="18" charset="0"/>
                <a:ea typeface="Cambria" pitchFamily="18" charset="0"/>
              </a:rPr>
              <a:t> </a:t>
            </a:r>
            <a:r>
              <a:rPr lang="en-US" sz="1600" dirty="0" err="1">
                <a:latin typeface="Cambria" pitchFamily="18" charset="0"/>
                <a:ea typeface="Cambria" pitchFamily="18" charset="0"/>
              </a:rPr>
              <a:t>cát</a:t>
            </a:r>
            <a:endParaRPr lang="en-US" sz="1600" dirty="0">
              <a:latin typeface="Cambria" pitchFamily="18" charset="0"/>
              <a:ea typeface="Cambria" pitchFamily="18" charset="0"/>
            </a:endParaRPr>
          </a:p>
        </p:txBody>
      </p:sp>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51252" y="4018960"/>
            <a:ext cx="2125747" cy="207704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Mua Luật Khoáng Sản | Tiki"/>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29401" y="3999712"/>
            <a:ext cx="2209800" cy="2553488"/>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9402" y="1290220"/>
            <a:ext cx="2209800" cy="2062579"/>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68506" y="1290220"/>
            <a:ext cx="2108494" cy="206258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13754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15" dur="500"/>
                                        <p:tgtEl>
                                          <p:spTgt spid="22">
                                            <p:txEl>
                                              <p:pRg st="0" end="0"/>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22">
                                            <p:txEl>
                                              <p:pRg st="1" end="1"/>
                                            </p:txEl>
                                          </p:spTgt>
                                        </p:tgtEl>
                                        <p:attrNameLst>
                                          <p:attrName>style.visibility</p:attrName>
                                        </p:attrNameLst>
                                      </p:cBhvr>
                                      <p:to>
                                        <p:strVal val="visible"/>
                                      </p:to>
                                    </p:set>
                                    <p:animEffect transition="in" filter="randombar(horizontal)">
                                      <p:cBhvr>
                                        <p:cTn id="18" dur="500"/>
                                        <p:tgtEl>
                                          <p:spTgt spid="2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2">
                                            <p:txEl>
                                              <p:pRg st="2" end="2"/>
                                            </p:txEl>
                                          </p:spTgt>
                                        </p:tgtEl>
                                        <p:attrNameLst>
                                          <p:attrName>style.visibility</p:attrName>
                                        </p:attrNameLst>
                                      </p:cBhvr>
                                      <p:to>
                                        <p:strVal val="visible"/>
                                      </p:to>
                                    </p:set>
                                    <p:animEffect transition="in" filter="randombar(horizontal)">
                                      <p:cBhvr>
                                        <p:cTn id="23" dur="500"/>
                                        <p:tgtEl>
                                          <p:spTgt spid="2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2">
                                            <p:txEl>
                                              <p:pRg st="3" end="3"/>
                                            </p:txEl>
                                          </p:spTgt>
                                        </p:tgtEl>
                                        <p:attrNameLst>
                                          <p:attrName>style.visibility</p:attrName>
                                        </p:attrNameLst>
                                      </p:cBhvr>
                                      <p:to>
                                        <p:strVal val="visible"/>
                                      </p:to>
                                    </p:set>
                                    <p:animEffect transition="in" filter="randombar(horizontal)">
                                      <p:cBhvr>
                                        <p:cTn id="28" dur="500"/>
                                        <p:tgtEl>
                                          <p:spTgt spid="2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2054"/>
                                        </p:tgtEl>
                                        <p:attrNameLst>
                                          <p:attrName>style.visibility</p:attrName>
                                        </p:attrNameLst>
                                      </p:cBhvr>
                                      <p:to>
                                        <p:strVal val="visible"/>
                                      </p:to>
                                    </p:set>
                                    <p:animEffect transition="in" filter="randombar(horizontal)">
                                      <p:cBhvr>
                                        <p:cTn id="33" dur="500"/>
                                        <p:tgtEl>
                                          <p:spTgt spid="2054"/>
                                        </p:tgtEl>
                                      </p:cBhvr>
                                    </p:animEffect>
                                  </p:childTnLst>
                                </p:cTn>
                              </p:par>
                              <p:par>
                                <p:cTn id="34" presetID="14" presetClass="entr" presetSubtype="10" fill="hold" nodeType="withEffect">
                                  <p:stCondLst>
                                    <p:cond delay="0"/>
                                  </p:stCondLst>
                                  <p:childTnLst>
                                    <p:set>
                                      <p:cBhvr>
                                        <p:cTn id="35" dur="1" fill="hold">
                                          <p:stCondLst>
                                            <p:cond delay="0"/>
                                          </p:stCondLst>
                                        </p:cTn>
                                        <p:tgtEl>
                                          <p:spTgt spid="2053"/>
                                        </p:tgtEl>
                                        <p:attrNameLst>
                                          <p:attrName>style.visibility</p:attrName>
                                        </p:attrNameLst>
                                      </p:cBhvr>
                                      <p:to>
                                        <p:strVal val="visible"/>
                                      </p:to>
                                    </p:set>
                                    <p:animEffect transition="in" filter="randombar(horizontal)">
                                      <p:cBhvr>
                                        <p:cTn id="36" dur="500"/>
                                        <p:tgtEl>
                                          <p:spTgt spid="2053"/>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randombar(horizontal)">
                                      <p:cBhvr>
                                        <p:cTn id="39" dur="500"/>
                                        <p:tgtEl>
                                          <p:spTgt spid="24"/>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randombar(horizontal)">
                                      <p:cBhvr>
                                        <p:cTn id="42" dur="500"/>
                                        <p:tgtEl>
                                          <p:spTgt spid="25"/>
                                        </p:tgtEl>
                                      </p:cBhvr>
                                    </p:animEffect>
                                  </p:childTnLst>
                                </p:cTn>
                              </p:par>
                              <p:par>
                                <p:cTn id="43" presetID="14" presetClass="entr" presetSubtype="10" fill="hold" nodeType="withEffect">
                                  <p:stCondLst>
                                    <p:cond delay="0"/>
                                  </p:stCondLst>
                                  <p:childTnLst>
                                    <p:set>
                                      <p:cBhvr>
                                        <p:cTn id="44" dur="1" fill="hold">
                                          <p:stCondLst>
                                            <p:cond delay="0"/>
                                          </p:stCondLst>
                                        </p:cTn>
                                        <p:tgtEl>
                                          <p:spTgt spid="2050"/>
                                        </p:tgtEl>
                                        <p:attrNameLst>
                                          <p:attrName>style.visibility</p:attrName>
                                        </p:attrNameLst>
                                      </p:cBhvr>
                                      <p:to>
                                        <p:strVal val="visible"/>
                                      </p:to>
                                    </p:set>
                                    <p:animEffect transition="in" filter="randombar(horizontal)">
                                      <p:cBhvr>
                                        <p:cTn id="45" dur="500"/>
                                        <p:tgtEl>
                                          <p:spTgt spid="2050"/>
                                        </p:tgtEl>
                                      </p:cBhvr>
                                    </p:animEffect>
                                  </p:childTnLst>
                                </p:cTn>
                              </p:par>
                              <p:par>
                                <p:cTn id="46" presetID="14" presetClass="entr" presetSubtype="10" fill="hold" nodeType="withEffect">
                                  <p:stCondLst>
                                    <p:cond delay="0"/>
                                  </p:stCondLst>
                                  <p:childTnLst>
                                    <p:set>
                                      <p:cBhvr>
                                        <p:cTn id="47" dur="1" fill="hold">
                                          <p:stCondLst>
                                            <p:cond delay="0"/>
                                          </p:stCondLst>
                                        </p:cTn>
                                        <p:tgtEl>
                                          <p:spTgt spid="2052"/>
                                        </p:tgtEl>
                                        <p:attrNameLst>
                                          <p:attrName>style.visibility</p:attrName>
                                        </p:attrNameLst>
                                      </p:cBhvr>
                                      <p:to>
                                        <p:strVal val="visible"/>
                                      </p:to>
                                    </p:set>
                                    <p:animEffect transition="in" filter="randombar(horizontal)">
                                      <p:cBhvr>
                                        <p:cTn id="48" dur="500"/>
                                        <p:tgtEl>
                                          <p:spTgt spid="2052"/>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randombar(horizontal)">
                                      <p:cBhvr>
                                        <p:cTn id="51" dur="5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22">
                                            <p:txEl>
                                              <p:pRg st="4" end="4"/>
                                            </p:txEl>
                                          </p:spTgt>
                                        </p:tgtEl>
                                        <p:attrNameLst>
                                          <p:attrName>style.visibility</p:attrName>
                                        </p:attrNameLst>
                                      </p:cBhvr>
                                      <p:to>
                                        <p:strVal val="visible"/>
                                      </p:to>
                                    </p:set>
                                    <p:animEffect transition="in" filter="randombar(horizontal)">
                                      <p:cBhvr>
                                        <p:cTn id="56" dur="500"/>
                                        <p:tgtEl>
                                          <p:spTgt spid="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P spid="25"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BÀI 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2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latin typeface="Cambria" pitchFamily="18" charset="0"/>
              </a:rPr>
              <a:t>SỬ DỤNG HỢP LÍ TÀI NGUYÊN KHOÁNG SẢN</a:t>
            </a:r>
          </a:p>
        </p:txBody>
      </p:sp>
      <p:graphicFrame>
        <p:nvGraphicFramePr>
          <p:cNvPr id="2" name="Diagram 1"/>
          <p:cNvGraphicFramePr/>
          <p:nvPr>
            <p:extLst>
              <p:ext uri="{D42A27DB-BD31-4B8C-83A1-F6EECF244321}">
                <p14:modId xmlns:p14="http://schemas.microsoft.com/office/powerpoint/2010/main" val="1840792484"/>
              </p:ext>
            </p:extLst>
          </p:nvPr>
        </p:nvGraphicFramePr>
        <p:xfrm>
          <a:off x="1524000" y="1397000"/>
          <a:ext cx="7315200" cy="5156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0" name="Picture 1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1000" y="3505200"/>
            <a:ext cx="1357904" cy="10184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
          <p:cNvSpPr txBox="1"/>
          <p:nvPr/>
        </p:nvSpPr>
        <p:spPr>
          <a:xfrm>
            <a:off x="823476" y="3646105"/>
            <a:ext cx="643139"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dirty="0">
                <a:solidFill>
                  <a:srgbClr val="FF0000"/>
                </a:solidFill>
                <a:latin typeface="Cambria" pitchFamily="18" charset="0"/>
                <a:ea typeface="Cambria" pitchFamily="18" charset="0"/>
              </a:rPr>
              <a:t>3</a:t>
            </a:r>
          </a:p>
        </p:txBody>
      </p:sp>
    </p:spTree>
    <p:extLst>
      <p:ext uri="{BB962C8B-B14F-4D97-AF65-F5344CB8AC3E}">
        <p14:creationId xmlns:p14="http://schemas.microsoft.com/office/powerpoint/2010/main" val="7831891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BÀI 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2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latin typeface="Cambria" pitchFamily="18" charset="0"/>
              </a:rPr>
              <a:t>SỬ DỤNG HỢP LÍ TÀI NGUYÊN KHOÁNG SẢN</a:t>
            </a:r>
          </a:p>
        </p:txBody>
      </p:sp>
      <p:graphicFrame>
        <p:nvGraphicFramePr>
          <p:cNvPr id="2" name="Diagram 1"/>
          <p:cNvGraphicFramePr/>
          <p:nvPr>
            <p:extLst>
              <p:ext uri="{D42A27DB-BD31-4B8C-83A1-F6EECF244321}">
                <p14:modId xmlns:p14="http://schemas.microsoft.com/office/powerpoint/2010/main" val="3295703366"/>
              </p:ext>
            </p:extLst>
          </p:nvPr>
        </p:nvGraphicFramePr>
        <p:xfrm>
          <a:off x="1524000" y="1397000"/>
          <a:ext cx="7315200" cy="5156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0" name="Picture 1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1000" y="3505200"/>
            <a:ext cx="1357904" cy="10184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
          <p:cNvSpPr txBox="1"/>
          <p:nvPr/>
        </p:nvSpPr>
        <p:spPr>
          <a:xfrm>
            <a:off x="823476" y="3646105"/>
            <a:ext cx="643139"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dirty="0">
                <a:solidFill>
                  <a:srgbClr val="FF0000"/>
                </a:solidFill>
                <a:latin typeface="Cambria" pitchFamily="18" charset="0"/>
                <a:ea typeface="Cambria" pitchFamily="18" charset="0"/>
              </a:rPr>
              <a:t>7</a:t>
            </a:r>
          </a:p>
        </p:txBody>
      </p:sp>
    </p:spTree>
    <p:extLst>
      <p:ext uri="{BB962C8B-B14F-4D97-AF65-F5344CB8AC3E}">
        <p14:creationId xmlns:p14="http://schemas.microsoft.com/office/powerpoint/2010/main" val="14653057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BÀI 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35"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36" name="Rounded Rectangular Callout 35"/>
          <p:cNvSpPr/>
          <p:nvPr/>
        </p:nvSpPr>
        <p:spPr>
          <a:xfrm>
            <a:off x="446490" y="1600199"/>
            <a:ext cx="6792509" cy="3276601"/>
          </a:xfrm>
          <a:prstGeom prst="wedgeRoundRectCallout">
            <a:avLst>
              <a:gd name="adj1" fmla="val 47624"/>
              <a:gd name="adj2" fmla="val 77957"/>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37"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p:cNvSpPr/>
          <p:nvPr/>
        </p:nvSpPr>
        <p:spPr>
          <a:xfrm>
            <a:off x="685802" y="1676400"/>
            <a:ext cx="6553198" cy="3139321"/>
          </a:xfrm>
          <a:prstGeom prst="rect">
            <a:avLst/>
          </a:prstGeom>
        </p:spPr>
        <p:txBody>
          <a:bodyPr wrap="square">
            <a:spAutoFit/>
          </a:bodyPr>
          <a:lstStyle/>
          <a:p>
            <a:pPr algn="just"/>
            <a:r>
              <a:rPr lang="vi-VN" b="1" dirty="0">
                <a:latin typeface="Cambria" panose="02040503050406030204" pitchFamily="18" charset="0"/>
                <a:ea typeface="Cambria" panose="02040503050406030204" pitchFamily="18" charset="0"/>
              </a:rPr>
              <a:t>- Hiện trạng: </a:t>
            </a:r>
            <a:r>
              <a:rPr lang="vi-VN" dirty="0">
                <a:latin typeface="Cambria" panose="02040503050406030204" pitchFamily="18" charset="0"/>
                <a:ea typeface="Cambria" panose="02040503050406030204" pitchFamily="18" charset="0"/>
              </a:rPr>
              <a:t>việc khai thác và sử dụng còn chưa hợp lí.</a:t>
            </a:r>
          </a:p>
          <a:p>
            <a:pPr algn="just"/>
            <a:r>
              <a:rPr lang="vi-VN" b="1" dirty="0">
                <a:latin typeface="Cambria" panose="02040503050406030204" pitchFamily="18" charset="0"/>
                <a:ea typeface="Cambria" panose="02040503050406030204" pitchFamily="18" charset="0"/>
              </a:rPr>
              <a:t>- Nguyên nhân: </a:t>
            </a:r>
            <a:r>
              <a:rPr lang="vi-VN" dirty="0">
                <a:latin typeface="Cambria" panose="02040503050406030204" pitchFamily="18" charset="0"/>
                <a:ea typeface="Cambria" panose="02040503050406030204" pitchFamily="18" charset="0"/>
              </a:rPr>
              <a:t>khai thác quá mức, bừa bãi, trái phép, công nghệ khai thác còn lạc hậu,... </a:t>
            </a:r>
          </a:p>
          <a:p>
            <a:pPr algn="just"/>
            <a:r>
              <a:rPr lang="vi-VN" b="1" dirty="0">
                <a:latin typeface="Cambria" panose="02040503050406030204" pitchFamily="18" charset="0"/>
                <a:ea typeface="Cambria" panose="02040503050406030204" pitchFamily="18" charset="0"/>
              </a:rPr>
              <a:t>- Hậu quả: </a:t>
            </a:r>
            <a:r>
              <a:rPr lang="vi-VN" dirty="0">
                <a:latin typeface="Cambria" panose="02040503050406030204" pitchFamily="18" charset="0"/>
                <a:ea typeface="Cambria" panose="02040503050406030204" pitchFamily="18" charset="0"/>
              </a:rPr>
              <a:t>gây lãng phí, cạn kiệt, ảnh hưởng xấu đến môi trường và phát triển bền vững.</a:t>
            </a:r>
          </a:p>
          <a:p>
            <a:pPr algn="just"/>
            <a:r>
              <a:rPr lang="vi-VN" b="1" dirty="0">
                <a:latin typeface="Cambria" panose="02040503050406030204" pitchFamily="18" charset="0"/>
                <a:ea typeface="Cambria" panose="02040503050406030204" pitchFamily="18" charset="0"/>
              </a:rPr>
              <a:t>- Giải pháp:</a:t>
            </a:r>
          </a:p>
          <a:p>
            <a:pPr algn="just"/>
            <a:r>
              <a:rPr lang="vi-VN" dirty="0">
                <a:latin typeface="Cambria" panose="02040503050406030204" pitchFamily="18" charset="0"/>
                <a:ea typeface="Cambria" panose="02040503050406030204" pitchFamily="18" charset="0"/>
              </a:rPr>
              <a:t>+ Phát triển các hoạt động điều tra, thăm dò; khai thác, chế biến.</a:t>
            </a:r>
          </a:p>
          <a:p>
            <a:pPr algn="just"/>
            <a:r>
              <a:rPr lang="vi-VN" dirty="0">
                <a:latin typeface="Cambria" panose="02040503050406030204" pitchFamily="18" charset="0"/>
                <a:ea typeface="Cambria" panose="02040503050406030204" pitchFamily="18" charset="0"/>
              </a:rPr>
              <a:t>+ Đẩy mạnh đầu tư với công nghệ tiên tiến, thiết bị hiện đại.</a:t>
            </a:r>
          </a:p>
          <a:p>
            <a:pPr algn="just"/>
            <a:r>
              <a:rPr lang="vi-VN" dirty="0">
                <a:latin typeface="Cambria" panose="02040503050406030204" pitchFamily="18" charset="0"/>
                <a:ea typeface="Cambria" panose="02040503050406030204" pitchFamily="18" charset="0"/>
              </a:rPr>
              <a:t>+ Phát triển công nghiệp chế biến.</a:t>
            </a:r>
          </a:p>
          <a:p>
            <a:pPr algn="just"/>
            <a:r>
              <a:rPr lang="vi-VN" dirty="0">
                <a:latin typeface="Cambria" panose="02040503050406030204" pitchFamily="18" charset="0"/>
                <a:ea typeface="Cambria" panose="02040503050406030204" pitchFamily="18" charset="0"/>
              </a:rPr>
              <a:t>+ Bảo vệ khoáng sản chưa khai thác và sử dụng tiết kiệm.</a:t>
            </a:r>
          </a:p>
          <a:p>
            <a:pPr algn="just"/>
            <a:r>
              <a:rPr lang="vi-VN" dirty="0">
                <a:latin typeface="Cambria" panose="02040503050406030204" pitchFamily="18" charset="0"/>
                <a:ea typeface="Cambria" panose="02040503050406030204" pitchFamily="18" charset="0"/>
              </a:rPr>
              <a:t>+ Tổ chức tuyên truyền, phổ biến, giáo dục pháp luật.</a:t>
            </a:r>
          </a:p>
        </p:txBody>
      </p:sp>
      <p:sp>
        <p:nvSpPr>
          <p:cNvPr id="2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latin typeface="Cambria" pitchFamily="18" charset="0"/>
              </a:rPr>
              <a:t>SỬ DỤNG HỢP LÍ TÀI NGUYÊN KHOÁNG SẢN</a:t>
            </a:r>
          </a:p>
        </p:txBody>
      </p:sp>
    </p:spTree>
    <p:extLst>
      <p:ext uri="{BB962C8B-B14F-4D97-AF65-F5344CB8AC3E}">
        <p14:creationId xmlns:p14="http://schemas.microsoft.com/office/powerpoint/2010/main" val="9307684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37"/>
                                        </p:tgtEl>
                                        <p:attrNameLst>
                                          <p:attrName>r</p:attrName>
                                        </p:attrNameLst>
                                      </p:cBhvr>
                                    </p:animRot>
                                    <p:animRot by="-240000">
                                      <p:cBhvr>
                                        <p:cTn id="13" dur="200" fill="hold">
                                          <p:stCondLst>
                                            <p:cond delay="200"/>
                                          </p:stCondLst>
                                        </p:cTn>
                                        <p:tgtEl>
                                          <p:spTgt spid="37"/>
                                        </p:tgtEl>
                                        <p:attrNameLst>
                                          <p:attrName>r</p:attrName>
                                        </p:attrNameLst>
                                      </p:cBhvr>
                                    </p:animRot>
                                    <p:animRot by="240000">
                                      <p:cBhvr>
                                        <p:cTn id="14" dur="200" fill="hold">
                                          <p:stCondLst>
                                            <p:cond delay="400"/>
                                          </p:stCondLst>
                                        </p:cTn>
                                        <p:tgtEl>
                                          <p:spTgt spid="37"/>
                                        </p:tgtEl>
                                        <p:attrNameLst>
                                          <p:attrName>r</p:attrName>
                                        </p:attrNameLst>
                                      </p:cBhvr>
                                    </p:animRot>
                                    <p:animRot by="-240000">
                                      <p:cBhvr>
                                        <p:cTn id="15" dur="200" fill="hold">
                                          <p:stCondLst>
                                            <p:cond delay="600"/>
                                          </p:stCondLst>
                                        </p:cTn>
                                        <p:tgtEl>
                                          <p:spTgt spid="37"/>
                                        </p:tgtEl>
                                        <p:attrNameLst>
                                          <p:attrName>r</p:attrName>
                                        </p:attrNameLst>
                                      </p:cBhvr>
                                    </p:animRot>
                                    <p:animRot by="120000">
                                      <p:cBhvr>
                                        <p:cTn id="16" dur="200" fill="hold">
                                          <p:stCondLst>
                                            <p:cond delay="800"/>
                                          </p:stCondLst>
                                        </p:cTn>
                                        <p:tgtEl>
                                          <p:spTgt spid="3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randombar(horizontal)">
                                      <p:cBhvr>
                                        <p:cTn id="21" dur="500"/>
                                        <p:tgtEl>
                                          <p:spTgt spid="3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randombar(horizontal)">
                                      <p:cBhvr>
                                        <p:cTn id="24" dur="500"/>
                                        <p:tgtEl>
                                          <p:spTgt spid="38"/>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randombar(horizontal)">
                                      <p:cBhvr>
                                        <p:cTn id="29" dur="500"/>
                                        <p:tgtEl>
                                          <p:spTgt spid="3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8">
                                            <p:txEl>
                                              <p:pRg st="1" end="1"/>
                                            </p:txEl>
                                          </p:spTgt>
                                        </p:tgtEl>
                                        <p:attrNameLst>
                                          <p:attrName>style.visibility</p:attrName>
                                        </p:attrNameLst>
                                      </p:cBhvr>
                                      <p:to>
                                        <p:strVal val="visible"/>
                                      </p:to>
                                    </p:set>
                                    <p:animEffect transition="in" filter="randombar(horizontal)">
                                      <p:cBhvr>
                                        <p:cTn id="34" dur="500"/>
                                        <p:tgtEl>
                                          <p:spTgt spid="38">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8">
                                            <p:txEl>
                                              <p:pRg st="2" end="2"/>
                                            </p:txEl>
                                          </p:spTgt>
                                        </p:tgtEl>
                                        <p:attrNameLst>
                                          <p:attrName>style.visibility</p:attrName>
                                        </p:attrNameLst>
                                      </p:cBhvr>
                                      <p:to>
                                        <p:strVal val="visible"/>
                                      </p:to>
                                    </p:set>
                                    <p:animEffect transition="in" filter="randombar(horizontal)">
                                      <p:cBhvr>
                                        <p:cTn id="39" dur="500"/>
                                        <p:tgtEl>
                                          <p:spTgt spid="38">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8">
                                            <p:txEl>
                                              <p:pRg st="3" end="3"/>
                                            </p:txEl>
                                          </p:spTgt>
                                        </p:tgtEl>
                                        <p:attrNameLst>
                                          <p:attrName>style.visibility</p:attrName>
                                        </p:attrNameLst>
                                      </p:cBhvr>
                                      <p:to>
                                        <p:strVal val="visible"/>
                                      </p:to>
                                    </p:set>
                                    <p:animEffect transition="in" filter="randombar(horizontal)">
                                      <p:cBhvr>
                                        <p:cTn id="44" dur="500"/>
                                        <p:tgtEl>
                                          <p:spTgt spid="38">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38">
                                            <p:txEl>
                                              <p:pRg st="4" end="4"/>
                                            </p:txEl>
                                          </p:spTgt>
                                        </p:tgtEl>
                                        <p:attrNameLst>
                                          <p:attrName>style.visibility</p:attrName>
                                        </p:attrNameLst>
                                      </p:cBhvr>
                                      <p:to>
                                        <p:strVal val="visible"/>
                                      </p:to>
                                    </p:set>
                                    <p:animEffect transition="in" filter="randombar(horizontal)">
                                      <p:cBhvr>
                                        <p:cTn id="49" dur="500"/>
                                        <p:tgtEl>
                                          <p:spTgt spid="38">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38">
                                            <p:txEl>
                                              <p:pRg st="5" end="5"/>
                                            </p:txEl>
                                          </p:spTgt>
                                        </p:tgtEl>
                                        <p:attrNameLst>
                                          <p:attrName>style.visibility</p:attrName>
                                        </p:attrNameLst>
                                      </p:cBhvr>
                                      <p:to>
                                        <p:strVal val="visible"/>
                                      </p:to>
                                    </p:set>
                                    <p:animEffect transition="in" filter="randombar(horizontal)">
                                      <p:cBhvr>
                                        <p:cTn id="54" dur="500"/>
                                        <p:tgtEl>
                                          <p:spTgt spid="38">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38">
                                            <p:txEl>
                                              <p:pRg st="6" end="6"/>
                                            </p:txEl>
                                          </p:spTgt>
                                        </p:tgtEl>
                                        <p:attrNameLst>
                                          <p:attrName>style.visibility</p:attrName>
                                        </p:attrNameLst>
                                      </p:cBhvr>
                                      <p:to>
                                        <p:strVal val="visible"/>
                                      </p:to>
                                    </p:set>
                                    <p:animEffect transition="in" filter="randombar(horizontal)">
                                      <p:cBhvr>
                                        <p:cTn id="59" dur="500"/>
                                        <p:tgtEl>
                                          <p:spTgt spid="38">
                                            <p:txEl>
                                              <p:pRg st="6" end="6"/>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nodeType="clickEffect">
                                  <p:stCondLst>
                                    <p:cond delay="0"/>
                                  </p:stCondLst>
                                  <p:childTnLst>
                                    <p:set>
                                      <p:cBhvr>
                                        <p:cTn id="63" dur="1" fill="hold">
                                          <p:stCondLst>
                                            <p:cond delay="0"/>
                                          </p:stCondLst>
                                        </p:cTn>
                                        <p:tgtEl>
                                          <p:spTgt spid="38">
                                            <p:txEl>
                                              <p:pRg st="7" end="7"/>
                                            </p:txEl>
                                          </p:spTgt>
                                        </p:tgtEl>
                                        <p:attrNameLst>
                                          <p:attrName>style.visibility</p:attrName>
                                        </p:attrNameLst>
                                      </p:cBhvr>
                                      <p:to>
                                        <p:strVal val="visible"/>
                                      </p:to>
                                    </p:set>
                                    <p:animEffect transition="in" filter="randombar(horizontal)">
                                      <p:cBhvr>
                                        <p:cTn id="64" dur="500"/>
                                        <p:tgtEl>
                                          <p:spTgt spid="38">
                                            <p:txEl>
                                              <p:pRg st="7" end="7"/>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nodeType="clickEffect">
                                  <p:stCondLst>
                                    <p:cond delay="0"/>
                                  </p:stCondLst>
                                  <p:childTnLst>
                                    <p:set>
                                      <p:cBhvr>
                                        <p:cTn id="68" dur="1" fill="hold">
                                          <p:stCondLst>
                                            <p:cond delay="0"/>
                                          </p:stCondLst>
                                        </p:cTn>
                                        <p:tgtEl>
                                          <p:spTgt spid="38">
                                            <p:txEl>
                                              <p:pRg st="8" end="8"/>
                                            </p:txEl>
                                          </p:spTgt>
                                        </p:tgtEl>
                                        <p:attrNameLst>
                                          <p:attrName>style.visibility</p:attrName>
                                        </p:attrNameLst>
                                      </p:cBhvr>
                                      <p:to>
                                        <p:strVal val="visible"/>
                                      </p:to>
                                    </p:set>
                                    <p:animEffect transition="in" filter="randombar(horizontal)">
                                      <p:cBhvr>
                                        <p:cTn id="69" dur="500"/>
                                        <p:tgtEl>
                                          <p:spTgt spid="3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BÀI 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35"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1"/>
          <p:cNvSpPr txBox="1">
            <a:spLocks/>
          </p:cNvSpPr>
          <p:nvPr/>
        </p:nvSpPr>
        <p:spPr>
          <a:xfrm>
            <a:off x="1766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FF0000"/>
                </a:solidFill>
                <a:latin typeface="Cambria" pitchFamily="18" charset="0"/>
              </a:rPr>
              <a:t>EM CÓ BIẾT?</a:t>
            </a:r>
          </a:p>
        </p:txBody>
      </p:sp>
      <p:sp>
        <p:nvSpPr>
          <p:cNvPr id="22" name="Rectangle 21"/>
          <p:cNvSpPr/>
          <p:nvPr/>
        </p:nvSpPr>
        <p:spPr>
          <a:xfrm>
            <a:off x="446490" y="1174790"/>
            <a:ext cx="6259110" cy="5509200"/>
          </a:xfrm>
          <a:prstGeom prst="rect">
            <a:avLst/>
          </a:prstGeom>
        </p:spPr>
        <p:txBody>
          <a:bodyPr wrap="square">
            <a:spAutoFit/>
          </a:bodyPr>
          <a:lstStyle/>
          <a:p>
            <a:pPr algn="ctr"/>
            <a:r>
              <a:rPr lang="en-US" sz="2200" b="1" dirty="0">
                <a:solidFill>
                  <a:srgbClr val="00B050"/>
                </a:solidFill>
                <a:latin typeface="Cambria" pitchFamily="18" charset="0"/>
                <a:ea typeface="Cambria" pitchFamily="18" charset="0"/>
              </a:rPr>
              <a:t>LUẬT KHOÁNG SẢN VIỆT NAM</a:t>
            </a:r>
          </a:p>
          <a:p>
            <a:pPr algn="ctr"/>
            <a:r>
              <a:rPr lang="vi-VN" sz="2200" b="1" dirty="0">
                <a:solidFill>
                  <a:srgbClr val="00B050"/>
                </a:solidFill>
                <a:latin typeface="Cambria" pitchFamily="18" charset="0"/>
                <a:ea typeface="Cambria" pitchFamily="18" charset="0"/>
              </a:rPr>
              <a:t>Điều 8. Những hành vi bị cấm</a:t>
            </a:r>
            <a:r>
              <a:rPr lang="en-US" sz="2200" b="1" dirty="0">
                <a:solidFill>
                  <a:srgbClr val="00B050"/>
                </a:solidFill>
                <a:latin typeface="Cambria" pitchFamily="18" charset="0"/>
                <a:ea typeface="Cambria" pitchFamily="18" charset="0"/>
              </a:rPr>
              <a:t> </a:t>
            </a:r>
            <a:endParaRPr lang="vi-VN" sz="2200" b="1" dirty="0">
              <a:solidFill>
                <a:srgbClr val="00B050"/>
              </a:solidFill>
              <a:latin typeface="Cambria" pitchFamily="18" charset="0"/>
              <a:ea typeface="Cambria" pitchFamily="18" charset="0"/>
            </a:endParaRPr>
          </a:p>
          <a:p>
            <a:pPr algn="just"/>
            <a:r>
              <a:rPr lang="vi-VN" sz="2200" dirty="0">
                <a:solidFill>
                  <a:srgbClr val="0D30DD"/>
                </a:solidFill>
                <a:latin typeface="Cambria" pitchFamily="18" charset="0"/>
                <a:ea typeface="Cambria" pitchFamily="18" charset="0"/>
              </a:rPr>
              <a:t>1. Lợi dụng hoạt động khoáng sản xâm phạm lợi ích của Nhà nước, quyền và lợi ích hợp pháp của tổ chức, cá nhân.</a:t>
            </a:r>
          </a:p>
          <a:p>
            <a:pPr algn="just"/>
            <a:r>
              <a:rPr lang="vi-VN" sz="2200" dirty="0">
                <a:solidFill>
                  <a:srgbClr val="0D30DD"/>
                </a:solidFill>
                <a:latin typeface="Cambria" pitchFamily="18" charset="0"/>
                <a:ea typeface="Cambria" pitchFamily="18" charset="0"/>
              </a:rPr>
              <a:t>2. Lợi dụng thăm dò để khai thác khoáng sản.</a:t>
            </a:r>
          </a:p>
          <a:p>
            <a:pPr algn="just"/>
            <a:r>
              <a:rPr lang="vi-VN" sz="2200" dirty="0">
                <a:solidFill>
                  <a:srgbClr val="0D30DD"/>
                </a:solidFill>
                <a:latin typeface="Cambria" pitchFamily="18" charset="0"/>
                <a:ea typeface="Cambria" pitchFamily="18" charset="0"/>
              </a:rPr>
              <a:t>3. Thực hiện điều tra cơ bản địa chất về khoáng sản, hoạt động khoáng sản khi chưa được cơ quan quản lý nhà nước có thẩm quyền cho phép.</a:t>
            </a:r>
          </a:p>
          <a:p>
            <a:pPr algn="just"/>
            <a:r>
              <a:rPr lang="vi-VN" sz="2200" dirty="0">
                <a:solidFill>
                  <a:srgbClr val="0D30DD"/>
                </a:solidFill>
                <a:latin typeface="Cambria" pitchFamily="18" charset="0"/>
                <a:ea typeface="Cambria" pitchFamily="18" charset="0"/>
              </a:rPr>
              <a:t>4. Cản trở trái pháp luật hoạt động điều tra cơ bản địa chất về khoáng sản, hoạt động khoáng sản.</a:t>
            </a:r>
          </a:p>
          <a:p>
            <a:pPr algn="just"/>
            <a:r>
              <a:rPr lang="vi-VN" sz="2200" dirty="0">
                <a:solidFill>
                  <a:srgbClr val="0D30DD"/>
                </a:solidFill>
                <a:latin typeface="Cambria" pitchFamily="18" charset="0"/>
                <a:ea typeface="Cambria" pitchFamily="18" charset="0"/>
              </a:rPr>
              <a:t>5. Cung cấp trái pháp luật thông tin về khoáng sản thuộc bí mật nhà nước.</a:t>
            </a:r>
          </a:p>
          <a:p>
            <a:pPr algn="just"/>
            <a:r>
              <a:rPr lang="vi-VN" sz="2200" dirty="0">
                <a:solidFill>
                  <a:srgbClr val="0D30DD"/>
                </a:solidFill>
                <a:latin typeface="Cambria" pitchFamily="18" charset="0"/>
                <a:ea typeface="Cambria" pitchFamily="18" charset="0"/>
              </a:rPr>
              <a:t>6. Cố ý hủy hoại mẫu vật địa chất, khoáng sản có giá trị hoặc quý hiếm.</a:t>
            </a:r>
          </a:p>
          <a:p>
            <a:pPr algn="just"/>
            <a:r>
              <a:rPr lang="vi-VN" sz="2200" dirty="0">
                <a:solidFill>
                  <a:srgbClr val="0D30DD"/>
                </a:solidFill>
                <a:latin typeface="Cambria" pitchFamily="18" charset="0"/>
                <a:ea typeface="Cambria" pitchFamily="18" charset="0"/>
              </a:rPr>
              <a:t>7. Các hành vi khác theo quy định của pháp luật.</a:t>
            </a:r>
            <a:endParaRPr lang="en-US" sz="2200" dirty="0">
              <a:solidFill>
                <a:srgbClr val="0D30DD"/>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519842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37"/>
                                        </p:tgtEl>
                                        <p:attrNameLst>
                                          <p:attrName>r</p:attrName>
                                        </p:attrNameLst>
                                      </p:cBhvr>
                                    </p:animRot>
                                    <p:animRot by="-240000">
                                      <p:cBhvr>
                                        <p:cTn id="13" dur="200" fill="hold">
                                          <p:stCondLst>
                                            <p:cond delay="200"/>
                                          </p:stCondLst>
                                        </p:cTn>
                                        <p:tgtEl>
                                          <p:spTgt spid="37"/>
                                        </p:tgtEl>
                                        <p:attrNameLst>
                                          <p:attrName>r</p:attrName>
                                        </p:attrNameLst>
                                      </p:cBhvr>
                                    </p:animRot>
                                    <p:animRot by="240000">
                                      <p:cBhvr>
                                        <p:cTn id="14" dur="200" fill="hold">
                                          <p:stCondLst>
                                            <p:cond delay="400"/>
                                          </p:stCondLst>
                                        </p:cTn>
                                        <p:tgtEl>
                                          <p:spTgt spid="37"/>
                                        </p:tgtEl>
                                        <p:attrNameLst>
                                          <p:attrName>r</p:attrName>
                                        </p:attrNameLst>
                                      </p:cBhvr>
                                    </p:animRot>
                                    <p:animRot by="-240000">
                                      <p:cBhvr>
                                        <p:cTn id="15" dur="200" fill="hold">
                                          <p:stCondLst>
                                            <p:cond delay="600"/>
                                          </p:stCondLst>
                                        </p:cTn>
                                        <p:tgtEl>
                                          <p:spTgt spid="37"/>
                                        </p:tgtEl>
                                        <p:attrNameLst>
                                          <p:attrName>r</p:attrName>
                                        </p:attrNameLst>
                                      </p:cBhvr>
                                    </p:animRot>
                                    <p:animRot by="120000">
                                      <p:cBhvr>
                                        <p:cTn id="16" dur="200" fill="hold">
                                          <p:stCondLst>
                                            <p:cond delay="800"/>
                                          </p:stCondLst>
                                        </p:cTn>
                                        <p:tgtEl>
                                          <p:spTgt spid="3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randombar(horizontal)">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0"/>
            <a:ext cx="9144000" cy="6858000"/>
          </a:xfrm>
          <a:prstGeom prst="rect">
            <a:avLst/>
          </a:prstGeom>
          <a:blipFill>
            <a:blip r:embed="rId3"/>
            <a:stretch>
              <a:fillRect/>
            </a:stretch>
          </a:blipFill>
          <a:ln>
            <a:noFill/>
          </a:ln>
          <a:effectLst/>
        </p:spPr>
      </p:pic>
      <p:sp>
        <p:nvSpPr>
          <p:cNvPr id="9" name="Rounded Rectangle 8"/>
          <p:cNvSpPr/>
          <p:nvPr/>
        </p:nvSpPr>
        <p:spPr>
          <a:xfrm>
            <a:off x="3920358" y="152400"/>
            <a:ext cx="876300" cy="876300"/>
          </a:xfrm>
          <a:prstGeom prst="roundRect">
            <a:avLst>
              <a:gd name="adj" fmla="val 9608"/>
            </a:avLst>
          </a:prstGeom>
          <a:solidFill>
            <a:srgbClr val="0070C0"/>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7" descr="http://www.perceptions.couk.com/imgs/Earth_Rotates_200_x_200.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4828" y="58194"/>
            <a:ext cx="467360" cy="46736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4457700" y="0"/>
            <a:ext cx="1261242" cy="8987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b="1" dirty="0">
                <a:solidFill>
                  <a:srgbClr val="C00000"/>
                </a:solidFill>
                <a:effectLst>
                  <a:outerShdw blurRad="38100" dist="38100" dir="2700000" algn="tl">
                    <a:srgbClr val="000000">
                      <a:alpha val="43137"/>
                    </a:srgbClr>
                  </a:outerShdw>
                </a:effectLst>
                <a:latin typeface="Arial" pitchFamily="34" charset="0"/>
                <a:cs typeface="Arial" pitchFamily="34" charset="0"/>
              </a:rPr>
              <a:t>LỚP</a:t>
            </a:r>
          </a:p>
          <a:p>
            <a:r>
              <a:rPr lang="en-US" sz="3500" b="1" dirty="0">
                <a:solidFill>
                  <a:srgbClr val="C00000"/>
                </a:solidFill>
                <a:effectLst>
                  <a:outerShdw blurRad="38100" dist="38100" dir="2700000" algn="tl">
                    <a:srgbClr val="000000">
                      <a:alpha val="43137"/>
                    </a:srgbClr>
                  </a:outerShdw>
                </a:effectLst>
                <a:latin typeface="Arial" pitchFamily="34" charset="0"/>
                <a:cs typeface="Arial" pitchFamily="34" charset="0"/>
              </a:rPr>
              <a:t>8</a:t>
            </a:r>
          </a:p>
        </p:txBody>
      </p:sp>
      <p:sp>
        <p:nvSpPr>
          <p:cNvPr id="12" name="Title 1"/>
          <p:cNvSpPr txBox="1">
            <a:spLocks/>
          </p:cNvSpPr>
          <p:nvPr/>
        </p:nvSpPr>
        <p:spPr>
          <a:xfrm>
            <a:off x="3543300" y="403411"/>
            <a:ext cx="1676400"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100" b="1" dirty="0">
                <a:solidFill>
                  <a:schemeClr val="bg1"/>
                </a:solidFill>
                <a:effectLst>
                  <a:outerShdw blurRad="38100" dist="38100" dir="2700000" algn="tl">
                    <a:srgbClr val="000000">
                      <a:alpha val="43137"/>
                    </a:srgbClr>
                  </a:outerShdw>
                </a:effectLst>
                <a:latin typeface="Cambria" pitchFamily="18" charset="0"/>
              </a:rPr>
              <a:t>PHẦN ĐỊA LÍ</a:t>
            </a:r>
          </a:p>
        </p:txBody>
      </p:sp>
      <p:sp>
        <p:nvSpPr>
          <p:cNvPr id="13" name="Title 1"/>
          <p:cNvSpPr txBox="1">
            <a:spLocks/>
          </p:cNvSpPr>
          <p:nvPr/>
        </p:nvSpPr>
        <p:spPr>
          <a:xfrm>
            <a:off x="609600" y="1371600"/>
            <a:ext cx="79248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FF0000"/>
                </a:solidFill>
                <a:effectLst>
                  <a:outerShdw blurRad="38100" dist="38100" dir="2700000" algn="tl">
                    <a:srgbClr val="000000">
                      <a:alpha val="43137"/>
                    </a:srgbClr>
                  </a:outerShdw>
                </a:effectLst>
                <a:latin typeface="Cambria" pitchFamily="18" charset="0"/>
              </a:rPr>
              <a:t>BÀI 3. KHOÁNG SẢN VIỆT NAM</a:t>
            </a:r>
          </a:p>
          <a:p>
            <a:r>
              <a:rPr lang="en-US" sz="2400" b="1" dirty="0">
                <a:solidFill>
                  <a:srgbClr val="00B050"/>
                </a:solidFill>
                <a:effectLst>
                  <a:outerShdw blurRad="38100" dist="38100" dir="2700000" algn="tl">
                    <a:srgbClr val="000000">
                      <a:alpha val="43137"/>
                    </a:srgbClr>
                  </a:outerShdw>
                </a:effectLst>
                <a:latin typeface="Cambria" pitchFamily="18" charset="0"/>
              </a:rPr>
              <a:t>NỘI DUNG BÀI HỌC</a:t>
            </a:r>
            <a:endParaRPr lang="vi-VN" sz="2400" b="1" dirty="0">
              <a:solidFill>
                <a:srgbClr val="00B050"/>
              </a:solidFill>
              <a:effectLst>
                <a:outerShdw blurRad="38100" dist="38100" dir="2700000" algn="tl">
                  <a:srgbClr val="000000">
                    <a:alpha val="43137"/>
                  </a:srgbClr>
                </a:outerShdw>
              </a:effectLst>
              <a:latin typeface="Cambria" pitchFamily="18" charset="0"/>
            </a:endParaRPr>
          </a:p>
        </p:txBody>
      </p:sp>
      <p:sp>
        <p:nvSpPr>
          <p:cNvPr id="24" name="Rectangle 23"/>
          <p:cNvSpPr/>
          <p:nvPr/>
        </p:nvSpPr>
        <p:spPr>
          <a:xfrm>
            <a:off x="210665" y="45720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228600" y="3470863"/>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255299" y="24384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Title 1"/>
          <p:cNvSpPr txBox="1">
            <a:spLocks/>
          </p:cNvSpPr>
          <p:nvPr/>
        </p:nvSpPr>
        <p:spPr>
          <a:xfrm>
            <a:off x="1062340" y="2645613"/>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effectLst>
                  <a:outerShdw blurRad="38100" dist="38100" dir="2700000" algn="tl">
                    <a:srgbClr val="000000">
                      <a:alpha val="43137"/>
                    </a:srgbClr>
                  </a:outerShdw>
                </a:effectLst>
                <a:latin typeface="Cambria" pitchFamily="18" charset="0"/>
              </a:rPr>
              <a:t>ĐẶC ĐIỂM CHUNG CỦA KHOÁNG SẢN VIỆT NAM</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9" name="Title 1"/>
          <p:cNvSpPr txBox="1">
            <a:spLocks/>
          </p:cNvSpPr>
          <p:nvPr/>
        </p:nvSpPr>
        <p:spPr>
          <a:xfrm>
            <a:off x="1035640" y="3661363"/>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300" b="1" dirty="0">
                <a:solidFill>
                  <a:srgbClr val="0D30DD"/>
                </a:solidFill>
                <a:effectLst>
                  <a:outerShdw blurRad="38100" dist="38100" dir="2700000" algn="tl">
                    <a:srgbClr val="000000">
                      <a:alpha val="43137"/>
                    </a:srgbClr>
                  </a:outerShdw>
                </a:effectLst>
                <a:latin typeface="Cambria" pitchFamily="18" charset="0"/>
              </a:rPr>
              <a:t>ĐẶC ĐIỂM PHÂN BỐ CÁC LOẠI KHOÁNG SẢN CHỦ YẾU </a:t>
            </a:r>
            <a:endParaRPr lang="en-US" sz="2300" b="1" dirty="0">
              <a:solidFill>
                <a:srgbClr val="0D30DD"/>
              </a:solidFill>
              <a:effectLst>
                <a:outerShdw blurRad="38100" dist="38100" dir="2700000" algn="tl">
                  <a:srgbClr val="000000">
                    <a:alpha val="43137"/>
                  </a:srgbClr>
                </a:outerShdw>
              </a:effectLst>
              <a:latin typeface="Cambria" pitchFamily="18" charset="0"/>
            </a:endParaRPr>
          </a:p>
        </p:txBody>
      </p:sp>
      <p:sp>
        <p:nvSpPr>
          <p:cNvPr id="30" name="Title 1"/>
          <p:cNvSpPr txBox="1">
            <a:spLocks/>
          </p:cNvSpPr>
          <p:nvPr/>
        </p:nvSpPr>
        <p:spPr>
          <a:xfrm>
            <a:off x="1017705" y="47625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effectLst>
                  <a:outerShdw blurRad="38100" dist="38100" dir="2700000" algn="tl">
                    <a:srgbClr val="000000">
                      <a:alpha val="43137"/>
                    </a:srgbClr>
                  </a:outerShdw>
                </a:effectLst>
                <a:latin typeface="Cambria" pitchFamily="18" charset="0"/>
              </a:rPr>
              <a:t>SỬ DỤNG HỢP LÍ TÀI NGUYÊN KHOÁNG SẢN</a:t>
            </a:r>
          </a:p>
        </p:txBody>
      </p:sp>
      <p:sp>
        <p:nvSpPr>
          <p:cNvPr id="31" name="Rectangle 30"/>
          <p:cNvSpPr/>
          <p:nvPr/>
        </p:nvSpPr>
        <p:spPr>
          <a:xfrm>
            <a:off x="210665" y="56388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Title 1"/>
          <p:cNvSpPr txBox="1">
            <a:spLocks/>
          </p:cNvSpPr>
          <p:nvPr/>
        </p:nvSpPr>
        <p:spPr>
          <a:xfrm>
            <a:off x="1017705" y="58293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effectLst>
                  <a:outerShdw blurRad="38100" dist="38100" dir="2700000" algn="tl">
                    <a:srgbClr val="000000">
                      <a:alpha val="43137"/>
                    </a:srgbClr>
                  </a:outerShdw>
                </a:effectLst>
                <a:latin typeface="Cambria" pitchFamily="18" charset="0"/>
              </a:rPr>
              <a:t>LUYỆN TẬP VÀ VẬN DỤNG</a:t>
            </a:r>
          </a:p>
        </p:txBody>
      </p:sp>
      <p:sp>
        <p:nvSpPr>
          <p:cNvPr id="33" name="Rounded Rectangle 32"/>
          <p:cNvSpPr/>
          <p:nvPr/>
        </p:nvSpPr>
        <p:spPr>
          <a:xfrm>
            <a:off x="507769" y="2286000"/>
            <a:ext cx="8102831" cy="4334782"/>
          </a:xfrm>
          <a:prstGeom prst="roundRect">
            <a:avLst>
              <a:gd name="adj" fmla="val 8948"/>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 Same Side Corner Rectangle 33"/>
          <p:cNvSpPr/>
          <p:nvPr/>
        </p:nvSpPr>
        <p:spPr>
          <a:xfrm rot="5400000">
            <a:off x="365991" y="25383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ound Same Side Corner Rectangle 34"/>
          <p:cNvSpPr/>
          <p:nvPr/>
        </p:nvSpPr>
        <p:spPr>
          <a:xfrm rot="5400000">
            <a:off x="339292" y="3570851"/>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itle 1"/>
          <p:cNvSpPr txBox="1">
            <a:spLocks/>
          </p:cNvSpPr>
          <p:nvPr/>
        </p:nvSpPr>
        <p:spPr>
          <a:xfrm>
            <a:off x="94135" y="2642139"/>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1</a:t>
            </a:r>
          </a:p>
        </p:txBody>
      </p:sp>
      <p:sp>
        <p:nvSpPr>
          <p:cNvPr id="37" name="Title 1"/>
          <p:cNvSpPr txBox="1">
            <a:spLocks/>
          </p:cNvSpPr>
          <p:nvPr/>
        </p:nvSpPr>
        <p:spPr>
          <a:xfrm>
            <a:off x="94135" y="3661363"/>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2</a:t>
            </a:r>
          </a:p>
        </p:txBody>
      </p:sp>
      <p:sp>
        <p:nvSpPr>
          <p:cNvPr id="38" name="Round Same Side Corner Rectangle 37"/>
          <p:cNvSpPr/>
          <p:nvPr/>
        </p:nvSpPr>
        <p:spPr>
          <a:xfrm rot="5400000">
            <a:off x="321357" y="46719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itle 1"/>
          <p:cNvSpPr txBox="1">
            <a:spLocks/>
          </p:cNvSpPr>
          <p:nvPr/>
        </p:nvSpPr>
        <p:spPr>
          <a:xfrm>
            <a:off x="76200" y="47625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3</a:t>
            </a:r>
          </a:p>
        </p:txBody>
      </p:sp>
      <p:sp>
        <p:nvSpPr>
          <p:cNvPr id="40" name="Round Same Side Corner Rectangle 39"/>
          <p:cNvSpPr/>
          <p:nvPr/>
        </p:nvSpPr>
        <p:spPr>
          <a:xfrm rot="5400000">
            <a:off x="321357" y="57387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itle 1"/>
          <p:cNvSpPr txBox="1">
            <a:spLocks/>
          </p:cNvSpPr>
          <p:nvPr/>
        </p:nvSpPr>
        <p:spPr>
          <a:xfrm>
            <a:off x="76200" y="58293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4</a:t>
            </a:r>
          </a:p>
        </p:txBody>
      </p:sp>
    </p:spTree>
    <p:extLst>
      <p:ext uri="{BB962C8B-B14F-4D97-AF65-F5344CB8AC3E}">
        <p14:creationId xmlns:p14="http://schemas.microsoft.com/office/powerpoint/2010/main" val="218332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up)">
                                      <p:cBhvr>
                                        <p:cTn id="12" dur="100"/>
                                        <p:tgtEl>
                                          <p:spTgt spid="26"/>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up)">
                                      <p:cBhvr>
                                        <p:cTn id="15" dur="500"/>
                                        <p:tgtEl>
                                          <p:spTgt spid="33"/>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left)">
                                      <p:cBhvr>
                                        <p:cTn id="23" dur="250"/>
                                        <p:tgtEl>
                                          <p:spTgt spid="34"/>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left)">
                                      <p:cBhvr>
                                        <p:cTn id="26" dur="25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up)">
                                      <p:cBhvr>
                                        <p:cTn id="31" dur="100"/>
                                        <p:tgtEl>
                                          <p:spTgt spid="25"/>
                                        </p:tgtEl>
                                      </p:cBhvr>
                                    </p:animEffect>
                                  </p:childTnLst>
                                </p:cTn>
                              </p:par>
                            </p:childTnLst>
                          </p:cTn>
                        </p:par>
                        <p:par>
                          <p:cTn id="32" fill="hold">
                            <p:stCondLst>
                              <p:cond delay="100"/>
                            </p:stCondLst>
                            <p:childTnLst>
                              <p:par>
                                <p:cTn id="33" presetID="22" presetClass="entr" presetSubtype="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childTnLst>
                          </p:cTn>
                        </p:par>
                        <p:par>
                          <p:cTn id="36" fill="hold">
                            <p:stCondLst>
                              <p:cond delay="600"/>
                            </p:stCondLst>
                            <p:childTnLst>
                              <p:par>
                                <p:cTn id="37" presetID="2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left)">
                                      <p:cBhvr>
                                        <p:cTn id="39" dur="250"/>
                                        <p:tgtEl>
                                          <p:spTgt spid="35"/>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25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up)">
                                      <p:cBhvr>
                                        <p:cTn id="47" dur="100"/>
                                        <p:tgtEl>
                                          <p:spTgt spid="24"/>
                                        </p:tgtEl>
                                      </p:cBhvr>
                                    </p:animEffect>
                                  </p:childTnLst>
                                </p:cTn>
                              </p:par>
                            </p:childTnLst>
                          </p:cTn>
                        </p:par>
                        <p:par>
                          <p:cTn id="48" fill="hold">
                            <p:stCondLst>
                              <p:cond delay="100"/>
                            </p:stCondLst>
                            <p:childTnLst>
                              <p:par>
                                <p:cTn id="49" presetID="22" presetClass="entr" presetSubtype="8"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left)">
                                      <p:cBhvr>
                                        <p:cTn id="51" dur="500"/>
                                        <p:tgtEl>
                                          <p:spTgt spid="30"/>
                                        </p:tgtEl>
                                      </p:cBhvr>
                                    </p:animEffect>
                                  </p:childTnLst>
                                </p:cTn>
                              </p:par>
                            </p:childTnLst>
                          </p:cTn>
                        </p:par>
                        <p:par>
                          <p:cTn id="52" fill="hold">
                            <p:stCondLst>
                              <p:cond delay="600"/>
                            </p:stCondLst>
                            <p:childTnLst>
                              <p:par>
                                <p:cTn id="53" presetID="22" presetClass="entr" presetSubtype="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left)">
                                      <p:cBhvr>
                                        <p:cTn id="55" dur="250"/>
                                        <p:tgtEl>
                                          <p:spTgt spid="38"/>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250"/>
                                        <p:tgtEl>
                                          <p:spTgt spid="3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up)">
                                      <p:cBhvr>
                                        <p:cTn id="63" dur="100"/>
                                        <p:tgtEl>
                                          <p:spTgt spid="31"/>
                                        </p:tgtEl>
                                      </p:cBhvr>
                                    </p:animEffect>
                                  </p:childTnLst>
                                </p:cTn>
                              </p:par>
                            </p:childTnLst>
                          </p:cTn>
                        </p:par>
                        <p:par>
                          <p:cTn id="64" fill="hold">
                            <p:stCondLst>
                              <p:cond delay="10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600"/>
                            </p:stCondLst>
                            <p:childTnLst>
                              <p:par>
                                <p:cTn id="69" presetID="22" presetClass="entr" presetSubtype="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wipe(left)">
                                      <p:cBhvr>
                                        <p:cTn id="71" dur="250"/>
                                        <p:tgtEl>
                                          <p:spTgt spid="40"/>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wipe(left)">
                                      <p:cBhvr>
                                        <p:cTn id="74" dur="2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4" grpId="0" animBg="1"/>
      <p:bldP spid="25" grpId="0" animBg="1"/>
      <p:bldP spid="26" grpId="0" animBg="1"/>
      <p:bldP spid="28" grpId="0"/>
      <p:bldP spid="29" grpId="0"/>
      <p:bldP spid="30" grpId="0"/>
      <p:bldP spid="31" grpId="0" animBg="1"/>
      <p:bldP spid="32" grpId="0"/>
      <p:bldP spid="33" grpId="0" animBg="1"/>
      <p:bldP spid="34" grpId="0" animBg="1"/>
      <p:bldP spid="35" grpId="0" animBg="1"/>
      <p:bldP spid="36" grpId="0"/>
      <p:bldP spid="37" grpId="0"/>
      <p:bldP spid="38" grpId="0" animBg="1"/>
      <p:bldP spid="39" grpId="0"/>
      <p:bldP spid="40" grpId="0" animBg="1"/>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BÀI 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4</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6" name="Rectangle 15"/>
          <p:cNvSpPr/>
          <p:nvPr/>
        </p:nvSpPr>
        <p:spPr>
          <a:xfrm>
            <a:off x="1447800" y="2004536"/>
            <a:ext cx="7239001" cy="738664"/>
          </a:xfrm>
          <a:prstGeom prst="rect">
            <a:avLst/>
          </a:prstGeom>
          <a:solidFill>
            <a:srgbClr val="BCFCD4"/>
          </a:solidFill>
          <a:ln w="12700">
            <a:solidFill>
              <a:srgbClr val="009900"/>
            </a:solidFill>
          </a:ln>
        </p:spPr>
        <p:txBody>
          <a:bodyPr wrap="square">
            <a:spAutoFit/>
          </a:bodyPr>
          <a:lstStyle/>
          <a:p>
            <a:pPr algn="just"/>
            <a:r>
              <a:rPr lang="en-US" sz="2100" i="1" dirty="0" err="1">
                <a:solidFill>
                  <a:srgbClr val="FF0000"/>
                </a:solidFill>
                <a:latin typeface="Cambria" panose="02040503050406030204" pitchFamily="18" charset="0"/>
                <a:ea typeface="Cambria" panose="02040503050406030204" pitchFamily="18" charset="0"/>
              </a:rPr>
              <a:t>Dựa</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vào</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kiến</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thức</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đã</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học</a:t>
            </a:r>
            <a:r>
              <a:rPr lang="en-US" sz="2100" i="1" dirty="0">
                <a:solidFill>
                  <a:srgbClr val="FF0000"/>
                </a:solidFill>
                <a:latin typeface="Cambria" panose="02040503050406030204" pitchFamily="18" charset="0"/>
                <a:ea typeface="Cambria" panose="02040503050406030204" pitchFamily="18" charset="0"/>
              </a:rPr>
              <a:t>, h</a:t>
            </a:r>
            <a:r>
              <a:rPr lang="vi-VN" sz="2100" i="1" dirty="0">
                <a:solidFill>
                  <a:srgbClr val="FF0000"/>
                </a:solidFill>
                <a:latin typeface="Cambria" panose="02040503050406030204" pitchFamily="18" charset="0"/>
                <a:ea typeface="Cambria" panose="02040503050406030204" pitchFamily="18" charset="0"/>
              </a:rPr>
              <a:t>ãy vẽ sơ đồ thể hiện sự đa dạng của tài nguyên khoáng sản Việt Nam.</a:t>
            </a:r>
          </a:p>
        </p:txBody>
      </p:sp>
      <p:pic>
        <p:nvPicPr>
          <p:cNvPr id="1027"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10565" y="1957400"/>
            <a:ext cx="844156" cy="88692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437401" y="4027035"/>
            <a:ext cx="1005837" cy="1002165"/>
            <a:chOff x="328593" y="3259179"/>
            <a:chExt cx="1256547" cy="1465221"/>
          </a:xfrm>
        </p:grpSpPr>
        <p:pic>
          <p:nvPicPr>
            <p:cNvPr id="1028" name="Picture 4"/>
            <p:cNvPicPr>
              <a:picLocks noChangeAspect="1" noChangeArrowheads="1"/>
            </p:cNvPicPr>
            <p:nvPr/>
          </p:nvPicPr>
          <p:blipFill>
            <a:blip r:embed="rId7">
              <a:extLst>
                <a:ext uri="{BEBA8EAE-BF5A-486C-A8C5-ECC9F3942E4B}">
                  <a14:imgProps xmlns:a14="http://schemas.microsoft.com/office/drawing/2010/main">
                    <a14:imgLayer r:embed="rId8">
                      <a14:imgEffect>
                        <a14:artisticMarker/>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28593" y="3383619"/>
              <a:ext cx="1167903" cy="13407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2" descr="http://previews.123rf.com/images/mistac/mistac1207/mistac120700017/14524015-A-cartoon-boy-with-a-good-idea-Stock-Vector-thinking.jpg"/>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1011253" y="3259179"/>
              <a:ext cx="573887" cy="4622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grpSp>
      <p:sp>
        <p:nvSpPr>
          <p:cNvPr id="26" name="Text Box 9"/>
          <p:cNvSpPr txBox="1">
            <a:spLocks noChangeArrowheads="1"/>
          </p:cNvSpPr>
          <p:nvPr/>
        </p:nvSpPr>
        <p:spPr bwMode="auto">
          <a:xfrm>
            <a:off x="452586" y="1295399"/>
            <a:ext cx="4729013" cy="461665"/>
          </a:xfrm>
          <a:prstGeom prst="rect">
            <a:avLst/>
          </a:prstGeom>
          <a:solidFill>
            <a:srgbClr val="FFFF00"/>
          </a:solidFill>
          <a:ln w="28575">
            <a:solidFill>
              <a:srgbClr val="FF0000"/>
            </a:solidFill>
            <a:miter lim="800000"/>
            <a:headEnd/>
            <a:tailEnd/>
          </a:ln>
          <a:effectLst/>
        </p:spPr>
        <p:txBody>
          <a:bodyPr wrap="square">
            <a:spAutoFit/>
          </a:bodyPr>
          <a:lstStyle/>
          <a:p>
            <a:pPr>
              <a:spcBef>
                <a:spcPct val="50000"/>
              </a:spcBef>
            </a:pPr>
            <a:r>
              <a:rPr lang="en-US" sz="2400" b="1" dirty="0">
                <a:solidFill>
                  <a:srgbClr val="CC0000"/>
                </a:solidFill>
                <a:latin typeface="Times New Roman" pitchFamily="18" charset="0"/>
                <a:cs typeface="Times New Roman" pitchFamily="18" charset="0"/>
              </a:rPr>
              <a:t>a. </a:t>
            </a:r>
            <a:r>
              <a:rPr lang="en-US" sz="2400" b="1" dirty="0" err="1">
                <a:solidFill>
                  <a:srgbClr val="CC0000"/>
                </a:solidFill>
                <a:latin typeface="Times New Roman" pitchFamily="18" charset="0"/>
                <a:cs typeface="Times New Roman" pitchFamily="18" charset="0"/>
              </a:rPr>
              <a:t>Luyện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tập</a:t>
            </a:r>
            <a:endParaRPr lang="en-US" sz="2400" b="1" dirty="0">
              <a:solidFill>
                <a:srgbClr val="CC0000"/>
              </a:solidFill>
              <a:latin typeface="Times New Roman" pitchFamily="18" charset="0"/>
              <a:cs typeface="Times New Roman" pitchFamily="18" charset="0"/>
            </a:endParaRPr>
          </a:p>
        </p:txBody>
      </p:sp>
      <p:sp>
        <p:nvSpPr>
          <p:cNvPr id="36"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latin typeface="Cambria" pitchFamily="18" charset="0"/>
              </a:rPr>
              <a:t>LUYỆN TẬP VÀ VẬN DỤNG</a:t>
            </a:r>
          </a:p>
        </p:txBody>
      </p:sp>
      <p:pic>
        <p:nvPicPr>
          <p:cNvPr id="31" name="Picture 30" descr="Hãy vẽ sơ đồ thể hiện sự đa dạng của tài nguyên khoáng sản Việt Nam"/>
          <p:cNvPicPr/>
          <p:nvPr/>
        </p:nvPicPr>
        <p:blipFill rotWithShape="1">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l="2760" t="9104"/>
          <a:stretch/>
        </p:blipFill>
        <p:spPr bwMode="auto">
          <a:xfrm>
            <a:off x="1447800" y="2971800"/>
            <a:ext cx="7239001" cy="3505200"/>
          </a:xfrm>
          <a:prstGeom prst="rect">
            <a:avLst/>
          </a:prstGeom>
          <a:noFill/>
          <a:ln>
            <a:solidFill>
              <a:srgbClr val="0D30DD"/>
            </a:solidFill>
          </a:ln>
        </p:spPr>
      </p:pic>
    </p:spTree>
    <p:extLst>
      <p:ext uri="{BB962C8B-B14F-4D97-AF65-F5344CB8AC3E}">
        <p14:creationId xmlns:p14="http://schemas.microsoft.com/office/powerpoint/2010/main" val="42299329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14" presetClass="entr" presetSubtype="1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randombar(horizontal)">
                                      <p:cBhvr>
                                        <p:cTn id="10" dur="500"/>
                                        <p:tgtEl>
                                          <p:spTgt spid="102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randombar(horizontal)">
                                      <p:cBhvr>
                                        <p:cTn id="2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BÀI 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4</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26" name="Text Box 9"/>
          <p:cNvSpPr txBox="1">
            <a:spLocks noChangeArrowheads="1"/>
          </p:cNvSpPr>
          <p:nvPr/>
        </p:nvSpPr>
        <p:spPr bwMode="auto">
          <a:xfrm>
            <a:off x="452586" y="1295399"/>
            <a:ext cx="4729013" cy="461665"/>
          </a:xfrm>
          <a:prstGeom prst="rect">
            <a:avLst/>
          </a:prstGeom>
          <a:solidFill>
            <a:srgbClr val="FFFF00"/>
          </a:solidFill>
          <a:ln w="28575">
            <a:solidFill>
              <a:srgbClr val="FF0000"/>
            </a:solidFill>
            <a:miter lim="800000"/>
            <a:headEnd/>
            <a:tailEnd/>
          </a:ln>
          <a:effectLst/>
        </p:spPr>
        <p:txBody>
          <a:bodyPr wrap="square">
            <a:spAutoFit/>
          </a:bodyPr>
          <a:lstStyle/>
          <a:p>
            <a:pPr>
              <a:spcBef>
                <a:spcPct val="50000"/>
              </a:spcBef>
            </a:pPr>
            <a:r>
              <a:rPr lang="en-US" sz="2400" b="1" dirty="0">
                <a:solidFill>
                  <a:srgbClr val="CC0000"/>
                </a:solidFill>
                <a:latin typeface="Times New Roman" pitchFamily="18" charset="0"/>
                <a:cs typeface="Times New Roman" pitchFamily="18" charset="0"/>
              </a:rPr>
              <a:t>b. </a:t>
            </a:r>
            <a:r>
              <a:rPr lang="en-US" sz="2400" b="1" dirty="0" err="1">
                <a:solidFill>
                  <a:srgbClr val="CC0000"/>
                </a:solidFill>
                <a:latin typeface="Times New Roman" pitchFamily="18" charset="0"/>
                <a:cs typeface="Times New Roman" pitchFamily="18" charset="0"/>
              </a:rPr>
              <a:t>Vận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dụng</a:t>
            </a:r>
            <a:endParaRPr lang="en-US" sz="2400" b="1" dirty="0">
              <a:solidFill>
                <a:srgbClr val="CC0000"/>
              </a:solidFill>
              <a:latin typeface="Times New Roman" pitchFamily="18" charset="0"/>
              <a:cs typeface="Times New Roman" pitchFamily="18" charset="0"/>
            </a:endParaRPr>
          </a:p>
        </p:txBody>
      </p:sp>
      <p:sp>
        <p:nvSpPr>
          <p:cNvPr id="39"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latin typeface="Cambria" pitchFamily="18" charset="0"/>
              </a:rPr>
              <a:t>LUYỆN TẬP VÀ VẬN DỤNG</a:t>
            </a:r>
          </a:p>
        </p:txBody>
      </p:sp>
      <p:sp>
        <p:nvSpPr>
          <p:cNvPr id="21" name="Rectangle 20"/>
          <p:cNvSpPr/>
          <p:nvPr/>
        </p:nvSpPr>
        <p:spPr>
          <a:xfrm>
            <a:off x="1483305" y="2057400"/>
            <a:ext cx="7355895" cy="400110"/>
          </a:xfrm>
          <a:prstGeom prst="rect">
            <a:avLst/>
          </a:prstGeom>
          <a:solidFill>
            <a:srgbClr val="BCFCD4"/>
          </a:solidFill>
          <a:ln w="12700">
            <a:solidFill>
              <a:srgbClr val="009900"/>
            </a:solidFill>
          </a:ln>
        </p:spPr>
        <p:txBody>
          <a:bodyPr wrap="square">
            <a:spAutoFit/>
          </a:bodyPr>
          <a:lstStyle/>
          <a:p>
            <a:pPr algn="just"/>
            <a:r>
              <a:rPr lang="en-US" sz="2000" i="1" dirty="0" err="1">
                <a:solidFill>
                  <a:srgbClr val="FF0000"/>
                </a:solidFill>
                <a:latin typeface="Cambria" panose="02040503050406030204" pitchFamily="18" charset="0"/>
                <a:ea typeface="Cambria" panose="02040503050406030204" pitchFamily="18" charset="0"/>
              </a:rPr>
              <a:t>Tìm</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hiểu</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về</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một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loại</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khoáng</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sản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chủ</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yếu</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của</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Việt</a:t>
            </a:r>
            <a:r>
              <a:rPr lang="en-US" sz="2000" i="1" dirty="0">
                <a:solidFill>
                  <a:srgbClr val="FF0000"/>
                </a:solidFill>
                <a:latin typeface="Cambria" panose="02040503050406030204" pitchFamily="18" charset="0"/>
                <a:ea typeface="Cambria" panose="02040503050406030204" pitchFamily="18" charset="0"/>
              </a:rPr>
              <a:t> Nam.</a:t>
            </a:r>
            <a:endParaRPr lang="vi-VN" sz="2000" i="1" dirty="0">
              <a:solidFill>
                <a:srgbClr val="FF0000"/>
              </a:solidFill>
              <a:latin typeface="Cambria" panose="02040503050406030204" pitchFamily="18" charset="0"/>
              <a:ea typeface="Cambria" panose="02040503050406030204" pitchFamily="18" charset="0"/>
            </a:endParaRPr>
          </a:p>
        </p:txBody>
      </p:sp>
      <p:pic>
        <p:nvPicPr>
          <p:cNvPr id="22"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99699" y="1843133"/>
            <a:ext cx="856661" cy="90006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 22"/>
          <p:cNvGrpSpPr/>
          <p:nvPr/>
        </p:nvGrpSpPr>
        <p:grpSpPr>
          <a:xfrm>
            <a:off x="499698" y="4053988"/>
            <a:ext cx="948101" cy="975212"/>
            <a:chOff x="328593" y="3259179"/>
            <a:chExt cx="1256547" cy="1465221"/>
          </a:xfrm>
        </p:grpSpPr>
        <p:pic>
          <p:nvPicPr>
            <p:cNvPr id="24" name="Picture 4"/>
            <p:cNvPicPr>
              <a:picLocks noChangeAspect="1" noChangeArrowheads="1"/>
            </p:cNvPicPr>
            <p:nvPr/>
          </p:nvPicPr>
          <p:blipFill>
            <a:blip r:embed="rId7">
              <a:extLst>
                <a:ext uri="{BEBA8EAE-BF5A-486C-A8C5-ECC9F3942E4B}">
                  <a14:imgProps xmlns:a14="http://schemas.microsoft.com/office/drawing/2010/main">
                    <a14:imgLayer r:embed="rId8">
                      <a14:imgEffect>
                        <a14:artisticMarker/>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28593" y="3383619"/>
              <a:ext cx="1167903" cy="13407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12" descr="http://previews.123rf.com/images/mistac/mistac1207/mistac120700017/14524015-A-cartoon-boy-with-a-good-idea-Stock-Vector-thinking.jpg"/>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1011253" y="3259179"/>
              <a:ext cx="573887" cy="4622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grpSp>
      <p:sp>
        <p:nvSpPr>
          <p:cNvPr id="27" name="Rectangle 26"/>
          <p:cNvSpPr/>
          <p:nvPr/>
        </p:nvSpPr>
        <p:spPr>
          <a:xfrm>
            <a:off x="1513838" y="2743200"/>
            <a:ext cx="7325362" cy="3785652"/>
          </a:xfrm>
          <a:prstGeom prst="rect">
            <a:avLst/>
          </a:prstGeom>
          <a:solidFill>
            <a:srgbClr val="FFCCFF"/>
          </a:solidFill>
          <a:ln w="12700">
            <a:solidFill>
              <a:srgbClr val="0070C0"/>
            </a:solidFill>
          </a:ln>
        </p:spPr>
        <p:txBody>
          <a:bodyPr wrap="square">
            <a:spAutoFit/>
          </a:bodyPr>
          <a:lstStyle/>
          <a:p>
            <a:pPr algn="ctr"/>
            <a:r>
              <a:rPr lang="en-US" sz="2000" b="1" dirty="0">
                <a:solidFill>
                  <a:srgbClr val="0D30DD"/>
                </a:solidFill>
                <a:latin typeface="Cambria" panose="02040503050406030204" pitchFamily="18" charset="0"/>
                <a:ea typeface="Cambria" panose="02040503050406030204" pitchFamily="18" charset="0"/>
              </a:rPr>
              <a:t>KHAI THÁC </a:t>
            </a:r>
            <a:r>
              <a:rPr lang="en-US" sz="2000" b="1">
                <a:solidFill>
                  <a:srgbClr val="0D30DD"/>
                </a:solidFill>
                <a:latin typeface="Cambria" panose="02040503050406030204" pitchFamily="18" charset="0"/>
                <a:ea typeface="Cambria" panose="02040503050406030204" pitchFamily="18" charset="0"/>
              </a:rPr>
              <a:t>THAN ĐÁ Ở </a:t>
            </a:r>
            <a:r>
              <a:rPr lang="en-US" sz="2000" b="1" dirty="0">
                <a:solidFill>
                  <a:srgbClr val="0D30DD"/>
                </a:solidFill>
                <a:latin typeface="Cambria" panose="02040503050406030204" pitchFamily="18" charset="0"/>
                <a:ea typeface="Cambria" panose="02040503050406030204" pitchFamily="18" charset="0"/>
              </a:rPr>
              <a:t>QUẢNG NINH</a:t>
            </a:r>
          </a:p>
          <a:p>
            <a:pPr algn="just"/>
            <a:r>
              <a:rPr lang="vi-VN" sz="2000" dirty="0">
                <a:latin typeface="Cambria" panose="02040503050406030204" pitchFamily="18" charset="0"/>
                <a:ea typeface="Cambria" panose="02040503050406030204" pitchFamily="18" charset="0"/>
              </a:rPr>
              <a:t> - Quảng Ninh hiện có trữ lượng than đá khoảng hơn 3 tỷ tấn, hầu hết thuộc dòng an-tra-xít, tỷ lệ các-bon ổn định 80 - 90%; phần lớn tập trung tại 3 khu vực: Hạ Long, Cẩm Phả và Uông Bí , Đông Triều; mỗi năm cho phép khai thác khoảng 30 - 40 triệu tấn.</a:t>
            </a:r>
          </a:p>
          <a:p>
            <a:pPr algn="just"/>
            <a:r>
              <a:rPr lang="vi-VN" sz="2000" dirty="0">
                <a:latin typeface="Cambria" panose="02040503050406030204" pitchFamily="18" charset="0"/>
                <a:ea typeface="Cambria" panose="02040503050406030204" pitchFamily="18" charset="0"/>
              </a:rPr>
              <a:t>- Xác định được mục tiêu phát triển kinh tế bền vững, lâu dài, Quảng Ninh đã từng bước lập kế hoạch cùng với Tập đoàn TKT đưa ra lộ trình hợp lý để đóng cửa những mỏ than lộ thiên và chuyển hẳn sang khai thác hầm lò. Việc làm này không gây tác động nhiều đến phát triển kinh tế mà mở ra phương thức mới với phương châm chuyển dịch phát triển kinh tế từ “nâu” sang “xanh”, hướng tới phát triển những thành phố du lịch không còn khói, bụi.</a:t>
            </a:r>
          </a:p>
        </p:txBody>
      </p:sp>
    </p:spTree>
    <p:extLst>
      <p:ext uri="{BB962C8B-B14F-4D97-AF65-F5344CB8AC3E}">
        <p14:creationId xmlns:p14="http://schemas.microsoft.com/office/powerpoint/2010/main" val="34716703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par>
                                <p:cTn id="8" presetID="14"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randombar(horizontal)">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randombar(horizontal)">
                                      <p:cBhvr>
                                        <p:cTn id="2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BÀI 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6" name="Rectangle 15"/>
          <p:cNvSpPr/>
          <p:nvPr/>
        </p:nvSpPr>
        <p:spPr>
          <a:xfrm>
            <a:off x="1505710" y="1371600"/>
            <a:ext cx="3657601" cy="1508105"/>
          </a:xfrm>
          <a:prstGeom prst="rect">
            <a:avLst/>
          </a:prstGeom>
          <a:solidFill>
            <a:srgbClr val="BCFCD4"/>
          </a:solidFill>
          <a:ln w="12700">
            <a:solidFill>
              <a:srgbClr val="009900"/>
            </a:solidFill>
          </a:ln>
        </p:spPr>
        <p:txBody>
          <a:bodyPr wrap="square">
            <a:spAutoFit/>
          </a:bodyPr>
          <a:lstStyle/>
          <a:p>
            <a:pPr algn="just"/>
            <a:r>
              <a:rPr lang="en-US" sz="2300" i="1" dirty="0" err="1">
                <a:solidFill>
                  <a:srgbClr val="FF0000"/>
                </a:solidFill>
                <a:latin typeface="Cambria" panose="02040503050406030204" pitchFamily="18" charset="0"/>
                <a:ea typeface="Cambria" panose="02040503050406030204" pitchFamily="18" charset="0"/>
              </a:rPr>
              <a:t>Quan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sát</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hình</a:t>
            </a:r>
            <a:r>
              <a:rPr lang="en-US" sz="2300" i="1" dirty="0">
                <a:solidFill>
                  <a:srgbClr val="FF0000"/>
                </a:solidFill>
                <a:latin typeface="Cambria" panose="02040503050406030204" pitchFamily="18" charset="0"/>
                <a:ea typeface="Cambria" panose="02040503050406030204" pitchFamily="18" charset="0"/>
              </a:rPr>
              <a:t> 3.3 </a:t>
            </a:r>
            <a:r>
              <a:rPr lang="en-US" sz="2300" i="1" dirty="0" err="1">
                <a:solidFill>
                  <a:srgbClr val="FF0000"/>
                </a:solidFill>
                <a:latin typeface="Cambria" panose="02040503050406030204" pitchFamily="18" charset="0"/>
                <a:ea typeface="Cambria" panose="02040503050406030204" pitchFamily="18" charset="0"/>
              </a:rPr>
              <a:t>và</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kênh</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chữ</a:t>
            </a:r>
            <a:r>
              <a:rPr lang="en-US" sz="2300" i="1" dirty="0">
                <a:solidFill>
                  <a:srgbClr val="FF0000"/>
                </a:solidFill>
                <a:latin typeface="Cambria" panose="02040503050406030204" pitchFamily="18" charset="0"/>
                <a:ea typeface="Cambria" panose="02040503050406030204" pitchFamily="18" charset="0"/>
              </a:rPr>
              <a:t> SGK, </a:t>
            </a:r>
            <a:r>
              <a:rPr lang="en-US" sz="2300" i="1" dirty="0" err="1">
                <a:solidFill>
                  <a:srgbClr val="FF0000"/>
                </a:solidFill>
                <a:latin typeface="Cambria" panose="02040503050406030204" pitchFamily="18" charset="0"/>
                <a:ea typeface="Cambria" panose="02040503050406030204" pitchFamily="18" charset="0"/>
              </a:rPr>
              <a:t>em</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hãy</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chứng</a:t>
            </a:r>
            <a:r>
              <a:rPr lang="en-US" sz="2300" i="1" dirty="0">
                <a:solidFill>
                  <a:srgbClr val="FF0000"/>
                </a:solidFill>
                <a:latin typeface="Cambria" panose="02040503050406030204" pitchFamily="18" charset="0"/>
                <a:ea typeface="Cambria" panose="02040503050406030204" pitchFamily="18" charset="0"/>
              </a:rPr>
              <a:t> minh </a:t>
            </a:r>
            <a:r>
              <a:rPr lang="en-US" sz="2300" i="1" dirty="0" err="1">
                <a:solidFill>
                  <a:srgbClr val="FF0000"/>
                </a:solidFill>
                <a:latin typeface="Cambria" panose="02040503050406030204" pitchFamily="18" charset="0"/>
                <a:ea typeface="Cambria" panose="02040503050406030204" pitchFamily="18" charset="0"/>
              </a:rPr>
              <a:t>khoáng</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sản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nước</a:t>
            </a:r>
            <a:r>
              <a:rPr lang="en-US" sz="2300" i="1" dirty="0">
                <a:solidFill>
                  <a:srgbClr val="FF0000"/>
                </a:solidFill>
                <a:latin typeface="Cambria" panose="02040503050406030204" pitchFamily="18" charset="0"/>
                <a:ea typeface="Cambria" panose="02040503050406030204" pitchFamily="18" charset="0"/>
              </a:rPr>
              <a:t> ta </a:t>
            </a:r>
            <a:r>
              <a:rPr lang="en-US" sz="2300" i="1" dirty="0" err="1">
                <a:solidFill>
                  <a:srgbClr val="FF0000"/>
                </a:solidFill>
                <a:latin typeface="Cambria" panose="02040503050406030204" pitchFamily="18" charset="0"/>
                <a:ea typeface="Cambria" panose="02040503050406030204" pitchFamily="18" charset="0"/>
              </a:rPr>
              <a:t>khá</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phong</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phú</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và</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đa</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dạng</a:t>
            </a:r>
            <a:r>
              <a:rPr lang="en-US" sz="2300" i="1" dirty="0">
                <a:solidFill>
                  <a:srgbClr val="FF0000"/>
                </a:solidFill>
                <a:latin typeface="Cambria" panose="02040503050406030204" pitchFamily="18" charset="0"/>
                <a:ea typeface="Cambria" panose="02040503050406030204" pitchFamily="18" charset="0"/>
              </a:rPr>
              <a:t>.</a:t>
            </a:r>
            <a:endParaRPr lang="vi-VN" sz="2300" i="1" dirty="0">
              <a:solidFill>
                <a:srgbClr val="FF0000"/>
              </a:solidFill>
              <a:latin typeface="Cambria" panose="02040503050406030204" pitchFamily="18" charset="0"/>
              <a:ea typeface="Cambria" panose="02040503050406030204" pitchFamily="18" charset="0"/>
            </a:endParaRP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latin typeface="Cambria" pitchFamily="18" charset="0"/>
              </a:rPr>
              <a:t>ĐẶC ĐIỂM CHUNG CỦA KHOÁNG SẢN VIỆT NAM</a:t>
            </a:r>
          </a:p>
        </p:txBody>
      </p:sp>
      <p:pic>
        <p:nvPicPr>
          <p:cNvPr id="1027"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86339" y="1516120"/>
            <a:ext cx="1167904" cy="12270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191254" y="4021179"/>
            <a:ext cx="1332746" cy="1312821"/>
            <a:chOff x="328593" y="3259179"/>
            <a:chExt cx="1256547" cy="1465221"/>
          </a:xfrm>
        </p:grpSpPr>
        <p:pic>
          <p:nvPicPr>
            <p:cNvPr id="1028" name="Picture 4"/>
            <p:cNvPicPr>
              <a:picLocks noChangeAspect="1" noChangeArrowheads="1"/>
            </p:cNvPicPr>
            <p:nvPr/>
          </p:nvPicPr>
          <p:blipFill>
            <a:blip r:embed="rId7">
              <a:extLst>
                <a:ext uri="{BEBA8EAE-BF5A-486C-A8C5-ECC9F3942E4B}">
                  <a14:imgProps xmlns:a14="http://schemas.microsoft.com/office/drawing/2010/main">
                    <a14:imgLayer r:embed="rId8">
                      <a14:imgEffect>
                        <a14:artisticMarker/>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28593" y="3383619"/>
              <a:ext cx="1167903" cy="13407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2" descr="http://previews.123rf.com/images/mistac/mistac1207/mistac120700017/14524015-A-cartoon-boy-with-a-good-idea-Stock-Vector-thinking.jpg"/>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1011253" y="3259179"/>
              <a:ext cx="573887" cy="4622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grpSp>
      <p:sp>
        <p:nvSpPr>
          <p:cNvPr id="32" name="Rectangle 31"/>
          <p:cNvSpPr/>
          <p:nvPr/>
        </p:nvSpPr>
        <p:spPr>
          <a:xfrm>
            <a:off x="1523998" y="3124200"/>
            <a:ext cx="3657601" cy="3277820"/>
          </a:xfrm>
          <a:prstGeom prst="rect">
            <a:avLst/>
          </a:prstGeom>
          <a:solidFill>
            <a:srgbClr val="FFCCFF"/>
          </a:solidFill>
          <a:ln w="12700">
            <a:solidFill>
              <a:srgbClr val="0070C0"/>
            </a:solidFill>
          </a:ln>
        </p:spPr>
        <p:txBody>
          <a:bodyPr wrap="square">
            <a:spAutoFit/>
          </a:bodyPr>
          <a:lstStyle/>
          <a:p>
            <a:pPr algn="just"/>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Có</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trên</a:t>
            </a:r>
            <a:r>
              <a:rPr lang="en-US" sz="2300" dirty="0">
                <a:latin typeface="Cambria" panose="02040503050406030204" pitchFamily="18" charset="0"/>
                <a:ea typeface="Cambria" panose="02040503050406030204" pitchFamily="18" charset="0"/>
              </a:rPr>
              <a:t> 5000 </a:t>
            </a:r>
            <a:r>
              <a:rPr lang="en-US" sz="2300" dirty="0" err="1">
                <a:latin typeface="Cambria" panose="02040503050406030204" pitchFamily="18" charset="0"/>
                <a:ea typeface="Cambria" panose="02040503050406030204" pitchFamily="18" charset="0"/>
              </a:rPr>
              <a:t>mỏ</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và</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điểm</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quặng</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của</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hơn</a:t>
            </a:r>
            <a:r>
              <a:rPr lang="en-US" sz="2300" dirty="0">
                <a:latin typeface="Cambria" panose="02040503050406030204" pitchFamily="18" charset="0"/>
                <a:ea typeface="Cambria" panose="02040503050406030204" pitchFamily="18" charset="0"/>
              </a:rPr>
              <a:t> 60 </a:t>
            </a:r>
            <a:r>
              <a:rPr lang="en-US" sz="2300" dirty="0" err="1">
                <a:latin typeface="Cambria" panose="02040503050406030204" pitchFamily="18" charset="0"/>
                <a:ea typeface="Cambria" panose="02040503050406030204" pitchFamily="18" charset="0"/>
              </a:rPr>
              <a:t>loại</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khoáng</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sản</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khác</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nhau</a:t>
            </a:r>
            <a:r>
              <a:rPr lang="en-US" sz="2300" dirty="0">
                <a:latin typeface="Cambria" panose="02040503050406030204" pitchFamily="18" charset="0"/>
                <a:ea typeface="Cambria" panose="02040503050406030204" pitchFamily="18" charset="0"/>
              </a:rPr>
              <a:t>.</a:t>
            </a:r>
          </a:p>
          <a:p>
            <a:pPr algn="just"/>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Một</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số</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loại</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khoáng</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sản</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dầu</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mỏ</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khí</a:t>
            </a:r>
            <a:r>
              <a:rPr lang="en-US" sz="2300" dirty="0">
                <a:latin typeface="Cambria" panose="02040503050406030204" pitchFamily="18" charset="0"/>
                <a:ea typeface="Cambria" panose="02040503050406030204" pitchFamily="18" charset="0"/>
              </a:rPr>
              <a:t> tự </a:t>
            </a:r>
            <a:r>
              <a:rPr lang="en-US" sz="2300" dirty="0" err="1">
                <a:latin typeface="Cambria" panose="02040503050406030204" pitchFamily="18" charset="0"/>
                <a:ea typeface="Cambria" panose="02040503050406030204" pitchFamily="18" charset="0"/>
              </a:rPr>
              <a:t>nhiên</a:t>
            </a:r>
            <a:r>
              <a:rPr lang="en-US" sz="2300" dirty="0">
                <a:latin typeface="Cambria" panose="02040503050406030204" pitchFamily="18" charset="0"/>
                <a:ea typeface="Cambria" panose="02040503050406030204" pitchFamily="18" charset="0"/>
              </a:rPr>
              <a:t>, than </a:t>
            </a:r>
            <a:r>
              <a:rPr lang="en-US" sz="2300" dirty="0" err="1">
                <a:latin typeface="Cambria" panose="02040503050406030204" pitchFamily="18" charset="0"/>
                <a:ea typeface="Cambria" panose="02040503050406030204" pitchFamily="18" charset="0"/>
              </a:rPr>
              <a:t>đá</a:t>
            </a:r>
            <a:r>
              <a:rPr lang="en-US" sz="2300" dirty="0">
                <a:latin typeface="Cambria" panose="02040503050406030204" pitchFamily="18" charset="0"/>
                <a:ea typeface="Cambria" panose="02040503050406030204" pitchFamily="18" charset="0"/>
              </a:rPr>
              <a:t>, than </a:t>
            </a:r>
            <a:r>
              <a:rPr lang="en-US" sz="2300" dirty="0" err="1">
                <a:latin typeface="Cambria" panose="02040503050406030204" pitchFamily="18" charset="0"/>
                <a:ea typeface="Cambria" panose="02040503050406030204" pitchFamily="18" charset="0"/>
              </a:rPr>
              <a:t>bùn</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sắt</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mangan</a:t>
            </a:r>
            <a:r>
              <a:rPr lang="en-US" sz="2300" dirty="0">
                <a:latin typeface="Cambria" panose="02040503050406030204" pitchFamily="18" charset="0"/>
                <a:ea typeface="Cambria" panose="02040503050406030204" pitchFamily="18" charset="0"/>
              </a:rPr>
              <a:t>, titan, </a:t>
            </a:r>
            <a:r>
              <a:rPr lang="en-US" sz="2300" dirty="0" err="1">
                <a:latin typeface="Cambria" panose="02040503050406030204" pitchFamily="18" charset="0"/>
                <a:ea typeface="Cambria" panose="02040503050406030204" pitchFamily="18" charset="0"/>
              </a:rPr>
              <a:t>vàng</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đồng</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thiếc</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bô-xit</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apatit</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đá</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quý</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đá</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vôi</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sét</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cao</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lanh</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nước</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khoáng</a:t>
            </a:r>
            <a:r>
              <a:rPr lang="en-US" sz="2300" dirty="0">
                <a:latin typeface="Cambria" panose="02040503050406030204" pitchFamily="18" charset="0"/>
                <a:ea typeface="Cambria" panose="02040503050406030204" pitchFamily="18" charset="0"/>
              </a:rPr>
              <a:t>.</a:t>
            </a:r>
            <a:endParaRPr lang="vi-VN" sz="2300" dirty="0">
              <a:latin typeface="Cambria" panose="02040503050406030204" pitchFamily="18" charset="0"/>
              <a:ea typeface="Cambria" panose="02040503050406030204" pitchFamily="18" charset="0"/>
            </a:endParaRPr>
          </a:p>
        </p:txBody>
      </p:sp>
      <p:pic>
        <p:nvPicPr>
          <p:cNvPr id="2" name="Picture 3"/>
          <p:cNvPicPr>
            <a:picLocks noChangeAspect="1" noChangeArrowheads="1"/>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304146" y="1280952"/>
            <a:ext cx="3535053" cy="527224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51431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randombar(horizontal)">
                                      <p:cBhvr>
                                        <p:cTn id="7" dur="500"/>
                                        <p:tgtEl>
                                          <p:spTgt spid="102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8" dur="500"/>
                                        <p:tgtEl>
                                          <p:spTgt spid="32">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3" dur="5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4"/>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BÀI 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6" name="Rectangle 15"/>
          <p:cNvSpPr/>
          <p:nvPr/>
        </p:nvSpPr>
        <p:spPr>
          <a:xfrm>
            <a:off x="1505710" y="1371600"/>
            <a:ext cx="3657601" cy="1862048"/>
          </a:xfrm>
          <a:prstGeom prst="rect">
            <a:avLst/>
          </a:prstGeom>
          <a:solidFill>
            <a:srgbClr val="BCFCD4"/>
          </a:solidFill>
          <a:ln w="12700">
            <a:solidFill>
              <a:srgbClr val="009900"/>
            </a:solidFill>
          </a:ln>
        </p:spPr>
        <p:txBody>
          <a:bodyPr wrap="square">
            <a:spAutoFit/>
          </a:bodyPr>
          <a:lstStyle/>
          <a:p>
            <a:pPr algn="just"/>
            <a:r>
              <a:rPr lang="en-US" sz="2300" i="1" dirty="0" err="1">
                <a:solidFill>
                  <a:srgbClr val="FF0000"/>
                </a:solidFill>
                <a:latin typeface="Cambria" panose="02040503050406030204" pitchFamily="18" charset="0"/>
                <a:ea typeface="Cambria" panose="02040503050406030204" pitchFamily="18" charset="0"/>
              </a:rPr>
              <a:t>Quan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sát</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hình</a:t>
            </a:r>
            <a:r>
              <a:rPr lang="en-US" sz="2300" i="1" dirty="0">
                <a:solidFill>
                  <a:srgbClr val="FF0000"/>
                </a:solidFill>
                <a:latin typeface="Cambria" panose="02040503050406030204" pitchFamily="18" charset="0"/>
                <a:ea typeface="Cambria" panose="02040503050406030204" pitchFamily="18" charset="0"/>
              </a:rPr>
              <a:t> 3.3 </a:t>
            </a:r>
            <a:r>
              <a:rPr lang="en-US" sz="2300" i="1" dirty="0" err="1">
                <a:solidFill>
                  <a:srgbClr val="FF0000"/>
                </a:solidFill>
                <a:latin typeface="Cambria" panose="02040503050406030204" pitchFamily="18" charset="0"/>
                <a:ea typeface="Cambria" panose="02040503050406030204" pitchFamily="18" charset="0"/>
              </a:rPr>
              <a:t>và</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kênh</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chữ</a:t>
            </a:r>
            <a:r>
              <a:rPr lang="en-US" sz="2300" i="1" dirty="0">
                <a:solidFill>
                  <a:srgbClr val="FF0000"/>
                </a:solidFill>
                <a:latin typeface="Cambria" panose="02040503050406030204" pitchFamily="18" charset="0"/>
                <a:ea typeface="Cambria" panose="02040503050406030204" pitchFamily="18" charset="0"/>
              </a:rPr>
              <a:t> SGK, </a:t>
            </a:r>
            <a:r>
              <a:rPr lang="en-US" sz="2300" i="1" dirty="0" err="1">
                <a:solidFill>
                  <a:srgbClr val="FF0000"/>
                </a:solidFill>
                <a:latin typeface="Cambria" panose="02040503050406030204" pitchFamily="18" charset="0"/>
                <a:ea typeface="Cambria" panose="02040503050406030204" pitchFamily="18" charset="0"/>
              </a:rPr>
              <a:t>em</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hãy</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cho</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biết</a:t>
            </a:r>
            <a:r>
              <a:rPr lang="en-US" sz="2300" i="1" dirty="0">
                <a:solidFill>
                  <a:srgbClr val="FF0000"/>
                </a:solidFill>
                <a:latin typeface="Cambria" panose="02040503050406030204" pitchFamily="18" charset="0"/>
                <a:ea typeface="Cambria" panose="02040503050406030204" pitchFamily="18" charset="0"/>
              </a:rPr>
              <a:t> k</a:t>
            </a:r>
            <a:r>
              <a:rPr lang="vi-VN" sz="2300" i="1" dirty="0">
                <a:solidFill>
                  <a:srgbClr val="FF0000"/>
                </a:solidFill>
                <a:latin typeface="Cambria" panose="02040503050406030204" pitchFamily="18" charset="0"/>
                <a:ea typeface="Cambria" panose="02040503050406030204" pitchFamily="18" charset="0"/>
              </a:rPr>
              <a:t>hoáng sản nước ta chia làm mấy nhóm? Tên các khoáng sản của từng nhóm.</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latin typeface="Cambria" pitchFamily="18" charset="0"/>
              </a:rPr>
              <a:t>ĐẶC ĐIỂM CHUNG CỦA KHOÁNG SẢN VIỆT NAM</a:t>
            </a:r>
          </a:p>
        </p:txBody>
      </p:sp>
      <p:pic>
        <p:nvPicPr>
          <p:cNvPr id="1027" name="Picture 3"/>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86339" y="1516120"/>
            <a:ext cx="1167904" cy="12270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191254" y="4021179"/>
            <a:ext cx="1332746" cy="1312821"/>
            <a:chOff x="328593" y="3259179"/>
            <a:chExt cx="1256547" cy="1465221"/>
          </a:xfrm>
        </p:grpSpPr>
        <p:pic>
          <p:nvPicPr>
            <p:cNvPr id="1028" name="Picture 4"/>
            <p:cNvPicPr>
              <a:picLocks noChangeAspect="1" noChangeArrowheads="1"/>
            </p:cNvPicPr>
            <p:nvPr/>
          </p:nvPicPr>
          <p:blipFill>
            <a:blip r:embed="rId8">
              <a:extLst>
                <a:ext uri="{BEBA8EAE-BF5A-486C-A8C5-ECC9F3942E4B}">
                  <a14:imgProps xmlns:a14="http://schemas.microsoft.com/office/drawing/2010/main">
                    <a14:imgLayer r:embed="rId9">
                      <a14:imgEffect>
                        <a14:artisticMarker/>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28593" y="3383619"/>
              <a:ext cx="1167903" cy="13407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2" descr="http://previews.123rf.com/images/mistac/mistac1207/mistac120700017/14524015-A-cartoon-boy-with-a-good-idea-Stock-Vector-thinking.jpg"/>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1011253" y="3259179"/>
              <a:ext cx="573887" cy="4622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grpSp>
      <p:pic>
        <p:nvPicPr>
          <p:cNvPr id="2" name="Picture 3"/>
          <p:cNvPicPr>
            <a:picLocks noChangeAspect="1" noChangeArrowheads="1"/>
          </p:cNvPicPr>
          <p:nvPr/>
        </p:nvPicPr>
        <p:blipFill>
          <a:blip r:embed="rId11">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304146" y="1280952"/>
            <a:ext cx="3535053" cy="527224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3" name="Diagram 22"/>
          <p:cNvGraphicFramePr/>
          <p:nvPr>
            <p:extLst>
              <p:ext uri="{D42A27DB-BD31-4B8C-83A1-F6EECF244321}">
                <p14:modId xmlns:p14="http://schemas.microsoft.com/office/powerpoint/2010/main" val="3426771309"/>
              </p:ext>
            </p:extLst>
          </p:nvPr>
        </p:nvGraphicFramePr>
        <p:xfrm>
          <a:off x="1429980" y="3124200"/>
          <a:ext cx="3793404" cy="371641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4215404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randombar(horizontal)">
                                      <p:cBhvr>
                                        <p:cTn id="7" dur="500"/>
                                        <p:tgtEl>
                                          <p:spTgt spid="102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Graphic spid="23"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BÀI 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6" name="Rectangle 15"/>
          <p:cNvSpPr/>
          <p:nvPr/>
        </p:nvSpPr>
        <p:spPr>
          <a:xfrm>
            <a:off x="1505710" y="1371600"/>
            <a:ext cx="3657601" cy="2215991"/>
          </a:xfrm>
          <a:prstGeom prst="rect">
            <a:avLst/>
          </a:prstGeom>
          <a:solidFill>
            <a:srgbClr val="BCFCD4"/>
          </a:solidFill>
          <a:ln w="12700">
            <a:solidFill>
              <a:srgbClr val="009900"/>
            </a:solidFill>
          </a:ln>
        </p:spPr>
        <p:txBody>
          <a:bodyPr wrap="square">
            <a:spAutoFit/>
          </a:bodyPr>
          <a:lstStyle/>
          <a:p>
            <a:pPr algn="just"/>
            <a:r>
              <a:rPr lang="en-US" sz="2300" i="1" dirty="0" err="1">
                <a:solidFill>
                  <a:srgbClr val="FF0000"/>
                </a:solidFill>
                <a:latin typeface="Cambria" panose="02040503050406030204" pitchFamily="18" charset="0"/>
                <a:ea typeface="Cambria" panose="02040503050406030204" pitchFamily="18" charset="0"/>
              </a:rPr>
              <a:t>Quan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sát</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các</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hình</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ảnh</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và</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kênh</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chữ</a:t>
            </a:r>
            <a:r>
              <a:rPr lang="en-US" sz="2300" i="1" dirty="0">
                <a:solidFill>
                  <a:srgbClr val="FF0000"/>
                </a:solidFill>
                <a:latin typeface="Cambria" panose="02040503050406030204" pitchFamily="18" charset="0"/>
                <a:ea typeface="Cambria" panose="02040503050406030204" pitchFamily="18" charset="0"/>
              </a:rPr>
              <a:t> SGK, </a:t>
            </a:r>
            <a:r>
              <a:rPr lang="en-US" sz="2300" i="1" dirty="0" err="1">
                <a:solidFill>
                  <a:srgbClr val="FF0000"/>
                </a:solidFill>
                <a:latin typeface="Cambria" panose="02040503050406030204" pitchFamily="18" charset="0"/>
                <a:ea typeface="Cambria" panose="02040503050406030204" pitchFamily="18" charset="0"/>
              </a:rPr>
              <a:t>cho</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biết</a:t>
            </a:r>
            <a:r>
              <a:rPr lang="en-US" sz="2300" i="1" dirty="0">
                <a:solidFill>
                  <a:srgbClr val="FF0000"/>
                </a:solidFill>
                <a:latin typeface="Cambria" panose="02040503050406030204" pitchFamily="18" charset="0"/>
                <a:ea typeface="Cambria" panose="02040503050406030204" pitchFamily="18" charset="0"/>
              </a:rPr>
              <a:t> p</a:t>
            </a:r>
            <a:r>
              <a:rPr lang="vi-VN" sz="2300" i="1" dirty="0">
                <a:solidFill>
                  <a:srgbClr val="FF0000"/>
                </a:solidFill>
                <a:latin typeface="Cambria" panose="02040503050406030204" pitchFamily="18" charset="0"/>
                <a:ea typeface="Cambria" panose="02040503050406030204" pitchFamily="18" charset="0"/>
              </a:rPr>
              <a:t>hần lớn khoáng sản nước ta có trữ lượng như thế nào? Kể tên các khoáng sản có trữ lượng lớn ở nước ta.</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latin typeface="Cambria" pitchFamily="18" charset="0"/>
              </a:rPr>
              <a:t>ĐẶC ĐIỂM CHUNG CỦA KHOÁNG SẢN VIỆT NAM</a:t>
            </a:r>
          </a:p>
        </p:txBody>
      </p:sp>
      <p:pic>
        <p:nvPicPr>
          <p:cNvPr id="1027"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86339" y="1516120"/>
            <a:ext cx="1167904" cy="12270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191254" y="4021179"/>
            <a:ext cx="1332746" cy="1312821"/>
            <a:chOff x="328593" y="3259179"/>
            <a:chExt cx="1256547" cy="1465221"/>
          </a:xfrm>
        </p:grpSpPr>
        <p:pic>
          <p:nvPicPr>
            <p:cNvPr id="1028" name="Picture 4"/>
            <p:cNvPicPr>
              <a:picLocks noChangeAspect="1" noChangeArrowheads="1"/>
            </p:cNvPicPr>
            <p:nvPr/>
          </p:nvPicPr>
          <p:blipFill>
            <a:blip r:embed="rId7">
              <a:extLst>
                <a:ext uri="{BEBA8EAE-BF5A-486C-A8C5-ECC9F3942E4B}">
                  <a14:imgProps xmlns:a14="http://schemas.microsoft.com/office/drawing/2010/main">
                    <a14:imgLayer r:embed="rId8">
                      <a14:imgEffect>
                        <a14:artisticMarker/>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28593" y="3383619"/>
              <a:ext cx="1167903" cy="13407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2" descr="http://previews.123rf.com/images/mistac/mistac1207/mistac120700017/14524015-A-cartoon-boy-with-a-good-idea-Stock-Vector-thinking.jpg"/>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1011253" y="3259179"/>
              <a:ext cx="573887" cy="4622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grpSp>
      <p:sp>
        <p:nvSpPr>
          <p:cNvPr id="32" name="Rectangle 31"/>
          <p:cNvSpPr/>
          <p:nvPr/>
        </p:nvSpPr>
        <p:spPr>
          <a:xfrm>
            <a:off x="1505709" y="3798599"/>
            <a:ext cx="3657601" cy="2754600"/>
          </a:xfrm>
          <a:prstGeom prst="rect">
            <a:avLst/>
          </a:prstGeom>
          <a:solidFill>
            <a:srgbClr val="FFCCFF"/>
          </a:solidFill>
          <a:ln w="12700">
            <a:solidFill>
              <a:srgbClr val="0070C0"/>
            </a:solidFill>
          </a:ln>
        </p:spPr>
        <p:txBody>
          <a:bodyPr wrap="square">
            <a:spAutoFit/>
          </a:bodyPr>
          <a:lstStyle/>
          <a:p>
            <a:pPr algn="just">
              <a:spcBef>
                <a:spcPts val="600"/>
              </a:spcBef>
              <a:spcAft>
                <a:spcPts val="0"/>
              </a:spcAft>
            </a:pPr>
            <a:r>
              <a:rPr lang="nl-NL" sz="2400" dirty="0">
                <a:latin typeface="Cambria" pitchFamily="18" charset="0"/>
                <a:ea typeface="Cambria" pitchFamily="18" charset="0"/>
              </a:rPr>
              <a:t>- Phần lớn các mỏ khoáng sản ở nước ta có trữ lượng trung bình và nhỏ. </a:t>
            </a:r>
            <a:endParaRPr lang="en-US" sz="2400" dirty="0">
              <a:latin typeface="Cambria" pitchFamily="18" charset="0"/>
              <a:ea typeface="Cambria" pitchFamily="18" charset="0"/>
            </a:endParaRPr>
          </a:p>
          <a:p>
            <a:pPr algn="just">
              <a:spcBef>
                <a:spcPts val="600"/>
              </a:spcBef>
              <a:spcAft>
                <a:spcPts val="0"/>
              </a:spcAft>
            </a:pPr>
            <a:r>
              <a:rPr lang="nl-NL" sz="2400" dirty="0">
                <a:latin typeface="Cambria" pitchFamily="18" charset="0"/>
                <a:ea typeface="Cambria" pitchFamily="18" charset="0"/>
              </a:rPr>
              <a:t>- Một số loại khoáng sản có trữ lượng lớn như: than đá, dầu mỏ, khí tự nhiên, sắt, bô-xit,...</a:t>
            </a:r>
            <a:endParaRPr lang="en-US" sz="2400" dirty="0">
              <a:effectLst/>
              <a:latin typeface="Cambria" pitchFamily="18" charset="0"/>
              <a:ea typeface="Cambria" pitchFamily="18" charset="0"/>
            </a:endParaRPr>
          </a:p>
        </p:txBody>
      </p:sp>
      <p:pic>
        <p:nvPicPr>
          <p:cNvPr id="23" name="Picture 22" descr="Than đá được hình thành như thế nào? - Giải Đáp Việt - Tri Thức Cho Người  Việt"/>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11075" y="1371600"/>
            <a:ext cx="1623126" cy="1905000"/>
          </a:xfrm>
          <a:prstGeom prst="rect">
            <a:avLst/>
          </a:prstGeom>
          <a:solidFill>
            <a:srgbClr val="FF0000"/>
          </a:solidFill>
          <a:ln>
            <a:solidFill>
              <a:srgbClr val="FF0000"/>
            </a:solidFill>
          </a:ln>
        </p:spPr>
      </p:pic>
      <p:pic>
        <p:nvPicPr>
          <p:cNvPr id="24" name="Picture 23" descr="Dầu mỏ là gì? Thành phần và những ứng dụng nổi bật"/>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86600" y="1371600"/>
            <a:ext cx="1752600" cy="1905000"/>
          </a:xfrm>
          <a:prstGeom prst="rect">
            <a:avLst/>
          </a:prstGeom>
          <a:solidFill>
            <a:srgbClr val="FF0000"/>
          </a:solidFill>
          <a:ln>
            <a:solidFill>
              <a:srgbClr val="FF0000"/>
            </a:solidFill>
          </a:ln>
        </p:spPr>
      </p:pic>
      <p:pic>
        <p:nvPicPr>
          <p:cNvPr id="25" name="Picture 24" descr="Khí thiên nhiên là gì? Ứng dụng, thành phần chính của khí thiên nhiên"/>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311074" y="3931306"/>
            <a:ext cx="1623128" cy="2012294"/>
          </a:xfrm>
          <a:prstGeom prst="rect">
            <a:avLst/>
          </a:prstGeom>
          <a:solidFill>
            <a:srgbClr val="FF0000"/>
          </a:solidFill>
          <a:ln>
            <a:solidFill>
              <a:srgbClr val="FF0000"/>
            </a:solidFill>
          </a:ln>
        </p:spPr>
      </p:pic>
      <p:pic>
        <p:nvPicPr>
          <p:cNvPr id="26" name="Picture 25" descr="Sắt là gì? Đặc điểm, tính chất &amp; ứng dụng kim loại sắt"/>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086600" y="3909190"/>
            <a:ext cx="1752600" cy="2034410"/>
          </a:xfrm>
          <a:prstGeom prst="rect">
            <a:avLst/>
          </a:prstGeom>
          <a:solidFill>
            <a:srgbClr val="FF0000"/>
          </a:solidFill>
          <a:ln>
            <a:solidFill>
              <a:srgbClr val="FF0000"/>
            </a:solidFill>
          </a:ln>
        </p:spPr>
      </p:pic>
      <p:sp>
        <p:nvSpPr>
          <p:cNvPr id="3" name="TextBox 2"/>
          <p:cNvSpPr txBox="1"/>
          <p:nvPr/>
        </p:nvSpPr>
        <p:spPr>
          <a:xfrm>
            <a:off x="5638800" y="3288268"/>
            <a:ext cx="1219200" cy="369332"/>
          </a:xfrm>
          <a:prstGeom prst="rect">
            <a:avLst/>
          </a:prstGeom>
          <a:noFill/>
        </p:spPr>
        <p:txBody>
          <a:bodyPr wrap="square" rtlCol="0">
            <a:spAutoFit/>
          </a:bodyPr>
          <a:lstStyle/>
          <a:p>
            <a:r>
              <a:rPr lang="en-US" dirty="0">
                <a:latin typeface="Cambria" pitchFamily="18" charset="0"/>
                <a:ea typeface="Cambria" pitchFamily="18" charset="0"/>
              </a:rPr>
              <a:t>Than </a:t>
            </a:r>
            <a:r>
              <a:rPr lang="en-US" dirty="0" err="1">
                <a:latin typeface="Cambria" pitchFamily="18" charset="0"/>
                <a:ea typeface="Cambria" pitchFamily="18" charset="0"/>
              </a:rPr>
              <a:t>đá</a:t>
            </a:r>
            <a:endParaRPr lang="en-US" dirty="0">
              <a:latin typeface="Cambria" pitchFamily="18" charset="0"/>
              <a:ea typeface="Cambria" pitchFamily="18" charset="0"/>
            </a:endParaRPr>
          </a:p>
        </p:txBody>
      </p:sp>
      <p:sp>
        <p:nvSpPr>
          <p:cNvPr id="34" name="TextBox 33"/>
          <p:cNvSpPr txBox="1"/>
          <p:nvPr/>
        </p:nvSpPr>
        <p:spPr>
          <a:xfrm>
            <a:off x="7543800" y="3288268"/>
            <a:ext cx="1219200" cy="369332"/>
          </a:xfrm>
          <a:prstGeom prst="rect">
            <a:avLst/>
          </a:prstGeom>
          <a:noFill/>
        </p:spPr>
        <p:txBody>
          <a:bodyPr wrap="square" rtlCol="0">
            <a:spAutoFit/>
          </a:bodyPr>
          <a:lstStyle/>
          <a:p>
            <a:r>
              <a:rPr lang="en-US" dirty="0" err="1">
                <a:latin typeface="Cambria" pitchFamily="18" charset="0"/>
                <a:ea typeface="Cambria" pitchFamily="18" charset="0"/>
              </a:rPr>
              <a:t>Dầu</a:t>
            </a:r>
            <a:r>
              <a:rPr lang="en-US" dirty="0">
                <a:latin typeface="Cambria" pitchFamily="18" charset="0"/>
                <a:ea typeface="Cambria" pitchFamily="18" charset="0"/>
              </a:rPr>
              <a:t> </a:t>
            </a:r>
            <a:r>
              <a:rPr lang="en-US" dirty="0" err="1">
                <a:latin typeface="Cambria" pitchFamily="18" charset="0"/>
                <a:ea typeface="Cambria" pitchFamily="18" charset="0"/>
              </a:rPr>
              <a:t>mỏ</a:t>
            </a:r>
            <a:endParaRPr lang="en-US" dirty="0">
              <a:latin typeface="Cambria" pitchFamily="18" charset="0"/>
              <a:ea typeface="Cambria" pitchFamily="18" charset="0"/>
            </a:endParaRPr>
          </a:p>
        </p:txBody>
      </p:sp>
      <p:sp>
        <p:nvSpPr>
          <p:cNvPr id="35" name="TextBox 34"/>
          <p:cNvSpPr txBox="1"/>
          <p:nvPr/>
        </p:nvSpPr>
        <p:spPr>
          <a:xfrm>
            <a:off x="5410200" y="6019800"/>
            <a:ext cx="1802162" cy="369332"/>
          </a:xfrm>
          <a:prstGeom prst="rect">
            <a:avLst/>
          </a:prstGeom>
          <a:noFill/>
        </p:spPr>
        <p:txBody>
          <a:bodyPr wrap="square" rtlCol="0">
            <a:spAutoFit/>
          </a:bodyPr>
          <a:lstStyle/>
          <a:p>
            <a:r>
              <a:rPr lang="en-US" dirty="0" err="1">
                <a:latin typeface="Cambria" pitchFamily="18" charset="0"/>
                <a:ea typeface="Cambria" pitchFamily="18" charset="0"/>
              </a:rPr>
              <a:t>Khí</a:t>
            </a:r>
            <a:r>
              <a:rPr lang="en-US" dirty="0">
                <a:latin typeface="Cambria" pitchFamily="18" charset="0"/>
                <a:ea typeface="Cambria" pitchFamily="18" charset="0"/>
              </a:rPr>
              <a:t> tự </a:t>
            </a:r>
            <a:r>
              <a:rPr lang="en-US" dirty="0" err="1">
                <a:latin typeface="Cambria" pitchFamily="18" charset="0"/>
                <a:ea typeface="Cambria" pitchFamily="18" charset="0"/>
              </a:rPr>
              <a:t>nhiên</a:t>
            </a:r>
            <a:endParaRPr lang="en-US" dirty="0">
              <a:latin typeface="Cambria" pitchFamily="18" charset="0"/>
              <a:ea typeface="Cambria" pitchFamily="18" charset="0"/>
            </a:endParaRPr>
          </a:p>
        </p:txBody>
      </p:sp>
      <p:sp>
        <p:nvSpPr>
          <p:cNvPr id="36" name="TextBox 35"/>
          <p:cNvSpPr txBox="1"/>
          <p:nvPr/>
        </p:nvSpPr>
        <p:spPr>
          <a:xfrm>
            <a:off x="7772400" y="6019800"/>
            <a:ext cx="1219200" cy="369332"/>
          </a:xfrm>
          <a:prstGeom prst="rect">
            <a:avLst/>
          </a:prstGeom>
          <a:noFill/>
        </p:spPr>
        <p:txBody>
          <a:bodyPr wrap="square" rtlCol="0">
            <a:spAutoFit/>
          </a:bodyPr>
          <a:lstStyle/>
          <a:p>
            <a:r>
              <a:rPr lang="en-US" dirty="0" err="1">
                <a:latin typeface="Cambria" pitchFamily="18" charset="0"/>
                <a:ea typeface="Cambria" pitchFamily="18" charset="0"/>
              </a:rPr>
              <a:t>Sắt</a:t>
            </a:r>
            <a:endParaRPr lang="en-US" dirty="0">
              <a:latin typeface="Cambria" pitchFamily="18" charset="0"/>
              <a:ea typeface="Cambria" pitchFamily="18" charset="0"/>
            </a:endParaRPr>
          </a:p>
        </p:txBody>
      </p:sp>
    </p:spTree>
    <p:extLst>
      <p:ext uri="{BB962C8B-B14F-4D97-AF65-F5344CB8AC3E}">
        <p14:creationId xmlns:p14="http://schemas.microsoft.com/office/powerpoint/2010/main" val="32506653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randombar(horizontal)">
                                      <p:cBhvr>
                                        <p:cTn id="7" dur="500"/>
                                        <p:tgtEl>
                                          <p:spTgt spid="102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randombar(horizontal)">
                                      <p:cBhvr>
                                        <p:cTn id="15" dur="500"/>
                                        <p:tgtEl>
                                          <p:spTgt spid="23"/>
                                        </p:tgtEl>
                                      </p:cBhvr>
                                    </p:animEffect>
                                  </p:childTnLst>
                                </p:cTn>
                              </p:par>
                              <p:par>
                                <p:cTn id="16" presetID="14" presetClass="entr" presetSubtype="1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randombar(horizontal)">
                                      <p:cBhvr>
                                        <p:cTn id="18" dur="500"/>
                                        <p:tgtEl>
                                          <p:spTgt spid="24"/>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randombar(horizontal)">
                                      <p:cBhvr>
                                        <p:cTn id="21" dur="500"/>
                                        <p:tgtEl>
                                          <p:spTgt spid="3"/>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randombar(horizontal)">
                                      <p:cBhvr>
                                        <p:cTn id="24" dur="500"/>
                                        <p:tgtEl>
                                          <p:spTgt spid="34"/>
                                        </p:tgtEl>
                                      </p:cBhvr>
                                    </p:animEffect>
                                  </p:childTnLst>
                                </p:cTn>
                              </p:par>
                              <p:par>
                                <p:cTn id="25" presetID="14" presetClass="entr" presetSubtype="1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randombar(horizontal)">
                                      <p:cBhvr>
                                        <p:cTn id="27" dur="500"/>
                                        <p:tgtEl>
                                          <p:spTgt spid="25"/>
                                        </p:tgtEl>
                                      </p:cBhvr>
                                    </p:animEffect>
                                  </p:childTnLst>
                                </p:cTn>
                              </p:par>
                              <p:par>
                                <p:cTn id="28" presetID="14" presetClass="entr" presetSubtype="10"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randombar(horizontal)">
                                      <p:cBhvr>
                                        <p:cTn id="30" dur="500"/>
                                        <p:tgtEl>
                                          <p:spTgt spid="26"/>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randombar(horizontal)">
                                      <p:cBhvr>
                                        <p:cTn id="33" dur="500"/>
                                        <p:tgtEl>
                                          <p:spTgt spid="35"/>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randombar(horizontal)">
                                      <p:cBhvr>
                                        <p:cTn id="36" dur="500"/>
                                        <p:tgtEl>
                                          <p:spTgt spid="36"/>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randombar(horizontal)">
                                      <p:cBhvr>
                                        <p:cTn id="41" dur="500"/>
                                        <p:tgtEl>
                                          <p:spTgt spid="15"/>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randombar(horizontal)">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49" dur="500"/>
                                        <p:tgtEl>
                                          <p:spTgt spid="32">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54" dur="5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2" grpId="0" animBg="1"/>
      <p:bldP spid="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BÀI 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6" name="Rectangle 15"/>
          <p:cNvSpPr/>
          <p:nvPr/>
        </p:nvSpPr>
        <p:spPr>
          <a:xfrm>
            <a:off x="1505710" y="1371600"/>
            <a:ext cx="3657601" cy="1508105"/>
          </a:xfrm>
          <a:prstGeom prst="rect">
            <a:avLst/>
          </a:prstGeom>
          <a:solidFill>
            <a:srgbClr val="BCFCD4"/>
          </a:solidFill>
          <a:ln w="12700">
            <a:solidFill>
              <a:srgbClr val="009900"/>
            </a:solidFill>
          </a:ln>
        </p:spPr>
        <p:txBody>
          <a:bodyPr wrap="square">
            <a:spAutoFit/>
          </a:bodyPr>
          <a:lstStyle/>
          <a:p>
            <a:pPr algn="just"/>
            <a:r>
              <a:rPr lang="en-US" sz="2300" i="1" dirty="0" err="1">
                <a:solidFill>
                  <a:srgbClr val="FF0000"/>
                </a:solidFill>
                <a:latin typeface="Cambria" panose="02040503050406030204" pitchFamily="18" charset="0"/>
                <a:ea typeface="Cambria" panose="02040503050406030204" pitchFamily="18" charset="0"/>
              </a:rPr>
              <a:t>Quan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sát</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Atlat</a:t>
            </a:r>
            <a:r>
              <a:rPr lang="en-US" sz="2300" i="1" dirty="0">
                <a:solidFill>
                  <a:srgbClr val="FF0000"/>
                </a:solidFill>
                <a:latin typeface="Cambria" panose="02040503050406030204" pitchFamily="18" charset="0"/>
                <a:ea typeface="Cambria" panose="02040503050406030204" pitchFamily="18" charset="0"/>
              </a:rPr>
              <a:t> tr8 </a:t>
            </a:r>
            <a:r>
              <a:rPr lang="en-US" sz="2300" i="1" dirty="0" err="1">
                <a:solidFill>
                  <a:srgbClr val="FF0000"/>
                </a:solidFill>
                <a:latin typeface="Cambria" panose="02040503050406030204" pitchFamily="18" charset="0"/>
                <a:ea typeface="Cambria" panose="02040503050406030204" pitchFamily="18" charset="0"/>
              </a:rPr>
              <a:t>và</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kênh</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chữ</a:t>
            </a:r>
            <a:r>
              <a:rPr lang="en-US" sz="2300" i="1" dirty="0">
                <a:solidFill>
                  <a:srgbClr val="FF0000"/>
                </a:solidFill>
                <a:latin typeface="Cambria" panose="02040503050406030204" pitchFamily="18" charset="0"/>
                <a:ea typeface="Cambria" panose="02040503050406030204" pitchFamily="18" charset="0"/>
              </a:rPr>
              <a:t> SGK, </a:t>
            </a:r>
            <a:r>
              <a:rPr lang="en-US" sz="2300" i="1" dirty="0" err="1">
                <a:solidFill>
                  <a:srgbClr val="FF0000"/>
                </a:solidFill>
                <a:latin typeface="Cambria" panose="02040503050406030204" pitchFamily="18" charset="0"/>
                <a:ea typeface="Cambria" panose="02040503050406030204" pitchFamily="18" charset="0"/>
              </a:rPr>
              <a:t>em</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hãy</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giải</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thích</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vì</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sao</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khoáng</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sản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nước</a:t>
            </a:r>
            <a:r>
              <a:rPr lang="en-US" sz="2300" i="1" dirty="0">
                <a:solidFill>
                  <a:srgbClr val="FF0000"/>
                </a:solidFill>
                <a:latin typeface="Cambria" panose="02040503050406030204" pitchFamily="18" charset="0"/>
                <a:ea typeface="Cambria" panose="02040503050406030204" pitchFamily="18" charset="0"/>
              </a:rPr>
              <a:t> ta </a:t>
            </a:r>
            <a:r>
              <a:rPr lang="en-US" sz="2300" i="1" dirty="0" err="1">
                <a:solidFill>
                  <a:srgbClr val="FF0000"/>
                </a:solidFill>
                <a:latin typeface="Cambria" panose="02040503050406030204" pitchFamily="18" charset="0"/>
                <a:ea typeface="Cambria" panose="02040503050406030204" pitchFamily="18" charset="0"/>
              </a:rPr>
              <a:t>lại</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phong</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phú</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và</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đa</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dạng</a:t>
            </a:r>
            <a:r>
              <a:rPr lang="en-US" sz="2300" i="1" dirty="0">
                <a:solidFill>
                  <a:srgbClr val="FF0000"/>
                </a:solidFill>
                <a:latin typeface="Cambria" panose="02040503050406030204" pitchFamily="18" charset="0"/>
                <a:ea typeface="Cambria" panose="02040503050406030204" pitchFamily="18" charset="0"/>
              </a:rPr>
              <a:t>?</a:t>
            </a:r>
            <a:endParaRPr lang="vi-VN" sz="2300" i="1" dirty="0">
              <a:solidFill>
                <a:srgbClr val="FF0000"/>
              </a:solidFill>
              <a:latin typeface="Cambria" panose="02040503050406030204" pitchFamily="18" charset="0"/>
              <a:ea typeface="Cambria" panose="02040503050406030204" pitchFamily="18" charset="0"/>
            </a:endParaRP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latin typeface="Cambria" pitchFamily="18" charset="0"/>
              </a:rPr>
              <a:t>ĐẶC ĐIỂM CHUNG CỦA KHOÁNG SẢN VIỆT NAM</a:t>
            </a:r>
          </a:p>
        </p:txBody>
      </p:sp>
      <p:pic>
        <p:nvPicPr>
          <p:cNvPr id="1027"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86339" y="1516120"/>
            <a:ext cx="1167904" cy="12270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191254" y="4021179"/>
            <a:ext cx="1332746" cy="1312821"/>
            <a:chOff x="328593" y="3259179"/>
            <a:chExt cx="1256547" cy="1465221"/>
          </a:xfrm>
        </p:grpSpPr>
        <p:pic>
          <p:nvPicPr>
            <p:cNvPr id="1028" name="Picture 4"/>
            <p:cNvPicPr>
              <a:picLocks noChangeAspect="1" noChangeArrowheads="1"/>
            </p:cNvPicPr>
            <p:nvPr/>
          </p:nvPicPr>
          <p:blipFill>
            <a:blip r:embed="rId7">
              <a:extLst>
                <a:ext uri="{BEBA8EAE-BF5A-486C-A8C5-ECC9F3942E4B}">
                  <a14:imgProps xmlns:a14="http://schemas.microsoft.com/office/drawing/2010/main">
                    <a14:imgLayer r:embed="rId8">
                      <a14:imgEffect>
                        <a14:artisticMarker/>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28593" y="3383619"/>
              <a:ext cx="1167903" cy="13407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2" descr="http://previews.123rf.com/images/mistac/mistac1207/mistac120700017/14524015-A-cartoon-boy-with-a-good-idea-Stock-Vector-thinking.jpg"/>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1011253" y="3259179"/>
              <a:ext cx="573887" cy="4622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grpSp>
      <p:pic>
        <p:nvPicPr>
          <p:cNvPr id="23" name="Picture 2" descr="8.jpg">
            <a:extLst>
              <a:ext uri="{FF2B5EF4-FFF2-40B4-BE49-F238E27FC236}">
                <a16:creationId xmlns:a16="http://schemas.microsoft.com/office/drawing/2014/main" id="{39CA50EF-92FA-FEB9-034D-18FCABB701F8}"/>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04147" y="1371600"/>
            <a:ext cx="3535053" cy="5181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 name="Diagram 1"/>
          <p:cNvGraphicFramePr/>
          <p:nvPr>
            <p:extLst>
              <p:ext uri="{D42A27DB-BD31-4B8C-83A1-F6EECF244321}">
                <p14:modId xmlns:p14="http://schemas.microsoft.com/office/powerpoint/2010/main" val="1651611436"/>
              </p:ext>
            </p:extLst>
          </p:nvPr>
        </p:nvGraphicFramePr>
        <p:xfrm>
          <a:off x="609600" y="2935703"/>
          <a:ext cx="4625276" cy="3617497"/>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28944104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randombar(horizontal)">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randombar(horizontal)">
                                      <p:cBhvr>
                                        <p:cTn id="12" dur="500"/>
                                        <p:tgtEl>
                                          <p:spTgt spid="2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randombar(horizont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Graphic spid="2"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BÀI 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6" name="Rectangle 15"/>
          <p:cNvSpPr/>
          <p:nvPr/>
        </p:nvSpPr>
        <p:spPr>
          <a:xfrm>
            <a:off x="1505710" y="1371600"/>
            <a:ext cx="3657601" cy="1569660"/>
          </a:xfrm>
          <a:prstGeom prst="rect">
            <a:avLst/>
          </a:prstGeom>
          <a:solidFill>
            <a:srgbClr val="BCFCD4"/>
          </a:solidFill>
          <a:ln w="12700">
            <a:solidFill>
              <a:srgbClr val="009900"/>
            </a:solidFill>
          </a:ln>
        </p:spPr>
        <p:txBody>
          <a:bodyPr wrap="square">
            <a:spAutoFit/>
          </a:bodyPr>
          <a:lstStyle/>
          <a:p>
            <a:pPr algn="just"/>
            <a:r>
              <a:rPr lang="en-US" sz="2400" i="1" dirty="0" err="1">
                <a:solidFill>
                  <a:srgbClr val="FF0000"/>
                </a:solidFill>
                <a:latin typeface="Cambria" panose="02040503050406030204" pitchFamily="18" charset="0"/>
                <a:ea typeface="Cambria" panose="02040503050406030204" pitchFamily="18" charset="0"/>
              </a:rPr>
              <a:t>Quan</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sát</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hình</a:t>
            </a:r>
            <a:r>
              <a:rPr lang="en-US" sz="2400" i="1" dirty="0">
                <a:solidFill>
                  <a:srgbClr val="FF0000"/>
                </a:solidFill>
                <a:latin typeface="Cambria" panose="02040503050406030204" pitchFamily="18" charset="0"/>
                <a:ea typeface="Cambria" panose="02040503050406030204" pitchFamily="18" charset="0"/>
              </a:rPr>
              <a:t> 3.3 </a:t>
            </a:r>
            <a:r>
              <a:rPr lang="en-US" sz="2400" i="1" dirty="0" err="1">
                <a:solidFill>
                  <a:srgbClr val="FF0000"/>
                </a:solidFill>
                <a:latin typeface="Cambria" panose="02040503050406030204" pitchFamily="18" charset="0"/>
                <a:ea typeface="Cambria" panose="02040503050406030204" pitchFamily="18" charset="0"/>
              </a:rPr>
              <a:t>và</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kênh</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chữ</a:t>
            </a:r>
            <a:r>
              <a:rPr lang="en-US" sz="2400" i="1" dirty="0">
                <a:solidFill>
                  <a:srgbClr val="FF0000"/>
                </a:solidFill>
                <a:latin typeface="Cambria" panose="02040503050406030204" pitchFamily="18" charset="0"/>
                <a:ea typeface="Cambria" panose="02040503050406030204" pitchFamily="18" charset="0"/>
              </a:rPr>
              <a:t> SGK, </a:t>
            </a:r>
            <a:r>
              <a:rPr lang="en-US" sz="2400" i="1" dirty="0" err="1">
                <a:solidFill>
                  <a:srgbClr val="FF0000"/>
                </a:solidFill>
                <a:latin typeface="Cambria" panose="02040503050406030204" pitchFamily="18" charset="0"/>
                <a:ea typeface="Cambria" panose="02040503050406030204" pitchFamily="18" charset="0"/>
              </a:rPr>
              <a:t>em</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hãy</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cho</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biết</a:t>
            </a:r>
            <a:r>
              <a:rPr lang="en-US" sz="2400" i="1" dirty="0">
                <a:solidFill>
                  <a:srgbClr val="FF0000"/>
                </a:solidFill>
                <a:latin typeface="Cambria" panose="02040503050406030204" pitchFamily="18" charset="0"/>
                <a:ea typeface="Cambria" panose="02040503050406030204" pitchFamily="18" charset="0"/>
              </a:rPr>
              <a:t> k</a:t>
            </a:r>
            <a:r>
              <a:rPr lang="vi-VN" sz="2400" i="1" dirty="0">
                <a:solidFill>
                  <a:srgbClr val="FF0000"/>
                </a:solidFill>
                <a:latin typeface="Cambria" panose="02040503050406030204" pitchFamily="18" charset="0"/>
                <a:ea typeface="Cambria" panose="02040503050406030204" pitchFamily="18" charset="0"/>
              </a:rPr>
              <a:t>hoáng sản nước ta phân bố như thế nào?</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latin typeface="Cambria" pitchFamily="18" charset="0"/>
              </a:rPr>
              <a:t>ĐẶC ĐIỂM CHUNG CỦA KHOÁNG SẢN VIỆT NAM</a:t>
            </a:r>
          </a:p>
        </p:txBody>
      </p:sp>
      <p:pic>
        <p:nvPicPr>
          <p:cNvPr id="1027"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86339" y="1516120"/>
            <a:ext cx="1167904" cy="12270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191254" y="4021179"/>
            <a:ext cx="1332746" cy="1312821"/>
            <a:chOff x="328593" y="3259179"/>
            <a:chExt cx="1256547" cy="1465221"/>
          </a:xfrm>
        </p:grpSpPr>
        <p:pic>
          <p:nvPicPr>
            <p:cNvPr id="1028" name="Picture 4"/>
            <p:cNvPicPr>
              <a:picLocks noChangeAspect="1" noChangeArrowheads="1"/>
            </p:cNvPicPr>
            <p:nvPr/>
          </p:nvPicPr>
          <p:blipFill>
            <a:blip r:embed="rId7">
              <a:extLst>
                <a:ext uri="{BEBA8EAE-BF5A-486C-A8C5-ECC9F3942E4B}">
                  <a14:imgProps xmlns:a14="http://schemas.microsoft.com/office/drawing/2010/main">
                    <a14:imgLayer r:embed="rId8">
                      <a14:imgEffect>
                        <a14:artisticMarker/>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28593" y="3383619"/>
              <a:ext cx="1167903" cy="13407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2" descr="http://previews.123rf.com/images/mistac/mistac1207/mistac120700017/14524015-A-cartoon-boy-with-a-good-idea-Stock-Vector-thinking.jpg"/>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1011253" y="3259179"/>
              <a:ext cx="573887" cy="4622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grpSp>
      <p:sp>
        <p:nvSpPr>
          <p:cNvPr id="32" name="Rectangle 31"/>
          <p:cNvSpPr/>
          <p:nvPr/>
        </p:nvSpPr>
        <p:spPr>
          <a:xfrm>
            <a:off x="1523998" y="3776008"/>
            <a:ext cx="3657601" cy="1938992"/>
          </a:xfrm>
          <a:prstGeom prst="rect">
            <a:avLst/>
          </a:prstGeom>
          <a:solidFill>
            <a:srgbClr val="FFCCFF"/>
          </a:solidFill>
          <a:ln w="12700">
            <a:solidFill>
              <a:srgbClr val="0070C0"/>
            </a:solidFill>
          </a:ln>
        </p:spPr>
        <p:txBody>
          <a:bodyPr wrap="square">
            <a:spAutoFit/>
          </a:bodyPr>
          <a:lstStyle/>
          <a:p>
            <a:pPr algn="just"/>
            <a:r>
              <a:rPr lang="nl-NL" sz="2400" dirty="0">
                <a:latin typeface="Cambria" pitchFamily="18" charset="0"/>
                <a:ea typeface="Cambria" pitchFamily="18" charset="0"/>
              </a:rPr>
              <a:t>Khoáng sản nước ta phân bố ở nhiều nơi, nhưng tập trung chủ yếu ở miền Bắc, miền Trung và Tây Nguyên.</a:t>
            </a:r>
            <a:endParaRPr lang="vi-VN" sz="2300" dirty="0">
              <a:latin typeface="Cambria" panose="02040503050406030204" pitchFamily="18" charset="0"/>
              <a:ea typeface="Cambria" panose="02040503050406030204" pitchFamily="18" charset="0"/>
            </a:endParaRPr>
          </a:p>
        </p:txBody>
      </p:sp>
      <p:pic>
        <p:nvPicPr>
          <p:cNvPr id="2" name="Picture 3"/>
          <p:cNvPicPr>
            <a:picLocks noChangeAspect="1" noChangeArrowheads="1"/>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304146" y="1280952"/>
            <a:ext cx="3535053" cy="527224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10578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randombar(horizontal)">
                                      <p:cBhvr>
                                        <p:cTn id="7" dur="500"/>
                                        <p:tgtEl>
                                          <p:spTgt spid="102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8"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BÀI 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latin typeface="Cambria" pitchFamily="18" charset="0"/>
              </a:rPr>
              <a:t>ĐẶC ĐIỂM CHUNG CỦA KHOÁNG SẢN VIỆT NAM</a:t>
            </a:r>
          </a:p>
        </p:txBody>
      </p:sp>
      <p:pic>
        <p:nvPicPr>
          <p:cNvPr id="23"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46490" y="1981200"/>
            <a:ext cx="6792509" cy="3567511"/>
          </a:xfrm>
          <a:prstGeom prst="wedgeRoundRectCallout">
            <a:avLst>
              <a:gd name="adj1" fmla="val 47893"/>
              <a:gd name="adj2" fmla="val 5748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5"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609600" y="2209800"/>
            <a:ext cx="6553198" cy="3123932"/>
          </a:xfrm>
          <a:prstGeom prst="rect">
            <a:avLst/>
          </a:prstGeom>
        </p:spPr>
        <p:txBody>
          <a:bodyPr wrap="square">
            <a:spAutoFit/>
          </a:bodyPr>
          <a:lstStyle/>
          <a:p>
            <a:pPr algn="just">
              <a:spcBef>
                <a:spcPts val="600"/>
              </a:spcBef>
              <a:spcAft>
                <a:spcPts val="0"/>
              </a:spcAft>
            </a:pPr>
            <a:r>
              <a:rPr lang="nl-NL" sz="2400" b="1" dirty="0">
                <a:latin typeface="Cambria" pitchFamily="18" charset="0"/>
                <a:ea typeface="Cambria" pitchFamily="18" charset="0"/>
              </a:rPr>
              <a:t>- Cơ cấu: </a:t>
            </a:r>
            <a:r>
              <a:rPr lang="nl-NL" sz="2400" dirty="0">
                <a:latin typeface="Cambria" pitchFamily="18" charset="0"/>
                <a:ea typeface="Cambria" pitchFamily="18" charset="0"/>
              </a:rPr>
              <a:t>Khoáng sản nước ta khá phong phú và đa dạng: hơn 60 loại khoáng sản khác nhau như khoáng sản: năng lượng, kim loại, phi kim loại.</a:t>
            </a:r>
            <a:endParaRPr lang="en-US" sz="2400" dirty="0">
              <a:latin typeface="Cambria" pitchFamily="18" charset="0"/>
              <a:ea typeface="Cambria" pitchFamily="18" charset="0"/>
            </a:endParaRPr>
          </a:p>
          <a:p>
            <a:pPr algn="just">
              <a:spcBef>
                <a:spcPts val="600"/>
              </a:spcBef>
              <a:spcAft>
                <a:spcPts val="0"/>
              </a:spcAft>
            </a:pPr>
            <a:r>
              <a:rPr lang="nl-NL" sz="2400" b="1" dirty="0">
                <a:latin typeface="Cambria" pitchFamily="18" charset="0"/>
                <a:ea typeface="Cambria" pitchFamily="18" charset="0"/>
              </a:rPr>
              <a:t>- Quy mô: </a:t>
            </a:r>
            <a:r>
              <a:rPr lang="nl-NL" sz="2400" dirty="0">
                <a:latin typeface="Cambria" pitchFamily="18" charset="0"/>
                <a:ea typeface="Cambria" pitchFamily="18" charset="0"/>
              </a:rPr>
              <a:t>phần lớn các mỏ khoáng sản ở nước ta có trữ lượng trung bình và nhỏ. </a:t>
            </a:r>
            <a:endParaRPr lang="en-US" sz="2400" dirty="0">
              <a:latin typeface="Cambria" pitchFamily="18" charset="0"/>
              <a:ea typeface="Cambria" pitchFamily="18" charset="0"/>
            </a:endParaRPr>
          </a:p>
          <a:p>
            <a:pPr algn="just"/>
            <a:r>
              <a:rPr lang="nl-NL" sz="2400" b="1" dirty="0">
                <a:latin typeface="Cambria" pitchFamily="18" charset="0"/>
                <a:ea typeface="Cambria" pitchFamily="18" charset="0"/>
              </a:rPr>
              <a:t>- Phân bố: </a:t>
            </a:r>
            <a:r>
              <a:rPr lang="nl-NL" sz="2400" dirty="0">
                <a:latin typeface="Cambria" pitchFamily="18" charset="0"/>
                <a:ea typeface="Cambria" pitchFamily="18" charset="0"/>
              </a:rPr>
              <a:t>Khoáng sản nước ta phân bố ở nhiều nơi, nhưng tập trung chủ yếu ở miền Bắc, miền Trung và Tây Nguyên.</a:t>
            </a:r>
            <a:endParaRPr lang="en-US" sz="2400" dirty="0">
              <a:effectLst/>
              <a:latin typeface="Cambria" pitchFamily="18" charset="0"/>
              <a:ea typeface="Cambria" pitchFamily="18" charset="0"/>
            </a:endParaRPr>
          </a:p>
        </p:txBody>
      </p:sp>
    </p:spTree>
    <p:extLst>
      <p:ext uri="{BB962C8B-B14F-4D97-AF65-F5344CB8AC3E}">
        <p14:creationId xmlns:p14="http://schemas.microsoft.com/office/powerpoint/2010/main" val="29913016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5"/>
                                        </p:tgtEl>
                                        <p:attrNameLst>
                                          <p:attrName>r</p:attrName>
                                        </p:attrNameLst>
                                      </p:cBhvr>
                                    </p:animRot>
                                    <p:animRot by="-240000">
                                      <p:cBhvr>
                                        <p:cTn id="13" dur="200" fill="hold">
                                          <p:stCondLst>
                                            <p:cond delay="200"/>
                                          </p:stCondLst>
                                        </p:cTn>
                                        <p:tgtEl>
                                          <p:spTgt spid="25"/>
                                        </p:tgtEl>
                                        <p:attrNameLst>
                                          <p:attrName>r</p:attrName>
                                        </p:attrNameLst>
                                      </p:cBhvr>
                                    </p:animRot>
                                    <p:animRot by="240000">
                                      <p:cBhvr>
                                        <p:cTn id="14" dur="200" fill="hold">
                                          <p:stCondLst>
                                            <p:cond delay="400"/>
                                          </p:stCondLst>
                                        </p:cTn>
                                        <p:tgtEl>
                                          <p:spTgt spid="25"/>
                                        </p:tgtEl>
                                        <p:attrNameLst>
                                          <p:attrName>r</p:attrName>
                                        </p:attrNameLst>
                                      </p:cBhvr>
                                    </p:animRot>
                                    <p:animRot by="-240000">
                                      <p:cBhvr>
                                        <p:cTn id="15" dur="200" fill="hold">
                                          <p:stCondLst>
                                            <p:cond delay="600"/>
                                          </p:stCondLst>
                                        </p:cTn>
                                        <p:tgtEl>
                                          <p:spTgt spid="25"/>
                                        </p:tgtEl>
                                        <p:attrNameLst>
                                          <p:attrName>r</p:attrName>
                                        </p:attrNameLst>
                                      </p:cBhvr>
                                    </p:animRot>
                                    <p:animRot by="120000">
                                      <p:cBhvr>
                                        <p:cTn id="16" dur="200" fill="hold">
                                          <p:stCondLst>
                                            <p:cond delay="800"/>
                                          </p:stCondLst>
                                        </p:cTn>
                                        <p:tgtEl>
                                          <p:spTgt spid="25"/>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randombar(horizontal)">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6">
                                            <p:txEl>
                                              <p:pRg st="0" end="0"/>
                                            </p:txEl>
                                          </p:spTgt>
                                        </p:tgtEl>
                                        <p:attrNameLst>
                                          <p:attrName>style.visibility</p:attrName>
                                        </p:attrNameLst>
                                      </p:cBhvr>
                                      <p:to>
                                        <p:strVal val="visible"/>
                                      </p:to>
                                    </p:set>
                                    <p:animEffect transition="in" filter="randombar(horizontal)">
                                      <p:cBhvr>
                                        <p:cTn id="29" dur="500"/>
                                        <p:tgtEl>
                                          <p:spTgt spid="2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6">
                                            <p:txEl>
                                              <p:pRg st="1" end="1"/>
                                            </p:txEl>
                                          </p:spTgt>
                                        </p:tgtEl>
                                        <p:attrNameLst>
                                          <p:attrName>style.visibility</p:attrName>
                                        </p:attrNameLst>
                                      </p:cBhvr>
                                      <p:to>
                                        <p:strVal val="visible"/>
                                      </p:to>
                                    </p:set>
                                    <p:animEffect transition="in" filter="randombar(horizontal)">
                                      <p:cBhvr>
                                        <p:cTn id="34" dur="500"/>
                                        <p:tgtEl>
                                          <p:spTgt spid="26">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26">
                                            <p:txEl>
                                              <p:pRg st="2" end="2"/>
                                            </p:txEl>
                                          </p:spTgt>
                                        </p:tgtEl>
                                        <p:attrNameLst>
                                          <p:attrName>style.visibility</p:attrName>
                                        </p:attrNameLst>
                                      </p:cBhvr>
                                      <p:to>
                                        <p:strVal val="visible"/>
                                      </p:to>
                                    </p:set>
                                    <p:animEffect transition="in" filter="randombar(horizontal)">
                                      <p:cBhvr>
                                        <p:cTn id="39"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3160" y="126812"/>
            <a:ext cx="1210078"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00B050"/>
                </a:solidFill>
                <a:effectLst>
                  <a:glow rad="76200">
                    <a:srgbClr val="1F497D">
                      <a:lumMod val="75000"/>
                    </a:srgbClr>
                  </a:glow>
                  <a:outerShdw blurRad="63500" dir="3600000" algn="tl" rotWithShape="0">
                    <a:srgbClr val="000000">
                      <a:alpha val="70000"/>
                    </a:srgbClr>
                  </a:outerShdw>
                </a:effectLst>
                <a:latin typeface="Cambria" pitchFamily="18" charset="0"/>
              </a:rPr>
              <a:t>BÀI 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6" name="Rectangle 15"/>
          <p:cNvSpPr/>
          <p:nvPr/>
        </p:nvSpPr>
        <p:spPr>
          <a:xfrm>
            <a:off x="1505710" y="1371600"/>
            <a:ext cx="3657601" cy="1785104"/>
          </a:xfrm>
          <a:prstGeom prst="rect">
            <a:avLst/>
          </a:prstGeom>
          <a:solidFill>
            <a:srgbClr val="BCFCD4"/>
          </a:solidFill>
          <a:ln w="12700">
            <a:solidFill>
              <a:srgbClr val="009900"/>
            </a:solidFill>
          </a:ln>
        </p:spPr>
        <p:txBody>
          <a:bodyPr wrap="square">
            <a:spAutoFit/>
          </a:bodyPr>
          <a:lstStyle/>
          <a:p>
            <a:pPr algn="just"/>
            <a:r>
              <a:rPr lang="en-US" sz="2200" i="1" dirty="0" err="1">
                <a:solidFill>
                  <a:srgbClr val="FF0000"/>
                </a:solidFill>
                <a:latin typeface="Cambria" panose="02040503050406030204" pitchFamily="18" charset="0"/>
                <a:ea typeface="Cambria" panose="02040503050406030204" pitchFamily="18" charset="0"/>
              </a:rPr>
              <a:t>Quan</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sát</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hình</a:t>
            </a:r>
            <a:r>
              <a:rPr lang="en-US" sz="2200" i="1" dirty="0">
                <a:solidFill>
                  <a:srgbClr val="FF0000"/>
                </a:solidFill>
                <a:latin typeface="Cambria" panose="02040503050406030204" pitchFamily="18" charset="0"/>
                <a:ea typeface="Cambria" panose="02040503050406030204" pitchFamily="18" charset="0"/>
              </a:rPr>
              <a:t> 3.3 </a:t>
            </a:r>
            <a:r>
              <a:rPr lang="en-US" sz="2200" i="1" dirty="0" err="1">
                <a:solidFill>
                  <a:srgbClr val="FF0000"/>
                </a:solidFill>
                <a:latin typeface="Cambria" panose="02040503050406030204" pitchFamily="18" charset="0"/>
                <a:ea typeface="Cambria" panose="02040503050406030204" pitchFamily="18" charset="0"/>
              </a:rPr>
              <a:t>và</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kênh</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chữ</a:t>
            </a:r>
            <a:r>
              <a:rPr lang="en-US" sz="2200" i="1" dirty="0">
                <a:solidFill>
                  <a:srgbClr val="FF0000"/>
                </a:solidFill>
                <a:latin typeface="Cambria" panose="02040503050406030204" pitchFamily="18" charset="0"/>
                <a:ea typeface="Cambria" panose="02040503050406030204" pitchFamily="18" charset="0"/>
              </a:rPr>
              <a:t> SGK, </a:t>
            </a:r>
            <a:r>
              <a:rPr lang="en-US" sz="2200" i="1" dirty="0" err="1">
                <a:solidFill>
                  <a:srgbClr val="FF0000"/>
                </a:solidFill>
                <a:latin typeface="Cambria" panose="02040503050406030204" pitchFamily="18" charset="0"/>
                <a:ea typeface="Cambria" panose="02040503050406030204" pitchFamily="18" charset="0"/>
              </a:rPr>
              <a:t>em</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hãy</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cho</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biết</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trữ</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lượng</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và</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xác</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định</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sự</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phân</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bố</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của</a:t>
            </a:r>
            <a:r>
              <a:rPr lang="en-US" sz="2200" i="1" dirty="0">
                <a:solidFill>
                  <a:srgbClr val="FF0000"/>
                </a:solidFill>
                <a:latin typeface="Cambria" panose="02040503050406030204" pitchFamily="18" charset="0"/>
                <a:ea typeface="Cambria" panose="02040503050406030204" pitchFamily="18" charset="0"/>
              </a:rPr>
              <a:t> than </a:t>
            </a:r>
            <a:r>
              <a:rPr lang="en-US" sz="2200" i="1" dirty="0" err="1">
                <a:solidFill>
                  <a:srgbClr val="FF0000"/>
                </a:solidFill>
                <a:latin typeface="Cambria" panose="02040503050406030204" pitchFamily="18" charset="0"/>
                <a:ea typeface="Cambria" panose="02040503050406030204" pitchFamily="18" charset="0"/>
              </a:rPr>
              <a:t>đá</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dầu</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mỏ</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và</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khí</a:t>
            </a:r>
            <a:r>
              <a:rPr lang="en-US" sz="2200" i="1" dirty="0">
                <a:solidFill>
                  <a:srgbClr val="FF0000"/>
                </a:solidFill>
                <a:latin typeface="Cambria" panose="02040503050406030204" pitchFamily="18" charset="0"/>
                <a:ea typeface="Cambria" panose="02040503050406030204" pitchFamily="18" charset="0"/>
              </a:rPr>
              <a:t> tự </a:t>
            </a:r>
            <a:r>
              <a:rPr lang="en-US" sz="2200" i="1" dirty="0" err="1">
                <a:solidFill>
                  <a:srgbClr val="FF0000"/>
                </a:solidFill>
                <a:latin typeface="Cambria" panose="02040503050406030204" pitchFamily="18" charset="0"/>
                <a:ea typeface="Cambria" panose="02040503050406030204" pitchFamily="18" charset="0"/>
              </a:rPr>
              <a:t>nhiên</a:t>
            </a:r>
            <a:r>
              <a:rPr lang="en-US" sz="2200" i="1" dirty="0">
                <a:solidFill>
                  <a:srgbClr val="FF0000"/>
                </a:solidFill>
                <a:latin typeface="Cambria" panose="02040503050406030204" pitchFamily="18" charset="0"/>
                <a:ea typeface="Cambria" panose="02040503050406030204" pitchFamily="18" charset="0"/>
              </a:rPr>
              <a:t> ở </a:t>
            </a:r>
            <a:r>
              <a:rPr lang="en-US" sz="2200" i="1" dirty="0" err="1">
                <a:solidFill>
                  <a:srgbClr val="FF0000"/>
                </a:solidFill>
                <a:latin typeface="Cambria" panose="02040503050406030204" pitchFamily="18" charset="0"/>
                <a:ea typeface="Cambria" panose="02040503050406030204" pitchFamily="18" charset="0"/>
              </a:rPr>
              <a:t>nước</a:t>
            </a:r>
            <a:r>
              <a:rPr lang="en-US" sz="2200" i="1" dirty="0">
                <a:solidFill>
                  <a:srgbClr val="FF0000"/>
                </a:solidFill>
                <a:latin typeface="Cambria" panose="02040503050406030204" pitchFamily="18" charset="0"/>
                <a:ea typeface="Cambria" panose="02040503050406030204" pitchFamily="18" charset="0"/>
              </a:rPr>
              <a:t> ta.</a:t>
            </a:r>
            <a:endParaRPr lang="vi-VN" sz="2200" i="1" dirty="0">
              <a:solidFill>
                <a:srgbClr val="FF0000"/>
              </a:solidFill>
              <a:latin typeface="Cambria" panose="02040503050406030204" pitchFamily="18" charset="0"/>
              <a:ea typeface="Cambria" panose="02040503050406030204" pitchFamily="18" charset="0"/>
            </a:endParaRP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ĐẶC ĐIỂM PHÂN BỐ CÁC LOẠI KHOÁNG SẢN</a:t>
            </a:r>
            <a:endParaRPr lang="en-US" sz="2400" b="1" dirty="0">
              <a:solidFill>
                <a:srgbClr val="0D30DD"/>
              </a:solidFill>
              <a:latin typeface="Cambria" pitchFamily="18" charset="0"/>
            </a:endParaRPr>
          </a:p>
          <a:p>
            <a:pPr algn="just"/>
            <a:r>
              <a:rPr lang="vi-VN" sz="2400" b="1" dirty="0">
                <a:solidFill>
                  <a:srgbClr val="0D30DD"/>
                </a:solidFill>
                <a:latin typeface="Cambria" pitchFamily="18" charset="0"/>
              </a:rPr>
              <a:t> CHỦ YẾU</a:t>
            </a:r>
            <a:endParaRPr lang="en-US" sz="2400" b="1" dirty="0">
              <a:solidFill>
                <a:srgbClr val="0D30DD"/>
              </a:solidFill>
              <a:latin typeface="Cambria" pitchFamily="18" charset="0"/>
            </a:endParaRPr>
          </a:p>
        </p:txBody>
      </p:sp>
      <p:pic>
        <p:nvPicPr>
          <p:cNvPr id="1027"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86339" y="1516120"/>
            <a:ext cx="1167904" cy="12270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191254" y="4249779"/>
            <a:ext cx="1332746" cy="1312821"/>
            <a:chOff x="328593" y="3259179"/>
            <a:chExt cx="1256547" cy="1465221"/>
          </a:xfrm>
        </p:grpSpPr>
        <p:pic>
          <p:nvPicPr>
            <p:cNvPr id="1028" name="Picture 4"/>
            <p:cNvPicPr>
              <a:picLocks noChangeAspect="1" noChangeArrowheads="1"/>
            </p:cNvPicPr>
            <p:nvPr/>
          </p:nvPicPr>
          <p:blipFill>
            <a:blip r:embed="rId7">
              <a:extLst>
                <a:ext uri="{BEBA8EAE-BF5A-486C-A8C5-ECC9F3942E4B}">
                  <a14:imgProps xmlns:a14="http://schemas.microsoft.com/office/drawing/2010/main">
                    <a14:imgLayer r:embed="rId8">
                      <a14:imgEffect>
                        <a14:artisticMarker/>
                      </a14:imgEffect>
                      <a14:imgEffect>
                        <a14:sharpenSoften amount="50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28593" y="3383619"/>
              <a:ext cx="1167903" cy="13407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2" descr="http://previews.123rf.com/images/mistac/mistac1207/mistac120700017/14524015-A-cartoon-boy-with-a-good-idea-Stock-Vector-thinking.jpg"/>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1011253" y="3259179"/>
              <a:ext cx="573887" cy="4622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grpSp>
      <p:sp>
        <p:nvSpPr>
          <p:cNvPr id="32" name="Rectangle 31"/>
          <p:cNvSpPr/>
          <p:nvPr/>
        </p:nvSpPr>
        <p:spPr>
          <a:xfrm>
            <a:off x="1523998" y="3505468"/>
            <a:ext cx="3657601" cy="2877711"/>
          </a:xfrm>
          <a:prstGeom prst="rect">
            <a:avLst/>
          </a:prstGeom>
          <a:solidFill>
            <a:srgbClr val="FFCCFF"/>
          </a:solidFill>
          <a:ln w="12700">
            <a:solidFill>
              <a:srgbClr val="0070C0"/>
            </a:solidFill>
          </a:ln>
        </p:spPr>
        <p:txBody>
          <a:bodyPr wrap="square">
            <a:spAutoFit/>
          </a:bodyPr>
          <a:lstStyle/>
          <a:p>
            <a:pPr algn="just">
              <a:spcBef>
                <a:spcPts val="600"/>
              </a:spcBef>
              <a:spcAft>
                <a:spcPts val="0"/>
              </a:spcAft>
            </a:pPr>
            <a:r>
              <a:rPr lang="vi-VN" sz="2200" dirty="0">
                <a:latin typeface="Cambria" pitchFamily="18" charset="0"/>
                <a:ea typeface="Cambria" pitchFamily="18" charset="0"/>
              </a:rPr>
              <a:t>- Than đá: Tổng trữ lượng khoảng 7 tỉ tấn</a:t>
            </a:r>
            <a:r>
              <a:rPr lang="en-US" sz="2200" dirty="0">
                <a:latin typeface="Cambria" pitchFamily="18" charset="0"/>
                <a:ea typeface="Cambria" pitchFamily="18" charset="0"/>
              </a:rPr>
              <a:t>, </a:t>
            </a:r>
            <a:r>
              <a:rPr lang="en-US" sz="2200" dirty="0" err="1">
                <a:latin typeface="Cambria" pitchFamily="18" charset="0"/>
                <a:ea typeface="Cambria" pitchFamily="18" charset="0"/>
              </a:rPr>
              <a:t>phân</a:t>
            </a:r>
            <a:r>
              <a:rPr lang="en-US" sz="2200" dirty="0">
                <a:latin typeface="Cambria" pitchFamily="18" charset="0"/>
                <a:ea typeface="Cambria" pitchFamily="18" charset="0"/>
              </a:rPr>
              <a:t> </a:t>
            </a:r>
            <a:r>
              <a:rPr lang="en-US" sz="2200" dirty="0" err="1">
                <a:latin typeface="Cambria" pitchFamily="18" charset="0"/>
                <a:ea typeface="Cambria" pitchFamily="18" charset="0"/>
              </a:rPr>
              <a:t>bố</a:t>
            </a:r>
            <a:r>
              <a:rPr lang="en-US" sz="2200" dirty="0">
                <a:latin typeface="Cambria" pitchFamily="18" charset="0"/>
                <a:ea typeface="Cambria" pitchFamily="18" charset="0"/>
              </a:rPr>
              <a:t> ở </a:t>
            </a:r>
            <a:r>
              <a:rPr lang="en-US" sz="2200" dirty="0" err="1">
                <a:latin typeface="Cambria" pitchFamily="18" charset="0"/>
                <a:ea typeface="Cambria" pitchFamily="18" charset="0"/>
              </a:rPr>
              <a:t>bể</a:t>
            </a:r>
            <a:r>
              <a:rPr lang="en-US" sz="2200" dirty="0">
                <a:latin typeface="Cambria" pitchFamily="18" charset="0"/>
                <a:ea typeface="Cambria" pitchFamily="18" charset="0"/>
              </a:rPr>
              <a:t> than </a:t>
            </a:r>
            <a:r>
              <a:rPr lang="en-US" sz="2200" dirty="0" err="1">
                <a:latin typeface="Cambria" pitchFamily="18" charset="0"/>
                <a:ea typeface="Cambria" pitchFamily="18" charset="0"/>
              </a:rPr>
              <a:t>Quảng</a:t>
            </a:r>
            <a:r>
              <a:rPr lang="en-US" sz="2200" dirty="0">
                <a:latin typeface="Cambria" pitchFamily="18" charset="0"/>
                <a:ea typeface="Cambria" pitchFamily="18" charset="0"/>
              </a:rPr>
              <a:t> </a:t>
            </a:r>
            <a:r>
              <a:rPr lang="en-US" sz="2200" dirty="0" err="1">
                <a:latin typeface="Cambria" pitchFamily="18" charset="0"/>
                <a:ea typeface="Cambria" pitchFamily="18" charset="0"/>
              </a:rPr>
              <a:t>Ninh</a:t>
            </a:r>
            <a:r>
              <a:rPr lang="en-US" sz="2200" dirty="0">
                <a:latin typeface="Cambria" pitchFamily="18" charset="0"/>
                <a:ea typeface="Cambria" pitchFamily="18" charset="0"/>
              </a:rPr>
              <a:t>.</a:t>
            </a:r>
          </a:p>
          <a:p>
            <a:pPr algn="just">
              <a:spcBef>
                <a:spcPts val="600"/>
              </a:spcBef>
              <a:spcAft>
                <a:spcPts val="0"/>
              </a:spcAft>
            </a:pPr>
            <a:r>
              <a:rPr lang="vi-VN" sz="2200" dirty="0">
                <a:latin typeface="Cambria" pitchFamily="18" charset="0"/>
                <a:ea typeface="Cambria" pitchFamily="18" charset="0"/>
              </a:rPr>
              <a:t>- Dầu mỏ và khí tự nhiên: Tổng trữ lượng khoảng 10 tỉ tấn dầu quy đổi</a:t>
            </a:r>
            <a:r>
              <a:rPr lang="en-US" sz="2200" dirty="0">
                <a:latin typeface="Cambria" pitchFamily="18" charset="0"/>
                <a:ea typeface="Cambria" pitchFamily="18" charset="0"/>
              </a:rPr>
              <a:t>, </a:t>
            </a:r>
            <a:r>
              <a:rPr lang="en-US" sz="2200" dirty="0" err="1">
                <a:latin typeface="Cambria" pitchFamily="18" charset="0"/>
                <a:ea typeface="Cambria" pitchFamily="18" charset="0"/>
              </a:rPr>
              <a:t>phân</a:t>
            </a:r>
            <a:r>
              <a:rPr lang="en-US" sz="2200" dirty="0">
                <a:latin typeface="Cambria" pitchFamily="18" charset="0"/>
                <a:ea typeface="Cambria" pitchFamily="18" charset="0"/>
              </a:rPr>
              <a:t> </a:t>
            </a:r>
            <a:r>
              <a:rPr lang="en-US" sz="2200" dirty="0" err="1">
                <a:latin typeface="Cambria" pitchFamily="18" charset="0"/>
                <a:ea typeface="Cambria" pitchFamily="18" charset="0"/>
              </a:rPr>
              <a:t>bố</a:t>
            </a:r>
            <a:r>
              <a:rPr lang="en-US" sz="2200" dirty="0">
                <a:latin typeface="Cambria" pitchFamily="18" charset="0"/>
                <a:ea typeface="Cambria" pitchFamily="18" charset="0"/>
              </a:rPr>
              <a:t> </a:t>
            </a:r>
            <a:r>
              <a:rPr lang="vi-VN" sz="2200" dirty="0">
                <a:latin typeface="Cambria" pitchFamily="18" charset="0"/>
                <a:ea typeface="Cambria" pitchFamily="18" charset="0"/>
              </a:rPr>
              <a:t>ở vùng thềm lục địa phía đông nam.</a:t>
            </a:r>
            <a:endParaRPr lang="en-US" sz="2200" dirty="0">
              <a:effectLst/>
              <a:latin typeface="Cambria" pitchFamily="18" charset="0"/>
              <a:ea typeface="Cambria" pitchFamily="18" charset="0"/>
            </a:endParaRPr>
          </a:p>
        </p:txBody>
      </p:sp>
      <p:pic>
        <p:nvPicPr>
          <p:cNvPr id="2" name="Picture 3"/>
          <p:cNvPicPr>
            <a:picLocks noChangeAspect="1" noChangeArrowheads="1"/>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304146" y="1371600"/>
            <a:ext cx="3535053" cy="5181599"/>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6725234" y="2059826"/>
            <a:ext cx="457200" cy="204325"/>
          </a:xfrm>
          <a:prstGeom prst="ellipse">
            <a:avLst/>
          </a:prstGeom>
          <a:no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953834" y="5181600"/>
            <a:ext cx="894766"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99189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randombar(horizontal)">
                                      <p:cBhvr>
                                        <p:cTn id="7" dur="500"/>
                                        <p:tgtEl>
                                          <p:spTgt spid="102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8" dur="500"/>
                                        <p:tgtEl>
                                          <p:spTgt spid="32">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randombar(horizontal)">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8" dur="500"/>
                                        <p:tgtEl>
                                          <p:spTgt spid="32">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randombar(horizontal)">
                                      <p:cBhvr>
                                        <p:cTn id="4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2" grpId="0" animBg="1"/>
      <p:bldP spid="3" grpId="0" animBg="1"/>
      <p:bldP spid="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5424</TotalTime>
  <Words>2157</Words>
  <Application>Microsoft Office PowerPoint</Application>
  <PresentationFormat>On-screen Show (4:3)</PresentationFormat>
  <Paragraphs>174</Paragraphs>
  <Slides>21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Cambria</vt:lpstr>
      <vt:lpstr>Times New Roman</vt:lpstr>
      <vt:lpstr>Office Theme</vt:lpstr>
      <vt:lpstr>KHOÁNG SẢN VIỆT NAM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THỜI TIẾT, KHÍ HẬU</dc:title>
  <dc:creator>ASUSS</dc:creator>
  <cp:lastModifiedBy>Administrator</cp:lastModifiedBy>
  <cp:revision>412</cp:revision>
  <dcterms:created xsi:type="dcterms:W3CDTF">2016-02-15T14:28:12Z</dcterms:created>
  <dcterms:modified xsi:type="dcterms:W3CDTF">2023-10-04T08:34:28Z</dcterms:modified>
</cp:coreProperties>
</file>