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0"/>
  </p:notesMasterIdLst>
  <p:sldIdLst>
    <p:sldId id="256" r:id="rId2"/>
    <p:sldId id="257" r:id="rId3"/>
    <p:sldId id="312" r:id="rId4"/>
    <p:sldId id="350" r:id="rId5"/>
    <p:sldId id="258" r:id="rId6"/>
    <p:sldId id="313" r:id="rId7"/>
    <p:sldId id="260" r:id="rId8"/>
    <p:sldId id="264"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52" r:id="rId24"/>
    <p:sldId id="320" r:id="rId25"/>
    <p:sldId id="263" r:id="rId26"/>
    <p:sldId id="273" r:id="rId27"/>
    <p:sldId id="321" r:id="rId28"/>
    <p:sldId id="271" r:id="rId29"/>
    <p:sldId id="322" r:id="rId30"/>
    <p:sldId id="270" r:id="rId31"/>
    <p:sldId id="286" r:id="rId32"/>
    <p:sldId id="323" r:id="rId33"/>
    <p:sldId id="326" r:id="rId34"/>
    <p:sldId id="330" r:id="rId35"/>
    <p:sldId id="329" r:id="rId36"/>
    <p:sldId id="274" r:id="rId37"/>
    <p:sldId id="287" r:id="rId38"/>
    <p:sldId id="283" r:id="rId39"/>
    <p:sldId id="282" r:id="rId40"/>
    <p:sldId id="331" r:id="rId41"/>
    <p:sldId id="332" r:id="rId42"/>
    <p:sldId id="333" r:id="rId43"/>
    <p:sldId id="334" r:id="rId44"/>
    <p:sldId id="335" r:id="rId45"/>
    <p:sldId id="337" r:id="rId46"/>
    <p:sldId id="338" r:id="rId47"/>
    <p:sldId id="339" r:id="rId48"/>
    <p:sldId id="340" r:id="rId49"/>
    <p:sldId id="341" r:id="rId50"/>
    <p:sldId id="336" r:id="rId51"/>
    <p:sldId id="342" r:id="rId52"/>
    <p:sldId id="289" r:id="rId53"/>
    <p:sldId id="344" r:id="rId54"/>
    <p:sldId id="345" r:id="rId55"/>
    <p:sldId id="347" r:id="rId56"/>
    <p:sldId id="348" r:id="rId57"/>
    <p:sldId id="276" r:id="rId58"/>
    <p:sldId id="351" r:id="rId59"/>
  </p:sldIdLst>
  <p:sldSz cx="9144000" cy="5143500" type="screen16x9"/>
  <p:notesSz cx="6858000" cy="9144000"/>
  <p:embeddedFontLst>
    <p:embeddedFont>
      <p:font typeface="Mali" panose="020B0604020202020204" charset="-34"/>
      <p:regular r:id="rId61"/>
      <p:bold r:id="rId62"/>
      <p:italic r:id="rId63"/>
      <p:boldItalic r:id="rId64"/>
    </p:embeddedFont>
    <p:embeddedFont>
      <p:font typeface="Comfortaa Light" panose="020B0604020202020204" charset="0"/>
      <p:regular r:id="rId65"/>
      <p:bold r:id="rId66"/>
    </p:embeddedFont>
    <p:embeddedFont>
      <p:font typeface="Comfortaa SemiBold" panose="020B0604020202020204" charset="0"/>
      <p:regular r:id="rId67"/>
      <p:bold r:id="rId68"/>
    </p:embeddedFont>
    <p:embeddedFont>
      <p:font typeface="Mali SemiBold" panose="020B0604020202020204" charset="-34"/>
      <p:regular r:id="rId69"/>
      <p:bold r:id="rId70"/>
      <p:italic r:id="rId71"/>
      <p:boldItalic r:id="rId72"/>
    </p:embeddedFont>
    <p:embeddedFont>
      <p:font typeface="Mali Medium" panose="020B0604020202020204" charset="-34"/>
      <p:regular r:id="rId73"/>
      <p:bold r:id="rId74"/>
      <p:italic r:id="rId75"/>
      <p:boldItalic r:id="rId76"/>
    </p:embeddedFont>
    <p:embeddedFont>
      <p:font typeface="Single Day" panose="020B0604020202020204" charset="-127"/>
      <p:regular r:id="rId77"/>
    </p:embeddedFont>
    <p:embeddedFont>
      <p:font typeface="Tahoma" panose="020B0604030504040204" pitchFamily="34" charset="0"/>
      <p:regular r:id="rId78"/>
      <p:bold r:id="rId79"/>
    </p:embeddedFont>
    <p:embeddedFont>
      <p:font typeface="Calibri" panose="020F0502020204030204" pitchFamily="34" charset="0"/>
      <p:regular r:id="rId80"/>
      <p:bold r:id="rId81"/>
      <p:italic r:id="rId82"/>
      <p:boldItalic r:id="rId83"/>
    </p:embeddedFont>
    <p:embeddedFont>
      <p:font typeface="Comfortaa Medium" panose="020B0604020202020204" charset="0"/>
      <p:regular r:id="rId84"/>
      <p:bold r:id="rId85"/>
    </p:embeddedFont>
    <p:embeddedFont>
      <p:font typeface="Cambria Math" panose="02040503050406030204" pitchFamily="18" charset="0"/>
      <p:regular r:id="rId86"/>
    </p:embeddedFont>
    <p:embeddedFont>
      <p:font typeface="Comfortaa" panose="020B0604020202020204" charset="0"/>
      <p:regular r:id="rId87"/>
      <p:bold r:id="rId88"/>
    </p:embeddedFont>
  </p:embeddedFontLst>
  <p:custDataLst>
    <p:tags r:id="rId8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472" autoAdjust="0"/>
  </p:normalViewPr>
  <p:slideViewPr>
    <p:cSldViewPr snapToGrid="0">
      <p:cViewPr varScale="1">
        <p:scale>
          <a:sx n="84" d="100"/>
          <a:sy n="84"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51</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 id="2147483679" r:id="rId25"/>
    <p:sldLayoutId id="2147483680" r:id="rId26"/>
    <p:sldLayoutId id="2147483682" r:id="rId27"/>
    <p:sldLayoutId id="2147483683" r:id="rId28"/>
    <p:sldLayoutId id="2147483685" r:id="rId29"/>
    <p:sldLayoutId id="2147483690" r:id="rId30"/>
    <p:sldLayoutId id="2147483691"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15" Type="http://schemas.openxmlformats.org/officeDocument/2006/relationships/image" Target="../media/image456.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1"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3.xml"/><Relationship Id="rId65" Type="http://schemas.openxmlformats.org/officeDocument/2006/relationships/image" Target="../media/image640.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 Id="rId28" Type="http://schemas.openxmlformats.org/officeDocument/2006/relationships/image" Target="../media/image15.png"/><Relationship Id="rId27" Type="http://schemas.openxmlformats.org/officeDocument/2006/relationships/image" Target="../media/image700.sv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29" Type="http://schemas.openxmlformats.org/officeDocument/2006/relationships/image" Target="../media/image17.png"/><Relationship Id="rId1" Type="http://schemas.openxmlformats.org/officeDocument/2006/relationships/slideLayout" Target="../slideLayouts/slideLayout14.xml"/><Relationship Id="rId28" Type="http://schemas.openxmlformats.org/officeDocument/2006/relationships/image" Target="../media/image15.png"/><Relationship Id="rId27" Type="http://schemas.openxmlformats.org/officeDocument/2006/relationships/image" Target="../media/image700.svg"/></Relationships>
</file>

<file path=ppt/slides/_rels/slide24.xml.rels><?xml version="1.0" encoding="UTF-8" standalone="yes"?>
<Relationships xmlns="http://schemas.openxmlformats.org/package/2006/relationships"><Relationship Id="rId1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6" Type="http://schemas.openxmlformats.org/officeDocument/2006/relationships/image" Target="../media/image20.png"/><Relationship Id="rId3" Type="http://schemas.openxmlformats.org/officeDocument/2006/relationships/image" Target="../media/image19.png"/><Relationship Id="rId25" Type="http://schemas.openxmlformats.org/officeDocument/2006/relationships/image" Target="../media/image24.svg"/><Relationship Id="rId12" Type="http://schemas.openxmlformats.org/officeDocument/2006/relationships/image" Target="../media/image81.sv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83.svg"/><Relationship Id="rId27"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6.xml"/><Relationship Id="rId15"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1.xml"/><Relationship Id="rId61" Type="http://schemas.openxmlformats.org/officeDocument/2006/relationships/image" Target="../media/image502.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1" Type="http://schemas.openxmlformats.org/officeDocument/2006/relationships/image" Target="../media/image70.sv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6.xml"/><Relationship Id="rId24" Type="http://schemas.openxmlformats.org/officeDocument/2006/relationships/image" Target="../media/image563.sv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51" Type="http://schemas.openxmlformats.org/officeDocument/2006/relationships/image" Target="../media/image50.svg"/><Relationship Id="rId2" Type="http://schemas.openxmlformats.org/officeDocument/2006/relationships/image" Target="../media/image26.png"/><Relationship Id="rId1" Type="http://schemas.openxmlformats.org/officeDocument/2006/relationships/slideLayout" Target="../slideLayouts/slideLayout14.xml"/><Relationship Id="rId52"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43.sv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jpg"/><Relationship Id="rId5" Type="http://schemas.microsoft.com/office/2007/relationships/media" Target="../media/media3.mp3"/><Relationship Id="rId10" Type="http://schemas.openxmlformats.org/officeDocument/2006/relationships/notesSlide" Target="../notesSlides/notesSlide4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19" Type="http://schemas.openxmlformats.org/officeDocument/2006/relationships/image" Target="../media/image460.svg"/></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41" Type="http://schemas.openxmlformats.org/officeDocument/2006/relationships/image" Target="../media/image482.sv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a:t>
            </a:r>
            <a:r>
              <a:rPr lang="en-US" sz="4200" b="1" smtClean="0">
                <a:latin typeface="Arial" panose="020B0604020202020204" pitchFamily="34" charset="0"/>
                <a:cs typeface="Arial" panose="020B0604020202020204" pitchFamily="34" charset="0"/>
              </a:rPr>
              <a:t>MỚI</a:t>
            </a:r>
            <a:endParaRPr lang="en-US" sz="4200" b="1" dirty="0">
              <a:latin typeface="Arial" panose="020B0604020202020204" pitchFamily="34" charset="0"/>
              <a:cs typeface="Arial" panose="020B0604020202020204" pitchFamily="34" charset="0"/>
            </a:endParaRPr>
          </a:p>
        </p:txBody>
      </p:sp>
      <p:grpSp>
        <p:nvGrpSpPr>
          <p:cNvPr id="95" name="Google Shape;406;p44"/>
          <p:cNvGrpSpPr/>
          <p:nvPr/>
        </p:nvGrpSpPr>
        <p:grpSpPr>
          <a:xfrm>
            <a:off x="7070231" y="419297"/>
            <a:ext cx="1049059" cy="778108"/>
            <a:chOff x="6224675" y="2055325"/>
            <a:chExt cx="920550" cy="682850"/>
          </a:xfrm>
        </p:grpSpPr>
        <p:sp>
          <p:nvSpPr>
            <p:cNvPr id="96"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08;p44"/>
            <p:cNvGrpSpPr/>
            <p:nvPr/>
          </p:nvGrpSpPr>
          <p:grpSpPr>
            <a:xfrm>
              <a:off x="6224675" y="2055325"/>
              <a:ext cx="920225" cy="682650"/>
              <a:chOff x="2734175" y="518275"/>
              <a:chExt cx="920225" cy="682650"/>
            </a:xfrm>
          </p:grpSpPr>
          <p:sp>
            <p:nvSpPr>
              <p:cNvPr id="98"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423;p44"/>
          <p:cNvGrpSpPr/>
          <p:nvPr/>
        </p:nvGrpSpPr>
        <p:grpSpPr>
          <a:xfrm>
            <a:off x="974063" y="3359317"/>
            <a:ext cx="1049044" cy="1003065"/>
            <a:chOff x="5047850" y="2794950"/>
            <a:chExt cx="1095150" cy="1047150"/>
          </a:xfrm>
        </p:grpSpPr>
        <p:sp>
          <p:nvSpPr>
            <p:cNvPr id="113"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446;p44"/>
          <p:cNvGrpSpPr/>
          <p:nvPr/>
        </p:nvGrpSpPr>
        <p:grpSpPr>
          <a:xfrm>
            <a:off x="7219416" y="3495933"/>
            <a:ext cx="454347" cy="974033"/>
            <a:chOff x="7941975" y="230788"/>
            <a:chExt cx="339775" cy="728413"/>
          </a:xfrm>
        </p:grpSpPr>
        <p:sp>
          <p:nvSpPr>
            <p:cNvPr id="136"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469;p44"/>
          <p:cNvGrpSpPr/>
          <p:nvPr/>
        </p:nvGrpSpPr>
        <p:grpSpPr>
          <a:xfrm rot="-876443">
            <a:off x="910148" y="1161879"/>
            <a:ext cx="387909" cy="828645"/>
            <a:chOff x="5716500" y="4072075"/>
            <a:chExt cx="387900" cy="828625"/>
          </a:xfrm>
        </p:grpSpPr>
        <p:sp>
          <p:nvSpPr>
            <p:cNvPr id="159"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a:t>
            </a:r>
            <a:r>
              <a:rPr lang="fr-FR" sz="1800" smtClean="0">
                <a:latin typeface="+mj-lt"/>
                <a:ea typeface="Calibri" panose="020F0502020204030204" pitchFamily="34" charset="0"/>
                <a:cs typeface="Times New Roman" panose="02020603050405020304" pitchFamily="18" charset="0"/>
              </a:rPr>
              <a:t>vô </a:t>
            </a:r>
            <a:r>
              <a:rPr lang="fr-FR" sz="1800">
                <a:latin typeface="+mj-lt"/>
                <a:ea typeface="Calibri" panose="020F0502020204030204" pitchFamily="34" charset="0"/>
                <a:cs typeface="Times New Roman" panose="02020603050405020304" pitchFamily="18" charset="0"/>
              </a:rPr>
              <a:t>cùng lớn. </a:t>
            </a:r>
            <a:endParaRPr lang="fr-FR" sz="1800" smtClean="0">
              <a:latin typeface="+mj-lt"/>
              <a:ea typeface="Calibri" panose="020F0502020204030204" pitchFamily="34" charset="0"/>
              <a:cs typeface="Times New Roman" panose="02020603050405020304" pitchFamily="18" charset="0"/>
            </a:endParaRPr>
          </a:p>
          <a:p>
            <a:pPr marL="285750" indent="-285750" algn="just">
              <a:lnSpc>
                <a:spcPct val="150000"/>
              </a:lnSpc>
              <a:buClrTx/>
              <a:buFont typeface="Wingdings" panose="05000000000000000000" pitchFamily="2" charset="2"/>
              <a:buChar char="§"/>
            </a:pPr>
            <a:r>
              <a:rPr lang="fr-FR" sz="1800" smtClean="0">
                <a:latin typeface="+mj-lt"/>
                <a:ea typeface="Calibri" panose="020F0502020204030204" pitchFamily="34" charset="0"/>
                <a:cs typeface="Times New Roman" panose="02020603050405020304" pitchFamily="18" charset="0"/>
              </a:rPr>
              <a:t>Nếu </a:t>
            </a:r>
            <a:r>
              <a:rPr lang="fr-FR" sz="1800">
                <a:latin typeface="+mj-lt"/>
                <a:ea typeface="Calibri" panose="020F0502020204030204" pitchFamily="34" charset="0"/>
                <a:cs typeface="Times New Roman" panose="02020603050405020304" pitchFamily="18" charset="0"/>
              </a:rPr>
              <a:t>một máy đếm các nguyên tử với tốc độ 10 triệu nguyên tử mỗi giây </a:t>
            </a:r>
            <a:r>
              <a:rPr lang="fr-FR" sz="1800" smtClean="0">
                <a:latin typeface="+mj-lt"/>
                <a:ea typeface="Calibri" panose="020F0502020204030204" pitchFamily="34" charset="0"/>
                <a:cs typeface="Times New Roman" panose="02020603050405020304" pitchFamily="18" charset="0"/>
              </a:rPr>
              <a:t>sẽ </a:t>
            </a:r>
            <a:r>
              <a:rPr lang="fr-FR" sz="1800">
                <a:latin typeface="+mj-lt"/>
                <a:ea typeface="Calibri" panose="020F0502020204030204" pitchFamily="34" charset="0"/>
                <a:cs typeface="Times New Roman" panose="02020603050405020304" pitchFamily="18" charset="0"/>
              </a:rPr>
              <a:t>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smtClean="0">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039" name="Google Shape;1039;p54"/>
          <p:cNvGrpSpPr/>
          <p:nvPr/>
        </p:nvGrpSpPr>
        <p:grpSpPr>
          <a:xfrm rot="-1052069">
            <a:off x="1229034" y="3627027"/>
            <a:ext cx="827393" cy="1064034"/>
            <a:chOff x="1851363" y="2231288"/>
            <a:chExt cx="827338" cy="1063963"/>
          </a:xfrm>
        </p:grpSpPr>
        <p:grpSp>
          <p:nvGrpSpPr>
            <p:cNvPr id="1040" name="Google Shape;1040;p54"/>
            <p:cNvGrpSpPr/>
            <p:nvPr/>
          </p:nvGrpSpPr>
          <p:grpSpPr>
            <a:xfrm>
              <a:off x="1851363" y="2231288"/>
              <a:ext cx="827338" cy="1063963"/>
              <a:chOff x="6268388" y="3972938"/>
              <a:chExt cx="827338" cy="1063963"/>
            </a:xfrm>
          </p:grpSpPr>
          <p:sp>
            <p:nvSpPr>
              <p:cNvPr id="1041" name="Google Shape;1041;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smtClean="0">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smtClean="0">
                    <a:solidFill>
                      <a:schemeClr val="bg1"/>
                    </a:solidFill>
                    <a:latin typeface="+mj-lt"/>
                    <a:ea typeface="Calibri" panose="020F0502020204030204" pitchFamily="34" charset="0"/>
                    <a:cs typeface="Times New Roman" panose="02020603050405020304" pitchFamily="18" charset="0"/>
                  </a:rPr>
                  <a:t>1 </a:t>
                </a:r>
                <a:r>
                  <a:rPr lang="fr-FR" sz="1800">
                    <a:solidFill>
                      <a:schemeClr val="bg1"/>
                    </a:solidFill>
                    <a:latin typeface="+mj-lt"/>
                    <a:ea typeface="Calibri" panose="020F0502020204030204" pitchFamily="34" charset="0"/>
                    <a:cs typeface="Times New Roman" panose="02020603050405020304" pitchFamily="18" charset="0"/>
                  </a:rPr>
                  <a:t>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r>
                  <a:rPr lang="fr-FR" sz="1800" smtClean="0">
                    <a:solidFill>
                      <a:schemeClr val="bg1"/>
                    </a:solidFill>
                    <a:latin typeface="+mj-lt"/>
                    <a:ea typeface="Times New Roman" panose="02020603050405020304" pitchFamily="18" charset="0"/>
                    <a:cs typeface="Times New Roman" panose="02020603050405020304" pitchFamily="18" charset="0"/>
                  </a:rPr>
                  <a:t>.</a:t>
                </a:r>
              </a:p>
              <a:p>
                <a:pPr marL="285750" indent="-285750" algn="just">
                  <a:lnSpc>
                    <a:spcPct val="150000"/>
                  </a:lnSpc>
                  <a:buClr>
                    <a:schemeClr val="bg1"/>
                  </a:buClr>
                  <a:buFont typeface="Arial" panose="020B0604020202020204" pitchFamily="34" charset="0"/>
                  <a:buChar char="•"/>
                </a:pPr>
                <a:r>
                  <a:rPr lang="fr-FR" sz="1800" smtClean="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r>
                  <a:rPr lang="fr-FR" sz="1800" smtClean="0">
                    <a:solidFill>
                      <a:schemeClr val="bg1"/>
                    </a:solidFill>
                  </a:rPr>
                  <a:t>.</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smtClean="0">
                  <a:latin typeface="Arial" panose="020B0604020202020204" pitchFamily="34" charset="0"/>
                  <a:ea typeface="Tahoma" panose="020B0604030504040204" pitchFamily="34" charset="0"/>
                  <a:cs typeface="Arial" panose="020B0604020202020204" pitchFamily="34" charset="0"/>
                </a:rPr>
                <a:t>Phân tử nước</a:t>
              </a:r>
              <a:endParaRPr lang="en-US" sz="1600" i="1">
                <a:latin typeface="Arial" panose="020B0604020202020204" pitchFamily="34" charset="0"/>
                <a:ea typeface="Tahoma" panose="020B060403050404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smtClean="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1 (SGK 27). </a:t>
            </a:r>
            <a:r>
              <a:rPr lang="fr-FR" sz="1800" smtClean="0">
                <a:latin typeface="+mj-lt"/>
                <a:ea typeface="Times New Roman" panose="02020603050405020304" pitchFamily="18" charset="0"/>
                <a:cs typeface="Times New Roman" panose="02020603050405020304" pitchFamily="18" charset="0"/>
              </a:rPr>
              <a:t>Xác </a:t>
            </a:r>
            <a:r>
              <a:rPr lang="fr-FR" sz="1800">
                <a:latin typeface="+mj-lt"/>
                <a:ea typeface="Times New Roman" panose="02020603050405020304" pitchFamily="18" charset="0"/>
                <a:cs typeface="Times New Roman" panose="02020603050405020304" pitchFamily="18" charset="0"/>
              </a:rPr>
              <a:t>định số nguyên tử có </a:t>
            </a:r>
            <a:r>
              <a:rPr lang="fr-FR" sz="1800" smtClean="0">
                <a:latin typeface="+mj-lt"/>
                <a:ea typeface="Times New Roman" panose="02020603050405020304" pitchFamily="18" charset="0"/>
                <a:cs typeface="Times New Roman" panose="02020603050405020304" pitchFamily="18" charset="0"/>
              </a:rPr>
              <a:t>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smtClean="0">
                <a:latin typeface="+mj-lt"/>
                <a:ea typeface="Times New Roman" panose="02020603050405020304" pitchFamily="18" charset="0"/>
                <a:cs typeface="Times New Roman" panose="02020603050405020304" pitchFamily="18" charset="0"/>
              </a:rPr>
              <a:t>2 </a:t>
            </a:r>
            <a:r>
              <a:rPr lang="fr-FR" sz="1800">
                <a:latin typeface="+mj-lt"/>
                <a:ea typeface="Times New Roman" panose="02020603050405020304" pitchFamily="18" charset="0"/>
                <a:cs typeface="Times New Roman" panose="02020603050405020304" pitchFamily="18" charset="0"/>
              </a:rPr>
              <a:t>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smtClean="0">
                <a:latin typeface="+mj-lt"/>
                <a:ea typeface="Times New Roman" panose="02020603050405020304" pitchFamily="18" charset="0"/>
                <a:cs typeface="Times New Roman" panose="02020603050405020304" pitchFamily="18" charset="0"/>
              </a:rPr>
              <a:t>1,5 </a:t>
            </a:r>
            <a:r>
              <a:rPr lang="fr-FR" sz="1800">
                <a:latin typeface="+mj-lt"/>
                <a:ea typeface="Times New Roman" panose="02020603050405020304" pitchFamily="18" charset="0"/>
                <a:cs typeface="Times New Roman" panose="02020603050405020304" pitchFamily="18" charset="0"/>
              </a:rPr>
              <a:t>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smtClean="0">
                    <a:latin typeface="+mj-lt"/>
                    <a:ea typeface="Calibri" panose="020F0502020204030204" pitchFamily="34" charset="0"/>
                    <a:cs typeface="Times New Roman" panose="02020603050405020304" pitchFamily="18" charset="0"/>
                  </a:rPr>
                  <a:t>2 </a:t>
                </a:r>
                <a:r>
                  <a:rPr lang="fr-FR" sz="1800">
                    <a:latin typeface="+mj-lt"/>
                    <a:ea typeface="Calibri" panose="020F0502020204030204" pitchFamily="34" charset="0"/>
                    <a:cs typeface="Times New Roman" panose="02020603050405020304" pitchFamily="18" charset="0"/>
                  </a:rPr>
                  <a:t>mol nguyên tử nhôm là lượng nhôm có </a:t>
                </a:r>
                <a:r>
                  <a:rPr lang="fr-FR" sz="1800" smtClean="0">
                    <a:latin typeface="+mj-lt"/>
                    <a:ea typeface="Calibri" panose="020F0502020204030204" pitchFamily="34" charset="0"/>
                    <a:cs typeface="Times New Roman" panose="02020603050405020304" pitchFamily="18" charset="0"/>
                  </a:rPr>
                  <a:t>chứa: </a:t>
                </a:r>
              </a:p>
              <a:p>
                <a:pPr algn="ctr">
                  <a:lnSpc>
                    <a:spcPct val="150000"/>
                  </a:lnSpc>
                </a:pPr>
                <a:r>
                  <a:rPr lang="fr-FR" sz="1800" smtClean="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smtClean="0">
                    <a:latin typeface="+mj-lt"/>
                    <a:ea typeface="Calibri" panose="020F0502020204030204" pitchFamily="34" charset="0"/>
                    <a:cs typeface="Times New Roman" panose="02020603050405020304" pitchFamily="18" charset="0"/>
                  </a:rPr>
                  <a:t>1,5 </a:t>
                </a:r>
                <a:r>
                  <a:rPr lang="fr-FR" sz="1800">
                    <a:latin typeface="+mj-lt"/>
                    <a:ea typeface="Calibri" panose="020F0502020204030204" pitchFamily="34" charset="0"/>
                    <a:cs typeface="Times New Roman" panose="02020603050405020304" pitchFamily="18" charset="0"/>
                  </a:rPr>
                  <a:t>mol nguyên tử carbon là lượng carbon có </a:t>
                </a:r>
                <a:r>
                  <a:rPr lang="fr-FR" sz="1800" smtClean="0">
                    <a:latin typeface="+mj-lt"/>
                    <a:ea typeface="Calibri" panose="020F0502020204030204" pitchFamily="34" charset="0"/>
                    <a:cs typeface="Times New Roman" panose="02020603050405020304" pitchFamily="18" charset="0"/>
                  </a:rPr>
                  <a:t>chứa: </a:t>
                </a:r>
              </a:p>
              <a:p>
                <a:pPr algn="ctr">
                  <a:lnSpc>
                    <a:spcPct val="150000"/>
                  </a:lnSpc>
                </a:pPr>
                <a:r>
                  <a:rPr lang="fr-FR" sz="1800" smtClean="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II</a:t>
            </a:r>
            <a:endParaRPr sz="4000" b="1">
              <a:latin typeface="+mj-lt"/>
            </a:endParaRPr>
          </a:p>
        </p:txBody>
      </p:sp>
      <p:grpSp>
        <p:nvGrpSpPr>
          <p:cNvPr id="1126" name="Google Shape;1126;p56"/>
          <p:cNvGrpSpPr/>
          <p:nvPr/>
        </p:nvGrpSpPr>
        <p:grpSpPr>
          <a:xfrm>
            <a:off x="6128833" y="1014989"/>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smtClean="0">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t>
            </a:r>
            <a:r>
              <a:rPr lang="fr-FR" sz="1700" smtClean="0"/>
              <a:t>amu</a:t>
            </a:r>
            <a:r>
              <a:rPr lang="fr-FR" sz="1700">
                <a:sym typeface="Symbol" panose="05050102010706020507" pitchFamily="18" charset="2"/>
              </a:rPr>
              <a:t> </a:t>
            </a:r>
            <a:r>
              <a:rPr lang="fr-FR" sz="1700" smtClean="0">
                <a:sym typeface="Symbol" panose="05050102010706020507" pitchFamily="18" charset="2"/>
              </a:rPr>
              <a:t> K</a:t>
            </a:r>
            <a:r>
              <a:rPr lang="fr-FR" sz="1700" smtClean="0"/>
              <a:t>hối lượng mol nguyên tử Na: </a:t>
            </a:r>
            <a:r>
              <a:rPr lang="fr-FR" sz="1700" i="1" smtClean="0">
                <a:solidFill>
                  <a:schemeClr val="bg1"/>
                </a:solidFill>
              </a:rPr>
              <a:t>M</a:t>
            </a:r>
            <a:r>
              <a:rPr lang="fr-FR" sz="1700" i="1" baseline="-25000" smtClean="0">
                <a:solidFill>
                  <a:schemeClr val="bg1"/>
                </a:solidFill>
              </a:rPr>
              <a:t>Na</a:t>
            </a:r>
            <a:r>
              <a:rPr lang="fr-FR" sz="1700" i="1" smtClean="0">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t>
            </a:r>
            <a:r>
              <a:rPr lang="fr-FR" sz="1700" smtClean="0"/>
              <a:t>amu</a:t>
            </a:r>
            <a:r>
              <a:rPr lang="fr-FR" sz="1700">
                <a:sym typeface="Symbol" panose="05050102010706020507" pitchFamily="18" charset="2"/>
              </a:rPr>
              <a:t>  K</a:t>
            </a:r>
            <a:r>
              <a:rPr lang="fr-FR" sz="1700"/>
              <a:t>hối </a:t>
            </a:r>
            <a:r>
              <a:rPr lang="fr-FR" sz="1700" smtClean="0"/>
              <a:t>lượng </a:t>
            </a:r>
            <a:r>
              <a:rPr lang="fr-FR" sz="1700"/>
              <a:t>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a:t>
            </a:r>
            <a:r>
              <a:rPr lang="fr-FR" sz="1700" smtClean="0"/>
              <a:t>O là </a:t>
            </a:r>
            <a:r>
              <a:rPr lang="fr-FR" sz="1700"/>
              <a:t>16 </a:t>
            </a:r>
            <a:r>
              <a:rPr lang="fr-FR" sz="1700" smtClean="0"/>
              <a:t>amu</a:t>
            </a:r>
            <a:r>
              <a:rPr lang="fr-FR" sz="1700">
                <a:sym typeface="Symbol" panose="05050102010706020507" pitchFamily="18" charset="2"/>
              </a:rPr>
              <a:t>  K</a:t>
            </a:r>
            <a:r>
              <a:rPr lang="fr-FR" sz="1700"/>
              <a:t>hối </a:t>
            </a:r>
            <a:r>
              <a:rPr lang="fr-FR" sz="1700" smtClean="0"/>
              <a:t>lượng </a:t>
            </a:r>
            <a:r>
              <a:rPr lang="fr-FR" sz="1700"/>
              <a:t>mol nguyên tử </a:t>
            </a:r>
            <a:r>
              <a:rPr lang="fr-FR" sz="1700" smtClean="0"/>
              <a:t>O: </a:t>
            </a:r>
            <a:r>
              <a:rPr lang="fr-FR" sz="1700" i="1" smtClean="0">
                <a:solidFill>
                  <a:schemeClr val="bg1"/>
                </a:solidFill>
              </a:rPr>
              <a:t>M</a:t>
            </a:r>
            <a:r>
              <a:rPr lang="fr-FR" sz="1700" i="1" baseline="-25000" smtClean="0">
                <a:solidFill>
                  <a:schemeClr val="bg1"/>
                </a:solidFill>
              </a:rPr>
              <a:t>O</a:t>
            </a:r>
            <a:r>
              <a:rPr lang="fr-FR" sz="1700" i="1" baseline="-25000">
                <a:solidFill>
                  <a:schemeClr val="bg1"/>
                </a:solidFill>
              </a:rPr>
              <a:t> </a:t>
            </a:r>
            <a:r>
              <a:rPr lang="fr-FR" sz="1700" i="1" smtClean="0">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a:t>
            </a:r>
            <a:r>
              <a:rPr lang="fr-FR" sz="1700" smtClean="0"/>
              <a:t> </a:t>
            </a:r>
            <a:r>
              <a:rPr lang="fr-FR" sz="1700"/>
              <a:t>là 18 amu, khối lượng mol phân tử </a:t>
            </a:r>
            <a:r>
              <a:rPr lang="fr-FR" sz="1700" smtClean="0"/>
              <a:t>H</a:t>
            </a:r>
            <a:r>
              <a:rPr lang="fr-FR" sz="1700" baseline="-25000" smtClean="0"/>
              <a:t>2</a:t>
            </a:r>
            <a:r>
              <a:rPr lang="fr-FR" sz="1700" smtClean="0"/>
              <a:t>O: </a:t>
            </a:r>
            <a:r>
              <a:rPr lang="fr-FR" sz="1700" i="1" smtClean="0">
                <a:solidFill>
                  <a:schemeClr val="bg1"/>
                </a:solidFill>
              </a:rPr>
              <a:t>M</a:t>
            </a:r>
            <a:r>
              <a:rPr lang="fr-FR" sz="1100" i="1" smtClean="0">
                <a:solidFill>
                  <a:schemeClr val="bg1"/>
                </a:solidFill>
              </a:rPr>
              <a:t>H</a:t>
            </a:r>
            <a:r>
              <a:rPr lang="fr-FR" sz="1100" i="1" baseline="-25000" smtClean="0">
                <a:solidFill>
                  <a:schemeClr val="bg1"/>
                </a:solidFill>
              </a:rPr>
              <a:t>2</a:t>
            </a:r>
            <a:r>
              <a:rPr lang="fr-FR" sz="1100" i="1" smtClean="0">
                <a:solidFill>
                  <a:schemeClr val="bg1"/>
                </a:solidFill>
              </a:rPr>
              <a:t>O</a:t>
            </a:r>
            <a:r>
              <a:rPr lang="fr-FR" sz="1700" i="1" baseline="-25000" smtClean="0">
                <a:solidFill>
                  <a:schemeClr val="bg1"/>
                </a:solidFill>
              </a:rPr>
              <a:t> </a:t>
            </a:r>
            <a:r>
              <a:rPr lang="fr-FR" sz="1700" i="1">
                <a:solidFill>
                  <a:schemeClr val="bg1"/>
                </a:solidFill>
              </a:rPr>
              <a:t>= </a:t>
            </a:r>
            <a:r>
              <a:rPr lang="fr-FR" sz="1700" i="1" smtClean="0">
                <a:solidFill>
                  <a:schemeClr val="bg1"/>
                </a:solidFill>
              </a:rPr>
              <a:t>18 gam/mol</a:t>
            </a:r>
            <a:endParaRPr lang="fr-FR" sz="1700" i="1">
              <a:solidFill>
                <a:schemeClr val="bg1"/>
              </a:solidFill>
            </a:endParaRP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a:t>
            </a:r>
            <a:r>
              <a:rPr lang="fr-FR" sz="1800" smtClean="0">
                <a:latin typeface="+mj-lt"/>
              </a:rPr>
              <a:t>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smtClean="0">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endParaRPr lang="en-US" sz="1600" i="1">
                <a:latin typeface="Arial" panose="020B0604020202020204" pitchFamily="34" charset="0"/>
                <a:ea typeface="Tahoma" panose="020B060403050404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a:t>
            </a:r>
            <a:r>
              <a:rPr lang="fr-FR" sz="1800" smtClean="0"/>
              <a:t>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hydrogen: </a:t>
            </a:r>
            <a:r>
              <a:rPr lang="fr-FR" sz="1800">
                <a:solidFill>
                  <a:srgbClr val="000000"/>
                </a:solidFill>
              </a:rPr>
              <a:t>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nitrogen: </a:t>
            </a:r>
            <a:r>
              <a:rPr lang="fr-FR" sz="1800">
                <a:solidFill>
                  <a:srgbClr val="000000"/>
                </a:solidFill>
              </a:rPr>
              <a:t>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magnesium: </a:t>
            </a:r>
            <a:r>
              <a:rPr lang="fr-FR" sz="1800">
                <a:solidFill>
                  <a:srgbClr val="000000"/>
                </a:solidFill>
              </a:rPr>
              <a:t>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smtClean="0">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594;p47"/>
          <p:cNvGrpSpPr/>
          <p:nvPr/>
        </p:nvGrpSpPr>
        <p:grpSpPr>
          <a:xfrm>
            <a:off x="7428780" y="3736660"/>
            <a:ext cx="928708" cy="1032091"/>
            <a:chOff x="5117700" y="3973625"/>
            <a:chExt cx="956150" cy="1062588"/>
          </a:xfrm>
        </p:grpSpPr>
        <p:sp>
          <p:nvSpPr>
            <p:cNvPr id="11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III</a:t>
            </a:r>
            <a:endParaRPr lang="en-US" sz="3800" b="1">
              <a:solidFill>
                <a:schemeClr val="accent3"/>
              </a:solidFill>
            </a:endParaRPr>
          </a:p>
        </p:txBody>
      </p:sp>
    </p:spTree>
    <p:extLst>
      <p:ext uri="{BB962C8B-B14F-4D97-AF65-F5344CB8AC3E}">
        <p14:creationId xmlns:p14="http://schemas.microsoft.com/office/powerpoint/2010/main" val="39440198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smtClean="0">
                <a:solidFill>
                  <a:srgbClr val="FF0000"/>
                </a:solidFill>
              </a:rPr>
              <a:t>Quan sát </a:t>
            </a:r>
            <a:r>
              <a:rPr lang="en-US" sz="1800" b="1" i="1">
                <a:solidFill>
                  <a:srgbClr val="FF0000"/>
                </a:solidFill>
              </a:rPr>
              <a:t>các hình ảnh </a:t>
            </a:r>
            <a:r>
              <a:rPr lang="en-US" sz="1800" b="1" i="1" smtClean="0">
                <a:solidFill>
                  <a:srgbClr val="FF0000"/>
                </a:solidFill>
              </a:rPr>
              <a:t>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smtClean="0">
                  <a:latin typeface="Arial" panose="020B0604020202020204" pitchFamily="34" charset="0"/>
                  <a:ea typeface="Tahoma" panose="020B0604030504040204" pitchFamily="34" charset="0"/>
                  <a:cs typeface="Arial" panose="020B0604020202020204" pitchFamily="34" charset="0"/>
                </a:rPr>
                <a:t>Lâu đài bằng gạch</a:t>
              </a:r>
              <a:endParaRPr lang="en-US" i="1">
                <a:latin typeface="Arial" panose="020B0604020202020204" pitchFamily="34" charset="0"/>
                <a:ea typeface="Tahoma" panose="020B0604030504040204" pitchFamily="34" charset="0"/>
                <a:cs typeface="Arial" panose="020B0604020202020204" pitchFamily="34" charset="0"/>
              </a:endParaRP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a:t>
              </a:r>
              <a:r>
                <a:rPr lang="en-US" b="1" i="1" smtClean="0">
                  <a:latin typeface="Arial" panose="020B0604020202020204" pitchFamily="34" charset="0"/>
                  <a:ea typeface="Tahoma" panose="020B0604030504040204" pitchFamily="34" charset="0"/>
                  <a:cs typeface="Arial" panose="020B0604020202020204" pitchFamily="34" charset="0"/>
                </a:rPr>
                <a:t>4.2. </a:t>
              </a:r>
              <a:r>
                <a:rPr lang="en-US" i="1" smtClean="0">
                  <a:latin typeface="Arial" panose="020B0604020202020204" pitchFamily="34" charset="0"/>
                  <a:ea typeface="Tahoma" panose="020B0604030504040204" pitchFamily="34" charset="0"/>
                  <a:cs typeface="Arial" panose="020B0604020202020204" pitchFamily="34" charset="0"/>
                </a:rPr>
                <a:t>Lâu đài bằng cát</a:t>
              </a:r>
              <a:endParaRPr lang="en-US" i="1">
                <a:latin typeface="Arial" panose="020B0604020202020204" pitchFamily="34" charset="0"/>
                <a:ea typeface="Tahoma" panose="020B060403050404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a:t>
            </a:r>
            <a:r>
              <a:rPr lang="fr-FR" sz="1800" b="1" smtClean="0">
                <a:solidFill>
                  <a:srgbClr val="FF0000"/>
                </a:solidFill>
              </a:rPr>
              <a:t>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a:t>
            </a:r>
            <a:r>
              <a:rPr lang="fr-FR" sz="1800" smtClean="0">
                <a:solidFill>
                  <a:srgbClr val="000000"/>
                </a:solidFill>
              </a:rPr>
              <a:t>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5"/>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smtClean="0">
                <a:solidFill>
                  <a:srgbClr val="000000"/>
                </a:solidFill>
              </a:rPr>
              <a:t>Gợi ý:</a:t>
            </a:r>
            <a:endParaRPr lang="en-US" sz="1800" b="1">
              <a:solidFill>
                <a:srgbClr val="000000"/>
              </a:solidFill>
            </a:endParaRPr>
          </a:p>
          <a:p>
            <a:pPr marL="285750" indent="-285750" algn="just">
              <a:lnSpc>
                <a:spcPct val="150000"/>
              </a:lnSpc>
              <a:buFont typeface="Arial" panose="020B0604020202020204" pitchFamily="34" charset="0"/>
              <a:buChar char="•"/>
            </a:pPr>
            <a:r>
              <a:rPr lang="fr-FR" sz="1800">
                <a:solidFill>
                  <a:srgbClr val="000000"/>
                </a:solidFill>
              </a:rPr>
              <a:t>1 mol carbon nặng bao nhiêu </a:t>
            </a:r>
            <a:r>
              <a:rPr lang="fr-FR" sz="1800" smtClean="0">
                <a:solidFill>
                  <a:srgbClr val="000000"/>
                </a:solidFill>
              </a:rPr>
              <a:t>gam?</a:t>
            </a:r>
          </a:p>
          <a:p>
            <a:pPr marL="285750" indent="-285750" algn="just">
              <a:lnSpc>
                <a:spcPct val="150000"/>
              </a:lnSpc>
              <a:buFont typeface="Arial" panose="020B0604020202020204" pitchFamily="34" charset="0"/>
              <a:buChar char="•"/>
            </a:pPr>
            <a:r>
              <a:rPr lang="fr-FR" sz="1800" smtClean="0">
                <a:solidFill>
                  <a:srgbClr val="000000"/>
                </a:solidFill>
              </a:rPr>
              <a:t>Gọi </a:t>
            </a:r>
            <a:r>
              <a:rPr lang="fr-FR" sz="1800">
                <a:solidFill>
                  <a:srgbClr val="000000"/>
                </a:solidFill>
              </a:rPr>
              <a:t>n là số mol carbon cần tìm thì n mol carbon nặng bao nhiêu </a:t>
            </a:r>
            <a:r>
              <a:rPr lang="fr-FR" sz="1800" smtClean="0">
                <a:solidFill>
                  <a:srgbClr val="000000"/>
                </a:solidFill>
              </a:rPr>
              <a:t>gam?</a:t>
            </a:r>
          </a:p>
          <a:p>
            <a:pPr marL="285750" indent="-285750" algn="just">
              <a:lnSpc>
                <a:spcPct val="150000"/>
              </a:lnSpc>
              <a:buFont typeface="Arial" panose="020B0604020202020204" pitchFamily="34" charset="0"/>
              <a:buChar char="•"/>
            </a:pPr>
            <a:r>
              <a:rPr lang="fr-FR" sz="1800" smtClean="0">
                <a:solidFill>
                  <a:srgbClr val="000000"/>
                </a:solidFill>
              </a:rPr>
              <a:t>Tính </a:t>
            </a:r>
            <a:r>
              <a:rPr lang="fr-FR" sz="1800">
                <a:solidFill>
                  <a:srgbClr val="000000"/>
                </a:solidFill>
              </a:rPr>
              <a:t>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smtClean="0">
                <a:latin typeface="+mj-lt"/>
                <a:ea typeface="Calibri" panose="020F0502020204030204" pitchFamily="34" charset="0"/>
              </a:rPr>
              <a:t>6 </a:t>
            </a:r>
            <a:r>
              <a:rPr lang="fr-FR" sz="1800">
                <a:latin typeface="+mj-lt"/>
                <a:ea typeface="Calibri" panose="020F0502020204030204" pitchFamily="34" charset="0"/>
              </a:rPr>
              <a:t>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n </a:t>
            </a:r>
            <a:r>
              <a:rPr lang="fr-FR" sz="1800">
                <a:latin typeface="+mj-lt"/>
                <a:ea typeface="Calibri" panose="020F0502020204030204" pitchFamily="34" charset="0"/>
                <a:cs typeface="Times New Roman" panose="02020603050405020304" pitchFamily="18" charset="0"/>
              </a:rPr>
              <a:t>là số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a:t>
            </a:r>
            <a:r>
              <a:rPr lang="fr-FR" sz="1800" smtClean="0">
                <a:latin typeface="+mj-lt"/>
                <a:ea typeface="Calibri" panose="020F0502020204030204" pitchFamily="34" charset="0"/>
                <a:cs typeface="Times New Roman" panose="02020603050405020304" pitchFamily="18" charset="0"/>
              </a:rPr>
              <a:t>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n </a:t>
            </a:r>
            <a:r>
              <a:rPr lang="fr-FR" sz="1800">
                <a:latin typeface="+mj-lt"/>
                <a:ea typeface="Calibri" panose="020F0502020204030204" pitchFamily="34" charset="0"/>
                <a:cs typeface="Times New Roman" panose="02020603050405020304" pitchFamily="18" charset="0"/>
              </a:rPr>
              <a:t>là số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a:t>
            </a:r>
            <a:r>
              <a:rPr lang="fr-FR" sz="1800" smtClean="0">
                <a:latin typeface="+mj-lt"/>
                <a:ea typeface="Calibri" panose="020F0502020204030204" pitchFamily="34" charset="0"/>
                <a:cs typeface="Times New Roman" panose="02020603050405020304" pitchFamily="18" charset="0"/>
              </a:rPr>
              <a:t>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200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a:t>
            </a:r>
            <a:r>
              <a:rPr lang="fr-FR" sz="1800" smtClean="0">
                <a:latin typeface="+mj-lt"/>
                <a:ea typeface="Calibri" panose="020F0502020204030204" pitchFamily="34" charset="0"/>
                <a:cs typeface="Times New Roman" panose="02020603050405020304" pitchFamily="18" charset="0"/>
              </a:rPr>
              <a:t>p </a:t>
            </a:r>
            <a:r>
              <a:rPr lang="fr-FR" sz="1800">
                <a:latin typeface="+mj-lt"/>
                <a:ea typeface="Calibri" panose="020F0502020204030204" pitchFamily="34" charset="0"/>
                <a:cs typeface="Times New Roman" panose="02020603050405020304" pitchFamily="18" charset="0"/>
              </a:rPr>
              <a:t>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2983271440"/>
              </p:ext>
            </p:extLst>
          </p:nvPr>
        </p:nvGraphicFramePr>
        <p:xfrm>
          <a:off x="1280900" y="1823262"/>
          <a:ext cx="7494202" cy="2842020"/>
        </p:xfrm>
        <a:graphic>
          <a:graphicData uri="http://schemas.openxmlformats.org/drawingml/2006/table">
            <a:tbl>
              <a:tblPr firstRow="1" firstCol="1" bandRow="1">
                <a:tableStyleId>{5940675A-B579-460E-94D1-54222C63F5DA}</a:tableStyleId>
              </a:tblPr>
              <a:tblGrid>
                <a:gridCol w="1596323">
                  <a:extLst>
                    <a:ext uri="{9D8B030D-6E8A-4147-A177-3AD203B41FA5}">
                      <a16:colId xmlns:a16="http://schemas.microsoft.com/office/drawing/2014/main" val="3427943160"/>
                    </a:ext>
                  </a:extLst>
                </a:gridCol>
                <a:gridCol w="2257374">
                  <a:extLst>
                    <a:ext uri="{9D8B030D-6E8A-4147-A177-3AD203B41FA5}">
                      <a16:colId xmlns:a16="http://schemas.microsoft.com/office/drawing/2014/main" val="1736871563"/>
                    </a:ext>
                  </a:extLst>
                </a:gridCol>
                <a:gridCol w="1984998">
                  <a:extLst>
                    <a:ext uri="{9D8B030D-6E8A-4147-A177-3AD203B41FA5}">
                      <a16:colId xmlns:a16="http://schemas.microsoft.com/office/drawing/2014/main" val="4189887988"/>
                    </a:ext>
                  </a:extLst>
                </a:gridCol>
                <a:gridCol w="1655507">
                  <a:extLst>
                    <a:ext uri="{9D8B030D-6E8A-4147-A177-3AD203B41FA5}">
                      <a16:colId xmlns:a16="http://schemas.microsoft.com/office/drawing/2014/main" val="1570979819"/>
                    </a:ext>
                  </a:extLst>
                </a:gridCol>
              </a:tblGrid>
              <a:tr h="964915">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dirty="0">
                          <a:solidFill>
                            <a:srgbClr val="000000"/>
                          </a:solidFill>
                          <a:effectLst/>
                        </a:rPr>
                        <a:t>Khối lượng </a:t>
                      </a:r>
                      <a:r>
                        <a:rPr lang="fr-FR" sz="1800" dirty="0" smtClean="0">
                          <a:solidFill>
                            <a:srgbClr val="000000"/>
                          </a:solidFill>
                          <a:effectLst/>
                        </a:rPr>
                        <a:t>mol M (g/mol</a:t>
                      </a:r>
                      <a:r>
                        <a:rPr lang="fr-FR" sz="1800" dirty="0">
                          <a:solidFill>
                            <a:srgbClr val="000000"/>
                          </a:solidFill>
                          <a:effectLst/>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dirty="0">
                          <a:solidFill>
                            <a:srgbClr val="000000"/>
                          </a:solidFill>
                          <a:effectLst/>
                        </a:rPr>
                        <a:t>Khối </a:t>
                      </a:r>
                      <a:r>
                        <a:rPr lang="fr-FR" sz="1800" dirty="0" smtClean="0">
                          <a:solidFill>
                            <a:srgbClr val="000000"/>
                          </a:solidFill>
                          <a:effectLst/>
                        </a:rPr>
                        <a:t>lượng</a:t>
                      </a:r>
                      <a:r>
                        <a:rPr lang="fr-FR" sz="1800" baseline="0" dirty="0" smtClean="0">
                          <a:solidFill>
                            <a:srgbClr val="000000"/>
                          </a:solidFill>
                          <a:effectLst/>
                        </a:rPr>
                        <a:t> m</a:t>
                      </a:r>
                      <a:r>
                        <a:rPr lang="fr-FR" sz="1800" dirty="0" smtClean="0">
                          <a:solidFill>
                            <a:srgbClr val="000000"/>
                          </a:solidFill>
                          <a:effectLst/>
                        </a:rPr>
                        <a:t> </a:t>
                      </a:r>
                      <a:r>
                        <a:rPr lang="fr-FR" sz="1800" dirty="0">
                          <a:solidFill>
                            <a:srgbClr val="000000"/>
                          </a:solidFill>
                          <a:effectLst/>
                        </a:rPr>
                        <a:t>(g)</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dirty="0">
                          <a:solidFill>
                            <a:srgbClr val="000000"/>
                          </a:solidFill>
                          <a:effectLst/>
                        </a:rPr>
                        <a:t>Số </a:t>
                      </a:r>
                      <a:r>
                        <a:rPr lang="fr-FR" sz="1800" dirty="0" smtClean="0">
                          <a:solidFill>
                            <a:srgbClr val="000000"/>
                          </a:solidFill>
                          <a:effectLst/>
                        </a:rPr>
                        <a:t>mol n (mol)</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1054145">
                <a:tc>
                  <a:txBody>
                    <a:bodyPr/>
                    <a:lstStyle/>
                    <a:p>
                      <a:pPr algn="ctr">
                        <a:lnSpc>
                          <a:spcPct val="150000"/>
                        </a:lnSpc>
                        <a:spcBef>
                          <a:spcPts val="300"/>
                        </a:spcBef>
                        <a:spcAft>
                          <a:spcPts val="0"/>
                        </a:spcAft>
                      </a:pPr>
                      <a:r>
                        <a:rPr lang="fr-FR" sz="1800" dirty="0" err="1" smtClean="0">
                          <a:solidFill>
                            <a:srgbClr val="000000"/>
                          </a:solidFill>
                          <a:effectLst/>
                        </a:rPr>
                        <a:t>Urea</a:t>
                      </a:r>
                      <a:r>
                        <a:rPr lang="fr-FR" sz="1800" dirty="0" smtClean="0">
                          <a:solidFill>
                            <a:srgbClr val="000000"/>
                          </a:solidFill>
                          <a:effectLst/>
                        </a:rPr>
                        <a:t> (CH</a:t>
                      </a:r>
                      <a:r>
                        <a:rPr lang="fr-FR" sz="1800" baseline="-25000" dirty="0" smtClean="0">
                          <a:solidFill>
                            <a:srgbClr val="000000"/>
                          </a:solidFill>
                          <a:effectLst/>
                        </a:rPr>
                        <a:t>4</a:t>
                      </a:r>
                      <a:r>
                        <a:rPr lang="fr-FR" sz="1800" baseline="0" dirty="0" smtClean="0">
                          <a:solidFill>
                            <a:srgbClr val="000000"/>
                          </a:solidFill>
                          <a:effectLst/>
                        </a:rPr>
                        <a:t>N</a:t>
                      </a:r>
                      <a:r>
                        <a:rPr lang="fr-FR" sz="1800" baseline="-25000" dirty="0" smtClean="0">
                          <a:solidFill>
                            <a:srgbClr val="000000"/>
                          </a:solidFill>
                          <a:effectLst/>
                        </a:rPr>
                        <a:t>2</a:t>
                      </a:r>
                      <a:r>
                        <a:rPr lang="fr-FR" sz="1800" baseline="0" dirty="0" smtClean="0">
                          <a:solidFill>
                            <a:srgbClr val="000000"/>
                          </a:solidFill>
                          <a:effectLst/>
                        </a:rPr>
                        <a:t>O)</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366089">
                <a:tc>
                  <a:txBody>
                    <a:bodyPr/>
                    <a:lstStyle/>
                    <a:p>
                      <a:pPr algn="ctr">
                        <a:lnSpc>
                          <a:spcPct val="150000"/>
                        </a:lnSpc>
                        <a:spcBef>
                          <a:spcPts val="300"/>
                        </a:spcBef>
                        <a:spcAft>
                          <a:spcPts val="0"/>
                        </a:spcAft>
                      </a:pPr>
                      <a:r>
                        <a:rPr lang="fr-FR" sz="1800" dirty="0" smtClean="0">
                          <a:solidFill>
                            <a:srgbClr val="000000"/>
                          </a:solidFill>
                          <a:effectLst/>
                        </a:rPr>
                        <a:t>Nước (H</a:t>
                      </a:r>
                      <a:r>
                        <a:rPr lang="fr-FR" sz="1800" baseline="-25000" dirty="0" smtClean="0">
                          <a:solidFill>
                            <a:srgbClr val="000000"/>
                          </a:solidFill>
                          <a:effectLst/>
                        </a:rPr>
                        <a:t>2</a:t>
                      </a:r>
                      <a:r>
                        <a:rPr lang="fr-FR" sz="1800" baseline="0" dirty="0" smtClean="0">
                          <a:solidFill>
                            <a:srgbClr val="000000"/>
                          </a:solidFill>
                          <a:effectLst/>
                        </a:rPr>
                        <a:t>O)</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366089">
                <a:tc>
                  <a:txBody>
                    <a:bodyPr/>
                    <a:lstStyle/>
                    <a:p>
                      <a:pPr algn="ctr">
                        <a:lnSpc>
                          <a:spcPct val="150000"/>
                        </a:lnSpc>
                        <a:spcBef>
                          <a:spcPts val="300"/>
                        </a:spcBef>
                        <a:spcAft>
                          <a:spcPts val="0"/>
                        </a:spcAft>
                      </a:pPr>
                      <a:r>
                        <a:rPr lang="fr-FR" sz="1800" dirty="0" smtClean="0">
                          <a:solidFill>
                            <a:srgbClr val="000000"/>
                          </a:solidFill>
                          <a:effectLst/>
                        </a:rPr>
                        <a:t>Sắt (Fe)</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dirty="0">
                          <a:solidFill>
                            <a:srgbClr val="000000"/>
                          </a:solidFill>
                          <a:effectLst/>
                        </a:rPr>
                        <a:t>0,2</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b="2296"/>
          <a:stretch/>
        </p:blipFill>
        <p:spPr>
          <a:xfrm flipH="1">
            <a:off x="147974" y="3434261"/>
            <a:ext cx="1549009" cy="1709239"/>
          </a:xfrm>
          <a:prstGeom prst="rect">
            <a:avLst/>
          </a:prstGeom>
        </p:spPr>
      </p:pic>
      <p:sp>
        <p:nvSpPr>
          <p:cNvPr id="43" name="TextBox 42"/>
          <p:cNvSpPr txBox="1"/>
          <p:nvPr/>
        </p:nvSpPr>
        <p:spPr>
          <a:xfrm>
            <a:off x="3575610" y="3139580"/>
            <a:ext cx="706582" cy="369332"/>
          </a:xfrm>
          <a:prstGeom prst="rect">
            <a:avLst/>
          </a:prstGeom>
          <a:solidFill>
            <a:schemeClr val="bg1"/>
          </a:solidFill>
        </p:spPr>
        <p:txBody>
          <a:bodyPr wrap="square" rtlCol="0">
            <a:spAutoFit/>
          </a:bodyPr>
          <a:lstStyle/>
          <a:p>
            <a:pPr algn="ctr"/>
            <a:r>
              <a:rPr lang="en-US" sz="1800" b="1" dirty="0" smtClean="0">
                <a:solidFill>
                  <a:srgbClr val="FF0000"/>
                </a:solidFill>
              </a:rPr>
              <a:t>60</a:t>
            </a:r>
            <a:endParaRPr lang="en-US" sz="1800" b="1" dirty="0">
              <a:solidFill>
                <a:srgbClr val="FF0000"/>
              </a:solidFill>
            </a:endParaRPr>
          </a:p>
        </p:txBody>
      </p:sp>
      <p:sp>
        <p:nvSpPr>
          <p:cNvPr id="44" name="TextBox 43"/>
          <p:cNvSpPr txBox="1"/>
          <p:nvPr/>
        </p:nvSpPr>
        <p:spPr>
          <a:xfrm>
            <a:off x="5731606" y="4295950"/>
            <a:ext cx="706582" cy="369332"/>
          </a:xfrm>
          <a:prstGeom prst="rect">
            <a:avLst/>
          </a:prstGeom>
          <a:solidFill>
            <a:schemeClr val="bg1"/>
          </a:solidFill>
        </p:spPr>
        <p:txBody>
          <a:bodyPr wrap="square" rtlCol="0">
            <a:spAutoFit/>
          </a:bodyPr>
          <a:lstStyle/>
          <a:p>
            <a:pPr algn="ctr"/>
            <a:r>
              <a:rPr lang="en-US" sz="1800" b="1" dirty="0" smtClean="0">
                <a:solidFill>
                  <a:srgbClr val="FF0000"/>
                </a:solidFill>
              </a:rPr>
              <a:t>11,2</a:t>
            </a:r>
            <a:endParaRPr lang="en-US" sz="1800" b="1" dirty="0">
              <a:solidFill>
                <a:srgbClr val="FF0000"/>
              </a:solidFill>
            </a:endParaRPr>
          </a:p>
        </p:txBody>
      </p:sp>
      <p:sp>
        <p:nvSpPr>
          <p:cNvPr id="45" name="TextBox 44"/>
          <p:cNvSpPr txBox="1"/>
          <p:nvPr/>
        </p:nvSpPr>
        <p:spPr>
          <a:xfrm>
            <a:off x="7589025" y="3832393"/>
            <a:ext cx="706582" cy="369332"/>
          </a:xfrm>
          <a:prstGeom prst="rect">
            <a:avLst/>
          </a:prstGeom>
          <a:solidFill>
            <a:schemeClr val="bg1"/>
          </a:solidFill>
        </p:spPr>
        <p:txBody>
          <a:bodyPr wrap="square" rtlCol="0">
            <a:spAutoFit/>
          </a:bodyPr>
          <a:lstStyle/>
          <a:p>
            <a:pPr algn="ctr"/>
            <a:r>
              <a:rPr lang="en-US" sz="1800" b="1" dirty="0" smtClean="0">
                <a:solidFill>
                  <a:srgbClr val="FF0000"/>
                </a:solidFill>
              </a:rPr>
              <a:t>1,5</a:t>
            </a:r>
            <a:endParaRPr lang="en-US" sz="1800" b="1" dirty="0">
              <a:solidFill>
                <a:srgbClr val="FF0000"/>
              </a:solidFill>
            </a:endParaRP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smtClean="0">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smtClean="0">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IV</a:t>
            </a:r>
            <a:endParaRPr lang="en-US" sz="3800" b="1">
              <a:solidFill>
                <a:schemeClr val="accent3"/>
              </a:solidFill>
            </a:endParaRP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7157551" y="3548624"/>
            <a:ext cx="1049025" cy="1334938"/>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a:t>
            </a:r>
            <a:r>
              <a:rPr lang="en-US" sz="1800" smtClean="0">
                <a:latin typeface="+mj-lt"/>
                <a:ea typeface="Calibri" panose="020F0502020204030204" pitchFamily="34" charset="0"/>
                <a:cs typeface="Times New Roman" panose="02020603050405020304" pitchFamily="18" charset="0"/>
              </a:rPr>
              <a:t>ọc </a:t>
            </a:r>
            <a:r>
              <a:rPr lang="en-US" sz="1800">
                <a:latin typeface="+mj-lt"/>
                <a:ea typeface="Calibri" panose="020F0502020204030204" pitchFamily="34" charset="0"/>
                <a:cs typeface="Times New Roman" panose="02020603050405020304" pitchFamily="18" charset="0"/>
              </a:rPr>
              <a:t>mục IV </a:t>
            </a:r>
            <a:r>
              <a:rPr lang="en-US" sz="1800" smtClean="0">
                <a:latin typeface="+mj-lt"/>
                <a:ea typeface="Calibri" panose="020F0502020204030204" pitchFamily="34" charset="0"/>
                <a:cs typeface="Times New Roman" panose="02020603050405020304" pitchFamily="18" charset="0"/>
              </a:rPr>
              <a:t>(SGK tr.28) và trả lời câu hỏi:</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en-US" sz="1800" smtClean="0">
                <a:latin typeface="+mj-lt"/>
                <a:ea typeface="Calibri" panose="020F0502020204030204" pitchFamily="34" charset="0"/>
                <a:cs typeface="Times New Roman" panose="02020603050405020304" pitchFamily="18" charset="0"/>
              </a:rPr>
              <a:t>Nêu </a:t>
            </a:r>
            <a:r>
              <a:rPr lang="en-US" sz="1800">
                <a:latin typeface="+mj-lt"/>
                <a:ea typeface="Calibri" panose="020F0502020204030204" pitchFamily="34" charset="0"/>
                <a:cs typeface="Times New Roman" panose="02020603050405020304" pitchFamily="18" charset="0"/>
              </a:rPr>
              <a:t>khái niệm thể tích mol của chất khí</a:t>
            </a:r>
          </a:p>
          <a:p>
            <a:pPr marL="285750" indent="-285750" algn="just">
              <a:lnSpc>
                <a:spcPct val="150000"/>
              </a:lnSpc>
              <a:buFont typeface="Wingdings" panose="05000000000000000000" pitchFamily="2" charset="2"/>
              <a:buChar char="§"/>
            </a:pPr>
            <a:r>
              <a:rPr lang="en-US" sz="1800" smtClean="0">
                <a:latin typeface="+mj-lt"/>
                <a:ea typeface="Calibri" panose="020F0502020204030204" pitchFamily="34" charset="0"/>
                <a:cs typeface="Times New Roman" panose="02020603050405020304" pitchFamily="18" charset="0"/>
              </a:rPr>
              <a:t>Trong </a:t>
            </a:r>
            <a:r>
              <a:rPr lang="en-US" sz="1800">
                <a:latin typeface="+mj-lt"/>
                <a:ea typeface="Calibri" panose="020F0502020204030204" pitchFamily="34" charset="0"/>
                <a:cs typeface="Times New Roman" panose="02020603050405020304" pitchFamily="18" charset="0"/>
              </a:rPr>
              <a:t>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330330"/>
            <a:chOff x="436924" y="1638962"/>
            <a:chExt cx="5077185" cy="1330330"/>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r>
              <a:rPr lang="fr-FR" sz="1800" smtClean="0">
                <a:latin typeface="+mj-lt"/>
              </a:rPr>
              <a:t>?</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smtClean="0">
                  <a:latin typeface="Arial" panose="020B0604020202020204" pitchFamily="34" charset="0"/>
                  <a:ea typeface="Tahoma" panose="020B0604030504040204" pitchFamily="34" charset="0"/>
                  <a:cs typeface="Arial" panose="020B0604020202020204" pitchFamily="34" charset="0"/>
                </a:rPr>
                <a:t>Hình 4.4. </a:t>
              </a:r>
              <a:r>
                <a:rPr lang="en-US" sz="1550" i="1" smtClean="0">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smtClean="0"/>
                <a:t>25</a:t>
              </a:r>
              <a:r>
                <a:rPr lang="fr-FR" sz="1550" i="1" baseline="30000" smtClean="0"/>
                <a:t>o</a:t>
              </a:r>
              <a:r>
                <a:rPr lang="fr-FR" sz="1550" i="1" smtClean="0"/>
                <a:t>C, 1 bar</a:t>
              </a:r>
              <a:r>
                <a:rPr lang="en-US" sz="1550" i="1" smtClean="0">
                  <a:latin typeface="Arial" panose="020B0604020202020204" pitchFamily="34" charset="0"/>
                  <a:ea typeface="Tahoma" panose="020B0604030504040204" pitchFamily="34" charset="0"/>
                  <a:cs typeface="Arial" panose="020B0604020202020204" pitchFamily="34" charset="0"/>
                </a:rPr>
                <a:t> </a:t>
              </a:r>
              <a:endParaRPr lang="en-US" sz="1550" i="1">
                <a:latin typeface="Arial" panose="020B0604020202020204" pitchFamily="34" charset="0"/>
                <a:ea typeface="Tahoma" panose="020B0604030504040204" pitchFamily="34" charset="0"/>
                <a:cs typeface="Arial" panose="020B0604020202020204" pitchFamily="34" charset="0"/>
              </a:endParaRP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smtClean="0"/>
              <a:t>Ở </a:t>
            </a:r>
            <a:r>
              <a:rPr lang="fr-FR" sz="1800"/>
              <a:t>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smtClean="0">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V</a:t>
            </a:r>
            <a:endParaRPr lang="en-US" sz="3800" b="1">
              <a:solidFill>
                <a:schemeClr val="accent3"/>
              </a:solidFill>
            </a:endParaRP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a:t>
            </a:r>
            <a:r>
              <a:rPr lang="fr-FR" sz="1800" b="1" i="1" smtClean="0">
                <a:solidFill>
                  <a:srgbClr val="FF0000"/>
                </a:solidFill>
                <a:latin typeface="+mj-lt"/>
                <a:ea typeface="Calibri" panose="020F0502020204030204" pitchFamily="34" charset="0"/>
              </a:rPr>
              <a:t>uan </a:t>
            </a:r>
            <a:r>
              <a:rPr lang="fr-FR" sz="1800" b="1" i="1">
                <a:solidFill>
                  <a:srgbClr val="FF0000"/>
                </a:solidFill>
                <a:latin typeface="+mj-lt"/>
                <a:ea typeface="Calibri" panose="020F0502020204030204" pitchFamily="34" charset="0"/>
              </a:rPr>
              <a:t>sát bảng 4.1 </a:t>
            </a:r>
            <a:r>
              <a:rPr lang="fr-FR" sz="1800" b="1" i="1" smtClean="0">
                <a:solidFill>
                  <a:srgbClr val="FF0000"/>
                </a:solidFill>
                <a:latin typeface="+mj-lt"/>
                <a:ea typeface="Calibri" panose="020F0502020204030204" pitchFamily="34" charset="0"/>
              </a:rPr>
              <a:t>(SGK tr.30): </a:t>
            </a:r>
            <a:r>
              <a:rPr lang="fr-FR" sz="1800" smtClean="0">
                <a:latin typeface="+mj-lt"/>
                <a:ea typeface="Calibri" panose="020F0502020204030204" pitchFamily="34" charset="0"/>
              </a:rPr>
              <a:t>Nêu mối </a:t>
            </a:r>
            <a:r>
              <a:rPr lang="fr-FR" sz="1800">
                <a:latin typeface="+mj-lt"/>
                <a:ea typeface="Calibri" panose="020F0502020204030204" pitchFamily="34" charset="0"/>
              </a:rPr>
              <a:t>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91578816"/>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a16="http://schemas.microsoft.com/office/drawing/2014/main" val="2878724730"/>
                    </a:ext>
                  </a:extLst>
                </a:gridCol>
                <a:gridCol w="1205345">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smtClean="0">
                          <a:solidFill>
                            <a:srgbClr val="000000"/>
                          </a:solidFill>
                        </a:rPr>
                        <a:t>Thể</a:t>
                      </a:r>
                      <a:r>
                        <a:rPr lang="en-US" sz="1800" b="1" baseline="0" smtClean="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smtClean="0">
                          <a:solidFill>
                            <a:srgbClr val="000000"/>
                          </a:solidFill>
                        </a:rPr>
                        <a:t>4,9858</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12,395</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24,79</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49,58</a:t>
                      </a:r>
                      <a:endParaRPr lang="en-US" sz="1800">
                        <a:solidFill>
                          <a:srgbClr val="000000"/>
                        </a:solidFill>
                      </a:endParaRP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smtClean="0">
                          <a:solidFill>
                            <a:srgbClr val="000000"/>
                          </a:solidFill>
                        </a:rPr>
                        <a:t>Số</a:t>
                      </a:r>
                      <a:r>
                        <a:rPr lang="en-US" sz="1800" b="1" baseline="0" smtClean="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smtClean="0">
                          <a:solidFill>
                            <a:srgbClr val="000000"/>
                          </a:solidFill>
                        </a:rPr>
                        <a:t>0,2</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0,5</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1</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2</a:t>
                      </a:r>
                      <a:endParaRPr lang="en-US" sz="1800">
                        <a:solidFill>
                          <a:srgbClr val="000000"/>
                        </a:solidFill>
                      </a:endParaRP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smtClean="0">
                <a:latin typeface="Arial" panose="020B0604020202020204" pitchFamily="34" charset="0"/>
                <a:ea typeface="Tahoma" panose="020B0604030504040204" pitchFamily="34" charset="0"/>
                <a:cs typeface="Arial" panose="020B0604020202020204" pitchFamily="34" charset="0"/>
              </a:rPr>
              <a:t>Bảng 4.1. </a:t>
            </a:r>
            <a:r>
              <a:rPr lang="en-US" sz="1600" i="1" smtClean="0">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endParaRPr lang="en-US" sz="1600" i="1">
              <a:latin typeface="Arial" panose="020B0604020202020204" pitchFamily="34" charset="0"/>
              <a:ea typeface="Tahoma" panose="020B0604030504040204" pitchFamily="34" charset="0"/>
              <a:cs typeface="Arial" panose="020B0604020202020204" pitchFamily="34" charset="0"/>
            </a:endParaRP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1"/>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r>
              <a:rPr lang="fr-FR" sz="2000" b="1" i="1" smtClean="0">
                <a:solidFill>
                  <a:schemeClr val="accent3">
                    <a:lumMod val="75000"/>
                  </a:schemeClr>
                </a:solidFill>
              </a:rPr>
              <a:t>)?</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smtClean="0">
                    <a:latin typeface="+mj-lt"/>
                    <a:ea typeface="Calibri" panose="020F0502020204030204" pitchFamily="34" charset="0"/>
                    <a:cs typeface="Times New Roman" panose="02020603050405020304" pitchFamily="18" charset="0"/>
                  </a:rPr>
                  <a:t>Vận </a:t>
                </a:r>
                <a:r>
                  <a:rPr lang="fr-FR" sz="1800">
                    <a:latin typeface="+mj-lt"/>
                    <a:ea typeface="Calibri" panose="020F0502020204030204" pitchFamily="34" charset="0"/>
                    <a:cs typeface="Times New Roman" panose="02020603050405020304" pitchFamily="18" charset="0"/>
                  </a:rPr>
                  <a:t>dụng công thức chuyển đổi giữa số mol và thể tích khí để thực hiện các </a:t>
                </a:r>
                <a:r>
                  <a:rPr lang="fr-FR" sz="1800" smtClean="0">
                    <a:latin typeface="+mj-lt"/>
                    <a:ea typeface="Calibri" panose="020F0502020204030204" pitchFamily="34" charset="0"/>
                    <a:cs typeface="Times New Roman" panose="02020603050405020304" pitchFamily="18" charset="0"/>
                  </a:rPr>
                  <a:t>ví </a:t>
                </a:r>
                <a:r>
                  <a:rPr lang="fr-FR" sz="1800">
                    <a:latin typeface="+mj-lt"/>
                    <a:ea typeface="Calibri" panose="020F0502020204030204" pitchFamily="34" charset="0"/>
                    <a:cs typeface="Times New Roman" panose="02020603050405020304" pitchFamily="18" charset="0"/>
                  </a:rPr>
                  <a:t>dụ </a:t>
                </a:r>
                <a:r>
                  <a:rPr lang="fr-FR" sz="1800" smtClean="0">
                    <a:latin typeface="+mj-lt"/>
                    <a:ea typeface="Calibri" panose="020F0502020204030204" pitchFamily="34" charset="0"/>
                    <a:cs typeface="Times New Roman" panose="02020603050405020304" pitchFamily="18" charset="0"/>
                  </a:rPr>
                  <a:t>sau:</a:t>
                </a:r>
                <a:endParaRPr lang="en-US" sz="1800" smtClean="0">
                  <a:latin typeface="+mj-lt"/>
                  <a:ea typeface="Calibri" panose="020F0502020204030204" pitchFamily="34" charset="0"/>
                  <a:cs typeface="Times New Roman" panose="02020603050405020304" pitchFamily="18" charset="0"/>
                </a:endParaRPr>
              </a:p>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1. </a:t>
                </a:r>
                <a:r>
                  <a:rPr lang="fr-FR" sz="1800" smtClean="0">
                    <a:latin typeface="+mj-lt"/>
                    <a:ea typeface="Calibri" panose="020F0502020204030204" pitchFamily="34" charset="0"/>
                    <a:cs typeface="Times New Roman" panose="02020603050405020304" pitchFamily="18" charset="0"/>
                  </a:rPr>
                  <a:t>Ở </a:t>
                </a:r>
                <a:r>
                  <a:rPr lang="fr-FR" sz="1800">
                    <a:latin typeface="+mj-lt"/>
                    <a:ea typeface="Calibri" panose="020F0502020204030204" pitchFamily="34" charset="0"/>
                    <a:cs typeface="Times New Roman" panose="02020603050405020304" pitchFamily="18" charset="0"/>
                  </a:rPr>
                  <a:t>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r>
                  <a:rPr lang="fr-FR" sz="1800" smtClean="0">
                    <a:latin typeface="+mj-lt"/>
                    <a:ea typeface="Calibri" panose="020F0502020204030204" pitchFamily="34" charset="0"/>
                    <a:cs typeface="Times New Roman" panose="02020603050405020304" pitchFamily="18" charset="0"/>
                  </a:rPr>
                  <a:t>?</a:t>
                </a: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r>
                  <a:rPr lang="en-US" sz="1800" i="1" smtClean="0"/>
                  <a:t>)</a:t>
                </a:r>
                <a:endParaRPr lang="en-US" sz="1800" i="1"/>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smtClean="0">
                    <a:latin typeface="+mj-lt"/>
                    <a:ea typeface="Calibri" panose="020F0502020204030204" pitchFamily="34" charset="0"/>
                    <a:cs typeface="Times New Roman" panose="02020603050405020304" pitchFamily="18" charset="0"/>
                  </a:rPr>
                  <a:t>Vận </a:t>
                </a:r>
                <a:r>
                  <a:rPr lang="fr-FR" sz="1800">
                    <a:latin typeface="+mj-lt"/>
                    <a:ea typeface="Calibri" panose="020F0502020204030204" pitchFamily="34" charset="0"/>
                    <a:cs typeface="Times New Roman" panose="02020603050405020304" pitchFamily="18" charset="0"/>
                  </a:rPr>
                  <a:t>dụng công thức chuyển đổi giữa số mol và thể tích khí để thực hiện các </a:t>
                </a:r>
                <a:r>
                  <a:rPr lang="fr-FR" sz="1800" smtClean="0">
                    <a:latin typeface="+mj-lt"/>
                    <a:ea typeface="Calibri" panose="020F0502020204030204" pitchFamily="34" charset="0"/>
                    <a:cs typeface="Times New Roman" panose="02020603050405020304" pitchFamily="18" charset="0"/>
                  </a:rPr>
                  <a:t>ví </a:t>
                </a:r>
                <a:r>
                  <a:rPr lang="fr-FR" sz="1800">
                    <a:latin typeface="+mj-lt"/>
                    <a:ea typeface="Calibri" panose="020F0502020204030204" pitchFamily="34" charset="0"/>
                    <a:cs typeface="Times New Roman" panose="02020603050405020304" pitchFamily="18" charset="0"/>
                  </a:rPr>
                  <a:t>dụ </a:t>
                </a:r>
                <a:r>
                  <a:rPr lang="fr-FR" sz="1800" smtClean="0">
                    <a:latin typeface="+mj-lt"/>
                    <a:ea typeface="Calibri" panose="020F0502020204030204" pitchFamily="34" charset="0"/>
                    <a:cs typeface="Times New Roman" panose="02020603050405020304" pitchFamily="18" charset="0"/>
                  </a:rPr>
                  <a:t>sau:</a:t>
                </a:r>
                <a:endParaRPr lang="en-US" sz="1800" smtClean="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a:t>
                </a:r>
                <a:r>
                  <a:rPr lang="en-US" sz="1800" smtClean="0"/>
                  <a:t>là: </a:t>
                </a:r>
                <a:r>
                  <a:rPr lang="en-US" sz="1800" i="1" smtClean="0"/>
                  <a:t>V </a:t>
                </a:r>
                <a:r>
                  <a:rPr lang="en-US" sz="1800" i="1"/>
                  <a:t>=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VI</a:t>
            </a:r>
            <a:endParaRPr sz="4000" b="1">
              <a:latin typeface="+mj-lt"/>
            </a:endParaRPr>
          </a:p>
        </p:txBody>
      </p:sp>
      <p:grpSp>
        <p:nvGrpSpPr>
          <p:cNvPr id="1450" name="Google Shape;1450;p62"/>
          <p:cNvGrpSpPr/>
          <p:nvPr/>
        </p:nvGrpSpPr>
        <p:grpSpPr>
          <a:xfrm flipH="1">
            <a:off x="6392265" y="1257150"/>
            <a:ext cx="1915984" cy="2995824"/>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endParaRPr lang="fr-FR" sz="1750" smtClean="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Tỉ </a:t>
            </a:r>
            <a:r>
              <a:rPr lang="fr-FR" sz="1750">
                <a:latin typeface="+mj-lt"/>
                <a:ea typeface="Calibri" panose="020F0502020204030204" pitchFamily="34" charset="0"/>
                <a:cs typeface="Times New Roman" panose="02020603050405020304" pitchFamily="18" charset="0"/>
              </a:rPr>
              <a:t>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Làm </a:t>
            </a:r>
            <a:r>
              <a:rPr lang="fr-FR" sz="1750">
                <a:latin typeface="+mj-lt"/>
                <a:ea typeface="Calibri" panose="020F0502020204030204" pitchFamily="34" charset="0"/>
                <a:cs typeface="Times New Roman" panose="02020603050405020304" pitchFamily="18" charset="0"/>
              </a:rPr>
              <a:t>thế nào để biết khí X nặng hay nhẹ hơn không khí bao nhiêu lần</a:t>
            </a:r>
            <a:r>
              <a:rPr lang="fr-FR" sz="1750" smtClean="0">
                <a:latin typeface="+mj-lt"/>
                <a:ea typeface="Calibri" panose="020F0502020204030204" pitchFamily="34" charset="0"/>
                <a:cs typeface="Times New Roman" panose="02020603050405020304" pitchFamily="18" charset="0"/>
              </a:rPr>
              <a:t>?</a:t>
            </a: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 Viết </a:t>
            </a:r>
            <a:r>
              <a:rPr lang="fr-FR" sz="1750">
                <a:latin typeface="+mj-lt"/>
                <a:ea typeface="Calibri" panose="020F0502020204030204" pitchFamily="34" charset="0"/>
                <a:cs typeface="Times New Roman" panose="02020603050405020304" pitchFamily="18" charset="0"/>
              </a:rPr>
              <a:t>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a:t>
                </a:r>
                <a:r>
                  <a:rPr lang="fr-FR" sz="1700" smtClean="0">
                    <a:latin typeface="+mj-lt"/>
                    <a:ea typeface="Calibri" panose="020F0502020204030204" pitchFamily="34" charset="0"/>
                    <a:cs typeface="Times New Roman" panose="02020603050405020304" pitchFamily="18" charset="0"/>
                  </a:rPr>
                  <a:t>thức:</a:t>
                </a:r>
                <a:r>
                  <a:rPr lang="en-US" sz="1700" smtClean="0">
                    <a:latin typeface="+mj-lt"/>
                    <a:ea typeface="Calibri" panose="020F0502020204030204" pitchFamily="34" charset="0"/>
                    <a:cs typeface="Times New Roman" panose="02020603050405020304" pitchFamily="18" charset="0"/>
                  </a:rPr>
                  <a:t> </a:t>
                </a:r>
                <a:r>
                  <a:rPr lang="fr-FR" sz="1700" i="1" smtClean="0">
                    <a:latin typeface="+mj-lt"/>
                    <a:ea typeface="Calibri" panose="020F0502020204030204" pitchFamily="34" charset="0"/>
                    <a:cs typeface="Times New Roman" panose="02020603050405020304" pitchFamily="18" charset="0"/>
                  </a:rPr>
                  <a:t>d</a:t>
                </a:r>
                <a:r>
                  <a:rPr lang="fr-FR" sz="1700" i="1" baseline="-25000" smtClean="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smtClean="0">
                    <a:latin typeface="+mj-lt"/>
                    <a:ea typeface="Calibri" panose="020F0502020204030204" pitchFamily="34" charset="0"/>
                    <a:cs typeface="Times New Roman" panose="02020603050405020304" pitchFamily="18" charset="0"/>
                  </a:rPr>
                  <a:t>d</a:t>
                </a:r>
                <a:r>
                  <a:rPr lang="fr-FR" sz="1700" baseline="-25000" smtClean="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a:t>
                </a:r>
                <a:r>
                  <a:rPr lang="fr-FR" sz="1700" smtClean="0">
                    <a:latin typeface="+mj-lt"/>
                    <a:ea typeface="Calibri" panose="020F0502020204030204" pitchFamily="34" charset="0"/>
                    <a:cs typeface="Times New Roman" panose="02020603050405020304" pitchFamily="18" charset="0"/>
                  </a:rPr>
                  <a:t>lần.</a:t>
                </a:r>
              </a:p>
              <a:p>
                <a:pPr marL="285750" indent="-285750" algn="just">
                  <a:lnSpc>
                    <a:spcPct val="150000"/>
                  </a:lnSpc>
                  <a:buFontTx/>
                  <a:buChar char="-"/>
                </a:pPr>
                <a:r>
                  <a:rPr lang="fr-FR" sz="1700" smtClean="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smtClean="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a:t>
                </a:r>
                <a:r>
                  <a:rPr lang="fr-FR" sz="1700" smtClean="0"/>
                  <a:t>khí:</a:t>
                </a:r>
              </a:p>
              <a:p>
                <a:pPr algn="ctr">
                  <a:lnSpc>
                    <a:spcPct val="150000"/>
                  </a:lnSpc>
                </a:pPr>
                <a:r>
                  <a:rPr lang="fr-FR" sz="1700" i="1" smtClean="0"/>
                  <a:t>d</a:t>
                </a:r>
                <a:r>
                  <a:rPr lang="fr-FR" sz="1700" i="1" baseline="-25000" smtClean="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hỏi 5 (SGK tr.30). </a:t>
                </a:r>
                <a:r>
                  <a:rPr lang="fr-FR" sz="1800">
                    <a:latin typeface="+mj-lt"/>
                  </a:rPr>
                  <a:t>Nếu không dùng cân, làm thế nào có thể biết được 24,79 lít khí N</a:t>
                </a:r>
                <a:r>
                  <a:rPr lang="fr-FR" sz="1800" baseline="-25000">
                    <a:latin typeface="+mj-lt"/>
                  </a:rPr>
                  <a:t>2</a:t>
                </a:r>
                <a:r>
                  <a:rPr lang="fr-FR" sz="1800">
                    <a:latin typeface="+mj-lt"/>
                  </a:rPr>
                  <a:t> nặng hơn 24,79 lít khí H</a:t>
                </a:r>
                <a:r>
                  <a:rPr lang="fr-FR" sz="1800" baseline="-25000">
                    <a:latin typeface="+mj-lt"/>
                  </a:rPr>
                  <a:t>2</a:t>
                </a:r>
                <a:r>
                  <a:rPr lang="fr-FR" sz="1800">
                    <a:latin typeface="+mj-lt"/>
                  </a:rPr>
                  <a:t> bao nhiêu lần (ở cùng điều kiện nhiệt độ, áp suất</a:t>
                </a:r>
                <a:r>
                  <a:rPr lang="fr-FR" sz="1800" smtClean="0">
                    <a:latin typeface="+mj-lt"/>
                  </a:rPr>
                  <a:t>)?</a:t>
                </a:r>
                <a:endParaRPr lang="fr-FR" sz="1800" smtClean="0">
                  <a:latin typeface="+mj-lt"/>
                  <a:ea typeface="Calibri" panose="020F0502020204030204" pitchFamily="34" charset="0"/>
                  <a:cs typeface="Times New Roman" panose="02020603050405020304" pitchFamily="18" charset="0"/>
                </a:endParaRP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r>
                  <a:rPr lang="fr-FR" sz="1800"/>
                  <a:t>Ta có</a:t>
                </a:r>
                <a:r>
                  <a:rPr lang="fr-FR" sz="1800" smtClean="0"/>
                  <a:t>:</a:t>
                </a:r>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a:p>
              <a:p>
                <a:pPr>
                  <a:spcBef>
                    <a:spcPts val="600"/>
                  </a:spcBef>
                </a:pPr>
                <a:r>
                  <a:rPr lang="en-US" sz="1800"/>
                  <a:t>Vậy khí N</a:t>
                </a:r>
                <a:r>
                  <a:rPr lang="en-US" sz="1800" baseline="-25000"/>
                  <a:t>2</a:t>
                </a:r>
                <a:r>
                  <a:rPr lang="en-US" sz="1800"/>
                  <a:t> nặng hơn khí H</a:t>
                </a:r>
                <a:r>
                  <a:rPr lang="en-US" sz="1800" baseline="-25000"/>
                  <a:t>2</a:t>
                </a:r>
                <a:r>
                  <a:rPr lang="en-US" sz="1800"/>
                  <a:t> 14 </a:t>
                </a:r>
                <a:r>
                  <a:rPr lang="en-US" sz="1800" smtClean="0"/>
                  <a:t>lần.</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3037"/>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hỏi 6 (SGK tr.30). </a:t>
                </a:r>
                <a:r>
                  <a:rPr lang="fr-FR" sz="1800"/>
                  <a:t>Làm thế nào biết khí A nặng hay nhẹ hơn khí B</a:t>
                </a:r>
                <a:r>
                  <a:rPr lang="fr-FR" sz="1800" smtClean="0"/>
                  <a:t>?</a:t>
                </a: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algn="just">
                  <a:lnSpc>
                    <a:spcPct val="150000"/>
                  </a:lnSpc>
                </a:pPr>
                <a:r>
                  <a:rPr lang="en-US" sz="1800"/>
                  <a:t>Để biết khí A nặng hay nhẹ hơn khí B bao nhiêu lần ta so sánh khối lượng mol của khí A với khối lượng mol của khí </a:t>
                </a:r>
                <a:r>
                  <a:rPr lang="en-US" sz="1800" smtClean="0"/>
                  <a:t>B: </a:t>
                </a:r>
                <a:r>
                  <a:rPr lang="fr-FR" sz="1800" smtClean="0"/>
                  <a:t>d</a:t>
                </a:r>
                <a:r>
                  <a:rPr lang="fr-FR" sz="1800" baseline="-25000" smtClean="0"/>
                  <a:t>A/B </a:t>
                </a:r>
                <a:r>
                  <a:rPr lang="fr-FR" sz="180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a:p>
              <a:p>
                <a:pPr marL="285750" indent="-285750" algn="just">
                  <a:lnSpc>
                    <a:spcPct val="150000"/>
                  </a:lnSpc>
                  <a:buFont typeface="Wingdings" panose="05000000000000000000" pitchFamily="2" charset="2"/>
                  <a:buChar char="§"/>
                </a:pPr>
                <a:r>
                  <a:rPr lang="en-US" sz="1800" smtClean="0"/>
                  <a:t>Nếu </a:t>
                </a:r>
                <a:r>
                  <a:rPr lang="fr-FR" sz="1800"/>
                  <a:t>d</a:t>
                </a:r>
                <a:r>
                  <a:rPr lang="fr-FR" sz="1800" baseline="-25000"/>
                  <a:t>A/B</a:t>
                </a:r>
                <a:r>
                  <a:rPr lang="fr-FR" sz="1800"/>
                  <a:t> &gt; 1 thì khí A nặng hơn khí </a:t>
                </a:r>
                <a:r>
                  <a:rPr lang="fr-FR" sz="1800" smtClean="0"/>
                  <a:t>B.</a:t>
                </a:r>
                <a:endParaRPr lang="en-US" sz="1800"/>
              </a:p>
              <a:p>
                <a:pPr marL="285750" indent="-285750" algn="just">
                  <a:lnSpc>
                    <a:spcPct val="150000"/>
                  </a:lnSpc>
                  <a:buFont typeface="Wingdings" panose="05000000000000000000" pitchFamily="2" charset="2"/>
                  <a:buChar char="§"/>
                </a:pPr>
                <a:r>
                  <a:rPr lang="fr-FR" sz="1800" smtClean="0"/>
                  <a:t>Nếu </a:t>
                </a:r>
                <a:r>
                  <a:rPr lang="fr-FR" sz="1800"/>
                  <a:t>d</a:t>
                </a:r>
                <a:r>
                  <a:rPr lang="fr-FR" sz="1800" baseline="-25000"/>
                  <a:t>A/B</a:t>
                </a:r>
                <a:r>
                  <a:rPr lang="fr-FR" sz="1800"/>
                  <a:t> &lt; 1 thì khí A nhẹ hơn khí </a:t>
                </a:r>
                <a:r>
                  <a:rPr lang="fr-FR" sz="1800" smtClean="0"/>
                  <a:t>B.</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648"/>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1</a:t>
            </a:r>
            <a:r>
              <a:rPr lang="en-US" sz="2000" b="1">
                <a:solidFill>
                  <a:srgbClr val="FFFF00"/>
                </a:solidFill>
                <a:latin typeface="Arial" panose="020B0604020202020204" pitchFamily="34" charset="0"/>
                <a:cs typeface="Arial" panose="020B0604020202020204" pitchFamily="34" charset="0"/>
              </a:rPr>
              <a:t>.</a:t>
            </a:r>
            <a:r>
              <a:rPr lang="en-US"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Số Avogadro và kí hiệu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smtClean="0">
                <a:solidFill>
                  <a:schemeClr val="bg1"/>
                </a:solidFill>
              </a:rPr>
              <a:t>hối </a:t>
            </a:r>
            <a:r>
              <a:rPr lang="nl-NL">
                <a:solidFill>
                  <a:schemeClr val="bg1"/>
                </a:solidFill>
              </a:rPr>
              <a:t>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mtClean="0">
                <a:solidFill>
                  <a:schemeClr val="bg1"/>
                </a:solidFill>
                <a:ea typeface="Tahoma" panose="020B0604030504040204" pitchFamily="34" charset="0"/>
              </a:rPr>
              <a:t>k</a:t>
            </a:r>
            <a:r>
              <a:rPr lang="nl-NL" smtClean="0">
                <a:solidFill>
                  <a:schemeClr val="bg1"/>
                </a:solidFill>
              </a:rPr>
              <a:t>hối </a:t>
            </a:r>
            <a:r>
              <a:rPr lang="nl-NL">
                <a:solidFill>
                  <a:schemeClr val="bg1"/>
                </a:solidFill>
              </a:rPr>
              <a:t>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4</a:t>
            </a:r>
            <a:r>
              <a:rPr lang="vi-VN" sz="2000" b="1" smtClean="0">
                <a:solidFill>
                  <a:srgbClr val="FFFF00"/>
                </a:solidFill>
                <a:latin typeface="Arial" panose="020B0604020202020204" pitchFamily="34" charset="0"/>
                <a:cs typeface="Arial" panose="020B0604020202020204" pitchFamily="34" charset="0"/>
              </a:rPr>
              <a:t>. </a:t>
            </a:r>
            <a:r>
              <a:rPr lang="nl-NL" sz="2000" b="1" smtClean="0">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5</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a:t>
            </a:r>
            <a:r>
              <a:rPr lang="nl-NL" sz="1800" smtClean="0">
                <a:solidFill>
                  <a:schemeClr val="bg1"/>
                </a:solidFill>
              </a:rPr>
              <a:t>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6</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r>
              <a:rPr lang="nl-NL" sz="2000" b="1" smtClean="0">
                <a:solidFill>
                  <a:srgbClr val="FFFF00"/>
                </a:solidFill>
              </a:rPr>
              <a:t>:</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a:t>
                </a:r>
                <a:r>
                  <a:rPr lang="nl-NL" sz="2000" b="1" smtClean="0">
                    <a:solidFill>
                      <a:srgbClr val="FFFF00"/>
                    </a:solidFill>
                  </a:rPr>
                  <a:t>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smtClean="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smtClean="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a:t>
            </a:r>
            <a:r>
              <a:rPr lang="nl-NL" sz="2000" b="1" smtClean="0">
                <a:solidFill>
                  <a:srgbClr val="FFFF00"/>
                </a:solidFill>
              </a:rPr>
              <a:t>bao nhiêu </a:t>
            </a:r>
            <a:r>
              <a:rPr lang="nl-NL" sz="2000" b="1">
                <a:solidFill>
                  <a:srgbClr val="FFFF00"/>
                </a:solidFill>
              </a:rPr>
              <a:t>lần</a:t>
            </a:r>
            <a:r>
              <a:rPr lang="nl-NL" sz="2000" b="1" smtClean="0">
                <a:solidFill>
                  <a:srgbClr val="FFFF00"/>
                </a:solidFill>
              </a:rPr>
              <a:t>?</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II</a:t>
            </a:r>
            <a:endParaRPr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III</a:t>
            </a:r>
            <a:endParaRPr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smtClean="0">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smtClean="0">
                <a:solidFill>
                  <a:srgbClr val="FFFF00"/>
                </a:solidFill>
                <a:latin typeface="Arial" panose="020B0604020202020204" pitchFamily="34" charset="0"/>
                <a:cs typeface="Arial" panose="020B0604020202020204" pitchFamily="34" charset="0"/>
              </a:rPr>
              <a:t>10</a:t>
            </a:r>
            <a:r>
              <a:rPr lang="vi-VN" sz="1800" b="1" smtClean="0">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488389" y="1224235"/>
            <a:ext cx="8137394" cy="3710801"/>
            <a:chOff x="488389" y="1224235"/>
            <a:chExt cx="8137394" cy="3710801"/>
          </a:xfrm>
        </p:grpSpPr>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smtClean="0">
                <a:solidFill>
                  <a:srgbClr val="FF0000"/>
                </a:solidFill>
                <a:latin typeface="+mj-lt"/>
                <a:ea typeface="Calibri" panose="020F0502020204030204" pitchFamily="34" charset="0"/>
                <a:cs typeface="Times New Roman" panose="02020603050405020304" pitchFamily="18" charset="0"/>
              </a:rPr>
              <a:t>Bài tập 1. </a:t>
            </a:r>
            <a:r>
              <a:rPr lang="nl-NL" sz="1750" smtClean="0">
                <a:latin typeface="+mj-lt"/>
                <a:ea typeface="Calibri" panose="020F0502020204030204" pitchFamily="34" charset="0"/>
                <a:cs typeface="Times New Roman" panose="02020603050405020304" pitchFamily="18" charset="0"/>
              </a:rPr>
              <a:t>Tính </a:t>
            </a:r>
            <a:r>
              <a:rPr lang="nl-NL" sz="1750">
                <a:latin typeface="+mj-lt"/>
                <a:ea typeface="Calibri" panose="020F0502020204030204" pitchFamily="34" charset="0"/>
                <a:cs typeface="Times New Roman" panose="02020603050405020304" pitchFamily="18" charset="0"/>
              </a:rPr>
              <a:t>số phân tử nước và số nguyên tử của mỗi nguyên tố có trong 3 mol phân tử </a:t>
            </a:r>
            <a:r>
              <a:rPr lang="nl-NL" sz="1750" smtClean="0">
                <a:latin typeface="+mj-lt"/>
                <a:ea typeface="Calibri" panose="020F0502020204030204" pitchFamily="34" charset="0"/>
                <a:cs typeface="Times New Roman" panose="02020603050405020304" pitchFamily="18" charset="0"/>
              </a:rPr>
              <a:t>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a:t>
                </a:r>
                <a:r>
                  <a:rPr lang="nl-NL" sz="1750" smtClean="0">
                    <a:latin typeface="+mj-lt"/>
                    <a:ea typeface="Calibri" panose="020F0502020204030204" pitchFamily="34" charset="0"/>
                    <a:cs typeface="Times New Roman" panose="02020603050405020304" pitchFamily="18" charset="0"/>
                  </a:rPr>
                  <a:t>là:</a:t>
                </a:r>
                <a:endParaRPr lang="en-US" sz="1750" smtClean="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smtClean="0">
                    <a:latin typeface="+mj-lt"/>
                    <a:ea typeface="Times New Roman" panose="02020603050405020304" pitchFamily="18" charset="0"/>
                    <a:cs typeface="Times New Roman" panose="02020603050405020304" pitchFamily="18" charset="0"/>
                  </a:rPr>
                  <a:t>Số </a:t>
                </a:r>
                <a:r>
                  <a:rPr lang="nl-NL" sz="1750">
                    <a:latin typeface="+mj-lt"/>
                    <a:ea typeface="Times New Roman" panose="02020603050405020304" pitchFamily="18" charset="0"/>
                    <a:cs typeface="Times New Roman" panose="02020603050405020304" pitchFamily="18" charset="0"/>
                  </a:rPr>
                  <a:t>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a:t>
                </a:r>
                <a:r>
                  <a:rPr lang="nl-NL" sz="1750" smtClean="0">
                    <a:latin typeface="+mj-lt"/>
                    <a:ea typeface="Times New Roman" panose="02020603050405020304" pitchFamily="18" charset="0"/>
                    <a:cs typeface="Times New Roman" panose="02020603050405020304" pitchFamily="18" charset="0"/>
                  </a:rPr>
                  <a:t>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smtClean="0">
                    <a:latin typeface="+mj-lt"/>
                    <a:ea typeface="Times New Roman" panose="02020603050405020304" pitchFamily="18" charset="0"/>
                    <a:cs typeface="Times New Roman" panose="02020603050405020304" pitchFamily="18" charset="0"/>
                  </a:rPr>
                  <a:t>Số </a:t>
                </a:r>
                <a:r>
                  <a:rPr lang="nl-NL" sz="1750">
                    <a:latin typeface="+mj-lt"/>
                    <a:ea typeface="Times New Roman" panose="02020603050405020304" pitchFamily="18" charset="0"/>
                    <a:cs typeface="Times New Roman" panose="02020603050405020304" pitchFamily="18" charset="0"/>
                  </a:rPr>
                  <a:t>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a:t>
                </a:r>
                <a:r>
                  <a:rPr lang="nl-NL" sz="1750" smtClean="0">
                    <a:latin typeface="+mj-lt"/>
                    <a:ea typeface="Times New Roman" panose="02020603050405020304" pitchFamily="18" charset="0"/>
                    <a:cs typeface="Times New Roman" panose="02020603050405020304" pitchFamily="18" charset="0"/>
                  </a:rPr>
                  <a:t>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26" name="Google Shape;2413;p77"/>
          <p:cNvGrpSpPr/>
          <p:nvPr/>
        </p:nvGrpSpPr>
        <p:grpSpPr>
          <a:xfrm rot="-1879180">
            <a:off x="488389" y="4166243"/>
            <a:ext cx="346253" cy="768793"/>
            <a:chOff x="7941975" y="230788"/>
            <a:chExt cx="339775" cy="728413"/>
          </a:xfrm>
        </p:grpSpPr>
        <p:sp>
          <p:nvSpPr>
            <p:cNvPr id="27"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smtClean="0">
                  <a:solidFill>
                    <a:srgbClr val="FF0000"/>
                  </a:solidFill>
                  <a:latin typeface="+mj-lt"/>
                  <a:cs typeface="Arial" panose="020B0604020202020204" pitchFamily="34" charset="0"/>
                </a:rPr>
                <a:t>Bài tập 2.</a:t>
              </a:r>
              <a:r>
                <a:rPr lang="en-US" sz="1800" smtClean="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smtClean="0">
                  <a:solidFill>
                    <a:srgbClr val="000000"/>
                  </a:solidFill>
                  <a:latin typeface="+mj-lt"/>
                  <a:cs typeface="Arial" panose="020B0604020202020204" pitchFamily="34" charset="0"/>
                </a:rPr>
                <a:t>?</a:t>
              </a:r>
              <a:endParaRPr lang="en-US" sz="1800">
                <a:solidFill>
                  <a:srgbClr val="000000"/>
                </a:solidFill>
                <a:latin typeface="+mj-lt"/>
                <a:cs typeface="Arial" panose="020B0604020202020204" pitchFamily="34" charset="0"/>
              </a:endParaRP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smtClean="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r>
                  <a:rPr lang="nl-NL" sz="1800" smtClean="0">
                    <a:solidFill>
                      <a:srgbClr val="000000"/>
                    </a:solidFill>
                  </a:rPr>
                  <a:t>)</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mtClean="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smtClean="0">
                <a:solidFill>
                  <a:srgbClr val="FF0000"/>
                </a:solidFill>
                <a:latin typeface="+mj-lt"/>
                <a:ea typeface="Calibri" panose="020F0502020204030204" pitchFamily="34" charset="0"/>
                <a:cs typeface="Times New Roman" panose="02020603050405020304" pitchFamily="18" charset="0"/>
              </a:rPr>
              <a:t>Bài tập 3. </a:t>
            </a:r>
            <a:r>
              <a:rPr lang="nl-NL" sz="1800" smtClean="0">
                <a:latin typeface="+mj-lt"/>
                <a:ea typeface="Calibri" panose="020F0502020204030204" pitchFamily="34" charset="0"/>
                <a:cs typeface="Times New Roman" panose="02020603050405020304" pitchFamily="18" charset="0"/>
              </a:rPr>
              <a:t>Hoàn </a:t>
            </a:r>
            <a:r>
              <a:rPr lang="nl-NL" sz="1800">
                <a:latin typeface="+mj-lt"/>
                <a:ea typeface="Calibri" panose="020F0502020204030204" pitchFamily="34" charset="0"/>
                <a:cs typeface="Times New Roman" panose="02020603050405020304" pitchFamily="18" charset="0"/>
              </a:rPr>
              <a:t>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smtClean="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smtClean="0">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smtClean="0">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smtClean="0">
                <a:solidFill>
                  <a:srgbClr val="FF0000"/>
                </a:solidFill>
                <a:latin typeface="+mj-lt"/>
                <a:ea typeface="Calibri" panose="020F0502020204030204" pitchFamily="34" charset="0"/>
                <a:cs typeface="Times New Roman" panose="02020603050405020304" pitchFamily="18" charset="0"/>
              </a:rPr>
              <a:t>Bài tập 4</a:t>
            </a:r>
            <a:r>
              <a:rPr lang="nl-NL" sz="1800" b="1" smtClean="0">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smtClean="0">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smtClean="0">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smtClean="0">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8914" name="Picture 2" descr="https://o.remove.bg/downloads/ae74397e-e2f8-491e-ae24-25dcfa246ed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57" y="3690664"/>
            <a:ext cx="1242298" cy="14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a:t>
              </a:r>
              <a:r>
                <a:rPr lang="fr-FR" sz="1800" smtClean="0"/>
                <a:t>trước </a:t>
              </a:r>
              <a:r>
                <a:rPr lang="fr-FR" sz="1800" b="1" i="1" smtClean="0"/>
                <a:t>Bài </a:t>
              </a:r>
              <a:r>
                <a:rPr lang="fr-FR" sz="1800" b="1" i="1"/>
                <a:t>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508950"/>
            <a:ext cx="2296383" cy="3054967"/>
            <a:chOff x="720358" y="1508950"/>
            <a:chExt cx="2296383" cy="3054967"/>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endParaRPr lang="fr-FR" sz="1800" smtClean="0"/>
            </a:p>
            <a:p>
              <a:pPr lvl="0" algn="ctr">
                <a:lnSpc>
                  <a:spcPct val="150000"/>
                </a:lnSpc>
              </a:pPr>
              <a:r>
                <a:rPr lang="fr-FR" sz="1800" smtClean="0"/>
                <a:t>đã </a:t>
              </a:r>
              <a:r>
                <a:rPr lang="fr-FR" sz="1800"/>
                <a:t>học</a:t>
              </a:r>
              <a:endParaRPr sz="1800"/>
            </a:p>
          </p:txBody>
        </p:sp>
        <p:grpSp>
          <p:nvGrpSpPr>
            <p:cNvPr id="1665" name="Google Shape;1665;p64"/>
            <p:cNvGrpSpPr/>
            <p:nvPr/>
          </p:nvGrpSpPr>
          <p:grpSpPr>
            <a:xfrm>
              <a:off x="1390188" y="1508950"/>
              <a:ext cx="956150" cy="1062588"/>
              <a:chOff x="5117700" y="3973625"/>
              <a:chExt cx="956150" cy="1062588"/>
            </a:xfrm>
          </p:grpSpPr>
          <p:sp>
            <p:nvSpPr>
              <p:cNvPr id="1666" name="Google Shape;1666;p64"/>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4"/>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4"/>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4"/>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4"/>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4"/>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4"/>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4"/>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4"/>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4"/>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4"/>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4"/>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4"/>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4"/>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4"/>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4"/>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4"/>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4"/>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IV</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r>
              <a:rPr lang="en" b="1" smtClean="0">
                <a:latin typeface="+mj-lt"/>
              </a:rPr>
              <a:t>I</a:t>
            </a:r>
            <a:endParaRPr b="1">
              <a:latin typeface="+mj-lt"/>
            </a:endParaRPr>
          </a:p>
        </p:txBody>
      </p:sp>
      <p:sp>
        <p:nvSpPr>
          <p:cNvPr id="43" name="TextBox 42">
            <a:extLst>
              <a:ext uri="{FF2B5EF4-FFF2-40B4-BE49-F238E27FC236}">
                <a16:creationId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smtClean="0">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I</a:t>
            </a:r>
            <a:endParaRPr sz="4000" b="1">
              <a:latin typeface="+mj-lt"/>
            </a:endParaRPr>
          </a:p>
        </p:txBody>
      </p:sp>
      <p:grpSp>
        <p:nvGrpSpPr>
          <p:cNvPr id="638" name="Google Shape;638;p48"/>
          <p:cNvGrpSpPr/>
          <p:nvPr/>
        </p:nvGrpSpPr>
        <p:grpSpPr>
          <a:xfrm rot="-438619">
            <a:off x="1078471"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380280"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380258"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84" name="Google Shape;884;p52"/>
          <p:cNvGrpSpPr/>
          <p:nvPr/>
        </p:nvGrpSpPr>
        <p:grpSpPr>
          <a:xfrm>
            <a:off x="1098007" y="165555"/>
            <a:ext cx="666719" cy="651129"/>
            <a:chOff x="4160381" y="1422371"/>
            <a:chExt cx="525281" cy="503806"/>
          </a:xfrm>
        </p:grpSpPr>
        <p:sp>
          <p:nvSpPr>
            <p:cNvPr id="88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2"/>
          <p:cNvGrpSpPr/>
          <p:nvPr/>
        </p:nvGrpSpPr>
        <p:grpSpPr>
          <a:xfrm>
            <a:off x="8432916" y="4371901"/>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543360" y="441969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10" name="Rectangle 9"/>
          <p:cNvSpPr/>
          <p:nvPr/>
        </p:nvSpPr>
        <p:spPr>
          <a:xfrm>
            <a:off x="485624" y="1471259"/>
            <a:ext cx="4086375" cy="369332"/>
          </a:xfrm>
          <a:prstGeom prst="rect">
            <a:avLst/>
          </a:prstGeom>
        </p:spPr>
        <p:txBody>
          <a:bodyPr wrap="none">
            <a:spAutoFit/>
          </a:bodyPr>
          <a:lstStyle/>
          <a:p>
            <a:pPr marL="285750" indent="-285750" algn="just">
              <a:spcBef>
                <a:spcPts val="300"/>
              </a:spcBef>
              <a:buFont typeface="Wingdings" panose="05000000000000000000" pitchFamily="2" charset="2"/>
              <a:buChar char="q"/>
            </a:pPr>
            <a:r>
              <a:rPr lang="fr-FR" sz="1800">
                <a:latin typeface="+mj-lt"/>
                <a:ea typeface="Calibri" panose="020F0502020204030204" pitchFamily="34" charset="0"/>
                <a:cs typeface="Times New Roman" panose="02020603050405020304" pitchFamily="18" charset="0"/>
              </a:rPr>
              <a:t>Trong toán học, người ta quy </a:t>
            </a:r>
            <a:r>
              <a:rPr lang="fr-FR" sz="1800" smtClean="0">
                <a:latin typeface="+mj-lt"/>
                <a:ea typeface="Calibri" panose="020F0502020204030204" pitchFamily="34" charset="0"/>
                <a:cs typeface="Times New Roman" panose="02020603050405020304" pitchFamily="18" charset="0"/>
              </a:rPr>
              <a:t>định:</a:t>
            </a:r>
            <a:endParaRPr lang="en-US" sz="1800">
              <a:effectLst/>
              <a:latin typeface="+mj-lt"/>
              <a:ea typeface="Calibri" panose="020F0502020204030204" pitchFamily="34" charset="0"/>
              <a:cs typeface="Times New Roman" panose="02020603050405020304" pitchFamily="18" charset="0"/>
            </a:endParaRPr>
          </a:p>
        </p:txBody>
      </p:sp>
      <p:grpSp>
        <p:nvGrpSpPr>
          <p:cNvPr id="15" name="Group 14"/>
          <p:cNvGrpSpPr/>
          <p:nvPr/>
        </p:nvGrpSpPr>
        <p:grpSpPr>
          <a:xfrm>
            <a:off x="273899" y="2216728"/>
            <a:ext cx="2761362" cy="2365820"/>
            <a:chOff x="273899" y="2216728"/>
            <a:chExt cx="2761362" cy="2365820"/>
          </a:xfrm>
        </p:grpSpPr>
        <p:sp>
          <p:nvSpPr>
            <p:cNvPr id="873" name="Google Shape;873;p52"/>
            <p:cNvSpPr/>
            <p:nvPr/>
          </p:nvSpPr>
          <p:spPr>
            <a:xfrm>
              <a:off x="273899"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286633" y="2535167"/>
              <a:ext cx="2735894"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tá trứng bằng bao nhiêu quả trứng? </a:t>
              </a:r>
              <a:endParaRPr lang="en-US" sz="1800">
                <a:latin typeface="+mj-lt"/>
              </a:endParaRPr>
            </a:p>
          </p:txBody>
        </p:sp>
      </p:grpSp>
      <p:grpSp>
        <p:nvGrpSpPr>
          <p:cNvPr id="16" name="Group 15"/>
          <p:cNvGrpSpPr/>
          <p:nvPr/>
        </p:nvGrpSpPr>
        <p:grpSpPr>
          <a:xfrm>
            <a:off x="3279326" y="2216728"/>
            <a:ext cx="2761362" cy="2365820"/>
            <a:chOff x="3279326" y="2216728"/>
            <a:chExt cx="2761362" cy="2365820"/>
          </a:xfrm>
        </p:grpSpPr>
        <p:sp>
          <p:nvSpPr>
            <p:cNvPr id="874" name="Google Shape;874;p52"/>
            <p:cNvSpPr/>
            <p:nvPr/>
          </p:nvSpPr>
          <p:spPr>
            <a:xfrm>
              <a:off x="3279326"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3397847" y="2535167"/>
              <a:ext cx="2524319"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chục quả trứng bằng bao nhiêu quả trứng? </a:t>
              </a:r>
              <a:endParaRPr lang="en-US" sz="1800">
                <a:latin typeface="+mj-lt"/>
              </a:endParaRPr>
            </a:p>
          </p:txBody>
        </p:sp>
      </p:grpSp>
      <p:sp>
        <p:nvSpPr>
          <p:cNvPr id="106" name="Down Arrow 105"/>
          <p:cNvSpPr/>
          <p:nvPr/>
        </p:nvSpPr>
        <p:spPr>
          <a:xfrm rot="16200000">
            <a:off x="676472" y="3730977"/>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1098007" y="3741321"/>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12 quả trứng</a:t>
            </a:r>
            <a:endParaRPr lang="en-US" sz="1800" b="1">
              <a:solidFill>
                <a:srgbClr val="FF0000"/>
              </a:solidFill>
              <a:latin typeface="+mj-lt"/>
            </a:endParaRPr>
          </a:p>
        </p:txBody>
      </p:sp>
      <p:sp>
        <p:nvSpPr>
          <p:cNvPr id="108" name="Down Arrow 107"/>
          <p:cNvSpPr/>
          <p:nvPr/>
        </p:nvSpPr>
        <p:spPr>
          <a:xfrm rot="16200000">
            <a:off x="3694213" y="3729373"/>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p:cNvSpPr/>
          <p:nvPr/>
        </p:nvSpPr>
        <p:spPr>
          <a:xfrm>
            <a:off x="4115748" y="3739717"/>
            <a:ext cx="1595309" cy="369332"/>
          </a:xfrm>
          <a:prstGeom prst="rect">
            <a:avLst/>
          </a:prstGeom>
        </p:spPr>
        <p:txBody>
          <a:bodyPr wrap="none">
            <a:spAutoFit/>
          </a:bodyPr>
          <a:lstStyle/>
          <a:p>
            <a:pPr algn="ctr"/>
            <a:r>
              <a:rPr lang="fr-FR" sz="1800" b="1" smtClean="0">
                <a:solidFill>
                  <a:srgbClr val="FF0000"/>
                </a:solidFill>
                <a:latin typeface="+mj-lt"/>
                <a:ea typeface="Calibri" panose="020F0502020204030204" pitchFamily="34" charset="0"/>
              </a:rPr>
              <a:t>10 </a:t>
            </a:r>
            <a:r>
              <a:rPr lang="fr-FR" sz="1800" b="1">
                <a:solidFill>
                  <a:srgbClr val="FF0000"/>
                </a:solidFill>
                <a:latin typeface="+mj-lt"/>
                <a:ea typeface="Calibri" panose="020F0502020204030204" pitchFamily="34" charset="0"/>
              </a:rPr>
              <a:t>quả trứng</a:t>
            </a:r>
            <a:endParaRPr lang="en-US" sz="1800" b="1">
              <a:solidFill>
                <a:srgbClr val="FF0000"/>
              </a:solidFill>
              <a:latin typeface="+mj-lt"/>
            </a:endParaRPr>
          </a:p>
        </p:txBody>
      </p:sp>
      <p:sp>
        <p:nvSpPr>
          <p:cNvPr id="14" name="Rectangle 13"/>
          <p:cNvSpPr/>
          <p:nvPr/>
        </p:nvSpPr>
        <p:spPr>
          <a:xfrm>
            <a:off x="6159745" y="2937973"/>
            <a:ext cx="2875472"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Định nghĩa mol cũng được dựa trên cơ </a:t>
            </a:r>
            <a:r>
              <a:rPr lang="fr-FR" sz="1800" smtClean="0">
                <a:latin typeface="+mj-lt"/>
                <a:ea typeface="Calibri" panose="020F0502020204030204" pitchFamily="34" charset="0"/>
              </a:rPr>
              <a:t>sở này</a:t>
            </a:r>
            <a:endParaRPr lang="en-US" sz="1800">
              <a:latin typeface="+mj-lt"/>
            </a:endParaRPr>
          </a:p>
        </p:txBody>
      </p:sp>
      <p:pic>
        <p:nvPicPr>
          <p:cNvPr id="1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10800000" flipV="1">
            <a:off x="6247813" y="2428974"/>
            <a:ext cx="622729" cy="407604"/>
          </a:xfrm>
          <a:prstGeom prst="rect">
            <a:avLst/>
          </a:prstGeom>
        </p:spPr>
      </p:pic>
      <p:pic>
        <p:nvPicPr>
          <p:cNvPr id="11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10800000">
            <a:off x="6247813" y="3965828"/>
            <a:ext cx="622729" cy="40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left)">
                                      <p:cBhvr>
                                        <p:cTn id="34" dur="500"/>
                                        <p:tgtEl>
                                          <p:spTgt spid="10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4"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 grpId="0"/>
      <p:bldP spid="106" grpId="0" animBg="1"/>
      <p:bldP spid="13" grpId="0"/>
      <p:bldP spid="108" grpId="0" animBg="1"/>
      <p:bldP spid="10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49"/>
          <p:cNvGrpSpPr/>
          <p:nvPr/>
        </p:nvGrpSpPr>
        <p:grpSpPr>
          <a:xfrm>
            <a:off x="746085" y="3943193"/>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4" name="Google Shape;734;p49"/>
          <p:cNvGrpSpPr/>
          <p:nvPr/>
        </p:nvGrpSpPr>
        <p:grpSpPr>
          <a:xfrm>
            <a:off x="7317453" y="987486"/>
            <a:ext cx="1254604" cy="1291974"/>
            <a:chOff x="5047850" y="2794950"/>
            <a:chExt cx="1095150" cy="1047150"/>
          </a:xfrm>
        </p:grpSpPr>
        <p:sp>
          <p:nvSpPr>
            <p:cNvPr id="735" name="Google Shape;735;p49"/>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9"/>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9"/>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9"/>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9"/>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9"/>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49"/>
          <p:cNvGrpSpPr/>
          <p:nvPr/>
        </p:nvGrpSpPr>
        <p:grpSpPr>
          <a:xfrm>
            <a:off x="856238" y="1696502"/>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5715392" y="622240"/>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smtClean="0">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smtClean="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KHỞI ĐỘNG&amp;quot;&quot;/&gt;&lt;property id=&quot;20307&quot; value=&quot;257&quot;/&gt;&lt;/object&gt;&lt;object type=&quot;3&quot; unique_id=&quot;10005&quot;&gt;&lt;property id=&quot;20148&quot; value=&quot;5&quot;/&gt;&lt;property id=&quot;20300&quot; value=&quot;Slide 3 - &amp;quot;KHỞI ĐỘNG&amp;quot;&quot;/&gt;&lt;property id=&quot;20307&quot; value=&quot;312&quot;/&gt;&lt;/object&gt;&lt;object type=&quot;3&quot; unique_id=&quot;10006&quot;&gt;&lt;property id=&quot;20148&quot; value=&quot;5&quot;/&gt;&lt;property id=&quot;20300&quot; value=&quot;Slide 4&quot;/&gt;&lt;property id=&quot;20307&quot; value=&quot;350&quot;/&gt;&lt;/object&gt;&lt;object type=&quot;3&quot; unique_id=&quot;10007&quot;&gt;&lt;property id=&quot;20148&quot; value=&quot;5&quot;/&gt;&lt;property id=&quot;20300&quot; value=&quot;Slide 5 - &amp;quot;I&amp;quot;&quot;/&gt;&lt;property id=&quot;20307&quot; value=&quot;258&quot;/&gt;&lt;/object&gt;&lt;object type=&quot;3&quot; unique_id=&quot;10008&quot;&gt;&lt;property id=&quot;20148&quot; value=&quot;5&quot;/&gt;&lt;property id=&quot;20300&quot; value=&quot;Slide 6 - &amp;quot;IV&amp;quot;&quot;/&gt;&lt;property id=&quot;20307&quot; value=&quot;313&quot;/&gt;&lt;/object&gt;&lt;object type=&quot;3&quot; unique_id=&quot;10009&quot;&gt;&lt;property id=&quot;20148&quot; value=&quot;5&quot;/&gt;&lt;property id=&quot;20300&quot; value=&quot;Slide 7 - &amp;quot;I&amp;quot;&quot;/&gt;&lt;property id=&quot;20307&quot; value=&quot;260&quot;/&gt;&lt;/object&gt;&lt;object type=&quot;3&quot; unique_id=&quot;10010&quot;&gt;&lt;property id=&quot;20148&quot; value=&quot;5&quot;/&gt;&lt;property id=&quot;20300&quot; value=&quot;Slide 8 - &amp;quot;Trả lời câu hỏi&amp;quot;&quot;/&gt;&lt;property id=&quot;20307&quot; value=&quot;264&quot;/&gt;&lt;/object&gt;&lt;object type=&quot;3&quot; unique_id=&quot;10011&quot;&gt;&lt;property id=&quot;20148&quot; value=&quot;5&quot;/&gt;&lt;property id=&quot;20300&quot; value=&quot;Slide 9 - &amp;quot;Khái niệm&amp;quot;&quot;/&gt;&lt;property id=&quot;20307&quot; value=&quot;261&quot;/&gt;&lt;/object&gt;&lt;object type=&quot;3&quot; unique_id=&quot;10012&quot;&gt;&lt;property id=&quot;20148&quot; value=&quot;5&quot;/&gt;&lt;property id=&quot;20300&quot; value=&quot;Slide 10 - &amp;quot;Mở rộng kiến thức&amp;quot;&quot;/&gt;&lt;property id=&quot;20307&quot; value=&quot;259&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 - &amp;quot;Bài tập&amp;quot;&quot;/&gt;&lt;property id=&quot;20307&quot; value=&quot;279&quot;/&gt;&lt;/object&gt;&lt;object type=&quot;3&quot; unique_id=&quot;10015&quot;&gt;&lt;property id=&quot;20148&quot; value=&quot;5&quot;/&gt;&lt;property id=&quot;20300&quot; value=&quot;Slide 13 - &amp;quot;II&amp;quot;&quot;/&gt;&lt;property id=&quot;20307&quot; value=&quot;268&quot;/&gt;&lt;/object&gt;&lt;object type=&quot;3&quot; unique_id=&quot;10016&quot;&gt;&lt;property id=&quot;20148&quot; value=&quot;5&quot;/&gt;&lt;property id=&quot;20300&quot; value=&quot;Slide 14 - &amp;quot;Khái niệm&amp;quot;&quot;/&gt;&lt;property id=&quot;20307&quot; value=&quot;262&quot;/&gt;&lt;/object&gt;&lt;object type=&quot;3&quot; unique_id=&quot;10017&quot;&gt;&lt;property id=&quot;20148&quot; value=&quot;5&quot;/&gt;&lt;property id=&quot;20300&quot; value=&quot;Slide 15&quot;/&gt;&lt;property id=&quot;20307&quot; value=&quot;267&quot;/&gt;&lt;/object&gt;&lt;object type=&quot;3&quot; unique_id=&quot;10018&quot;&gt;&lt;property id=&quot;20148&quot; value=&quot;5&quot;/&gt;&lt;property id=&quot;20300&quot; value=&quot;Slide 16 - &amp;quot;Bài tập&amp;quot;&quot;/&gt;&lt;property id=&quot;20307&quot; value=&quot;275&quot;/&gt;&lt;/object&gt;&lt;object type=&quot;3&quot; unique_id=&quot;10019&quot;&gt;&lt;property id=&quot;20148&quot; value=&quot;5&quot;/&gt;&lt;property id=&quot;20300&quot; value=&quot;Slide 17 - &amp;quot;Bài tập&amp;quot;&quot;/&gt;&lt;property id=&quot;20307&quot; value=&quot;315&quot;/&gt;&lt;/object&gt;&lt;object type=&quot;3&quot; unique_id=&quot;10020&quot;&gt;&lt;property id=&quot;20148&quot; value=&quot;5&quot;/&gt;&lt;property id=&quot;20300&quot; value=&quot;Slide 18 - &amp;quot;Bài tập&amp;quot;&quot;/&gt;&lt;property id=&quot;20307&quot; value=&quot;316&quot;/&gt;&lt;/object&gt;&lt;object type=&quot;3&quot; unique_id=&quot;10021&quot;&gt;&lt;property id=&quot;20148&quot; value=&quot;5&quot;/&gt;&lt;property id=&quot;20300&quot; value=&quot;Slide 19&quot;/&gt;&lt;property id=&quot;20307&quot; value=&quot;317&quot;/&gt;&lt;/object&gt;&lt;object type=&quot;3&quot; unique_id=&quot;10022&quot;&gt;&lt;property id=&quot;20148&quot; value=&quot;5&quot;/&gt;&lt;property id=&quot;20300&quot; value=&quot;Slide 20 - &amp;quot;HOẠT ĐỘNG NHÓM&amp;quot;&quot;/&gt;&lt;property id=&quot;20307&quot; value=&quot;278&quot;/&gt;&lt;/object&gt;&lt;object type=&quot;3&quot; unique_id=&quot;10023&quot;&gt;&lt;property id=&quot;20148&quot; value=&quot;5&quot;/&gt;&lt;property id=&quot;20300&quot; value=&quot;Slide 21 - &amp;quot;HOẠT ĐỘNG NHÓM&amp;quot;&quot;/&gt;&lt;property id=&quot;20307&quot; value=&quot;318&quot;/&gt;&lt;/object&gt;&lt;object type=&quot;3&quot; unique_id=&quot;10024&quot;&gt;&lt;property id=&quot;20148&quot; value=&quot;5&quot;/&gt;&lt;property id=&quot;20300&quot; value=&quot;Slide 22&quot;/&gt;&lt;property id=&quot;20307&quot; value=&quot;319&quot;/&gt;&lt;/object&gt;&lt;object type=&quot;3&quot; unique_id=&quot;10025&quot;&gt;&lt;property id=&quot;20148&quot; value=&quot;5&quot;/&gt;&lt;property id=&quot;20300&quot; value=&quot;Slide 24 - &amp;quot;Trả lời câu hỏi&amp;quot;&quot;/&gt;&lt;property id=&quot;20307&quot; value=&quot;320&quot;/&gt;&lt;/object&gt;&lt;object type=&quot;3&quot; unique_id=&quot;10026&quot;&gt;&lt;property id=&quot;20148&quot; value=&quot;5&quot;/&gt;&lt;property id=&quot;20300&quot; value=&quot;Slide 25&quot;/&gt;&lt;property id=&quot;20307&quot; value=&quot;263&quot;/&gt;&lt;/object&gt;&lt;object type=&quot;3&quot; unique_id=&quot;10027&quot;&gt;&lt;property id=&quot;20148&quot; value=&quot;5&quot;/&gt;&lt;property id=&quot;20300&quot; value=&quot;Slide 26 - &amp;quot;Khái niệm&amp;quot;&quot;/&gt;&lt;property id=&quot;20307&quot; value=&quot;273&quot;/&gt;&lt;/object&gt;&lt;object type=&quot;3&quot; unique_id=&quot;10028&quot;&gt;&lt;property id=&quot;20148&quot; value=&quot;5&quot;/&gt;&lt;property id=&quot;20300&quot; value=&quot;Slide 27 - &amp;quot;Khái niệm&amp;quot;&quot;/&gt;&lt;property id=&quot;20307&quot; value=&quot;321&quot;/&gt;&lt;/object&gt;&lt;object type=&quot;3&quot; unique_id=&quot;10029&quot;&gt;&lt;property id=&quot;20148&quot; value=&quot;5&quot;/&gt;&lt;property id=&quot;20300&quot; value=&quot;Slide 28 - &amp;quot;Bài tập&amp;quot;&quot;/&gt;&lt;property id=&quot;20307&quot; value=&quot;271&quot;/&gt;&lt;/object&gt;&lt;object type=&quot;3&quot; unique_id=&quot;10030&quot;&gt;&lt;property id=&quot;20148&quot; value=&quot;5&quot;/&gt;&lt;property id=&quot;20300&quot; value=&quot;Slide 29 - &amp;quot;Mở rộng kiến thức&amp;quot;&quot;/&gt;&lt;property id=&quot;20307&quot; value=&quot;322&quot;/&gt;&lt;/object&gt;&lt;object type=&quot;3&quot; unique_id=&quot;10031&quot;&gt;&lt;property id=&quot;20148&quot; value=&quot;5&quot;/&gt;&lt;property id=&quot;20300&quot; value=&quot;Slide 30&quot;/&gt;&lt;property id=&quot;20307&quot; value=&quot;270&quot;/&gt;&lt;/object&gt;&lt;object type=&quot;3&quot; unique_id=&quot;10032&quot;&gt;&lt;property id=&quot;20148&quot; value=&quot;5&quot;/&gt;&lt;property id=&quot;20300&quot; value=&quot;Slide 31 - &amp;quot;HOẠT ĐỘNG CẶP ĐÔI&amp;quot;&quot;/&gt;&lt;property id=&quot;20307&quot; value=&quot;286&quot;/&gt;&lt;/object&gt;&lt;object type=&quot;3&quot; unique_id=&quot;10033&quot;&gt;&lt;property id=&quot;20148&quot; value=&quot;5&quot;/&gt;&lt;property id=&quot;20300&quot; value=&quot;Slide 32&quot;/&gt;&lt;property id=&quot;20307&quot; value=&quot;323&quot;/&gt;&lt;/object&gt;&lt;object type=&quot;3&quot; unique_id=&quot;10034&quot;&gt;&lt;property id=&quot;20148&quot; value=&quot;5&quot;/&gt;&lt;property id=&quot;20300&quot; value=&quot;Slide 33&quot;/&gt;&lt;property id=&quot;20307&quot; value=&quot;326&quot;/&gt;&lt;/object&gt;&lt;object type=&quot;3&quot; unique_id=&quot;10035&quot;&gt;&lt;property id=&quot;20148&quot; value=&quot;5&quot;/&gt;&lt;property id=&quot;20300&quot; value=&quot;Slide 34 - &amp;quot;Bài tập&amp;quot;&quot;/&gt;&lt;property id=&quot;20307&quot; value=&quot;330&quot;/&gt;&lt;/object&gt;&lt;object type=&quot;3&quot; unique_id=&quot;10036&quot;&gt;&lt;property id=&quot;20148&quot; value=&quot;5&quot;/&gt;&lt;property id=&quot;20300&quot; value=&quot;Slide 35 - &amp;quot;Bài tập&amp;quot;&quot;/&gt;&lt;property id=&quot;20307&quot; value=&quot;329&quot;/&gt;&lt;/object&gt;&lt;object type=&quot;3&quot; unique_id=&quot;10037&quot;&gt;&lt;property id=&quot;20148&quot; value=&quot;5&quot;/&gt;&lt;property id=&quot;20300&quot; value=&quot;Slide 36 - &amp;quot;VI&amp;quot;&quot;/&gt;&lt;property id=&quot;20307&quot; value=&quot;274&quot;/&gt;&lt;/object&gt;&lt;object type=&quot;3&quot; unique_id=&quot;10038&quot;&gt;&lt;property id=&quot;20148&quot; value=&quot;5&quot;/&gt;&lt;property id=&quot;20300&quot; value=&quot;Slide 37 - &amp;quot;Trả lời câu hỏi&amp;quot;&quot;/&gt;&lt;property id=&quot;20307&quot; value=&quot;287&quot;/&gt;&lt;/object&gt;&lt;object type=&quot;3&quot; unique_id=&quot;10039&quot;&gt;&lt;property id=&quot;20148&quot; value=&quot;5&quot;/&gt;&lt;property id=&quot;20300&quot; value=&quot;Slide 38 - &amp;quot;Khái niệm&amp;quot;&quot;/&gt;&lt;property id=&quot;20307&quot; value=&quot;283&quot;/&gt;&lt;/object&gt;&lt;object type=&quot;3&quot; unique_id=&quot;10040&quot;&gt;&lt;property id=&quot;20148&quot; value=&quot;5&quot;/&gt;&lt;property id=&quot;20300&quot; value=&quot;Slide 39 - &amp;quot;Bài tập&amp;quot;&quot;/&gt;&lt;property id=&quot;20307&quot; value=&quot;282&quot;/&gt;&lt;/object&gt;&lt;object type=&quot;3&quot; unique_id=&quot;10041&quot;&gt;&lt;property id=&quot;20148&quot; value=&quot;5&quot;/&gt;&lt;property id=&quot;20300&quot; value=&quot;Slide 40 - &amp;quot;Bài tập&amp;quot;&quot;/&gt;&lt;property id=&quot;20307&quot; value=&quot;331&quot;/&gt;&lt;/object&gt;&lt;object type=&quot;3&quot; unique_id=&quot;10042&quot;&gt;&lt;property id=&quot;20148&quot; value=&quot;5&quot;/&gt;&lt;property id=&quot;20300&quot; value=&quot;Slide 41&quot;/&gt;&lt;property id=&quot;20307&quot; value=&quot;332&quot;/&gt;&lt;/object&gt;&lt;object type=&quot;3&quot; unique_id=&quot;10043&quot;&gt;&lt;property id=&quot;20148&quot; value=&quot;5&quot;/&gt;&lt;property id=&quot;20300&quot; value=&quot;Slide 42&quot;/&gt;&lt;property id=&quot;20307&quot; value=&quot;333&quot;/&gt;&lt;/object&gt;&lt;object type=&quot;3&quot; unique_id=&quot;10044&quot;&gt;&lt;property id=&quot;20148&quot; value=&quot;5&quot;/&gt;&lt;property id=&quot;20300&quot; value=&quot;Slide 43&quot;/&gt;&lt;property id=&quot;20307&quot; value=&quot;334&quot;/&gt;&lt;/object&gt;&lt;object type=&quot;3&quot; unique_id=&quot;10045&quot;&gt;&lt;property id=&quot;20148&quot; value=&quot;5&quot;/&gt;&lt;property id=&quot;20300&quot; value=&quot;Slide 44&quot;/&gt;&lt;property id=&quot;20307&quot; value=&quot;335&quot;/&gt;&lt;/object&gt;&lt;object type=&quot;3&quot; unique_id=&quot;10046&quot;&gt;&lt;property id=&quot;20148&quot; value=&quot;5&quot;/&gt;&lt;property id=&quot;20300&quot; value=&quot;Slide 45&quot;/&gt;&lt;property id=&quot;20307&quot; value=&quot;337&quot;/&gt;&lt;/object&gt;&lt;object type=&quot;3&quot; unique_id=&quot;10047&quot;&gt;&lt;property id=&quot;20148&quot; value=&quot;5&quot;/&gt;&lt;property id=&quot;20300&quot; value=&quot;Slide 46&quot;/&gt;&lt;property id=&quot;20307&quot; value=&quot;338&quot;/&gt;&lt;/object&gt;&lt;object type=&quot;3&quot; unique_id=&quot;10048&quot;&gt;&lt;property id=&quot;20148&quot; value=&quot;5&quot;/&gt;&lt;property id=&quot;20300&quot; value=&quot;Slide 47&quot;/&gt;&lt;property id=&quot;20307&quot; value=&quot;339&quot;/&gt;&lt;/object&gt;&lt;object type=&quot;3&quot; unique_id=&quot;10049&quot;&gt;&lt;property id=&quot;20148&quot; value=&quot;5&quot;/&gt;&lt;property id=&quot;20300&quot; value=&quot;Slide 48&quot;/&gt;&lt;property id=&quot;20307&quot; value=&quot;340&quot;/&gt;&lt;/object&gt;&lt;object type=&quot;3&quot; unique_id=&quot;10050&quot;&gt;&lt;property id=&quot;20148&quot; value=&quot;5&quot;/&gt;&lt;property id=&quot;20300&quot; value=&quot;Slide 49&quot;/&gt;&lt;property id=&quot;20307&quot; value=&quot;341&quot;/&gt;&lt;/object&gt;&lt;object type=&quot;3&quot; unique_id=&quot;10051&quot;&gt;&lt;property id=&quot;20148&quot; value=&quot;5&quot;/&gt;&lt;property id=&quot;20300&quot; value=&quot;Slide 50&quot;/&gt;&lt;property id=&quot;20307&quot; value=&quot;336&quot;/&gt;&lt;/object&gt;&lt;object type=&quot;3&quot; unique_id=&quot;10052&quot;&gt;&lt;property id=&quot;20148&quot; value=&quot;5&quot;/&gt;&lt;property id=&quot;20300&quot; value=&quot;Slide 51&quot;/&gt;&lt;property id=&quot;20307&quot; value=&quot;342&quot;/&gt;&lt;/object&gt;&lt;object type=&quot;3&quot; unique_id=&quot;10053&quot;&gt;&lt;property id=&quot;20148&quot; value=&quot;5&quot;/&gt;&lt;property id=&quot;20300&quot; value=&quot;Slide 52&quot;/&gt;&lt;property id=&quot;20307&quot; value=&quot;289&quot;/&gt;&lt;/object&gt;&lt;object type=&quot;3&quot; unique_id=&quot;10054&quot;&gt;&lt;property id=&quot;20148&quot; value=&quot;5&quot;/&gt;&lt;property id=&quot;20300&quot; value=&quot;Slide 53&quot;/&gt;&lt;property id=&quot;20307&quot; value=&quot;344&quot;/&gt;&lt;/object&gt;&lt;object type=&quot;3&quot; unique_id=&quot;10055&quot;&gt;&lt;property id=&quot;20148&quot; value=&quot;5&quot;/&gt;&lt;property id=&quot;20300&quot; value=&quot;Slide 54&quot;/&gt;&lt;property id=&quot;20307&quot; value=&quot;345&quot;/&gt;&lt;/object&gt;&lt;object type=&quot;3&quot; unique_id=&quot;10056&quot;&gt;&lt;property id=&quot;20148&quot; value=&quot;5&quot;/&gt;&lt;property id=&quot;20300&quot; value=&quot;Slide 55&quot;/&gt;&lt;property id=&quot;20307&quot; value=&quot;347&quot;/&gt;&lt;/object&gt;&lt;object type=&quot;3&quot; unique_id=&quot;10057&quot;&gt;&lt;property id=&quot;20148&quot; value=&quot;5&quot;/&gt;&lt;property id=&quot;20300&quot; value=&quot;Slide 56&quot;/&gt;&lt;property id=&quot;20307&quot; value=&quot;348&quot;/&gt;&lt;/object&gt;&lt;object type=&quot;3&quot; unique_id=&quot;10058&quot;&gt;&lt;property id=&quot;20148&quot; value=&quot;5&quot;/&gt;&lt;property id=&quot;20300&quot; value=&quot;Slide 57 - &amp;quot;HƯỚNG DẪN VỀ NHÀ&amp;quot;&quot;/&gt;&lt;property id=&quot;20307&quot; value=&quot;276&quot;/&gt;&lt;/object&gt;&lt;object type=&quot;3&quot; unique_id=&quot;10059&quot;&gt;&lt;property id=&quot;20148&quot; value=&quot;5&quot;/&gt;&lt;property id=&quot;20300&quot; value=&quot;Slide 58&quot;/&gt;&lt;property id=&quot;20307&quot; value=&quot;351&quot;/&gt;&lt;/object&gt;&lt;object type=&quot;3&quot; unique_id=&quot;10237&quot;&gt;&lt;property id=&quot;20148&quot; value=&quot;5&quot;/&gt;&lt;property id=&quot;20300&quot; value=&quot;Slide 23&quot;/&gt;&lt;property id=&quot;20307&quot; value=&quot;352&quot;/&gt;&lt;/object&gt;&lt;/object&gt;&lt;object type=&quot;8&quot; unique_id=&quot;10118&quot;&gt;&lt;/object&gt;&lt;/object&gt;&lt;/database&gt;"/>
  <p:tag name="SECTOMILLISECCONVERTED" val="1"/>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TotalTime>
  <Words>2551</Words>
  <Application>Microsoft Office PowerPoint</Application>
  <PresentationFormat>On-screen Show (16:9)</PresentationFormat>
  <Paragraphs>377</Paragraphs>
  <Slides>58</Slides>
  <Notes>51</Notes>
  <HiddenSlides>0</HiddenSlides>
  <MMClips>40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58</vt:i4>
      </vt:variant>
    </vt:vector>
  </HeadingPairs>
  <TitlesOfParts>
    <vt:vector size="74" baseType="lpstr">
      <vt:lpstr>Mali</vt:lpstr>
      <vt:lpstr>Comfortaa Light</vt:lpstr>
      <vt:lpstr>Comfortaa SemiBold</vt:lpstr>
      <vt:lpstr>Mali SemiBold</vt:lpstr>
      <vt:lpstr>Mali Medium</vt:lpstr>
      <vt:lpstr>Single Day</vt:lpstr>
      <vt:lpstr>Times New Roman</vt:lpstr>
      <vt:lpstr>Wingdings</vt:lpstr>
      <vt:lpstr>Tahoma</vt:lpstr>
      <vt:lpstr>Calibri</vt:lpstr>
      <vt:lpstr>Comfortaa Medium</vt:lpstr>
      <vt:lpstr>Symbol</vt:lpstr>
      <vt:lpstr>Cambria Math</vt:lpstr>
      <vt:lpstr>Comfortaa</vt:lpstr>
      <vt:lpstr>Arial</vt:lpstr>
      <vt:lpstr>Basic Chemistry for Pre-K by Slidesgo</vt:lpstr>
      <vt:lpstr>PowerPoint Presentation</vt:lpstr>
      <vt:lpstr>KHỞI ĐỘNG</vt:lpstr>
      <vt:lpstr>KHỞI ĐỘNG</vt:lpstr>
      <vt:lpstr>PowerPoint Presentation</vt:lpstr>
      <vt:lpstr>I</vt:lpstr>
      <vt:lpstr>IV</vt:lpstr>
      <vt:lpstr>I</vt:lpstr>
      <vt:lpstr>Trả lời câu hỏi</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73</cp:revision>
  <dcterms:modified xsi:type="dcterms:W3CDTF">2023-10-09T15:02:07Z</dcterms:modified>
</cp:coreProperties>
</file>