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2" r:id="rId4"/>
    <p:sldId id="259" r:id="rId5"/>
    <p:sldId id="273" r:id="rId6"/>
    <p:sldId id="307" r:id="rId7"/>
    <p:sldId id="308" r:id="rId8"/>
    <p:sldId id="275" r:id="rId9"/>
    <p:sldId id="309" r:id="rId10"/>
    <p:sldId id="302" r:id="rId11"/>
    <p:sldId id="279" r:id="rId12"/>
    <p:sldId id="304" r:id="rId13"/>
    <p:sldId id="278" r:id="rId14"/>
    <p:sldId id="280" r:id="rId15"/>
    <p:sldId id="281" r:id="rId16"/>
    <p:sldId id="284" r:id="rId17"/>
    <p:sldId id="282" r:id="rId18"/>
    <p:sldId id="283" r:id="rId19"/>
    <p:sldId id="287" r:id="rId20"/>
    <p:sldId id="288" r:id="rId21"/>
    <p:sldId id="291" r:id="rId22"/>
    <p:sldId id="292" r:id="rId23"/>
    <p:sldId id="293" r:id="rId24"/>
    <p:sldId id="296" r:id="rId25"/>
    <p:sldId id="294" r:id="rId26"/>
    <p:sldId id="295" r:id="rId27"/>
    <p:sldId id="297" r:id="rId28"/>
    <p:sldId id="298" r:id="rId29"/>
    <p:sldId id="300" r:id="rId30"/>
    <p:sldId id="301" r:id="rId31"/>
  </p:sldIdLst>
  <p:sldSz cx="18288000" cy="10287000"/>
  <p:notesSz cx="6858000" cy="9144000"/>
  <p:embeddedFontLst>
    <p:embeddedFont>
      <p:font typeface=".VnTimeH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VNI-Times" pitchFamily="2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  <p:embeddedFont>
      <p:font typeface="VNI-Helve" pitchFamily="2" charset="0"/>
      <p:regular r:id="rId45"/>
      <p:bold r:id="rId46"/>
      <p:italic r:id="rId47"/>
      <p:boldItalic r:id="rId48"/>
    </p:embeddedFont>
    <p:embeddedFont>
      <p:font typeface=".VnTime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22" indent="0" algn="ctr">
              <a:buNone/>
              <a:defRPr/>
            </a:lvl2pPr>
            <a:lvl3pPr marL="1632844" indent="0" algn="ctr">
              <a:buNone/>
              <a:defRPr/>
            </a:lvl3pPr>
            <a:lvl4pPr marL="2449266" indent="0" algn="ctr">
              <a:buNone/>
              <a:defRPr/>
            </a:lvl4pPr>
            <a:lvl5pPr marL="3265688" indent="0" algn="ctr">
              <a:buNone/>
              <a:defRPr/>
            </a:lvl5pPr>
            <a:lvl6pPr marL="4082110" indent="0" algn="ctr">
              <a:buNone/>
              <a:defRPr/>
            </a:lvl6pPr>
            <a:lvl7pPr marL="4898532" indent="0" algn="ctr">
              <a:buNone/>
              <a:defRPr/>
            </a:lvl7pPr>
            <a:lvl8pPr marL="5714954" indent="0" algn="ctr">
              <a:buNone/>
              <a:defRPr/>
            </a:lvl8pPr>
            <a:lvl9pPr marL="65313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765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741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22" indent="0">
              <a:buNone/>
              <a:defRPr sz="3200"/>
            </a:lvl2pPr>
            <a:lvl3pPr marL="1632844" indent="0">
              <a:buNone/>
              <a:defRPr sz="2900"/>
            </a:lvl3pPr>
            <a:lvl4pPr marL="2449266" indent="0">
              <a:buNone/>
              <a:defRPr sz="2500"/>
            </a:lvl4pPr>
            <a:lvl5pPr marL="3265688" indent="0">
              <a:buNone/>
              <a:defRPr sz="2500"/>
            </a:lvl5pPr>
            <a:lvl6pPr marL="4082110" indent="0">
              <a:buNone/>
              <a:defRPr sz="2500"/>
            </a:lvl6pPr>
            <a:lvl7pPr marL="4898532" indent="0">
              <a:buNone/>
              <a:defRPr sz="2500"/>
            </a:lvl7pPr>
            <a:lvl8pPr marL="5714954" indent="0">
              <a:buNone/>
              <a:defRPr sz="2500"/>
            </a:lvl8pPr>
            <a:lvl9pPr marL="6531376" indent="0">
              <a:buNone/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122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56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445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037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016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00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vert="horz" wrap="square" lIns="163284" tIns="81642" rIns="163284" bIns="81642" numCol="1" anchor="t" anchorCtr="0" compatLnSpc="1"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pPr marL="0" marR="0" lvl="0" indent="0" algn="l" defTabSz="16328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7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571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193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55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115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</a:ln>
        </p:spPr>
        <p:txBody>
          <a:bodyPr lIns="163284" tIns="81642" rIns="163284" bIns="81642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  <a:noFill/>
          <a:ln w="9525">
            <a:noFill/>
          </a:ln>
        </p:spPr>
        <p:txBody>
          <a:bodyPr lIns="163284" tIns="81642" rIns="163284" bIns="81642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63284" tIns="81642" rIns="163284" bIns="81642" numCol="1" anchor="t" anchorCtr="0" compatLnSpc="1"/>
          <a:lstStyle>
            <a:lvl1pPr eaLnBrk="1" hangingPunct="1">
              <a:defRPr sz="2500">
                <a:latin typeface="Arial" panose="020B0604020202020204" pitchFamily="34" charset="0"/>
              </a:defRPr>
            </a:lvl1pPr>
          </a:lstStyle>
          <a:p>
            <a:pPr defTabSz="16328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63284" tIns="81642" rIns="163284" bIns="81642" numCol="1" anchor="t" anchorCtr="0" compatLnSpc="1"/>
          <a:lstStyle>
            <a:lvl1pPr algn="ctr" eaLnBrk="1" hangingPunct="1">
              <a:defRPr sz="2500">
                <a:latin typeface="Arial" panose="020B0604020202020204" pitchFamily="34" charset="0"/>
              </a:defRPr>
            </a:lvl1pPr>
          </a:lstStyle>
          <a:p>
            <a:pPr defTabSz="163284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63284" tIns="81642" rIns="163284" bIns="81642" numCol="1" anchor="t" anchorCtr="0" compatLnSpc="1"/>
          <a:lstStyle>
            <a:lvl1pPr algn="r" eaLnBrk="1" hangingPunct="1">
              <a:defRPr sz="2500">
                <a:latin typeface="Arial" panose="020B0604020202020204" pitchFamily="34" charset="0"/>
              </a:defRPr>
            </a:lvl1pPr>
          </a:lstStyle>
          <a:p>
            <a:pPr defTabSz="1632844" fontAlgn="base">
              <a:spcBef>
                <a:spcPct val="0"/>
              </a:spcBef>
              <a:spcAft>
                <a:spcPct val="0"/>
              </a:spcAft>
              <a:defRPr/>
            </a:pPr>
            <a:fld id="{E762D564-9613-43F2-BBF0-A7A0B1B7FD5B}" type="slidenum">
              <a:rPr lang="en-US" altLang="en-US" smtClean="0">
                <a:solidFill>
                  <a:srgbClr val="000000"/>
                </a:solidFill>
              </a:rPr>
              <a:pPr defTabSz="16328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5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5pPr>
      <a:lvl6pPr marL="816422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6pPr>
      <a:lvl7pPr marL="1632844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7pPr>
      <a:lvl8pPr marL="2449266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8pPr>
      <a:lvl9pPr marL="3265688" algn="ctr" rtl="0" fontAlgn="base">
        <a:spcBef>
          <a:spcPct val="0"/>
        </a:spcBef>
        <a:spcAft>
          <a:spcPct val="0"/>
        </a:spcAft>
        <a:defRPr sz="7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612317" indent="-612317" algn="l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</a:defRPr>
      </a:lvl2pPr>
      <a:lvl3pPr marL="2041055" indent="-40821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57477" indent="-408211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3673899" indent="-408211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4490321" indent="-408211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5306743" indent="-408211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6123165" indent="-408211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6939587" indent="-408211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5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19.sv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5.sv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3.png"/><Relationship Id="rId5" Type="http://schemas.openxmlformats.org/officeDocument/2006/relationships/image" Target="../media/image6.sv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03207" y="966460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77828" y="8661982"/>
            <a:ext cx="4883988" cy="1909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1" cy="1906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66062" y="694804"/>
            <a:ext cx="1843202" cy="22041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063095" y="6463106"/>
            <a:ext cx="2974955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197F99F0-0246-EB41-3B6A-31A36C906A40}"/>
              </a:ext>
            </a:extLst>
          </p:cNvPr>
          <p:cNvSpPr txBox="1"/>
          <p:nvPr/>
        </p:nvSpPr>
        <p:spPr>
          <a:xfrm>
            <a:off x="2895600" y="3364745"/>
            <a:ext cx="12496800" cy="37625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02" y="-4674573"/>
            <a:ext cx="19636148" cy="1963614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6" y="876301"/>
            <a:ext cx="15633452" cy="85477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5" y="1016061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7988D629-2EB4-A0C9-9173-06C3AD5620F9}"/>
              </a:ext>
            </a:extLst>
          </p:cNvPr>
          <p:cNvGrpSpPr/>
          <p:nvPr/>
        </p:nvGrpSpPr>
        <p:grpSpPr>
          <a:xfrm>
            <a:off x="6477000" y="5252047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F82BBCC-5070-71E8-521E-0F7B6205A066}"/>
                </a:ext>
              </a:extLst>
            </p:cNvPr>
            <p:cNvSpPr txBox="1"/>
            <p:nvPr/>
          </p:nvSpPr>
          <p:spPr>
            <a:xfrm>
              <a:off x="4038600" y="5933386"/>
              <a:ext cx="10571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xmlns="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1"/>
              <a:ext cx="10571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1" y="4981456"/>
                <a:ext cx="4907756" cy="2890399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4" y="8202225"/>
                <a:ext cx="4145756" cy="723267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100" i="1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1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1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1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10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1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10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1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10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6" y="1121419"/>
            <a:ext cx="8723927" cy="36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331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r="10899"/>
          <a:stretch>
            <a:fillRect/>
          </a:stretch>
        </p:blipFill>
        <p:spPr>
          <a:xfrm>
            <a:off x="178596" y="-111097"/>
            <a:ext cx="18288000" cy="10287000"/>
          </a:xfrm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1303796" y="6887729"/>
            <a:ext cx="5510213" cy="3397005"/>
            <a:chOff x="3216" y="1358"/>
            <a:chExt cx="1860" cy="1033"/>
          </a:xfrm>
        </p:grpSpPr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H="1">
              <a:off x="3334" y="1379"/>
              <a:ext cx="488" cy="8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3"/>
            <p:cNvSpPr>
              <a:spLocks noChangeShapeType="1"/>
            </p:cNvSpPr>
            <p:nvPr/>
          </p:nvSpPr>
          <p:spPr bwMode="auto">
            <a:xfrm>
              <a:off x="3822" y="1379"/>
              <a:ext cx="974" cy="8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4"/>
            <p:cNvSpPr>
              <a:spLocks noChangeShapeType="1"/>
            </p:cNvSpPr>
            <p:nvPr/>
          </p:nvSpPr>
          <p:spPr bwMode="auto">
            <a:xfrm>
              <a:off x="3334" y="2208"/>
              <a:ext cx="1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Arc 25"/>
            <p:cNvSpPr>
              <a:spLocks/>
            </p:cNvSpPr>
            <p:nvPr/>
          </p:nvSpPr>
          <p:spPr bwMode="auto">
            <a:xfrm>
              <a:off x="3438" y="2042"/>
              <a:ext cx="121" cy="1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 flipH="1">
              <a:off x="3962" y="2136"/>
              <a:ext cx="41" cy="1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Arc 27"/>
            <p:cNvSpPr>
              <a:spLocks/>
            </p:cNvSpPr>
            <p:nvPr/>
          </p:nvSpPr>
          <p:spPr bwMode="auto">
            <a:xfrm rot="551435" flipH="1" flipV="1">
              <a:off x="4431" y="2001"/>
              <a:ext cx="311" cy="222"/>
            </a:xfrm>
            <a:custGeom>
              <a:avLst/>
              <a:gdLst>
                <a:gd name="T0" fmla="*/ 0 w 21600"/>
                <a:gd name="T1" fmla="*/ 0 h 28810"/>
                <a:gd name="T2" fmla="*/ 0 w 21600"/>
                <a:gd name="T3" fmla="*/ 0 h 28810"/>
                <a:gd name="T4" fmla="*/ 0 w 21600"/>
                <a:gd name="T5" fmla="*/ 0 h 288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810" fill="none" extrusionOk="0">
                  <a:moveTo>
                    <a:pt x="16853" y="0"/>
                  </a:moveTo>
                  <a:cubicBezTo>
                    <a:pt x="19925" y="3832"/>
                    <a:pt x="21600" y="8598"/>
                    <a:pt x="21600" y="13510"/>
                  </a:cubicBezTo>
                  <a:cubicBezTo>
                    <a:pt x="21600" y="19251"/>
                    <a:pt x="19313" y="24757"/>
                    <a:pt x="15246" y="28809"/>
                  </a:cubicBezTo>
                </a:path>
                <a:path w="21600" h="28810" stroke="0" extrusionOk="0">
                  <a:moveTo>
                    <a:pt x="16853" y="0"/>
                  </a:moveTo>
                  <a:cubicBezTo>
                    <a:pt x="19925" y="3832"/>
                    <a:pt x="21600" y="8598"/>
                    <a:pt x="21600" y="13510"/>
                  </a:cubicBezTo>
                  <a:cubicBezTo>
                    <a:pt x="21600" y="19251"/>
                    <a:pt x="19313" y="24757"/>
                    <a:pt x="15246" y="28809"/>
                  </a:cubicBezTo>
                  <a:lnTo>
                    <a:pt x="0" y="13510"/>
                  </a:lnTo>
                  <a:lnTo>
                    <a:pt x="16853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28"/>
            <p:cNvSpPr>
              <a:spLocks noChangeShapeType="1"/>
            </p:cNvSpPr>
            <p:nvPr/>
          </p:nvSpPr>
          <p:spPr bwMode="auto">
            <a:xfrm>
              <a:off x="4349" y="2042"/>
              <a:ext cx="163" cy="8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Text Box 29"/>
            <p:cNvSpPr txBox="1">
              <a:spLocks noChangeArrowheads="1"/>
            </p:cNvSpPr>
            <p:nvPr/>
          </p:nvSpPr>
          <p:spPr bwMode="auto">
            <a:xfrm>
              <a:off x="3578" y="1358"/>
              <a:ext cx="32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0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A’</a:t>
              </a:r>
            </a:p>
          </p:txBody>
        </p:sp>
        <p:sp>
          <p:nvSpPr>
            <p:cNvPr id="13344" name="Text Box 30"/>
            <p:cNvSpPr txBox="1">
              <a:spLocks noChangeArrowheads="1"/>
            </p:cNvSpPr>
            <p:nvPr/>
          </p:nvSpPr>
          <p:spPr bwMode="auto">
            <a:xfrm>
              <a:off x="3216" y="2162"/>
              <a:ext cx="32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0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B’</a:t>
              </a:r>
            </a:p>
          </p:txBody>
        </p:sp>
        <p:sp>
          <p:nvSpPr>
            <p:cNvPr id="13345" name="Text Box 31"/>
            <p:cNvSpPr txBox="1">
              <a:spLocks noChangeArrowheads="1"/>
            </p:cNvSpPr>
            <p:nvPr/>
          </p:nvSpPr>
          <p:spPr bwMode="auto">
            <a:xfrm>
              <a:off x="4692" y="2164"/>
              <a:ext cx="384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000" b="1">
                  <a:solidFill>
                    <a:srgbClr val="FF0000"/>
                  </a:solidFill>
                  <a:latin typeface="VNI-Times" pitchFamily="2" charset="0"/>
                  <a:cs typeface="Arial" charset="0"/>
                </a:rPr>
                <a:t>C’</a:t>
              </a:r>
            </a:p>
          </p:txBody>
        </p:sp>
        <p:sp>
          <p:nvSpPr>
            <p:cNvPr id="13346" name="Text Box 32"/>
            <p:cNvSpPr txBox="1">
              <a:spLocks noChangeArrowheads="1"/>
            </p:cNvSpPr>
            <p:nvPr/>
          </p:nvSpPr>
          <p:spPr bwMode="auto">
            <a:xfrm>
              <a:off x="3492" y="1980"/>
              <a:ext cx="33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  <a:cs typeface="Arial" charset="0"/>
                </a:rPr>
                <a:t>60</a:t>
              </a:r>
              <a:r>
                <a:rPr lang="en-US" altLang="vi-VN" sz="2800" baseline="30000">
                  <a:latin typeface="VNI-Times" pitchFamily="2" charset="0"/>
                  <a:cs typeface="Arial" charset="0"/>
                </a:rPr>
                <a:t>0</a:t>
              </a:r>
              <a:endParaRPr lang="en-US" altLang="vi-VN" sz="2800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3347" name="Text Box 33"/>
            <p:cNvSpPr txBox="1">
              <a:spLocks noChangeArrowheads="1"/>
            </p:cNvSpPr>
            <p:nvPr/>
          </p:nvSpPr>
          <p:spPr bwMode="auto">
            <a:xfrm>
              <a:off x="4128" y="2004"/>
              <a:ext cx="33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  <a:cs typeface="Arial" charset="0"/>
                </a:rPr>
                <a:t>40</a:t>
              </a:r>
              <a:r>
                <a:rPr lang="en-US" altLang="vi-VN" sz="2800" baseline="30000">
                  <a:latin typeface="VNI-Times" pitchFamily="2" charset="0"/>
                  <a:cs typeface="Arial" charset="0"/>
                </a:rPr>
                <a:t>0</a:t>
              </a:r>
              <a:endParaRPr lang="en-US" altLang="vi-VN" sz="2800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3348" name="Text Box 34"/>
            <p:cNvSpPr txBox="1">
              <a:spLocks noChangeArrowheads="1"/>
            </p:cNvSpPr>
            <p:nvPr/>
          </p:nvSpPr>
          <p:spPr bwMode="auto">
            <a:xfrm>
              <a:off x="3840" y="2232"/>
              <a:ext cx="38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  <a:cs typeface="Arial" charset="0"/>
                </a:rPr>
                <a:t>4cm</a:t>
              </a:r>
            </a:p>
          </p:txBody>
        </p:sp>
      </p:grpSp>
      <p:pic>
        <p:nvPicPr>
          <p:cNvPr id="23" name="Picture 43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" y="607222"/>
            <a:ext cx="215979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78596" y="3993622"/>
            <a:ext cx="5400675" cy="3594134"/>
            <a:chOff x="576" y="1377"/>
            <a:chExt cx="1860" cy="1095"/>
          </a:xfrm>
        </p:grpSpPr>
        <p:grpSp>
          <p:nvGrpSpPr>
            <p:cNvPr id="13322" name="Group 7"/>
            <p:cNvGrpSpPr>
              <a:grpSpLocks/>
            </p:cNvGrpSpPr>
            <p:nvPr/>
          </p:nvGrpSpPr>
          <p:grpSpPr bwMode="auto">
            <a:xfrm>
              <a:off x="576" y="1377"/>
              <a:ext cx="1860" cy="1038"/>
              <a:chOff x="1012" y="549"/>
              <a:chExt cx="1860" cy="1038"/>
            </a:xfrm>
          </p:grpSpPr>
          <p:sp>
            <p:nvSpPr>
              <p:cNvPr id="13326" name="Line 8"/>
              <p:cNvSpPr>
                <a:spLocks noChangeShapeType="1"/>
              </p:cNvSpPr>
              <p:nvPr/>
            </p:nvSpPr>
            <p:spPr bwMode="auto">
              <a:xfrm flipH="1">
                <a:off x="1130" y="633"/>
                <a:ext cx="488" cy="8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Line 9"/>
              <p:cNvSpPr>
                <a:spLocks noChangeShapeType="1"/>
              </p:cNvSpPr>
              <p:nvPr/>
            </p:nvSpPr>
            <p:spPr bwMode="auto">
              <a:xfrm>
                <a:off x="1618" y="633"/>
                <a:ext cx="974" cy="8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Line 10"/>
              <p:cNvSpPr>
                <a:spLocks noChangeShapeType="1"/>
              </p:cNvSpPr>
              <p:nvPr/>
            </p:nvSpPr>
            <p:spPr bwMode="auto">
              <a:xfrm>
                <a:off x="1130" y="1462"/>
                <a:ext cx="14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Arc 11"/>
              <p:cNvSpPr>
                <a:spLocks/>
              </p:cNvSpPr>
              <p:nvPr/>
            </p:nvSpPr>
            <p:spPr bwMode="auto">
              <a:xfrm>
                <a:off x="1234" y="1296"/>
                <a:ext cx="121" cy="1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Line 12"/>
              <p:cNvSpPr>
                <a:spLocks noChangeShapeType="1"/>
              </p:cNvSpPr>
              <p:nvPr/>
            </p:nvSpPr>
            <p:spPr bwMode="auto">
              <a:xfrm flipH="1">
                <a:off x="1758" y="1390"/>
                <a:ext cx="41" cy="1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Arc 13"/>
              <p:cNvSpPr>
                <a:spLocks/>
              </p:cNvSpPr>
              <p:nvPr/>
            </p:nvSpPr>
            <p:spPr bwMode="auto">
              <a:xfrm rot="551435" flipH="1" flipV="1">
                <a:off x="2227" y="1255"/>
                <a:ext cx="311" cy="222"/>
              </a:xfrm>
              <a:custGeom>
                <a:avLst/>
                <a:gdLst>
                  <a:gd name="T0" fmla="*/ 0 w 21600"/>
                  <a:gd name="T1" fmla="*/ 0 h 28810"/>
                  <a:gd name="T2" fmla="*/ 0 w 21600"/>
                  <a:gd name="T3" fmla="*/ 0 h 28810"/>
                  <a:gd name="T4" fmla="*/ 0 w 21600"/>
                  <a:gd name="T5" fmla="*/ 0 h 288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8810" fill="none" extrusionOk="0">
                    <a:moveTo>
                      <a:pt x="16853" y="0"/>
                    </a:moveTo>
                    <a:cubicBezTo>
                      <a:pt x="19925" y="3832"/>
                      <a:pt x="21600" y="8598"/>
                      <a:pt x="21600" y="13510"/>
                    </a:cubicBezTo>
                    <a:cubicBezTo>
                      <a:pt x="21600" y="19251"/>
                      <a:pt x="19313" y="24757"/>
                      <a:pt x="15246" y="28809"/>
                    </a:cubicBezTo>
                  </a:path>
                  <a:path w="21600" h="28810" stroke="0" extrusionOk="0">
                    <a:moveTo>
                      <a:pt x="16853" y="0"/>
                    </a:moveTo>
                    <a:cubicBezTo>
                      <a:pt x="19925" y="3832"/>
                      <a:pt x="21600" y="8598"/>
                      <a:pt x="21600" y="13510"/>
                    </a:cubicBezTo>
                    <a:cubicBezTo>
                      <a:pt x="21600" y="19251"/>
                      <a:pt x="19313" y="24757"/>
                      <a:pt x="15246" y="28809"/>
                    </a:cubicBezTo>
                    <a:lnTo>
                      <a:pt x="0" y="13510"/>
                    </a:lnTo>
                    <a:lnTo>
                      <a:pt x="16853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Line 14"/>
              <p:cNvSpPr>
                <a:spLocks noChangeShapeType="1"/>
              </p:cNvSpPr>
              <p:nvPr/>
            </p:nvSpPr>
            <p:spPr bwMode="auto">
              <a:xfrm>
                <a:off x="2145" y="1296"/>
                <a:ext cx="163" cy="8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Text Box 15"/>
              <p:cNvSpPr txBox="1">
                <a:spLocks noChangeArrowheads="1"/>
              </p:cNvSpPr>
              <p:nvPr/>
            </p:nvSpPr>
            <p:spPr bwMode="auto">
              <a:xfrm>
                <a:off x="1337" y="549"/>
                <a:ext cx="325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000" b="1">
                    <a:solidFill>
                      <a:srgbClr val="FF0000"/>
                    </a:solidFill>
                    <a:latin typeface="VNI-Times" pitchFamily="2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3334" name="Text Box 16"/>
              <p:cNvSpPr txBox="1">
                <a:spLocks noChangeArrowheads="1"/>
              </p:cNvSpPr>
              <p:nvPr/>
            </p:nvSpPr>
            <p:spPr bwMode="auto">
              <a:xfrm>
                <a:off x="1012" y="1416"/>
                <a:ext cx="325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000" b="1">
                    <a:solidFill>
                      <a:srgbClr val="FF0000"/>
                    </a:solidFill>
                    <a:latin typeface="VNI-Times" pitchFamily="2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3335" name="Text Box 17"/>
              <p:cNvSpPr txBox="1">
                <a:spLocks noChangeArrowheads="1"/>
              </p:cNvSpPr>
              <p:nvPr/>
            </p:nvSpPr>
            <p:spPr bwMode="auto">
              <a:xfrm>
                <a:off x="2488" y="1418"/>
                <a:ext cx="384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000" b="1">
                    <a:solidFill>
                      <a:srgbClr val="FF0000"/>
                    </a:solidFill>
                    <a:latin typeface="VNI-Times" pitchFamily="2" charset="0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13323" name="Text Box 18"/>
            <p:cNvSpPr txBox="1">
              <a:spLocks noChangeArrowheads="1"/>
            </p:cNvSpPr>
            <p:nvPr/>
          </p:nvSpPr>
          <p:spPr bwMode="auto">
            <a:xfrm>
              <a:off x="852" y="2076"/>
              <a:ext cx="33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  <a:cs typeface="Arial" charset="0"/>
                </a:rPr>
                <a:t>60</a:t>
              </a:r>
              <a:r>
                <a:rPr lang="en-US" altLang="vi-VN" sz="2800" baseline="30000">
                  <a:latin typeface="VNI-Times" pitchFamily="2" charset="0"/>
                  <a:cs typeface="Arial" charset="0"/>
                </a:rPr>
                <a:t>0</a:t>
              </a:r>
              <a:endParaRPr lang="en-US" altLang="vi-VN" sz="2800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3324" name="Text Box 19"/>
            <p:cNvSpPr txBox="1">
              <a:spLocks noChangeArrowheads="1"/>
            </p:cNvSpPr>
            <p:nvPr/>
          </p:nvSpPr>
          <p:spPr bwMode="auto">
            <a:xfrm>
              <a:off x="1500" y="2088"/>
              <a:ext cx="336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  <a:cs typeface="Arial" charset="0"/>
                </a:rPr>
                <a:t>40</a:t>
              </a:r>
              <a:r>
                <a:rPr lang="en-US" altLang="vi-VN" sz="2800" baseline="30000">
                  <a:latin typeface="VNI-Times" pitchFamily="2" charset="0"/>
                  <a:cs typeface="Arial" charset="0"/>
                </a:rPr>
                <a:t>0</a:t>
              </a:r>
              <a:endParaRPr lang="en-US" altLang="vi-VN" sz="2800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3325" name="Text Box 20"/>
            <p:cNvSpPr txBox="1">
              <a:spLocks noChangeArrowheads="1"/>
            </p:cNvSpPr>
            <p:nvPr/>
          </p:nvSpPr>
          <p:spPr bwMode="auto">
            <a:xfrm>
              <a:off x="1152" y="2313"/>
              <a:ext cx="38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latin typeface="VNI-Times" pitchFamily="2" charset="0"/>
                  <a:cs typeface="Arial" charset="0"/>
                </a:rPr>
                <a:t>4cm</a:t>
              </a:r>
            </a:p>
          </p:txBody>
        </p:sp>
      </p:grp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2662239" y="0"/>
            <a:ext cx="14906625" cy="3848100"/>
          </a:xfrm>
          <a:prstGeom prst="cloudCallout">
            <a:avLst>
              <a:gd name="adj1" fmla="val 1588"/>
              <a:gd name="adj2" fmla="val 5214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A8"/>
            </a:solidFill>
            <a:round/>
            <a:headEnd/>
            <a:tailEnd/>
          </a:ln>
          <a:effectLst/>
        </p:spPr>
        <p:txBody>
          <a:bodyPr lIns="137147" tIns="68573" rIns="137147" bIns="68573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5400" b="1" dirty="0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Hi! </a:t>
            </a:r>
            <a:r>
              <a:rPr lang="en-US" altLang="vi-VN" sz="5400" b="1" dirty="0" err="1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vi-VN" sz="5400" b="1" dirty="0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altLang="vi-VN" sz="5400" b="1" dirty="0" err="1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altLang="vi-VN" sz="5400" b="1" dirty="0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bằng</a:t>
            </a:r>
            <a:r>
              <a:rPr lang="en-US" altLang="vi-VN" sz="5400" b="1" dirty="0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vi-VN" sz="5400" b="1" dirty="0">
                <a:solidFill>
                  <a:srgbClr val="D62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! </a:t>
            </a:r>
            <a:endParaRPr lang="en-US" altLang="vi-VN" sz="5400" b="1" dirty="0">
              <a:solidFill>
                <a:srgbClr val="FF3505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349315" y="3631410"/>
            <a:ext cx="5291138" cy="183594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684546" y="3848102"/>
            <a:ext cx="2807493" cy="410289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927C3EE1-4486-92B2-C72F-21F1E3287257}"/>
              </a:ext>
            </a:extLst>
          </p:cNvPr>
          <p:cNvSpPr/>
          <p:nvPr/>
        </p:nvSpPr>
        <p:spPr>
          <a:xfrm>
            <a:off x="1752602" y="1256222"/>
            <a:ext cx="14782799" cy="8197028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lIns="91431" tIns="45716" rIns="91431" bIns="45716"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77828" y="8661982"/>
            <a:ext cx="4883988" cy="1909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1" cy="1906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6062" y="694804"/>
            <a:ext cx="1843202" cy="220412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96BDF38-FD41-C79D-D0F7-82AB11953303}"/>
              </a:ext>
            </a:extLst>
          </p:cNvPr>
          <p:cNvSpPr txBox="1"/>
          <p:nvPr/>
        </p:nvSpPr>
        <p:spPr>
          <a:xfrm>
            <a:off x="4284883" y="2369926"/>
            <a:ext cx="11678252" cy="76944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xmlns="" id="{5260E3D5-AA3F-79AB-DE8C-FA27306BD1D9}"/>
              </a:ext>
            </a:extLst>
          </p:cNvPr>
          <p:cNvSpPr/>
          <p:nvPr/>
        </p:nvSpPr>
        <p:spPr>
          <a:xfrm>
            <a:off x="2723550" y="2369926"/>
            <a:ext cx="1257579" cy="769442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90" y="3433384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3" y="8111279"/>
                <a:ext cx="4231373" cy="816819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1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5" y="1134304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4" y="1303312"/>
            <a:ext cx="9959756" cy="768038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5" y="1409702"/>
            <a:ext cx="6169436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4" y="1490729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31" y="7873643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xmlns="" id="{77135C11-79E1-B880-B28D-35D1DEAB0C65}"/>
              </a:ext>
            </a:extLst>
          </p:cNvPr>
          <p:cNvSpPr/>
          <p:nvPr/>
        </p:nvSpPr>
        <p:spPr>
          <a:xfrm>
            <a:off x="4005275" y="1637692"/>
            <a:ext cx="3429000" cy="1336760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5" y="3318354"/>
                <a:ext cx="8458200" cy="5238734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8" y="1983933"/>
            <a:ext cx="5853347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1"/>
            <a:ext cx="6382355" cy="16594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5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8" y="2541710"/>
            <a:ext cx="7422314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8" y="3009902"/>
            <a:ext cx="7723667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2A50DCBB-8CEF-8EC8-9191-FF40A69591D5}"/>
              </a:ext>
            </a:extLst>
          </p:cNvPr>
          <p:cNvSpPr/>
          <p:nvPr/>
        </p:nvSpPr>
        <p:spPr>
          <a:xfrm>
            <a:off x="2743200" y="3417403"/>
            <a:ext cx="3657600" cy="1250888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4"/>
                <a:ext cx="5791200" cy="415497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3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62846"/>
            <a:ext cx="19636148" cy="196361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28599" y="1173546"/>
            <a:ext cx="10573846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85575" y="539579"/>
            <a:ext cx="2740181" cy="1779563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xmlns="" id="{549E4581-F999-8DBC-68E1-DA7C1E3F9884}"/>
              </a:ext>
            </a:extLst>
          </p:cNvPr>
          <p:cNvSpPr/>
          <p:nvPr/>
        </p:nvSpPr>
        <p:spPr>
          <a:xfrm>
            <a:off x="4648200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1295400" y="2463790"/>
                <a:ext cx="10694574" cy="564911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giả thiết)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cạnh </a:t>
                </a: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giả thiết)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nl-NL" sz="44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63790"/>
                <a:ext cx="10694574" cy="5649111"/>
              </a:xfrm>
              <a:prstGeom prst="rect">
                <a:avLst/>
              </a:prstGeom>
              <a:blipFill rotWithShape="1">
                <a:blip r:embed="rId12"/>
                <a:stretch>
                  <a:fillRect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10">
            <a:extLst>
              <a:ext uri="{FF2B5EF4-FFF2-40B4-BE49-F238E27FC236}">
                <a16:creationId xmlns:a16="http://schemas.microsoft.com/office/drawing/2014/main" xmlns="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89428" y="1423917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2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66996" y="475436"/>
            <a:ext cx="4883988" cy="1909196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9" y="2733830"/>
            <a:ext cx="16033154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05" y="189020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96190" y="314600"/>
            <a:ext cx="1470908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89D1A3D-ABC1-917A-1239-0E05AC01A0BB}"/>
              </a:ext>
            </a:extLst>
          </p:cNvPr>
          <p:cNvSpPr txBox="1"/>
          <p:nvPr/>
        </p:nvSpPr>
        <p:spPr>
          <a:xfrm>
            <a:off x="189246" y="778568"/>
            <a:ext cx="7924800" cy="83099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774ECBB-8748-AFAB-DEBA-E7DA31DD9728}"/>
              </a:ext>
            </a:extLst>
          </p:cNvPr>
          <p:cNvSpPr txBox="1"/>
          <p:nvPr/>
        </p:nvSpPr>
        <p:spPr>
          <a:xfrm>
            <a:off x="1443866" y="2897881"/>
            <a:ext cx="15392400" cy="387797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06" y="6798718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2401" y="876300"/>
            <a:ext cx="12801599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146128" y="2666044"/>
                <a:ext cx="12468146" cy="764381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1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1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1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tam giác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giả thiết)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giả thiết)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(chứng minh trên)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100" dirty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 i="1">
                        <a:latin typeface="Cambria Math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4100">
                        <a:latin typeface="Cambria Math"/>
                        <a:ea typeface="Times New Roman" panose="020206030504050203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100">
                        <a:latin typeface="Cambria Math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410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8" y="2666044"/>
                <a:ext cx="12468146" cy="7643816"/>
              </a:xfrm>
              <a:prstGeom prst="rect">
                <a:avLst/>
              </a:prstGeom>
              <a:blipFill rotWithShape="1">
                <a:blip r:embed="rId2"/>
                <a:stretch>
                  <a:fillRect l="-1809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8EE2C420-0861-4702-02FD-4BEC07B5BF21}"/>
              </a:ext>
            </a:extLst>
          </p:cNvPr>
          <p:cNvSpPr txBox="1"/>
          <p:nvPr/>
        </p:nvSpPr>
        <p:spPr>
          <a:xfrm>
            <a:off x="1981200" y="2015579"/>
            <a:ext cx="4038600" cy="76944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9">
            <a:extLst>
              <a:ext uri="{FF2B5EF4-FFF2-40B4-BE49-F238E27FC236}">
                <a16:creationId xmlns:a16="http://schemas.microsoft.com/office/drawing/2014/main" xmlns="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20" y="266700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1" y="952500"/>
            <a:ext cx="16122098" cy="8624858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3"/>
            <a:ext cx="15163800" cy="8080466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324596" y="707131"/>
            <a:ext cx="4883988" cy="190919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29204" y="671127"/>
            <a:ext cx="1540695" cy="1842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50" y="1443452"/>
                <a:ext cx="12671208" cy="198515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7"/>
            <a:ext cx="6172200" cy="4432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8789299" y="3991025"/>
                <a:ext cx="8297570" cy="5503293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>
                    <a:ea typeface="Cambria Math" panose="02040503050406030204" pitchFamily="18" charset="0"/>
                    <a:cs typeface="Cambria Math" panose="020405030504060302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  <m: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theo</m:t>
                    </m:r>
                    <m: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gi</m:t>
                    </m:r>
                    <m: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ả </m:t>
                    </m:r>
                    <m:r>
                      <m:rPr>
                        <m:sty m:val="p"/>
                      </m:rP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thi</m:t>
                    </m:r>
                    <m: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a:rPr lang="en-US" sz="4100">
                        <a:latin typeface="Cambria Math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1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(theo giả thiết)</a:t>
                </a:r>
                <a:endParaRPr lang="nl-NL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hai góc đối đỉnh)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299" y="3991025"/>
                <a:ext cx="8297570" cy="5503293"/>
              </a:xfrm>
              <a:prstGeom prst="rect">
                <a:avLst/>
              </a:prstGeom>
              <a:blipFill rotWithShape="1">
                <a:blip r:embed="rId10"/>
                <a:stretch>
                  <a:fillRect l="-2719" b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BC9111B-FB60-551B-0F69-1EB03F162801}"/>
              </a:ext>
            </a:extLst>
          </p:cNvPr>
          <p:cNvSpPr txBox="1"/>
          <p:nvPr/>
        </p:nvSpPr>
        <p:spPr>
          <a:xfrm>
            <a:off x="7682174" y="3509720"/>
            <a:ext cx="2667000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5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39910" y="662872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11375" y="6819541"/>
            <a:ext cx="1909974" cy="1819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30" y="8761886"/>
            <a:ext cx="5758929" cy="1748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4" y="2881627"/>
                <a:ext cx="11650266" cy="415497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85575" y="539579"/>
            <a:ext cx="2740181" cy="17795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1954" y="7168753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429AB35-8B51-C601-FC8A-B9B2B46BB560}"/>
              </a:ext>
            </a:extLst>
          </p:cNvPr>
          <p:cNvSpPr txBox="1"/>
          <p:nvPr/>
        </p:nvSpPr>
        <p:spPr>
          <a:xfrm>
            <a:off x="0" y="916785"/>
            <a:ext cx="18288000" cy="563230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atin typeface="Arial" panose="020B0604020202020204" pitchFamily="34" charset="0"/>
                <a:cs typeface="Arial" panose="020B0604020202020204" pitchFamily="34" charset="0"/>
              </a:rPr>
              <a:t>Tiết 41, 42. BÀI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8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smtClean="0"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HỢP BẰNG 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NHAU </a:t>
            </a:r>
            <a:endParaRPr lang="en-US" sz="8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smtClean="0">
                <a:latin typeface="Arial" panose="020B0604020202020204" pitchFamily="34" charset="0"/>
                <a:cs typeface="Arial" panose="020B0604020202020204" pitchFamily="34" charset="0"/>
              </a:rPr>
              <a:t>THỨ HAI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02" y="-4674573"/>
            <a:ext cx="19636148" cy="1963614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6" y="876301"/>
            <a:ext cx="15633452" cy="85477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5" y="1016061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2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" y="876301"/>
            <a:ext cx="2369222" cy="1748066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xmlns="" id="{E268F9E0-CF40-91CA-D1FA-9995739F6E51}"/>
              </a:ext>
            </a:extLst>
          </p:cNvPr>
          <p:cNvSpPr/>
          <p:nvPr/>
        </p:nvSpPr>
        <p:spPr>
          <a:xfrm>
            <a:off x="8153401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40" y="3040837"/>
            <a:ext cx="7331744" cy="6121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9" y="1906040"/>
                <a:ext cx="8631504" cy="8586958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1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 i="1">
                        <a:latin typeface="Cambria Math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4100" i="1">
                        <a:latin typeface="Cambria Math"/>
                        <a:ea typeface="Times New Roman" panose="02020603050405020304" pitchFamily="18" charset="0"/>
                      </a:rPr>
                      <m:t>ậ</m:t>
                    </m:r>
                    <m:r>
                      <a:rPr lang="en-US" sz="41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100" i="1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9" y="1906040"/>
                <a:ext cx="8631504" cy="8586958"/>
              </a:xfrm>
              <a:prstGeom prst="rect">
                <a:avLst/>
              </a:prstGeom>
              <a:blipFill rotWithShape="1">
                <a:blip r:embed="rId9"/>
                <a:stretch>
                  <a:fillRect l="-2613" r="-2542" b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927C3EE1-4486-92B2-C72F-21F1E3287257}"/>
              </a:ext>
            </a:extLst>
          </p:cNvPr>
          <p:cNvSpPr/>
          <p:nvPr/>
        </p:nvSpPr>
        <p:spPr>
          <a:xfrm>
            <a:off x="1752602" y="1256222"/>
            <a:ext cx="14782799" cy="8197028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lIns="91431" tIns="45716" rIns="91431" bIns="45716"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77828" y="8661982"/>
            <a:ext cx="4883988" cy="1909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1" cy="1906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6062" y="694804"/>
            <a:ext cx="1843202" cy="22041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37008" y="7810502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xmlns="" id="{3F3D8859-D7DE-15B3-D977-4149FBCD53AF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458125" y="5020480"/>
            <a:ext cx="5643449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2" y="2424182"/>
                <a:ext cx="12158897" cy="198515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1"/>
                <a:stretch>
                  <a:fillRect l="-1754" r="-290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5" y="1134302"/>
            <a:ext cx="10709786" cy="8733599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4" y="1303310"/>
            <a:ext cx="10306667" cy="8412191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5" y="1409702"/>
            <a:ext cx="6169436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4" y="1490729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31" y="7873643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8" y="1409701"/>
                <a:ext cx="9470529" cy="8552077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1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1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1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100" dirty="0"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1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100" dirty="0"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xmlns="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3" y="2247901"/>
            <a:ext cx="5643449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xmlns="" id="{590FBFDA-46D6-FE3F-156F-D7BF1351E041}"/>
              </a:ext>
            </a:extLst>
          </p:cNvPr>
          <p:cNvSpPr/>
          <p:nvPr/>
        </p:nvSpPr>
        <p:spPr>
          <a:xfrm>
            <a:off x="8282902" y="138179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2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66996" y="475436"/>
            <a:ext cx="4883988" cy="1909196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9" y="2733830"/>
            <a:ext cx="16033154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05" y="189020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96190" y="314600"/>
            <a:ext cx="1470908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281FAE36-C829-06E4-2C91-F21E3E58FE31}"/>
              </a:ext>
            </a:extLst>
          </p:cNvPr>
          <p:cNvSpPr txBox="1"/>
          <p:nvPr/>
        </p:nvSpPr>
        <p:spPr>
          <a:xfrm>
            <a:off x="232109" y="581375"/>
            <a:ext cx="7391400" cy="110799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9" y="4125097"/>
                <a:ext cx="15486617" cy="415497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1"/>
            <a:ext cx="6382355" cy="16594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4" y="1224632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6" y="2554169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8" y="3009902"/>
            <a:ext cx="7723667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B59C6ED8-37D0-4D87-4F84-E219578AA053}"/>
              </a:ext>
            </a:extLst>
          </p:cNvPr>
          <p:cNvSpPr/>
          <p:nvPr/>
        </p:nvSpPr>
        <p:spPr>
          <a:xfrm>
            <a:off x="7004397" y="38118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3" y="3780440"/>
                <a:ext cx="7618308" cy="6449706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1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1" y="7304855"/>
                <a:ext cx="5999861" cy="2139039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3" y="3165886"/>
            <a:ext cx="7432652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1"/>
            <a:ext cx="5758929" cy="17486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7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28902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85575" y="539579"/>
            <a:ext cx="2740181" cy="17795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828715" y="6497002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4"/>
                <a:ext cx="10531284" cy="7663628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7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1" y="7958532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97885" y="452530"/>
            <a:ext cx="2126603" cy="2257976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xmlns="" id="{31705151-5838-B5D3-2014-9973366C3980}"/>
              </a:ext>
            </a:extLst>
          </p:cNvPr>
          <p:cNvSpPr/>
          <p:nvPr/>
        </p:nvSpPr>
        <p:spPr>
          <a:xfrm>
            <a:off x="7942756" y="326675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1" y="2458714"/>
                <a:ext cx="7696781" cy="7080648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1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1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1" y="2628668"/>
            <a:ext cx="6329972" cy="50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8" cy="19636148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4328229F-F4E8-450B-F702-F85868B464C6}"/>
              </a:ext>
            </a:extLst>
          </p:cNvPr>
          <p:cNvGrpSpPr/>
          <p:nvPr/>
        </p:nvGrpSpPr>
        <p:grpSpPr>
          <a:xfrm>
            <a:off x="1145381" y="1677631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1000" y="289528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6"/>
            <a:ext cx="6996539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3"/>
                <a:ext cx="10774571" cy="6869950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4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4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1" y="952500"/>
            <a:ext cx="16122098" cy="8624858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3"/>
            <a:ext cx="15163800" cy="8080466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324596" y="707131"/>
            <a:ext cx="4883988" cy="190919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29204" y="671127"/>
            <a:ext cx="1540695" cy="184238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C5A821-6756-EB56-5333-E85C8F376DEA}"/>
              </a:ext>
            </a:extLst>
          </p:cNvPr>
          <p:cNvSpPr txBox="1"/>
          <p:nvPr/>
        </p:nvSpPr>
        <p:spPr>
          <a:xfrm>
            <a:off x="2057401" y="6584210"/>
            <a:ext cx="4254911" cy="1985151"/>
          </a:xfrm>
          <a:prstGeom prst="rect">
            <a:avLst/>
          </a:prstGeom>
          <a:noFill/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3F79EF5-9517-7A70-362E-8AA261BE8C74}"/>
              </a:ext>
            </a:extLst>
          </p:cNvPr>
          <p:cNvSpPr txBox="1"/>
          <p:nvPr/>
        </p:nvSpPr>
        <p:spPr>
          <a:xfrm>
            <a:off x="7086601" y="6584210"/>
            <a:ext cx="4483511" cy="1985151"/>
          </a:xfrm>
          <a:prstGeom prst="rect">
            <a:avLst/>
          </a:prstGeom>
          <a:noFill/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</a:t>
            </a:r>
            <a:r>
              <a:rPr lang="nl-NL" sz="4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nl-NL" sz="41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SGK/73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F6AAFD7-3288-66A9-3907-07AD62617BAC}"/>
              </a:ext>
            </a:extLst>
          </p:cNvPr>
          <p:cNvSpPr txBox="1"/>
          <p:nvPr/>
        </p:nvSpPr>
        <p:spPr>
          <a:xfrm>
            <a:off x="12496801" y="6584208"/>
            <a:ext cx="4102511" cy="2931564"/>
          </a:xfrm>
          <a:prstGeom prst="rect">
            <a:avLst/>
          </a:prstGeom>
          <a:noFill/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xmlns="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53401" y="3959329"/>
            <a:ext cx="2368346" cy="2368346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xmlns="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00683" y="3953461"/>
            <a:ext cx="2368346" cy="2368346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xmlns="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306120" y="3953459"/>
            <a:ext cx="2368346" cy="2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3602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5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39910" y="662872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11375" y="6819541"/>
            <a:ext cx="1909974" cy="1819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30" y="8761886"/>
            <a:ext cx="5758929" cy="174862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C6E4C76-0A97-4D7D-34A9-215B53E3C155}"/>
              </a:ext>
            </a:extLst>
          </p:cNvPr>
          <p:cNvSpPr txBox="1"/>
          <p:nvPr/>
        </p:nvSpPr>
        <p:spPr>
          <a:xfrm>
            <a:off x="3086101" y="3093808"/>
            <a:ext cx="12115799" cy="37625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1"/>
            <a:ext cx="6382355" cy="16594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6455326" y="631931"/>
            <a:ext cx="10368416" cy="3240131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59FEC84-44FC-2800-9681-F4FB92888358}"/>
              </a:ext>
            </a:extLst>
          </p:cNvPr>
          <p:cNvGrpSpPr/>
          <p:nvPr/>
        </p:nvGrpSpPr>
        <p:grpSpPr>
          <a:xfrm>
            <a:off x="10041739" y="4730261"/>
            <a:ext cx="7075847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F6FBE981-C5EE-D2E3-7304-5894D2D19612}"/>
              </a:ext>
            </a:extLst>
          </p:cNvPr>
          <p:cNvGrpSpPr/>
          <p:nvPr/>
        </p:nvGrpSpPr>
        <p:grpSpPr>
          <a:xfrm>
            <a:off x="1074757" y="4751508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702E638-ADE9-CF6F-06C1-0AA39D5CF686}"/>
              </a:ext>
            </a:extLst>
          </p:cNvPr>
          <p:cNvSpPr txBox="1"/>
          <p:nvPr/>
        </p:nvSpPr>
        <p:spPr>
          <a:xfrm>
            <a:off x="7438577" y="1697997"/>
            <a:ext cx="8382000" cy="110799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2ABAFDA-9824-9D3D-5A98-9C2B142CC242}"/>
              </a:ext>
            </a:extLst>
          </p:cNvPr>
          <p:cNvSpPr txBox="1"/>
          <p:nvPr/>
        </p:nvSpPr>
        <p:spPr>
          <a:xfrm>
            <a:off x="12562568" y="5031293"/>
            <a:ext cx="2034186" cy="9233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B5DDDE7E-2DB0-038B-81BF-29C38573E3D5}"/>
              </a:ext>
            </a:extLst>
          </p:cNvPr>
          <p:cNvSpPr txBox="1"/>
          <p:nvPr/>
        </p:nvSpPr>
        <p:spPr>
          <a:xfrm>
            <a:off x="1230271" y="6137393"/>
            <a:ext cx="6759785" cy="341631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2972DA14-08FE-1D45-ADBA-13DFE821F899}"/>
              </a:ext>
            </a:extLst>
          </p:cNvPr>
          <p:cNvSpPr txBox="1"/>
          <p:nvPr/>
        </p:nvSpPr>
        <p:spPr>
          <a:xfrm>
            <a:off x="10147402" y="5954623"/>
            <a:ext cx="6759785" cy="341631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7"/>
            <a:ext cx="4402095" cy="1664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3401" y="563390"/>
            <a:ext cx="2740181" cy="17795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3855" y="7096487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5AA7675-5E56-0D29-4F61-59FAF08D0DF8}"/>
              </a:ext>
            </a:extLst>
          </p:cNvPr>
          <p:cNvSpPr txBox="1"/>
          <p:nvPr/>
        </p:nvSpPr>
        <p:spPr>
          <a:xfrm>
            <a:off x="536327" y="431802"/>
            <a:ext cx="1689722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.C.G)</a:t>
            </a:r>
            <a:endParaRPr 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 tam giác biết một cạnh và hai góc kề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Nhóm 3">
            <a:extLst>
              <a:ext uri="{FF2B5EF4-FFF2-40B4-BE49-F238E27FC236}">
                <a16:creationId xmlns:a16="http://schemas.microsoft.com/office/drawing/2014/main" xmlns="" id="{3B462ADC-198B-3377-2B38-ECDD9550FDCF}"/>
              </a:ext>
            </a:extLst>
          </p:cNvPr>
          <p:cNvGrpSpPr/>
          <p:nvPr/>
        </p:nvGrpSpPr>
        <p:grpSpPr>
          <a:xfrm>
            <a:off x="1937659" y="2001462"/>
            <a:ext cx="15069104" cy="6090795"/>
            <a:chOff x="9939851" y="1107949"/>
            <a:chExt cx="6958053" cy="3565835"/>
          </a:xfrm>
        </p:grpSpPr>
        <p:grpSp>
          <p:nvGrpSpPr>
            <p:cNvPr id="12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15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3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4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5">
                <a:extLst>
                  <a:ext uri="{FF2B5EF4-FFF2-40B4-BE49-F238E27FC236}">
                    <a16:creationId xmlns:a16="http://schemas.microsoft.com/office/drawing/2014/main" xmlns="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703168" y="2485466"/>
                <a:ext cx="13532358" cy="5316071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Nhiệm vụ chuẩn bị ở nhà: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Bài 1. Vẽ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𝐴𝐵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 dirty="0">
                            <a:latin typeface="Cambria Math"/>
                          </a:rPr>
                          <m:t>𝐴𝐶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 dirty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Bài 2. Vẽ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i="1" dirty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Hộp Văn bản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168" y="2485466"/>
                <a:ext cx="13532358" cy="5316071"/>
              </a:xfrm>
              <a:prstGeom prst="rect">
                <a:avLst/>
              </a:prstGeom>
              <a:blipFill rotWithShape="1">
                <a:blip r:embed="rId12"/>
                <a:stretch>
                  <a:fillRect l="-1802" r="-1847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83"/>
          <p:cNvSpPr txBox="1"/>
          <p:nvPr/>
        </p:nvSpPr>
        <p:spPr>
          <a:xfrm>
            <a:off x="7162429" y="973391"/>
            <a:ext cx="457200" cy="550068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700" b="1" dirty="0">
                <a:latin typeface="VNI-Helve" pitchFamily="2" charset="0"/>
              </a:rPr>
              <a:t>x</a:t>
            </a:r>
          </a:p>
        </p:txBody>
      </p:sp>
      <p:sp>
        <p:nvSpPr>
          <p:cNvPr id="50" name="Text Box 90"/>
          <p:cNvSpPr txBox="1"/>
          <p:nvPr/>
        </p:nvSpPr>
        <p:spPr>
          <a:xfrm>
            <a:off x="7215869" y="1523459"/>
            <a:ext cx="685800" cy="550070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700" b="1" dirty="0">
                <a:latin typeface="VNI-Helve" pitchFamily="2" charset="0"/>
              </a:rPr>
              <a:t>A</a:t>
            </a:r>
          </a:p>
        </p:txBody>
      </p:sp>
      <p:sp>
        <p:nvSpPr>
          <p:cNvPr id="51" name="Text Box 93"/>
          <p:cNvSpPr txBox="1"/>
          <p:nvPr/>
        </p:nvSpPr>
        <p:spPr>
          <a:xfrm>
            <a:off x="7305074" y="4122513"/>
            <a:ext cx="1371600" cy="554832"/>
          </a:xfrm>
          <a:prstGeom prst="rect">
            <a:avLst/>
          </a:prstGeom>
          <a:noFill/>
          <a:ln w="38100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700" b="1" dirty="0">
                <a:latin typeface="VNI-Helve" pitchFamily="2" charset="0"/>
              </a:rPr>
              <a:t>3</a:t>
            </a:r>
            <a:r>
              <a:rPr lang="en-US" altLang="en-US" sz="2700" b="1" smtClean="0">
                <a:latin typeface="VNI-Helve" pitchFamily="2" charset="0"/>
              </a:rPr>
              <a:t> </a:t>
            </a:r>
            <a:r>
              <a:rPr lang="en-US" altLang="en-US" sz="2700" b="1" dirty="0">
                <a:latin typeface="VNI-Helve" pitchFamily="2" charset="0"/>
              </a:rPr>
              <a:t>cm</a:t>
            </a:r>
          </a:p>
        </p:txBody>
      </p:sp>
      <p:sp>
        <p:nvSpPr>
          <p:cNvPr id="56" name="Line 78"/>
          <p:cNvSpPr/>
          <p:nvPr/>
        </p:nvSpPr>
        <p:spPr>
          <a:xfrm>
            <a:off x="6299962" y="4203872"/>
            <a:ext cx="36052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" name="Line 79"/>
          <p:cNvSpPr/>
          <p:nvPr/>
        </p:nvSpPr>
        <p:spPr>
          <a:xfrm flipV="1">
            <a:off x="6297981" y="1248425"/>
            <a:ext cx="771123" cy="297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" name="Text Box 80"/>
          <p:cNvSpPr txBox="1"/>
          <p:nvPr/>
        </p:nvSpPr>
        <p:spPr>
          <a:xfrm rot="-2231208">
            <a:off x="6229383" y="3441917"/>
            <a:ext cx="1052513" cy="630942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9" name="Text Box 81"/>
          <p:cNvSpPr txBox="1"/>
          <p:nvPr/>
        </p:nvSpPr>
        <p:spPr>
          <a:xfrm>
            <a:off x="6669054" y="3611082"/>
            <a:ext cx="800100" cy="569387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8</a:t>
            </a:r>
            <a:r>
              <a:rPr lang="en-US" altLang="en-US" sz="2800" b="1" smtClean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800" b="1" baseline="30000" smtClean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Line 84"/>
          <p:cNvSpPr/>
          <p:nvPr/>
        </p:nvSpPr>
        <p:spPr>
          <a:xfrm flipH="1" flipV="1">
            <a:off x="6704772" y="1605928"/>
            <a:ext cx="3200400" cy="259794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" name="Text Box 85"/>
          <p:cNvSpPr txBox="1"/>
          <p:nvPr/>
        </p:nvSpPr>
        <p:spPr>
          <a:xfrm>
            <a:off x="6211854" y="1407094"/>
            <a:ext cx="457200" cy="550070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700" b="1" dirty="0">
                <a:latin typeface="VNI-Helve" pitchFamily="2" charset="0"/>
              </a:rPr>
              <a:t>y</a:t>
            </a:r>
          </a:p>
        </p:txBody>
      </p:sp>
      <p:sp>
        <p:nvSpPr>
          <p:cNvPr id="63" name="Text Box 86"/>
          <p:cNvSpPr txBox="1"/>
          <p:nvPr/>
        </p:nvSpPr>
        <p:spPr>
          <a:xfrm>
            <a:off x="8533572" y="3487116"/>
            <a:ext cx="1143000" cy="550070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40</a:t>
            </a:r>
            <a:r>
              <a:rPr lang="en-US" altLang="en-US" sz="2700" b="1" baseline="30000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" name="Group 87"/>
          <p:cNvGrpSpPr/>
          <p:nvPr/>
        </p:nvGrpSpPr>
        <p:grpSpPr>
          <a:xfrm>
            <a:off x="8405219" y="3590650"/>
            <a:ext cx="1052513" cy="707232"/>
            <a:chOff x="4608" y="2290"/>
            <a:chExt cx="442" cy="297"/>
          </a:xfrm>
        </p:grpSpPr>
        <p:sp>
          <p:nvSpPr>
            <p:cNvPr id="11304" name="Text Box 88"/>
            <p:cNvSpPr txBox="1"/>
            <p:nvPr/>
          </p:nvSpPr>
          <p:spPr>
            <a:xfrm rot="12151946">
              <a:off x="4608" y="2290"/>
              <a:ext cx="442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4000" b="1" dirty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305" name="Line 89"/>
            <p:cNvSpPr/>
            <p:nvPr/>
          </p:nvSpPr>
          <p:spPr>
            <a:xfrm rot="-6826922" flipV="1">
              <a:off x="4884" y="2387"/>
              <a:ext cx="130" cy="13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8" name="Text Box 27"/>
          <p:cNvSpPr txBox="1"/>
          <p:nvPr/>
        </p:nvSpPr>
        <p:spPr>
          <a:xfrm>
            <a:off x="990600" y="5739332"/>
            <a:ext cx="13577321" cy="784830"/>
          </a:xfrm>
          <a:prstGeom prst="rect">
            <a:avLst/>
          </a:prstGeom>
          <a:noFill/>
          <a:ln w="2857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2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a) Chú ý</a:t>
            </a:r>
            <a:r>
              <a:rPr lang="en-US" altLang="en-US" sz="42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200" b="1" i="1" smtClean="0">
                <a:latin typeface="Times New Roman" panose="02020603050405020304" pitchFamily="18" charset="0"/>
              </a:rPr>
              <a:t>+ Ta </a:t>
            </a:r>
            <a:r>
              <a:rPr lang="en-US" altLang="en-US" sz="4200" b="1" i="1" dirty="0">
                <a:latin typeface="Times New Roman" panose="02020603050405020304" pitchFamily="18" charset="0"/>
              </a:rPr>
              <a:t>gọi góc </a:t>
            </a: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i="1" dirty="0">
                <a:latin typeface="Times New Roman" panose="02020603050405020304" pitchFamily="18" charset="0"/>
              </a:rPr>
              <a:t>và góc</a:t>
            </a:r>
            <a:r>
              <a:rPr lang="en-US" altLang="en-US" sz="42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2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i="1" dirty="0">
                <a:latin typeface="Times New Roman" panose="02020603050405020304" pitchFamily="18" charset="0"/>
              </a:rPr>
              <a:t>là </a:t>
            </a:r>
            <a:r>
              <a:rPr lang="en-US" altLang="en-US" sz="4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hai góc kề cạnh </a:t>
            </a:r>
            <a:r>
              <a:rPr lang="en-US" altLang="en-US" sz="4200" b="1" i="1" dirty="0">
                <a:latin typeface="Times New Roman" panose="02020603050405020304" pitchFamily="18" charset="0"/>
              </a:rPr>
              <a:t>BC</a:t>
            </a:r>
            <a:endParaRPr lang="vi-VN" altLang="en-US" sz="4200" b="1" i="1" dirty="0">
              <a:latin typeface="Times New Roman" panose="02020603050405020304" pitchFamily="18" charset="0"/>
            </a:endParaRPr>
          </a:p>
        </p:txBody>
      </p:sp>
      <p:sp>
        <p:nvSpPr>
          <p:cNvPr id="83" name="Line 78"/>
          <p:cNvSpPr/>
          <p:nvPr/>
        </p:nvSpPr>
        <p:spPr>
          <a:xfrm>
            <a:off x="6299960" y="4203872"/>
            <a:ext cx="360521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4" name="Text Box 80"/>
          <p:cNvSpPr txBox="1"/>
          <p:nvPr/>
        </p:nvSpPr>
        <p:spPr>
          <a:xfrm rot="-2231208">
            <a:off x="6225603" y="3446679"/>
            <a:ext cx="1052513" cy="630942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85" name="Group 87"/>
          <p:cNvGrpSpPr/>
          <p:nvPr/>
        </p:nvGrpSpPr>
        <p:grpSpPr>
          <a:xfrm>
            <a:off x="8405218" y="3575683"/>
            <a:ext cx="1052513" cy="707230"/>
            <a:chOff x="4608" y="2290"/>
            <a:chExt cx="442" cy="297"/>
          </a:xfrm>
        </p:grpSpPr>
        <p:sp>
          <p:nvSpPr>
            <p:cNvPr id="11302" name="Text Box 88"/>
            <p:cNvSpPr txBox="1"/>
            <p:nvPr/>
          </p:nvSpPr>
          <p:spPr>
            <a:xfrm rot="12151946">
              <a:off x="4608" y="2290"/>
              <a:ext cx="442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303" name="Line 89"/>
            <p:cNvSpPr/>
            <p:nvPr/>
          </p:nvSpPr>
          <p:spPr>
            <a:xfrm rot="-6826922" flipV="1">
              <a:off x="4884" y="2387"/>
              <a:ext cx="130" cy="13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5" name="Text Box 27"/>
          <p:cNvSpPr txBox="1"/>
          <p:nvPr/>
        </p:nvSpPr>
        <p:spPr>
          <a:xfrm>
            <a:off x="735495" y="7275779"/>
            <a:ext cx="16817010" cy="1523495"/>
          </a:xfrm>
          <a:prstGeom prst="rect">
            <a:avLst/>
          </a:prstGeom>
          <a:noFill/>
          <a:ln w="25400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4500" b="1" i="1" smtClean="0">
                <a:solidFill>
                  <a:srgbClr val="000099"/>
                </a:solidFill>
                <a:latin typeface="Times New Roman" panose="02020603050405020304" pitchFamily="18" charset="0"/>
              </a:rPr>
              <a:t>b) Lưu ý:</a:t>
            </a:r>
            <a:r>
              <a:rPr lang="en-US" altLang="en-US" sz="4500" b="1" i="1">
                <a:latin typeface="Times New Roman" panose="02020603050405020304" pitchFamily="18" charset="0"/>
              </a:rPr>
              <a:t> </a:t>
            </a:r>
            <a:r>
              <a:rPr lang="en-US" altLang="en-US" sz="4500" b="1" i="1" smtClean="0">
                <a:latin typeface="Times New Roman" panose="02020603050405020304" pitchFamily="18" charset="0"/>
              </a:rPr>
              <a:t> + Khi </a:t>
            </a:r>
            <a:r>
              <a:rPr lang="en-US" altLang="en-US" sz="4500" b="1" i="1" dirty="0">
                <a:latin typeface="Times New Roman" panose="02020603050405020304" pitchFamily="18" charset="0"/>
              </a:rPr>
              <a:t>nói một cạnh và hai góc kề, ta hiểu hai góc này là hai góc ở vị trí kề cạnh đó.</a:t>
            </a:r>
            <a:endParaRPr lang="vi-VN" altLang="en-US" sz="4500" b="1" i="1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6413853" y="3976413"/>
            <a:ext cx="1604032" cy="18769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8276397" y="4046711"/>
            <a:ext cx="1230021" cy="1692621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82"/>
          <p:cNvSpPr txBox="1"/>
          <p:nvPr/>
        </p:nvSpPr>
        <p:spPr>
          <a:xfrm>
            <a:off x="5126004" y="4169739"/>
            <a:ext cx="5372100" cy="550068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7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700" b="1">
                <a:latin typeface="Times New Roman" panose="02020603050405020304" pitchFamily="18" charset="0"/>
              </a:rPr>
              <a:t>B              </a:t>
            </a:r>
            <a:r>
              <a:rPr lang="en-US" altLang="en-US" sz="2700" b="1" smtClean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700" b="1" dirty="0">
                <a:latin typeface="Times New Roman" panose="02020603050405020304" pitchFamily="18" charset="0"/>
              </a:rPr>
              <a:t>C</a:t>
            </a:r>
            <a:r>
              <a:rPr lang="en-US" altLang="en-US" sz="2700" dirty="0">
                <a:latin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616165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4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 Box 48"/>
          <p:cNvSpPr txBox="1"/>
          <p:nvPr/>
        </p:nvSpPr>
        <p:spPr>
          <a:xfrm>
            <a:off x="2133600" y="2057402"/>
            <a:ext cx="12801600" cy="2473203"/>
          </a:xfrm>
          <a:prstGeom prst="rect">
            <a:avLst/>
          </a:prstGeom>
          <a:noFill/>
          <a:ln w="9525">
            <a:noFill/>
          </a:ln>
        </p:spPr>
        <p:txBody>
          <a:bodyPr lIns="163283" tIns="81642" rIns="163283" bIns="81642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1632832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- Các góc kề cạnh 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>
                <a:solidFill>
                  <a:srgbClr val="663300"/>
                </a:solidFill>
                <a:latin typeface="Times New Roman" panose="02020603050405020304" pitchFamily="18" charset="0"/>
              </a:rPr>
              <a:t>là </a:t>
            </a:r>
          </a:p>
          <a:p>
            <a:pPr marL="0" indent="0" defTabSz="1632832" eaLnBrk="1" hangingPunct="1">
              <a:spcBef>
                <a:spcPct val="50000"/>
              </a:spcBef>
              <a:buFontTx/>
              <a:buChar char="-"/>
            </a:pPr>
            <a:r>
              <a:rPr lang="en-US" altLang="en-US" sz="5000" b="1">
                <a:solidFill>
                  <a:srgbClr val="663300"/>
                </a:solidFill>
                <a:latin typeface="Times New Roman" panose="02020603050405020304" pitchFamily="18" charset="0"/>
              </a:rPr>
              <a:t> Góc</a:t>
            </a:r>
            <a:r>
              <a:rPr lang="en-US" altLang="en-US" sz="5000" b="1">
                <a:solidFill>
                  <a:srgbClr val="6600CC"/>
                </a:solidFill>
                <a:latin typeface="Times New Roman" panose="02020603050405020304" pitchFamily="18" charset="0"/>
              </a:rPr>
              <a:t>  E </a:t>
            </a:r>
            <a:r>
              <a:rPr lang="en-US" altLang="en-US" sz="5000" b="1">
                <a:solidFill>
                  <a:srgbClr val="663300"/>
                </a:solidFill>
                <a:latin typeface="Times New Roman" panose="02020603050405020304" pitchFamily="18" charset="0"/>
              </a:rPr>
              <a:t>và góc </a:t>
            </a:r>
            <a:r>
              <a:rPr lang="en-US" altLang="en-US" sz="5000" b="1">
                <a:solidFill>
                  <a:srgbClr val="66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5000" b="1">
                <a:solidFill>
                  <a:srgbClr val="663300"/>
                </a:solidFill>
                <a:latin typeface="Times New Roman" panose="02020603050405020304" pitchFamily="18" charset="0"/>
              </a:rPr>
              <a:t> cùng kề cạnh </a:t>
            </a:r>
            <a:endParaRPr lang="en-US" altLang="en-US" sz="50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9753600" y="2228850"/>
            <a:ext cx="5791200" cy="934320"/>
          </a:xfrm>
          <a:prstGeom prst="rect">
            <a:avLst/>
          </a:prstGeom>
          <a:noFill/>
          <a:ln w="9525">
            <a:noFill/>
          </a:ln>
        </p:spPr>
        <p:txBody>
          <a:bodyPr lIns="163283" tIns="81642" rIns="163283" bIns="81642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1632832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……………….</a:t>
            </a:r>
            <a:endParaRPr lang="en-GB" altLang="en-US" sz="50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AutoShape 23"/>
          <p:cNvSpPr/>
          <p:nvPr/>
        </p:nvSpPr>
        <p:spPr>
          <a:xfrm>
            <a:off x="3387726" y="6727032"/>
            <a:ext cx="4927600" cy="1847850"/>
          </a:xfrm>
          <a:prstGeom prst="triangle">
            <a:avLst>
              <a:gd name="adj" fmla="val 24417"/>
            </a:avLst>
          </a:prstGeom>
          <a:noFill/>
          <a:ln w="2857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63283" tIns="81642" rIns="163283" bIns="81642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1632832" eaLnBrk="1" hangingPunct="1">
              <a:spcBef>
                <a:spcPct val="0"/>
              </a:spcBef>
              <a:buFontTx/>
              <a:buNone/>
            </a:pPr>
            <a:endParaRPr lang="vi-VN" altLang="en-US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294" name="Oval 25"/>
          <p:cNvSpPr/>
          <p:nvPr/>
        </p:nvSpPr>
        <p:spPr>
          <a:xfrm>
            <a:off x="3806829" y="5981700"/>
            <a:ext cx="1527174" cy="990600"/>
          </a:xfrm>
          <a:prstGeom prst="ellipse">
            <a:avLst/>
          </a:prstGeom>
          <a:noFill/>
          <a:ln w="9525">
            <a:noFill/>
          </a:ln>
        </p:spPr>
        <p:txBody>
          <a:bodyPr wrap="none" lIns="163283" tIns="81642" rIns="163283" bIns="81642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defTabSz="1632832" eaLnBrk="1" hangingPunct="1"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006600"/>
                </a:solidFill>
                <a:latin typeface=".VnTimeH" pitchFamily="34" charset="0"/>
                <a:cs typeface="Arial" panose="020B0604020202020204" pitchFamily="34" charset="0"/>
              </a:rPr>
              <a:t>A</a:t>
            </a:r>
            <a:endParaRPr lang="en-US" altLang="en-US" sz="4300" b="1" dirty="0">
              <a:solidFill>
                <a:srgbClr val="0066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12295" name="Oval 26"/>
          <p:cNvSpPr/>
          <p:nvPr/>
        </p:nvSpPr>
        <p:spPr>
          <a:xfrm>
            <a:off x="2257429" y="7991475"/>
            <a:ext cx="1527174" cy="990600"/>
          </a:xfrm>
          <a:prstGeom prst="ellipse">
            <a:avLst/>
          </a:prstGeom>
          <a:noFill/>
          <a:ln w="9525">
            <a:noFill/>
          </a:ln>
        </p:spPr>
        <p:txBody>
          <a:bodyPr wrap="none" lIns="163283" tIns="81642" rIns="163283" bIns="81642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defTabSz="1632832" eaLnBrk="1" hangingPunct="1"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006600"/>
                </a:solidFill>
                <a:latin typeface=".VnTimeH" pitchFamily="34" charset="0"/>
                <a:cs typeface="Arial" panose="020B0604020202020204" pitchFamily="34" charset="0"/>
              </a:rPr>
              <a:t>B</a:t>
            </a:r>
            <a:endParaRPr lang="en-US" altLang="en-US" sz="4300" b="1" dirty="0">
              <a:solidFill>
                <a:srgbClr val="0066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12296" name="Oval 27"/>
          <p:cNvSpPr/>
          <p:nvPr/>
        </p:nvSpPr>
        <p:spPr>
          <a:xfrm>
            <a:off x="7921629" y="8036722"/>
            <a:ext cx="1527174" cy="992981"/>
          </a:xfrm>
          <a:prstGeom prst="ellipse">
            <a:avLst/>
          </a:prstGeom>
          <a:noFill/>
          <a:ln w="9525">
            <a:noFill/>
          </a:ln>
        </p:spPr>
        <p:txBody>
          <a:bodyPr wrap="none" lIns="163283" tIns="81642" rIns="163283" bIns="81642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defTabSz="1632832" eaLnBrk="1" hangingPunct="1"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006600"/>
                </a:solidFill>
                <a:latin typeface=".VnTimeH" pitchFamily="34" charset="0"/>
                <a:cs typeface="Arial" panose="020B0604020202020204" pitchFamily="34" charset="0"/>
              </a:rPr>
              <a:t>C</a:t>
            </a:r>
            <a:endParaRPr lang="en-US" altLang="en-US" sz="4300" b="1" dirty="0">
              <a:solidFill>
                <a:srgbClr val="0066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grpSp>
        <p:nvGrpSpPr>
          <p:cNvPr id="12297" name="Group 1"/>
          <p:cNvGrpSpPr/>
          <p:nvPr/>
        </p:nvGrpSpPr>
        <p:grpSpPr>
          <a:xfrm>
            <a:off x="10575929" y="5957889"/>
            <a:ext cx="4921920" cy="2952483"/>
            <a:chOff x="5287963" y="3971925"/>
            <a:chExt cx="2460960" cy="1968321"/>
          </a:xfrm>
        </p:grpSpPr>
        <p:grpSp>
          <p:nvGrpSpPr>
            <p:cNvPr id="12306" name="Group 23"/>
            <p:cNvGrpSpPr/>
            <p:nvPr/>
          </p:nvGrpSpPr>
          <p:grpSpPr>
            <a:xfrm>
              <a:off x="5524500" y="4356100"/>
              <a:ext cx="1987550" cy="1371600"/>
              <a:chOff x="3990975" y="3306762"/>
              <a:chExt cx="3857625" cy="2538413"/>
            </a:xfrm>
          </p:grpSpPr>
          <p:sp>
            <p:nvSpPr>
              <p:cNvPr id="12310" name="Line 11"/>
              <p:cNvSpPr/>
              <p:nvPr/>
            </p:nvSpPr>
            <p:spPr>
              <a:xfrm flipH="1">
                <a:off x="3990975" y="3306762"/>
                <a:ext cx="2057400" cy="2514600"/>
              </a:xfrm>
              <a:prstGeom prst="line">
                <a:avLst/>
              </a:prstGeom>
              <a:ln w="31750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1" name="Line 12"/>
              <p:cNvSpPr/>
              <p:nvPr/>
            </p:nvSpPr>
            <p:spPr>
              <a:xfrm>
                <a:off x="6019800" y="3306762"/>
                <a:ext cx="1828800" cy="2362200"/>
              </a:xfrm>
              <a:prstGeom prst="line">
                <a:avLst/>
              </a:prstGeom>
              <a:ln w="31750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12" name="Line 13"/>
              <p:cNvSpPr/>
              <p:nvPr/>
            </p:nvSpPr>
            <p:spPr>
              <a:xfrm flipH="1">
                <a:off x="3990975" y="5668962"/>
                <a:ext cx="3848100" cy="176213"/>
              </a:xfrm>
              <a:prstGeom prst="line">
                <a:avLst/>
              </a:prstGeom>
              <a:ln w="31750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307" name="Rectangle 21"/>
            <p:cNvSpPr/>
            <p:nvPr/>
          </p:nvSpPr>
          <p:spPr>
            <a:xfrm>
              <a:off x="6543675" y="3971925"/>
              <a:ext cx="152400" cy="44114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defTabSz="1632832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300" b="1" dirty="0">
                  <a:solidFill>
                    <a:srgbClr val="7030A0"/>
                  </a:solidFill>
                  <a:latin typeface=".VnTime" panose="020B7200000000000000" pitchFamily="34" charset="0"/>
                </a:rPr>
                <a:t>F</a:t>
              </a:r>
              <a:endParaRPr lang="en-US" altLang="en-US" sz="4300" b="1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8" name="Rectangle 22"/>
            <p:cNvSpPr/>
            <p:nvPr/>
          </p:nvSpPr>
          <p:spPr>
            <a:xfrm>
              <a:off x="5287963" y="5499100"/>
              <a:ext cx="183544" cy="4411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defTabSz="1632832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300" b="1" dirty="0">
                  <a:solidFill>
                    <a:srgbClr val="7030A0"/>
                  </a:solidFill>
                  <a:latin typeface=".VnTime" panose="020B7200000000000000" pitchFamily="34" charset="0"/>
                </a:rPr>
                <a:t>E</a:t>
              </a:r>
              <a:endParaRPr lang="en-US" altLang="en-US" sz="4300" b="1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9" name="Rectangle 23"/>
            <p:cNvSpPr/>
            <p:nvPr/>
          </p:nvSpPr>
          <p:spPr>
            <a:xfrm>
              <a:off x="7550150" y="5422900"/>
              <a:ext cx="198773" cy="4411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defTabSz="1632832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300" b="1" dirty="0">
                  <a:solidFill>
                    <a:srgbClr val="7030A0"/>
                  </a:solidFill>
                  <a:latin typeface=".VnTime" panose="020B7200000000000000" pitchFamily="34" charset="0"/>
                </a:rPr>
                <a:t>D</a:t>
              </a:r>
              <a:endParaRPr lang="en-US" altLang="en-US" sz="4300" b="1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816503" y="3596285"/>
            <a:ext cx="1943100" cy="934320"/>
          </a:xfrm>
          <a:prstGeom prst="rect">
            <a:avLst/>
          </a:prstGeom>
          <a:noFill/>
          <a:ln w="9525">
            <a:noFill/>
          </a:ln>
        </p:spPr>
        <p:txBody>
          <a:bodyPr lIns="163283" tIns="81642" rIns="163283" bIns="81642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1632832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……</a:t>
            </a:r>
            <a:endParaRPr lang="en-GB" altLang="en-US" sz="50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77400" y="2286002"/>
            <a:ext cx="5791200" cy="934320"/>
          </a:xfrm>
          <a:prstGeom prst="rect">
            <a:avLst/>
          </a:prstGeom>
          <a:noFill/>
          <a:ln w="9525">
            <a:noFill/>
          </a:ln>
        </p:spPr>
        <p:txBody>
          <a:bodyPr lIns="163283" tIns="81642" rIns="163283" bIns="81642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1632832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5000" b="1" smtClean="0">
                <a:solidFill>
                  <a:srgbClr val="663300"/>
                </a:solidFill>
                <a:latin typeface="Times New Roman" panose="02020603050405020304" pitchFamily="18" charset="0"/>
              </a:rPr>
              <a:t>và </a:t>
            </a: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endParaRPr lang="en-GB" altLang="en-US" sz="5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10360" y="3596285"/>
            <a:ext cx="1828800" cy="934320"/>
          </a:xfrm>
          <a:prstGeom prst="rect">
            <a:avLst/>
          </a:prstGeom>
          <a:noFill/>
          <a:ln w="9525">
            <a:noFill/>
          </a:ln>
        </p:spPr>
        <p:txBody>
          <a:bodyPr lIns="163283" tIns="81642" rIns="163283" bIns="81642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1632832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ED</a:t>
            </a:r>
            <a:endParaRPr lang="en-GB" altLang="en-US" sz="50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4" name="Text Box 39"/>
          <p:cNvSpPr txBox="1"/>
          <p:nvPr/>
        </p:nvSpPr>
        <p:spPr>
          <a:xfrm>
            <a:off x="368300" y="188122"/>
            <a:ext cx="17526000" cy="2088482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63283" tIns="81642" rIns="163283" bIns="81642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defTabSz="1632832">
              <a:spcBef>
                <a:spcPct val="50000"/>
              </a:spcBef>
              <a:buFontTx/>
              <a:buNone/>
            </a:pPr>
            <a:r>
              <a:rPr lang="en-US" altLang="en-US" sz="50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5000" b="1" u="sng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0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5000" b="1" u="sng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5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1632832">
              <a:spcBef>
                <a:spcPct val="50000"/>
              </a:spcBef>
              <a:buFontTx/>
              <a:buNone/>
            </a:pPr>
            <a:r>
              <a:rPr lang="en-US" altLang="en-US" sz="5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50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5000" b="1" i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0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Điền vào chỗ trống để được khẳng định đúng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77200" y="9158288"/>
            <a:ext cx="2590800" cy="934320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lIns="163283" tIns="81642" rIns="163283" bIns="81642">
            <a:spAutoFit/>
          </a:bodyPr>
          <a:lstStyle/>
          <a:p>
            <a:pPr algn="ctr" defTabSz="16328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err="1">
                <a:solidFill>
                  <a:srgbClr val="7030A0"/>
                </a:solidFill>
                <a:latin typeface="Times New Roman" panose="02020603050405020304" pitchFamily="18" charset="0"/>
              </a:rPr>
              <a:t>Hình</a:t>
            </a:r>
            <a:r>
              <a:rPr lang="en-US" sz="5000" b="1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4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/>
      <p:bldP spid="495" grpId="1"/>
      <p:bldP spid="25" grpId="0"/>
      <p:bldP spid="25" grpId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B462ADC-198B-3377-2B38-ECDD9550FDCF}"/>
              </a:ext>
            </a:extLst>
          </p:cNvPr>
          <p:cNvGrpSpPr/>
          <p:nvPr/>
        </p:nvGrpSpPr>
        <p:grpSpPr>
          <a:xfrm>
            <a:off x="1905001" y="1181102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47564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7"/>
                <a:ext cx="13532358" cy="3139322"/>
              </a:xfrm>
              <a:prstGeom prst="rect">
                <a:avLst/>
              </a:prstGeom>
              <a:noFill/>
            </p:spPr>
            <p:txBody>
              <a:bodyPr wrap="square" lIns="91431" tIns="45716" rIns="91431" bIns="45716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Dùng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7"/>
                <a:ext cx="13532358" cy="3139322"/>
              </a:xfrm>
              <a:prstGeom prst="rect">
                <a:avLst/>
              </a:prstGeom>
              <a:blipFill rotWithShape="1">
                <a:blip r:embed="rId8"/>
                <a:stretch>
                  <a:fillRect l="-1847" r="-1802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83"/>
          <p:cNvSpPr txBox="1"/>
          <p:nvPr/>
        </p:nvSpPr>
        <p:spPr>
          <a:xfrm>
            <a:off x="7162429" y="973391"/>
            <a:ext cx="457200" cy="550068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prstClr val="black"/>
                </a:solidFill>
                <a:latin typeface="VNI-Helve" pitchFamily="2" charset="0"/>
              </a:rPr>
              <a:t>x</a:t>
            </a:r>
          </a:p>
        </p:txBody>
      </p:sp>
      <p:sp>
        <p:nvSpPr>
          <p:cNvPr id="50" name="Text Box 90"/>
          <p:cNvSpPr txBox="1"/>
          <p:nvPr/>
        </p:nvSpPr>
        <p:spPr>
          <a:xfrm>
            <a:off x="7215869" y="1523459"/>
            <a:ext cx="685800" cy="550070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700" b="1" smtClean="0">
                <a:solidFill>
                  <a:prstClr val="black"/>
                </a:solidFill>
                <a:latin typeface="VNI-Helve" pitchFamily="2" charset="0"/>
              </a:rPr>
              <a:t>A’</a:t>
            </a:r>
            <a:endParaRPr lang="en-US" altLang="en-US" sz="2700" b="1" dirty="0">
              <a:solidFill>
                <a:prstClr val="black"/>
              </a:solidFill>
              <a:latin typeface="VNI-Helve" pitchFamily="2" charset="0"/>
            </a:endParaRPr>
          </a:p>
        </p:txBody>
      </p:sp>
      <p:sp>
        <p:nvSpPr>
          <p:cNvPr id="51" name="Text Box 93"/>
          <p:cNvSpPr txBox="1"/>
          <p:nvPr/>
        </p:nvSpPr>
        <p:spPr>
          <a:xfrm>
            <a:off x="7305074" y="4122513"/>
            <a:ext cx="1371600" cy="554832"/>
          </a:xfrm>
          <a:prstGeom prst="rect">
            <a:avLst/>
          </a:prstGeom>
          <a:noFill/>
          <a:ln w="38100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prstClr val="black"/>
                </a:solidFill>
                <a:latin typeface="VNI-Helve" pitchFamily="2" charset="0"/>
              </a:rPr>
              <a:t>3</a:t>
            </a:r>
            <a:r>
              <a:rPr lang="en-US" altLang="en-US" sz="2700" b="1" smtClean="0">
                <a:solidFill>
                  <a:prstClr val="black"/>
                </a:solidFill>
                <a:latin typeface="VNI-Helve" pitchFamily="2" charset="0"/>
              </a:rPr>
              <a:t> </a:t>
            </a:r>
            <a:r>
              <a:rPr lang="en-US" altLang="en-US" sz="2700" b="1" dirty="0">
                <a:solidFill>
                  <a:prstClr val="black"/>
                </a:solidFill>
                <a:latin typeface="VNI-Helve" pitchFamily="2" charset="0"/>
              </a:rPr>
              <a:t>cm</a:t>
            </a:r>
          </a:p>
        </p:txBody>
      </p:sp>
      <p:sp>
        <p:nvSpPr>
          <p:cNvPr id="56" name="Line 78"/>
          <p:cNvSpPr/>
          <p:nvPr/>
        </p:nvSpPr>
        <p:spPr>
          <a:xfrm>
            <a:off x="6299962" y="4203872"/>
            <a:ext cx="36052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" name="Line 79"/>
          <p:cNvSpPr/>
          <p:nvPr/>
        </p:nvSpPr>
        <p:spPr>
          <a:xfrm flipV="1">
            <a:off x="6297981" y="1248425"/>
            <a:ext cx="771123" cy="297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8" name="Text Box 80"/>
          <p:cNvSpPr txBox="1"/>
          <p:nvPr/>
        </p:nvSpPr>
        <p:spPr>
          <a:xfrm rot="-2231208">
            <a:off x="6229383" y="3441917"/>
            <a:ext cx="1052513" cy="630942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9" name="Text Box 81"/>
          <p:cNvSpPr txBox="1"/>
          <p:nvPr/>
        </p:nvSpPr>
        <p:spPr>
          <a:xfrm>
            <a:off x="6669054" y="3611082"/>
            <a:ext cx="800100" cy="569387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8</a:t>
            </a:r>
            <a:r>
              <a:rPr lang="en-US" altLang="en-US" sz="2800" b="1" smtClean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800" b="1" baseline="30000" smtClean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Line 84"/>
          <p:cNvSpPr/>
          <p:nvPr/>
        </p:nvSpPr>
        <p:spPr>
          <a:xfrm flipH="1" flipV="1">
            <a:off x="6704772" y="1605928"/>
            <a:ext cx="3200400" cy="259794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" name="Text Box 85"/>
          <p:cNvSpPr txBox="1"/>
          <p:nvPr/>
        </p:nvSpPr>
        <p:spPr>
          <a:xfrm>
            <a:off x="6211854" y="1407094"/>
            <a:ext cx="457200" cy="550070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prstClr val="black"/>
                </a:solidFill>
                <a:latin typeface="VNI-Helve" pitchFamily="2" charset="0"/>
              </a:rPr>
              <a:t>y</a:t>
            </a:r>
          </a:p>
        </p:txBody>
      </p:sp>
      <p:sp>
        <p:nvSpPr>
          <p:cNvPr id="63" name="Text Box 86"/>
          <p:cNvSpPr txBox="1"/>
          <p:nvPr/>
        </p:nvSpPr>
        <p:spPr>
          <a:xfrm>
            <a:off x="8533572" y="3487116"/>
            <a:ext cx="1143000" cy="550070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40</a:t>
            </a:r>
            <a:r>
              <a:rPr lang="en-US" altLang="en-US" sz="2700" b="1" baseline="30000" dirty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0</a:t>
            </a:r>
            <a:r>
              <a:rPr lang="en-US" alt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" name="Group 87"/>
          <p:cNvGrpSpPr/>
          <p:nvPr/>
        </p:nvGrpSpPr>
        <p:grpSpPr>
          <a:xfrm>
            <a:off x="8405219" y="3590650"/>
            <a:ext cx="1052513" cy="707232"/>
            <a:chOff x="4608" y="2290"/>
            <a:chExt cx="442" cy="297"/>
          </a:xfrm>
        </p:grpSpPr>
        <p:sp>
          <p:nvSpPr>
            <p:cNvPr id="11304" name="Text Box 88"/>
            <p:cNvSpPr txBox="1"/>
            <p:nvPr/>
          </p:nvSpPr>
          <p:spPr>
            <a:xfrm rot="12151946">
              <a:off x="4608" y="2290"/>
              <a:ext cx="442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305" name="Line 89"/>
            <p:cNvSpPr/>
            <p:nvPr/>
          </p:nvSpPr>
          <p:spPr>
            <a:xfrm rot="-6826922" flipV="1">
              <a:off x="4884" y="2387"/>
              <a:ext cx="130" cy="13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3" name="Line 78"/>
          <p:cNvSpPr/>
          <p:nvPr/>
        </p:nvSpPr>
        <p:spPr>
          <a:xfrm>
            <a:off x="6299960" y="4203872"/>
            <a:ext cx="360521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4" name="Text Box 80"/>
          <p:cNvSpPr txBox="1"/>
          <p:nvPr/>
        </p:nvSpPr>
        <p:spPr>
          <a:xfrm rot="-2231208">
            <a:off x="6225603" y="3446679"/>
            <a:ext cx="1052513" cy="630942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85" name="Group 87"/>
          <p:cNvGrpSpPr/>
          <p:nvPr/>
        </p:nvGrpSpPr>
        <p:grpSpPr>
          <a:xfrm>
            <a:off x="8405218" y="3575683"/>
            <a:ext cx="1052513" cy="707230"/>
            <a:chOff x="4608" y="2290"/>
            <a:chExt cx="442" cy="297"/>
          </a:xfrm>
        </p:grpSpPr>
        <p:sp>
          <p:nvSpPr>
            <p:cNvPr id="11302" name="Text Box 88"/>
            <p:cNvSpPr txBox="1"/>
            <p:nvPr/>
          </p:nvSpPr>
          <p:spPr>
            <a:xfrm rot="12151946">
              <a:off x="4608" y="2290"/>
              <a:ext cx="442" cy="2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303" name="Line 89"/>
            <p:cNvSpPr/>
            <p:nvPr/>
          </p:nvSpPr>
          <p:spPr>
            <a:xfrm rot="-6826922" flipV="1">
              <a:off x="4884" y="2387"/>
              <a:ext cx="130" cy="13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</p:grpSp>
      <p:sp>
        <p:nvSpPr>
          <p:cNvPr id="60" name="Text Box 82"/>
          <p:cNvSpPr txBox="1"/>
          <p:nvPr/>
        </p:nvSpPr>
        <p:spPr>
          <a:xfrm>
            <a:off x="5126004" y="4169739"/>
            <a:ext cx="5372100" cy="550068"/>
          </a:xfrm>
          <a:prstGeom prst="rect">
            <a:avLst/>
          </a:prstGeom>
          <a:noFill/>
          <a:ln w="9525">
            <a:noFill/>
          </a:ln>
        </p:spPr>
        <p:txBody>
          <a:bodyPr lIns="137160" tIns="68580" rIns="137160" bIns="6858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prstClr val="black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7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700" b="1" baseline="30000" smtClean="0">
                <a:solidFill>
                  <a:prstClr val="black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en-US" sz="27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C’</a:t>
            </a:r>
            <a:r>
              <a:rPr lang="en-US" altLang="en-US" sz="270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endParaRPr lang="en-US" altLang="en-US" sz="27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973391"/>
            <a:ext cx="53705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7"/>
          <p:cNvSpPr/>
          <p:nvPr/>
        </p:nvSpPr>
        <p:spPr>
          <a:xfrm>
            <a:off x="3562579" y="6134100"/>
            <a:ext cx="109916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3600" b="1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CC0099"/>
                </a:solidFill>
                <a:latin typeface="Times New Roman" panose="02020603050405020304" pitchFamily="18" charset="0"/>
              </a:rPr>
              <a:t>Từ </a:t>
            </a:r>
            <a:r>
              <a:rPr lang="el-GR" altLang="en-US" sz="3600" b="1" smtClean="0">
                <a:latin typeface="Times New Roman" panose="02020603050405020304" pitchFamily="18" charset="0"/>
              </a:rPr>
              <a:t>Δ</a:t>
            </a:r>
            <a:r>
              <a:rPr lang="en-US" altLang="en-US" sz="3600" b="1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ABC = </a:t>
            </a:r>
            <a:r>
              <a:rPr lang="el-GR" altLang="en-US" sz="3600" b="1" dirty="0">
                <a:latin typeface="Times New Roman" panose="02020603050405020304" pitchFamily="18" charset="0"/>
              </a:rPr>
              <a:t>Δ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A’B’C</a:t>
            </a:r>
            <a:r>
              <a:rPr lang="en-US" altLang="en-US" sz="3600" b="1" smtClean="0">
                <a:latin typeface="Times New Roman" panose="02020603050405020304" pitchFamily="18" charset="0"/>
              </a:rPr>
              <a:t>’ các em rút ra được nhận xét gì? 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88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8" cy="196361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9088" y="1028700"/>
            <a:ext cx="16717912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39910" y="662872"/>
            <a:ext cx="1933568" cy="231218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04807E0D-4108-7130-E607-CF821961E58A}"/>
              </a:ext>
            </a:extLst>
          </p:cNvPr>
          <p:cNvSpPr txBox="1"/>
          <p:nvPr/>
        </p:nvSpPr>
        <p:spPr>
          <a:xfrm>
            <a:off x="3124200" y="1754936"/>
            <a:ext cx="10964466" cy="800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100" b="1">
                <a:latin typeface="Times New Roman" pitchFamily="18" charset="0"/>
              </a:rPr>
              <a:t>2. </a:t>
            </a:r>
            <a:r>
              <a:rPr lang="vi-VN" sz="4100" b="1" u="sng">
                <a:latin typeface="Times New Roman" pitchFamily="18" charset="0"/>
              </a:rPr>
              <a:t>Trường hợp bằng nhau góc – cạnh - góc.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11ED740-D8DE-1307-DB9A-48247D5999FD}"/>
              </a:ext>
            </a:extLst>
          </p:cNvPr>
          <p:cNvSpPr txBox="1"/>
          <p:nvPr/>
        </p:nvSpPr>
        <p:spPr>
          <a:xfrm>
            <a:off x="3156857" y="3448931"/>
            <a:ext cx="13999851" cy="3980569"/>
          </a:xfrm>
          <a:prstGeom prst="rect">
            <a:avLst/>
          </a:prstGeom>
          <a:noFill/>
        </p:spPr>
        <p:txBody>
          <a:bodyPr wrap="square" lIns="91431" tIns="45716" rIns="91431" bIns="45716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1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1112</Words>
  <Application>Microsoft Office PowerPoint</Application>
  <PresentationFormat>Custom</PresentationFormat>
  <Paragraphs>164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.VnTimeH</vt:lpstr>
      <vt:lpstr>Calibri</vt:lpstr>
      <vt:lpstr>Times New Roman</vt:lpstr>
      <vt:lpstr>VNI-Times</vt:lpstr>
      <vt:lpstr>Cambria Math</vt:lpstr>
      <vt:lpstr>VNI-Helve</vt:lpstr>
      <vt:lpstr>.VnTime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MT</cp:lastModifiedBy>
  <cp:revision>22</cp:revision>
  <dcterms:created xsi:type="dcterms:W3CDTF">2006-08-16T00:00:00Z</dcterms:created>
  <dcterms:modified xsi:type="dcterms:W3CDTF">2023-11-16T03:24:28Z</dcterms:modified>
  <dc:identifier>DAFPFOmgWxw</dc:identifier>
</cp:coreProperties>
</file>