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90" r:id="rId3"/>
    <p:sldId id="294" r:id="rId4"/>
    <p:sldId id="257" r:id="rId5"/>
    <p:sldId id="295" r:id="rId6"/>
    <p:sldId id="296" r:id="rId7"/>
    <p:sldId id="297" r:id="rId8"/>
    <p:sldId id="298" r:id="rId9"/>
    <p:sldId id="299" r:id="rId10"/>
    <p:sldId id="300" r:id="rId11"/>
    <p:sldId id="301" r:id="rId12"/>
    <p:sldId id="302"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3" d="100"/>
          <a:sy n="73" d="100"/>
        </p:scale>
        <p:origin x="630" y="5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2.gif"/><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3.png"/><Relationship Id="rId4" Type="http://schemas.openxmlformats.org/officeDocument/2006/relationships/tags" Target="../tags/tag7.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8.jpeg"/><Relationship Id="rId5" Type="http://schemas.openxmlformats.org/officeDocument/2006/relationships/image" Target="../media/image8.png"/><Relationship Id="rId10" Type="http://schemas.openxmlformats.org/officeDocument/2006/relationships/image" Target="../media/image17.jpg"/><Relationship Id="rId4" Type="http://schemas.openxmlformats.org/officeDocument/2006/relationships/image" Target="../media/image7.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3. TỈ LỆ BẢN ĐỒ. </a:t>
            </a:r>
            <a:endParaRPr lang="vi-VN" sz="3200" dirty="0" smtClean="0">
              <a:solidFill>
                <a:srgbClr val="FF0000"/>
              </a:solidFill>
              <a:latin typeface="Times New Roman" panose="02020603050405020304" pitchFamily="18" charset="0"/>
              <a:cs typeface="Times New Roman" panose="02020603050405020304" pitchFamily="18" charset="0"/>
            </a:endParaRPr>
          </a:p>
          <a:p>
            <a:pPr algn="ctr"/>
            <a:r>
              <a:rPr lang="en-US" sz="3200" dirty="0" smtClean="0">
                <a:solidFill>
                  <a:srgbClr val="FF0000"/>
                </a:solidFill>
                <a:latin typeface="Times New Roman" panose="02020603050405020304" pitchFamily="18" charset="0"/>
                <a:cs typeface="Times New Roman" panose="02020603050405020304" pitchFamily="18" charset="0"/>
              </a:rPr>
              <a:t>TÍNH </a:t>
            </a:r>
            <a:r>
              <a:rPr lang="en-US" sz="3200" dirty="0">
                <a:solidFill>
                  <a:srgbClr val="FF0000"/>
                </a:solidFill>
                <a:latin typeface="Times New Roman" panose="02020603050405020304" pitchFamily="18" charset="0"/>
                <a:cs typeface="Times New Roman" panose="02020603050405020304" pitchFamily="18" charset="0"/>
              </a:rPr>
              <a:t>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smtClean="0"/>
              <a:t>Sách KNTT</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smtClean="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smtClean="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smtClean="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endParaRPr lang="vi-VN" dirty="0" smtClean="0">
              <a:latin typeface="Times New Roman" panose="02020603050405020304" pitchFamily="18" charset="0"/>
              <a:cs typeface="Times New Roman" panose="02020603050405020304" pitchFamily="18" charset="0"/>
            </a:endParaRPr>
          </a:p>
          <a:p>
            <a:pPr algn="ct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smtClean="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vi-VN" i="1" dirty="0" smtClean="0">
                <a:latin typeface="Times New Roman" panose="02020603050405020304" pitchFamily="18" charset="0"/>
                <a:cs typeface="Times New Roman" panose="02020603050405020304" pitchFamily="18" charset="0"/>
              </a:rPr>
              <a:t>Nhận </a:t>
            </a:r>
            <a:r>
              <a:rPr lang="vi-VN" i="1" dirty="0">
                <a:latin typeface="Times New Roman" panose="02020603050405020304" pitchFamily="18" charset="0"/>
                <a:cs typeface="Times New Roman" panose="02020603050405020304" pitchFamily="18" charset="0"/>
              </a:rPr>
              <a:t>xét về kích thước lãnh thổ Việt </a:t>
            </a:r>
            <a:r>
              <a:rPr lang="vi-VN" i="1" dirty="0" smtClean="0">
                <a:latin typeface="Times New Roman" panose="02020603050405020304" pitchFamily="18" charset="0"/>
                <a:cs typeface="Times New Roman" panose="02020603050405020304" pitchFamily="18" charset="0"/>
              </a:rPr>
              <a:t>Nam và </a:t>
            </a:r>
            <a:r>
              <a:rPr lang="vi-VN" i="1" dirty="0">
                <a:latin typeface="Times New Roman" panose="02020603050405020304" pitchFamily="18" charset="0"/>
                <a:cs typeface="Times New Roman" panose="02020603050405020304" pitchFamily="18" charset="0"/>
              </a:rPr>
              <a:t>mức độ chỉ tiết về nội dung của hai bản </a:t>
            </a:r>
            <a:r>
              <a:rPr lang="vi-VN" i="1" dirty="0" smtClean="0">
                <a:latin typeface="Times New Roman" panose="02020603050405020304" pitchFamily="18" charset="0"/>
                <a:cs typeface="Times New Roman" panose="02020603050405020304" pitchFamily="18" charset="0"/>
              </a:rPr>
              <a:t>đồ </a:t>
            </a:r>
            <a:r>
              <a:rPr lang="vi-VN" i="1" dirty="0">
                <a:latin typeface="Times New Roman" panose="02020603050405020304" pitchFamily="18" charset="0"/>
                <a:cs typeface="Times New Roman" panose="02020603050405020304" pitchFamily="18" charset="0"/>
              </a:rPr>
              <a:t>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814159" y="1761565"/>
            <a:ext cx="5223105"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47150" y="2338203"/>
            <a:ext cx="5190114" cy="923330"/>
          </a:xfrm>
          <a:prstGeom prst="rect">
            <a:avLst/>
          </a:prstGeom>
          <a:noFill/>
        </p:spPr>
        <p:txBody>
          <a:bodyPr wrap="square" rtlCol="0">
            <a:spAutoFit/>
          </a:bodyPr>
          <a:lstStyle/>
          <a:p>
            <a:r>
              <a:rPr lang="vi-VN" dirty="0" smtClean="0"/>
              <a:t>- </a:t>
            </a:r>
            <a:r>
              <a:rPr lang="vi-VN" dirty="0" smtClean="0">
                <a:latin typeface="Times New Roman" panose="02020603050405020304" pitchFamily="18" charset="0"/>
                <a:cs typeface="Times New Roman" panose="02020603050405020304" pitchFamily="18" charset="0"/>
              </a:rPr>
              <a:t>Ý </a:t>
            </a:r>
            <a:r>
              <a:rPr lang="vi-VN" dirty="0">
                <a:latin typeface="Times New Roman" panose="02020603050405020304" pitchFamily="18" charset="0"/>
                <a:cs typeface="Times New Roman" panose="02020603050405020304" pitchFamily="18" charset="0"/>
              </a:rPr>
              <a:t>nghĩa của tỉ lệ bản đồ: cho biết mức độ thu </a:t>
            </a:r>
            <a:endParaRPr lang="vi-VN" dirty="0" smtClean="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nhỏ </a:t>
            </a:r>
            <a:r>
              <a:rPr lang="vi-VN" dirty="0">
                <a:latin typeface="Times New Roman" panose="02020603050405020304" pitchFamily="18" charset="0"/>
                <a:cs typeface="Times New Roman" panose="02020603050405020304" pitchFamily="18" charset="0"/>
              </a:rPr>
              <a:t>độ dài giữa các đối tượng trên bản đổ so với thực tế là bao nhiêu.</a:t>
            </a:r>
            <a:endParaRPr lang="en-US"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900959" y="3281087"/>
            <a:ext cx="3832406"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Tỉ lệ bản đồ có 2 cách ghi :</a:t>
            </a:r>
          </a:p>
          <a:p>
            <a:r>
              <a:rPr lang="vi-VN" dirty="0">
                <a:latin typeface="Times New Roman" panose="02020603050405020304" pitchFamily="18" charset="0"/>
                <a:cs typeface="Times New Roman" panose="02020603050405020304" pitchFamily="18" charset="0"/>
              </a:rPr>
              <a:t>+ Tỉ lệ số</a:t>
            </a:r>
          </a:p>
          <a:p>
            <a:r>
              <a:rPr lang="vi-VN"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40455" y="1401405"/>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a:t>
              </a:r>
              <a:r>
                <a:rPr lang="vi-VN" dirty="0" smtClean="0">
                  <a:latin typeface="Times New Roman" panose="02020603050405020304" pitchFamily="18" charset="0"/>
                  <a:cs typeface="Times New Roman" panose="02020603050405020304" pitchFamily="18" charset="0"/>
                </a:rPr>
                <a:t>tế </a:t>
              </a:r>
              <a:r>
                <a:rPr lang="vi-VN" dirty="0">
                  <a:latin typeface="Times New Roman" panose="02020603050405020304" pitchFamily="18" charset="0"/>
                  <a:cs typeface="Times New Roman" panose="02020603050405020304" pitchFamily="18" charset="0"/>
                </a:rPr>
                <a:t>của 2 điểm, phải đo được khoảng cách của hai </a:t>
              </a:r>
              <a:r>
                <a:rPr lang="vi-VN" dirty="0" smtClean="0">
                  <a:latin typeface="Times New Roman" panose="02020603050405020304" pitchFamily="18" charset="0"/>
                  <a:cs typeface="Times New Roman" panose="02020603050405020304" pitchFamily="18" charset="0"/>
                </a:rPr>
                <a:t>điểm đó </a:t>
              </a:r>
              <a:r>
                <a:rPr lang="vi-VN" dirty="0">
                  <a:latin typeface="Times New Roman" panose="02020603050405020304" pitchFamily="18" charset="0"/>
                  <a:cs typeface="Times New Roman" panose="02020603050405020304" pitchFamily="18" charset="0"/>
                </a:rPr>
                <a:t>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574469" y="2445918"/>
            <a:ext cx="543997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587192" y="3272112"/>
            <a:ext cx="5391396" cy="1477328"/>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 Ví dụ</a:t>
            </a:r>
            <a:r>
              <a:rPr lang="vi-VN" dirty="0" smtClean="0">
                <a:latin typeface="Times New Roman" panose="02020603050405020304" pitchFamily="18" charset="0"/>
                <a:cs typeface="Times New Roman" panose="02020603050405020304" pitchFamily="18" charset="0"/>
              </a:rPr>
              <a:t>:Trên </a:t>
            </a:r>
            <a:r>
              <a:rPr lang="vi-VN" dirty="0">
                <a:latin typeface="Times New Roman" panose="02020603050405020304" pitchFamily="18" charset="0"/>
                <a:cs typeface="Times New Roman" panose="02020603050405020304" pitchFamily="18" charset="0"/>
              </a:rPr>
              <a:t>bản đồ hành chính có tỉ lệ 1 : 6 000 000, khoảng cách giữa Thủ đô Hà Nội tới thành phố Hải Phòng và thành phố Vinh (tỉnh Nghệ An) lần lượt là 1,5 cm và 5 cm, vậy trên thực tế hai thành phố đó cách Thủ đô Hà Nội bao nhiêu ki-lô-mét?</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031325"/>
          </a:xfrm>
          <a:prstGeom prst="rect">
            <a:avLst/>
          </a:prstGeom>
          <a:noFill/>
        </p:spPr>
        <p:txBody>
          <a:bodyPr wrap="square" rtlCol="0">
            <a:spAutoFit/>
          </a:bodyPr>
          <a:lstStyle/>
          <a:p>
            <a:pPr algn="ctr"/>
            <a:r>
              <a:rPr lang="vi-VN" b="1" u="sng" dirty="0" smtClean="0">
                <a:latin typeface="Times New Roman" panose="02020603050405020304" pitchFamily="18" charset="0"/>
                <a:cs typeface="Times New Roman" panose="02020603050405020304" pitchFamily="18" charset="0"/>
              </a:rPr>
              <a:t>Bài làm</a:t>
            </a:r>
          </a:p>
          <a:p>
            <a:pPr algn="ctr"/>
            <a:r>
              <a:rPr lang="vi-VN" dirty="0" smtClean="0">
                <a:latin typeface="Times New Roman" panose="02020603050405020304" pitchFamily="18" charset="0"/>
                <a:cs typeface="Times New Roman" panose="02020603050405020304" pitchFamily="18" charset="0"/>
              </a:rPr>
              <a:t>Khoảng cách thực tế giữa Hà Nội đến Hải Phòng là:</a:t>
            </a:r>
          </a:p>
          <a:p>
            <a:pPr algn="ctr"/>
            <a:r>
              <a:rPr lang="vi-VN" dirty="0" smtClean="0">
                <a:latin typeface="Times New Roman" panose="02020603050405020304" pitchFamily="18" charset="0"/>
                <a:cs typeface="Times New Roman" panose="02020603050405020304" pitchFamily="18" charset="0"/>
              </a:rPr>
              <a:t>1,5 * ( 1/ 6 000 000) = 9 000 000cm = 90 km</a:t>
            </a:r>
          </a:p>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Vinh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a:t>
            </a:r>
            <a:endParaRPr lang="vi-VN" dirty="0" smtClean="0">
              <a:latin typeface="Times New Roman" panose="02020603050405020304" pitchFamily="18" charset="0"/>
              <a:cs typeface="Times New Roman" panose="02020603050405020304" pitchFamily="18" charset="0"/>
            </a:endParaRPr>
          </a:p>
          <a:p>
            <a:pPr algn="ctr"/>
            <a:r>
              <a:rPr lang="nn-NO" dirty="0" smtClean="0">
                <a:latin typeface="Times New Roman" panose="02020603050405020304" pitchFamily="18" charset="0"/>
                <a:cs typeface="Times New Roman" panose="02020603050405020304" pitchFamily="18" charset="0"/>
              </a:rPr>
              <a:t>5 </a:t>
            </a:r>
            <a:r>
              <a:rPr lang="nn-NO" dirty="0">
                <a:latin typeface="Times New Roman" panose="02020603050405020304" pitchFamily="18" charset="0"/>
                <a:cs typeface="Times New Roman" panose="02020603050405020304" pitchFamily="18" charset="0"/>
              </a:rPr>
              <a:t>* ( 1/ 6 000 000) = </a:t>
            </a:r>
            <a:r>
              <a:rPr lang="vi-VN" dirty="0" smtClean="0">
                <a:latin typeface="Times New Roman" panose="02020603050405020304" pitchFamily="18" charset="0"/>
                <a:cs typeface="Times New Roman" panose="02020603050405020304" pitchFamily="18" charset="0"/>
              </a:rPr>
              <a:t>30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000 000cm = </a:t>
            </a:r>
            <a:r>
              <a:rPr lang="vi-VN" dirty="0" smtClean="0">
                <a:latin typeface="Times New Roman" panose="02020603050405020304" pitchFamily="18" charset="0"/>
                <a:cs typeface="Times New Roman" panose="02020603050405020304" pitchFamily="18" charset="0"/>
              </a:rPr>
              <a:t>300</a:t>
            </a:r>
            <a:r>
              <a:rPr lang="nn-NO" dirty="0" smtClean="0">
                <a:latin typeface="Times New Roman" panose="02020603050405020304" pitchFamily="18" charset="0"/>
                <a:cs typeface="Times New Roman" panose="02020603050405020304" pitchFamily="18" charset="0"/>
              </a:rPr>
              <a:t> </a:t>
            </a:r>
            <a:r>
              <a:rPr lang="nn-NO" dirty="0">
                <a:latin typeface="Times New Roman" panose="02020603050405020304" pitchFamily="18" charset="0"/>
                <a:cs typeface="Times New Roman" panose="02020603050405020304" pitchFamily="18" charset="0"/>
              </a:rPr>
              <a:t>km</a:t>
            </a:r>
          </a:p>
          <a:p>
            <a:pPr algn="ctr"/>
            <a:endParaRPr lang="en-US"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538611" y="4722947"/>
            <a:ext cx="5439977" cy="923330"/>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smtClean="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smtClean="0">
                <a:latin typeface="Times New Roman" panose="02020603050405020304" pitchFamily="18" charset="0"/>
                <a:cs typeface="Times New Roman" panose="02020603050405020304" pitchFamily="18" charset="0"/>
              </a:rPr>
              <a:t>A. Là </a:t>
            </a:r>
            <a:r>
              <a:rPr lang="vi-VN" dirty="0">
                <a:latin typeface="Times New Roman" panose="02020603050405020304" pitchFamily="18" charset="0"/>
                <a:cs typeface="Times New Roman" panose="02020603050405020304" pitchFamily="18" charset="0"/>
              </a:rPr>
              <a:t>con số qui ước trên mỗi bản đồ</a:t>
            </a:r>
          </a:p>
          <a:p>
            <a:r>
              <a:rPr lang="vi-VN" dirty="0" smtClean="0">
                <a:latin typeface="Times New Roman" panose="02020603050405020304" pitchFamily="18" charset="0"/>
                <a:cs typeface="Times New Roman" panose="02020603050405020304" pitchFamily="18" charset="0"/>
              </a:rPr>
              <a:t>B. Cho </a:t>
            </a:r>
            <a:r>
              <a:rPr lang="vi-VN" dirty="0">
                <a:latin typeface="Times New Roman" panose="02020603050405020304" pitchFamily="18" charset="0"/>
                <a:cs typeface="Times New Roman" panose="02020603050405020304" pitchFamily="18" charset="0"/>
              </a:rPr>
              <a:t>biết mức độ thu nhỏ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C. Cho </a:t>
            </a:r>
            <a:r>
              <a:rPr lang="vi-VN" dirty="0">
                <a:latin typeface="Times New Roman" panose="02020603050405020304" pitchFamily="18" charset="0"/>
                <a:cs typeface="Times New Roman" panose="02020603050405020304" pitchFamily="18" charset="0"/>
              </a:rPr>
              <a:t>biết mức độ phóng to độ dài giữa các đối tượng trên bản đồ so với thực tế là bao nhiêu</a:t>
            </a:r>
          </a:p>
          <a:p>
            <a:r>
              <a:rPr lang="vi-VN" dirty="0" smtClean="0">
                <a:latin typeface="Times New Roman" panose="02020603050405020304" pitchFamily="18" charset="0"/>
                <a:cs typeface="Times New Roman" panose="02020603050405020304" pitchFamily="18" charset="0"/>
              </a:rPr>
              <a:t>D. Là </a:t>
            </a:r>
            <a:r>
              <a:rPr lang="vi-VN" dirty="0">
                <a:latin typeface="Times New Roman" panose="02020603050405020304" pitchFamily="18" charset="0"/>
                <a:cs typeface="Times New Roman" panose="02020603050405020304" pitchFamily="18" charset="0"/>
              </a:rPr>
              <a:t>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smtClean="0">
                <a:latin typeface="Times New Roman" panose="02020603050405020304" pitchFamily="18" charset="0"/>
                <a:cs typeface="Times New Roman" panose="02020603050405020304" pitchFamily="18" charset="0"/>
              </a:rPr>
              <a:t>Chọn đáp án đúng nhất</a:t>
            </a:r>
            <a:endParaRPr lang="vi-VN" b="1" dirty="0">
              <a:latin typeface="Times New Roman" panose="02020603050405020304" pitchFamily="18" charset="0"/>
              <a:cs typeface="Times New Roman" panose="02020603050405020304" pitchFamily="18" charset="0"/>
            </a:endParaRPr>
          </a:p>
        </p:txBody>
      </p:sp>
      <p:sp>
        <p:nvSpPr>
          <p:cNvPr id="6" name="Oval 5"/>
          <p:cNvSpPr/>
          <p:nvPr/>
        </p:nvSpPr>
        <p:spPr>
          <a:xfrm>
            <a:off x="760240" y="2733121"/>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
        <p:nvSpPr>
          <p:cNvPr id="15" name="TextBox 14"/>
          <p:cNvSpPr txBox="1"/>
          <p:nvPr/>
        </p:nvSpPr>
        <p:spPr>
          <a:xfrm>
            <a:off x="1645226" y="3604870"/>
            <a:ext cx="7741020"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2: Tỉ lệ bản đồ có mấy cách ghi?</a:t>
            </a:r>
          </a:p>
          <a:p>
            <a:r>
              <a:rPr lang="vi-VN" dirty="0" smtClean="0">
                <a:latin typeface="Times New Roman" panose="02020603050405020304" pitchFamily="18" charset="0"/>
                <a:cs typeface="Times New Roman" panose="02020603050405020304" pitchFamily="18" charset="0"/>
              </a:rPr>
              <a:t>A. 2</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B. 3</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C. 4</a:t>
            </a:r>
            <a:endParaRPr lang="vi-VN" dirty="0">
              <a:latin typeface="Times New Roman" panose="02020603050405020304" pitchFamily="18" charset="0"/>
              <a:cs typeface="Times New Roman" panose="02020603050405020304" pitchFamily="18" charset="0"/>
            </a:endParaRPr>
          </a:p>
          <a:p>
            <a:r>
              <a:rPr lang="vi-VN" dirty="0" smtClean="0">
                <a:latin typeface="Times New Roman" panose="02020603050405020304" pitchFamily="18" charset="0"/>
                <a:cs typeface="Times New Roman" panose="02020603050405020304" pitchFamily="18" charset="0"/>
              </a:rPr>
              <a:t>D. 5</a:t>
            </a:r>
            <a:endParaRPr lang="vi-VN" dirty="0">
              <a:latin typeface="Times New Roman" panose="02020603050405020304" pitchFamily="18" charset="0"/>
              <a:cs typeface="Times New Roman" panose="02020603050405020304" pitchFamily="18" charset="0"/>
            </a:endParaRPr>
          </a:p>
        </p:txBody>
      </p:sp>
      <p:sp>
        <p:nvSpPr>
          <p:cNvPr id="7" name="Oval 6"/>
          <p:cNvSpPr/>
          <p:nvPr/>
        </p:nvSpPr>
        <p:spPr>
          <a:xfrm>
            <a:off x="1725705" y="3904891"/>
            <a:ext cx="203567" cy="3217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A</a:t>
            </a:r>
            <a:endParaRPr lang="en-US" dirty="0"/>
          </a:p>
        </p:txBody>
      </p:sp>
    </p:spTree>
    <p:extLst>
      <p:ext uri="{BB962C8B-B14F-4D97-AF65-F5344CB8AC3E}">
        <p14:creationId xmlns:p14="http://schemas.microsoft.com/office/powerpoint/2010/main" val="1958853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smtClean="0">
                <a:solidFill>
                  <a:prstClr val="black"/>
                </a:solidFill>
                <a:latin typeface="Times New Roman" panose="02020603050405020304" pitchFamily="18" charset="0"/>
                <a:cs typeface="Times New Roman" panose="02020603050405020304" pitchFamily="18" charset="0"/>
              </a:rPr>
              <a:t>A.Đo </a:t>
            </a:r>
            <a:r>
              <a:rPr lang="vi-VN" dirty="0">
                <a:solidFill>
                  <a:prstClr val="black"/>
                </a:solidFill>
                <a:latin typeface="Times New Roman" panose="02020603050405020304" pitchFamily="18" charset="0"/>
                <a:cs typeface="Times New Roman" panose="02020603050405020304" pitchFamily="18" charset="0"/>
              </a:rPr>
              <a:t>được khoảng cách giữa 2 điểm cần tính trên bản đồ</a:t>
            </a:r>
          </a:p>
          <a:p>
            <a:pPr lvl="0"/>
            <a:r>
              <a:rPr lang="vi-VN" dirty="0" smtClean="0">
                <a:solidFill>
                  <a:prstClr val="black"/>
                </a:solidFill>
                <a:latin typeface="Times New Roman" panose="02020603050405020304" pitchFamily="18" charset="0"/>
                <a:cs typeface="Times New Roman" panose="02020603050405020304" pitchFamily="18" charset="0"/>
              </a:rPr>
              <a:t>B.Xác </a:t>
            </a:r>
            <a:r>
              <a:rPr lang="vi-VN" dirty="0">
                <a:solidFill>
                  <a:prstClr val="black"/>
                </a:solidFill>
                <a:latin typeface="Times New Roman" panose="02020603050405020304" pitchFamily="18" charset="0"/>
                <a:cs typeface="Times New Roman" panose="02020603050405020304" pitchFamily="18" charset="0"/>
              </a:rPr>
              <a:t>định chính xác được tỉ lệ bản đồ </a:t>
            </a:r>
          </a:p>
          <a:p>
            <a:pPr lvl="0"/>
            <a:r>
              <a:rPr lang="vi-VN" dirty="0" smtClean="0">
                <a:solidFill>
                  <a:prstClr val="black"/>
                </a:solidFill>
                <a:latin typeface="Times New Roman" panose="02020603050405020304" pitchFamily="18" charset="0"/>
                <a:cs typeface="Times New Roman" panose="02020603050405020304" pitchFamily="18" charset="0"/>
              </a:rPr>
              <a:t>C.Thực </a:t>
            </a:r>
            <a:r>
              <a:rPr lang="vi-VN" dirty="0">
                <a:solidFill>
                  <a:prstClr val="black"/>
                </a:solidFill>
                <a:latin typeface="Times New Roman" panose="02020603050405020304" pitchFamily="18" charset="0"/>
                <a:cs typeface="Times New Roman" panose="02020603050405020304" pitchFamily="18" charset="0"/>
              </a:rPr>
              <a:t>hiện phép tính nhân: khoảng cách thực tế= khoảng cách đo trên bản đồ x tỉ lệ bản </a:t>
            </a:r>
            <a:r>
              <a:rPr lang="vi-VN" dirty="0" smtClean="0">
                <a:solidFill>
                  <a:prstClr val="black"/>
                </a:solidFill>
                <a:latin typeface="Times New Roman" panose="02020603050405020304" pitchFamily="18" charset="0"/>
                <a:cs typeface="Times New Roman" panose="02020603050405020304" pitchFamily="18" charset="0"/>
              </a:rPr>
              <a:t>đồ</a:t>
            </a:r>
          </a:p>
          <a:p>
            <a:pPr lvl="0"/>
            <a:r>
              <a:rPr lang="vi-VN" dirty="0" smtClean="0">
                <a:solidFill>
                  <a:prstClr val="black"/>
                </a:solidFill>
                <a:latin typeface="Times New Roman" panose="02020603050405020304" pitchFamily="18" charset="0"/>
                <a:cs typeface="Times New Roman" panose="02020603050405020304" pitchFamily="18" charset="0"/>
              </a:rPr>
              <a:t>D. Tất </a:t>
            </a:r>
            <a:r>
              <a:rPr lang="vi-VN" dirty="0">
                <a:solidFill>
                  <a:prstClr val="black"/>
                </a:solidFill>
                <a:latin typeface="Times New Roman" panose="02020603050405020304" pitchFamily="18" charset="0"/>
                <a:cs typeface="Times New Roman" panose="02020603050405020304" pitchFamily="18" charset="0"/>
              </a:rPr>
              <a:t>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smtClean="0">
                <a:solidFill>
                  <a:prstClr val="black"/>
                </a:solidFill>
                <a:latin typeface="Times New Roman" panose="02020603050405020304" pitchFamily="18" charset="0"/>
                <a:cs typeface="Times New Roman" panose="02020603050405020304" pitchFamily="18" charset="0"/>
              </a:rPr>
              <a:t>A.6,3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B.7,3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C.8,3 </a:t>
            </a:r>
            <a:r>
              <a:rPr lang="vi-VN" dirty="0">
                <a:solidFill>
                  <a:prstClr val="black"/>
                </a:solidFill>
                <a:latin typeface="Times New Roman" panose="02020603050405020304" pitchFamily="18" charset="0"/>
                <a:cs typeface="Times New Roman" panose="02020603050405020304" pitchFamily="18" charset="0"/>
              </a:rPr>
              <a:t>cm</a:t>
            </a:r>
          </a:p>
          <a:p>
            <a:pPr lvl="0"/>
            <a:r>
              <a:rPr lang="vi-VN" dirty="0" smtClean="0">
                <a:solidFill>
                  <a:prstClr val="black"/>
                </a:solidFill>
                <a:latin typeface="Times New Roman" panose="02020603050405020304" pitchFamily="18" charset="0"/>
                <a:cs typeface="Times New Roman" panose="02020603050405020304" pitchFamily="18" charset="0"/>
              </a:rPr>
              <a:t>D.9,3 </a:t>
            </a:r>
            <a:r>
              <a:rPr lang="vi-VN" dirty="0">
                <a:solidFill>
                  <a:prstClr val="black"/>
                </a:solidFill>
                <a:latin typeface="Times New Roman" panose="02020603050405020304" pitchFamily="18" charset="0"/>
                <a:cs typeface="Times New Roman" panose="02020603050405020304" pitchFamily="18" charset="0"/>
              </a:rPr>
              <a:t>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smtClean="0">
                <a:solidFill>
                  <a:prstClr val="black"/>
                </a:solidFill>
                <a:latin typeface="Times New Roman" panose="02020603050405020304" pitchFamily="18" charset="0"/>
                <a:cs typeface="Times New Roman" panose="02020603050405020304" pitchFamily="18" charset="0"/>
              </a:rPr>
              <a:t>A. 174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B. 175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C. 178 </a:t>
            </a:r>
            <a:r>
              <a:rPr lang="vi-VN" dirty="0">
                <a:solidFill>
                  <a:prstClr val="black"/>
                </a:solidFill>
                <a:latin typeface="Times New Roman" panose="02020603050405020304" pitchFamily="18" charset="0"/>
                <a:cs typeface="Times New Roman" panose="02020603050405020304" pitchFamily="18" charset="0"/>
              </a:rPr>
              <a:t>km</a:t>
            </a:r>
          </a:p>
          <a:p>
            <a:pPr lvl="0"/>
            <a:r>
              <a:rPr lang="vi-VN" dirty="0" smtClean="0">
                <a:solidFill>
                  <a:prstClr val="black"/>
                </a:solidFill>
                <a:latin typeface="Times New Roman" panose="02020603050405020304" pitchFamily="18" charset="0"/>
                <a:cs typeface="Times New Roman" panose="02020603050405020304" pitchFamily="18" charset="0"/>
              </a:rPr>
              <a:t>D. 190 </a:t>
            </a:r>
            <a:r>
              <a:rPr lang="vi-VN" dirty="0">
                <a:solidFill>
                  <a:prstClr val="black"/>
                </a:solidFill>
                <a:latin typeface="Times New Roman" panose="02020603050405020304" pitchFamily="18" charset="0"/>
                <a:cs typeface="Times New Roman" panose="02020603050405020304" pitchFamily="18" charset="0"/>
              </a:rPr>
              <a:t>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29311" y="3052483"/>
            <a:ext cx="315401" cy="1882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B</a:t>
            </a:r>
            <a:endParaRPr lang="en-US" dirty="0"/>
          </a:p>
        </p:txBody>
      </p:sp>
    </p:spTree>
    <p:extLst>
      <p:ext uri="{BB962C8B-B14F-4D97-AF65-F5344CB8AC3E}">
        <p14:creationId xmlns:p14="http://schemas.microsoft.com/office/powerpoint/2010/main" val="1761195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977</Words>
  <Application>Microsoft Office PowerPoint</Application>
  <PresentationFormat>Widescreen</PresentationFormat>
  <Paragraphs>94</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SimSun</vt:lpstr>
      <vt:lpstr>.VnArabiaH</vt:lpstr>
      <vt:lpstr>Arial</vt:lpstr>
      <vt:lpstr>Calibri</vt:lpstr>
      <vt:lpstr>等线</vt:lpstr>
      <vt:lpstr>黑体</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Admin</cp:lastModifiedBy>
  <cp:revision>125</cp:revision>
  <dcterms:created xsi:type="dcterms:W3CDTF">2017-05-08T08:38:07Z</dcterms:created>
  <dcterms:modified xsi:type="dcterms:W3CDTF">2021-08-11T08:39:23Z</dcterms:modified>
</cp:coreProperties>
</file>