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79" r:id="rId3"/>
    <p:sldId id="1230" r:id="rId4"/>
    <p:sldId id="380" r:id="rId5"/>
    <p:sldId id="1231" r:id="rId6"/>
    <p:sldId id="1232" r:id="rId7"/>
    <p:sldId id="1233" r:id="rId8"/>
    <p:sldId id="1234" r:id="rId9"/>
    <p:sldId id="1235" r:id="rId10"/>
    <p:sldId id="1368" r:id="rId11"/>
    <p:sldId id="1286" r:id="rId12"/>
    <p:sldId id="275" r:id="rId13"/>
    <p:sldId id="257" r:id="rId14"/>
    <p:sldId id="1287" r:id="rId15"/>
    <p:sldId id="1289" r:id="rId16"/>
    <p:sldId id="259" r:id="rId17"/>
    <p:sldId id="312" r:id="rId18"/>
    <p:sldId id="1290" r:id="rId19"/>
    <p:sldId id="1241" r:id="rId20"/>
    <p:sldId id="1292" r:id="rId21"/>
    <p:sldId id="316" r:id="rId22"/>
    <p:sldId id="1294" r:id="rId23"/>
    <p:sldId id="1299" r:id="rId24"/>
    <p:sldId id="1298" r:id="rId25"/>
    <p:sldId id="264" r:id="rId26"/>
    <p:sldId id="335" r:id="rId27"/>
    <p:sldId id="31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1AF"/>
    <a:srgbClr val="052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70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2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3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6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5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Phần lớn nằm trong đới ôn hòa</a:t>
            </a: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Phân hóa theo chiều Đông – Tây; Bắc – Nam.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(Anhr h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ởng của vị trí địa lí)</a:t>
            </a:r>
            <a:endParaRPr lang="en-US" sz="12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26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93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0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65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00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5636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249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4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5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7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19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8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8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5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25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5" r:id="rId3"/>
    <p:sldLayoutId id="2147483689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8" r:id="rId10"/>
    <p:sldLayoutId id="2147483687" r:id="rId11"/>
    <p:sldLayoutId id="2147483686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0" r:id="rId35"/>
    <p:sldLayoutId id="2147483696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85" r:id="rId42"/>
    <p:sldLayoutId id="2147483684" r:id="rId43"/>
    <p:sldLayoutId id="2147483683" r:id="rId44"/>
    <p:sldLayoutId id="2147483682" r:id="rId45"/>
    <p:sldLayoutId id="2147483656" r:id="rId46"/>
    <p:sldLayoutId id="2147483657" r:id="rId47"/>
    <p:sldLayoutId id="2147483658" r:id="rId48"/>
    <p:sldLayoutId id="2147483659" r:id="rId49"/>
    <p:sldLayoutId id="2147483698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NULL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10" Type="http://schemas.openxmlformats.org/officeDocument/2006/relationships/audio" Target="NUL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6B00744-EECE-45E1-83AF-E092EE9D4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14" r="-1" b="2160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41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Á. Các khu vực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hành: Tìm hiểu một nền kinh tế lớn và một nền kinh tế mới nổi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3DFC8-166F-4B18-B576-846ED8BC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9" y="96234"/>
            <a:ext cx="11880631" cy="35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67.jpg" descr="Image result for Norway nature&quot;">
            <a:extLst>
              <a:ext uri="{FF2B5EF4-FFF2-40B4-BE49-F238E27FC236}">
                <a16:creationId xmlns:a16="http://schemas.microsoft.com/office/drawing/2014/main" id="{1A5DF586-6614-4E61-ACF7-18FA496E8AF4}"/>
              </a:ext>
            </a:extLst>
          </p:cNvPr>
          <p:cNvPicPr/>
          <p:nvPr/>
        </p:nvPicPr>
        <p:blipFill rotWithShape="1">
          <a:blip r:embed="rId3"/>
          <a:srcRect l="20687" r="4924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pic>
        <p:nvPicPr>
          <p:cNvPr id="6" name="image61.jpg" descr="Image result for Norway&quot;">
            <a:extLst>
              <a:ext uri="{FF2B5EF4-FFF2-40B4-BE49-F238E27FC236}">
                <a16:creationId xmlns:a16="http://schemas.microsoft.com/office/drawing/2014/main" id="{71971E4E-AE8B-49DD-B963-019574C22EEF}"/>
              </a:ext>
            </a:extLst>
          </p:cNvPr>
          <p:cNvPicPr/>
          <p:nvPr/>
        </p:nvPicPr>
        <p:blipFill rotWithShape="1">
          <a:blip r:embed="rId4"/>
          <a:srcRect t="26622" r="1" b="3315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B8A215-4244-4CDC-A707-BE3CB5810FD9}"/>
              </a:ext>
            </a:extLst>
          </p:cNvPr>
          <p:cNvSpPr/>
          <p:nvPr/>
        </p:nvSpPr>
        <p:spPr>
          <a:xfrm>
            <a:off x="811980" y="2753474"/>
            <a:ext cx="6184721" cy="2371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algn="ctr"/>
            <a:r>
              <a:rPr lang="en-US" sz="36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Vị trí địa lí.</a:t>
            </a:r>
          </a:p>
          <a:p>
            <a:pPr algn="ctr"/>
            <a:r>
              <a:rPr lang="en-US" sz="36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 châu âu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09.jpg" descr="Image result for Iceland&quot;">
            <a:extLst>
              <a:ext uri="{FF2B5EF4-FFF2-40B4-BE49-F238E27FC236}">
                <a16:creationId xmlns:a16="http://schemas.microsoft.com/office/drawing/2014/main" id="{7E4F6AD0-84D7-4659-BDC4-67AF600C6CD3}"/>
              </a:ext>
            </a:extLst>
          </p:cNvPr>
          <p:cNvPicPr/>
          <p:nvPr/>
        </p:nvPicPr>
        <p:blipFill rotWithShape="1">
          <a:blip r:embed="rId5"/>
          <a:srcRect t="24949" r="1" b="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image97.jpg" descr="Image result for Iceland&quot;">
            <a:extLst>
              <a:ext uri="{FF2B5EF4-FFF2-40B4-BE49-F238E27FC236}">
                <a16:creationId xmlns:a16="http://schemas.microsoft.com/office/drawing/2014/main" id="{57AFB485-3061-48B7-8B22-3CEFBC2B03AF}"/>
              </a:ext>
            </a:extLst>
          </p:cNvPr>
          <p:cNvPicPr/>
          <p:nvPr/>
        </p:nvPicPr>
        <p:blipFill rotWithShape="1">
          <a:blip r:embed="rId6"/>
          <a:srcRect t="24949" r="1" b="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0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2861920" y="2430479"/>
            <a:ext cx="6468159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3531614" y="2562602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2099691" y="2430479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2199059" y="3706995"/>
            <a:ext cx="6797614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2234411" y="3876834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2089238" y="3706996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3079970" y="401144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92" y="1063782"/>
            <a:ext cx="5288298" cy="5750935"/>
          </a:xfrm>
          <a:prstGeom prst="rect">
            <a:avLst/>
          </a:prstGeom>
        </p:spPr>
      </p:pic>
      <p:pic>
        <p:nvPicPr>
          <p:cNvPr id="12" name="image246.jpg">
            <a:extLst>
              <a:ext uri="{FF2B5EF4-FFF2-40B4-BE49-F238E27FC236}">
                <a16:creationId xmlns:a16="http://schemas.microsoft.com/office/drawing/2014/main" id="{07B55CF4-3267-45C0-8AE1-55BB901E947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37738" y="2870868"/>
            <a:ext cx="6467517" cy="3787678"/>
          </a:xfrm>
          <a:prstGeom prst="rect">
            <a:avLst/>
          </a:prstGeom>
          <a:ln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D5293A-FDBC-4DD0-8AF3-836BBC9F9457}"/>
              </a:ext>
            </a:extLst>
          </p:cNvPr>
          <p:cNvSpPr/>
          <p:nvPr/>
        </p:nvSpPr>
        <p:spPr>
          <a:xfrm>
            <a:off x="127672" y="1085816"/>
            <a:ext cx="6493469" cy="1703351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Nhiệm vụ 1.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vị trí, giới hạn và tiếp giáp của châu Âu trên lược đồ.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7CAFDA-C2F8-4EBA-AA2F-F6A0B65A7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35341"/>
              </p:ext>
            </p:extLst>
          </p:nvPr>
        </p:nvGraphicFramePr>
        <p:xfrm>
          <a:off x="250994" y="1776837"/>
          <a:ext cx="10975194" cy="50249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524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7149947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31A59B0-91C4-4B30-8271-262F9C39B3CF}"/>
              </a:ext>
            </a:extLst>
          </p:cNvPr>
          <p:cNvSpPr txBox="1"/>
          <p:nvPr/>
        </p:nvSpPr>
        <p:spPr>
          <a:xfrm>
            <a:off x="3770232" y="1131312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AC9C7E-67E6-4F34-AE52-B2570557AE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0" r="1523"/>
          <a:stretch/>
        </p:blipFill>
        <p:spPr>
          <a:xfrm>
            <a:off x="7590622" y="1781907"/>
            <a:ext cx="4361401" cy="5060937"/>
          </a:xfrm>
          <a:prstGeom prst="rect">
            <a:avLst/>
          </a:prstGeom>
        </p:spPr>
      </p:pic>
      <p:pic>
        <p:nvPicPr>
          <p:cNvPr id="1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CD87E4-130F-4C24-8D8E-FFC145B7C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5537" y="989885"/>
            <a:ext cx="1432193" cy="781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11" t="49918" r="67591" b="40164"/>
          <a:stretch/>
        </p:blipFill>
        <p:spPr>
          <a:xfrm>
            <a:off x="2533880" y="1050968"/>
            <a:ext cx="1071742" cy="6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84" descr="Untitled-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31" y="189091"/>
            <a:ext cx="10039857" cy="6212692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4019" y="6401783"/>
            <a:ext cx="4379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altLang="en-US" sz="2800" baseline="300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0611807">
            <a:off x="9749829" y="1046383"/>
            <a:ext cx="672042" cy="2898141"/>
          </a:xfrm>
          <a:custGeom>
            <a:avLst/>
            <a:gdLst>
              <a:gd name="connsiteX0" fmla="*/ 41564 w 665019"/>
              <a:gd name="connsiteY0" fmla="*/ 0 h 2105891"/>
              <a:gd name="connsiteX1" fmla="*/ 27710 w 665019"/>
              <a:gd name="connsiteY1" fmla="*/ 193964 h 2105891"/>
              <a:gd name="connsiteX2" fmla="*/ 13855 w 665019"/>
              <a:gd name="connsiteY2" fmla="*/ 249382 h 2105891"/>
              <a:gd name="connsiteX3" fmla="*/ 0 w 665019"/>
              <a:gd name="connsiteY3" fmla="*/ 457200 h 2105891"/>
              <a:gd name="connsiteX4" fmla="*/ 13855 w 665019"/>
              <a:gd name="connsiteY4" fmla="*/ 554182 h 2105891"/>
              <a:gd name="connsiteX5" fmla="*/ 55419 w 665019"/>
              <a:gd name="connsiteY5" fmla="*/ 568036 h 2105891"/>
              <a:gd name="connsiteX6" fmla="*/ 96982 w 665019"/>
              <a:gd name="connsiteY6" fmla="*/ 595745 h 2105891"/>
              <a:gd name="connsiteX7" fmla="*/ 124691 w 665019"/>
              <a:gd name="connsiteY7" fmla="*/ 637309 h 2105891"/>
              <a:gd name="connsiteX8" fmla="*/ 152400 w 665019"/>
              <a:gd name="connsiteY8" fmla="*/ 720436 h 2105891"/>
              <a:gd name="connsiteX9" fmla="*/ 221673 w 665019"/>
              <a:gd name="connsiteY9" fmla="*/ 845127 h 2105891"/>
              <a:gd name="connsiteX10" fmla="*/ 263237 w 665019"/>
              <a:gd name="connsiteY10" fmla="*/ 858982 h 2105891"/>
              <a:gd name="connsiteX11" fmla="*/ 318655 w 665019"/>
              <a:gd name="connsiteY11" fmla="*/ 942109 h 2105891"/>
              <a:gd name="connsiteX12" fmla="*/ 401782 w 665019"/>
              <a:gd name="connsiteY12" fmla="*/ 997527 h 2105891"/>
              <a:gd name="connsiteX13" fmla="*/ 443346 w 665019"/>
              <a:gd name="connsiteY13" fmla="*/ 1011382 h 2105891"/>
              <a:gd name="connsiteX14" fmla="*/ 526473 w 665019"/>
              <a:gd name="connsiteY14" fmla="*/ 1066800 h 2105891"/>
              <a:gd name="connsiteX15" fmla="*/ 581891 w 665019"/>
              <a:gd name="connsiteY15" fmla="*/ 1149927 h 2105891"/>
              <a:gd name="connsiteX16" fmla="*/ 609600 w 665019"/>
              <a:gd name="connsiteY16" fmla="*/ 1191491 h 2105891"/>
              <a:gd name="connsiteX17" fmla="*/ 637310 w 665019"/>
              <a:gd name="connsiteY17" fmla="*/ 1219200 h 2105891"/>
              <a:gd name="connsiteX18" fmla="*/ 623455 w 665019"/>
              <a:gd name="connsiteY18" fmla="*/ 1330036 h 2105891"/>
              <a:gd name="connsiteX19" fmla="*/ 609600 w 665019"/>
              <a:gd name="connsiteY19" fmla="*/ 1371600 h 2105891"/>
              <a:gd name="connsiteX20" fmla="*/ 665019 w 665019"/>
              <a:gd name="connsiteY20" fmla="*/ 1496291 h 2105891"/>
              <a:gd name="connsiteX21" fmla="*/ 651164 w 665019"/>
              <a:gd name="connsiteY21" fmla="*/ 1593273 h 2105891"/>
              <a:gd name="connsiteX22" fmla="*/ 637310 w 665019"/>
              <a:gd name="connsiteY22" fmla="*/ 1634836 h 2105891"/>
              <a:gd name="connsiteX23" fmla="*/ 554182 w 665019"/>
              <a:gd name="connsiteY23" fmla="*/ 1607127 h 2105891"/>
              <a:gd name="connsiteX24" fmla="*/ 512619 w 665019"/>
              <a:gd name="connsiteY24" fmla="*/ 1634836 h 2105891"/>
              <a:gd name="connsiteX25" fmla="*/ 457200 w 665019"/>
              <a:gd name="connsiteY25" fmla="*/ 1690254 h 2105891"/>
              <a:gd name="connsiteX26" fmla="*/ 429491 w 665019"/>
              <a:gd name="connsiteY26" fmla="*/ 1731818 h 2105891"/>
              <a:gd name="connsiteX27" fmla="*/ 401782 w 665019"/>
              <a:gd name="connsiteY27" fmla="*/ 1814945 h 2105891"/>
              <a:gd name="connsiteX28" fmla="*/ 415637 w 665019"/>
              <a:gd name="connsiteY28" fmla="*/ 1884218 h 2105891"/>
              <a:gd name="connsiteX29" fmla="*/ 457200 w 665019"/>
              <a:gd name="connsiteY29" fmla="*/ 1925782 h 2105891"/>
              <a:gd name="connsiteX30" fmla="*/ 471055 w 665019"/>
              <a:gd name="connsiteY30" fmla="*/ 1967345 h 2105891"/>
              <a:gd name="connsiteX31" fmla="*/ 484910 w 665019"/>
              <a:gd name="connsiteY31" fmla="*/ 2105891 h 210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5019" h="2105891">
                <a:moveTo>
                  <a:pt x="41564" y="0"/>
                </a:moveTo>
                <a:cubicBezTo>
                  <a:pt x="36946" y="64655"/>
                  <a:pt x="34868" y="129541"/>
                  <a:pt x="27710" y="193964"/>
                </a:cubicBezTo>
                <a:cubicBezTo>
                  <a:pt x="25607" y="212889"/>
                  <a:pt x="15848" y="230445"/>
                  <a:pt x="13855" y="249382"/>
                </a:cubicBezTo>
                <a:cubicBezTo>
                  <a:pt x="6587" y="318427"/>
                  <a:pt x="4618" y="387927"/>
                  <a:pt x="0" y="457200"/>
                </a:cubicBezTo>
                <a:cubicBezTo>
                  <a:pt x="4618" y="489527"/>
                  <a:pt x="-749" y="524974"/>
                  <a:pt x="13855" y="554182"/>
                </a:cubicBezTo>
                <a:cubicBezTo>
                  <a:pt x="20386" y="567244"/>
                  <a:pt x="42357" y="561505"/>
                  <a:pt x="55419" y="568036"/>
                </a:cubicBezTo>
                <a:cubicBezTo>
                  <a:pt x="70312" y="575482"/>
                  <a:pt x="83128" y="586509"/>
                  <a:pt x="96982" y="595745"/>
                </a:cubicBezTo>
                <a:cubicBezTo>
                  <a:pt x="106218" y="609600"/>
                  <a:pt x="117928" y="622093"/>
                  <a:pt x="124691" y="637309"/>
                </a:cubicBezTo>
                <a:cubicBezTo>
                  <a:pt x="136553" y="663999"/>
                  <a:pt x="143164" y="692727"/>
                  <a:pt x="152400" y="720436"/>
                </a:cubicBezTo>
                <a:cubicBezTo>
                  <a:pt x="164599" y="757033"/>
                  <a:pt x="185945" y="833217"/>
                  <a:pt x="221673" y="845127"/>
                </a:cubicBezTo>
                <a:lnTo>
                  <a:pt x="263237" y="858982"/>
                </a:lnTo>
                <a:cubicBezTo>
                  <a:pt x="281710" y="886691"/>
                  <a:pt x="290946" y="923636"/>
                  <a:pt x="318655" y="942109"/>
                </a:cubicBezTo>
                <a:cubicBezTo>
                  <a:pt x="346364" y="960582"/>
                  <a:pt x="370189" y="986996"/>
                  <a:pt x="401782" y="997527"/>
                </a:cubicBezTo>
                <a:cubicBezTo>
                  <a:pt x="415637" y="1002145"/>
                  <a:pt x="430580" y="1004290"/>
                  <a:pt x="443346" y="1011382"/>
                </a:cubicBezTo>
                <a:cubicBezTo>
                  <a:pt x="472457" y="1027555"/>
                  <a:pt x="526473" y="1066800"/>
                  <a:pt x="526473" y="1066800"/>
                </a:cubicBezTo>
                <a:lnTo>
                  <a:pt x="581891" y="1149927"/>
                </a:lnTo>
                <a:cubicBezTo>
                  <a:pt x="591127" y="1163782"/>
                  <a:pt x="597826" y="1179717"/>
                  <a:pt x="609600" y="1191491"/>
                </a:cubicBezTo>
                <a:lnTo>
                  <a:pt x="637310" y="1219200"/>
                </a:lnTo>
                <a:cubicBezTo>
                  <a:pt x="632692" y="1256145"/>
                  <a:pt x="630116" y="1293404"/>
                  <a:pt x="623455" y="1330036"/>
                </a:cubicBezTo>
                <a:cubicBezTo>
                  <a:pt x="620842" y="1344405"/>
                  <a:pt x="607987" y="1357085"/>
                  <a:pt x="609600" y="1371600"/>
                </a:cubicBezTo>
                <a:cubicBezTo>
                  <a:pt x="616195" y="1430952"/>
                  <a:pt x="636148" y="1452984"/>
                  <a:pt x="665019" y="1496291"/>
                </a:cubicBezTo>
                <a:cubicBezTo>
                  <a:pt x="660401" y="1528618"/>
                  <a:pt x="657568" y="1561252"/>
                  <a:pt x="651164" y="1593273"/>
                </a:cubicBezTo>
                <a:cubicBezTo>
                  <a:pt x="648300" y="1607593"/>
                  <a:pt x="651767" y="1632771"/>
                  <a:pt x="637310" y="1634836"/>
                </a:cubicBezTo>
                <a:cubicBezTo>
                  <a:pt x="608395" y="1638966"/>
                  <a:pt x="554182" y="1607127"/>
                  <a:pt x="554182" y="1607127"/>
                </a:cubicBezTo>
                <a:cubicBezTo>
                  <a:pt x="540328" y="1616363"/>
                  <a:pt x="523021" y="1621834"/>
                  <a:pt x="512619" y="1634836"/>
                </a:cubicBezTo>
                <a:cubicBezTo>
                  <a:pt x="458881" y="1702009"/>
                  <a:pt x="547883" y="1660028"/>
                  <a:pt x="457200" y="1690254"/>
                </a:cubicBezTo>
                <a:cubicBezTo>
                  <a:pt x="447964" y="1704109"/>
                  <a:pt x="436254" y="1716602"/>
                  <a:pt x="429491" y="1731818"/>
                </a:cubicBezTo>
                <a:cubicBezTo>
                  <a:pt x="417629" y="1758508"/>
                  <a:pt x="401782" y="1814945"/>
                  <a:pt x="401782" y="1814945"/>
                </a:cubicBezTo>
                <a:cubicBezTo>
                  <a:pt x="406400" y="1838036"/>
                  <a:pt x="405106" y="1863156"/>
                  <a:pt x="415637" y="1884218"/>
                </a:cubicBezTo>
                <a:cubicBezTo>
                  <a:pt x="424399" y="1901743"/>
                  <a:pt x="446332" y="1909479"/>
                  <a:pt x="457200" y="1925782"/>
                </a:cubicBezTo>
                <a:cubicBezTo>
                  <a:pt x="465301" y="1937933"/>
                  <a:pt x="466437" y="1953491"/>
                  <a:pt x="471055" y="1967345"/>
                </a:cubicBezTo>
                <a:cubicBezTo>
                  <a:pt x="487947" y="2068694"/>
                  <a:pt x="484910" y="2022381"/>
                  <a:pt x="484910" y="210589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67">
            <a:extLst>
              <a:ext uri="{FF2B5EF4-FFF2-40B4-BE49-F238E27FC236}">
                <a16:creationId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135358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69">
            <a:extLst>
              <a:ext uri="{FF2B5EF4-FFF2-40B4-BE49-F238E27FC236}">
                <a16:creationId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719298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67">
            <a:extLst>
              <a:ext uri="{FF2B5EF4-FFF2-40B4-BE49-F238E27FC236}">
                <a16:creationId xmlns:a16="http://schemas.microsoft.com/office/drawing/2014/main" id="{C292E4A5-93BD-4E64-8D43-1B65B248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449" y="498273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71">
            <a:extLst>
              <a:ext uri="{FF2B5EF4-FFF2-40B4-BE49-F238E27FC236}">
                <a16:creationId xmlns:a16="http://schemas.microsoft.com/office/drawing/2014/main" id="{EE4C8D68-559A-4BD1-9339-57950481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14" y="537675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DC73BF2-17F2-4C30-BC64-927FD67F76D7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1316115" y="2259617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3BE8BDE-6073-4FD2-9DAD-BF5B3659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414" y="909798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F3845F5-D116-4EA4-BDFC-09AAA5420556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FBF565F8-B61B-4911-99C9-CAF9787F1B65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35ADFD6F-9CD1-4BF1-99EF-88C80546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477" y="5816104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</p:spTree>
    <p:extLst>
      <p:ext uri="{BB962C8B-B14F-4D97-AF65-F5344CB8AC3E}">
        <p14:creationId xmlns:p14="http://schemas.microsoft.com/office/powerpoint/2010/main" val="4918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11CD17-8335-408C-B3A8-60190817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35" y="26173"/>
            <a:ext cx="6364076" cy="6920825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A42933E8-995D-4A9F-8F10-40A5D727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2640" y="1602650"/>
            <a:ext cx="12118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ED86A8A-7FAF-473F-B76D-23939759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982" y="5805087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B050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1818FF8-6689-420F-A57F-B29FCDDD1FA0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5941651" y="213976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B833287-DA20-4666-BA90-EFFB93EA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50" y="496722"/>
            <a:ext cx="2719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BBB07CED-AEBE-4DB2-98E0-B2194D43FE02}"/>
              </a:ext>
            </a:extLst>
          </p:cNvPr>
          <p:cNvSpPr txBox="1">
            <a:spLocks noChangeArrowheads="1"/>
          </p:cNvSpPr>
          <p:nvPr/>
        </p:nvSpPr>
        <p:spPr bwMode="auto">
          <a:xfrm rot="249206">
            <a:off x="8093177" y="5723562"/>
            <a:ext cx="226570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</a:rPr>
              <a:t>ĐỊA TRUNG HẢI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56C7B0-5BD4-4394-A671-EB5FB2D814BE}"/>
              </a:ext>
            </a:extLst>
          </p:cNvPr>
          <p:cNvSpPr/>
          <p:nvPr/>
        </p:nvSpPr>
        <p:spPr>
          <a:xfrm>
            <a:off x="10642301" y="1311007"/>
            <a:ext cx="1024569" cy="1949986"/>
          </a:xfrm>
          <a:custGeom>
            <a:avLst/>
            <a:gdLst>
              <a:gd name="connsiteX0" fmla="*/ 0 w 1024569"/>
              <a:gd name="connsiteY0" fmla="*/ 0 h 1949986"/>
              <a:gd name="connsiteX1" fmla="*/ 55085 w 1024569"/>
              <a:gd name="connsiteY1" fmla="*/ 44068 h 1949986"/>
              <a:gd name="connsiteX2" fmla="*/ 99152 w 1024569"/>
              <a:gd name="connsiteY2" fmla="*/ 66101 h 1949986"/>
              <a:gd name="connsiteX3" fmla="*/ 132203 w 1024569"/>
              <a:gd name="connsiteY3" fmla="*/ 99152 h 1949986"/>
              <a:gd name="connsiteX4" fmla="*/ 165253 w 1024569"/>
              <a:gd name="connsiteY4" fmla="*/ 121186 h 1949986"/>
              <a:gd name="connsiteX5" fmla="*/ 187287 w 1024569"/>
              <a:gd name="connsiteY5" fmla="*/ 154236 h 1949986"/>
              <a:gd name="connsiteX6" fmla="*/ 253388 w 1024569"/>
              <a:gd name="connsiteY6" fmla="*/ 220338 h 1949986"/>
              <a:gd name="connsiteX7" fmla="*/ 286439 w 1024569"/>
              <a:gd name="connsiteY7" fmla="*/ 264405 h 1949986"/>
              <a:gd name="connsiteX8" fmla="*/ 264405 w 1024569"/>
              <a:gd name="connsiteY8" fmla="*/ 495759 h 1949986"/>
              <a:gd name="connsiteX9" fmla="*/ 242371 w 1024569"/>
              <a:gd name="connsiteY9" fmla="*/ 528810 h 1949986"/>
              <a:gd name="connsiteX10" fmla="*/ 297456 w 1024569"/>
              <a:gd name="connsiteY10" fmla="*/ 649995 h 1949986"/>
              <a:gd name="connsiteX11" fmla="*/ 308473 w 1024569"/>
              <a:gd name="connsiteY11" fmla="*/ 738130 h 1949986"/>
              <a:gd name="connsiteX12" fmla="*/ 319490 w 1024569"/>
              <a:gd name="connsiteY12" fmla="*/ 793215 h 1949986"/>
              <a:gd name="connsiteX13" fmla="*/ 352540 w 1024569"/>
              <a:gd name="connsiteY13" fmla="*/ 804232 h 1949986"/>
              <a:gd name="connsiteX14" fmla="*/ 363557 w 1024569"/>
              <a:gd name="connsiteY14" fmla="*/ 837282 h 1949986"/>
              <a:gd name="connsiteX15" fmla="*/ 396608 w 1024569"/>
              <a:gd name="connsiteY15" fmla="*/ 870333 h 1949986"/>
              <a:gd name="connsiteX16" fmla="*/ 429658 w 1024569"/>
              <a:gd name="connsiteY16" fmla="*/ 969485 h 1949986"/>
              <a:gd name="connsiteX17" fmla="*/ 440675 w 1024569"/>
              <a:gd name="connsiteY17" fmla="*/ 1002535 h 1949986"/>
              <a:gd name="connsiteX18" fmla="*/ 462709 w 1024569"/>
              <a:gd name="connsiteY18" fmla="*/ 1035586 h 1949986"/>
              <a:gd name="connsiteX19" fmla="*/ 473726 w 1024569"/>
              <a:gd name="connsiteY19" fmla="*/ 1090670 h 1949986"/>
              <a:gd name="connsiteX20" fmla="*/ 506776 w 1024569"/>
              <a:gd name="connsiteY20" fmla="*/ 1101687 h 1949986"/>
              <a:gd name="connsiteX21" fmla="*/ 528810 w 1024569"/>
              <a:gd name="connsiteY21" fmla="*/ 1134738 h 1949986"/>
              <a:gd name="connsiteX22" fmla="*/ 561861 w 1024569"/>
              <a:gd name="connsiteY22" fmla="*/ 1156771 h 1949986"/>
              <a:gd name="connsiteX23" fmla="*/ 594911 w 1024569"/>
              <a:gd name="connsiteY23" fmla="*/ 1189822 h 1949986"/>
              <a:gd name="connsiteX24" fmla="*/ 638979 w 1024569"/>
              <a:gd name="connsiteY24" fmla="*/ 1244906 h 1949986"/>
              <a:gd name="connsiteX25" fmla="*/ 661012 w 1024569"/>
              <a:gd name="connsiteY25" fmla="*/ 1277957 h 1949986"/>
              <a:gd name="connsiteX26" fmla="*/ 694063 w 1024569"/>
              <a:gd name="connsiteY26" fmla="*/ 1311007 h 1949986"/>
              <a:gd name="connsiteX27" fmla="*/ 705080 w 1024569"/>
              <a:gd name="connsiteY27" fmla="*/ 1344058 h 1949986"/>
              <a:gd name="connsiteX28" fmla="*/ 760164 w 1024569"/>
              <a:gd name="connsiteY28" fmla="*/ 1421176 h 1949986"/>
              <a:gd name="connsiteX29" fmla="*/ 782198 w 1024569"/>
              <a:gd name="connsiteY29" fmla="*/ 1454227 h 1949986"/>
              <a:gd name="connsiteX30" fmla="*/ 848299 w 1024569"/>
              <a:gd name="connsiteY30" fmla="*/ 1465244 h 1949986"/>
              <a:gd name="connsiteX31" fmla="*/ 881350 w 1024569"/>
              <a:gd name="connsiteY31" fmla="*/ 1509311 h 1949986"/>
              <a:gd name="connsiteX32" fmla="*/ 892367 w 1024569"/>
              <a:gd name="connsiteY32" fmla="*/ 1542362 h 1949986"/>
              <a:gd name="connsiteX33" fmla="*/ 914400 w 1024569"/>
              <a:gd name="connsiteY33" fmla="*/ 1630497 h 1949986"/>
              <a:gd name="connsiteX34" fmla="*/ 925417 w 1024569"/>
              <a:gd name="connsiteY34" fmla="*/ 1685581 h 1949986"/>
              <a:gd name="connsiteX35" fmla="*/ 936434 w 1024569"/>
              <a:gd name="connsiteY35" fmla="*/ 1718632 h 1949986"/>
              <a:gd name="connsiteX36" fmla="*/ 958468 w 1024569"/>
              <a:gd name="connsiteY36" fmla="*/ 1828800 h 1949986"/>
              <a:gd name="connsiteX37" fmla="*/ 969485 w 1024569"/>
              <a:gd name="connsiteY37" fmla="*/ 1861851 h 1949986"/>
              <a:gd name="connsiteX38" fmla="*/ 991518 w 1024569"/>
              <a:gd name="connsiteY38" fmla="*/ 1894901 h 1949986"/>
              <a:gd name="connsiteX39" fmla="*/ 1024569 w 1024569"/>
              <a:gd name="connsiteY39" fmla="*/ 1949986 h 19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4569" h="1949986">
                <a:moveTo>
                  <a:pt x="0" y="0"/>
                </a:moveTo>
                <a:cubicBezTo>
                  <a:pt x="18362" y="14689"/>
                  <a:pt x="35520" y="31025"/>
                  <a:pt x="55085" y="44068"/>
                </a:cubicBezTo>
                <a:cubicBezTo>
                  <a:pt x="68750" y="53178"/>
                  <a:pt x="85788" y="56556"/>
                  <a:pt x="99152" y="66101"/>
                </a:cubicBezTo>
                <a:cubicBezTo>
                  <a:pt x="111830" y="75157"/>
                  <a:pt x="120234" y="89178"/>
                  <a:pt x="132203" y="99152"/>
                </a:cubicBezTo>
                <a:cubicBezTo>
                  <a:pt x="142375" y="107628"/>
                  <a:pt x="154236" y="113841"/>
                  <a:pt x="165253" y="121186"/>
                </a:cubicBezTo>
                <a:cubicBezTo>
                  <a:pt x="172598" y="132203"/>
                  <a:pt x="178490" y="144340"/>
                  <a:pt x="187287" y="154236"/>
                </a:cubicBezTo>
                <a:cubicBezTo>
                  <a:pt x="207989" y="177526"/>
                  <a:pt x="234691" y="195410"/>
                  <a:pt x="253388" y="220338"/>
                </a:cubicBezTo>
                <a:lnTo>
                  <a:pt x="286439" y="264405"/>
                </a:lnTo>
                <a:cubicBezTo>
                  <a:pt x="285875" y="271170"/>
                  <a:pt x="270368" y="471909"/>
                  <a:pt x="264405" y="495759"/>
                </a:cubicBezTo>
                <a:cubicBezTo>
                  <a:pt x="261194" y="508604"/>
                  <a:pt x="249716" y="517793"/>
                  <a:pt x="242371" y="528810"/>
                </a:cubicBezTo>
                <a:cubicBezTo>
                  <a:pt x="268184" y="632060"/>
                  <a:pt x="242992" y="595532"/>
                  <a:pt x="297456" y="649995"/>
                </a:cubicBezTo>
                <a:cubicBezTo>
                  <a:pt x="301128" y="679373"/>
                  <a:pt x="303971" y="708867"/>
                  <a:pt x="308473" y="738130"/>
                </a:cubicBezTo>
                <a:cubicBezTo>
                  <a:pt x="311320" y="756638"/>
                  <a:pt x="309103" y="777635"/>
                  <a:pt x="319490" y="793215"/>
                </a:cubicBezTo>
                <a:cubicBezTo>
                  <a:pt x="325931" y="802877"/>
                  <a:pt x="341523" y="800560"/>
                  <a:pt x="352540" y="804232"/>
                </a:cubicBezTo>
                <a:cubicBezTo>
                  <a:pt x="356212" y="815249"/>
                  <a:pt x="357115" y="827620"/>
                  <a:pt x="363557" y="837282"/>
                </a:cubicBezTo>
                <a:cubicBezTo>
                  <a:pt x="372200" y="850246"/>
                  <a:pt x="389640" y="856397"/>
                  <a:pt x="396608" y="870333"/>
                </a:cubicBezTo>
                <a:cubicBezTo>
                  <a:pt x="412188" y="901493"/>
                  <a:pt x="418641" y="936434"/>
                  <a:pt x="429658" y="969485"/>
                </a:cubicBezTo>
                <a:cubicBezTo>
                  <a:pt x="433330" y="980502"/>
                  <a:pt x="434233" y="992873"/>
                  <a:pt x="440675" y="1002535"/>
                </a:cubicBezTo>
                <a:lnTo>
                  <a:pt x="462709" y="1035586"/>
                </a:lnTo>
                <a:cubicBezTo>
                  <a:pt x="466381" y="1053947"/>
                  <a:pt x="463339" y="1075090"/>
                  <a:pt x="473726" y="1090670"/>
                </a:cubicBezTo>
                <a:cubicBezTo>
                  <a:pt x="480167" y="1100332"/>
                  <a:pt x="497708" y="1094433"/>
                  <a:pt x="506776" y="1101687"/>
                </a:cubicBezTo>
                <a:cubicBezTo>
                  <a:pt x="517115" y="1109959"/>
                  <a:pt x="519447" y="1125375"/>
                  <a:pt x="528810" y="1134738"/>
                </a:cubicBezTo>
                <a:cubicBezTo>
                  <a:pt x="538173" y="1144100"/>
                  <a:pt x="551689" y="1148295"/>
                  <a:pt x="561861" y="1156771"/>
                </a:cubicBezTo>
                <a:cubicBezTo>
                  <a:pt x="573830" y="1166745"/>
                  <a:pt x="583894" y="1178805"/>
                  <a:pt x="594911" y="1189822"/>
                </a:cubicBezTo>
                <a:cubicBezTo>
                  <a:pt x="616359" y="1254167"/>
                  <a:pt x="589146" y="1195073"/>
                  <a:pt x="638979" y="1244906"/>
                </a:cubicBezTo>
                <a:cubicBezTo>
                  <a:pt x="648342" y="1254269"/>
                  <a:pt x="652536" y="1267785"/>
                  <a:pt x="661012" y="1277957"/>
                </a:cubicBezTo>
                <a:cubicBezTo>
                  <a:pt x="670986" y="1289926"/>
                  <a:pt x="683046" y="1299990"/>
                  <a:pt x="694063" y="1311007"/>
                </a:cubicBezTo>
                <a:cubicBezTo>
                  <a:pt x="697735" y="1322024"/>
                  <a:pt x="699887" y="1333671"/>
                  <a:pt x="705080" y="1344058"/>
                </a:cubicBezTo>
                <a:cubicBezTo>
                  <a:pt x="713734" y="1361366"/>
                  <a:pt x="751847" y="1409533"/>
                  <a:pt x="760164" y="1421176"/>
                </a:cubicBezTo>
                <a:cubicBezTo>
                  <a:pt x="767860" y="1431950"/>
                  <a:pt x="770355" y="1448305"/>
                  <a:pt x="782198" y="1454227"/>
                </a:cubicBezTo>
                <a:cubicBezTo>
                  <a:pt x="802177" y="1464217"/>
                  <a:pt x="826265" y="1461572"/>
                  <a:pt x="848299" y="1465244"/>
                </a:cubicBezTo>
                <a:cubicBezTo>
                  <a:pt x="859316" y="1479933"/>
                  <a:pt x="872240" y="1493369"/>
                  <a:pt x="881350" y="1509311"/>
                </a:cubicBezTo>
                <a:cubicBezTo>
                  <a:pt x="887112" y="1519394"/>
                  <a:pt x="889311" y="1531158"/>
                  <a:pt x="892367" y="1542362"/>
                </a:cubicBezTo>
                <a:cubicBezTo>
                  <a:pt x="900335" y="1571577"/>
                  <a:pt x="908461" y="1600803"/>
                  <a:pt x="914400" y="1630497"/>
                </a:cubicBezTo>
                <a:cubicBezTo>
                  <a:pt x="918072" y="1648858"/>
                  <a:pt x="920875" y="1667415"/>
                  <a:pt x="925417" y="1685581"/>
                </a:cubicBezTo>
                <a:cubicBezTo>
                  <a:pt x="928234" y="1696847"/>
                  <a:pt x="933915" y="1707296"/>
                  <a:pt x="936434" y="1718632"/>
                </a:cubicBezTo>
                <a:cubicBezTo>
                  <a:pt x="958077" y="1816024"/>
                  <a:pt x="936518" y="1751976"/>
                  <a:pt x="958468" y="1828800"/>
                </a:cubicBezTo>
                <a:cubicBezTo>
                  <a:pt x="961658" y="1839966"/>
                  <a:pt x="964292" y="1851464"/>
                  <a:pt x="969485" y="1861851"/>
                </a:cubicBezTo>
                <a:cubicBezTo>
                  <a:pt x="975406" y="1873694"/>
                  <a:pt x="984174" y="1883884"/>
                  <a:pt x="991518" y="1894901"/>
                </a:cubicBezTo>
                <a:cubicBezTo>
                  <a:pt x="1004527" y="1946935"/>
                  <a:pt x="988992" y="1932198"/>
                  <a:pt x="1024569" y="1949986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67">
            <a:extLst>
              <a:ext uri="{FF2B5EF4-FFF2-40B4-BE49-F238E27FC236}">
                <a16:creationId xmlns:a16="http://schemas.microsoft.com/office/drawing/2014/main" id="{A6629B2E-1A74-4838-9A90-7FCDE9750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06" y="154465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69">
            <a:extLst>
              <a:ext uri="{FF2B5EF4-FFF2-40B4-BE49-F238E27FC236}">
                <a16:creationId xmlns:a16="http://schemas.microsoft.com/office/drawing/2014/main" id="{CD453596-26A7-421E-A5E7-FF80520E5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773" y="913581"/>
            <a:ext cx="1001306" cy="397425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67">
            <a:extLst>
              <a:ext uri="{FF2B5EF4-FFF2-40B4-BE49-F238E27FC236}">
                <a16:creationId xmlns:a16="http://schemas.microsoft.com/office/drawing/2014/main" id="{AEAC826C-FCF5-4CB1-BACB-B664137FB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701" y="531375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71">
            <a:extLst>
              <a:ext uri="{FF2B5EF4-FFF2-40B4-BE49-F238E27FC236}">
                <a16:creationId xmlns:a16="http://schemas.microsoft.com/office/drawing/2014/main" id="{7BB2419E-4298-4984-846E-3ACDAB65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485" y="5275654"/>
            <a:ext cx="1286838" cy="529433"/>
          </a:xfrm>
          <a:prstGeom prst="wedgeRoundRectCallout">
            <a:avLst>
              <a:gd name="adj1" fmla="val 87217"/>
              <a:gd name="adj2" fmla="val -3067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38408E6-8CD3-4EFC-AA59-2C667F41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59595"/>
              </p:ext>
            </p:extLst>
          </p:nvPr>
        </p:nvGraphicFramePr>
        <p:xfrm>
          <a:off x="82926" y="489207"/>
          <a:ext cx="6044446" cy="47585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060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513839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948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9" name="Oval 67">
            <a:extLst>
              <a:ext uri="{FF2B5EF4-FFF2-40B4-BE49-F238E27FC236}">
                <a16:creationId xmlns:a16="http://schemas.microsoft.com/office/drawing/2014/main" id="{FD3FA490-69E4-42E8-9347-42EA0C878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271" y="335091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67">
            <a:extLst>
              <a:ext uri="{FF2B5EF4-FFF2-40B4-BE49-F238E27FC236}">
                <a16:creationId xmlns:a16="http://schemas.microsoft.com/office/drawing/2014/main" id="{39AB04C3-AA56-4BE1-8D95-D9B626D3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382" y="117875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6E9657-99BF-420A-9BED-11079D889EA5}"/>
              </a:ext>
            </a:extLst>
          </p:cNvPr>
          <p:cNvSpPr/>
          <p:nvPr/>
        </p:nvSpPr>
        <p:spPr>
          <a:xfrm>
            <a:off x="3051373" y="2334637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0EEA4F-C927-4381-8AD3-C47F59B932D9}"/>
              </a:ext>
            </a:extLst>
          </p:cNvPr>
          <p:cNvSpPr/>
          <p:nvPr/>
        </p:nvSpPr>
        <p:spPr>
          <a:xfrm>
            <a:off x="3082745" y="2938685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60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7DD10-3805-4E4C-949D-92CDF5FB820A}"/>
              </a:ext>
            </a:extLst>
          </p:cNvPr>
          <p:cNvSpPr/>
          <p:nvPr/>
        </p:nvSpPr>
        <p:spPr>
          <a:xfrm>
            <a:off x="3051373" y="1756747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745EAF-9311-4414-92BA-6794ECA9850F}"/>
              </a:ext>
            </a:extLst>
          </p:cNvPr>
          <p:cNvSpPr/>
          <p:nvPr/>
        </p:nvSpPr>
        <p:spPr>
          <a:xfrm>
            <a:off x="3051373" y="1143788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466D5A-1F6C-4AEE-BD50-0B4E0CBE395B}"/>
              </a:ext>
            </a:extLst>
          </p:cNvPr>
          <p:cNvSpPr/>
          <p:nvPr/>
        </p:nvSpPr>
        <p:spPr>
          <a:xfrm>
            <a:off x="3051373" y="3444514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Âu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BCE5E0-7DEB-4FF4-B8FA-F5F04619E5D0}"/>
              </a:ext>
            </a:extLst>
          </p:cNvPr>
          <p:cNvSpPr/>
          <p:nvPr/>
        </p:nvSpPr>
        <p:spPr>
          <a:xfrm>
            <a:off x="3620283" y="4146219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triệu km</a:t>
            </a:r>
            <a:r>
              <a:rPr lang="en-US" sz="20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F91C97-512E-41F9-9669-E86B57A163A6}"/>
              </a:ext>
            </a:extLst>
          </p:cNvPr>
          <p:cNvSpPr/>
          <p:nvPr/>
        </p:nvSpPr>
        <p:spPr>
          <a:xfrm>
            <a:off x="3687987" y="4694073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Đới ôn hòa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814516-FC6B-44AE-8A58-86837DB9D926}"/>
              </a:ext>
            </a:extLst>
          </p:cNvPr>
          <p:cNvSpPr txBox="1"/>
          <p:nvPr/>
        </p:nvSpPr>
        <p:spPr>
          <a:xfrm>
            <a:off x="2003735" y="-369"/>
            <a:ext cx="26017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2943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uoc do tu nhien chau Au ">
            <a:extLst>
              <a:ext uri="{FF2B5EF4-FFF2-40B4-BE49-F238E27FC236}">
                <a16:creationId xmlns:a16="http://schemas.microsoft.com/office/drawing/2014/main" id="{1BFFBF2E-65E5-4390-89D8-62154825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93" y="143221"/>
            <a:ext cx="6553200" cy="6324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F879C4E8-AB7D-4707-A316-8BE534B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55" y="1438621"/>
            <a:ext cx="3510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Nhận xét đường bờ biển châu Âu có đặc điểm gì nổi bật?</a:t>
            </a:r>
          </a:p>
        </p:txBody>
      </p:sp>
      <p:sp>
        <p:nvSpPr>
          <p:cNvPr id="11271" name="Freeform 7">
            <a:extLst>
              <a:ext uri="{FF2B5EF4-FFF2-40B4-BE49-F238E27FC236}">
                <a16:creationId xmlns:a16="http://schemas.microsoft.com/office/drawing/2014/main" id="{2BB5D52B-C967-48D6-9FCC-469CABAF4D27}"/>
              </a:ext>
            </a:extLst>
          </p:cNvPr>
          <p:cNvSpPr>
            <a:spLocks/>
          </p:cNvSpPr>
          <p:nvPr/>
        </p:nvSpPr>
        <p:spPr bwMode="auto">
          <a:xfrm>
            <a:off x="4937393" y="1438621"/>
            <a:ext cx="4572000" cy="396240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431254C2-1DD4-4F10-B74F-6AFE4B03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518" y="6456709"/>
            <a:ext cx="3778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Lược đồ tự nhiên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692" y="1030731"/>
            <a:ext cx="5288298" cy="5750935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0E592197-6BAD-4868-ACB2-0E0471F4A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2" y="2370532"/>
            <a:ext cx="67394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1C11AF"/>
                </a:solidFill>
                <a:latin typeface="Arial" panose="020B0604020202020204" pitchFamily="34" charset="0"/>
              </a:rPr>
              <a:t>- Bờ biển bị cắt xẻ mạnh biển ăn sâu vào đất liền tạo nhiều bán đảo, vũng, vịnh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5D229002-8372-4335-A5EB-BC46F8BF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3482992"/>
            <a:ext cx="1424153" cy="914400"/>
          </a:xfrm>
          <a:prstGeom prst="wedgeRectCallout">
            <a:avLst>
              <a:gd name="adj1" fmla="val -31080"/>
              <a:gd name="adj2" fmla="val 8115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Bán đảo Ibêrich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591A89ED-990C-4E35-9A11-38443E6E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1100868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Bán đảo Xcan-đi-na-vi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E55B1766-9F65-4B2A-A774-0559426AE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221" y="5757132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B5AEF3F4-6BF8-4E6B-9C0D-9362A93E2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335" y="5680932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</p:spTree>
    <p:extLst>
      <p:ext uri="{BB962C8B-B14F-4D97-AF65-F5344CB8AC3E}">
        <p14:creationId xmlns:p14="http://schemas.microsoft.com/office/powerpoint/2010/main" val="19342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E432F-887E-4785-A363-69E19EB59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42" t="15666" r="32590" b="14699"/>
          <a:stretch/>
        </p:blipFill>
        <p:spPr>
          <a:xfrm>
            <a:off x="5255046" y="59433"/>
            <a:ext cx="7138166" cy="67391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4E1071-9D29-46DE-8BE6-6CAC1AB788EB}"/>
              </a:ext>
            </a:extLst>
          </p:cNvPr>
          <p:cNvGrpSpPr/>
          <p:nvPr/>
        </p:nvGrpSpPr>
        <p:grpSpPr>
          <a:xfrm>
            <a:off x="168166" y="1650124"/>
            <a:ext cx="3626068" cy="2680138"/>
            <a:chOff x="168166" y="1650124"/>
            <a:chExt cx="3626068" cy="268013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CB49508-63E2-4283-B8C0-8DDAFA20F223}"/>
                </a:ext>
              </a:extLst>
            </p:cNvPr>
            <p:cNvSpPr/>
            <p:nvPr/>
          </p:nvSpPr>
          <p:spPr>
            <a:xfrm>
              <a:off x="168166" y="1650124"/>
              <a:ext cx="3626068" cy="2680138"/>
            </a:xfrm>
            <a:prstGeom prst="wedgeRoundRectCallout">
              <a:avLst>
                <a:gd name="adj1" fmla="val 92210"/>
                <a:gd name="adj2" fmla="val -2768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50EE04-EFE6-4C86-9584-69EFE4791ACE}"/>
                </a:ext>
              </a:extLst>
            </p:cNvPr>
            <p:cNvSpPr txBox="1"/>
            <p:nvPr/>
          </p:nvSpPr>
          <p:spPr>
            <a:xfrm>
              <a:off x="375385" y="1866808"/>
              <a:ext cx="341884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trên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51.1 các biển: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 Trung Hải, Biển Bắc, Ban- Tích, biển Đen, Biển Trắng?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2A45F9-286A-479A-B09D-63AD325146DC}"/>
              </a:ext>
            </a:extLst>
          </p:cNvPr>
          <p:cNvSpPr txBox="1"/>
          <p:nvPr/>
        </p:nvSpPr>
        <p:spPr>
          <a:xfrm rot="571264">
            <a:off x="7141413" y="5088299"/>
            <a:ext cx="24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D653A-A64F-4951-AE64-105EC71FD392}"/>
              </a:ext>
            </a:extLst>
          </p:cNvPr>
          <p:cNvSpPr txBox="1"/>
          <p:nvPr/>
        </p:nvSpPr>
        <p:spPr>
          <a:xfrm>
            <a:off x="7162755" y="2789136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186DA-A900-423A-BE1F-C173550C1827}"/>
              </a:ext>
            </a:extLst>
          </p:cNvPr>
          <p:cNvSpPr txBox="1"/>
          <p:nvPr/>
        </p:nvSpPr>
        <p:spPr>
          <a:xfrm rot="19591066">
            <a:off x="8032618" y="2819914"/>
            <a:ext cx="13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B6411-3F22-4096-A5EB-47E4BC536383}"/>
              </a:ext>
            </a:extLst>
          </p:cNvPr>
          <p:cNvSpPr txBox="1"/>
          <p:nvPr/>
        </p:nvSpPr>
        <p:spPr>
          <a:xfrm rot="19664248">
            <a:off x="9485670" y="421868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Cloud Callout 15">
            <a:extLst>
              <a:ext uri="{FF2B5EF4-FFF2-40B4-BE49-F238E27FC236}">
                <a16:creationId xmlns:a16="http://schemas.microsoft.com/office/drawing/2014/main" id="{137BC8D1-E9EC-4029-851F-3E53D3BEADCE}"/>
              </a:ext>
            </a:extLst>
          </p:cNvPr>
          <p:cNvSpPr/>
          <p:nvPr/>
        </p:nvSpPr>
        <p:spPr>
          <a:xfrm>
            <a:off x="9097655" y="391428"/>
            <a:ext cx="1906824" cy="900361"/>
          </a:xfrm>
          <a:prstGeom prst="cloudCallout">
            <a:avLst>
              <a:gd name="adj1" fmla="val -36367"/>
              <a:gd name="adj2" fmla="val 103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B9B7C-2E49-4B76-B389-F7F87C4F8A27}"/>
              </a:ext>
            </a:extLst>
          </p:cNvPr>
          <p:cNvSpPr txBox="1"/>
          <p:nvPr/>
        </p:nvSpPr>
        <p:spPr>
          <a:xfrm>
            <a:off x="9363871" y="669913"/>
            <a:ext cx="13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776787" y="3250788"/>
            <a:ext cx="3966162" cy="1078372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10 giây,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loạt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giơ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#9Slide03 SFU Futura_12" panose="000004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839842" y="1459721"/>
            <a:ext cx="6732885" cy="1077218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tên 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danh thuộc quốc gia nào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8848" y="5042118"/>
            <a:ext cx="4554987" cy="1384995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HS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 HS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quyền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đoán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theo.</a:t>
            </a:r>
            <a:endParaRPr lang="en-US" sz="2800" b="1" dirty="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929" y="3174651"/>
            <a:ext cx="3834465" cy="1384995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GV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chiếu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lượt</a:t>
            </a:r>
            <a:r>
              <a:rPr lang="en-US" sz="2800" b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HS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A4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41066" y="94852"/>
            <a:ext cx="477064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-295500" y="250277"/>
            <a:ext cx="650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EF5A69-3586-4E38-B78A-C52E3E7C6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BBF86315-EA2D-4C43-8C7F-426993B2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Châu Âu có những </a:t>
            </a:r>
          </a:p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dạng địa hình chính nào?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2BF0D0-1A1A-446F-9E42-A34EA2822BE4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92B2DB76-8A7D-4A30-907D-BCF476F3B16F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55CC2216-978C-4CB9-921D-032981BC40BB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7EA04D65-9F0D-4990-AFE9-573BA362AEEE}"/>
              </a:ext>
            </a:extLst>
          </p:cNvPr>
          <p:cNvSpPr>
            <a:spLocks/>
          </p:cNvSpPr>
          <p:nvPr/>
        </p:nvSpPr>
        <p:spPr bwMode="auto">
          <a:xfrm>
            <a:off x="8141465" y="1707614"/>
            <a:ext cx="3130627" cy="2667419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28327"/>
              </p:ext>
            </p:extLst>
          </p:nvPr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:a16="http://schemas.microsoft.com/office/drawing/2014/main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903781" y="809420"/>
            <a:ext cx="10674948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một số dãy núi và đồng bằng lớn Châu Âu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5211082" y="4270561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5222095" y="5218473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5222095" y="6194878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7036" y="33489"/>
            <a:ext cx="1214522" cy="698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51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211159"/>
            <a:chOff x="211276" y="1553378"/>
            <a:chExt cx="4338690" cy="52111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52111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390361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trung l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sông Đa-nuyp t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ơng đối thấp và bằng phẳng (trừ phía tây)</a:t>
              </a: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830230" y="1565614"/>
              <a:ext cx="317990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0C3114-1056-42AD-A768-49F23A23D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4DAEC45D-BF57-4FA2-91AF-26D854E3ECE4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56126CED-10BA-4EB7-844E-586E4A96E0CA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23196-1AAC-46F0-A18B-2052B1A9B464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9" name="Text Box 36">
            <a:extLst>
              <a:ext uri="{FF2B5EF4-FFF2-40B4-BE49-F238E27FC236}">
                <a16:creationId xmlns:a16="http://schemas.microsoft.com/office/drawing/2014/main" id="{72270EF2-F7F3-4602-8A4C-959863518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4" y="1117459"/>
            <a:ext cx="55316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7EB22066-A51A-4E2B-B2FB-2B8766CF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8" y="2305514"/>
            <a:ext cx="5921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trung bình hoặc thấp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7D09390F-2338-4698-B315-E2E95CDB3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5" y="3119085"/>
            <a:ext cx="48169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bắc và trung tâm: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U-ran, Xcan-di-na-vi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109.jpg" descr="Image result for Iceland&quot;">
            <a:extLst>
              <a:ext uri="{FF2B5EF4-FFF2-40B4-BE49-F238E27FC236}">
                <a16:creationId xmlns:a16="http://schemas.microsoft.com/office/drawing/2014/main" id="{4C2B138F-F4A2-49EB-B3B8-D427F103C8D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874017" y="721009"/>
            <a:ext cx="6111599" cy="6146553"/>
          </a:xfrm>
          <a:prstGeom prst="rect">
            <a:avLst/>
          </a:prstGeom>
          <a:ln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A25EF-A134-485F-8D3E-9CB93FF62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001" y="1488988"/>
            <a:ext cx="6245910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730E0F-6E8F-4E4D-8B7C-231FE5B7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14" y="370441"/>
            <a:ext cx="5762456" cy="6266573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B958D61-1A1E-42C3-9E58-FE258488452C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44CE5-5DA9-4CFD-B4ED-6AE0DF0E02BA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E63D2054-127A-403D-83C8-6D45392B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28" y="1073323"/>
            <a:ext cx="5607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phía Nam Châu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088ABD5-C62B-47C3-BE6C-7BC848475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7" y="2351782"/>
            <a:ext cx="53541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núi nhọn, cao, sườn dốc.Phần lớn độ cao TB dưới 2000m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C6FA0D84-2C62-44E9-91B8-96A9D630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9" y="4228420"/>
            <a:ext cx="64959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nam :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An-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-pat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Ban-căng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,A-pen-nin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98C8DDEB-D813-4C03-ADC2-01C9A3634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9" y="815248"/>
            <a:ext cx="10146535" cy="5874586"/>
          </a:xfrm>
          <a:prstGeom prst="rect">
            <a:avLst/>
          </a:prstGeom>
        </p:spPr>
      </p:pic>
      <p:pic>
        <p:nvPicPr>
          <p:cNvPr id="17" name="Picture 16" descr="A picture containing mountain, grass, sky, nature&#10;&#10;Description automatically generated">
            <a:extLst>
              <a:ext uri="{FF2B5EF4-FFF2-40B4-BE49-F238E27FC236}">
                <a16:creationId xmlns:a16="http://schemas.microsoft.com/office/drawing/2014/main" id="{A308C0EC-DF93-47CE-AEFA-55FFEE8D8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3" y="815248"/>
            <a:ext cx="10317612" cy="59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268919" y="2209070"/>
            <a:ext cx="9132176" cy="769076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</a:t>
            </a:r>
            <a:r>
              <a:rPr lang="en-US" sz="4400" b="1" dirty="0" smtClean="0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TẬP </a:t>
            </a:r>
            <a:r>
              <a:rPr 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05401"/>
            <a:ext cx="6858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57801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 dirty="0">
                <a:solidFill>
                  <a:srgbClr val="FF00FF"/>
                </a:solidFill>
              </a:rPr>
              <a:t>Về nhà </a:t>
            </a:r>
            <a:r>
              <a:rPr lang="en-US" sz="3600" b="1" dirty="0" smtClean="0">
                <a:solidFill>
                  <a:srgbClr val="FF00FF"/>
                </a:solidFill>
              </a:rPr>
              <a:t>: </a:t>
            </a:r>
            <a:r>
              <a:rPr lang="en-US" sz="3600" b="1" dirty="0" err="1" smtClean="0">
                <a:solidFill>
                  <a:srgbClr val="FF00FF"/>
                </a:solidFill>
              </a:rPr>
              <a:t>học</a:t>
            </a:r>
            <a:r>
              <a:rPr lang="en-US" sz="3600" b="1" dirty="0" smtClean="0">
                <a:solidFill>
                  <a:srgbClr val="FF00FF"/>
                </a:solidFill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</a:rPr>
              <a:t>thuộc</a:t>
            </a:r>
            <a:r>
              <a:rPr lang="en-US" sz="3600" b="1" dirty="0" smtClean="0">
                <a:solidFill>
                  <a:srgbClr val="FF00FF"/>
                </a:solidFill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</a:rPr>
              <a:t>bài</a:t>
            </a:r>
            <a:r>
              <a:rPr lang="en-US" sz="3600" b="1" dirty="0" smtClean="0">
                <a:solidFill>
                  <a:srgbClr val="FF00FF"/>
                </a:solidFill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</a:rPr>
              <a:t>cũ</a:t>
            </a:r>
            <a:r>
              <a:rPr lang="en-US" sz="3600" b="1" dirty="0" smtClean="0">
                <a:solidFill>
                  <a:srgbClr val="FF00FF"/>
                </a:solidFill>
              </a:rPr>
              <a:t>. </a:t>
            </a:r>
            <a:endParaRPr lang="en-US" sz="3600" b="1" dirty="0">
              <a:solidFill>
                <a:srgbClr val="FF00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6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36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36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6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cư</a:t>
            </a:r>
            <a:r>
              <a:rPr lang="en-US" sz="36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36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36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6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3600" b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3804889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Lễ hội đấu bò tót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(Tây Ban Nha)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18900" y="16764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1330202"/>
            <a:ext cx="7286692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4295206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Truyện cổ  Andersen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(Đan Mạch)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Eiffel (Pháp)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3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" name="image56.jpg">
            <a:extLst>
              <a:ext uri="{FF2B5EF4-FFF2-40B4-BE49-F238E27FC236}">
                <a16:creationId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645572" y="708382"/>
            <a:ext cx="7094483" cy="59656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/>
              <a:t> 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đồng hồ BigBen (Anh)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6" y="1462881"/>
            <a:ext cx="7620000" cy="5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loa kèn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(Quốc hoa của Ý)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nghiêng Pisa (I-ta-li-a)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6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5148526" y="1140889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châu lục tiếp giáp châu Á.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6503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920</Words>
  <Application>Microsoft Office PowerPoint</Application>
  <PresentationFormat>Widescreen</PresentationFormat>
  <Paragraphs>239</Paragraphs>
  <Slides>27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#9Slide03 SFU Futura_12</vt:lpstr>
      <vt:lpstr>#9Slide07 FS Playlist Caps</vt:lpstr>
      <vt:lpstr>.VnArialH</vt:lpstr>
      <vt:lpstr>Arial</vt:lpstr>
      <vt:lpstr>Calibri</vt:lpstr>
      <vt:lpstr>Calibri Light</vt:lpstr>
      <vt:lpstr>Cambria</vt:lpstr>
      <vt:lpstr>等线</vt:lpstr>
      <vt:lpstr>Kids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51</cp:revision>
  <dcterms:created xsi:type="dcterms:W3CDTF">2022-03-02T02:00:06Z</dcterms:created>
  <dcterms:modified xsi:type="dcterms:W3CDTF">2023-10-10T15:45:33Z</dcterms:modified>
</cp:coreProperties>
</file>