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34" r:id="rId2"/>
    <p:sldId id="328" r:id="rId3"/>
    <p:sldId id="333" r:id="rId4"/>
    <p:sldId id="335" r:id="rId5"/>
    <p:sldId id="297" r:id="rId6"/>
    <p:sldId id="294" r:id="rId7"/>
    <p:sldId id="337" r:id="rId8"/>
    <p:sldId id="350" r:id="rId9"/>
    <p:sldId id="352" r:id="rId10"/>
    <p:sldId id="353" r:id="rId11"/>
    <p:sldId id="346" r:id="rId12"/>
    <p:sldId id="354" r:id="rId13"/>
    <p:sldId id="338" r:id="rId14"/>
  </p:sldIdLst>
  <p:sldSz cx="9144000" cy="5143500" type="screen16x9"/>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118C3B"/>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65" autoAdjust="0"/>
    <p:restoredTop sz="86478" autoAdjust="0"/>
  </p:normalViewPr>
  <p:slideViewPr>
    <p:cSldViewPr>
      <p:cViewPr varScale="1">
        <p:scale>
          <a:sx n="77" d="100"/>
          <a:sy n="77" d="100"/>
        </p:scale>
        <p:origin x="954"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2B909-2B53-4A70-BC70-AEF46C7ACF24}" type="datetimeFigureOut">
              <a:rPr lang="zh-CN" altLang="en-US" smtClean="0"/>
              <a:pPr/>
              <a:t>2023/10/10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9BF44-F5CE-455C-A9FE-73A15FC422D4}" type="slidenum">
              <a:rPr lang="zh-CN" altLang="en-US" smtClean="0"/>
              <a:pPr/>
              <a:t>‹#›</a:t>
            </a:fld>
            <a:endParaRPr lang="zh-CN" altLang="en-US"/>
          </a:p>
        </p:txBody>
      </p:sp>
    </p:spTree>
    <p:extLst>
      <p:ext uri="{BB962C8B-B14F-4D97-AF65-F5344CB8AC3E}">
        <p14:creationId xmlns:p14="http://schemas.microsoft.com/office/powerpoint/2010/main" val="55322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solidFill>
                <a:srgbClr val="7030A0"/>
              </a:solidFill>
            </a:endParaRPr>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1</a:t>
            </a:fld>
            <a:endParaRPr lang="zh-CN" altLang="en-US"/>
          </a:p>
        </p:txBody>
      </p:sp>
    </p:spTree>
    <p:extLst>
      <p:ext uri="{BB962C8B-B14F-4D97-AF65-F5344CB8AC3E}">
        <p14:creationId xmlns:p14="http://schemas.microsoft.com/office/powerpoint/2010/main" val="687007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solidFill>
                <a:srgbClr val="7030A0"/>
              </a:solidFill>
            </a:endParaRPr>
          </a:p>
          <a:p>
            <a:endParaRPr lang="zh-CN" altLang="en-US" dirty="0"/>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11</a:t>
            </a:fld>
            <a:endParaRPr lang="zh-CN" altLang="en-US"/>
          </a:p>
        </p:txBody>
      </p:sp>
    </p:spTree>
    <p:extLst>
      <p:ext uri="{BB962C8B-B14F-4D97-AF65-F5344CB8AC3E}">
        <p14:creationId xmlns:p14="http://schemas.microsoft.com/office/powerpoint/2010/main" val="3426947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12</a:t>
            </a:fld>
            <a:endParaRPr lang="zh-CN" altLang="en-US"/>
          </a:p>
        </p:txBody>
      </p:sp>
    </p:spTree>
    <p:extLst>
      <p:ext uri="{BB962C8B-B14F-4D97-AF65-F5344CB8AC3E}">
        <p14:creationId xmlns:p14="http://schemas.microsoft.com/office/powerpoint/2010/main" val="1734014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solidFill>
                <a:srgbClr val="7030A0"/>
              </a:solidFill>
            </a:endParaRPr>
          </a:p>
          <a:p>
            <a:endParaRPr lang="en-US" dirty="0"/>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13</a:t>
            </a:fld>
            <a:endParaRPr lang="zh-CN" altLang="en-US"/>
          </a:p>
        </p:txBody>
      </p:sp>
    </p:spTree>
    <p:extLst>
      <p:ext uri="{BB962C8B-B14F-4D97-AF65-F5344CB8AC3E}">
        <p14:creationId xmlns:p14="http://schemas.microsoft.com/office/powerpoint/2010/main" val="429432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2</a:t>
            </a:fld>
            <a:endParaRPr lang="zh-CN" altLang="en-US"/>
          </a:p>
        </p:txBody>
      </p:sp>
    </p:spTree>
    <p:extLst>
      <p:ext uri="{BB962C8B-B14F-4D97-AF65-F5344CB8AC3E}">
        <p14:creationId xmlns:p14="http://schemas.microsoft.com/office/powerpoint/2010/main" val="3513617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solidFill>
                <a:srgbClr val="7030A0"/>
              </a:solidFill>
            </a:endParaRPr>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3</a:t>
            </a:fld>
            <a:endParaRPr lang="zh-CN" altLang="en-US"/>
          </a:p>
        </p:txBody>
      </p:sp>
    </p:spTree>
    <p:extLst>
      <p:ext uri="{BB962C8B-B14F-4D97-AF65-F5344CB8AC3E}">
        <p14:creationId xmlns:p14="http://schemas.microsoft.com/office/powerpoint/2010/main" val="748608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4</a:t>
            </a:fld>
            <a:endParaRPr lang="zh-CN" altLang="en-US"/>
          </a:p>
        </p:txBody>
      </p:sp>
    </p:spTree>
    <p:extLst>
      <p:ext uri="{BB962C8B-B14F-4D97-AF65-F5344CB8AC3E}">
        <p14:creationId xmlns:p14="http://schemas.microsoft.com/office/powerpoint/2010/main" val="301771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5</a:t>
            </a:fld>
            <a:endParaRPr lang="zh-CN" altLang="en-US"/>
          </a:p>
        </p:txBody>
      </p:sp>
    </p:spTree>
    <p:extLst>
      <p:ext uri="{BB962C8B-B14F-4D97-AF65-F5344CB8AC3E}">
        <p14:creationId xmlns:p14="http://schemas.microsoft.com/office/powerpoint/2010/main" val="931461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solidFill>
                  <a:srgbClr val="7030A0"/>
                </a:solidFill>
              </a:rPr>
              <a:t>Email: levanbinh72qn1@gmail.com  ĐT:</a:t>
            </a:r>
            <a:r>
              <a:rPr lang="en-US" altLang="zh-CN" baseline="0" dirty="0">
                <a:solidFill>
                  <a:srgbClr val="7030A0"/>
                </a:solidFill>
              </a:rPr>
              <a:t> 0905168837</a:t>
            </a:r>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6</a:t>
            </a:fld>
            <a:endParaRPr lang="zh-CN" altLang="en-US"/>
          </a:p>
        </p:txBody>
      </p:sp>
    </p:spTree>
    <p:extLst>
      <p:ext uri="{BB962C8B-B14F-4D97-AF65-F5344CB8AC3E}">
        <p14:creationId xmlns:p14="http://schemas.microsoft.com/office/powerpoint/2010/main" val="2581340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solidFill>
                  <a:srgbClr val="7030A0"/>
                </a:solidFill>
              </a:rPr>
              <a:t>Email: levanbinh72qn1@gmail.com  ĐT:</a:t>
            </a:r>
            <a:r>
              <a:rPr lang="en-US" altLang="zh-CN" baseline="0" dirty="0">
                <a:solidFill>
                  <a:srgbClr val="7030A0"/>
                </a:solidFill>
              </a:rPr>
              <a:t> 0905168837</a:t>
            </a:r>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7</a:t>
            </a:fld>
            <a:endParaRPr lang="zh-CN" altLang="en-US"/>
          </a:p>
        </p:txBody>
      </p:sp>
    </p:spTree>
    <p:extLst>
      <p:ext uri="{BB962C8B-B14F-4D97-AF65-F5344CB8AC3E}">
        <p14:creationId xmlns:p14="http://schemas.microsoft.com/office/powerpoint/2010/main" val="727580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8</a:t>
            </a:fld>
            <a:endParaRPr lang="zh-CN" altLang="en-US"/>
          </a:p>
        </p:txBody>
      </p:sp>
    </p:spTree>
    <p:extLst>
      <p:ext uri="{BB962C8B-B14F-4D97-AF65-F5344CB8AC3E}">
        <p14:creationId xmlns:p14="http://schemas.microsoft.com/office/powerpoint/2010/main" val="3008414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solidFill>
                <a:srgbClr val="7030A0"/>
              </a:solidFill>
            </a:endParaRPr>
          </a:p>
        </p:txBody>
      </p:sp>
      <p:sp>
        <p:nvSpPr>
          <p:cNvPr id="4" name="Slide Number Placeholder 3"/>
          <p:cNvSpPr>
            <a:spLocks noGrp="1"/>
          </p:cNvSpPr>
          <p:nvPr>
            <p:ph type="sldNum" sz="quarter" idx="10"/>
          </p:nvPr>
        </p:nvSpPr>
        <p:spPr/>
        <p:txBody>
          <a:bodyPr/>
          <a:lstStyle/>
          <a:p>
            <a:fld id="{7E79BF44-F5CE-455C-A9FE-73A15FC422D4}" type="slidenum">
              <a:rPr lang="zh-CN" altLang="en-US" smtClean="0"/>
              <a:pPr/>
              <a:t>9</a:t>
            </a:fld>
            <a:endParaRPr lang="zh-CN" altLang="en-US"/>
          </a:p>
        </p:txBody>
      </p:sp>
    </p:spTree>
    <p:extLst>
      <p:ext uri="{BB962C8B-B14F-4D97-AF65-F5344CB8AC3E}">
        <p14:creationId xmlns:p14="http://schemas.microsoft.com/office/powerpoint/2010/main" val="383928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41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封面/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51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封面/目录">
    <p:spTree>
      <p:nvGrpSpPr>
        <p:cNvPr id="1" name=""/>
        <p:cNvGrpSpPr/>
        <p:nvPr/>
      </p:nvGrpSpPr>
      <p:grpSpPr>
        <a:xfrm>
          <a:off x="0" y="0"/>
          <a:ext cx="0" cy="0"/>
          <a:chOff x="0" y="0"/>
          <a:chExt cx="0" cy="0"/>
        </a:xfrm>
      </p:grpSpPr>
      <p:pic>
        <p:nvPicPr>
          <p:cNvPr id="3"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81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备用">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48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pic>
        <p:nvPicPr>
          <p:cNvPr id="66" name="Picture 4" descr="F:\0PPT素材\背景及图片\白麻子.jpg"/>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圆角矩形 11"/>
          <p:cNvSpPr/>
          <p:nvPr userDrawn="1"/>
        </p:nvSpPr>
        <p:spPr>
          <a:xfrm>
            <a:off x="792422" y="282745"/>
            <a:ext cx="7956042" cy="556740"/>
          </a:xfrm>
          <a:prstGeom prst="roundRect">
            <a:avLst>
              <a:gd name="adj" fmla="val 10650"/>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23528" y="150888"/>
            <a:ext cx="690204" cy="690204"/>
            <a:chOff x="4229236" y="3968984"/>
            <a:chExt cx="792000" cy="792000"/>
          </a:xfrm>
          <a:effectLst/>
        </p:grpSpPr>
        <p:sp>
          <p:nvSpPr>
            <p:cNvPr id="14" name="MH_Other_2"/>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900">
                <a:solidFill>
                  <a:prstClr val="white"/>
                </a:solidFill>
                <a:cs typeface="+mn-ea"/>
                <a:sym typeface="+mn-lt"/>
              </a:endParaRPr>
            </a:p>
          </p:txBody>
        </p:sp>
        <p:sp>
          <p:nvSpPr>
            <p:cNvPr id="15" name="MH_Title_1"/>
            <p:cNvSpPr/>
            <p:nvPr>
              <p:custDataLst>
                <p:tags r:id="rId2"/>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2400" dirty="0">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grpSp>
      <p:grpSp>
        <p:nvGrpSpPr>
          <p:cNvPr id="16" name="组合 15"/>
          <p:cNvGrpSpPr/>
          <p:nvPr userDrawn="1"/>
        </p:nvGrpSpPr>
        <p:grpSpPr>
          <a:xfrm>
            <a:off x="3426849" y="2715766"/>
            <a:ext cx="5717151" cy="2430016"/>
            <a:chOff x="3426849" y="2715766"/>
            <a:chExt cx="5717151" cy="2430016"/>
          </a:xfrm>
        </p:grpSpPr>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t="77539"/>
            <a:stretch/>
          </p:blipFill>
          <p:spPr>
            <a:xfrm rot="16200000">
              <a:off x="7317728" y="3319510"/>
              <a:ext cx="2430016" cy="1222527"/>
            </a:xfrm>
            <a:prstGeom prst="rect">
              <a:avLst/>
            </a:prstGeom>
          </p:spPr>
        </p:pic>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712634" y="1712134"/>
              <a:ext cx="1145581" cy="5717151"/>
            </a:xfrm>
            <a:prstGeom prst="rect">
              <a:avLst/>
            </a:prstGeom>
          </p:spPr>
        </p:pic>
      </p:grpSp>
    </p:spTree>
    <p:extLst>
      <p:ext uri="{BB962C8B-B14F-4D97-AF65-F5344CB8AC3E}">
        <p14:creationId xmlns:p14="http://schemas.microsoft.com/office/powerpoint/2010/main" val="35243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教学设计">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1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57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373023"/>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7" r:id="rId3"/>
    <p:sldLayoutId id="2147483673" r:id="rId4"/>
    <p:sldLayoutId id="2147483671" r:id="rId5"/>
    <p:sldLayoutId id="2147483674" r:id="rId6"/>
    <p:sldLayoutId id="2147483675" r:id="rId7"/>
    <p:sldLayoutId id="2147483676" r:id="rId8"/>
  </p:sldLayoutIdLst>
  <p:txStyles>
    <p:titleStyle>
      <a:lvl1pPr algn="ctr" defTabSz="1023252" rtl="0" eaLnBrk="1" latinLnBrk="0" hangingPunct="1">
        <a:spcBef>
          <a:spcPct val="0"/>
        </a:spcBef>
        <a:buNone/>
        <a:defRPr sz="5000" kern="1200">
          <a:solidFill>
            <a:schemeClr val="tx1"/>
          </a:solidFill>
          <a:latin typeface="+mj-lt"/>
          <a:ea typeface="+mj-ea"/>
          <a:cs typeface="+mj-cs"/>
        </a:defRPr>
      </a:lvl1pPr>
    </p:titleStyle>
    <p:bodyStyle>
      <a:lvl1pPr marL="383717" indent="-383717" algn="l" defTabSz="10232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392" indent="-319759" algn="l" defTabSz="10232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062" indent="-255814" algn="l" defTabSz="1023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68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31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940"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564"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188"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8819"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3252" rtl="0" eaLnBrk="1" latinLnBrk="0" hangingPunct="1">
        <a:defRPr sz="2000" kern="1200">
          <a:solidFill>
            <a:schemeClr val="tx1"/>
          </a:solidFill>
          <a:latin typeface="+mn-lt"/>
          <a:ea typeface="+mn-ea"/>
          <a:cs typeface="+mn-cs"/>
        </a:defRPr>
      </a:lvl1pPr>
      <a:lvl2pPr marL="511626" algn="l" defTabSz="1023252" rtl="0" eaLnBrk="1" latinLnBrk="0" hangingPunct="1">
        <a:defRPr sz="2000" kern="1200">
          <a:solidFill>
            <a:schemeClr val="tx1"/>
          </a:solidFill>
          <a:latin typeface="+mn-lt"/>
          <a:ea typeface="+mn-ea"/>
          <a:cs typeface="+mn-cs"/>
        </a:defRPr>
      </a:lvl2pPr>
      <a:lvl3pPr marL="1023252" algn="l" defTabSz="1023252" rtl="0" eaLnBrk="1" latinLnBrk="0" hangingPunct="1">
        <a:defRPr sz="2000" kern="1200">
          <a:solidFill>
            <a:schemeClr val="tx1"/>
          </a:solidFill>
          <a:latin typeface="+mn-lt"/>
          <a:ea typeface="+mn-ea"/>
          <a:cs typeface="+mn-cs"/>
        </a:defRPr>
      </a:lvl3pPr>
      <a:lvl4pPr marL="1534879" algn="l" defTabSz="1023252" rtl="0" eaLnBrk="1" latinLnBrk="0" hangingPunct="1">
        <a:defRPr sz="2000" kern="1200">
          <a:solidFill>
            <a:schemeClr val="tx1"/>
          </a:solidFill>
          <a:latin typeface="+mn-lt"/>
          <a:ea typeface="+mn-ea"/>
          <a:cs typeface="+mn-cs"/>
        </a:defRPr>
      </a:lvl4pPr>
      <a:lvl5pPr marL="2046502" algn="l" defTabSz="1023252" rtl="0" eaLnBrk="1" latinLnBrk="0" hangingPunct="1">
        <a:defRPr sz="2000" kern="1200">
          <a:solidFill>
            <a:schemeClr val="tx1"/>
          </a:solidFill>
          <a:latin typeface="+mn-lt"/>
          <a:ea typeface="+mn-ea"/>
          <a:cs typeface="+mn-cs"/>
        </a:defRPr>
      </a:lvl5pPr>
      <a:lvl6pPr marL="2558128" algn="l" defTabSz="1023252" rtl="0" eaLnBrk="1" latinLnBrk="0" hangingPunct="1">
        <a:defRPr sz="2000" kern="1200">
          <a:solidFill>
            <a:schemeClr val="tx1"/>
          </a:solidFill>
          <a:latin typeface="+mn-lt"/>
          <a:ea typeface="+mn-ea"/>
          <a:cs typeface="+mn-cs"/>
        </a:defRPr>
      </a:lvl6pPr>
      <a:lvl7pPr marL="3069752" algn="l" defTabSz="1023252" rtl="0" eaLnBrk="1" latinLnBrk="0" hangingPunct="1">
        <a:defRPr sz="2000" kern="1200">
          <a:solidFill>
            <a:schemeClr val="tx1"/>
          </a:solidFill>
          <a:latin typeface="+mn-lt"/>
          <a:ea typeface="+mn-ea"/>
          <a:cs typeface="+mn-cs"/>
        </a:defRPr>
      </a:lvl7pPr>
      <a:lvl8pPr marL="3581376" algn="l" defTabSz="1023252" rtl="0" eaLnBrk="1" latinLnBrk="0" hangingPunct="1">
        <a:defRPr sz="2000" kern="1200">
          <a:solidFill>
            <a:schemeClr val="tx1"/>
          </a:solidFill>
          <a:latin typeface="+mn-lt"/>
          <a:ea typeface="+mn-ea"/>
          <a:cs typeface="+mn-cs"/>
        </a:defRPr>
      </a:lvl8pPr>
      <a:lvl9pPr marL="4093003" algn="l" defTabSz="10232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ags" Target="../tags/tag7.xml"/><Relationship Id="rId7" Type="http://schemas.openxmlformats.org/officeDocument/2006/relationships/notesSlide" Target="../notesSlides/notesSlide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3.xml"/><Relationship Id="rId5" Type="http://schemas.openxmlformats.org/officeDocument/2006/relationships/tags" Target="../tags/tag9.xml"/><Relationship Id="rId4"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slideLayout" Target="../slideLayouts/slideLayout5.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 Type="http://schemas.openxmlformats.org/officeDocument/2006/relationships/tags" Target="../tags/tag12.xml"/><Relationship Id="rId16" Type="http://schemas.openxmlformats.org/officeDocument/2006/relationships/tags" Target="../tags/tag26.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tags" Target="../tags/tag25.xml"/><Relationship Id="rId10" Type="http://schemas.openxmlformats.org/officeDocument/2006/relationships/tags" Target="../tags/tag20.xml"/><Relationship Id="rId19" Type="http://schemas.openxmlformats.org/officeDocument/2006/relationships/notesSlide" Target="../notesSlides/notesSlide4.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683568" y="1331749"/>
            <a:ext cx="7560840" cy="1675956"/>
          </a:xfrm>
          <a:prstGeom prst="roundRect">
            <a:avLst>
              <a:gd name="adj" fmla="val 6466"/>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HIỂU BẢN THÂN, </a:t>
            </a:r>
          </a:p>
          <a:p>
            <a:pPr algn="ctr"/>
            <a:r>
              <a:rPr lang="en-US" altLang="zh-CN" sz="40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CHỌN ĐÚNG NGHỀ</a:t>
            </a:r>
            <a:endParaRPr lang="zh-CN" altLang="en-US" sz="4000" b="1" dirty="0">
              <a:solidFill>
                <a:srgbClr val="118C3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7" name="MH_Other_2"/>
          <p:cNvSpPr/>
          <p:nvPr>
            <p:custDataLst>
              <p:tags r:id="rId1"/>
            </p:custDataLst>
          </p:nvPr>
        </p:nvSpPr>
        <p:spPr>
          <a:xfrm>
            <a:off x="2668572" y="0"/>
            <a:ext cx="3816424" cy="1324708"/>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200" b="1" dirty="0">
                <a:solidFill>
                  <a:srgbClr val="002060"/>
                </a:solidFill>
                <a:latin typeface="Times New Roman" panose="02020603050405020304" pitchFamily="18" charset="0"/>
                <a:cs typeface="Times New Roman" panose="02020603050405020304" pitchFamily="18" charset="0"/>
                <a:sym typeface="+mn-lt"/>
              </a:rPr>
              <a:t>CHỦ ĐỀ 9</a:t>
            </a:r>
            <a:endParaRPr lang="zh-CN" altLang="en-US" sz="3200" b="1" dirty="0">
              <a:solidFill>
                <a:srgbClr val="002060"/>
              </a:solidFill>
              <a:latin typeface="Times New Roman" panose="02020603050405020304" pitchFamily="18" charset="0"/>
              <a:cs typeface="Times New Roman" panose="02020603050405020304" pitchFamily="18" charset="0"/>
              <a:sym typeface="+mn-lt"/>
            </a:endParaRPr>
          </a:p>
        </p:txBody>
      </p:sp>
      <p:pic>
        <p:nvPicPr>
          <p:cNvPr id="3" name="Picture 2"/>
          <p:cNvPicPr>
            <a:picLocks noChangeAspect="1"/>
          </p:cNvPicPr>
          <p:nvPr/>
        </p:nvPicPr>
        <p:blipFill>
          <a:blip r:embed="rId4"/>
          <a:stretch>
            <a:fillRect/>
          </a:stretch>
        </p:blipFill>
        <p:spPr>
          <a:xfrm>
            <a:off x="1907704" y="2859782"/>
            <a:ext cx="4968552" cy="2280667"/>
          </a:xfrm>
          <a:prstGeom prst="rect">
            <a:avLst/>
          </a:prstGeom>
        </p:spPr>
      </p:pic>
    </p:spTree>
    <p:extLst>
      <p:ext uri="{BB962C8B-B14F-4D97-AF65-F5344CB8AC3E}">
        <p14:creationId xmlns:p14="http://schemas.microsoft.com/office/powerpoint/2010/main" val="322679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646698"/>
            <a:ext cx="8604448" cy="830997"/>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Hoạt động 2</a:t>
            </a:r>
            <a:r>
              <a:rPr lang="vi-VN" sz="2400" dirty="0">
                <a:latin typeface="Times New Roman" panose="02020603050405020304" pitchFamily="18" charset="0"/>
                <a:cs typeface="Times New Roman" panose="02020603050405020304" pitchFamily="18" charset="0"/>
              </a:rPr>
              <a:t>:Đánh giá sự phù hợp giữa những phẩm chất, năng lực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a:t>
            </a:r>
            <a:r>
              <a:rPr lang="en-US" sz="2400" dirty="0" err="1">
                <a:latin typeface="Times New Roman" panose="02020603050405020304" pitchFamily="18" charset="0"/>
                <a:cs typeface="Times New Roman" panose="02020603050405020304" pitchFamily="18" charset="0"/>
              </a:rPr>
              <a:t>ủa</a:t>
            </a:r>
            <a:r>
              <a:rPr lang="vi-VN" sz="2400" dirty="0">
                <a:latin typeface="Times New Roman" panose="02020603050405020304" pitchFamily="18" charset="0"/>
                <a:cs typeface="Times New Roman" panose="02020603050405020304" pitchFamily="18" charset="0"/>
              </a:rPr>
              <a:t> bản thân với yêu cầu của một số nghề ở địa phương.</a:t>
            </a:r>
            <a:endParaRPr lang="en-US" sz="2400" dirty="0">
              <a:latin typeface="Times New Roman" panose="02020603050405020304" pitchFamily="18" charset="0"/>
              <a:cs typeface="Times New Roman" panose="02020603050405020304" pitchFamily="18" charset="0"/>
            </a:endParaRPr>
          </a:p>
        </p:txBody>
      </p:sp>
      <p:sp>
        <p:nvSpPr>
          <p:cNvPr id="4" name="TextBox 5"/>
          <p:cNvSpPr txBox="1"/>
          <p:nvPr/>
        </p:nvSpPr>
        <p:spPr>
          <a:xfrm>
            <a:off x="755576" y="123478"/>
            <a:ext cx="5256584" cy="523220"/>
          </a:xfrm>
          <a:prstGeom prst="rect">
            <a:avLst/>
          </a:prstGeom>
          <a:noFill/>
        </p:spPr>
        <p:txBody>
          <a:bodyPr wrap="square" rtlCol="0">
            <a:spAutoFit/>
          </a:bodyPr>
          <a:lstStyle/>
          <a:p>
            <a:pPr algn="ctr" fontAlgn="base">
              <a:spcBef>
                <a:spcPct val="0"/>
              </a:spcBef>
              <a:spcAft>
                <a:spcPct val="0"/>
              </a:spcAft>
              <a:buFont typeface="Montserrat" panose="00000500000000000000" charset="0"/>
              <a:buNone/>
            </a:pPr>
            <a:r>
              <a:rPr lang="vi-VN" altLang="zh-CN" sz="2800" b="1" dirty="0">
                <a:solidFill>
                  <a:srgbClr val="002060"/>
                </a:solidFill>
                <a:latin typeface="Times New Roman" panose="02020603050405020304" pitchFamily="18" charset="0"/>
                <a:ea typeface="Montserrat" panose="00000500000000000000" charset="0"/>
                <a:cs typeface="Times New Roman" panose="02020603050405020304" pitchFamily="18" charset="0"/>
              </a:rPr>
              <a:t>LUYỆN TẬP – THỰC HÀNH</a:t>
            </a:r>
            <a:endParaRPr lang="zh-CN" altLang="en-US" sz="2800" b="1" dirty="0">
              <a:solidFill>
                <a:srgbClr val="002060"/>
              </a:solidFill>
              <a:latin typeface="Times New Roman" panose="02020603050405020304" pitchFamily="18" charset="0"/>
              <a:ea typeface="Montserrat" panose="00000500000000000000" charset="0"/>
              <a:cs typeface="Times New Roman" panose="02020603050405020304" pitchFamily="18" charset="0"/>
            </a:endParaRPr>
          </a:p>
        </p:txBody>
      </p:sp>
      <p:sp>
        <p:nvSpPr>
          <p:cNvPr id="5" name="Rectangle 4"/>
          <p:cNvSpPr/>
          <p:nvPr/>
        </p:nvSpPr>
        <p:spPr>
          <a:xfrm>
            <a:off x="6526635" y="0"/>
            <a:ext cx="2501006" cy="461665"/>
          </a:xfrm>
          <a:prstGeom prst="rect">
            <a:avLst/>
          </a:prstGeom>
        </p:spPr>
        <p:txBody>
          <a:bodyPr wrap="none">
            <a:spAutoFit/>
          </a:bodyPr>
          <a:lstStyle/>
          <a:p>
            <a:pPr algn="just"/>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2" name="Group 11"/>
          <p:cNvGrpSpPr/>
          <p:nvPr/>
        </p:nvGrpSpPr>
        <p:grpSpPr>
          <a:xfrm>
            <a:off x="535520" y="1490837"/>
            <a:ext cx="8356959" cy="677837"/>
            <a:chOff x="344751" y="1927935"/>
            <a:chExt cx="8013828" cy="1975889"/>
          </a:xfrm>
        </p:grpSpPr>
        <p:sp>
          <p:nvSpPr>
            <p:cNvPr id="7" name="圆角矩形 3"/>
            <p:cNvSpPr/>
            <p:nvPr/>
          </p:nvSpPr>
          <p:spPr>
            <a:xfrm>
              <a:off x="444268" y="2031616"/>
              <a:ext cx="7814794" cy="1768527"/>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505" tIns="60753" rIns="121505" bIns="60753" rtlCol="0" anchor="ctr"/>
            <a:lstStyle/>
            <a:p>
              <a:pPr algn="ctr"/>
              <a:endParaRPr lang="zh-CN" altLang="en-US">
                <a:cs typeface="+mn-ea"/>
                <a:sym typeface="+mn-lt"/>
              </a:endParaRPr>
            </a:p>
          </p:txBody>
        </p:sp>
        <p:sp>
          <p:nvSpPr>
            <p:cNvPr id="8" name="矩形 93"/>
            <p:cNvSpPr/>
            <p:nvPr/>
          </p:nvSpPr>
          <p:spPr>
            <a:xfrm>
              <a:off x="344751" y="1927935"/>
              <a:ext cx="381992" cy="3841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505" tIns="60753" rIns="121505" bIns="60753" rtlCol="0" anchor="ctr"/>
            <a:lstStyle/>
            <a:p>
              <a:pPr algn="ctr"/>
              <a:endParaRPr lang="zh-CN" altLang="en-US">
                <a:cs typeface="+mn-ea"/>
                <a:sym typeface="+mn-lt"/>
              </a:endParaRPr>
            </a:p>
          </p:txBody>
        </p:sp>
        <p:sp>
          <p:nvSpPr>
            <p:cNvPr id="9" name="矩形 93"/>
            <p:cNvSpPr/>
            <p:nvPr/>
          </p:nvSpPr>
          <p:spPr>
            <a:xfrm rot="10800000">
              <a:off x="7976587" y="3519692"/>
              <a:ext cx="381992" cy="3841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505" tIns="60753" rIns="121505" bIns="60753" rtlCol="0" anchor="ctr"/>
            <a:lstStyle/>
            <a:p>
              <a:pPr algn="ctr"/>
              <a:endParaRPr lang="zh-CN" altLang="en-US">
                <a:cs typeface="+mn-ea"/>
                <a:sym typeface="+mn-lt"/>
              </a:endParaRPr>
            </a:p>
          </p:txBody>
        </p:sp>
      </p:grpSp>
      <p:sp>
        <p:nvSpPr>
          <p:cNvPr id="10" name="TextBox 40"/>
          <p:cNvSpPr txBox="1"/>
          <p:nvPr/>
        </p:nvSpPr>
        <p:spPr>
          <a:xfrm>
            <a:off x="822143" y="1682903"/>
            <a:ext cx="7783712" cy="338554"/>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r>
              <a:rPr lang="en-US">
                <a:solidFill>
                  <a:srgbClr val="002060"/>
                </a:solidFill>
                <a:latin typeface="Times New Roman" panose="02020603050405020304" pitchFamily="18" charset="0"/>
                <a:cs typeface="Times New Roman" panose="02020603050405020304" pitchFamily="18" charset="0"/>
              </a:rPr>
              <a:t>+ Xác định những nghề hiện có ở địa phương mà em quan tâm.</a:t>
            </a:r>
            <a:endParaRPr lang="en-US" b="1">
              <a:solidFill>
                <a:srgbClr val="002060"/>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537419" y="2363423"/>
            <a:ext cx="8355252" cy="1259479"/>
            <a:chOff x="344751" y="1927935"/>
            <a:chExt cx="8008328" cy="1608138"/>
          </a:xfrm>
        </p:grpSpPr>
        <p:sp>
          <p:nvSpPr>
            <p:cNvPr id="14" name="圆角矩形 3"/>
            <p:cNvSpPr/>
            <p:nvPr/>
          </p:nvSpPr>
          <p:spPr>
            <a:xfrm>
              <a:off x="444268" y="2031616"/>
              <a:ext cx="7814794" cy="138439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505" tIns="60753" rIns="121505" bIns="60753" rtlCol="0" anchor="ctr"/>
            <a:lstStyle/>
            <a:p>
              <a:pPr algn="ctr"/>
              <a:endParaRPr lang="zh-CN" altLang="en-US">
                <a:cs typeface="+mn-ea"/>
                <a:sym typeface="+mn-lt"/>
              </a:endParaRPr>
            </a:p>
          </p:txBody>
        </p:sp>
        <p:sp>
          <p:nvSpPr>
            <p:cNvPr id="15" name="矩形 93"/>
            <p:cNvSpPr/>
            <p:nvPr/>
          </p:nvSpPr>
          <p:spPr>
            <a:xfrm>
              <a:off x="344751" y="1927935"/>
              <a:ext cx="381992" cy="3841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505" tIns="60753" rIns="121505" bIns="60753" rtlCol="0" anchor="ctr"/>
            <a:lstStyle/>
            <a:p>
              <a:pPr algn="ctr"/>
              <a:endParaRPr lang="zh-CN" altLang="en-US">
                <a:cs typeface="+mn-ea"/>
                <a:sym typeface="+mn-lt"/>
              </a:endParaRPr>
            </a:p>
          </p:txBody>
        </p:sp>
        <p:sp>
          <p:nvSpPr>
            <p:cNvPr id="16" name="矩形 93"/>
            <p:cNvSpPr/>
            <p:nvPr/>
          </p:nvSpPr>
          <p:spPr>
            <a:xfrm rot="10800000">
              <a:off x="7971087" y="3151941"/>
              <a:ext cx="381992" cy="3841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505" tIns="60753" rIns="121505" bIns="60753" rtlCol="0" anchor="ctr"/>
            <a:lstStyle/>
            <a:p>
              <a:pPr algn="ctr"/>
              <a:endParaRPr lang="zh-CN" altLang="en-US">
                <a:cs typeface="+mn-ea"/>
                <a:sym typeface="+mn-lt"/>
              </a:endParaRPr>
            </a:p>
          </p:txBody>
        </p:sp>
      </p:grpSp>
      <p:sp>
        <p:nvSpPr>
          <p:cNvPr id="17" name="TextBox 40"/>
          <p:cNvSpPr txBox="1"/>
          <p:nvPr/>
        </p:nvSpPr>
        <p:spPr>
          <a:xfrm>
            <a:off x="759355" y="2473216"/>
            <a:ext cx="7997873" cy="923330"/>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Liệt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kê</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những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yêu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cầu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về</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phẩm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chất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năng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lực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của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một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số</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nghê</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hiện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có</a:t>
            </a:r>
            <a:r>
              <a:rPr lang="en-US" sz="2000" dirty="0">
                <a:solidFill>
                  <a:srgbClr val="002060"/>
                </a:solidFill>
                <a:latin typeface="Times New Roman" panose="02020603050405020304" pitchFamily="18" charset="0"/>
                <a:cs typeface="Times New Roman" panose="02020603050405020304" pitchFamily="18" charset="0"/>
              </a:rPr>
              <a:t> ở </a:t>
            </a:r>
            <a:r>
              <a:rPr lang="en-US" sz="2000" dirty="0" err="1">
                <a:solidFill>
                  <a:srgbClr val="002060"/>
                </a:solidFill>
                <a:latin typeface="Times New Roman" panose="02020603050405020304" pitchFamily="18" charset="0"/>
                <a:cs typeface="Times New Roman" panose="02020603050405020304" pitchFamily="18" charset="0"/>
              </a:rPr>
              <a:t>địa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phương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mà</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em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quan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tâm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Với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mỗi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nghề</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ghi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rõ</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những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thông</a:t>
            </a:r>
            <a:r>
              <a:rPr lang="en-US" sz="2000" dirty="0">
                <a:solidFill>
                  <a:srgbClr val="002060"/>
                </a:solidFill>
                <a:latin typeface="Times New Roman" panose="02020603050405020304" pitchFamily="18" charset="0"/>
                <a:cs typeface="Times New Roman" panose="02020603050405020304" pitchFamily="18" charset="0"/>
              </a:rPr>
              <a:t> tin </a:t>
            </a:r>
            <a:r>
              <a:rPr lang="en-US" sz="2000" dirty="0" err="1">
                <a:solidFill>
                  <a:srgbClr val="002060"/>
                </a:solidFill>
                <a:latin typeface="Times New Roman" panose="02020603050405020304" pitchFamily="18" charset="0"/>
                <a:cs typeface="Times New Roman" panose="02020603050405020304" pitchFamily="18" charset="0"/>
              </a:rPr>
              <a:t>mà</a:t>
            </a:r>
            <a:r>
              <a:rPr lang="en-US" sz="2000" dirty="0">
                <a:solidFill>
                  <a:srgbClr val="002060"/>
                </a:solidFill>
                <a:latin typeface="Times New Roman" panose="02020603050405020304" pitchFamily="18" charset="0"/>
                <a:cs typeface="Times New Roman" panose="02020603050405020304" pitchFamily="18" charset="0"/>
              </a:rPr>
              <a:t> HS </a:t>
            </a:r>
            <a:r>
              <a:rPr lang="en-US" sz="2000" dirty="0" err="1">
                <a:solidFill>
                  <a:srgbClr val="002060"/>
                </a:solidFill>
                <a:latin typeface="Times New Roman" panose="02020603050405020304" pitchFamily="18" charset="0"/>
                <a:cs typeface="Times New Roman" panose="02020603050405020304" pitchFamily="18" charset="0"/>
              </a:rPr>
              <a:t>thu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thập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được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về</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yêu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cầu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phẩm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chất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năng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lực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của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nghề</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theo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gợi</a:t>
            </a:r>
            <a:r>
              <a:rPr lang="en-US" sz="2000" dirty="0">
                <a:solidFill>
                  <a:srgbClr val="002060"/>
                </a:solidFill>
                <a:latin typeface="Times New Roman" panose="02020603050405020304" pitchFamily="18" charset="0"/>
                <a:cs typeface="Times New Roman" panose="02020603050405020304" pitchFamily="18" charset="0"/>
              </a:rPr>
              <a:t> ý SGK.</a:t>
            </a:r>
            <a:endParaRPr lang="en-US" sz="2000" b="1" dirty="0">
              <a:solidFill>
                <a:srgbClr val="002060"/>
              </a:solidFill>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579811" y="3622902"/>
            <a:ext cx="8356959" cy="1584969"/>
            <a:chOff x="344751" y="1927935"/>
            <a:chExt cx="8013828" cy="1975889"/>
          </a:xfrm>
        </p:grpSpPr>
        <p:sp>
          <p:nvSpPr>
            <p:cNvPr id="23" name="圆角矩形 3"/>
            <p:cNvSpPr/>
            <p:nvPr/>
          </p:nvSpPr>
          <p:spPr>
            <a:xfrm>
              <a:off x="444268" y="2031616"/>
              <a:ext cx="7814794" cy="1768527"/>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505" tIns="60753" rIns="121505" bIns="60753" rtlCol="0" anchor="ctr"/>
            <a:lstStyle/>
            <a:p>
              <a:pPr algn="ctr"/>
              <a:endParaRPr lang="zh-CN" altLang="en-US">
                <a:cs typeface="+mn-ea"/>
                <a:sym typeface="+mn-lt"/>
              </a:endParaRPr>
            </a:p>
          </p:txBody>
        </p:sp>
        <p:sp>
          <p:nvSpPr>
            <p:cNvPr id="24" name="矩形 93"/>
            <p:cNvSpPr/>
            <p:nvPr/>
          </p:nvSpPr>
          <p:spPr>
            <a:xfrm>
              <a:off x="344751" y="1927935"/>
              <a:ext cx="381992" cy="3841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505" tIns="60753" rIns="121505" bIns="60753" rtlCol="0" anchor="ctr"/>
            <a:lstStyle/>
            <a:p>
              <a:pPr algn="ctr"/>
              <a:endParaRPr lang="zh-CN" altLang="en-US">
                <a:cs typeface="+mn-ea"/>
                <a:sym typeface="+mn-lt"/>
              </a:endParaRPr>
            </a:p>
          </p:txBody>
        </p:sp>
        <p:sp>
          <p:nvSpPr>
            <p:cNvPr id="25" name="矩形 93"/>
            <p:cNvSpPr/>
            <p:nvPr/>
          </p:nvSpPr>
          <p:spPr>
            <a:xfrm rot="10800000">
              <a:off x="7976587" y="3519692"/>
              <a:ext cx="381992" cy="3841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505" tIns="60753" rIns="121505" bIns="60753" rtlCol="0" anchor="ctr"/>
            <a:lstStyle/>
            <a:p>
              <a:pPr algn="ctr"/>
              <a:endParaRPr lang="zh-CN" altLang="en-US">
                <a:cs typeface="+mn-ea"/>
                <a:sym typeface="+mn-lt"/>
              </a:endParaRPr>
            </a:p>
          </p:txBody>
        </p:sp>
      </p:grpSp>
      <p:sp>
        <p:nvSpPr>
          <p:cNvPr id="26" name="TextBox 40"/>
          <p:cNvSpPr txBox="1"/>
          <p:nvPr/>
        </p:nvSpPr>
        <p:spPr>
          <a:xfrm>
            <a:off x="812882" y="3817651"/>
            <a:ext cx="7997873" cy="1015663"/>
          </a:xfrm>
          <a:prstGeom prst="rect">
            <a:avLst/>
          </a:prstGeom>
          <a:noFill/>
        </p:spPr>
        <p:txBody>
          <a:bodyPr wrap="square" lIns="0" tIns="0" rIns="0" bIns="0" rtlCol="0">
            <a:spAutoFit/>
          </a:bodyPr>
          <a:lstStyle>
            <a:defPPr>
              <a:defRPr lang="zh-CN"/>
            </a:defPPr>
            <a:lvl1pPr>
              <a:defRPr sz="2200">
                <a:solidFill>
                  <a:schemeClr val="bg1"/>
                </a:solidFill>
                <a:latin typeface="微软雅黑" pitchFamily="34" charset="-122"/>
                <a:ea typeface="微软雅黑" pitchFamily="34" charset="-122"/>
              </a:defRPr>
            </a:lvl1pPr>
          </a:lstStyle>
          <a:p>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Lập</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bảng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để</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đối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chiếu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đánh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giá</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sự</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phù</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hợp</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hoặc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chưa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phù</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hợp</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giữa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những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yêu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cẩu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vê</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phẩm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chất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năng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lực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của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nghê</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em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quan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tâm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với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phẩm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chất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năng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lực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của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bản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thân</a:t>
            </a:r>
            <a:r>
              <a:rPr lang="en-US" dirty="0">
                <a:solidFill>
                  <a:srgbClr val="002060"/>
                </a:solidFill>
                <a:latin typeface="Times New Roman" panose="02020603050405020304" pitchFamily="18" charset="0"/>
                <a:cs typeface="Times New Roman" panose="02020603050405020304" pitchFamily="18" charset="0"/>
              </a:rPr>
              <a:t>.</a:t>
            </a:r>
            <a:endParaRPr lang="en-US"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773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circle(in)">
                                      <p:cBhvr>
                                        <p:cTn id="23" dur="2000"/>
                                        <p:tgtEl>
                                          <p:spTgt spid="26"/>
                                        </p:tgtEl>
                                      </p:cBhvr>
                                    </p:animEffect>
                                  </p:childTnLst>
                                </p:cTn>
                              </p:par>
                              <p:par>
                                <p:cTn id="24" presetID="6" presetClass="entr" presetSubtype="16"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circle(in)">
                                      <p:cBhvr>
                                        <p:cTn id="2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15535" y="-181039"/>
            <a:ext cx="1776609" cy="886636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V="1">
            <a:off x="2538825" y="-1471244"/>
            <a:ext cx="4075920" cy="9153568"/>
          </a:xfrm>
          <a:prstGeom prst="rect">
            <a:avLst/>
          </a:prstGeom>
        </p:spPr>
      </p:pic>
      <p:sp>
        <p:nvSpPr>
          <p:cNvPr id="6" name="Rectangle 5"/>
          <p:cNvSpPr/>
          <p:nvPr/>
        </p:nvSpPr>
        <p:spPr>
          <a:xfrm>
            <a:off x="274560" y="123478"/>
            <a:ext cx="8604448" cy="830997"/>
          </a:xfrm>
          <a:prstGeom prst="rect">
            <a:avLst/>
          </a:prstGeom>
        </p:spPr>
        <p:txBody>
          <a:bodyPr wrap="square">
            <a:spAutoFit/>
          </a:bodyPr>
          <a:lstStyle/>
          <a:p>
            <a:r>
              <a:rPr lang="vi-VN" sz="2400" b="1" dirty="0">
                <a:solidFill>
                  <a:srgbClr val="006600"/>
                </a:solidFill>
                <a:latin typeface="Times New Roman" panose="02020603050405020304" pitchFamily="18" charset="0"/>
                <a:cs typeface="Times New Roman" panose="02020603050405020304" pitchFamily="18" charset="0"/>
              </a:rPr>
              <a:t>Hoạt động 2</a:t>
            </a:r>
            <a:r>
              <a:rPr lang="vi-VN" sz="2400" dirty="0">
                <a:solidFill>
                  <a:srgbClr val="006600"/>
                </a:solidFill>
                <a:latin typeface="Times New Roman" panose="02020603050405020304" pitchFamily="18" charset="0"/>
                <a:cs typeface="Times New Roman" panose="02020603050405020304" pitchFamily="18" charset="0"/>
              </a:rPr>
              <a:t>:Đánh giá sự phù hợp giữa những phẩm chất, năng lực</a:t>
            </a:r>
            <a:r>
              <a:rPr lang="en-US" sz="2400" dirty="0">
                <a:solidFill>
                  <a:srgbClr val="006600"/>
                </a:solidFill>
                <a:latin typeface="Times New Roman" panose="02020603050405020304" pitchFamily="18" charset="0"/>
                <a:cs typeface="Times New Roman" panose="02020603050405020304" pitchFamily="18" charset="0"/>
              </a:rPr>
              <a:t> </a:t>
            </a:r>
            <a:r>
              <a:rPr lang="vi-VN" sz="2400" dirty="0">
                <a:solidFill>
                  <a:srgbClr val="006600"/>
                </a:solidFill>
                <a:latin typeface="Times New Roman" panose="02020603050405020304" pitchFamily="18" charset="0"/>
                <a:cs typeface="Times New Roman" panose="02020603050405020304" pitchFamily="18" charset="0"/>
              </a:rPr>
              <a:t>c</a:t>
            </a:r>
            <a:r>
              <a:rPr lang="en-US" sz="2400" dirty="0" err="1">
                <a:solidFill>
                  <a:srgbClr val="006600"/>
                </a:solidFill>
                <a:latin typeface="Times New Roman" panose="02020603050405020304" pitchFamily="18" charset="0"/>
                <a:cs typeface="Times New Roman" panose="02020603050405020304" pitchFamily="18" charset="0"/>
              </a:rPr>
              <a:t>ủa</a:t>
            </a:r>
            <a:r>
              <a:rPr lang="vi-VN" sz="2400" dirty="0">
                <a:solidFill>
                  <a:srgbClr val="006600"/>
                </a:solidFill>
                <a:latin typeface="Times New Roman" panose="02020603050405020304" pitchFamily="18" charset="0"/>
                <a:cs typeface="Times New Roman" panose="02020603050405020304" pitchFamily="18" charset="0"/>
              </a:rPr>
              <a:t> bản thân với yêu cầu của một số nghề ở địa phương.</a:t>
            </a:r>
            <a:endParaRPr lang="en-US" sz="2400" dirty="0">
              <a:solidFill>
                <a:srgbClr val="0066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28312" y="954475"/>
            <a:ext cx="8496944" cy="3046988"/>
          </a:xfrm>
          <a:prstGeom prst="rect">
            <a:avLst/>
          </a:prstGeom>
        </p:spPr>
        <p:txBody>
          <a:bodyPr wrap="square">
            <a:spAutoFit/>
          </a:bodyPr>
          <a:lstStyle/>
          <a:p>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Mỗi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nghề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đều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cầu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phẩm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năng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lực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riêng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rPr>
              <a:t>. Ai </a:t>
            </a:r>
            <a:r>
              <a:rPr lang="en-US" sz="2400" dirty="0" err="1">
                <a:solidFill>
                  <a:srgbClr val="000000"/>
                </a:solidFill>
                <a:latin typeface="Times New Roman" panose="02020603050405020304" pitchFamily="18" charset="0"/>
                <a:ea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hợp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giữa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phẩm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năng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lực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yêu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cầu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nghề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sẽ</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yếu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tố</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đảm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bảo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nghề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nghiệp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rPr>
              <a:t>. </a:t>
            </a:r>
          </a:p>
          <a:p>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Tuy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nhiên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nhiên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điều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trọng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mỗi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phẩm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năng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lực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hợp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chưa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hợp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hoạch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rèn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luyện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quyết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rèn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luyện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hoạch</a:t>
            </a:r>
            <a:r>
              <a:rPr lang="en-US" sz="2400" dirty="0">
                <a:solidFill>
                  <a:srgbClr val="000000"/>
                </a:solidFill>
                <a:latin typeface="Times New Roman" panose="02020603050405020304" pitchFamily="18" charset="0"/>
                <a:ea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90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15535" y="-181039"/>
            <a:ext cx="1776609" cy="886636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V="1">
            <a:off x="2538825" y="-1471244"/>
            <a:ext cx="4075920" cy="9153568"/>
          </a:xfrm>
          <a:prstGeom prst="rect">
            <a:avLst/>
          </a:prstGeom>
        </p:spPr>
      </p:pic>
      <p:sp>
        <p:nvSpPr>
          <p:cNvPr id="6" name="Rectangle 5"/>
          <p:cNvSpPr/>
          <p:nvPr/>
        </p:nvSpPr>
        <p:spPr>
          <a:xfrm>
            <a:off x="274560" y="123478"/>
            <a:ext cx="8604448" cy="830997"/>
          </a:xfrm>
          <a:prstGeom prst="rect">
            <a:avLst/>
          </a:prstGeom>
        </p:spPr>
        <p:txBody>
          <a:bodyPr wrap="square">
            <a:spAutoFit/>
          </a:bodyPr>
          <a:lstStyle/>
          <a:p>
            <a:r>
              <a:rPr lang="vi-VN" sz="2400" b="1" dirty="0">
                <a:solidFill>
                  <a:srgbClr val="006600"/>
                </a:solidFill>
                <a:latin typeface="Times New Roman" panose="02020603050405020304" pitchFamily="18" charset="0"/>
                <a:cs typeface="Times New Roman" panose="02020603050405020304" pitchFamily="18" charset="0"/>
              </a:rPr>
              <a:t>Hoạt động </a:t>
            </a:r>
            <a:r>
              <a:rPr lang="en-US" sz="2400" b="1" dirty="0">
                <a:solidFill>
                  <a:srgbClr val="006600"/>
                </a:solidFill>
                <a:latin typeface="Times New Roman" panose="02020603050405020304" pitchFamily="18" charset="0"/>
                <a:cs typeface="Times New Roman" panose="02020603050405020304" pitchFamily="18" charset="0"/>
              </a:rPr>
              <a:t>3: </a:t>
            </a:r>
            <a:r>
              <a:rPr lang="en-US" sz="2400" b="1" dirty="0" err="1">
                <a:solidFill>
                  <a:srgbClr val="006600"/>
                </a:solidFill>
                <a:latin typeface="Times New Roman" panose="02020603050405020304" pitchFamily="18" charset="0"/>
                <a:cs typeface="Times New Roman" panose="02020603050405020304" pitchFamily="18" charset="0"/>
              </a:rPr>
              <a:t>Rèn</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luyện</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phẩm</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chất</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năng</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lực</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của</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bản</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thân</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phu</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hợp</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với</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yêu</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cầu</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của</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nghê</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em</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quan</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tâm</a:t>
            </a:r>
            <a:r>
              <a:rPr lang="en-US" sz="2400" b="1" dirty="0">
                <a:solidFill>
                  <a:srgbClr val="006600"/>
                </a:solidFill>
                <a:latin typeface="Times New Roman" panose="02020603050405020304" pitchFamily="18" charset="0"/>
                <a:cs typeface="Times New Roman" panose="02020603050405020304" pitchFamily="18" charset="0"/>
              </a:rPr>
              <a:t> ở </a:t>
            </a:r>
            <a:r>
              <a:rPr lang="en-US" sz="2400" b="1" dirty="0" err="1">
                <a:solidFill>
                  <a:srgbClr val="006600"/>
                </a:solidFill>
                <a:latin typeface="Times New Roman" panose="02020603050405020304" pitchFamily="18" charset="0"/>
                <a:cs typeface="Times New Roman" panose="02020603050405020304" pitchFamily="18" charset="0"/>
              </a:rPr>
              <a:t>địa</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phương</a:t>
            </a:r>
            <a:r>
              <a:rPr lang="en-US" sz="2400" b="1" dirty="0">
                <a:solidFill>
                  <a:srgbClr val="006600"/>
                </a:solidFill>
                <a:latin typeface="Times New Roman" panose="02020603050405020304" pitchFamily="18" charset="0"/>
                <a:cs typeface="Times New Roman" panose="02020603050405020304" pitchFamily="18" charset="0"/>
              </a:rPr>
              <a:t>.</a:t>
            </a:r>
            <a:endParaRPr lang="en-US" sz="2400" dirty="0">
              <a:solidFill>
                <a:srgbClr val="0066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0656" y="1128763"/>
            <a:ext cx="8496944"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Rèn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nghê</a:t>
            </a:r>
            <a:r>
              <a:rPr lang="en-US" sz="2400" dirty="0">
                <a:latin typeface="Times New Roman" panose="02020603050405020304" pitchFamily="18" charset="0"/>
                <a:cs typeface="Times New Roman" panose="02020603050405020304" pitchFamily="18" charset="0"/>
              </a:rPr>
              <a:t>̀ ở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270656" y="2811527"/>
            <a:ext cx="8496944"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nghề</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52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85403" y="99565"/>
            <a:ext cx="7806814"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hãy</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95536" y="1419622"/>
            <a:ext cx="8496681" cy="1938992"/>
          </a:xfrm>
          <a:prstGeom prst="rect">
            <a:avLst/>
          </a:prstGeom>
        </p:spPr>
        <p:txBody>
          <a:bodyPr wrap="square">
            <a:spAutoFit/>
          </a:bodyPr>
          <a:lstStyle/>
          <a:p>
            <a:pPr algn="just"/>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đều</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nghề</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nghề</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cẩu</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vê</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lao</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rõ</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cũng</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nghề</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tâm</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giúp</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sở</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phù</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nghề</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cũng</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rèn</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cầu</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nghê</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yếu</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hết</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sức</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giúp</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nghề</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đạt</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nghề</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lai</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i="1" dirty="0">
              <a:latin typeface="Times New Roman" panose="02020603050405020304" pitchFamily="18" charset="0"/>
              <a:cs typeface="Times New Roman" panose="02020603050405020304" pitchFamily="18" charset="0"/>
            </a:endParaRPr>
          </a:p>
        </p:txBody>
      </p:sp>
      <p:sp>
        <p:nvSpPr>
          <p:cNvPr id="4" name="Rectangle 3"/>
          <p:cNvSpPr/>
          <p:nvPr/>
        </p:nvSpPr>
        <p:spPr>
          <a:xfrm>
            <a:off x="3347864" y="4803784"/>
            <a:ext cx="5112568" cy="369332"/>
          </a:xfrm>
          <a:prstGeom prst="rect">
            <a:avLst/>
          </a:prstGeom>
        </p:spPr>
        <p:txBody>
          <a:bodyPr wrap="square">
            <a:spAutoFit/>
          </a:bodyPr>
          <a:lstStyle/>
          <a:p>
            <a:r>
              <a:rPr lang="en-US" altLang="zh-CN" dirty="0">
                <a:solidFill>
                  <a:srgbClr val="006600"/>
                </a:solidFill>
              </a:rPr>
              <a:t>Email: levanbinh72qn1@gmail.com  ĐT: 0905168837</a:t>
            </a:r>
            <a:endParaRPr lang="zh-CN" altLang="en-US" dirty="0">
              <a:solidFill>
                <a:srgbClr val="006600"/>
              </a:solidFill>
            </a:endParaRPr>
          </a:p>
        </p:txBody>
      </p:sp>
    </p:spTree>
    <p:extLst>
      <p:ext uri="{BB962C8B-B14F-4D97-AF65-F5344CB8AC3E}">
        <p14:creationId xmlns:p14="http://schemas.microsoft.com/office/powerpoint/2010/main" val="257229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792422" y="1203598"/>
            <a:ext cx="7560840" cy="2035996"/>
          </a:xfrm>
          <a:prstGeom prst="roundRect">
            <a:avLst>
              <a:gd name="adj" fmla="val 6466"/>
            </a:avLst>
          </a:prstGeom>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500" b="1" dirty="0">
                <a:latin typeface="UVN Bach Dang Nang" pitchFamily="18" charset="0"/>
              </a:rPr>
              <a:t>AI NHANH HƠN ?</a:t>
            </a:r>
            <a:endParaRPr lang="zh-CN" altLang="en-US" sz="3500" b="1" dirty="0">
              <a:latin typeface="UVN Bach Dang Nang" pitchFamily="18" charset="0"/>
            </a:endParaRPr>
          </a:p>
        </p:txBody>
      </p:sp>
      <p:grpSp>
        <p:nvGrpSpPr>
          <p:cNvPr id="6" name="组合 5"/>
          <p:cNvGrpSpPr/>
          <p:nvPr/>
        </p:nvGrpSpPr>
        <p:grpSpPr>
          <a:xfrm>
            <a:off x="1619672" y="629223"/>
            <a:ext cx="4687485" cy="1121826"/>
            <a:chOff x="2375335" y="607879"/>
            <a:chExt cx="4687485" cy="1121826"/>
          </a:xfrm>
        </p:grpSpPr>
        <p:sp>
          <p:nvSpPr>
            <p:cNvPr id="47" name="MH_Other_2"/>
            <p:cNvSpPr/>
            <p:nvPr>
              <p:custDataLst>
                <p:tags r:id="rId2"/>
              </p:custDataLst>
            </p:nvPr>
          </p:nvSpPr>
          <p:spPr>
            <a:xfrm>
              <a:off x="2375335" y="607879"/>
              <a:ext cx="1121826" cy="1121826"/>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500" b="1" dirty="0">
                  <a:solidFill>
                    <a:srgbClr val="118C3B"/>
                  </a:solidFill>
                  <a:latin typeface="UVN Bach Dang Nang" pitchFamily="18" charset="0"/>
                  <a:cs typeface="+mn-ea"/>
                  <a:sym typeface="+mn-lt"/>
                </a:rPr>
                <a:t>M</a:t>
              </a:r>
              <a:endParaRPr lang="zh-CN" altLang="en-US" sz="4500" b="1" dirty="0">
                <a:solidFill>
                  <a:srgbClr val="118C3B"/>
                </a:solidFill>
                <a:latin typeface="UVN Bach Dang Nang" pitchFamily="18" charset="0"/>
                <a:cs typeface="+mn-ea"/>
                <a:sym typeface="+mn-lt"/>
              </a:endParaRPr>
            </a:p>
          </p:txBody>
        </p:sp>
        <p:sp>
          <p:nvSpPr>
            <p:cNvPr id="61" name="MH_Other_2"/>
            <p:cNvSpPr/>
            <p:nvPr>
              <p:custDataLst>
                <p:tags r:id="rId3"/>
              </p:custDataLst>
            </p:nvPr>
          </p:nvSpPr>
          <p:spPr>
            <a:xfrm>
              <a:off x="3563888" y="607879"/>
              <a:ext cx="1121826" cy="1121826"/>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500" b="1" dirty="0">
                  <a:solidFill>
                    <a:srgbClr val="118C3B"/>
                  </a:solidFill>
                  <a:latin typeface="UVN Bach Dang Nang" pitchFamily="18" charset="0"/>
                  <a:cs typeface="+mn-ea"/>
                  <a:sym typeface="+mn-lt"/>
                </a:rPr>
                <a:t>Ở</a:t>
              </a:r>
              <a:endParaRPr lang="zh-CN" altLang="en-US" sz="4500" b="1" dirty="0">
                <a:solidFill>
                  <a:srgbClr val="118C3B"/>
                </a:solidFill>
                <a:latin typeface="UVN Bach Dang Nang" pitchFamily="18" charset="0"/>
                <a:cs typeface="+mn-ea"/>
                <a:sym typeface="+mn-lt"/>
              </a:endParaRPr>
            </a:p>
          </p:txBody>
        </p:sp>
        <p:sp>
          <p:nvSpPr>
            <p:cNvPr id="64" name="MH_Other_2"/>
            <p:cNvSpPr/>
            <p:nvPr>
              <p:custDataLst>
                <p:tags r:id="rId4"/>
              </p:custDataLst>
            </p:nvPr>
          </p:nvSpPr>
          <p:spPr>
            <a:xfrm>
              <a:off x="4752441" y="607879"/>
              <a:ext cx="1121826" cy="1121826"/>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500" b="1" dirty="0">
                  <a:solidFill>
                    <a:srgbClr val="118C3B"/>
                  </a:solidFill>
                  <a:latin typeface="UVN Bach Dang Nang" pitchFamily="18" charset="0"/>
                  <a:cs typeface="+mn-ea"/>
                  <a:sym typeface="+mn-lt"/>
                </a:rPr>
                <a:t>Đ</a:t>
              </a:r>
              <a:endParaRPr lang="zh-CN" altLang="en-US" sz="4500" b="1" dirty="0">
                <a:solidFill>
                  <a:srgbClr val="118C3B"/>
                </a:solidFill>
                <a:latin typeface="UVN Bach Dang Nang" pitchFamily="18" charset="0"/>
                <a:cs typeface="+mn-ea"/>
                <a:sym typeface="+mn-lt"/>
              </a:endParaRPr>
            </a:p>
          </p:txBody>
        </p:sp>
        <p:sp>
          <p:nvSpPr>
            <p:cNvPr id="70" name="MH_Other_2"/>
            <p:cNvSpPr/>
            <p:nvPr>
              <p:custDataLst>
                <p:tags r:id="rId5"/>
              </p:custDataLst>
            </p:nvPr>
          </p:nvSpPr>
          <p:spPr>
            <a:xfrm>
              <a:off x="5940994" y="607879"/>
              <a:ext cx="1121826" cy="1121826"/>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500" b="1" dirty="0">
                  <a:solidFill>
                    <a:srgbClr val="118C3B"/>
                  </a:solidFill>
                  <a:latin typeface="UVN Bach Dang Nang" pitchFamily="18" charset="0"/>
                  <a:cs typeface="+mn-ea"/>
                  <a:sym typeface="+mn-lt"/>
                </a:rPr>
                <a:t>Ầ</a:t>
              </a:r>
              <a:endParaRPr lang="zh-CN" altLang="en-US" sz="4500" b="1" dirty="0">
                <a:solidFill>
                  <a:srgbClr val="118C3B"/>
                </a:solidFill>
                <a:latin typeface="UVN Bach Dang Nang" pitchFamily="18" charset="0"/>
                <a:cs typeface="+mn-ea"/>
                <a:sym typeface="+mn-lt"/>
              </a:endParaRPr>
            </a:p>
          </p:txBody>
        </p:sp>
      </p:grpSp>
      <p:sp>
        <p:nvSpPr>
          <p:cNvPr id="11" name="MH_Other_2"/>
          <p:cNvSpPr/>
          <p:nvPr>
            <p:custDataLst>
              <p:tags r:id="rId1"/>
            </p:custDataLst>
          </p:nvPr>
        </p:nvSpPr>
        <p:spPr>
          <a:xfrm>
            <a:off x="6373884" y="637352"/>
            <a:ext cx="1121826" cy="1121826"/>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500" b="1" dirty="0">
                <a:solidFill>
                  <a:srgbClr val="118C3B"/>
                </a:solidFill>
                <a:latin typeface="UVN Bach Dang Nang" pitchFamily="18" charset="0"/>
                <a:cs typeface="+mn-ea"/>
                <a:sym typeface="+mn-lt"/>
              </a:rPr>
              <a:t>U</a:t>
            </a:r>
            <a:endParaRPr lang="zh-CN" altLang="en-US" sz="4500" b="1" dirty="0">
              <a:solidFill>
                <a:srgbClr val="118C3B"/>
              </a:solidFill>
              <a:latin typeface="UVN Bach Dang Nang" pitchFamily="18" charset="0"/>
              <a:cs typeface="+mn-ea"/>
              <a:sym typeface="+mn-lt"/>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88665" y="3366792"/>
            <a:ext cx="3168353" cy="1770705"/>
          </a:xfrm>
          <a:prstGeom prst="rect">
            <a:avLst/>
          </a:prstGeom>
        </p:spPr>
      </p:pic>
    </p:spTree>
    <p:extLst>
      <p:ext uri="{BB962C8B-B14F-4D97-AF65-F5344CB8AC3E}">
        <p14:creationId xmlns:p14="http://schemas.microsoft.com/office/powerpoint/2010/main" val="365958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2138003" y="167988"/>
            <a:ext cx="6722488" cy="1401535"/>
          </a:xfrm>
          <a:prstGeom prst="roundRect">
            <a:avLst/>
          </a:prstGeom>
          <a:solidFill>
            <a:srgbClr val="118C3B"/>
          </a:solidFill>
          <a:ln w="12700">
            <a:solidFill>
              <a:schemeClr val="bg1">
                <a:lumMod val="85000"/>
              </a:schemeClr>
            </a:solidFill>
          </a:ln>
          <a:effectLst>
            <a:innerShdw blurRad="127000" dist="50800" dir="18900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000">
                <a:solidFill>
                  <a:schemeClr val="bg1"/>
                </a:solidFill>
                <a:latin typeface="Times New Roman" panose="02020603050405020304" pitchFamily="18" charset="0"/>
                <a:cs typeface="Times New Roman" panose="02020603050405020304" pitchFamily="18" charset="0"/>
              </a:rPr>
              <a:t>Chia lớp thành 2 đội, 10 bạn xếp thành 2 hàng, mỗi đội tự đặt tên cho mình (chẳng hạn thỏ Trắng - thỏ Nâu). Cử ban giám khảo, thư ký, các em còn lại cổ vũ cho đội mình.</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sp>
        <p:nvSpPr>
          <p:cNvPr id="21" name="圆角矩形 20"/>
          <p:cNvSpPr/>
          <p:nvPr/>
        </p:nvSpPr>
        <p:spPr>
          <a:xfrm>
            <a:off x="2169992" y="1725550"/>
            <a:ext cx="6794496" cy="1322691"/>
          </a:xfrm>
          <a:prstGeom prst="roundRect">
            <a:avLst/>
          </a:prstGeom>
          <a:solidFill>
            <a:srgbClr val="92D050"/>
          </a:solidFill>
          <a:ln w="12700">
            <a:solidFill>
              <a:schemeClr val="bg1">
                <a:lumMod val="85000"/>
              </a:schemeClr>
            </a:solidFill>
          </a:ln>
          <a:effectLst>
            <a:innerShdw blurRad="127000" dist="50800" dir="18900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000" dirty="0">
                <a:solidFill>
                  <a:srgbClr val="002060"/>
                </a:solidFill>
                <a:latin typeface="Times New Roman" panose="02020603050405020304" pitchFamily="18" charset="0"/>
                <a:cs typeface="Times New Roman" panose="02020603050405020304" pitchFamily="18" charset="0"/>
              </a:rPr>
              <a:t>+ Chơi thi đua giữa hai nhóm. Đại diện 2 nhóm oẳn tù tì xem bên nào ra đề trước. Nhóm thứ nhất nêu tên một số nghề nghiệp hiện nay. Nhóm thứ hai trả lời kết quả (Nếu nói sai thì khán giả được quyền trả lời).</a:t>
            </a:r>
            <a:endParaRPr lang="zh-CN" altLang="en-US" sz="2000" dirty="0">
              <a:solidFill>
                <a:srgbClr val="002060"/>
              </a:solidFill>
              <a:latin typeface="Times New Roman" panose="02020603050405020304" pitchFamily="18" charset="0"/>
              <a:cs typeface="Times New Roman" panose="02020603050405020304" pitchFamily="18" charset="0"/>
            </a:endParaRPr>
          </a:p>
        </p:txBody>
      </p:sp>
      <p:sp>
        <p:nvSpPr>
          <p:cNvPr id="22" name="圆角矩形 21"/>
          <p:cNvSpPr/>
          <p:nvPr/>
        </p:nvSpPr>
        <p:spPr>
          <a:xfrm>
            <a:off x="2169992" y="3207813"/>
            <a:ext cx="6794496" cy="1932637"/>
          </a:xfrm>
          <a:prstGeom prst="roundRect">
            <a:avLst/>
          </a:prstGeom>
          <a:solidFill>
            <a:srgbClr val="118C3B"/>
          </a:solidFill>
          <a:ln w="12700">
            <a:solidFill>
              <a:schemeClr val="bg1">
                <a:lumMod val="85000"/>
              </a:schemeClr>
            </a:solidFill>
          </a:ln>
          <a:effectLst>
            <a:innerShdw blurRad="127000" dist="50800" dir="18900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000" dirty="0">
                <a:solidFill>
                  <a:schemeClr val="bg1"/>
                </a:solidFill>
                <a:latin typeface="Times New Roman" panose="02020603050405020304" pitchFamily="18" charset="0"/>
                <a:cs typeface="Times New Roman" panose="02020603050405020304" pitchFamily="18" charset="0"/>
              </a:rPr>
              <a:t>+ Sau khi trả lời, nhóm thứ hai nêu tên 1 nghề nghiệp khác</a:t>
            </a:r>
            <a:r>
              <a:rPr lang="en-US" altLang="zh-CN" sz="2000" dirty="0">
                <a:solidFill>
                  <a:schemeClr val="bg1"/>
                </a:solidFill>
                <a:latin typeface="Times New Roman" panose="02020603050405020304" pitchFamily="18" charset="0"/>
                <a:cs typeface="Times New Roman" panose="02020603050405020304" pitchFamily="18" charset="0"/>
              </a:rPr>
              <a:t>,</a:t>
            </a:r>
            <a:r>
              <a:rPr lang="vi-VN" altLang="zh-CN" sz="2000" dirty="0">
                <a:solidFill>
                  <a:schemeClr val="bg1"/>
                </a:solidFill>
                <a:latin typeface="Times New Roman" panose="02020603050405020304" pitchFamily="18" charset="0"/>
                <a:cs typeface="Times New Roman" panose="02020603050405020304" pitchFamily="18" charset="0"/>
              </a:rPr>
              <a:t> yêu cầu nhóm thứ nhất trả lời đặc trưng của nghề đó. Tiến hành tương tự sau khoảng 3 phút thì dừng lại, ban thư ký tổng hợp xem hai nhóm có bao nhiêu kết quả đúng. Mỗi kết quả đúng ghi 10 điểm. Nhóm nào nhiều điểm sẽ thắng cuộc.</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sp>
        <p:nvSpPr>
          <p:cNvPr id="16" name="MH_Other_2"/>
          <p:cNvSpPr/>
          <p:nvPr>
            <p:custDataLst>
              <p:tags r:id="rId1"/>
            </p:custDataLst>
          </p:nvPr>
        </p:nvSpPr>
        <p:spPr>
          <a:xfrm>
            <a:off x="-22237" y="1748516"/>
            <a:ext cx="2160240" cy="1121826"/>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b="1" dirty="0" err="1">
                <a:solidFill>
                  <a:srgbClr val="118C3B"/>
                </a:solidFill>
                <a:latin typeface="Times New Roman" panose="02020603050405020304" pitchFamily="18" charset="0"/>
                <a:cs typeface="Times New Roman" panose="02020603050405020304" pitchFamily="18" charset="0"/>
                <a:sym typeface="+mn-lt"/>
              </a:rPr>
              <a:t>Luật</a:t>
            </a:r>
            <a:r>
              <a:rPr lang="en-US" altLang="zh-CN" sz="2400" b="1" dirty="0">
                <a:solidFill>
                  <a:srgbClr val="118C3B"/>
                </a:solidFill>
                <a:latin typeface="Times New Roman" panose="02020603050405020304" pitchFamily="18" charset="0"/>
                <a:cs typeface="Times New Roman" panose="02020603050405020304" pitchFamily="18" charset="0"/>
                <a:sym typeface="+mn-lt"/>
              </a:rPr>
              <a:t> </a:t>
            </a:r>
            <a:r>
              <a:rPr lang="en-US" altLang="zh-CN" sz="2400" b="1" dirty="0" err="1">
                <a:solidFill>
                  <a:srgbClr val="118C3B"/>
                </a:solidFill>
                <a:latin typeface="Times New Roman" panose="02020603050405020304" pitchFamily="18" charset="0"/>
                <a:cs typeface="Times New Roman" panose="02020603050405020304" pitchFamily="18" charset="0"/>
                <a:sym typeface="+mn-lt"/>
              </a:rPr>
              <a:t>chơi</a:t>
            </a:r>
            <a:endParaRPr lang="zh-CN" altLang="en-US" sz="2400" b="1" dirty="0">
              <a:solidFill>
                <a:srgbClr val="118C3B"/>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12196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MH_Other_6"/>
          <p:cNvCxnSpPr>
            <a:cxnSpLocks noChangeShapeType="1"/>
          </p:cNvCxnSpPr>
          <p:nvPr>
            <p:custDataLst>
              <p:tags r:id="rId1"/>
            </p:custDataLst>
          </p:nvPr>
        </p:nvCxnSpPr>
        <p:spPr bwMode="auto">
          <a:xfrm>
            <a:off x="3070902" y="1725108"/>
            <a:ext cx="723849" cy="303736"/>
          </a:xfrm>
          <a:prstGeom prst="line">
            <a:avLst/>
          </a:prstGeom>
          <a:noFill/>
          <a:ln w="38100" algn="ctr">
            <a:solidFill>
              <a:srgbClr val="BFBFBF"/>
            </a:solidFill>
            <a:round/>
            <a:headEnd/>
            <a:tailEnd/>
          </a:ln>
          <a:extLst>
            <a:ext uri="{909E8E84-426E-40DD-AFC4-6F175D3DCCD1}">
              <a14:hiddenFill xmlns:a14="http://schemas.microsoft.com/office/drawing/2010/main">
                <a:noFill/>
              </a14:hiddenFill>
            </a:ext>
          </a:extLst>
        </p:spPr>
      </p:cxnSp>
      <p:cxnSp>
        <p:nvCxnSpPr>
          <p:cNvPr id="3" name="MH_Other_8"/>
          <p:cNvCxnSpPr>
            <a:cxnSpLocks noChangeShapeType="1"/>
          </p:cNvCxnSpPr>
          <p:nvPr>
            <p:custDataLst>
              <p:tags r:id="rId2"/>
            </p:custDataLst>
          </p:nvPr>
        </p:nvCxnSpPr>
        <p:spPr bwMode="auto">
          <a:xfrm flipH="1">
            <a:off x="5295693" y="1979246"/>
            <a:ext cx="254233" cy="49598"/>
          </a:xfrm>
          <a:prstGeom prst="line">
            <a:avLst/>
          </a:prstGeom>
          <a:noFill/>
          <a:ln w="38100" algn="ctr">
            <a:solidFill>
              <a:srgbClr val="BFBFBF"/>
            </a:solidFill>
            <a:round/>
            <a:headEnd/>
            <a:tailEnd/>
          </a:ln>
          <a:extLst>
            <a:ext uri="{909E8E84-426E-40DD-AFC4-6F175D3DCCD1}">
              <a14:hiddenFill xmlns:a14="http://schemas.microsoft.com/office/drawing/2010/main">
                <a:noFill/>
              </a14:hiddenFill>
            </a:ext>
          </a:extLst>
        </p:spPr>
      </p:cxnSp>
      <p:cxnSp>
        <p:nvCxnSpPr>
          <p:cNvPr id="4" name="MH_Other_10"/>
          <p:cNvCxnSpPr>
            <a:cxnSpLocks noChangeShapeType="1"/>
            <a:stCxn id="25" idx="6"/>
          </p:cNvCxnSpPr>
          <p:nvPr>
            <p:custDataLst>
              <p:tags r:id="rId3"/>
            </p:custDataLst>
          </p:nvPr>
        </p:nvCxnSpPr>
        <p:spPr bwMode="auto">
          <a:xfrm flipV="1">
            <a:off x="2917583" y="3262374"/>
            <a:ext cx="1312267" cy="856854"/>
          </a:xfrm>
          <a:prstGeom prst="line">
            <a:avLst/>
          </a:prstGeom>
          <a:noFill/>
          <a:ln w="38100" algn="ctr">
            <a:solidFill>
              <a:srgbClr val="BFBFBF"/>
            </a:solidFill>
            <a:round/>
            <a:headEnd/>
            <a:tailEnd/>
          </a:ln>
          <a:extLst>
            <a:ext uri="{909E8E84-426E-40DD-AFC4-6F175D3DCCD1}">
              <a14:hiddenFill xmlns:a14="http://schemas.microsoft.com/office/drawing/2010/main">
                <a:noFill/>
              </a14:hiddenFill>
            </a:ext>
          </a:extLst>
        </p:spPr>
      </p:cxnSp>
      <p:sp>
        <p:nvSpPr>
          <p:cNvPr id="7" name="MH_Text_1"/>
          <p:cNvSpPr/>
          <p:nvPr>
            <p:custDataLst>
              <p:tags r:id="rId4"/>
            </p:custDataLst>
          </p:nvPr>
        </p:nvSpPr>
        <p:spPr>
          <a:xfrm>
            <a:off x="687179" y="2282741"/>
            <a:ext cx="2218650" cy="561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p>
            <a:endParaRPr lang="en-US" altLang="zh-CN" sz="1050" dirty="0">
              <a:solidFill>
                <a:schemeClr val="tx1"/>
              </a:solidFill>
              <a:cs typeface="+mn-ea"/>
              <a:sym typeface="+mn-lt"/>
            </a:endParaRPr>
          </a:p>
        </p:txBody>
      </p:sp>
      <p:grpSp>
        <p:nvGrpSpPr>
          <p:cNvPr id="14" name="组合 13"/>
          <p:cNvGrpSpPr/>
          <p:nvPr/>
        </p:nvGrpSpPr>
        <p:grpSpPr>
          <a:xfrm>
            <a:off x="5549926" y="1520951"/>
            <a:ext cx="648000" cy="648000"/>
            <a:chOff x="4229236" y="3968984"/>
            <a:chExt cx="792000" cy="792000"/>
          </a:xfrm>
        </p:grpSpPr>
        <p:sp>
          <p:nvSpPr>
            <p:cNvPr id="15" name="MH_Other_2"/>
            <p:cNvSpPr/>
            <p:nvPr>
              <p:custDataLst>
                <p:tags r:id="rId16"/>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16" name="MH_Title_1"/>
            <p:cNvSpPr/>
            <p:nvPr>
              <p:custDataLst>
                <p:tags r:id="rId17"/>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600" dirty="0">
                  <a:cs typeface="+mn-ea"/>
                  <a:sym typeface="+mn-lt"/>
                </a:rPr>
                <a:t>02</a:t>
              </a:r>
            </a:p>
          </p:txBody>
        </p:sp>
      </p:grpSp>
      <p:grpSp>
        <p:nvGrpSpPr>
          <p:cNvPr id="20" name="组合 19"/>
          <p:cNvGrpSpPr/>
          <p:nvPr/>
        </p:nvGrpSpPr>
        <p:grpSpPr>
          <a:xfrm>
            <a:off x="3012646" y="1451233"/>
            <a:ext cx="648000" cy="648000"/>
            <a:chOff x="4229236" y="3968984"/>
            <a:chExt cx="792000" cy="792000"/>
          </a:xfrm>
        </p:grpSpPr>
        <p:sp>
          <p:nvSpPr>
            <p:cNvPr id="21" name="MH_Other_2"/>
            <p:cNvSpPr/>
            <p:nvPr>
              <p:custDataLst>
                <p:tags r:id="rId14"/>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22" name="MH_Title_1"/>
            <p:cNvSpPr/>
            <p:nvPr>
              <p:custDataLst>
                <p:tags r:id="rId15"/>
              </p:custDataLst>
            </p:nvPr>
          </p:nvSpPr>
          <p:spPr>
            <a:xfrm>
              <a:off x="4355238" y="4094984"/>
              <a:ext cx="540000" cy="54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600" dirty="0">
                  <a:cs typeface="+mn-ea"/>
                  <a:sym typeface="+mn-lt"/>
                </a:rPr>
                <a:t>01</a:t>
              </a:r>
            </a:p>
          </p:txBody>
        </p:sp>
      </p:grpSp>
      <p:grpSp>
        <p:nvGrpSpPr>
          <p:cNvPr id="23" name="组合 22"/>
          <p:cNvGrpSpPr/>
          <p:nvPr/>
        </p:nvGrpSpPr>
        <p:grpSpPr>
          <a:xfrm>
            <a:off x="2372674" y="3795228"/>
            <a:ext cx="648000" cy="648000"/>
            <a:chOff x="4229236" y="3968984"/>
            <a:chExt cx="792000" cy="792000"/>
          </a:xfrm>
        </p:grpSpPr>
        <p:sp>
          <p:nvSpPr>
            <p:cNvPr id="24" name="MH_Other_2"/>
            <p:cNvSpPr/>
            <p:nvPr>
              <p:custDataLst>
                <p:tags r:id="rId12"/>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cs typeface="+mn-ea"/>
                <a:sym typeface="+mn-lt"/>
              </a:endParaRPr>
            </a:p>
          </p:txBody>
        </p:sp>
        <p:sp>
          <p:nvSpPr>
            <p:cNvPr id="25" name="MH_Title_1"/>
            <p:cNvSpPr/>
            <p:nvPr>
              <p:custDataLst>
                <p:tags r:id="rId13"/>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1600" dirty="0">
                  <a:cs typeface="+mn-ea"/>
                  <a:sym typeface="+mn-lt"/>
                </a:rPr>
                <a:t>03</a:t>
              </a:r>
            </a:p>
          </p:txBody>
        </p:sp>
      </p:grpSp>
      <p:grpSp>
        <p:nvGrpSpPr>
          <p:cNvPr id="26" name="组合 25"/>
          <p:cNvGrpSpPr/>
          <p:nvPr/>
        </p:nvGrpSpPr>
        <p:grpSpPr>
          <a:xfrm>
            <a:off x="3778525" y="1501450"/>
            <a:ext cx="1668310" cy="2864794"/>
            <a:chOff x="3753648" y="1314883"/>
            <a:chExt cx="1668310" cy="2864794"/>
          </a:xfrm>
          <a:effectLst>
            <a:outerShdw blurRad="279400" dist="228600" dir="8100000" algn="tr" rotWithShape="0">
              <a:prstClr val="black">
                <a:alpha val="30000"/>
              </a:prstClr>
            </a:outerShdw>
          </a:effectLst>
        </p:grpSpPr>
        <p:sp>
          <p:nvSpPr>
            <p:cNvPr id="27" name="MH_Other_1"/>
            <p:cNvSpPr/>
            <p:nvPr>
              <p:custDataLst>
                <p:tags r:id="rId7"/>
              </p:custDataLst>
            </p:nvPr>
          </p:nvSpPr>
          <p:spPr>
            <a:xfrm>
              <a:off x="4204973" y="3372803"/>
              <a:ext cx="780082" cy="158544"/>
            </a:xfrm>
            <a:prstGeom prst="roundRect">
              <a:avLst>
                <a:gd name="adj" fmla="val 50000"/>
              </a:avLst>
            </a:prstGeom>
            <a:solidFill>
              <a:schemeClr val="accent1"/>
            </a:soli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cs typeface="+mn-ea"/>
                <a:sym typeface="+mn-lt"/>
              </a:endParaRPr>
            </a:p>
          </p:txBody>
        </p:sp>
        <p:sp>
          <p:nvSpPr>
            <p:cNvPr id="28" name="MH_Other_2"/>
            <p:cNvSpPr/>
            <p:nvPr>
              <p:custDataLst>
                <p:tags r:id="rId8"/>
              </p:custDataLst>
            </p:nvPr>
          </p:nvSpPr>
          <p:spPr>
            <a:xfrm>
              <a:off x="4272743" y="3608661"/>
              <a:ext cx="644542" cy="144000"/>
            </a:xfrm>
            <a:prstGeom prst="roundRect">
              <a:avLst>
                <a:gd name="adj" fmla="val 50000"/>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cs typeface="+mn-ea"/>
                <a:sym typeface="+mn-lt"/>
              </a:endParaRPr>
            </a:p>
          </p:txBody>
        </p:sp>
        <p:sp>
          <p:nvSpPr>
            <p:cNvPr id="29" name="MH_Other_3"/>
            <p:cNvSpPr/>
            <p:nvPr>
              <p:custDataLst>
                <p:tags r:id="rId9"/>
              </p:custDataLst>
            </p:nvPr>
          </p:nvSpPr>
          <p:spPr>
            <a:xfrm>
              <a:off x="4204973" y="3830032"/>
              <a:ext cx="780082" cy="158544"/>
            </a:xfrm>
            <a:prstGeom prst="roundRect">
              <a:avLst>
                <a:gd name="adj" fmla="val 50000"/>
              </a:avLst>
            </a:prstGeom>
            <a:solidFill>
              <a:schemeClr val="accent2"/>
            </a:soli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cs typeface="+mn-ea"/>
                <a:sym typeface="+mn-lt"/>
              </a:endParaRPr>
            </a:p>
          </p:txBody>
        </p:sp>
        <p:sp>
          <p:nvSpPr>
            <p:cNvPr id="30" name="MH_Other_4"/>
            <p:cNvSpPr/>
            <p:nvPr>
              <p:custDataLst>
                <p:tags r:id="rId10"/>
              </p:custDataLst>
            </p:nvPr>
          </p:nvSpPr>
          <p:spPr>
            <a:xfrm>
              <a:off x="4349167" y="4059354"/>
              <a:ext cx="491697" cy="120323"/>
            </a:xfrm>
            <a:prstGeom prst="roundRect">
              <a:avLst>
                <a:gd name="adj" fmla="val 50000"/>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cs typeface="+mn-ea"/>
                <a:sym typeface="+mn-lt"/>
              </a:endParaRPr>
            </a:p>
          </p:txBody>
        </p:sp>
        <p:sp>
          <p:nvSpPr>
            <p:cNvPr id="31" name="MH_Title_1"/>
            <p:cNvSpPr/>
            <p:nvPr>
              <p:custDataLst>
                <p:tags r:id="rId11"/>
              </p:custDataLst>
            </p:nvPr>
          </p:nvSpPr>
          <p:spPr>
            <a:xfrm>
              <a:off x="3753648" y="1314883"/>
              <a:ext cx="1668310" cy="1899692"/>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000" b="1" dirty="0">
                <a:solidFill>
                  <a:schemeClr val="accent1"/>
                </a:solidFill>
                <a:cs typeface="+mn-ea"/>
                <a:sym typeface="+mn-lt"/>
              </a:endParaRPr>
            </a:p>
          </p:txBody>
        </p:sp>
      </p:grpSp>
      <p:sp>
        <p:nvSpPr>
          <p:cNvPr id="32" name="MH_Other_9"/>
          <p:cNvSpPr/>
          <p:nvPr>
            <p:custDataLst>
              <p:tags r:id="rId5"/>
            </p:custDataLst>
          </p:nvPr>
        </p:nvSpPr>
        <p:spPr>
          <a:xfrm>
            <a:off x="4159080" y="1878659"/>
            <a:ext cx="907200" cy="908758"/>
          </a:xfrm>
          <a:prstGeom prst="ellipse">
            <a:avLst/>
          </a:prstGeom>
          <a:solidFill>
            <a:schemeClr val="accent1"/>
          </a:solidFill>
          <a:ln>
            <a:noFill/>
          </a:ln>
          <a:effectLst>
            <a:innerShdw blurRad="101600" dist="1016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5400" b="1" dirty="0">
                <a:cs typeface="+mn-ea"/>
                <a:sym typeface="+mn-lt"/>
              </a:rPr>
              <a:t>?</a:t>
            </a:r>
            <a:endParaRPr lang="zh-CN" altLang="en-US" sz="5400" b="1" dirty="0">
              <a:cs typeface="+mn-ea"/>
              <a:sym typeface="+mn-lt"/>
            </a:endParaRPr>
          </a:p>
        </p:txBody>
      </p:sp>
      <p:sp>
        <p:nvSpPr>
          <p:cNvPr id="36" name="MH_Text_1"/>
          <p:cNvSpPr/>
          <p:nvPr>
            <p:custDataLst>
              <p:tags r:id="rId6"/>
            </p:custDataLst>
          </p:nvPr>
        </p:nvSpPr>
        <p:spPr>
          <a:xfrm>
            <a:off x="6564074" y="1992207"/>
            <a:ext cx="1872282" cy="290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9989" tIns="0" rIns="119989" bIns="0" rtlCol="0" anchor="t">
            <a:noAutofit/>
          </a:bodyPr>
          <a:lstStyle/>
          <a:p>
            <a:pPr marL="285750" indent="-285750">
              <a:lnSpc>
                <a:spcPct val="120000"/>
              </a:lnSpc>
              <a:buClr>
                <a:schemeClr val="accent1"/>
              </a:buClr>
              <a:buFont typeface="Wingdings" panose="05000000000000000000" pitchFamily="2" charset="2"/>
              <a:buChar char="n"/>
            </a:pPr>
            <a:endParaRPr lang="zh-CN" altLang="en-US" sz="1400" b="1" dirty="0">
              <a:solidFill>
                <a:schemeClr val="bg1">
                  <a:lumMod val="50000"/>
                </a:schemeClr>
              </a:solidFill>
              <a:cs typeface="+mn-ea"/>
              <a:sym typeface="+mn-lt"/>
            </a:endParaRPr>
          </a:p>
        </p:txBody>
      </p:sp>
      <p:sp>
        <p:nvSpPr>
          <p:cNvPr id="38" name="TextBox 37"/>
          <p:cNvSpPr txBox="1"/>
          <p:nvPr/>
        </p:nvSpPr>
        <p:spPr>
          <a:xfrm>
            <a:off x="1222265" y="18138"/>
            <a:ext cx="7439794" cy="1384995"/>
          </a:xfrm>
          <a:prstGeom prst="rect">
            <a:avLst/>
          </a:prstGeom>
          <a:noFill/>
        </p:spPr>
        <p:txBody>
          <a:bodyPr wrap="none" rtlCol="0">
            <a:spAutoFit/>
          </a:bodyPr>
          <a:lstStyle/>
          <a:p>
            <a:r>
              <a:rPr lang="vi-VN" sz="2800" b="1" dirty="0">
                <a:solidFill>
                  <a:srgbClr val="002060"/>
                </a:solidFill>
                <a:latin typeface="Times New Roman" panose="02020603050405020304" pitchFamily="18" charset="0"/>
                <a:cs typeface="Times New Roman" panose="02020603050405020304" pitchFamily="18" charset="0"/>
              </a:rPr>
              <a:t>PHẨM CHẤT NĂNG LỰC CỦA BẢN THÂN </a:t>
            </a:r>
            <a:endParaRPr lang="en-US" sz="2800" dirty="0">
              <a:solidFill>
                <a:srgbClr val="002060"/>
              </a:solidFill>
              <a:latin typeface="Times New Roman" panose="02020603050405020304" pitchFamily="18" charset="0"/>
              <a:cs typeface="Times New Roman" panose="02020603050405020304" pitchFamily="18" charset="0"/>
            </a:endParaRPr>
          </a:p>
          <a:p>
            <a:r>
              <a:rPr lang="vi-VN" sz="2800" b="1" dirty="0">
                <a:solidFill>
                  <a:srgbClr val="002060"/>
                </a:solidFill>
                <a:latin typeface="Times New Roman" panose="02020603050405020304" pitchFamily="18" charset="0"/>
                <a:cs typeface="Times New Roman" panose="02020603050405020304" pitchFamily="18" charset="0"/>
              </a:rPr>
              <a:t>VỚI YÊU CẨU CỦA NGHỀ</a:t>
            </a:r>
            <a:r>
              <a:rPr lang="vi-VN" sz="2800"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Ở ĐỊA PHƯƠNG </a:t>
            </a:r>
            <a:endParaRPr lang="en-US" sz="2800" b="1" dirty="0">
              <a:solidFill>
                <a:srgbClr val="002060"/>
              </a:solidFill>
              <a:latin typeface="Times New Roman" panose="02020603050405020304" pitchFamily="18" charset="0"/>
              <a:cs typeface="Times New Roman" panose="02020603050405020304" pitchFamily="18" charset="0"/>
            </a:endParaRPr>
          </a:p>
          <a:p>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(1 tiết)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535774" y="267494"/>
            <a:ext cx="301686" cy="369332"/>
          </a:xfrm>
          <a:prstGeom prst="rect">
            <a:avLst/>
          </a:prstGeom>
          <a:noFill/>
        </p:spPr>
        <p:txBody>
          <a:bodyPr wrap="none" rtlCol="0">
            <a:spAutoFit/>
          </a:bodyPr>
          <a:lstStyle/>
          <a:p>
            <a:r>
              <a:rPr lang="en-US" b="1" dirty="0">
                <a:solidFill>
                  <a:srgbClr val="002060"/>
                </a:solidFill>
              </a:rPr>
              <a:t>1</a:t>
            </a:r>
          </a:p>
        </p:txBody>
      </p:sp>
      <p:sp>
        <p:nvSpPr>
          <p:cNvPr id="8" name="Rectangle 7"/>
          <p:cNvSpPr/>
          <p:nvPr/>
        </p:nvSpPr>
        <p:spPr>
          <a:xfrm>
            <a:off x="53813" y="1552428"/>
            <a:ext cx="3168352" cy="1938992"/>
          </a:xfrm>
          <a:prstGeom prst="rect">
            <a:avLst/>
          </a:prstGeom>
        </p:spPr>
        <p:txBody>
          <a:bodyPr wrap="square">
            <a:spAutoFit/>
          </a:bodyPr>
          <a:lstStyle/>
          <a:p>
            <a:r>
              <a:rPr lang="en-US" sz="2400" dirty="0">
                <a:solidFill>
                  <a:srgbClr val="118C3B"/>
                </a:solidFill>
                <a:latin typeface="Times New Roman" panose="02020603050405020304" pitchFamily="18" charset="0"/>
                <a:cs typeface="Times New Roman" panose="02020603050405020304" pitchFamily="18" charset="0"/>
              </a:rPr>
              <a:t>HĐ</a:t>
            </a:r>
            <a:r>
              <a:rPr lang="vi-VN" sz="2400" dirty="0">
                <a:solidFill>
                  <a:srgbClr val="118C3B"/>
                </a:solidFill>
                <a:latin typeface="Times New Roman" panose="02020603050405020304" pitchFamily="18" charset="0"/>
                <a:cs typeface="Times New Roman" panose="02020603050405020304" pitchFamily="18" charset="0"/>
              </a:rPr>
              <a:t>1:Khám phá một số phẩm chất, năng lực có liên quan đến hoạt động nghề nghiệp của bản thân.</a:t>
            </a:r>
            <a:endParaRPr lang="en-US" sz="2400" dirty="0">
              <a:solidFill>
                <a:srgbClr val="118C3B"/>
              </a:solidFill>
              <a:latin typeface="Times New Roman" panose="02020603050405020304" pitchFamily="18" charset="0"/>
              <a:cs typeface="Times New Roman" panose="02020603050405020304" pitchFamily="18" charset="0"/>
            </a:endParaRPr>
          </a:p>
        </p:txBody>
      </p:sp>
      <p:sp>
        <p:nvSpPr>
          <p:cNvPr id="9" name="Rectangle 8"/>
          <p:cNvSpPr/>
          <p:nvPr/>
        </p:nvSpPr>
        <p:spPr>
          <a:xfrm>
            <a:off x="6037367" y="1616849"/>
            <a:ext cx="2927122" cy="2308324"/>
          </a:xfrm>
          <a:prstGeom prst="rect">
            <a:avLst/>
          </a:prstGeom>
        </p:spPr>
        <p:txBody>
          <a:bodyPr wrap="square">
            <a:spAutoFit/>
          </a:bodyPr>
          <a:lstStyle/>
          <a:p>
            <a:r>
              <a:rPr lang="en-US" sz="2400" dirty="0">
                <a:solidFill>
                  <a:srgbClr val="0070C0"/>
                </a:solidFill>
                <a:latin typeface="Times New Roman" panose="02020603050405020304" pitchFamily="18" charset="0"/>
                <a:cs typeface="Times New Roman" panose="02020603050405020304" pitchFamily="18" charset="0"/>
              </a:rPr>
              <a:t>HĐ</a:t>
            </a:r>
            <a:r>
              <a:rPr lang="vi-VN" sz="2400" dirty="0">
                <a:solidFill>
                  <a:srgbClr val="0070C0"/>
                </a:solidFill>
                <a:latin typeface="Times New Roman" panose="02020603050405020304" pitchFamily="18" charset="0"/>
                <a:cs typeface="Times New Roman" panose="02020603050405020304" pitchFamily="18" charset="0"/>
              </a:rPr>
              <a:t>2:Đánh giá sự phù hợp giữa những phẩm chất, năng lực</a:t>
            </a:r>
            <a:r>
              <a:rPr lang="en-US" sz="2400" dirty="0">
                <a:solidFill>
                  <a:srgbClr val="0070C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cs typeface="Times New Roman" panose="02020603050405020304" pitchFamily="18" charset="0"/>
              </a:rPr>
              <a:t>c</a:t>
            </a:r>
            <a:r>
              <a:rPr lang="en-US" sz="2400" dirty="0" err="1">
                <a:solidFill>
                  <a:srgbClr val="0070C0"/>
                </a:solidFill>
                <a:latin typeface="Times New Roman" panose="02020603050405020304" pitchFamily="18" charset="0"/>
                <a:cs typeface="Times New Roman" panose="02020603050405020304" pitchFamily="18" charset="0"/>
              </a:rPr>
              <a:t>ủa</a:t>
            </a:r>
            <a:r>
              <a:rPr lang="vi-VN" sz="2400" dirty="0">
                <a:solidFill>
                  <a:srgbClr val="0070C0"/>
                </a:solidFill>
                <a:latin typeface="Times New Roman" panose="02020603050405020304" pitchFamily="18" charset="0"/>
                <a:cs typeface="Times New Roman" panose="02020603050405020304" pitchFamily="18" charset="0"/>
              </a:rPr>
              <a:t> bản thân với yêu cầu của một số nghề ở địa phương.</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107647" y="3262374"/>
            <a:ext cx="2987188" cy="1938992"/>
          </a:xfrm>
          <a:prstGeom prst="rect">
            <a:avLst/>
          </a:prstGeom>
        </p:spPr>
        <p:txBody>
          <a:bodyPr wrap="square">
            <a:spAutoFit/>
          </a:bodyPr>
          <a:lstStyle/>
          <a:p>
            <a:r>
              <a:rPr lang="en-US" sz="2400" dirty="0">
                <a:solidFill>
                  <a:srgbClr val="002060"/>
                </a:solidFill>
                <a:latin typeface="Times New Roman" panose="02020603050405020304" pitchFamily="18" charset="0"/>
                <a:cs typeface="Times New Roman" panose="02020603050405020304" pitchFamily="18" charset="0"/>
              </a:rPr>
              <a:t>HĐ</a:t>
            </a:r>
            <a:r>
              <a:rPr lang="vi-VN" sz="2400" dirty="0">
                <a:solidFill>
                  <a:srgbClr val="002060"/>
                </a:solidFill>
                <a:latin typeface="Times New Roman" panose="02020603050405020304" pitchFamily="18" charset="0"/>
                <a:cs typeface="Times New Roman" panose="02020603050405020304" pitchFamily="18" charset="0"/>
              </a:rPr>
              <a:t>3:Rèn luyện phẩm chất, năng lực của bản thân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phu</a:t>
            </a:r>
            <a:r>
              <a:rPr lang="en-US" sz="2400" dirty="0">
                <a:solidFill>
                  <a:srgbClr val="002060"/>
                </a:solidFill>
                <a:latin typeface="Times New Roman" panose="02020603050405020304" pitchFamily="18" charset="0"/>
                <a:cs typeface="Times New Roman" panose="02020603050405020304" pitchFamily="18" charset="0"/>
              </a:rPr>
              <a:t>̀</a:t>
            </a:r>
            <a:r>
              <a:rPr lang="vi-VN" sz="2400" dirty="0">
                <a:solidFill>
                  <a:srgbClr val="002060"/>
                </a:solidFill>
                <a:latin typeface="Times New Roman" panose="02020603050405020304" pitchFamily="18" charset="0"/>
                <a:cs typeface="Times New Roman" panose="02020603050405020304" pitchFamily="18" charset="0"/>
              </a:rPr>
              <a:t> hợp với yêu cầu của nghề em quan tâm ở địa phương.</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9802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50000">
                                          <p:cBhvr additive="base">
                                            <p:cTn id="7" dur="10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5"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ppt_w</p:attrName>
                                            </p:attrNameLst>
                                          </p:cBhvr>
                                          <p:tavLst>
                                            <p:tav tm="0" fmla="#ppt_w*sin(2.5*pi*$)">
                                              <p:val>
                                                <p:fltVal val="0"/>
                                              </p:val>
                                            </p:tav>
                                            <p:tav tm="100000">
                                              <p:val>
                                                <p:fltVal val="1"/>
                                              </p:val>
                                            </p:tav>
                                          </p:tavLst>
                                        </p:anim>
                                        <p:anim calcmode="lin" valueType="num">
                                          <p:cBhvr>
                                            <p:cTn id="14" dur="1000" fill="hold"/>
                                            <p:tgtEl>
                                              <p:spTgt spid="32"/>
                                            </p:tgtEl>
                                            <p:attrNameLst>
                                              <p:attrName>ppt_h</p:attrName>
                                            </p:attrNameLst>
                                          </p:cBhvr>
                                          <p:tavLst>
                                            <p:tav tm="0">
                                              <p:val>
                                                <p:strVal val="#ppt_h"/>
                                              </p:val>
                                            </p:tav>
                                            <p:tav tm="100000">
                                              <p:val>
                                                <p:strVal val="#ppt_h"/>
                                              </p:val>
                                            </p:tav>
                                          </p:tavLst>
                                        </p:anim>
                                      </p:childTnLst>
                                    </p:cTn>
                                  </p:par>
                                  <p:par>
                                    <p:cTn id="15" presetID="22" presetClass="entr" presetSubtype="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par>
                                    <p:cTn id="18" presetID="22" presetClass="entr" presetSubtype="2"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2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80">
                                              <p:stCondLst>
                                                <p:cond delay="0"/>
                                              </p:stCondLst>
                                            </p:cTn>
                                            <p:tgtEl>
                                              <p:spTgt spid="20"/>
                                            </p:tgtEl>
                                          </p:cBhvr>
                                        </p:animEffect>
                                        <p:anim calcmode="lin" valueType="num">
                                          <p:cBhvr>
                                            <p:cTn id="2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4" dur="26">
                                              <p:stCondLst>
                                                <p:cond delay="650"/>
                                              </p:stCondLst>
                                            </p:cTn>
                                            <p:tgtEl>
                                              <p:spTgt spid="20"/>
                                            </p:tgtEl>
                                          </p:cBhvr>
                                          <p:to x="100000" y="60000"/>
                                        </p:animScale>
                                        <p:animScale>
                                          <p:cBhvr>
                                            <p:cTn id="35" dur="166" decel="50000">
                                              <p:stCondLst>
                                                <p:cond delay="676"/>
                                              </p:stCondLst>
                                            </p:cTn>
                                            <p:tgtEl>
                                              <p:spTgt spid="20"/>
                                            </p:tgtEl>
                                          </p:cBhvr>
                                          <p:to x="100000" y="100000"/>
                                        </p:animScale>
                                        <p:animScale>
                                          <p:cBhvr>
                                            <p:cTn id="36" dur="26">
                                              <p:stCondLst>
                                                <p:cond delay="1312"/>
                                              </p:stCondLst>
                                            </p:cTn>
                                            <p:tgtEl>
                                              <p:spTgt spid="20"/>
                                            </p:tgtEl>
                                          </p:cBhvr>
                                          <p:to x="100000" y="80000"/>
                                        </p:animScale>
                                        <p:animScale>
                                          <p:cBhvr>
                                            <p:cTn id="37" dur="166" decel="50000">
                                              <p:stCondLst>
                                                <p:cond delay="1338"/>
                                              </p:stCondLst>
                                            </p:cTn>
                                            <p:tgtEl>
                                              <p:spTgt spid="20"/>
                                            </p:tgtEl>
                                          </p:cBhvr>
                                          <p:to x="100000" y="100000"/>
                                        </p:animScale>
                                        <p:animScale>
                                          <p:cBhvr>
                                            <p:cTn id="38" dur="26">
                                              <p:stCondLst>
                                                <p:cond delay="1642"/>
                                              </p:stCondLst>
                                            </p:cTn>
                                            <p:tgtEl>
                                              <p:spTgt spid="20"/>
                                            </p:tgtEl>
                                          </p:cBhvr>
                                          <p:to x="100000" y="90000"/>
                                        </p:animScale>
                                        <p:animScale>
                                          <p:cBhvr>
                                            <p:cTn id="39" dur="166" decel="50000">
                                              <p:stCondLst>
                                                <p:cond delay="1668"/>
                                              </p:stCondLst>
                                            </p:cTn>
                                            <p:tgtEl>
                                              <p:spTgt spid="20"/>
                                            </p:tgtEl>
                                          </p:cBhvr>
                                          <p:to x="100000" y="100000"/>
                                        </p:animScale>
                                        <p:animScale>
                                          <p:cBhvr>
                                            <p:cTn id="40" dur="26">
                                              <p:stCondLst>
                                                <p:cond delay="1808"/>
                                              </p:stCondLst>
                                            </p:cTn>
                                            <p:tgtEl>
                                              <p:spTgt spid="20"/>
                                            </p:tgtEl>
                                          </p:cBhvr>
                                          <p:to x="100000" y="95000"/>
                                        </p:animScale>
                                        <p:animScale>
                                          <p:cBhvr>
                                            <p:cTn id="41" dur="166" decel="50000">
                                              <p:stCondLst>
                                                <p:cond delay="1834"/>
                                              </p:stCondLst>
                                            </p:cTn>
                                            <p:tgtEl>
                                              <p:spTgt spid="20"/>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80">
                                              <p:stCondLst>
                                                <p:cond delay="0"/>
                                              </p:stCondLst>
                                            </p:cTn>
                                            <p:tgtEl>
                                              <p:spTgt spid="23"/>
                                            </p:tgtEl>
                                          </p:cBhvr>
                                        </p:animEffect>
                                        <p:anim calcmode="lin" valueType="num">
                                          <p:cBhvr>
                                            <p:cTn id="5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57" dur="26">
                                              <p:stCondLst>
                                                <p:cond delay="650"/>
                                              </p:stCondLst>
                                            </p:cTn>
                                            <p:tgtEl>
                                              <p:spTgt spid="23"/>
                                            </p:tgtEl>
                                          </p:cBhvr>
                                          <p:to x="100000" y="60000"/>
                                        </p:animScale>
                                        <p:animScale>
                                          <p:cBhvr>
                                            <p:cTn id="58" dur="166" decel="50000">
                                              <p:stCondLst>
                                                <p:cond delay="676"/>
                                              </p:stCondLst>
                                            </p:cTn>
                                            <p:tgtEl>
                                              <p:spTgt spid="23"/>
                                            </p:tgtEl>
                                          </p:cBhvr>
                                          <p:to x="100000" y="100000"/>
                                        </p:animScale>
                                        <p:animScale>
                                          <p:cBhvr>
                                            <p:cTn id="59" dur="26">
                                              <p:stCondLst>
                                                <p:cond delay="1312"/>
                                              </p:stCondLst>
                                            </p:cTn>
                                            <p:tgtEl>
                                              <p:spTgt spid="23"/>
                                            </p:tgtEl>
                                          </p:cBhvr>
                                          <p:to x="100000" y="80000"/>
                                        </p:animScale>
                                        <p:animScale>
                                          <p:cBhvr>
                                            <p:cTn id="60" dur="166" decel="50000">
                                              <p:stCondLst>
                                                <p:cond delay="1338"/>
                                              </p:stCondLst>
                                            </p:cTn>
                                            <p:tgtEl>
                                              <p:spTgt spid="23"/>
                                            </p:tgtEl>
                                          </p:cBhvr>
                                          <p:to x="100000" y="100000"/>
                                        </p:animScale>
                                        <p:animScale>
                                          <p:cBhvr>
                                            <p:cTn id="61" dur="26">
                                              <p:stCondLst>
                                                <p:cond delay="1642"/>
                                              </p:stCondLst>
                                            </p:cTn>
                                            <p:tgtEl>
                                              <p:spTgt spid="23"/>
                                            </p:tgtEl>
                                          </p:cBhvr>
                                          <p:to x="100000" y="90000"/>
                                        </p:animScale>
                                        <p:animScale>
                                          <p:cBhvr>
                                            <p:cTn id="62" dur="166" decel="50000">
                                              <p:stCondLst>
                                                <p:cond delay="1668"/>
                                              </p:stCondLst>
                                            </p:cTn>
                                            <p:tgtEl>
                                              <p:spTgt spid="23"/>
                                            </p:tgtEl>
                                          </p:cBhvr>
                                          <p:to x="100000" y="100000"/>
                                        </p:animScale>
                                        <p:animScale>
                                          <p:cBhvr>
                                            <p:cTn id="63" dur="26">
                                              <p:stCondLst>
                                                <p:cond delay="1808"/>
                                              </p:stCondLst>
                                            </p:cTn>
                                            <p:tgtEl>
                                              <p:spTgt spid="23"/>
                                            </p:tgtEl>
                                          </p:cBhvr>
                                          <p:to x="100000" y="95000"/>
                                        </p:animScale>
                                        <p:animScale>
                                          <p:cBhvr>
                                            <p:cTn id="64" dur="166" decel="50000">
                                              <p:stCondLst>
                                                <p:cond delay="1834"/>
                                              </p:stCondLst>
                                            </p:cTn>
                                            <p:tgtEl>
                                              <p:spTgt spid="23"/>
                                            </p:tgtEl>
                                          </p:cBhvr>
                                          <p:to x="100000" y="100000"/>
                                        </p:animScale>
                                      </p:childTnLst>
                                    </p:cTn>
                                  </p:par>
                                  <p:par>
                                    <p:cTn id="65" presetID="42" presetClass="entr" presetSubtype="0" fill="hold" grpId="0" nodeType="withEffect" nodePh="1">
                                      <p:stCondLst>
                                        <p:cond delay="0"/>
                                      </p:stCondLst>
                                      <p:endCondLst>
                                        <p:cond evt="begin" delay="0">
                                          <p:tn val="65"/>
                                        </p:cond>
                                      </p:end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childTnLst>
                              </p:cTn>
                            </p:par>
                            <p:par>
                              <p:cTn id="70" fill="hold">
                                <p:stCondLst>
                                  <p:cond delay="2000"/>
                                </p:stCondLst>
                                <p:childTnLst>
                                  <p:par>
                                    <p:cTn id="71" presetID="47" presetClass="entr" presetSubtype="0" fill="hold" grpId="0" nodeType="afterEffect" nodePh="1">
                                      <p:stCondLst>
                                        <p:cond delay="0"/>
                                      </p:stCondLst>
                                      <p:endCondLst>
                                        <p:cond evt="begin" delay="0">
                                          <p:tn val="71"/>
                                        </p:cond>
                                      </p:endCondLst>
                                      <p:childTnLst>
                                        <p:set>
                                          <p:cBhvr>
                                            <p:cTn id="72" dur="1" fill="hold">
                                              <p:stCondLst>
                                                <p:cond delay="0"/>
                                              </p:stCondLst>
                                            </p:cTn>
                                            <p:tgtEl>
                                              <p:spTgt spid="36"/>
                                            </p:tgtEl>
                                            <p:attrNameLst>
                                              <p:attrName>style.visibility</p:attrName>
                                            </p:attrNameLst>
                                          </p:cBhvr>
                                          <p:to>
                                            <p:strVal val="visible"/>
                                          </p:to>
                                        </p:set>
                                        <p:animEffect transition="in" filter="fade">
                                          <p:cBhvr>
                                            <p:cTn id="73" dur="1000"/>
                                            <p:tgtEl>
                                              <p:spTgt spid="36"/>
                                            </p:tgtEl>
                                          </p:cBhvr>
                                        </p:animEffect>
                                        <p:anim calcmode="lin" valueType="num">
                                          <p:cBhvr>
                                            <p:cTn id="74" dur="1000" fill="hold"/>
                                            <p:tgtEl>
                                              <p:spTgt spid="36"/>
                                            </p:tgtEl>
                                            <p:attrNameLst>
                                              <p:attrName>ppt_x</p:attrName>
                                            </p:attrNameLst>
                                          </p:cBhvr>
                                          <p:tavLst>
                                            <p:tav tm="0">
                                              <p:val>
                                                <p:strVal val="#ppt_x"/>
                                              </p:val>
                                            </p:tav>
                                            <p:tav tm="100000">
                                              <p:val>
                                                <p:strVal val="#ppt_x"/>
                                              </p:val>
                                            </p:tav>
                                          </p:tavLst>
                                        </p:anim>
                                        <p:anim calcmode="lin" valueType="num">
                                          <p:cBhvr>
                                            <p:cTn id="75" dur="1000" fill="hold"/>
                                            <p:tgtEl>
                                              <p:spTgt spid="36"/>
                                            </p:tgtEl>
                                            <p:attrNameLst>
                                              <p:attrName>ppt_y</p:attrName>
                                            </p:attrNameLst>
                                          </p:cBhvr>
                                          <p:tavLst>
                                            <p:tav tm="0">
                                              <p:val>
                                                <p:strVal val="#ppt_y-.1"/>
                                              </p:val>
                                            </p:tav>
                                            <p:tav tm="100000">
                                              <p:val>
                                                <p:strVal val="#ppt_y"/>
                                              </p:val>
                                            </p:tav>
                                          </p:tavLst>
                                        </p:anim>
                                      </p:childTnLst>
                                    </p:cTn>
                                  </p:par>
                                  <p:par>
                                    <p:cTn id="76" presetID="26" presetClass="entr" presetSubtype="0"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down)">
                                          <p:cBhvr>
                                            <p:cTn id="78" dur="580">
                                              <p:stCondLst>
                                                <p:cond delay="0"/>
                                              </p:stCondLst>
                                            </p:cTn>
                                            <p:tgtEl>
                                              <p:spTgt spid="8"/>
                                            </p:tgtEl>
                                          </p:cBhvr>
                                        </p:animEffect>
                                        <p:anim calcmode="lin" valueType="num">
                                          <p:cBhvr>
                                            <p:cTn id="7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4" dur="26">
                                              <p:stCondLst>
                                                <p:cond delay="650"/>
                                              </p:stCondLst>
                                            </p:cTn>
                                            <p:tgtEl>
                                              <p:spTgt spid="8"/>
                                            </p:tgtEl>
                                          </p:cBhvr>
                                          <p:to x="100000" y="60000"/>
                                        </p:animScale>
                                        <p:animScale>
                                          <p:cBhvr>
                                            <p:cTn id="85" dur="166" decel="50000">
                                              <p:stCondLst>
                                                <p:cond delay="676"/>
                                              </p:stCondLst>
                                            </p:cTn>
                                            <p:tgtEl>
                                              <p:spTgt spid="8"/>
                                            </p:tgtEl>
                                          </p:cBhvr>
                                          <p:to x="100000" y="100000"/>
                                        </p:animScale>
                                        <p:animScale>
                                          <p:cBhvr>
                                            <p:cTn id="86" dur="26">
                                              <p:stCondLst>
                                                <p:cond delay="1312"/>
                                              </p:stCondLst>
                                            </p:cTn>
                                            <p:tgtEl>
                                              <p:spTgt spid="8"/>
                                            </p:tgtEl>
                                          </p:cBhvr>
                                          <p:to x="100000" y="80000"/>
                                        </p:animScale>
                                        <p:animScale>
                                          <p:cBhvr>
                                            <p:cTn id="87" dur="166" decel="50000">
                                              <p:stCondLst>
                                                <p:cond delay="1338"/>
                                              </p:stCondLst>
                                            </p:cTn>
                                            <p:tgtEl>
                                              <p:spTgt spid="8"/>
                                            </p:tgtEl>
                                          </p:cBhvr>
                                          <p:to x="100000" y="100000"/>
                                        </p:animScale>
                                        <p:animScale>
                                          <p:cBhvr>
                                            <p:cTn id="88" dur="26">
                                              <p:stCondLst>
                                                <p:cond delay="1642"/>
                                              </p:stCondLst>
                                            </p:cTn>
                                            <p:tgtEl>
                                              <p:spTgt spid="8"/>
                                            </p:tgtEl>
                                          </p:cBhvr>
                                          <p:to x="100000" y="90000"/>
                                        </p:animScale>
                                        <p:animScale>
                                          <p:cBhvr>
                                            <p:cTn id="89" dur="166" decel="50000">
                                              <p:stCondLst>
                                                <p:cond delay="1668"/>
                                              </p:stCondLst>
                                            </p:cTn>
                                            <p:tgtEl>
                                              <p:spTgt spid="8"/>
                                            </p:tgtEl>
                                          </p:cBhvr>
                                          <p:to x="100000" y="100000"/>
                                        </p:animScale>
                                        <p:animScale>
                                          <p:cBhvr>
                                            <p:cTn id="90" dur="26">
                                              <p:stCondLst>
                                                <p:cond delay="1808"/>
                                              </p:stCondLst>
                                            </p:cTn>
                                            <p:tgtEl>
                                              <p:spTgt spid="8"/>
                                            </p:tgtEl>
                                          </p:cBhvr>
                                          <p:to x="100000" y="95000"/>
                                        </p:animScale>
                                        <p:animScale>
                                          <p:cBhvr>
                                            <p:cTn id="91" dur="166" decel="50000">
                                              <p:stCondLst>
                                                <p:cond delay="1834"/>
                                              </p:stCondLst>
                                            </p:cTn>
                                            <p:tgtEl>
                                              <p:spTgt spid="8"/>
                                            </p:tgtEl>
                                          </p:cBhvr>
                                          <p:to x="100000" y="100000"/>
                                        </p:animScale>
                                      </p:childTnLst>
                                    </p:cTn>
                                  </p:par>
                                  <p:par>
                                    <p:cTn id="92" presetID="14" presetClass="entr" presetSubtype="10" fill="hold" grpId="0"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randombar(horizontal)">
                                          <p:cBhvr>
                                            <p:cTn id="94" dur="500"/>
                                            <p:tgtEl>
                                              <p:spTgt spid="9"/>
                                            </p:tgtEl>
                                          </p:cBhvr>
                                        </p:animEffect>
                                      </p:childTnLst>
                                    </p:cTn>
                                  </p:par>
                                  <p:par>
                                    <p:cTn id="95" presetID="26" presetClass="entr" presetSubtype="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down)">
                                          <p:cBhvr>
                                            <p:cTn id="97" dur="580">
                                              <p:stCondLst>
                                                <p:cond delay="0"/>
                                              </p:stCondLst>
                                            </p:cTn>
                                            <p:tgtEl>
                                              <p:spTgt spid="11"/>
                                            </p:tgtEl>
                                          </p:cBhvr>
                                        </p:animEffect>
                                        <p:anim calcmode="lin" valueType="num">
                                          <p:cBhvr>
                                            <p:cTn id="9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3" dur="26">
                                              <p:stCondLst>
                                                <p:cond delay="650"/>
                                              </p:stCondLst>
                                            </p:cTn>
                                            <p:tgtEl>
                                              <p:spTgt spid="11"/>
                                            </p:tgtEl>
                                          </p:cBhvr>
                                          <p:to x="100000" y="60000"/>
                                        </p:animScale>
                                        <p:animScale>
                                          <p:cBhvr>
                                            <p:cTn id="104" dur="166" decel="50000">
                                              <p:stCondLst>
                                                <p:cond delay="676"/>
                                              </p:stCondLst>
                                            </p:cTn>
                                            <p:tgtEl>
                                              <p:spTgt spid="11"/>
                                            </p:tgtEl>
                                          </p:cBhvr>
                                          <p:to x="100000" y="100000"/>
                                        </p:animScale>
                                        <p:animScale>
                                          <p:cBhvr>
                                            <p:cTn id="105" dur="26">
                                              <p:stCondLst>
                                                <p:cond delay="1312"/>
                                              </p:stCondLst>
                                            </p:cTn>
                                            <p:tgtEl>
                                              <p:spTgt spid="11"/>
                                            </p:tgtEl>
                                          </p:cBhvr>
                                          <p:to x="100000" y="80000"/>
                                        </p:animScale>
                                        <p:animScale>
                                          <p:cBhvr>
                                            <p:cTn id="106" dur="166" decel="50000">
                                              <p:stCondLst>
                                                <p:cond delay="1338"/>
                                              </p:stCondLst>
                                            </p:cTn>
                                            <p:tgtEl>
                                              <p:spTgt spid="11"/>
                                            </p:tgtEl>
                                          </p:cBhvr>
                                          <p:to x="100000" y="100000"/>
                                        </p:animScale>
                                        <p:animScale>
                                          <p:cBhvr>
                                            <p:cTn id="107" dur="26">
                                              <p:stCondLst>
                                                <p:cond delay="1642"/>
                                              </p:stCondLst>
                                            </p:cTn>
                                            <p:tgtEl>
                                              <p:spTgt spid="11"/>
                                            </p:tgtEl>
                                          </p:cBhvr>
                                          <p:to x="100000" y="90000"/>
                                        </p:animScale>
                                        <p:animScale>
                                          <p:cBhvr>
                                            <p:cTn id="108" dur="166" decel="50000">
                                              <p:stCondLst>
                                                <p:cond delay="1668"/>
                                              </p:stCondLst>
                                            </p:cTn>
                                            <p:tgtEl>
                                              <p:spTgt spid="11"/>
                                            </p:tgtEl>
                                          </p:cBhvr>
                                          <p:to x="100000" y="100000"/>
                                        </p:animScale>
                                        <p:animScale>
                                          <p:cBhvr>
                                            <p:cTn id="109" dur="26">
                                              <p:stCondLst>
                                                <p:cond delay="1808"/>
                                              </p:stCondLst>
                                            </p:cTn>
                                            <p:tgtEl>
                                              <p:spTgt spid="11"/>
                                            </p:tgtEl>
                                          </p:cBhvr>
                                          <p:to x="100000" y="95000"/>
                                        </p:animScale>
                                        <p:animScale>
                                          <p:cBhvr>
                                            <p:cTn id="11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36" grpId="0"/>
          <p:bldP spid="8" grpId="0"/>
          <p:bldP spid="9"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5"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ppt_w</p:attrName>
                                            </p:attrNameLst>
                                          </p:cBhvr>
                                          <p:tavLst>
                                            <p:tav tm="0" fmla="#ppt_w*sin(2.5*pi*$)">
                                              <p:val>
                                                <p:fltVal val="0"/>
                                              </p:val>
                                            </p:tav>
                                            <p:tav tm="100000">
                                              <p:val>
                                                <p:fltVal val="1"/>
                                              </p:val>
                                            </p:tav>
                                          </p:tavLst>
                                        </p:anim>
                                        <p:anim calcmode="lin" valueType="num">
                                          <p:cBhvr>
                                            <p:cTn id="14" dur="1000" fill="hold"/>
                                            <p:tgtEl>
                                              <p:spTgt spid="32"/>
                                            </p:tgtEl>
                                            <p:attrNameLst>
                                              <p:attrName>ppt_h</p:attrName>
                                            </p:attrNameLst>
                                          </p:cBhvr>
                                          <p:tavLst>
                                            <p:tav tm="0">
                                              <p:val>
                                                <p:strVal val="#ppt_h"/>
                                              </p:val>
                                            </p:tav>
                                            <p:tav tm="100000">
                                              <p:val>
                                                <p:strVal val="#ppt_h"/>
                                              </p:val>
                                            </p:tav>
                                          </p:tavLst>
                                        </p:anim>
                                      </p:childTnLst>
                                    </p:cTn>
                                  </p:par>
                                  <p:par>
                                    <p:cTn id="15" presetID="22" presetClass="entr" presetSubtype="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par>
                                    <p:cTn id="18" presetID="22" presetClass="entr" presetSubtype="2"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2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80">
                                              <p:stCondLst>
                                                <p:cond delay="0"/>
                                              </p:stCondLst>
                                            </p:cTn>
                                            <p:tgtEl>
                                              <p:spTgt spid="20"/>
                                            </p:tgtEl>
                                          </p:cBhvr>
                                        </p:animEffect>
                                        <p:anim calcmode="lin" valueType="num">
                                          <p:cBhvr>
                                            <p:cTn id="2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4" dur="26">
                                              <p:stCondLst>
                                                <p:cond delay="650"/>
                                              </p:stCondLst>
                                            </p:cTn>
                                            <p:tgtEl>
                                              <p:spTgt spid="20"/>
                                            </p:tgtEl>
                                          </p:cBhvr>
                                          <p:to x="100000" y="60000"/>
                                        </p:animScale>
                                        <p:animScale>
                                          <p:cBhvr>
                                            <p:cTn id="35" dur="166" decel="50000">
                                              <p:stCondLst>
                                                <p:cond delay="676"/>
                                              </p:stCondLst>
                                            </p:cTn>
                                            <p:tgtEl>
                                              <p:spTgt spid="20"/>
                                            </p:tgtEl>
                                          </p:cBhvr>
                                          <p:to x="100000" y="100000"/>
                                        </p:animScale>
                                        <p:animScale>
                                          <p:cBhvr>
                                            <p:cTn id="36" dur="26">
                                              <p:stCondLst>
                                                <p:cond delay="1312"/>
                                              </p:stCondLst>
                                            </p:cTn>
                                            <p:tgtEl>
                                              <p:spTgt spid="20"/>
                                            </p:tgtEl>
                                          </p:cBhvr>
                                          <p:to x="100000" y="80000"/>
                                        </p:animScale>
                                        <p:animScale>
                                          <p:cBhvr>
                                            <p:cTn id="37" dur="166" decel="50000">
                                              <p:stCondLst>
                                                <p:cond delay="1338"/>
                                              </p:stCondLst>
                                            </p:cTn>
                                            <p:tgtEl>
                                              <p:spTgt spid="20"/>
                                            </p:tgtEl>
                                          </p:cBhvr>
                                          <p:to x="100000" y="100000"/>
                                        </p:animScale>
                                        <p:animScale>
                                          <p:cBhvr>
                                            <p:cTn id="38" dur="26">
                                              <p:stCondLst>
                                                <p:cond delay="1642"/>
                                              </p:stCondLst>
                                            </p:cTn>
                                            <p:tgtEl>
                                              <p:spTgt spid="20"/>
                                            </p:tgtEl>
                                          </p:cBhvr>
                                          <p:to x="100000" y="90000"/>
                                        </p:animScale>
                                        <p:animScale>
                                          <p:cBhvr>
                                            <p:cTn id="39" dur="166" decel="50000">
                                              <p:stCondLst>
                                                <p:cond delay="1668"/>
                                              </p:stCondLst>
                                            </p:cTn>
                                            <p:tgtEl>
                                              <p:spTgt spid="20"/>
                                            </p:tgtEl>
                                          </p:cBhvr>
                                          <p:to x="100000" y="100000"/>
                                        </p:animScale>
                                        <p:animScale>
                                          <p:cBhvr>
                                            <p:cTn id="40" dur="26">
                                              <p:stCondLst>
                                                <p:cond delay="1808"/>
                                              </p:stCondLst>
                                            </p:cTn>
                                            <p:tgtEl>
                                              <p:spTgt spid="20"/>
                                            </p:tgtEl>
                                          </p:cBhvr>
                                          <p:to x="100000" y="95000"/>
                                        </p:animScale>
                                        <p:animScale>
                                          <p:cBhvr>
                                            <p:cTn id="41" dur="166" decel="50000">
                                              <p:stCondLst>
                                                <p:cond delay="1834"/>
                                              </p:stCondLst>
                                            </p:cTn>
                                            <p:tgtEl>
                                              <p:spTgt spid="20"/>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80">
                                              <p:stCondLst>
                                                <p:cond delay="0"/>
                                              </p:stCondLst>
                                            </p:cTn>
                                            <p:tgtEl>
                                              <p:spTgt spid="23"/>
                                            </p:tgtEl>
                                          </p:cBhvr>
                                        </p:animEffect>
                                        <p:anim calcmode="lin" valueType="num">
                                          <p:cBhvr>
                                            <p:cTn id="5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57" dur="26">
                                              <p:stCondLst>
                                                <p:cond delay="650"/>
                                              </p:stCondLst>
                                            </p:cTn>
                                            <p:tgtEl>
                                              <p:spTgt spid="23"/>
                                            </p:tgtEl>
                                          </p:cBhvr>
                                          <p:to x="100000" y="60000"/>
                                        </p:animScale>
                                        <p:animScale>
                                          <p:cBhvr>
                                            <p:cTn id="58" dur="166" decel="50000">
                                              <p:stCondLst>
                                                <p:cond delay="676"/>
                                              </p:stCondLst>
                                            </p:cTn>
                                            <p:tgtEl>
                                              <p:spTgt spid="23"/>
                                            </p:tgtEl>
                                          </p:cBhvr>
                                          <p:to x="100000" y="100000"/>
                                        </p:animScale>
                                        <p:animScale>
                                          <p:cBhvr>
                                            <p:cTn id="59" dur="26">
                                              <p:stCondLst>
                                                <p:cond delay="1312"/>
                                              </p:stCondLst>
                                            </p:cTn>
                                            <p:tgtEl>
                                              <p:spTgt spid="23"/>
                                            </p:tgtEl>
                                          </p:cBhvr>
                                          <p:to x="100000" y="80000"/>
                                        </p:animScale>
                                        <p:animScale>
                                          <p:cBhvr>
                                            <p:cTn id="60" dur="166" decel="50000">
                                              <p:stCondLst>
                                                <p:cond delay="1338"/>
                                              </p:stCondLst>
                                            </p:cTn>
                                            <p:tgtEl>
                                              <p:spTgt spid="23"/>
                                            </p:tgtEl>
                                          </p:cBhvr>
                                          <p:to x="100000" y="100000"/>
                                        </p:animScale>
                                        <p:animScale>
                                          <p:cBhvr>
                                            <p:cTn id="61" dur="26">
                                              <p:stCondLst>
                                                <p:cond delay="1642"/>
                                              </p:stCondLst>
                                            </p:cTn>
                                            <p:tgtEl>
                                              <p:spTgt spid="23"/>
                                            </p:tgtEl>
                                          </p:cBhvr>
                                          <p:to x="100000" y="90000"/>
                                        </p:animScale>
                                        <p:animScale>
                                          <p:cBhvr>
                                            <p:cTn id="62" dur="166" decel="50000">
                                              <p:stCondLst>
                                                <p:cond delay="1668"/>
                                              </p:stCondLst>
                                            </p:cTn>
                                            <p:tgtEl>
                                              <p:spTgt spid="23"/>
                                            </p:tgtEl>
                                          </p:cBhvr>
                                          <p:to x="100000" y="100000"/>
                                        </p:animScale>
                                        <p:animScale>
                                          <p:cBhvr>
                                            <p:cTn id="63" dur="26">
                                              <p:stCondLst>
                                                <p:cond delay="1808"/>
                                              </p:stCondLst>
                                            </p:cTn>
                                            <p:tgtEl>
                                              <p:spTgt spid="23"/>
                                            </p:tgtEl>
                                          </p:cBhvr>
                                          <p:to x="100000" y="95000"/>
                                        </p:animScale>
                                        <p:animScale>
                                          <p:cBhvr>
                                            <p:cTn id="64" dur="166" decel="50000">
                                              <p:stCondLst>
                                                <p:cond delay="1834"/>
                                              </p:stCondLst>
                                            </p:cTn>
                                            <p:tgtEl>
                                              <p:spTgt spid="23"/>
                                            </p:tgtEl>
                                          </p:cBhvr>
                                          <p:to x="100000" y="100000"/>
                                        </p:animScale>
                                      </p:childTnLst>
                                    </p:cTn>
                                  </p:par>
                                  <p:par>
                                    <p:cTn id="65" presetID="42" presetClass="entr" presetSubtype="0" fill="hold" grpId="0" nodeType="withEffect" nodePh="1">
                                      <p:stCondLst>
                                        <p:cond delay="0"/>
                                      </p:stCondLst>
                                      <p:endCondLst>
                                        <p:cond evt="begin" delay="0">
                                          <p:tn val="65"/>
                                        </p:cond>
                                      </p:end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childTnLst>
                              </p:cTn>
                            </p:par>
                            <p:par>
                              <p:cTn id="70" fill="hold">
                                <p:stCondLst>
                                  <p:cond delay="2000"/>
                                </p:stCondLst>
                                <p:childTnLst>
                                  <p:par>
                                    <p:cTn id="71" presetID="47" presetClass="entr" presetSubtype="0" fill="hold" grpId="0" nodeType="afterEffect" nodePh="1">
                                      <p:stCondLst>
                                        <p:cond delay="0"/>
                                      </p:stCondLst>
                                      <p:endCondLst>
                                        <p:cond evt="begin" delay="0">
                                          <p:tn val="71"/>
                                        </p:cond>
                                      </p:endCondLst>
                                      <p:childTnLst>
                                        <p:set>
                                          <p:cBhvr>
                                            <p:cTn id="72" dur="1" fill="hold">
                                              <p:stCondLst>
                                                <p:cond delay="0"/>
                                              </p:stCondLst>
                                            </p:cTn>
                                            <p:tgtEl>
                                              <p:spTgt spid="36"/>
                                            </p:tgtEl>
                                            <p:attrNameLst>
                                              <p:attrName>style.visibility</p:attrName>
                                            </p:attrNameLst>
                                          </p:cBhvr>
                                          <p:to>
                                            <p:strVal val="visible"/>
                                          </p:to>
                                        </p:set>
                                        <p:animEffect transition="in" filter="fade">
                                          <p:cBhvr>
                                            <p:cTn id="73" dur="1000"/>
                                            <p:tgtEl>
                                              <p:spTgt spid="36"/>
                                            </p:tgtEl>
                                          </p:cBhvr>
                                        </p:animEffect>
                                        <p:anim calcmode="lin" valueType="num">
                                          <p:cBhvr>
                                            <p:cTn id="74" dur="1000" fill="hold"/>
                                            <p:tgtEl>
                                              <p:spTgt spid="36"/>
                                            </p:tgtEl>
                                            <p:attrNameLst>
                                              <p:attrName>ppt_x</p:attrName>
                                            </p:attrNameLst>
                                          </p:cBhvr>
                                          <p:tavLst>
                                            <p:tav tm="0">
                                              <p:val>
                                                <p:strVal val="#ppt_x"/>
                                              </p:val>
                                            </p:tav>
                                            <p:tav tm="100000">
                                              <p:val>
                                                <p:strVal val="#ppt_x"/>
                                              </p:val>
                                            </p:tav>
                                          </p:tavLst>
                                        </p:anim>
                                        <p:anim calcmode="lin" valueType="num">
                                          <p:cBhvr>
                                            <p:cTn id="75" dur="1000" fill="hold"/>
                                            <p:tgtEl>
                                              <p:spTgt spid="36"/>
                                            </p:tgtEl>
                                            <p:attrNameLst>
                                              <p:attrName>ppt_y</p:attrName>
                                            </p:attrNameLst>
                                          </p:cBhvr>
                                          <p:tavLst>
                                            <p:tav tm="0">
                                              <p:val>
                                                <p:strVal val="#ppt_y-.1"/>
                                              </p:val>
                                            </p:tav>
                                            <p:tav tm="100000">
                                              <p:val>
                                                <p:strVal val="#ppt_y"/>
                                              </p:val>
                                            </p:tav>
                                          </p:tavLst>
                                        </p:anim>
                                      </p:childTnLst>
                                    </p:cTn>
                                  </p:par>
                                  <p:par>
                                    <p:cTn id="76" presetID="26" presetClass="entr" presetSubtype="0"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down)">
                                          <p:cBhvr>
                                            <p:cTn id="78" dur="580">
                                              <p:stCondLst>
                                                <p:cond delay="0"/>
                                              </p:stCondLst>
                                            </p:cTn>
                                            <p:tgtEl>
                                              <p:spTgt spid="8"/>
                                            </p:tgtEl>
                                          </p:cBhvr>
                                        </p:animEffect>
                                        <p:anim calcmode="lin" valueType="num">
                                          <p:cBhvr>
                                            <p:cTn id="7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4" dur="26">
                                              <p:stCondLst>
                                                <p:cond delay="650"/>
                                              </p:stCondLst>
                                            </p:cTn>
                                            <p:tgtEl>
                                              <p:spTgt spid="8"/>
                                            </p:tgtEl>
                                          </p:cBhvr>
                                          <p:to x="100000" y="60000"/>
                                        </p:animScale>
                                        <p:animScale>
                                          <p:cBhvr>
                                            <p:cTn id="85" dur="166" decel="50000">
                                              <p:stCondLst>
                                                <p:cond delay="676"/>
                                              </p:stCondLst>
                                            </p:cTn>
                                            <p:tgtEl>
                                              <p:spTgt spid="8"/>
                                            </p:tgtEl>
                                          </p:cBhvr>
                                          <p:to x="100000" y="100000"/>
                                        </p:animScale>
                                        <p:animScale>
                                          <p:cBhvr>
                                            <p:cTn id="86" dur="26">
                                              <p:stCondLst>
                                                <p:cond delay="1312"/>
                                              </p:stCondLst>
                                            </p:cTn>
                                            <p:tgtEl>
                                              <p:spTgt spid="8"/>
                                            </p:tgtEl>
                                          </p:cBhvr>
                                          <p:to x="100000" y="80000"/>
                                        </p:animScale>
                                        <p:animScale>
                                          <p:cBhvr>
                                            <p:cTn id="87" dur="166" decel="50000">
                                              <p:stCondLst>
                                                <p:cond delay="1338"/>
                                              </p:stCondLst>
                                            </p:cTn>
                                            <p:tgtEl>
                                              <p:spTgt spid="8"/>
                                            </p:tgtEl>
                                          </p:cBhvr>
                                          <p:to x="100000" y="100000"/>
                                        </p:animScale>
                                        <p:animScale>
                                          <p:cBhvr>
                                            <p:cTn id="88" dur="26">
                                              <p:stCondLst>
                                                <p:cond delay="1642"/>
                                              </p:stCondLst>
                                            </p:cTn>
                                            <p:tgtEl>
                                              <p:spTgt spid="8"/>
                                            </p:tgtEl>
                                          </p:cBhvr>
                                          <p:to x="100000" y="90000"/>
                                        </p:animScale>
                                        <p:animScale>
                                          <p:cBhvr>
                                            <p:cTn id="89" dur="166" decel="50000">
                                              <p:stCondLst>
                                                <p:cond delay="1668"/>
                                              </p:stCondLst>
                                            </p:cTn>
                                            <p:tgtEl>
                                              <p:spTgt spid="8"/>
                                            </p:tgtEl>
                                          </p:cBhvr>
                                          <p:to x="100000" y="100000"/>
                                        </p:animScale>
                                        <p:animScale>
                                          <p:cBhvr>
                                            <p:cTn id="90" dur="26">
                                              <p:stCondLst>
                                                <p:cond delay="1808"/>
                                              </p:stCondLst>
                                            </p:cTn>
                                            <p:tgtEl>
                                              <p:spTgt spid="8"/>
                                            </p:tgtEl>
                                          </p:cBhvr>
                                          <p:to x="100000" y="95000"/>
                                        </p:animScale>
                                        <p:animScale>
                                          <p:cBhvr>
                                            <p:cTn id="91" dur="166" decel="50000">
                                              <p:stCondLst>
                                                <p:cond delay="1834"/>
                                              </p:stCondLst>
                                            </p:cTn>
                                            <p:tgtEl>
                                              <p:spTgt spid="8"/>
                                            </p:tgtEl>
                                          </p:cBhvr>
                                          <p:to x="100000" y="100000"/>
                                        </p:animScale>
                                      </p:childTnLst>
                                    </p:cTn>
                                  </p:par>
                                  <p:par>
                                    <p:cTn id="92" presetID="14" presetClass="entr" presetSubtype="10" fill="hold" grpId="0"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randombar(horizontal)">
                                          <p:cBhvr>
                                            <p:cTn id="94" dur="500"/>
                                            <p:tgtEl>
                                              <p:spTgt spid="9"/>
                                            </p:tgtEl>
                                          </p:cBhvr>
                                        </p:animEffect>
                                      </p:childTnLst>
                                    </p:cTn>
                                  </p:par>
                                  <p:par>
                                    <p:cTn id="95" presetID="26" presetClass="entr" presetSubtype="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down)">
                                          <p:cBhvr>
                                            <p:cTn id="97" dur="580">
                                              <p:stCondLst>
                                                <p:cond delay="0"/>
                                              </p:stCondLst>
                                            </p:cTn>
                                            <p:tgtEl>
                                              <p:spTgt spid="11"/>
                                            </p:tgtEl>
                                          </p:cBhvr>
                                        </p:animEffect>
                                        <p:anim calcmode="lin" valueType="num">
                                          <p:cBhvr>
                                            <p:cTn id="9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3" dur="26">
                                              <p:stCondLst>
                                                <p:cond delay="650"/>
                                              </p:stCondLst>
                                            </p:cTn>
                                            <p:tgtEl>
                                              <p:spTgt spid="11"/>
                                            </p:tgtEl>
                                          </p:cBhvr>
                                          <p:to x="100000" y="60000"/>
                                        </p:animScale>
                                        <p:animScale>
                                          <p:cBhvr>
                                            <p:cTn id="104" dur="166" decel="50000">
                                              <p:stCondLst>
                                                <p:cond delay="676"/>
                                              </p:stCondLst>
                                            </p:cTn>
                                            <p:tgtEl>
                                              <p:spTgt spid="11"/>
                                            </p:tgtEl>
                                          </p:cBhvr>
                                          <p:to x="100000" y="100000"/>
                                        </p:animScale>
                                        <p:animScale>
                                          <p:cBhvr>
                                            <p:cTn id="105" dur="26">
                                              <p:stCondLst>
                                                <p:cond delay="1312"/>
                                              </p:stCondLst>
                                            </p:cTn>
                                            <p:tgtEl>
                                              <p:spTgt spid="11"/>
                                            </p:tgtEl>
                                          </p:cBhvr>
                                          <p:to x="100000" y="80000"/>
                                        </p:animScale>
                                        <p:animScale>
                                          <p:cBhvr>
                                            <p:cTn id="106" dur="166" decel="50000">
                                              <p:stCondLst>
                                                <p:cond delay="1338"/>
                                              </p:stCondLst>
                                            </p:cTn>
                                            <p:tgtEl>
                                              <p:spTgt spid="11"/>
                                            </p:tgtEl>
                                          </p:cBhvr>
                                          <p:to x="100000" y="100000"/>
                                        </p:animScale>
                                        <p:animScale>
                                          <p:cBhvr>
                                            <p:cTn id="107" dur="26">
                                              <p:stCondLst>
                                                <p:cond delay="1642"/>
                                              </p:stCondLst>
                                            </p:cTn>
                                            <p:tgtEl>
                                              <p:spTgt spid="11"/>
                                            </p:tgtEl>
                                          </p:cBhvr>
                                          <p:to x="100000" y="90000"/>
                                        </p:animScale>
                                        <p:animScale>
                                          <p:cBhvr>
                                            <p:cTn id="108" dur="166" decel="50000">
                                              <p:stCondLst>
                                                <p:cond delay="1668"/>
                                              </p:stCondLst>
                                            </p:cTn>
                                            <p:tgtEl>
                                              <p:spTgt spid="11"/>
                                            </p:tgtEl>
                                          </p:cBhvr>
                                          <p:to x="100000" y="100000"/>
                                        </p:animScale>
                                        <p:animScale>
                                          <p:cBhvr>
                                            <p:cTn id="109" dur="26">
                                              <p:stCondLst>
                                                <p:cond delay="1808"/>
                                              </p:stCondLst>
                                            </p:cTn>
                                            <p:tgtEl>
                                              <p:spTgt spid="11"/>
                                            </p:tgtEl>
                                          </p:cBhvr>
                                          <p:to x="100000" y="95000"/>
                                        </p:animScale>
                                        <p:animScale>
                                          <p:cBhvr>
                                            <p:cTn id="11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36" grpId="0"/>
          <p:bldP spid="8" grpId="0"/>
          <p:bldP spid="9" grpId="0"/>
          <p:bldP spid="1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97" y="267494"/>
            <a:ext cx="297387" cy="369332"/>
          </a:xfrm>
          <a:prstGeom prst="rect">
            <a:avLst/>
          </a:prstGeom>
          <a:noFill/>
        </p:spPr>
        <p:txBody>
          <a:bodyPr wrap="square" rtlCol="0">
            <a:spAutoFit/>
          </a:bodyPr>
          <a:lstStyle/>
          <a:p>
            <a:r>
              <a:rPr lang="en-US">
                <a:solidFill>
                  <a:srgbClr val="118C3B"/>
                </a:solidFill>
                <a:latin typeface="UVN Bach Dang Nang" pitchFamily="18" charset="0"/>
              </a:rPr>
              <a:t>1</a:t>
            </a:r>
          </a:p>
        </p:txBody>
      </p:sp>
      <p:sp>
        <p:nvSpPr>
          <p:cNvPr id="13" name="TextBox 12"/>
          <p:cNvSpPr txBox="1"/>
          <p:nvPr/>
        </p:nvSpPr>
        <p:spPr>
          <a:xfrm>
            <a:off x="1222265" y="18138"/>
            <a:ext cx="7814231" cy="954107"/>
          </a:xfrm>
          <a:prstGeom prst="rect">
            <a:avLst/>
          </a:prstGeom>
          <a:noFill/>
        </p:spPr>
        <p:txBody>
          <a:bodyPr wrap="square" rtlCol="0">
            <a:spAutoFit/>
          </a:bodyPr>
          <a:lstStyle/>
          <a:p>
            <a:pPr algn="ctr"/>
            <a:r>
              <a:rPr lang="vi-VN" sz="2800" b="1" dirty="0">
                <a:solidFill>
                  <a:srgbClr val="002060"/>
                </a:solidFill>
                <a:latin typeface="Times New Roman" panose="02020603050405020304" pitchFamily="18" charset="0"/>
                <a:cs typeface="Times New Roman" panose="02020603050405020304" pitchFamily="18" charset="0"/>
              </a:rPr>
              <a:t>PHẨM CHẤT NĂNG LỰC CỦA BẢN THÂN </a:t>
            </a:r>
            <a:endParaRPr lang="en-US" sz="2800" dirty="0">
              <a:solidFill>
                <a:srgbClr val="002060"/>
              </a:solidFill>
              <a:latin typeface="Times New Roman" panose="02020603050405020304" pitchFamily="18" charset="0"/>
              <a:cs typeface="Times New Roman" panose="02020603050405020304" pitchFamily="18" charset="0"/>
            </a:endParaRPr>
          </a:p>
          <a:p>
            <a:pPr algn="ctr"/>
            <a:r>
              <a:rPr lang="vi-VN" sz="2800" b="1" dirty="0">
                <a:solidFill>
                  <a:srgbClr val="002060"/>
                </a:solidFill>
                <a:latin typeface="Times New Roman" panose="02020603050405020304" pitchFamily="18" charset="0"/>
                <a:cs typeface="Times New Roman" panose="02020603050405020304" pitchFamily="18" charset="0"/>
              </a:rPr>
              <a:t>VỚI YÊU CẨU CỦA NGHỀ</a:t>
            </a:r>
            <a:r>
              <a:rPr lang="vi-VN" sz="2800"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Ở ĐỊA PHƯƠNG </a:t>
            </a:r>
            <a:r>
              <a:rPr lang="en-US" sz="2800" b="1" dirty="0">
                <a:solidFill>
                  <a:srgbClr val="002060"/>
                </a:solidFill>
                <a:latin typeface="Times New Roman" panose="02020603050405020304" pitchFamily="18" charset="0"/>
                <a:cs typeface="Times New Roman" panose="02020603050405020304" pitchFamily="18" charset="0"/>
              </a:rPr>
              <a:t>                                </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95536" y="1059582"/>
            <a:ext cx="8640960" cy="954107"/>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Hoạt động 1</a:t>
            </a:r>
            <a:r>
              <a:rPr lang="vi-VN" sz="2800" dirty="0">
                <a:latin typeface="Times New Roman" panose="02020603050405020304" pitchFamily="18" charset="0"/>
                <a:cs typeface="Times New Roman" panose="02020603050405020304" pitchFamily="18" charset="0"/>
              </a:rPr>
              <a:t>:</a:t>
            </a:r>
            <a:r>
              <a:rPr lang="vi-VN" sz="2800" dirty="0">
                <a:solidFill>
                  <a:srgbClr val="006600"/>
                </a:solidFill>
                <a:latin typeface="Times New Roman" panose="02020603050405020304" pitchFamily="18" charset="0"/>
                <a:cs typeface="Times New Roman" panose="02020603050405020304" pitchFamily="18" charset="0"/>
              </a:rPr>
              <a:t>Khám phá một số phẩm chất, năng lực có liên quan đến hoạt động nghề nghiệp của bản thân.</a:t>
            </a:r>
            <a:endParaRPr lang="en-US" sz="2800" dirty="0">
              <a:solidFill>
                <a:srgbClr val="0066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1219" y="2174835"/>
            <a:ext cx="5873724"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1.Chia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a:t>
            </a:r>
          </a:p>
        </p:txBody>
      </p:sp>
      <p:sp>
        <p:nvSpPr>
          <p:cNvPr id="6" name="Rectangle 5"/>
          <p:cNvSpPr/>
          <p:nvPr/>
        </p:nvSpPr>
        <p:spPr>
          <a:xfrm>
            <a:off x="2805076" y="2698055"/>
            <a:ext cx="3821880" cy="523220"/>
          </a:xfrm>
          <a:prstGeom prst="rect">
            <a:avLst/>
          </a:prstGeom>
        </p:spPr>
        <p:txBody>
          <a:bodyPr wrap="none">
            <a:spAutoFit/>
          </a:bodyPr>
          <a:lstStyle/>
          <a:p>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38234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971600" y="548495"/>
            <a:ext cx="5577977" cy="340422"/>
            <a:chOff x="366264" y="2693948"/>
            <a:chExt cx="8503266" cy="340422"/>
          </a:xfrm>
          <a:solidFill>
            <a:schemeClr val="bg1">
              <a:lumMod val="85000"/>
            </a:schemeClr>
          </a:solidFill>
        </p:grpSpPr>
        <p:sp>
          <p:nvSpPr>
            <p:cNvPr id="25" name="矩形 24"/>
            <p:cNvSpPr/>
            <p:nvPr/>
          </p:nvSpPr>
          <p:spPr>
            <a:xfrm>
              <a:off x="8536311" y="2798477"/>
              <a:ext cx="39157" cy="131361"/>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b="1" kern="0">
                <a:solidFill>
                  <a:schemeClr val="tx1">
                    <a:lumMod val="50000"/>
                    <a:lumOff val="50000"/>
                  </a:schemeClr>
                </a:solidFill>
                <a:cs typeface="+mn-ea"/>
                <a:sym typeface="+mn-lt"/>
              </a:endParaRPr>
            </a:p>
          </p:txBody>
        </p:sp>
        <p:grpSp>
          <p:nvGrpSpPr>
            <p:cNvPr id="26" name="组合 25"/>
            <p:cNvGrpSpPr/>
            <p:nvPr/>
          </p:nvGrpSpPr>
          <p:grpSpPr>
            <a:xfrm>
              <a:off x="366264" y="2693948"/>
              <a:ext cx="8503266" cy="340422"/>
              <a:chOff x="623889" y="3209929"/>
              <a:chExt cx="10944224" cy="438144"/>
            </a:xfrm>
            <a:grpFill/>
          </p:grpSpPr>
          <p:sp>
            <p:nvSpPr>
              <p:cNvPr id="27" name="矩形 26"/>
              <p:cNvSpPr/>
              <p:nvPr/>
            </p:nvSpPr>
            <p:spPr>
              <a:xfrm>
                <a:off x="623889" y="3344465"/>
                <a:ext cx="50397"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b="1" kern="0">
                  <a:solidFill>
                    <a:schemeClr val="tx1">
                      <a:lumMod val="50000"/>
                      <a:lumOff val="50000"/>
                    </a:schemeClr>
                  </a:solidFill>
                  <a:cs typeface="+mn-ea"/>
                  <a:sym typeface="+mn-lt"/>
                </a:endParaRPr>
              </a:p>
            </p:txBody>
          </p:sp>
          <p:sp>
            <p:nvSpPr>
              <p:cNvPr id="28" name="矩形 27"/>
              <p:cNvSpPr/>
              <p:nvPr/>
            </p:nvSpPr>
            <p:spPr>
              <a:xfrm>
                <a:off x="717047" y="3344465"/>
                <a:ext cx="107093"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b="1" kern="0">
                  <a:solidFill>
                    <a:schemeClr val="tx1">
                      <a:lumMod val="50000"/>
                      <a:lumOff val="50000"/>
                    </a:schemeClr>
                  </a:solidFill>
                  <a:cs typeface="+mn-ea"/>
                  <a:sym typeface="+mn-lt"/>
                </a:endParaRPr>
              </a:p>
            </p:txBody>
          </p:sp>
          <p:sp>
            <p:nvSpPr>
              <p:cNvPr id="29" name="矩形 28"/>
              <p:cNvSpPr/>
              <p:nvPr/>
            </p:nvSpPr>
            <p:spPr>
              <a:xfrm>
                <a:off x="866901" y="3344465"/>
                <a:ext cx="198437"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b="1" kern="0">
                  <a:solidFill>
                    <a:schemeClr val="tx1">
                      <a:lumMod val="50000"/>
                      <a:lumOff val="50000"/>
                    </a:schemeClr>
                  </a:solidFill>
                  <a:cs typeface="+mn-ea"/>
                  <a:sym typeface="+mn-lt"/>
                </a:endParaRPr>
              </a:p>
            </p:txBody>
          </p:sp>
          <p:sp>
            <p:nvSpPr>
              <p:cNvPr id="30" name="矩形 29"/>
              <p:cNvSpPr/>
              <p:nvPr/>
            </p:nvSpPr>
            <p:spPr>
              <a:xfrm>
                <a:off x="1108099" y="3344465"/>
                <a:ext cx="9613876"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50800" dir="8100000" algn="tr" rotWithShape="0">
                  <a:prstClr val="black">
                    <a:alpha val="40000"/>
                  </a:prstClr>
                </a:outerShdw>
              </a:effectLst>
            </p:spPr>
            <p:txBody>
              <a:bodyPr anchor="ctr"/>
              <a:lstStyle/>
              <a:p>
                <a:pPr algn="ctr">
                  <a:lnSpc>
                    <a:spcPct val="120000"/>
                  </a:lnSpc>
                </a:pPr>
                <a:endParaRPr lang="zh-CN" altLang="en-US" b="1" kern="0">
                  <a:solidFill>
                    <a:schemeClr val="tx1">
                      <a:lumMod val="50000"/>
                      <a:lumOff val="50000"/>
                    </a:schemeClr>
                  </a:solidFill>
                  <a:cs typeface="+mn-ea"/>
                  <a:sym typeface="+mn-lt"/>
                </a:endParaRPr>
              </a:p>
            </p:txBody>
          </p:sp>
          <p:sp>
            <p:nvSpPr>
              <p:cNvPr id="31" name="矩形 30"/>
              <p:cNvSpPr/>
              <p:nvPr/>
            </p:nvSpPr>
            <p:spPr>
              <a:xfrm>
                <a:off x="10994902" y="3344465"/>
                <a:ext cx="107093"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b="1" kern="0">
                  <a:solidFill>
                    <a:schemeClr val="tx1">
                      <a:lumMod val="50000"/>
                      <a:lumOff val="50000"/>
                    </a:schemeClr>
                  </a:solidFill>
                  <a:cs typeface="+mn-ea"/>
                  <a:sym typeface="+mn-lt"/>
                </a:endParaRPr>
              </a:p>
            </p:txBody>
          </p:sp>
          <p:sp>
            <p:nvSpPr>
              <p:cNvPr id="32" name="矩形 31"/>
              <p:cNvSpPr/>
              <p:nvPr/>
            </p:nvSpPr>
            <p:spPr>
              <a:xfrm>
                <a:off x="10759220" y="3344465"/>
                <a:ext cx="198437" cy="16906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b="1" kern="0">
                  <a:solidFill>
                    <a:schemeClr val="tx1">
                      <a:lumMod val="50000"/>
                      <a:lumOff val="50000"/>
                    </a:schemeClr>
                  </a:solidFill>
                  <a:cs typeface="+mn-ea"/>
                  <a:sym typeface="+mn-lt"/>
                </a:endParaRPr>
              </a:p>
            </p:txBody>
          </p:sp>
          <p:sp>
            <p:nvSpPr>
              <p:cNvPr id="33" name="等腰三角形 32"/>
              <p:cNvSpPr/>
              <p:nvPr/>
            </p:nvSpPr>
            <p:spPr>
              <a:xfrm rot="5400000">
                <a:off x="11159803" y="3239763"/>
                <a:ext cx="438144" cy="378476"/>
              </a:xfrm>
              <a:prstGeom prst="triangle">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b="1" kern="0">
                  <a:solidFill>
                    <a:schemeClr val="tx1">
                      <a:lumMod val="50000"/>
                      <a:lumOff val="50000"/>
                    </a:schemeClr>
                  </a:solidFill>
                  <a:cs typeface="+mn-ea"/>
                  <a:sym typeface="+mn-lt"/>
                </a:endParaRPr>
              </a:p>
            </p:txBody>
          </p:sp>
        </p:grpSp>
      </p:grpSp>
      <p:sp>
        <p:nvSpPr>
          <p:cNvPr id="50" name="MH_Text_1"/>
          <p:cNvSpPr txBox="1">
            <a:spLocks noChangeArrowheads="1"/>
          </p:cNvSpPr>
          <p:nvPr>
            <p:custDataLst>
              <p:tags r:id="rId1"/>
            </p:custDataLst>
          </p:nvPr>
        </p:nvSpPr>
        <p:spPr bwMode="auto">
          <a:xfrm>
            <a:off x="395536" y="993447"/>
            <a:ext cx="4248472" cy="20173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1857" tIns="50927" rIns="101857" bIns="50927">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285750" lvl="0" indent="-285750" fontAlgn="auto">
              <a:lnSpc>
                <a:spcPct val="130000"/>
              </a:lnSpc>
              <a:spcBef>
                <a:spcPts val="0"/>
              </a:spcBef>
              <a:spcAft>
                <a:spcPts val="0"/>
              </a:spcAft>
              <a:buFont typeface="Wingdings" pitchFamily="2" charset="2"/>
              <a:buChar char="§"/>
            </a:pPr>
            <a:r>
              <a:rPr lang="en-US" altLang="zh-CN" sz="2400" dirty="0">
                <a:solidFill>
                  <a:srgbClr val="002060"/>
                </a:solidFill>
                <a:latin typeface="Times New Roman" panose="02020603050405020304" pitchFamily="18" charset="0"/>
                <a:cs typeface="Times New Roman" panose="02020603050405020304" pitchFamily="18" charset="0"/>
                <a:sym typeface="+mn-lt"/>
              </a:rPr>
              <a:t>May, </a:t>
            </a:r>
            <a:r>
              <a:rPr lang="en-US" altLang="zh-CN" sz="2400" dirty="0" err="1">
                <a:solidFill>
                  <a:srgbClr val="002060"/>
                </a:solidFill>
                <a:latin typeface="Times New Roman" panose="02020603050405020304" pitchFamily="18" charset="0"/>
                <a:cs typeface="Times New Roman" panose="02020603050405020304" pitchFamily="18" charset="0"/>
                <a:sym typeface="+mn-lt"/>
              </a:rPr>
              <a:t>khâu</a:t>
            </a:r>
            <a:r>
              <a:rPr lang="en-US" altLang="zh-CN" sz="2400" dirty="0">
                <a:solidFill>
                  <a:srgbClr val="002060"/>
                </a:solidFill>
                <a:latin typeface="Times New Roman" panose="02020603050405020304" pitchFamily="18" charset="0"/>
                <a:cs typeface="Times New Roman" panose="02020603050405020304" pitchFamily="18" charset="0"/>
                <a:sym typeface="+mn-lt"/>
              </a:rPr>
              <a:t>, </a:t>
            </a:r>
            <a:r>
              <a:rPr lang="en-US" altLang="zh-CN" sz="2400" dirty="0" err="1">
                <a:solidFill>
                  <a:srgbClr val="002060"/>
                </a:solidFill>
                <a:latin typeface="Times New Roman" panose="02020603050405020304" pitchFamily="18" charset="0"/>
                <a:cs typeface="Times New Roman" panose="02020603050405020304" pitchFamily="18" charset="0"/>
                <a:sym typeface="+mn-lt"/>
              </a:rPr>
              <a:t>thêu</a:t>
            </a:r>
            <a:r>
              <a:rPr lang="en-US" altLang="zh-CN" sz="2400" dirty="0">
                <a:solidFill>
                  <a:srgbClr val="002060"/>
                </a:solidFill>
                <a:latin typeface="Times New Roman" panose="02020603050405020304" pitchFamily="18" charset="0"/>
                <a:cs typeface="Times New Roman" panose="02020603050405020304" pitchFamily="18" charset="0"/>
                <a:sym typeface="+mn-lt"/>
              </a:rPr>
              <a:t>, </a:t>
            </a:r>
            <a:r>
              <a:rPr lang="en-US" altLang="zh-CN" sz="2400" dirty="0" err="1">
                <a:solidFill>
                  <a:srgbClr val="002060"/>
                </a:solidFill>
                <a:latin typeface="Times New Roman" panose="02020603050405020304" pitchFamily="18" charset="0"/>
                <a:cs typeface="Times New Roman" panose="02020603050405020304" pitchFamily="18" charset="0"/>
                <a:sym typeface="+mn-lt"/>
              </a:rPr>
              <a:t>đan</a:t>
            </a:r>
            <a:r>
              <a:rPr lang="en-US" altLang="zh-CN" sz="2400" dirty="0">
                <a:solidFill>
                  <a:srgbClr val="002060"/>
                </a:solidFill>
                <a:latin typeface="Times New Roman" panose="02020603050405020304" pitchFamily="18" charset="0"/>
                <a:cs typeface="Times New Roman" panose="02020603050405020304" pitchFamily="18" charset="0"/>
                <a:sym typeface="+mn-lt"/>
              </a:rPr>
              <a:t>, </a:t>
            </a:r>
            <a:r>
              <a:rPr lang="en-US" altLang="zh-CN" sz="2400" dirty="0" err="1">
                <a:solidFill>
                  <a:srgbClr val="002060"/>
                </a:solidFill>
                <a:latin typeface="Times New Roman" panose="02020603050405020304" pitchFamily="18" charset="0"/>
                <a:cs typeface="Times New Roman" panose="02020603050405020304" pitchFamily="18" charset="0"/>
                <a:sym typeface="+mn-lt"/>
              </a:rPr>
              <a:t>móc</a:t>
            </a:r>
            <a:endParaRPr lang="en-US" altLang="zh-CN" sz="2400" dirty="0">
              <a:solidFill>
                <a:srgbClr val="002060"/>
              </a:solidFill>
              <a:latin typeface="Times New Roman" panose="02020603050405020304" pitchFamily="18" charset="0"/>
              <a:cs typeface="Times New Roman" panose="02020603050405020304" pitchFamily="18" charset="0"/>
              <a:sym typeface="+mn-lt"/>
            </a:endParaRPr>
          </a:p>
          <a:p>
            <a:pPr marL="285750" lvl="0" indent="-285750" fontAlgn="auto">
              <a:lnSpc>
                <a:spcPct val="130000"/>
              </a:lnSpc>
              <a:spcBef>
                <a:spcPts val="0"/>
              </a:spcBef>
              <a:spcAft>
                <a:spcPts val="0"/>
              </a:spcAft>
              <a:buFont typeface="Wingdings" pitchFamily="2" charset="2"/>
              <a:buChar char="§"/>
            </a:pPr>
            <a:r>
              <a:rPr lang="en-US" altLang="zh-CN" sz="2400" dirty="0" err="1">
                <a:solidFill>
                  <a:srgbClr val="002060"/>
                </a:solidFill>
                <a:latin typeface="Times New Roman" panose="02020603050405020304" pitchFamily="18" charset="0"/>
                <a:cs typeface="Times New Roman" panose="02020603050405020304" pitchFamily="18" charset="0"/>
                <a:sym typeface="+mn-lt"/>
              </a:rPr>
              <a:t>Chơi</a:t>
            </a:r>
            <a:r>
              <a:rPr lang="en-US" altLang="zh-CN" sz="2400" dirty="0">
                <a:solidFill>
                  <a:srgbClr val="002060"/>
                </a:solidFill>
                <a:latin typeface="Times New Roman" panose="02020603050405020304" pitchFamily="18" charset="0"/>
                <a:cs typeface="Times New Roman" panose="02020603050405020304" pitchFamily="18" charset="0"/>
                <a:sym typeface="+mn-lt"/>
              </a:rPr>
              <a:t> </a:t>
            </a:r>
            <a:r>
              <a:rPr lang="en-US" altLang="zh-CN" sz="2400" dirty="0" err="1">
                <a:solidFill>
                  <a:srgbClr val="002060"/>
                </a:solidFill>
                <a:latin typeface="Times New Roman" panose="02020603050405020304" pitchFamily="18" charset="0"/>
                <a:cs typeface="Times New Roman" panose="02020603050405020304" pitchFamily="18" charset="0"/>
                <a:sym typeface="+mn-lt"/>
              </a:rPr>
              <a:t>thê</a:t>
            </a:r>
            <a:r>
              <a:rPr lang="en-US" altLang="zh-CN" sz="2400" dirty="0">
                <a:solidFill>
                  <a:srgbClr val="002060"/>
                </a:solidFill>
                <a:latin typeface="Times New Roman" panose="02020603050405020304" pitchFamily="18" charset="0"/>
                <a:cs typeface="Times New Roman" panose="02020603050405020304" pitchFamily="18" charset="0"/>
                <a:sym typeface="+mn-lt"/>
              </a:rPr>
              <a:t>̉ </a:t>
            </a:r>
            <a:r>
              <a:rPr lang="en-US" altLang="zh-CN" sz="2400" dirty="0" err="1">
                <a:solidFill>
                  <a:srgbClr val="002060"/>
                </a:solidFill>
                <a:latin typeface="Times New Roman" panose="02020603050405020304" pitchFamily="18" charset="0"/>
                <a:cs typeface="Times New Roman" panose="02020603050405020304" pitchFamily="18" charset="0"/>
                <a:sym typeface="+mn-lt"/>
              </a:rPr>
              <a:t>thao</a:t>
            </a:r>
            <a:endParaRPr lang="en-US" altLang="zh-CN" sz="2400" dirty="0">
              <a:solidFill>
                <a:srgbClr val="002060"/>
              </a:solidFill>
              <a:latin typeface="Times New Roman" panose="02020603050405020304" pitchFamily="18" charset="0"/>
              <a:cs typeface="Times New Roman" panose="02020603050405020304" pitchFamily="18" charset="0"/>
              <a:sym typeface="+mn-lt"/>
            </a:endParaRPr>
          </a:p>
          <a:p>
            <a:pPr marL="285750" lvl="0" indent="-285750" fontAlgn="auto">
              <a:lnSpc>
                <a:spcPct val="130000"/>
              </a:lnSpc>
              <a:spcBef>
                <a:spcPts val="0"/>
              </a:spcBef>
              <a:spcAft>
                <a:spcPts val="0"/>
              </a:spcAft>
              <a:buFont typeface="Wingdings" pitchFamily="2" charset="2"/>
              <a:buChar char="§"/>
            </a:pPr>
            <a:r>
              <a:rPr lang="en-US" altLang="zh-CN" sz="2400" dirty="0" err="1">
                <a:solidFill>
                  <a:srgbClr val="002060"/>
                </a:solidFill>
                <a:latin typeface="Times New Roman" panose="02020603050405020304" pitchFamily="18" charset="0"/>
                <a:cs typeface="Times New Roman" panose="02020603050405020304" pitchFamily="18" charset="0"/>
                <a:sym typeface="+mn-lt"/>
              </a:rPr>
              <a:t>Nấu</a:t>
            </a:r>
            <a:r>
              <a:rPr lang="en-US" altLang="zh-CN" sz="2400" dirty="0">
                <a:solidFill>
                  <a:srgbClr val="002060"/>
                </a:solidFill>
                <a:latin typeface="Times New Roman" panose="02020603050405020304" pitchFamily="18" charset="0"/>
                <a:cs typeface="Times New Roman" panose="02020603050405020304" pitchFamily="18" charset="0"/>
                <a:sym typeface="+mn-lt"/>
              </a:rPr>
              <a:t> </a:t>
            </a:r>
            <a:r>
              <a:rPr lang="en-US" altLang="zh-CN" sz="2400" dirty="0" err="1">
                <a:solidFill>
                  <a:srgbClr val="002060"/>
                </a:solidFill>
                <a:latin typeface="Times New Roman" panose="02020603050405020304" pitchFamily="18" charset="0"/>
                <a:cs typeface="Times New Roman" panose="02020603050405020304" pitchFamily="18" charset="0"/>
                <a:sym typeface="+mn-lt"/>
              </a:rPr>
              <a:t>ăn</a:t>
            </a:r>
            <a:endParaRPr lang="en-US" altLang="zh-CN" sz="2400" dirty="0">
              <a:solidFill>
                <a:srgbClr val="002060"/>
              </a:solidFill>
              <a:latin typeface="Times New Roman" panose="02020603050405020304" pitchFamily="18" charset="0"/>
              <a:cs typeface="Times New Roman" panose="02020603050405020304" pitchFamily="18" charset="0"/>
              <a:sym typeface="+mn-lt"/>
            </a:endParaRPr>
          </a:p>
          <a:p>
            <a:pPr marL="285750" lvl="0" indent="-285750" fontAlgn="auto">
              <a:lnSpc>
                <a:spcPct val="130000"/>
              </a:lnSpc>
              <a:spcBef>
                <a:spcPts val="0"/>
              </a:spcBef>
              <a:spcAft>
                <a:spcPts val="0"/>
              </a:spcAft>
              <a:buFont typeface="Wingdings" pitchFamily="2" charset="2"/>
              <a:buChar char="§"/>
            </a:pPr>
            <a:r>
              <a:rPr lang="en-US" altLang="zh-CN" sz="2400" dirty="0" err="1">
                <a:solidFill>
                  <a:srgbClr val="002060"/>
                </a:solidFill>
                <a:latin typeface="Times New Roman" panose="02020603050405020304" pitchFamily="18" charset="0"/>
                <a:cs typeface="Times New Roman" panose="02020603050405020304" pitchFamily="18" charset="0"/>
                <a:sym typeface="+mn-lt"/>
              </a:rPr>
              <a:t>Trồng</a:t>
            </a:r>
            <a:r>
              <a:rPr lang="en-US" altLang="zh-CN" sz="2400" dirty="0">
                <a:solidFill>
                  <a:srgbClr val="002060"/>
                </a:solidFill>
                <a:latin typeface="Times New Roman" panose="02020603050405020304" pitchFamily="18" charset="0"/>
                <a:cs typeface="Times New Roman" panose="02020603050405020304" pitchFamily="18" charset="0"/>
                <a:sym typeface="+mn-lt"/>
              </a:rPr>
              <a:t> </a:t>
            </a:r>
            <a:r>
              <a:rPr lang="en-US" altLang="zh-CN" sz="2400" dirty="0" err="1">
                <a:solidFill>
                  <a:srgbClr val="002060"/>
                </a:solidFill>
                <a:latin typeface="Times New Roman" panose="02020603050405020304" pitchFamily="18" charset="0"/>
                <a:cs typeface="Times New Roman" panose="02020603050405020304" pitchFamily="18" charset="0"/>
                <a:sym typeface="+mn-lt"/>
              </a:rPr>
              <a:t>trọt</a:t>
            </a:r>
            <a:r>
              <a:rPr lang="en-US" altLang="zh-CN" sz="2400" dirty="0">
                <a:solidFill>
                  <a:srgbClr val="002060"/>
                </a:solidFill>
                <a:latin typeface="Times New Roman" panose="02020603050405020304" pitchFamily="18" charset="0"/>
                <a:cs typeface="Times New Roman" panose="02020603050405020304" pitchFamily="18" charset="0"/>
                <a:sym typeface="+mn-lt"/>
              </a:rPr>
              <a:t>, </a:t>
            </a:r>
            <a:r>
              <a:rPr lang="en-US" altLang="zh-CN" sz="2400" dirty="0" err="1">
                <a:solidFill>
                  <a:srgbClr val="002060"/>
                </a:solidFill>
                <a:latin typeface="Times New Roman" panose="02020603050405020304" pitchFamily="18" charset="0"/>
                <a:cs typeface="Times New Roman" panose="02020603050405020304" pitchFamily="18" charset="0"/>
                <a:sym typeface="+mn-lt"/>
              </a:rPr>
              <a:t>chăm</a:t>
            </a:r>
            <a:r>
              <a:rPr lang="en-US" altLang="zh-CN" sz="2400" dirty="0">
                <a:solidFill>
                  <a:srgbClr val="002060"/>
                </a:solidFill>
                <a:latin typeface="Times New Roman" panose="02020603050405020304" pitchFamily="18" charset="0"/>
                <a:cs typeface="Times New Roman" panose="02020603050405020304" pitchFamily="18" charset="0"/>
                <a:sym typeface="+mn-lt"/>
              </a:rPr>
              <a:t> </a:t>
            </a:r>
            <a:r>
              <a:rPr lang="en-US" altLang="zh-CN" sz="2400" dirty="0" err="1">
                <a:solidFill>
                  <a:srgbClr val="002060"/>
                </a:solidFill>
                <a:latin typeface="Times New Roman" panose="02020603050405020304" pitchFamily="18" charset="0"/>
                <a:cs typeface="Times New Roman" panose="02020603050405020304" pitchFamily="18" charset="0"/>
                <a:sym typeface="+mn-lt"/>
              </a:rPr>
              <a:t>sóc</a:t>
            </a:r>
            <a:r>
              <a:rPr lang="en-US" altLang="zh-CN" sz="2400" dirty="0">
                <a:solidFill>
                  <a:srgbClr val="002060"/>
                </a:solidFill>
                <a:latin typeface="Times New Roman" panose="02020603050405020304" pitchFamily="18" charset="0"/>
                <a:cs typeface="Times New Roman" panose="02020603050405020304" pitchFamily="18" charset="0"/>
                <a:sym typeface="+mn-lt"/>
              </a:rPr>
              <a:t> </a:t>
            </a:r>
            <a:r>
              <a:rPr lang="en-US" altLang="zh-CN" sz="2400" dirty="0" err="1">
                <a:solidFill>
                  <a:srgbClr val="002060"/>
                </a:solidFill>
                <a:latin typeface="Times New Roman" panose="02020603050405020304" pitchFamily="18" charset="0"/>
                <a:cs typeface="Times New Roman" panose="02020603050405020304" pitchFamily="18" charset="0"/>
                <a:sym typeface="+mn-lt"/>
              </a:rPr>
              <a:t>cây</a:t>
            </a:r>
            <a:r>
              <a:rPr lang="en-US" altLang="zh-CN" sz="2400" dirty="0">
                <a:solidFill>
                  <a:srgbClr val="002060"/>
                </a:solidFill>
                <a:latin typeface="Times New Roman" panose="02020603050405020304" pitchFamily="18" charset="0"/>
                <a:cs typeface="Times New Roman" panose="02020603050405020304" pitchFamily="18" charset="0"/>
                <a:sym typeface="+mn-lt"/>
              </a:rPr>
              <a:t> </a:t>
            </a:r>
            <a:r>
              <a:rPr lang="en-US" altLang="zh-CN" sz="2400" dirty="0" err="1">
                <a:solidFill>
                  <a:srgbClr val="002060"/>
                </a:solidFill>
                <a:latin typeface="Times New Roman" panose="02020603050405020304" pitchFamily="18" charset="0"/>
                <a:cs typeface="Times New Roman" panose="02020603050405020304" pitchFamily="18" charset="0"/>
                <a:sym typeface="+mn-lt"/>
              </a:rPr>
              <a:t>cối</a:t>
            </a:r>
            <a:endParaRPr lang="en-US" altLang="zh-CN" sz="2400" dirty="0">
              <a:solidFill>
                <a:srgbClr val="002060"/>
              </a:solidFill>
              <a:latin typeface="Times New Roman" panose="02020603050405020304" pitchFamily="18" charset="0"/>
              <a:cs typeface="Times New Roman" panose="02020603050405020304" pitchFamily="18" charset="0"/>
              <a:sym typeface="+mn-lt"/>
            </a:endParaRPr>
          </a:p>
        </p:txBody>
      </p:sp>
      <p:sp>
        <p:nvSpPr>
          <p:cNvPr id="38" name="MH_Text_1"/>
          <p:cNvSpPr txBox="1">
            <a:spLocks noChangeArrowheads="1"/>
          </p:cNvSpPr>
          <p:nvPr>
            <p:custDataLst>
              <p:tags r:id="rId2"/>
            </p:custDataLst>
          </p:nvPr>
        </p:nvSpPr>
        <p:spPr bwMode="auto">
          <a:xfrm>
            <a:off x="1580124" y="3010830"/>
            <a:ext cx="4432036" cy="20091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1857" tIns="50927" rIns="101857" bIns="50927">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285750" lvl="0" indent="-285750" fontAlgn="auto">
              <a:lnSpc>
                <a:spcPct val="130000"/>
              </a:lnSpc>
              <a:spcBef>
                <a:spcPts val="0"/>
              </a:spcBef>
              <a:spcAft>
                <a:spcPts val="0"/>
              </a:spcAft>
              <a:buFont typeface="Wingdings" pitchFamily="2" charset="2"/>
              <a:buChar char="§"/>
            </a:pPr>
            <a:r>
              <a:rPr lang="en-US" altLang="zh-CN" sz="2400" dirty="0" err="1">
                <a:solidFill>
                  <a:srgbClr val="006600"/>
                </a:solidFill>
                <a:latin typeface="Times New Roman" panose="02020603050405020304" pitchFamily="18" charset="0"/>
                <a:cs typeface="Times New Roman" panose="02020603050405020304" pitchFamily="18" charset="0"/>
                <a:sym typeface="+mn-lt"/>
              </a:rPr>
              <a:t>Nói</a:t>
            </a:r>
            <a:r>
              <a:rPr lang="en-US" altLang="zh-CN" sz="2400" dirty="0">
                <a:solidFill>
                  <a:srgbClr val="006600"/>
                </a:solidFill>
                <a:latin typeface="Times New Roman" panose="02020603050405020304" pitchFamily="18" charset="0"/>
                <a:cs typeface="Times New Roman" panose="02020603050405020304" pitchFamily="18" charset="0"/>
                <a:sym typeface="+mn-lt"/>
              </a:rPr>
              <a:t> </a:t>
            </a:r>
            <a:r>
              <a:rPr lang="en-US" altLang="zh-CN" sz="2400" dirty="0" err="1">
                <a:solidFill>
                  <a:srgbClr val="006600"/>
                </a:solidFill>
                <a:latin typeface="Times New Roman" panose="02020603050405020304" pitchFamily="18" charset="0"/>
                <a:cs typeface="Times New Roman" panose="02020603050405020304" pitchFamily="18" charset="0"/>
                <a:sym typeface="+mn-lt"/>
              </a:rPr>
              <a:t>chuyện</a:t>
            </a:r>
            <a:r>
              <a:rPr lang="en-US" altLang="zh-CN" sz="2400" dirty="0">
                <a:solidFill>
                  <a:srgbClr val="006600"/>
                </a:solidFill>
                <a:latin typeface="Times New Roman" panose="02020603050405020304" pitchFamily="18" charset="0"/>
                <a:cs typeface="Times New Roman" panose="02020603050405020304" pitchFamily="18" charset="0"/>
                <a:sym typeface="+mn-lt"/>
              </a:rPr>
              <a:t>, </a:t>
            </a:r>
            <a:r>
              <a:rPr lang="en-US" altLang="zh-CN" sz="2400" dirty="0" err="1">
                <a:solidFill>
                  <a:srgbClr val="006600"/>
                </a:solidFill>
                <a:latin typeface="Times New Roman" panose="02020603050405020304" pitchFamily="18" charset="0"/>
                <a:cs typeface="Times New Roman" panose="02020603050405020304" pitchFamily="18" charset="0"/>
                <a:sym typeface="+mn-lt"/>
              </a:rPr>
              <a:t>giao</a:t>
            </a:r>
            <a:r>
              <a:rPr lang="en-US" altLang="zh-CN" sz="2400" dirty="0">
                <a:solidFill>
                  <a:srgbClr val="006600"/>
                </a:solidFill>
                <a:latin typeface="Times New Roman" panose="02020603050405020304" pitchFamily="18" charset="0"/>
                <a:cs typeface="Times New Roman" panose="02020603050405020304" pitchFamily="18" charset="0"/>
                <a:sym typeface="+mn-lt"/>
              </a:rPr>
              <a:t> </a:t>
            </a:r>
            <a:r>
              <a:rPr lang="en-US" altLang="zh-CN" sz="2400" dirty="0" err="1">
                <a:solidFill>
                  <a:srgbClr val="006600"/>
                </a:solidFill>
                <a:latin typeface="Times New Roman" panose="02020603050405020304" pitchFamily="18" charset="0"/>
                <a:cs typeface="Times New Roman" panose="02020603050405020304" pitchFamily="18" charset="0"/>
                <a:sym typeface="+mn-lt"/>
              </a:rPr>
              <a:t>tiếp</a:t>
            </a:r>
            <a:endParaRPr lang="en-US" altLang="zh-CN" sz="2400" dirty="0">
              <a:solidFill>
                <a:srgbClr val="006600"/>
              </a:solidFill>
              <a:latin typeface="Times New Roman" panose="02020603050405020304" pitchFamily="18" charset="0"/>
              <a:cs typeface="Times New Roman" panose="02020603050405020304" pitchFamily="18" charset="0"/>
              <a:sym typeface="+mn-lt"/>
            </a:endParaRPr>
          </a:p>
          <a:p>
            <a:pPr marL="285750" lvl="0" indent="-285750" fontAlgn="auto">
              <a:lnSpc>
                <a:spcPct val="130000"/>
              </a:lnSpc>
              <a:spcBef>
                <a:spcPts val="0"/>
              </a:spcBef>
              <a:spcAft>
                <a:spcPts val="0"/>
              </a:spcAft>
              <a:buFont typeface="Wingdings" pitchFamily="2" charset="2"/>
              <a:buChar char="§"/>
            </a:pPr>
            <a:r>
              <a:rPr lang="en-US" altLang="zh-CN" sz="2400" dirty="0" err="1">
                <a:solidFill>
                  <a:srgbClr val="006600"/>
                </a:solidFill>
                <a:latin typeface="Times New Roman" panose="02020603050405020304" pitchFamily="18" charset="0"/>
                <a:cs typeface="Times New Roman" panose="02020603050405020304" pitchFamily="18" charset="0"/>
                <a:sym typeface="+mn-lt"/>
              </a:rPr>
              <a:t>Ve</a:t>
            </a:r>
            <a:r>
              <a:rPr lang="en-US" altLang="zh-CN" sz="2400" dirty="0">
                <a:solidFill>
                  <a:srgbClr val="006600"/>
                </a:solidFill>
                <a:latin typeface="Times New Roman" panose="02020603050405020304" pitchFamily="18" charset="0"/>
                <a:cs typeface="Times New Roman" panose="02020603050405020304" pitchFamily="18" charset="0"/>
                <a:sym typeface="+mn-lt"/>
              </a:rPr>
              <a:t>̃ </a:t>
            </a:r>
            <a:r>
              <a:rPr lang="en-US" altLang="zh-CN" sz="2400" dirty="0" err="1">
                <a:solidFill>
                  <a:srgbClr val="006600"/>
                </a:solidFill>
                <a:latin typeface="Times New Roman" panose="02020603050405020304" pitchFamily="18" charset="0"/>
                <a:cs typeface="Times New Roman" panose="02020603050405020304" pitchFamily="18" charset="0"/>
                <a:sym typeface="+mn-lt"/>
              </a:rPr>
              <a:t>tranh</a:t>
            </a:r>
            <a:endParaRPr lang="en-US" altLang="zh-CN" sz="2400" dirty="0">
              <a:solidFill>
                <a:srgbClr val="006600"/>
              </a:solidFill>
              <a:latin typeface="Times New Roman" panose="02020603050405020304" pitchFamily="18" charset="0"/>
              <a:cs typeface="Times New Roman" panose="02020603050405020304" pitchFamily="18" charset="0"/>
              <a:sym typeface="+mn-lt"/>
            </a:endParaRPr>
          </a:p>
          <a:p>
            <a:pPr marL="285750" lvl="0" indent="-285750" fontAlgn="auto">
              <a:lnSpc>
                <a:spcPct val="130000"/>
              </a:lnSpc>
              <a:spcBef>
                <a:spcPts val="0"/>
              </a:spcBef>
              <a:spcAft>
                <a:spcPts val="0"/>
              </a:spcAft>
              <a:buFont typeface="Wingdings" pitchFamily="2" charset="2"/>
              <a:buChar char="§"/>
            </a:pPr>
            <a:r>
              <a:rPr lang="en-US" altLang="zh-CN" sz="2400" dirty="0">
                <a:solidFill>
                  <a:srgbClr val="006600"/>
                </a:solidFill>
                <a:latin typeface="Times New Roman" panose="02020603050405020304" pitchFamily="18" charset="0"/>
                <a:cs typeface="Times New Roman" panose="02020603050405020304" pitchFamily="18" charset="0"/>
                <a:sym typeface="+mn-lt"/>
              </a:rPr>
              <a:t>Ca </a:t>
            </a:r>
            <a:r>
              <a:rPr lang="en-US" altLang="zh-CN" sz="2400" dirty="0" err="1">
                <a:solidFill>
                  <a:srgbClr val="006600"/>
                </a:solidFill>
                <a:latin typeface="Times New Roman" panose="02020603050405020304" pitchFamily="18" charset="0"/>
                <a:cs typeface="Times New Roman" panose="02020603050405020304" pitchFamily="18" charset="0"/>
                <a:sym typeface="+mn-lt"/>
              </a:rPr>
              <a:t>hát</a:t>
            </a:r>
            <a:endParaRPr lang="en-US" altLang="zh-CN" sz="2400" dirty="0">
              <a:solidFill>
                <a:srgbClr val="006600"/>
              </a:solidFill>
              <a:latin typeface="Times New Roman" panose="02020603050405020304" pitchFamily="18" charset="0"/>
              <a:cs typeface="Times New Roman" panose="02020603050405020304" pitchFamily="18" charset="0"/>
              <a:sym typeface="+mn-lt"/>
            </a:endParaRPr>
          </a:p>
          <a:p>
            <a:pPr marL="285750" lvl="0" indent="-285750" fontAlgn="auto">
              <a:lnSpc>
                <a:spcPct val="130000"/>
              </a:lnSpc>
              <a:spcBef>
                <a:spcPts val="0"/>
              </a:spcBef>
              <a:spcAft>
                <a:spcPts val="0"/>
              </a:spcAft>
              <a:buFont typeface="Wingdings" pitchFamily="2" charset="2"/>
              <a:buChar char="§"/>
            </a:pPr>
            <a:r>
              <a:rPr lang="en-US" altLang="zh-CN" sz="2400" dirty="0" err="1">
                <a:solidFill>
                  <a:srgbClr val="006600"/>
                </a:solidFill>
                <a:latin typeface="Times New Roman" panose="02020603050405020304" pitchFamily="18" charset="0"/>
                <a:cs typeface="Times New Roman" panose="02020603050405020304" pitchFamily="18" charset="0"/>
                <a:sym typeface="+mn-lt"/>
              </a:rPr>
              <a:t>Viết</a:t>
            </a:r>
            <a:r>
              <a:rPr lang="en-US" altLang="zh-CN" sz="2400" dirty="0">
                <a:solidFill>
                  <a:srgbClr val="006600"/>
                </a:solidFill>
                <a:latin typeface="Times New Roman" panose="02020603050405020304" pitchFamily="18" charset="0"/>
                <a:cs typeface="Times New Roman" panose="02020603050405020304" pitchFamily="18" charset="0"/>
                <a:sym typeface="+mn-lt"/>
              </a:rPr>
              <a:t> </a:t>
            </a:r>
            <a:r>
              <a:rPr lang="en-US" altLang="zh-CN" sz="2400" dirty="0" err="1">
                <a:solidFill>
                  <a:srgbClr val="006600"/>
                </a:solidFill>
                <a:latin typeface="Times New Roman" panose="02020603050405020304" pitchFamily="18" charset="0"/>
                <a:cs typeface="Times New Roman" panose="02020603050405020304" pitchFamily="18" charset="0"/>
                <a:sym typeface="+mn-lt"/>
              </a:rPr>
              <a:t>văn</a:t>
            </a:r>
            <a:endParaRPr lang="en-US" altLang="zh-CN" sz="2400" dirty="0">
              <a:solidFill>
                <a:srgbClr val="006600"/>
              </a:solidFill>
              <a:latin typeface="Times New Roman" panose="02020603050405020304" pitchFamily="18" charset="0"/>
              <a:cs typeface="Times New Roman" panose="02020603050405020304" pitchFamily="18" charset="0"/>
              <a:sym typeface="+mn-lt"/>
            </a:endParaRPr>
          </a:p>
        </p:txBody>
      </p:sp>
      <p:sp>
        <p:nvSpPr>
          <p:cNvPr id="41" name="MH_Text_1"/>
          <p:cNvSpPr txBox="1">
            <a:spLocks noChangeArrowheads="1"/>
          </p:cNvSpPr>
          <p:nvPr>
            <p:custDataLst>
              <p:tags r:id="rId3"/>
            </p:custDataLst>
          </p:nvPr>
        </p:nvSpPr>
        <p:spPr bwMode="auto">
          <a:xfrm>
            <a:off x="5436096" y="3018625"/>
            <a:ext cx="2736304" cy="15841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01857" tIns="50927" rIns="101857" bIns="50927">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285750" lvl="0" indent="-285750" fontAlgn="auto">
              <a:lnSpc>
                <a:spcPct val="130000"/>
              </a:lnSpc>
              <a:spcBef>
                <a:spcPts val="0"/>
              </a:spcBef>
              <a:spcAft>
                <a:spcPts val="0"/>
              </a:spcAft>
              <a:buFont typeface="Wingdings" pitchFamily="2" charset="2"/>
              <a:buChar char="§"/>
            </a:pPr>
            <a:r>
              <a:rPr lang="en-US" altLang="zh-CN" sz="2400" dirty="0" err="1">
                <a:solidFill>
                  <a:srgbClr val="7030A0"/>
                </a:solidFill>
                <a:latin typeface="Times New Roman" panose="02020603050405020304" pitchFamily="18" charset="0"/>
                <a:cs typeface="Times New Roman" panose="02020603050405020304" pitchFamily="18" charset="0"/>
                <a:sym typeface="+mn-lt"/>
              </a:rPr>
              <a:t>Thết</a:t>
            </a:r>
            <a:r>
              <a:rPr lang="en-US" altLang="zh-CN" sz="2400" dirty="0">
                <a:solidFill>
                  <a:srgbClr val="7030A0"/>
                </a:solidFill>
                <a:latin typeface="Times New Roman" panose="02020603050405020304" pitchFamily="18" charset="0"/>
                <a:cs typeface="Times New Roman" panose="02020603050405020304" pitchFamily="18" charset="0"/>
                <a:sym typeface="+mn-lt"/>
              </a:rPr>
              <a:t> </a:t>
            </a:r>
            <a:r>
              <a:rPr lang="en-US" altLang="zh-CN" sz="2400" dirty="0" err="1">
                <a:solidFill>
                  <a:srgbClr val="7030A0"/>
                </a:solidFill>
                <a:latin typeface="Times New Roman" panose="02020603050405020304" pitchFamily="18" charset="0"/>
                <a:cs typeface="Times New Roman" panose="02020603050405020304" pitchFamily="18" charset="0"/>
                <a:sym typeface="+mn-lt"/>
              </a:rPr>
              <a:t>kê</a:t>
            </a:r>
            <a:r>
              <a:rPr lang="en-US" altLang="zh-CN" sz="2400" dirty="0">
                <a:solidFill>
                  <a:srgbClr val="7030A0"/>
                </a:solidFill>
                <a:latin typeface="Times New Roman" panose="02020603050405020304" pitchFamily="18" charset="0"/>
                <a:cs typeface="Times New Roman" panose="02020603050405020304" pitchFamily="18" charset="0"/>
                <a:sym typeface="+mn-lt"/>
              </a:rPr>
              <a:t>́ </a:t>
            </a:r>
            <a:r>
              <a:rPr lang="en-US" altLang="zh-CN" sz="2400" dirty="0" err="1">
                <a:solidFill>
                  <a:srgbClr val="7030A0"/>
                </a:solidFill>
                <a:latin typeface="Times New Roman" panose="02020603050405020304" pitchFamily="18" charset="0"/>
                <a:cs typeface="Times New Roman" panose="02020603050405020304" pitchFamily="18" charset="0"/>
                <a:sym typeface="+mn-lt"/>
              </a:rPr>
              <a:t>quần</a:t>
            </a:r>
            <a:r>
              <a:rPr lang="en-US" altLang="zh-CN" sz="2400" dirty="0">
                <a:solidFill>
                  <a:srgbClr val="7030A0"/>
                </a:solidFill>
                <a:latin typeface="Times New Roman" panose="02020603050405020304" pitchFamily="18" charset="0"/>
                <a:cs typeface="Times New Roman" panose="02020603050405020304" pitchFamily="18" charset="0"/>
                <a:sym typeface="+mn-lt"/>
              </a:rPr>
              <a:t> </a:t>
            </a:r>
            <a:r>
              <a:rPr lang="en-US" altLang="zh-CN" sz="2400" dirty="0" err="1">
                <a:solidFill>
                  <a:srgbClr val="7030A0"/>
                </a:solidFill>
                <a:latin typeface="Times New Roman" panose="02020603050405020304" pitchFamily="18" charset="0"/>
                <a:cs typeface="Times New Roman" panose="02020603050405020304" pitchFamily="18" charset="0"/>
                <a:sym typeface="+mn-lt"/>
              </a:rPr>
              <a:t>áo</a:t>
            </a:r>
            <a:r>
              <a:rPr lang="en-US" altLang="zh-CN" sz="2400" dirty="0">
                <a:solidFill>
                  <a:srgbClr val="7030A0"/>
                </a:solidFill>
                <a:latin typeface="Times New Roman" panose="02020603050405020304" pitchFamily="18" charset="0"/>
                <a:cs typeface="Times New Roman" panose="02020603050405020304" pitchFamily="18" charset="0"/>
                <a:sym typeface="+mn-lt"/>
              </a:rPr>
              <a:t>, </a:t>
            </a:r>
            <a:r>
              <a:rPr lang="en-US" altLang="zh-CN" sz="2400" dirty="0" err="1">
                <a:solidFill>
                  <a:srgbClr val="7030A0"/>
                </a:solidFill>
                <a:latin typeface="Times New Roman" panose="02020603050405020304" pitchFamily="18" charset="0"/>
                <a:cs typeface="Times New Roman" panose="02020603050405020304" pitchFamily="18" charset="0"/>
                <a:sym typeface="+mn-lt"/>
              </a:rPr>
              <a:t>đô</a:t>
            </a:r>
            <a:r>
              <a:rPr lang="en-US" altLang="zh-CN" sz="2400" dirty="0">
                <a:solidFill>
                  <a:srgbClr val="7030A0"/>
                </a:solidFill>
                <a:latin typeface="Times New Roman" panose="02020603050405020304" pitchFamily="18" charset="0"/>
                <a:cs typeface="Times New Roman" panose="02020603050405020304" pitchFamily="18" charset="0"/>
                <a:sym typeface="+mn-lt"/>
              </a:rPr>
              <a:t>̀ </a:t>
            </a:r>
            <a:r>
              <a:rPr lang="en-US" altLang="zh-CN" sz="2400" dirty="0" err="1">
                <a:solidFill>
                  <a:srgbClr val="7030A0"/>
                </a:solidFill>
                <a:latin typeface="Times New Roman" panose="02020603050405020304" pitchFamily="18" charset="0"/>
                <a:cs typeface="Times New Roman" panose="02020603050405020304" pitchFamily="18" charset="0"/>
                <a:sym typeface="+mn-lt"/>
              </a:rPr>
              <a:t>chơi</a:t>
            </a:r>
            <a:endParaRPr lang="en-US" altLang="zh-CN" sz="2400" dirty="0">
              <a:solidFill>
                <a:srgbClr val="7030A0"/>
              </a:solidFill>
              <a:latin typeface="Times New Roman" panose="02020603050405020304" pitchFamily="18" charset="0"/>
              <a:cs typeface="Times New Roman" panose="02020603050405020304" pitchFamily="18" charset="0"/>
              <a:sym typeface="+mn-lt"/>
            </a:endParaRPr>
          </a:p>
          <a:p>
            <a:pPr marL="285750" lvl="0" indent="-285750" fontAlgn="auto">
              <a:lnSpc>
                <a:spcPct val="130000"/>
              </a:lnSpc>
              <a:spcBef>
                <a:spcPts val="0"/>
              </a:spcBef>
              <a:spcAft>
                <a:spcPts val="0"/>
              </a:spcAft>
              <a:buFont typeface="Wingdings" pitchFamily="2" charset="2"/>
              <a:buChar char="§"/>
            </a:pPr>
            <a:r>
              <a:rPr lang="en-US" altLang="zh-CN" sz="2400" dirty="0">
                <a:solidFill>
                  <a:srgbClr val="7030A0"/>
                </a:solidFill>
                <a:latin typeface="Times New Roman" panose="02020603050405020304" pitchFamily="18" charset="0"/>
                <a:cs typeface="Times New Roman" panose="02020603050405020304" pitchFamily="18" charset="0"/>
                <a:sym typeface="+mn-lt"/>
              </a:rPr>
              <a:t>…….</a:t>
            </a:r>
          </a:p>
          <a:p>
            <a:pPr marL="285750" lvl="0" indent="-285750" fontAlgn="auto">
              <a:lnSpc>
                <a:spcPct val="130000"/>
              </a:lnSpc>
              <a:spcBef>
                <a:spcPts val="0"/>
              </a:spcBef>
              <a:spcAft>
                <a:spcPts val="0"/>
              </a:spcAft>
              <a:buFont typeface="Wingdings" pitchFamily="2" charset="2"/>
              <a:buChar char="§"/>
            </a:pPr>
            <a:endParaRPr lang="en-US" altLang="zh-CN" sz="2400" dirty="0">
              <a:solidFill>
                <a:srgbClr val="7030A0"/>
              </a:solidFill>
              <a:latin typeface="Times New Roman" panose="02020603050405020304" pitchFamily="18" charset="0"/>
              <a:cs typeface="Times New Roman" panose="02020603050405020304" pitchFamily="18" charset="0"/>
              <a:sym typeface="+mn-lt"/>
            </a:endParaRPr>
          </a:p>
        </p:txBody>
      </p:sp>
      <p:sp>
        <p:nvSpPr>
          <p:cNvPr id="34" name="Rectangle 33"/>
          <p:cNvSpPr/>
          <p:nvPr/>
        </p:nvSpPr>
        <p:spPr>
          <a:xfrm>
            <a:off x="496317" y="195486"/>
            <a:ext cx="6053260"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1.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1238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p:cTn id="11" dur="850" fill="hold"/>
                                        <p:tgtEl>
                                          <p:spTgt spid="50"/>
                                        </p:tgtEl>
                                        <p:attrNameLst>
                                          <p:attrName>ppt_w</p:attrName>
                                        </p:attrNameLst>
                                      </p:cBhvr>
                                      <p:tavLst>
                                        <p:tav tm="0">
                                          <p:val>
                                            <p:fltVal val="0"/>
                                          </p:val>
                                        </p:tav>
                                        <p:tav tm="100000">
                                          <p:val>
                                            <p:strVal val="#ppt_w"/>
                                          </p:val>
                                        </p:tav>
                                      </p:tavLst>
                                    </p:anim>
                                    <p:anim calcmode="lin" valueType="num">
                                      <p:cBhvr>
                                        <p:cTn id="12" dur="850" fill="hold"/>
                                        <p:tgtEl>
                                          <p:spTgt spid="50"/>
                                        </p:tgtEl>
                                        <p:attrNameLst>
                                          <p:attrName>ppt_h</p:attrName>
                                        </p:attrNameLst>
                                      </p:cBhvr>
                                      <p:tavLst>
                                        <p:tav tm="0">
                                          <p:val>
                                            <p:fltVal val="0"/>
                                          </p:val>
                                        </p:tav>
                                        <p:tav tm="100000">
                                          <p:val>
                                            <p:strVal val="#ppt_h"/>
                                          </p:val>
                                        </p:tav>
                                      </p:tavLst>
                                    </p:anim>
                                    <p:animEffect transition="in" filter="fade">
                                      <p:cBhvr>
                                        <p:cTn id="13" dur="850"/>
                                        <p:tgtEl>
                                          <p:spTgt spid="50"/>
                                        </p:tgtEl>
                                      </p:cBhvr>
                                    </p:animEffect>
                                  </p:childTnLst>
                                </p:cTn>
                              </p:par>
                            </p:childTnLst>
                          </p:cTn>
                        </p:par>
                        <p:par>
                          <p:cTn id="14" fill="hold">
                            <p:stCondLst>
                              <p:cond delay="1850"/>
                            </p:stCondLst>
                            <p:childTnLst>
                              <p:par>
                                <p:cTn id="15" presetID="5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850" fill="hold"/>
                                        <p:tgtEl>
                                          <p:spTgt spid="38"/>
                                        </p:tgtEl>
                                        <p:attrNameLst>
                                          <p:attrName>ppt_w</p:attrName>
                                        </p:attrNameLst>
                                      </p:cBhvr>
                                      <p:tavLst>
                                        <p:tav tm="0">
                                          <p:val>
                                            <p:fltVal val="0"/>
                                          </p:val>
                                        </p:tav>
                                        <p:tav tm="100000">
                                          <p:val>
                                            <p:strVal val="#ppt_w"/>
                                          </p:val>
                                        </p:tav>
                                      </p:tavLst>
                                    </p:anim>
                                    <p:anim calcmode="lin" valueType="num">
                                      <p:cBhvr>
                                        <p:cTn id="18" dur="850" fill="hold"/>
                                        <p:tgtEl>
                                          <p:spTgt spid="38"/>
                                        </p:tgtEl>
                                        <p:attrNameLst>
                                          <p:attrName>ppt_h</p:attrName>
                                        </p:attrNameLst>
                                      </p:cBhvr>
                                      <p:tavLst>
                                        <p:tav tm="0">
                                          <p:val>
                                            <p:fltVal val="0"/>
                                          </p:val>
                                        </p:tav>
                                        <p:tav tm="100000">
                                          <p:val>
                                            <p:strVal val="#ppt_h"/>
                                          </p:val>
                                        </p:tav>
                                      </p:tavLst>
                                    </p:anim>
                                    <p:animEffect transition="in" filter="fade">
                                      <p:cBhvr>
                                        <p:cTn id="19" dur="850"/>
                                        <p:tgtEl>
                                          <p:spTgt spid="38"/>
                                        </p:tgtEl>
                                      </p:cBhvr>
                                    </p:animEffect>
                                  </p:childTnLst>
                                </p:cTn>
                              </p:par>
                            </p:childTnLst>
                          </p:cTn>
                        </p:par>
                        <p:par>
                          <p:cTn id="20" fill="hold">
                            <p:stCondLst>
                              <p:cond delay="2700"/>
                            </p:stCondLst>
                            <p:childTnLst>
                              <p:par>
                                <p:cTn id="21" presetID="53" presetClass="entr" presetSubtype="16"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850" fill="hold"/>
                                        <p:tgtEl>
                                          <p:spTgt spid="41"/>
                                        </p:tgtEl>
                                        <p:attrNameLst>
                                          <p:attrName>ppt_w</p:attrName>
                                        </p:attrNameLst>
                                      </p:cBhvr>
                                      <p:tavLst>
                                        <p:tav tm="0">
                                          <p:val>
                                            <p:fltVal val="0"/>
                                          </p:val>
                                        </p:tav>
                                        <p:tav tm="100000">
                                          <p:val>
                                            <p:strVal val="#ppt_w"/>
                                          </p:val>
                                        </p:tav>
                                      </p:tavLst>
                                    </p:anim>
                                    <p:anim calcmode="lin" valueType="num">
                                      <p:cBhvr>
                                        <p:cTn id="24" dur="850" fill="hold"/>
                                        <p:tgtEl>
                                          <p:spTgt spid="41"/>
                                        </p:tgtEl>
                                        <p:attrNameLst>
                                          <p:attrName>ppt_h</p:attrName>
                                        </p:attrNameLst>
                                      </p:cBhvr>
                                      <p:tavLst>
                                        <p:tav tm="0">
                                          <p:val>
                                            <p:fltVal val="0"/>
                                          </p:val>
                                        </p:tav>
                                        <p:tav tm="100000">
                                          <p:val>
                                            <p:strVal val="#ppt_h"/>
                                          </p:val>
                                        </p:tav>
                                      </p:tavLst>
                                    </p:anim>
                                    <p:animEffect transition="in" filter="fade">
                                      <p:cBhvr>
                                        <p:cTn id="25" dur="8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38"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508504" y="223945"/>
            <a:ext cx="5064207" cy="523220"/>
          </a:xfrm>
          <a:prstGeom prst="rect">
            <a:avLst/>
          </a:prstGeom>
          <a:noFill/>
        </p:spPr>
        <p:txBody>
          <a:bodyPr wrap="none" rtlCol="0">
            <a:spAutoFit/>
          </a:bodyPr>
          <a:lstStyle/>
          <a:p>
            <a:r>
              <a:rPr lang="en-US" sz="2800" dirty="0">
                <a:solidFill>
                  <a:srgbClr val="118C3B"/>
                </a:solidFill>
                <a:latin typeface="Times New Roman" panose="02020603050405020304" pitchFamily="18" charset="0"/>
                <a:cs typeface="Times New Roman" panose="02020603050405020304" pitchFamily="18" charset="0"/>
              </a:rPr>
              <a:t>2. </a:t>
            </a:r>
            <a:r>
              <a:rPr lang="en-US" sz="2800" dirty="0" err="1">
                <a:solidFill>
                  <a:srgbClr val="118C3B"/>
                </a:solidFill>
                <a:latin typeface="Times New Roman" panose="02020603050405020304" pitchFamily="18" charset="0"/>
                <a:cs typeface="Times New Roman" panose="02020603050405020304" pitchFamily="18" charset="0"/>
              </a:rPr>
              <a:t>Xác</a:t>
            </a:r>
            <a:r>
              <a:rPr lang="en-US" sz="2800" dirty="0">
                <a:solidFill>
                  <a:srgbClr val="118C3B"/>
                </a:solidFill>
                <a:latin typeface="Times New Roman" panose="02020603050405020304" pitchFamily="18" charset="0"/>
                <a:cs typeface="Times New Roman" panose="02020603050405020304" pitchFamily="18" charset="0"/>
              </a:rPr>
              <a:t> </a:t>
            </a:r>
            <a:r>
              <a:rPr lang="en-US" sz="2800" dirty="0" err="1">
                <a:solidFill>
                  <a:srgbClr val="118C3B"/>
                </a:solidFill>
                <a:latin typeface="Times New Roman" panose="02020603050405020304" pitchFamily="18" charset="0"/>
                <a:cs typeface="Times New Roman" panose="02020603050405020304" pitchFamily="18" charset="0"/>
              </a:rPr>
              <a:t>định</a:t>
            </a:r>
            <a:r>
              <a:rPr lang="en-US" sz="2800" dirty="0">
                <a:solidFill>
                  <a:srgbClr val="118C3B"/>
                </a:solidFill>
                <a:latin typeface="Times New Roman" panose="02020603050405020304" pitchFamily="18" charset="0"/>
                <a:cs typeface="Times New Roman" panose="02020603050405020304" pitchFamily="18" charset="0"/>
              </a:rPr>
              <a:t> </a:t>
            </a:r>
            <a:r>
              <a:rPr lang="en-US" sz="2800" dirty="0" err="1">
                <a:solidFill>
                  <a:srgbClr val="118C3B"/>
                </a:solidFill>
                <a:latin typeface="Times New Roman" panose="02020603050405020304" pitchFamily="18" charset="0"/>
                <a:cs typeface="Times New Roman" panose="02020603050405020304" pitchFamily="18" charset="0"/>
              </a:rPr>
              <a:t>sở</a:t>
            </a:r>
            <a:r>
              <a:rPr lang="en-US" sz="2800" dirty="0">
                <a:solidFill>
                  <a:srgbClr val="118C3B"/>
                </a:solidFill>
                <a:latin typeface="Times New Roman" panose="02020603050405020304" pitchFamily="18" charset="0"/>
                <a:cs typeface="Times New Roman" panose="02020603050405020304" pitchFamily="18" charset="0"/>
              </a:rPr>
              <a:t> </a:t>
            </a:r>
            <a:r>
              <a:rPr lang="en-US" sz="2800" dirty="0" err="1">
                <a:solidFill>
                  <a:srgbClr val="118C3B"/>
                </a:solidFill>
                <a:latin typeface="Times New Roman" panose="02020603050405020304" pitchFamily="18" charset="0"/>
                <a:cs typeface="Times New Roman" panose="02020603050405020304" pitchFamily="18" charset="0"/>
              </a:rPr>
              <a:t>thích</a:t>
            </a:r>
            <a:r>
              <a:rPr lang="en-US" sz="2800" dirty="0">
                <a:solidFill>
                  <a:srgbClr val="118C3B"/>
                </a:solidFill>
                <a:latin typeface="Times New Roman" panose="02020603050405020304" pitchFamily="18" charset="0"/>
                <a:cs typeface="Times New Roman" panose="02020603050405020304" pitchFamily="18" charset="0"/>
              </a:rPr>
              <a:t> </a:t>
            </a:r>
            <a:r>
              <a:rPr lang="en-US" sz="2800" dirty="0" err="1">
                <a:solidFill>
                  <a:srgbClr val="118C3B"/>
                </a:solidFill>
                <a:latin typeface="Times New Roman" panose="02020603050405020304" pitchFamily="18" charset="0"/>
                <a:cs typeface="Times New Roman" panose="02020603050405020304" pitchFamily="18" charset="0"/>
              </a:rPr>
              <a:t>của</a:t>
            </a:r>
            <a:r>
              <a:rPr lang="en-US" sz="2800" dirty="0">
                <a:solidFill>
                  <a:srgbClr val="118C3B"/>
                </a:solidFill>
                <a:latin typeface="Times New Roman" panose="02020603050405020304" pitchFamily="18" charset="0"/>
                <a:cs typeface="Times New Roman" panose="02020603050405020304" pitchFamily="18" charset="0"/>
              </a:rPr>
              <a:t> </a:t>
            </a:r>
            <a:r>
              <a:rPr lang="en-US" sz="2800" dirty="0" err="1">
                <a:solidFill>
                  <a:srgbClr val="118C3B"/>
                </a:solidFill>
                <a:latin typeface="Times New Roman" panose="02020603050405020304" pitchFamily="18" charset="0"/>
                <a:cs typeface="Times New Roman" panose="02020603050405020304" pitchFamily="18" charset="0"/>
              </a:rPr>
              <a:t>bản</a:t>
            </a:r>
            <a:r>
              <a:rPr lang="en-US" sz="2800" dirty="0">
                <a:solidFill>
                  <a:srgbClr val="118C3B"/>
                </a:solidFill>
                <a:latin typeface="Times New Roman" panose="02020603050405020304" pitchFamily="18" charset="0"/>
                <a:cs typeface="Times New Roman" panose="02020603050405020304" pitchFamily="18" charset="0"/>
              </a:rPr>
              <a:t> </a:t>
            </a:r>
            <a:r>
              <a:rPr lang="en-US" sz="2800" dirty="0" err="1">
                <a:solidFill>
                  <a:srgbClr val="118C3B"/>
                </a:solidFill>
                <a:latin typeface="Times New Roman" panose="02020603050405020304" pitchFamily="18" charset="0"/>
                <a:cs typeface="Times New Roman" panose="02020603050405020304" pitchFamily="18" charset="0"/>
              </a:rPr>
              <a:t>thân</a:t>
            </a:r>
            <a:r>
              <a:rPr lang="en-US" sz="2800" dirty="0">
                <a:solidFill>
                  <a:srgbClr val="118C3B"/>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526527" y="267494"/>
            <a:ext cx="184731" cy="369332"/>
          </a:xfrm>
          <a:prstGeom prst="rect">
            <a:avLst/>
          </a:prstGeom>
          <a:noFill/>
        </p:spPr>
        <p:txBody>
          <a:bodyPr wrap="none" rtlCol="0">
            <a:spAutoFit/>
          </a:bodyPr>
          <a:lstStyle/>
          <a:p>
            <a:endParaRPr lang="en-US" dirty="0">
              <a:solidFill>
                <a:srgbClr val="118C3B"/>
              </a:solidFill>
              <a:latin typeface="UVN Bach Dang Nang" pitchFamily="18" charset="0"/>
            </a:endParaRPr>
          </a:p>
        </p:txBody>
      </p:sp>
      <p:sp>
        <p:nvSpPr>
          <p:cNvPr id="3" name="Rectangle 2"/>
          <p:cNvSpPr/>
          <p:nvPr/>
        </p:nvSpPr>
        <p:spPr>
          <a:xfrm>
            <a:off x="792591" y="677212"/>
            <a:ext cx="4968552" cy="461665"/>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-Thích làm việc ngoài trời.</a:t>
            </a:r>
          </a:p>
        </p:txBody>
      </p:sp>
      <p:sp>
        <p:nvSpPr>
          <p:cNvPr id="13" name="Rectangle 12"/>
          <p:cNvSpPr/>
          <p:nvPr/>
        </p:nvSpPr>
        <p:spPr>
          <a:xfrm>
            <a:off x="792591" y="1049712"/>
            <a:ext cx="4572000" cy="461665"/>
          </a:xfrm>
          <a:prstGeom prst="rect">
            <a:avLst/>
          </a:prstGeom>
        </p:spPr>
        <p:txBody>
          <a:bodyPr>
            <a:spAutoFit/>
          </a:bodyPr>
          <a:lstStyle/>
          <a:p>
            <a:r>
              <a:rPr lang="vi-VN" sz="2400" dirty="0">
                <a:latin typeface="Times New Roman" panose="02020603050405020304" pitchFamily="18" charset="0"/>
                <a:cs typeface="Times New Roman" panose="02020603050405020304" pitchFamily="18" charset="0"/>
              </a:rPr>
              <a:t>-Thích làm việc trong văn phòng.</a:t>
            </a:r>
          </a:p>
        </p:txBody>
      </p:sp>
      <p:sp>
        <p:nvSpPr>
          <p:cNvPr id="14" name="Rectangle 13"/>
          <p:cNvSpPr/>
          <p:nvPr/>
        </p:nvSpPr>
        <p:spPr>
          <a:xfrm>
            <a:off x="782280" y="1471857"/>
            <a:ext cx="4572000" cy="461665"/>
          </a:xfrm>
          <a:prstGeom prst="rect">
            <a:avLst/>
          </a:prstGeom>
        </p:spPr>
        <p:txBody>
          <a:bodyPr>
            <a:spAutoFit/>
          </a:bodyPr>
          <a:lstStyle/>
          <a:p>
            <a:r>
              <a:rPr lang="vi-VN" sz="2400" dirty="0">
                <a:latin typeface="Times New Roman" panose="02020603050405020304" pitchFamily="18" charset="0"/>
                <a:cs typeface="Times New Roman" panose="02020603050405020304" pitchFamily="18" charset="0"/>
              </a:rPr>
              <a:t>-Thích làm việc chân tay.</a:t>
            </a:r>
          </a:p>
        </p:txBody>
      </p:sp>
      <p:sp>
        <p:nvSpPr>
          <p:cNvPr id="15" name="Rectangle 14"/>
          <p:cNvSpPr/>
          <p:nvPr/>
        </p:nvSpPr>
        <p:spPr>
          <a:xfrm>
            <a:off x="765573" y="1873031"/>
            <a:ext cx="4572000" cy="461665"/>
          </a:xfrm>
          <a:prstGeom prst="rect">
            <a:avLst/>
          </a:prstGeom>
        </p:spPr>
        <p:txBody>
          <a:bodyPr>
            <a:spAutoFit/>
          </a:bodyPr>
          <a:lstStyle/>
          <a:p>
            <a:r>
              <a:rPr lang="vi-VN" sz="2400" dirty="0">
                <a:latin typeface="Times New Roman" panose="02020603050405020304" pitchFamily="18" charset="0"/>
                <a:cs typeface="Times New Roman" panose="02020603050405020304" pitchFamily="18" charset="0"/>
              </a:rPr>
              <a:t>-Thích làm việc trí óc.</a:t>
            </a:r>
          </a:p>
        </p:txBody>
      </p:sp>
      <p:sp>
        <p:nvSpPr>
          <p:cNvPr id="28" name="Rectangle 27"/>
          <p:cNvSpPr/>
          <p:nvPr/>
        </p:nvSpPr>
        <p:spPr>
          <a:xfrm>
            <a:off x="754607" y="2236490"/>
            <a:ext cx="4572000" cy="461665"/>
          </a:xfrm>
          <a:prstGeom prst="rect">
            <a:avLst/>
          </a:prstGeom>
        </p:spPr>
        <p:txBody>
          <a:bodyPr>
            <a:spAutoFit/>
          </a:bodyPr>
          <a:lstStyle/>
          <a:p>
            <a:r>
              <a:rPr lang="vi-VN" sz="2400" dirty="0">
                <a:latin typeface="Times New Roman" panose="02020603050405020304" pitchFamily="18" charset="0"/>
                <a:cs typeface="Times New Roman" panose="02020603050405020304" pitchFamily="18" charset="0"/>
              </a:rPr>
              <a:t>-Thích làm việc với con người.</a:t>
            </a:r>
          </a:p>
        </p:txBody>
      </p:sp>
      <p:sp>
        <p:nvSpPr>
          <p:cNvPr id="29" name="Rectangle 28"/>
          <p:cNvSpPr/>
          <p:nvPr/>
        </p:nvSpPr>
        <p:spPr>
          <a:xfrm>
            <a:off x="765573" y="2607269"/>
            <a:ext cx="4572000" cy="461665"/>
          </a:xfrm>
          <a:prstGeom prst="rect">
            <a:avLst/>
          </a:prstGeom>
        </p:spPr>
        <p:txBody>
          <a:bodyPr>
            <a:spAutoFit/>
          </a:bodyPr>
          <a:lstStyle/>
          <a:p>
            <a:r>
              <a:rPr lang="vi-VN" sz="2400" dirty="0">
                <a:latin typeface="Times New Roman" panose="02020603050405020304" pitchFamily="18" charset="0"/>
                <a:cs typeface="Times New Roman" panose="02020603050405020304" pitchFamily="18" charset="0"/>
              </a:rPr>
              <a:t>-Thích làm việc với thiên nhiên.</a:t>
            </a:r>
          </a:p>
        </p:txBody>
      </p:sp>
      <p:sp>
        <p:nvSpPr>
          <p:cNvPr id="30" name="Rectangle 29"/>
          <p:cNvSpPr/>
          <p:nvPr/>
        </p:nvSpPr>
        <p:spPr>
          <a:xfrm>
            <a:off x="774062" y="3031243"/>
            <a:ext cx="5382114" cy="461665"/>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-Thích làm việc với máy móc, vật dụng. </a:t>
            </a:r>
          </a:p>
        </p:txBody>
      </p:sp>
      <p:sp>
        <p:nvSpPr>
          <p:cNvPr id="31" name="Rectangle 30"/>
          <p:cNvSpPr/>
          <p:nvPr/>
        </p:nvSpPr>
        <p:spPr>
          <a:xfrm>
            <a:off x="765573" y="3432417"/>
            <a:ext cx="4572000" cy="461665"/>
          </a:xfrm>
          <a:prstGeom prst="rect">
            <a:avLst/>
          </a:prstGeom>
        </p:spPr>
        <p:txBody>
          <a:bodyPr>
            <a:spAutoFit/>
          </a:bodyPr>
          <a:lstStyle/>
          <a:p>
            <a:r>
              <a:rPr lang="vi-VN" sz="2400" dirty="0">
                <a:latin typeface="Times New Roman" panose="02020603050405020304" pitchFamily="18" charset="0"/>
                <a:cs typeface="Times New Roman" panose="02020603050405020304" pitchFamily="18" charset="0"/>
              </a:rPr>
              <a:t>-Thích giúp </a:t>
            </a:r>
            <a:r>
              <a:rPr lang="en-US" sz="2400" dirty="0" err="1">
                <a:latin typeface="Times New Roman" panose="02020603050405020304" pitchFamily="18" charset="0"/>
                <a:cs typeface="Times New Roman" panose="02020603050405020304" pitchFamily="18" charset="0"/>
              </a:rPr>
              <a:t>đơ</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người khác.</a:t>
            </a:r>
          </a:p>
        </p:txBody>
      </p:sp>
      <p:sp>
        <p:nvSpPr>
          <p:cNvPr id="32" name="Rectangle 31"/>
          <p:cNvSpPr/>
          <p:nvPr/>
        </p:nvSpPr>
        <p:spPr>
          <a:xfrm>
            <a:off x="774062" y="3859148"/>
            <a:ext cx="5454122" cy="461665"/>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-Thích thuyết phục, chỉ huy người khác. </a:t>
            </a:r>
          </a:p>
        </p:txBody>
      </p:sp>
      <p:sp>
        <p:nvSpPr>
          <p:cNvPr id="33" name="Rectangle 32"/>
          <p:cNvSpPr/>
          <p:nvPr/>
        </p:nvSpPr>
        <p:spPr>
          <a:xfrm>
            <a:off x="782280" y="4232095"/>
            <a:ext cx="5301888" cy="461665"/>
          </a:xfrm>
          <a:prstGeom prst="rect">
            <a:avLst/>
          </a:prstGeom>
        </p:spPr>
        <p:txBody>
          <a:bodyPr wrap="square">
            <a:spAutoFit/>
          </a:bodyPr>
          <a:lstStyle/>
          <a:p>
            <a:r>
              <a:rPr lang="vi-VN" sz="2400" dirty="0">
                <a:latin typeface="Times New Roman" panose="02020603050405020304" pitchFamily="18" charset="0"/>
                <a:cs typeface="Times New Roman" panose="02020603050405020304" pitchFamily="18" charset="0"/>
              </a:rPr>
              <a:t>-Thích di chuyển, thay đ</a:t>
            </a:r>
            <a:r>
              <a:rPr lang="en-US" sz="2400" dirty="0">
                <a:latin typeface="Times New Roman" panose="02020603050405020304" pitchFamily="18" charset="0"/>
                <a:cs typeface="Times New Roman" panose="02020603050405020304" pitchFamily="18" charset="0"/>
              </a:rPr>
              <a:t>ổ</a:t>
            </a:r>
            <a:r>
              <a:rPr lang="vi-VN" sz="2400" dirty="0">
                <a:latin typeface="Times New Roman" panose="02020603050405020304" pitchFamily="18" charset="0"/>
                <a:cs typeface="Times New Roman" panose="02020603050405020304" pitchFamily="18" charset="0"/>
              </a:rPr>
              <a:t>i môi trường. </a:t>
            </a:r>
          </a:p>
        </p:txBody>
      </p:sp>
      <p:sp>
        <p:nvSpPr>
          <p:cNvPr id="34" name="Rectangle 33"/>
          <p:cNvSpPr/>
          <p:nvPr/>
        </p:nvSpPr>
        <p:spPr>
          <a:xfrm>
            <a:off x="765573" y="4626278"/>
            <a:ext cx="4572000" cy="461665"/>
          </a:xfrm>
          <a:prstGeom prst="rect">
            <a:avLst/>
          </a:prstGeom>
        </p:spPr>
        <p:txBody>
          <a:bodyPr>
            <a:spAutoFit/>
          </a:bodyPr>
          <a:lstStyle/>
          <a:p>
            <a:r>
              <a:rPr lang="vi-VN" sz="2400" dirty="0">
                <a:latin typeface="Times New Roman" panose="02020603050405020304" pitchFamily="18" charset="0"/>
                <a:cs typeface="Times New Roman" panose="02020603050405020304" pitchFamily="18" charset="0"/>
              </a:rPr>
              <a:t>-Thích kiếm được nhiều tiền.</a:t>
            </a:r>
          </a:p>
        </p:txBody>
      </p:sp>
    </p:spTree>
    <p:extLst>
      <p:ext uri="{BB962C8B-B14F-4D97-AF65-F5344CB8AC3E}">
        <p14:creationId xmlns:p14="http://schemas.microsoft.com/office/powerpoint/2010/main" val="417284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circle(in)">
                                      <p:cBhvr>
                                        <p:cTn id="44" dur="20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down)">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500" fill="hold"/>
                                        <p:tgtEl>
                                          <p:spTgt spid="33"/>
                                        </p:tgtEl>
                                        <p:attrNameLst>
                                          <p:attrName>ppt_x</p:attrName>
                                        </p:attrNameLst>
                                      </p:cBhvr>
                                      <p:tavLst>
                                        <p:tav tm="0">
                                          <p:val>
                                            <p:strVal val="#ppt_x"/>
                                          </p:val>
                                        </p:tav>
                                        <p:tav tm="100000">
                                          <p:val>
                                            <p:strVal val="#ppt_x"/>
                                          </p:val>
                                        </p:tav>
                                      </p:tavLst>
                                    </p:anim>
                                    <p:anim calcmode="lin" valueType="num">
                                      <p:cBhvr additive="base">
                                        <p:cTn id="5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circle(in)">
                                      <p:cBhvr>
                                        <p:cTn id="60"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95486"/>
            <a:ext cx="8424936"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3.Tự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1993807279"/>
              </p:ext>
            </p:extLst>
          </p:nvPr>
        </p:nvGraphicFramePr>
        <p:xfrm>
          <a:off x="1403648" y="1149593"/>
          <a:ext cx="6912768" cy="2651760"/>
        </p:xfrm>
        <a:graphic>
          <a:graphicData uri="http://schemas.openxmlformats.org/drawingml/2006/table">
            <a:tbl>
              <a:tblPr firstRow="1" bandRow="1">
                <a:tableStyleId>{5C22544A-7EE6-4342-B048-85BDC9FD1C3A}</a:tableStyleId>
              </a:tblPr>
              <a:tblGrid>
                <a:gridCol w="1796431">
                  <a:extLst>
                    <a:ext uri="{9D8B030D-6E8A-4147-A177-3AD203B41FA5}">
                      <a16:colId xmlns:a16="http://schemas.microsoft.com/office/drawing/2014/main" val="910437332"/>
                    </a:ext>
                  </a:extLst>
                </a:gridCol>
                <a:gridCol w="5116337">
                  <a:extLst>
                    <a:ext uri="{9D8B030D-6E8A-4147-A177-3AD203B41FA5}">
                      <a16:colId xmlns:a16="http://schemas.microsoft.com/office/drawing/2014/main" val="257258454"/>
                    </a:ext>
                  </a:extLst>
                </a:gridCol>
              </a:tblGrid>
              <a:tr h="370840">
                <a:tc>
                  <a:txBody>
                    <a:bodyPr/>
                    <a:lstStyle/>
                    <a:p>
                      <a:pPr algn="ctr"/>
                      <a:r>
                        <a:rPr lang="en-US" sz="2400" b="1" kern="1200" dirty="0" err="1">
                          <a:solidFill>
                            <a:schemeClr val="lt1"/>
                          </a:solidFill>
                          <a:effectLst/>
                          <a:latin typeface="Times New Roman" panose="02020603050405020304" pitchFamily="18" charset="0"/>
                          <a:ea typeface="+mn-ea"/>
                          <a:cs typeface="Times New Roman" panose="02020603050405020304" pitchFamily="18" charset="0"/>
                        </a:rPr>
                        <a:t>Mức</a:t>
                      </a:r>
                      <a:r>
                        <a:rPr lang="en-US" sz="24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lt1"/>
                          </a:solidFill>
                          <a:effectLst/>
                          <a:latin typeface="Times New Roman" panose="02020603050405020304" pitchFamily="18" charset="0"/>
                          <a:ea typeface="+mn-ea"/>
                          <a:cs typeface="Times New Roman" panose="02020603050405020304" pitchFamily="18" charset="0"/>
                        </a:rPr>
                        <a:t>độ</a:t>
                      </a:r>
                      <a:r>
                        <a:rPr lang="en-US" sz="2400" b="1" kern="1200" dirty="0">
                          <a:solidFill>
                            <a:schemeClr val="lt1"/>
                          </a:solidFill>
                          <a:effectLst/>
                          <a:latin typeface="Times New Roman" panose="02020603050405020304" pitchFamily="18" charset="0"/>
                          <a:ea typeface="+mn-ea"/>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Biểu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hiện</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67237810"/>
                  </a:ext>
                </a:extLst>
              </a:tr>
              <a:tr h="370840">
                <a:tc>
                  <a:txBody>
                    <a:bodyPr/>
                    <a:lstStyle/>
                    <a:p>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Mức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độ</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1 </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xuyên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thê</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4106906923"/>
                  </a:ext>
                </a:extLst>
              </a:tr>
              <a:tr h="370840">
                <a:tc>
                  <a:txBody>
                    <a:bodyPr/>
                    <a:lstStyle/>
                    <a:p>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Mức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độ</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2</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nhưng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chưa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xuyên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3720081521"/>
                  </a:ext>
                </a:extLst>
              </a:tr>
              <a:tr h="370840">
                <a:tc>
                  <a:txBody>
                    <a:bodyPr/>
                    <a:lstStyle/>
                    <a:p>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Mức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độ</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3</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Ít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2914347140"/>
                  </a:ext>
                </a:extLst>
              </a:tr>
              <a:tr h="370840">
                <a:tc>
                  <a:txBody>
                    <a:bodyPr/>
                    <a:lstStyle/>
                    <a:p>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Mức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độ</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4</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Chưa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được</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85111333"/>
                  </a:ext>
                </a:extLst>
              </a:tr>
            </a:tbl>
          </a:graphicData>
        </a:graphic>
      </p:graphicFrame>
      <p:sp>
        <p:nvSpPr>
          <p:cNvPr id="4" name="Rectangle 3"/>
          <p:cNvSpPr/>
          <p:nvPr/>
        </p:nvSpPr>
        <p:spPr>
          <a:xfrm>
            <a:off x="827584" y="4073750"/>
            <a:ext cx="7200800" cy="830997"/>
          </a:xfrm>
          <a:prstGeom prst="rect">
            <a:avLst/>
          </a:prstGeom>
        </p:spPr>
        <p:txBody>
          <a:bodyPr wrap="square">
            <a:spAutoFit/>
          </a:bodyPr>
          <a:lstStyle/>
          <a:p>
            <a:r>
              <a:rPr lang="en-US" sz="2400" i="1" dirty="0" err="1">
                <a:solidFill>
                  <a:srgbClr val="002060"/>
                </a:solidFill>
                <a:latin typeface="Times New Roman" panose="02020603050405020304" pitchFamily="18" charset="0"/>
                <a:cs typeface="Times New Roman" panose="02020603050405020304" pitchFamily="18" charset="0"/>
              </a:rPr>
              <a:t>Suy</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nghi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vê</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năng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lực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phẩm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chất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có</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liên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quan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đến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hoạt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động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nghề</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nghiệp</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của</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bản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thân</a:t>
            </a:r>
            <a:r>
              <a:rPr lang="en-US" sz="2400" i="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6812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67494"/>
            <a:ext cx="8604448" cy="830997"/>
          </a:xfrm>
          <a:prstGeom prst="rect">
            <a:avLst/>
          </a:prstGeom>
        </p:spPr>
        <p:txBody>
          <a:bodyPr wrap="square">
            <a:spAutoFit/>
          </a:bodyPr>
          <a:lstStyle/>
          <a:p>
            <a:pPr algn="just"/>
            <a:r>
              <a:rPr lang="vi-VN" sz="2400" b="1" dirty="0">
                <a:solidFill>
                  <a:srgbClr val="006600"/>
                </a:solidFill>
                <a:latin typeface="Times New Roman" panose="02020603050405020304" pitchFamily="18" charset="0"/>
                <a:cs typeface="Times New Roman" panose="02020603050405020304" pitchFamily="18" charset="0"/>
              </a:rPr>
              <a:t>1.</a:t>
            </a:r>
            <a:r>
              <a:rPr lang="en-US" sz="2400" b="1" dirty="0">
                <a:solidFill>
                  <a:srgbClr val="006600"/>
                </a:solidFill>
                <a:latin typeface="Times New Roman" panose="02020603050405020304" pitchFamily="18" charset="0"/>
                <a:cs typeface="Times New Roman" panose="02020603050405020304" pitchFamily="18" charset="0"/>
              </a:rPr>
              <a:t> </a:t>
            </a:r>
            <a:r>
              <a:rPr lang="vi-VN" sz="2400" b="1" dirty="0">
                <a:solidFill>
                  <a:srgbClr val="006600"/>
                </a:solidFill>
                <a:latin typeface="Times New Roman" panose="02020603050405020304" pitchFamily="18" charset="0"/>
                <a:cs typeface="Times New Roman" panose="02020603050405020304" pitchFamily="18" charset="0"/>
              </a:rPr>
              <a:t>Khám phá một số phẩm chất, năng lực có liên quan đến hoạt động nghề nghiệp của bản thân.</a:t>
            </a:r>
          </a:p>
        </p:txBody>
      </p:sp>
      <p:sp>
        <p:nvSpPr>
          <p:cNvPr id="3" name="Rectangle 2"/>
          <p:cNvSpPr/>
          <p:nvPr/>
        </p:nvSpPr>
        <p:spPr>
          <a:xfrm>
            <a:off x="539552" y="1098491"/>
            <a:ext cx="8496944" cy="830997"/>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Ai trong chúng ta cũng có những khả năng, sở thích, phẩm chất nhất định. </a:t>
            </a:r>
          </a:p>
        </p:txBody>
      </p:sp>
      <p:sp>
        <p:nvSpPr>
          <p:cNvPr id="4" name="Rectangle 3"/>
          <p:cNvSpPr/>
          <p:nvPr/>
        </p:nvSpPr>
        <p:spPr>
          <a:xfrm>
            <a:off x="539552" y="1932899"/>
            <a:ext cx="8424936" cy="1569660"/>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Xác định được khả năng sở thích, phẩm chất của bản thân là cơ sở rất quan trọng để đối chiếu với yêu cầu của nghề ở địa phương mà bản thân yêu thích, muốn chọn, từ đó xác định được sự phù hợp giữa đặc điểm của bản thân với yêu cầu của nghề muốn chọn. </a:t>
            </a:r>
          </a:p>
        </p:txBody>
      </p:sp>
      <p:sp>
        <p:nvSpPr>
          <p:cNvPr id="5" name="Rectangle 4"/>
          <p:cNvSpPr/>
          <p:nvPr/>
        </p:nvSpPr>
        <p:spPr>
          <a:xfrm>
            <a:off x="539552" y="3579862"/>
            <a:ext cx="8424936" cy="1200329"/>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Không những vậy, biết được các đặc điểm của bản thân còn giúp ta có định hướng rèn luyện phẩm chất, năng lực trên con đườngđến với nghề mình yêu thích, muốn chọn ở địa phương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1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6"/>
</p:tagLst>
</file>

<file path=ppt/tags/tag12.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8"/>
</p:tagLst>
</file>

<file path=ppt/tags/tag13.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10"/>
</p:tagLst>
</file>

<file path=ppt/tags/tag14.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16.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1_Office 主题​​">
  <a:themeElements>
    <a:clrScheme name="自定义 3">
      <a:dk1>
        <a:sysClr val="windowText" lastClr="000000"/>
      </a:dk1>
      <a:lt1>
        <a:sysClr val="window" lastClr="FFFFFF"/>
      </a:lt1>
      <a:dk2>
        <a:srgbClr val="000000"/>
      </a:dk2>
      <a:lt2>
        <a:srgbClr val="EEECE1"/>
      </a:lt2>
      <a:accent1>
        <a:srgbClr val="118C3B"/>
      </a:accent1>
      <a:accent2>
        <a:srgbClr val="92D050"/>
      </a:accent2>
      <a:accent3>
        <a:srgbClr val="00A44A"/>
      </a:accent3>
      <a:accent4>
        <a:srgbClr val="FFC000"/>
      </a:accent4>
      <a:accent5>
        <a:srgbClr val="9CC815"/>
      </a:accent5>
      <a:accent6>
        <a:srgbClr val="FF0000"/>
      </a:accent6>
      <a:hlink>
        <a:srgbClr val="1D55C5"/>
      </a:hlink>
      <a:folHlink>
        <a:srgbClr val="800080"/>
      </a:folHlink>
    </a:clrScheme>
    <a:fontScheme name="Custom 1">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2148</TotalTime>
  <Words>1293</Words>
  <Application>Microsoft Office PowerPoint</Application>
  <PresentationFormat>On-screen Show (16:9)</PresentationFormat>
  <Paragraphs>98</Paragraphs>
  <Slides>13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微软雅黑</vt:lpstr>
      <vt:lpstr>宋体</vt:lpstr>
      <vt:lpstr>Arial</vt:lpstr>
      <vt:lpstr>Calibri</vt:lpstr>
      <vt:lpstr>Montserrat</vt:lpstr>
      <vt:lpstr>Times New Roman</vt:lpstr>
      <vt:lpstr>UVN Bach Dang Nang</vt:lpstr>
      <vt:lpstr>Wingdings</vt:lpstr>
      <vt:lpstr>阿里巴巴普惠体 H</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www.51pptmoban.com</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微立体</dc:title>
  <dc:subject>微立体</dc:subject>
  <dc:creator>51PPT模板网</dc:creator>
  <cp:keywords>www.51pptmoban.com</cp:keywords>
  <dc:description>www.51pptmoban.com</dc:description>
  <cp:lastModifiedBy>Admin</cp:lastModifiedBy>
  <cp:revision>323</cp:revision>
  <dcterms:created xsi:type="dcterms:W3CDTF">2016-03-10T07:57:08Z</dcterms:created>
  <dcterms:modified xsi:type="dcterms:W3CDTF">2023-10-10T16:19:59Z</dcterms:modified>
</cp:coreProperties>
</file>