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62" r:id="rId2"/>
    <p:sldId id="263" r:id="rId3"/>
    <p:sldId id="271" r:id="rId4"/>
    <p:sldId id="264" r:id="rId5"/>
    <p:sldId id="282" r:id="rId6"/>
    <p:sldId id="277" r:id="rId7"/>
    <p:sldId id="275" r:id="rId8"/>
    <p:sldId id="276" r:id="rId9"/>
    <p:sldId id="280" r:id="rId10"/>
    <p:sldId id="284" r:id="rId11"/>
    <p:sldId id="281" r:id="rId12"/>
    <p:sldId id="272" r:id="rId13"/>
    <p:sldId id="265" r:id="rId14"/>
    <p:sldId id="286" r:id="rId15"/>
    <p:sldId id="288" r:id="rId16"/>
    <p:sldId id="289"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79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3924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02022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EC40D-F920-412B-B36A-669C5E31215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59419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EC40D-F920-412B-B36A-669C5E31215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7455-FB5E-4EB7-968B-81AFE4BFC7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69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EC40D-F920-412B-B36A-669C5E31215D}"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34746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EC40D-F920-412B-B36A-669C5E31215D}"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10608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EC40D-F920-412B-B36A-669C5E31215D}"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60305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EC40D-F920-412B-B36A-669C5E31215D}" type="datetimeFigureOut">
              <a:rPr lang="en-US" smtClean="0"/>
              <a:t>10/10/2023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231313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EC40D-F920-412B-B36A-669C5E31215D}" type="datetimeFigureOut">
              <a:rPr lang="en-US" smtClean="0"/>
              <a:t>10/10/2023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137455-FB5E-4EB7-968B-81AFE4BFC7DF}" type="slidenum">
              <a:rPr lang="en-US" smtClean="0"/>
              <a:t>‹#›</a:t>
            </a:fld>
            <a:endParaRPr lang="en-US"/>
          </a:p>
        </p:txBody>
      </p:sp>
    </p:spTree>
    <p:extLst>
      <p:ext uri="{BB962C8B-B14F-4D97-AF65-F5344CB8AC3E}">
        <p14:creationId xmlns:p14="http://schemas.microsoft.com/office/powerpoint/2010/main" val="3972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EC40D-F920-412B-B36A-669C5E31215D}"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53120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EC40D-F920-412B-B36A-669C5E31215D}" type="datetimeFigureOut">
              <a:rPr lang="en-US" smtClean="0"/>
              <a:t>10/10/2023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137455-FB5E-4EB7-968B-81AFE4BFC7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2384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1B393-B09D-41FB-A92A-4EE3CAAE5C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49F5E7F-DFFE-44A8-A615-8D648D7BAC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8373A534-DA69-4AC0-AB33-D68A403CE1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517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9CDCB21-A52F-4D09-8F49-A4D16E39731B}"/>
              </a:ext>
            </a:extLst>
          </p:cNvPr>
          <p:cNvSpPr txBox="1">
            <a:spLocks/>
          </p:cNvSpPr>
          <p:nvPr/>
        </p:nvSpPr>
        <p:spPr>
          <a:xfrm>
            <a:off x="295275" y="474555"/>
            <a:ext cx="11153775" cy="8113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THÍ NGHIỆM QUẢ BÓNG NẢY</a:t>
            </a:r>
          </a:p>
        </p:txBody>
      </p:sp>
      <p:sp>
        <p:nvSpPr>
          <p:cNvPr id="5" name="Content Placeholder 2">
            <a:extLst>
              <a:ext uri="{FF2B5EF4-FFF2-40B4-BE49-F238E27FC236}">
                <a16:creationId xmlns:a16="http://schemas.microsoft.com/office/drawing/2014/main" xmlns="" id="{604B1B18-8E1C-447F-9895-9DA01CB35B3F}"/>
              </a:ext>
            </a:extLst>
          </p:cNvPr>
          <p:cNvSpPr txBox="1">
            <a:spLocks/>
          </p:cNvSpPr>
          <p:nvPr/>
        </p:nvSpPr>
        <p:spPr>
          <a:xfrm>
            <a:off x="497205" y="1886318"/>
            <a:ext cx="8551545" cy="33619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p>
          <a:p>
            <a:pPr marL="0" indent="0">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hành</a:t>
            </a:r>
            <a:r>
              <a:rPr lang="en-US" sz="2400" dirty="0">
                <a:solidFill>
                  <a:schemeClr val="tx1"/>
                </a:solidFill>
                <a:latin typeface="Arial" panose="020B0604020202020204" pitchFamily="34" charset="0"/>
                <a:cs typeface="Arial" panose="020B0604020202020204" pitchFamily="34" charset="0"/>
              </a:rPr>
              <a:t> TN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3.7 </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bóng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lần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đầu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tiên</a:t>
            </a:r>
            <a:r>
              <a:rPr lang="en-US" sz="2400" dirty="0">
                <a:solidFill>
                  <a:schemeClr val="tx1"/>
                </a:solidFill>
                <a:latin typeface="Arial" panose="020B0604020202020204" pitchFamily="34" charset="0"/>
                <a:cs typeface="Arial" panose="020B0604020202020204" pitchFamily="34" charset="0"/>
              </a:rPr>
              <a:t>.</a:t>
            </a:r>
          </a:p>
          <a:p>
            <a:pPr marL="0" indent="0">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bài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SGK </a:t>
            </a:r>
            <a:r>
              <a:rPr lang="en-US" sz="2400" dirty="0" err="1">
                <a:solidFill>
                  <a:schemeClr val="tx1"/>
                </a:solidFill>
                <a:latin typeface="Arial" panose="020B0604020202020204" pitchFamily="34" charset="0"/>
                <a:cs typeface="Arial" panose="020B0604020202020204" pitchFamily="34" charset="0"/>
              </a:rPr>
              <a:t>trang</a:t>
            </a:r>
            <a:r>
              <a:rPr lang="en-US" sz="2400" dirty="0">
                <a:solidFill>
                  <a:schemeClr val="tx1"/>
                </a:solidFill>
                <a:latin typeface="Arial" panose="020B0604020202020204" pitchFamily="34" charset="0"/>
                <a:cs typeface="Arial" panose="020B0604020202020204" pitchFamily="34" charset="0"/>
              </a:rPr>
              <a:t> 200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vở</a:t>
            </a: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3 </a:t>
            </a:r>
            <a:r>
              <a:rPr lang="en-US" sz="2400" dirty="0" err="1">
                <a:solidFill>
                  <a:schemeClr val="tx1"/>
                </a:solidFill>
                <a:latin typeface="Arial" panose="020B0604020202020204" pitchFamily="34" charset="0"/>
                <a:cs typeface="Arial" panose="020B0604020202020204" pitchFamily="34" charset="0"/>
              </a:rPr>
              <a:t>phút</a:t>
            </a:r>
            <a:endParaRPr lang="en-US" sz="2400" dirty="0">
              <a:solidFill>
                <a:schemeClr val="tx1"/>
              </a:solidFill>
              <a:latin typeface="Arial" panose="020B0604020202020204" pitchFamily="34" charset="0"/>
              <a:cs typeface="Arial" panose="020B0604020202020204" pitchFamily="34" charset="0"/>
            </a:endParaRPr>
          </a:p>
          <a:p>
            <a:pPr marL="0" indent="0">
              <a:lnSpc>
                <a:spcPct val="130000"/>
              </a:lnSpc>
              <a:spcBef>
                <a:spcPts val="400"/>
              </a:spcBef>
              <a:spcAft>
                <a:spcPts val="0"/>
              </a:spcAft>
              <a:buClr>
                <a:schemeClr val="tx1"/>
              </a:buClr>
              <a:buFont typeface="Calibri" panose="020F0502020204030204" pitchFamily="34" charset="0"/>
              <a:buNone/>
            </a:pP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3ADD55F0-AAD4-4C12-B045-3D63C884DF8B}"/>
              </a:ext>
            </a:extLst>
          </p:cNvPr>
          <p:cNvPicPr>
            <a:picLocks noChangeAspect="1"/>
          </p:cNvPicPr>
          <p:nvPr/>
        </p:nvPicPr>
        <p:blipFill rotWithShape="1">
          <a:blip r:embed="rId2"/>
          <a:srcRect l="69333" t="35704" r="13750" b="23558"/>
          <a:stretch/>
        </p:blipFill>
        <p:spPr>
          <a:xfrm>
            <a:off x="9550818" y="2168524"/>
            <a:ext cx="2364956" cy="3203576"/>
          </a:xfrm>
          <a:prstGeom prst="rect">
            <a:avLst/>
          </a:prstGeom>
        </p:spPr>
      </p:pic>
      <p:pic>
        <p:nvPicPr>
          <p:cNvPr id="7" name="Picture 6">
            <a:extLst>
              <a:ext uri="{FF2B5EF4-FFF2-40B4-BE49-F238E27FC236}">
                <a16:creationId xmlns:a16="http://schemas.microsoft.com/office/drawing/2014/main" xmlns="" id="{B5983E55-4FAA-4E6D-A47A-1679917D93ED}"/>
              </a:ext>
            </a:extLst>
          </p:cNvPr>
          <p:cNvPicPr>
            <a:picLocks noChangeAspect="1"/>
          </p:cNvPicPr>
          <p:nvPr/>
        </p:nvPicPr>
        <p:blipFill>
          <a:blip r:embed="rId3"/>
          <a:stretch>
            <a:fillRect/>
          </a:stretch>
        </p:blipFill>
        <p:spPr>
          <a:xfrm>
            <a:off x="82211" y="42024"/>
            <a:ext cx="1032213" cy="1032213"/>
          </a:xfrm>
          <a:prstGeom prst="rect">
            <a:avLst/>
          </a:prstGeom>
        </p:spPr>
      </p:pic>
    </p:spTree>
    <p:extLst>
      <p:ext uri="{BB962C8B-B14F-4D97-AF65-F5344CB8AC3E}">
        <p14:creationId xmlns:p14="http://schemas.microsoft.com/office/powerpoint/2010/main" val="30278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8A722F3-4BE7-4062-B5B3-FB02079DBEED}"/>
              </a:ext>
            </a:extLst>
          </p:cNvPr>
          <p:cNvSpPr txBox="1"/>
          <p:nvPr/>
        </p:nvSpPr>
        <p:spPr>
          <a:xfrm>
            <a:off x="914400" y="2032079"/>
            <a:ext cx="6772276" cy="2793842"/>
          </a:xfrm>
          <a:prstGeom prst="rect">
            <a:avLst/>
          </a:prstGeom>
          <a:noFill/>
        </p:spPr>
        <p:txBody>
          <a:bodyPr wrap="square">
            <a:spAutoFit/>
          </a:bodyPr>
          <a:lstStyle/>
          <a:p>
            <a:pPr algn="l">
              <a:lnSpc>
                <a:spcPct val="150000"/>
              </a:lnSpc>
            </a:pPr>
            <a:r>
              <a:rPr lang="vi-VN" sz="2400" b="0" i="0" dirty="0">
                <a:solidFill>
                  <a:srgbClr val="000000"/>
                </a:solidFill>
                <a:effectLst/>
              </a:rPr>
              <a:t>(1) - thế năng                          (2) - thế năng</a:t>
            </a:r>
          </a:p>
          <a:p>
            <a:pPr algn="l">
              <a:lnSpc>
                <a:spcPct val="150000"/>
              </a:lnSpc>
            </a:pPr>
            <a:r>
              <a:rPr lang="vi-VN" sz="2400" b="0" i="0" dirty="0">
                <a:solidFill>
                  <a:srgbClr val="000000"/>
                </a:solidFill>
                <a:effectLst/>
              </a:rPr>
              <a:t>(3) - động năng                       (4) - động năng</a:t>
            </a:r>
          </a:p>
          <a:p>
            <a:pPr algn="l">
              <a:lnSpc>
                <a:spcPct val="150000"/>
              </a:lnSpc>
            </a:pPr>
            <a:r>
              <a:rPr lang="vi-VN" sz="2400" b="0" i="0" dirty="0">
                <a:solidFill>
                  <a:srgbClr val="000000"/>
                </a:solidFill>
                <a:effectLst/>
              </a:rPr>
              <a:t>(5) - thế năng                          (6) – </a:t>
            </a:r>
            <a:r>
              <a:rPr lang="en-US" sz="2400" b="0" i="0" dirty="0" err="1">
                <a:solidFill>
                  <a:srgbClr val="000000"/>
                </a:solidFill>
                <a:effectLst/>
                <a:latin typeface="Arial" panose="020B0604020202020204" pitchFamily="34" charset="0"/>
                <a:cs typeface="Arial" panose="020B0604020202020204" pitchFamily="34" charset="0"/>
              </a:rPr>
              <a:t>nhiệt</a:t>
            </a:r>
            <a:r>
              <a:rPr lang="vi-VN" sz="2400" b="0" i="0" dirty="0">
                <a:solidFill>
                  <a:srgbClr val="000000"/>
                </a:solidFill>
                <a:effectLst/>
                <a:latin typeface="Arial" panose="020B0604020202020204" pitchFamily="34" charset="0"/>
                <a:cs typeface="Arial" panose="020B0604020202020204" pitchFamily="34" charset="0"/>
              </a:rPr>
              <a:t> </a:t>
            </a:r>
            <a:r>
              <a:rPr lang="vi-VN" sz="2400" b="0" i="0" dirty="0">
                <a:solidFill>
                  <a:srgbClr val="000000"/>
                </a:solidFill>
                <a:effectLst/>
              </a:rPr>
              <a:t>năng</a:t>
            </a:r>
          </a:p>
          <a:p>
            <a:pPr algn="l">
              <a:lnSpc>
                <a:spcPct val="150000"/>
              </a:lnSpc>
            </a:pPr>
            <a:r>
              <a:rPr lang="vi-VN" sz="2400" b="0" i="0" dirty="0">
                <a:solidFill>
                  <a:srgbClr val="000000"/>
                </a:solidFill>
                <a:effectLst/>
              </a:rPr>
              <a:t>(7) - năng lượng âm                (8) - chuyển hóa</a:t>
            </a:r>
          </a:p>
          <a:p>
            <a:pPr algn="l">
              <a:lnSpc>
                <a:spcPct val="150000"/>
              </a:lnSpc>
            </a:pPr>
            <a:r>
              <a:rPr lang="vi-VN" sz="2400" b="0" i="0" dirty="0">
                <a:solidFill>
                  <a:srgbClr val="000000"/>
                </a:solidFill>
                <a:effectLst/>
              </a:rPr>
              <a:t>(9) - bảo toàn                          (10) - tự mất đi</a:t>
            </a:r>
          </a:p>
        </p:txBody>
      </p:sp>
      <p:pic>
        <p:nvPicPr>
          <p:cNvPr id="15" name="Picture 14">
            <a:extLst>
              <a:ext uri="{FF2B5EF4-FFF2-40B4-BE49-F238E27FC236}">
                <a16:creationId xmlns:a16="http://schemas.microsoft.com/office/drawing/2014/main" xmlns="" id="{9622227E-BB67-44AA-B928-0687EB8D2FD0}"/>
              </a:ext>
            </a:extLst>
          </p:cNvPr>
          <p:cNvPicPr>
            <a:picLocks noChangeAspect="1"/>
          </p:cNvPicPr>
          <p:nvPr/>
        </p:nvPicPr>
        <p:blipFill rotWithShape="1">
          <a:blip r:embed="rId2"/>
          <a:srcRect l="69333" t="35704" r="13750" b="23558"/>
          <a:stretch/>
        </p:blipFill>
        <p:spPr>
          <a:xfrm>
            <a:off x="8405494" y="1908253"/>
            <a:ext cx="2948305" cy="3993783"/>
          </a:xfrm>
          <a:prstGeom prst="rect">
            <a:avLst/>
          </a:prstGeom>
        </p:spPr>
      </p:pic>
    </p:spTree>
    <p:extLst>
      <p:ext uri="{BB962C8B-B14F-4D97-AF65-F5344CB8AC3E}">
        <p14:creationId xmlns:p14="http://schemas.microsoft.com/office/powerpoint/2010/main" val="77160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74C5028-BA62-4072-B991-9746372C3B24}"/>
              </a:ext>
            </a:extLst>
          </p:cNvPr>
          <p:cNvSpPr/>
          <p:nvPr/>
        </p:nvSpPr>
        <p:spPr>
          <a:xfrm>
            <a:off x="819150" y="1485900"/>
            <a:ext cx="1005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9D990802-05EE-4040-A5CD-1552DE7D80DF}"/>
              </a:ext>
            </a:extLst>
          </p:cNvPr>
          <p:cNvPicPr>
            <a:picLocks noChangeAspect="1"/>
          </p:cNvPicPr>
          <p:nvPr/>
        </p:nvPicPr>
        <p:blipFill rotWithShape="1">
          <a:blip r:embed="rId2"/>
          <a:srcRect l="39375" t="1945" r="1172" b="10972"/>
          <a:stretch/>
        </p:blipFill>
        <p:spPr>
          <a:xfrm>
            <a:off x="5553075" y="347662"/>
            <a:ext cx="6664713" cy="5491163"/>
          </a:xfrm>
          <a:prstGeom prst="rect">
            <a:avLst/>
          </a:prstGeom>
        </p:spPr>
      </p:pic>
      <p:sp>
        <p:nvSpPr>
          <p:cNvPr id="7" name="Title 1">
            <a:extLst>
              <a:ext uri="{FF2B5EF4-FFF2-40B4-BE49-F238E27FC236}">
                <a16:creationId xmlns:a16="http://schemas.microsoft.com/office/drawing/2014/main" xmlns="" id="{BA37D4B1-E821-412D-81B0-AB767490384F}"/>
              </a:ext>
            </a:extLst>
          </p:cNvPr>
          <p:cNvSpPr txBox="1">
            <a:spLocks/>
          </p:cNvSpPr>
          <p:nvPr/>
        </p:nvSpPr>
        <p:spPr>
          <a:xfrm>
            <a:off x="426209" y="1336294"/>
            <a:ext cx="5126866" cy="289118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Hình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thức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HS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làm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việc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nhân</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Thời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gian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phút</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Nhiệm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vụ</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Gọi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tên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dạng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năng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lượng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được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đánh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số</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từ</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đến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(8)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trong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đồ</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Bài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_PBT) </a:t>
            </a:r>
          </a:p>
        </p:txBody>
      </p:sp>
      <p:sp>
        <p:nvSpPr>
          <p:cNvPr id="6" name="TextBox 5">
            <a:extLst>
              <a:ext uri="{FF2B5EF4-FFF2-40B4-BE49-F238E27FC236}">
                <a16:creationId xmlns:a16="http://schemas.microsoft.com/office/drawing/2014/main" xmlns="" id="{D959C3A3-8A39-4F13-8DBA-B139BEE6300B}"/>
              </a:ext>
            </a:extLst>
          </p:cNvPr>
          <p:cNvSpPr txBox="1"/>
          <p:nvPr/>
        </p:nvSpPr>
        <p:spPr>
          <a:xfrm>
            <a:off x="66675" y="39619"/>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7978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41992E2-8CA8-46C0-927C-6E64BCC69900}"/>
              </a:ext>
            </a:extLst>
          </p:cNvPr>
          <p:cNvSpPr/>
          <p:nvPr/>
        </p:nvSpPr>
        <p:spPr>
          <a:xfrm>
            <a:off x="1114425" y="1457325"/>
            <a:ext cx="10248900"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chart&#10;&#10;Description automatically generated">
            <a:extLst>
              <a:ext uri="{FF2B5EF4-FFF2-40B4-BE49-F238E27FC236}">
                <a16:creationId xmlns:a16="http://schemas.microsoft.com/office/drawing/2014/main" xmlns="" id="{01E08756-5D91-4A75-A18A-1A359CA6AE46}"/>
              </a:ext>
            </a:extLst>
          </p:cNvPr>
          <p:cNvPicPr>
            <a:picLocks noChangeAspect="1"/>
          </p:cNvPicPr>
          <p:nvPr/>
        </p:nvPicPr>
        <p:blipFill rotWithShape="1">
          <a:blip r:embed="rId2">
            <a:extLst>
              <a:ext uri="{28A0092B-C50C-407E-A947-70E740481C1C}">
                <a14:useLocalDpi xmlns:a14="http://schemas.microsoft.com/office/drawing/2010/main" val="0"/>
              </a:ext>
            </a:extLst>
          </a:blip>
          <a:srcRect l="2128" t="7916" r="68248" b="16209"/>
          <a:stretch/>
        </p:blipFill>
        <p:spPr>
          <a:xfrm>
            <a:off x="2861605" y="84797"/>
            <a:ext cx="5206070" cy="5527694"/>
          </a:xfrm>
          <a:prstGeom prst="rect">
            <a:avLst/>
          </a:prstGeom>
        </p:spPr>
      </p:pic>
      <p:sp>
        <p:nvSpPr>
          <p:cNvPr id="5" name="TextBox 4">
            <a:extLst>
              <a:ext uri="{FF2B5EF4-FFF2-40B4-BE49-F238E27FC236}">
                <a16:creationId xmlns:a16="http://schemas.microsoft.com/office/drawing/2014/main" xmlns="" id="{E637CB3B-FFCD-48EC-8711-2A6506FB0A90}"/>
              </a:ext>
            </a:extLst>
          </p:cNvPr>
          <p:cNvSpPr txBox="1"/>
          <p:nvPr/>
        </p:nvSpPr>
        <p:spPr>
          <a:xfrm>
            <a:off x="4295776" y="993394"/>
            <a:ext cx="15811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9A554267-2176-4AD0-A0C3-9AC3447A5BDD}"/>
              </a:ext>
            </a:extLst>
          </p:cNvPr>
          <p:cNvSpPr txBox="1"/>
          <p:nvPr/>
        </p:nvSpPr>
        <p:spPr>
          <a:xfrm>
            <a:off x="1543049" y="1905000"/>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7940F555-6B94-4BA1-8824-A6CF3A5E9670}"/>
              </a:ext>
            </a:extLst>
          </p:cNvPr>
          <p:cNvSpPr txBox="1"/>
          <p:nvPr/>
        </p:nvSpPr>
        <p:spPr>
          <a:xfrm>
            <a:off x="3609975" y="4351751"/>
            <a:ext cx="17471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xmlns="" id="{3CC91601-2AD5-4EB0-A4A8-2FA96026C488}"/>
              </a:ext>
            </a:extLst>
          </p:cNvPr>
          <p:cNvSpPr txBox="1"/>
          <p:nvPr/>
        </p:nvSpPr>
        <p:spPr>
          <a:xfrm>
            <a:off x="5063196" y="5143197"/>
            <a:ext cx="117567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xmlns="" id="{6C8AF4B7-566F-4BCA-9B14-4E63B6048060}"/>
              </a:ext>
            </a:extLst>
          </p:cNvPr>
          <p:cNvSpPr txBox="1"/>
          <p:nvPr/>
        </p:nvSpPr>
        <p:spPr>
          <a:xfrm>
            <a:off x="5806148" y="2721114"/>
            <a:ext cx="8763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58E29456-C58D-4DE1-AFB3-56102F33C12C}"/>
              </a:ext>
            </a:extLst>
          </p:cNvPr>
          <p:cNvSpPr txBox="1"/>
          <p:nvPr/>
        </p:nvSpPr>
        <p:spPr>
          <a:xfrm>
            <a:off x="5907883" y="5407760"/>
            <a:ext cx="239553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âm</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4C492294-8198-42A5-B759-96B6393FE52A}"/>
              </a:ext>
            </a:extLst>
          </p:cNvPr>
          <p:cNvSpPr txBox="1"/>
          <p:nvPr/>
        </p:nvSpPr>
        <p:spPr>
          <a:xfrm>
            <a:off x="7124701" y="2848644"/>
            <a:ext cx="8762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xmlns="" id="{5A5FD059-3372-4CFA-8038-22D0F644FD6C}"/>
              </a:ext>
            </a:extLst>
          </p:cNvPr>
          <p:cNvPicPr>
            <a:picLocks noChangeAspect="1"/>
          </p:cNvPicPr>
          <p:nvPr/>
        </p:nvPicPr>
        <p:blipFill rotWithShape="1">
          <a:blip r:embed="rId3"/>
          <a:srcRect l="67500" t="8000" r="22584" b="17482"/>
          <a:stretch/>
        </p:blipFill>
        <p:spPr>
          <a:xfrm>
            <a:off x="8739164" y="290195"/>
            <a:ext cx="1209040" cy="5110480"/>
          </a:xfrm>
          <a:prstGeom prst="rect">
            <a:avLst/>
          </a:prstGeom>
        </p:spPr>
      </p:pic>
      <p:sp>
        <p:nvSpPr>
          <p:cNvPr id="12" name="TextBox 11">
            <a:extLst>
              <a:ext uri="{FF2B5EF4-FFF2-40B4-BE49-F238E27FC236}">
                <a16:creationId xmlns:a16="http://schemas.microsoft.com/office/drawing/2014/main" xmlns="" id="{08198804-9FA2-4D4C-A658-BA1E926952A2}"/>
              </a:ext>
            </a:extLst>
          </p:cNvPr>
          <p:cNvSpPr txBox="1"/>
          <p:nvPr/>
        </p:nvSpPr>
        <p:spPr>
          <a:xfrm>
            <a:off x="8539163" y="1193449"/>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C43804FD-7614-4688-BEAC-C894A454A636}"/>
              </a:ext>
            </a:extLst>
          </p:cNvPr>
          <p:cNvSpPr txBox="1"/>
          <p:nvPr/>
        </p:nvSpPr>
        <p:spPr>
          <a:xfrm>
            <a:off x="8602798" y="5361087"/>
            <a:ext cx="128111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xmlns="" id="{6615D7FE-399D-4DDB-BAA7-8509AF194F28}"/>
              </a:ext>
            </a:extLst>
          </p:cNvPr>
          <p:cNvSpPr txBox="1"/>
          <p:nvPr/>
        </p:nvSpPr>
        <p:spPr>
          <a:xfrm>
            <a:off x="66675" y="39619"/>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123838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BEF8C-1DFF-47CE-9FFF-12A5C5F69A28}"/>
              </a:ext>
            </a:extLst>
          </p:cNvPr>
          <p:cNvSpPr>
            <a:spLocks noGrp="1"/>
          </p:cNvSpPr>
          <p:nvPr>
            <p:ph type="title"/>
          </p:nvPr>
        </p:nvSpPr>
        <p:spPr>
          <a:xfrm>
            <a:off x="2758440" y="682519"/>
            <a:ext cx="6858000" cy="748454"/>
          </a:xfrm>
        </p:spPr>
        <p:txBody>
          <a:bodyPr>
            <a:normAutofit/>
          </a:bodyPr>
          <a:lstStyle/>
          <a:p>
            <a:pPr algn="ctr"/>
            <a:r>
              <a:rPr lang="en-US" sz="3800" b="1" dirty="0">
                <a:solidFill>
                  <a:schemeClr val="accent3">
                    <a:lumMod val="75000"/>
                  </a:schemeClr>
                </a:solidFill>
                <a:latin typeface="Arial" panose="020B0604020202020204" pitchFamily="34" charset="0"/>
                <a:cs typeface="Arial" panose="020B0604020202020204" pitchFamily="34" charset="0"/>
              </a:rPr>
              <a:t>AI NHANH HƠN ?</a:t>
            </a:r>
          </a:p>
        </p:txBody>
      </p:sp>
      <p:sp>
        <p:nvSpPr>
          <p:cNvPr id="4" name="Content Placeholder 2">
            <a:extLst>
              <a:ext uri="{FF2B5EF4-FFF2-40B4-BE49-F238E27FC236}">
                <a16:creationId xmlns:a16="http://schemas.microsoft.com/office/drawing/2014/main" xmlns="" id="{48135CC4-1B88-4589-BA6F-D922ED4569FF}"/>
              </a:ext>
            </a:extLst>
          </p:cNvPr>
          <p:cNvSpPr txBox="1">
            <a:spLocks/>
          </p:cNvSpPr>
          <p:nvPr/>
        </p:nvSpPr>
        <p:spPr>
          <a:xfrm>
            <a:off x="763905" y="1810386"/>
            <a:ext cx="10828020" cy="38665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Hãy</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ghép</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bức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tranh</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tương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ứng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với</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quá</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trình</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chuyển</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hóa</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năng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lượng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đã</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cho</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Bài</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2_PBT).</a:t>
            </a:r>
            <a:endParaRPr lang="en-US" sz="2400" dirty="0">
              <a:solidFill>
                <a:schemeClr val="tx1"/>
              </a:solidFill>
              <a:latin typeface="Arial" panose="020B0604020202020204" pitchFamily="34" charset="0"/>
              <a:cs typeface="Arial" panose="020B0604020202020204" pitchFamily="34" charset="0"/>
            </a:endParaRPr>
          </a:p>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chia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2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a:t>
            </a:r>
          </a:p>
          <a:p>
            <a:pPr marL="0" indent="0" algn="just">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 1(2p): </a:t>
            </a:r>
            <a:r>
              <a:rPr lang="en-US" sz="2400" dirty="0" err="1">
                <a:solidFill>
                  <a:schemeClr val="tx1"/>
                </a:solidFill>
                <a:latin typeface="Arial" panose="020B0604020202020204" pitchFamily="34" charset="0"/>
                <a:cs typeface="Arial" panose="020B0604020202020204" pitchFamily="34" charset="0"/>
              </a:rPr>
              <a:t>Thảo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luận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endParaRPr lang="en-US" sz="2400" dirty="0">
              <a:solidFill>
                <a:schemeClr val="tx1"/>
              </a:solidFill>
              <a:latin typeface="Arial" panose="020B0604020202020204" pitchFamily="34" charset="0"/>
              <a:cs typeface="Arial" panose="020B0604020202020204" pitchFamily="34" charset="0"/>
            </a:endParaRPr>
          </a:p>
          <a:p>
            <a:pPr marL="0" indent="0" algn="just">
              <a:lnSpc>
                <a:spcPct val="130000"/>
              </a:lnSpc>
              <a:spcBef>
                <a:spcPts val="400"/>
              </a:spcBef>
              <a:spcAft>
                <a:spcPts val="0"/>
              </a:spcAft>
              <a:buClr>
                <a:schemeClr val="tx1"/>
              </a:buClr>
              <a:buNone/>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Chặng</a:t>
            </a:r>
            <a:r>
              <a:rPr lang="en-US" sz="2400" dirty="0">
                <a:solidFill>
                  <a:schemeClr val="tx1"/>
                </a:solidFill>
                <a:latin typeface="Arial" panose="020B0604020202020204" pitchFamily="34" charset="0"/>
                <a:cs typeface="Arial" panose="020B0604020202020204" pitchFamily="34" charset="0"/>
              </a:rPr>
              <a:t> 2(1p): </a:t>
            </a: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cử</a:t>
            </a:r>
            <a:r>
              <a:rPr lang="en-US" sz="2400" dirty="0">
                <a:solidFill>
                  <a:schemeClr val="tx1"/>
                </a:solidFill>
                <a:latin typeface="Arial" panose="020B0604020202020204" pitchFamily="34" charset="0"/>
                <a:cs typeface="Arial" panose="020B0604020202020204" pitchFamily="34" charset="0"/>
              </a:rPr>
              <a:t> ra 3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luân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nhau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dán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tương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ứng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với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quá</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phụ</a:t>
            </a:r>
            <a:r>
              <a:rPr lang="en-US" sz="2400" dirty="0">
                <a:solidFill>
                  <a:schemeClr val="tx1"/>
                </a:solidFill>
                <a:latin typeface="Arial" panose="020B0604020202020204" pitchFamily="34" charset="0"/>
                <a:cs typeface="Arial" panose="020B0604020202020204" pitchFamily="34" charset="0"/>
              </a:rPr>
              <a:t>.</a:t>
            </a:r>
          </a:p>
          <a:p>
            <a:pPr algn="just">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Mỗi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bức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ghép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đúng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tính</a:t>
            </a:r>
            <a:r>
              <a:rPr lang="en-US" sz="2400" dirty="0">
                <a:solidFill>
                  <a:schemeClr val="tx1"/>
                </a:solidFill>
                <a:latin typeface="Arial" panose="020B0604020202020204" pitchFamily="34" charset="0"/>
                <a:cs typeface="Arial" panose="020B0604020202020204" pitchFamily="34" charset="0"/>
              </a:rPr>
              <a:t> 1 </a:t>
            </a:r>
            <a:r>
              <a:rPr lang="en-US" sz="2400" dirty="0" err="1">
                <a:solidFill>
                  <a:schemeClr val="tx1"/>
                </a:solidFill>
                <a:latin typeface="Arial" panose="020B0604020202020204" pitchFamily="34" charset="0"/>
                <a:cs typeface="Arial" panose="020B0604020202020204" pitchFamily="34" charset="0"/>
              </a:rPr>
              <a:t>điểm</a:t>
            </a:r>
            <a:r>
              <a:rPr lang="en-US" sz="2400" dirty="0">
                <a:solidFill>
                  <a:schemeClr val="tx1"/>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69FAE29B-FF68-4C11-83F2-F7776967541E}"/>
              </a:ext>
            </a:extLst>
          </p:cNvPr>
          <p:cNvSpPr txBox="1"/>
          <p:nvPr/>
        </p:nvSpPr>
        <p:spPr>
          <a:xfrm>
            <a:off x="76200" y="10718"/>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00565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8FFEA1-1B69-4F42-B552-0CCF72596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AA3C9226-5EC8-460B-82D7-72AA994DF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62A90A9D-33DF-408E-BF4C-F82588935C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xmlns="" id="{E6AA15AE-DAFE-4E1E-B05F-F57962FD3A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6BEF8C-1DFF-47CE-9FFF-12A5C5F69A28}"/>
              </a:ext>
            </a:extLst>
          </p:cNvPr>
          <p:cNvSpPr>
            <a:spLocks noGrp="1"/>
          </p:cNvSpPr>
          <p:nvPr>
            <p:ph type="title"/>
          </p:nvPr>
        </p:nvSpPr>
        <p:spPr>
          <a:xfrm>
            <a:off x="1043342" y="137601"/>
            <a:ext cx="3713149" cy="928764"/>
          </a:xfrm>
        </p:spPr>
        <p:txBody>
          <a:bodyPr vert="horz" lIns="91440" tIns="45720" rIns="91440" bIns="45720" rtlCol="0" anchor="b">
            <a:normAutofit fontScale="90000"/>
          </a:bodyPr>
          <a:lstStyle/>
          <a:p>
            <a:r>
              <a:rPr lang="en-US" sz="3800" b="1" dirty="0">
                <a:solidFill>
                  <a:schemeClr val="accent3">
                    <a:lumMod val="75000"/>
                  </a:schemeClr>
                </a:solidFill>
                <a:latin typeface="Arial" panose="020B0604020202020204" pitchFamily="34" charset="0"/>
                <a:cs typeface="Arial" panose="020B0604020202020204" pitchFamily="34" charset="0"/>
              </a:rPr>
              <a:t>AI NHANH HƠN?</a:t>
            </a:r>
          </a:p>
        </p:txBody>
      </p:sp>
      <p:cxnSp>
        <p:nvCxnSpPr>
          <p:cNvPr id="19" name="Straight Connector 18">
            <a:extLst>
              <a:ext uri="{FF2B5EF4-FFF2-40B4-BE49-F238E27FC236}">
                <a16:creationId xmlns:a16="http://schemas.microsoft.com/office/drawing/2014/main" xmlns="" id="{D07141D5-A57C-43F5-A655-5BA2D0D2AF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D9DB1F97-BFF9-46CC-8EB4-BB63B98F1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xmlns="" id="{88CAE6E3-39B4-4A16-97BC-9C376B9B7E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xmlns="" id="{10801028-FEBA-4B08-B803-0BA85EC686B8}"/>
              </a:ext>
            </a:extLst>
          </p:cNvPr>
          <p:cNvPicPr>
            <a:picLocks noChangeAspect="1"/>
          </p:cNvPicPr>
          <p:nvPr/>
        </p:nvPicPr>
        <p:blipFill>
          <a:blip r:embed="rId2"/>
          <a:stretch>
            <a:fillRect/>
          </a:stretch>
        </p:blipFill>
        <p:spPr>
          <a:xfrm>
            <a:off x="39880" y="83036"/>
            <a:ext cx="707552" cy="707552"/>
          </a:xfrm>
          <a:prstGeom prst="rect">
            <a:avLst/>
          </a:prstGeom>
        </p:spPr>
      </p:pic>
      <p:graphicFrame>
        <p:nvGraphicFramePr>
          <p:cNvPr id="5" name="Table 4">
            <a:extLst>
              <a:ext uri="{FF2B5EF4-FFF2-40B4-BE49-F238E27FC236}">
                <a16:creationId xmlns:a16="http://schemas.microsoft.com/office/drawing/2014/main" xmlns="" id="{18E39C44-ECB6-46A1-90B0-61D544399F3A}"/>
              </a:ext>
            </a:extLst>
          </p:cNvPr>
          <p:cNvGraphicFramePr>
            <a:graphicFrameLocks noGrp="1"/>
          </p:cNvGraphicFramePr>
          <p:nvPr>
            <p:extLst>
              <p:ext uri="{D42A27DB-BD31-4B8C-83A1-F6EECF244321}">
                <p14:modId xmlns:p14="http://schemas.microsoft.com/office/powerpoint/2010/main" val="1119295854"/>
              </p:ext>
            </p:extLst>
          </p:nvPr>
        </p:nvGraphicFramePr>
        <p:xfrm>
          <a:off x="5052401" y="271177"/>
          <a:ext cx="6912219" cy="6060663"/>
        </p:xfrm>
        <a:graphic>
          <a:graphicData uri="http://schemas.openxmlformats.org/drawingml/2006/table">
            <a:tbl>
              <a:tblPr firstRow="1" firstCol="1" bandRow="1"/>
              <a:tblGrid>
                <a:gridCol w="1973822">
                  <a:extLst>
                    <a:ext uri="{9D8B030D-6E8A-4147-A177-3AD203B41FA5}">
                      <a16:colId xmlns:a16="http://schemas.microsoft.com/office/drawing/2014/main" xmlns="" val="1678139059"/>
                    </a:ext>
                  </a:extLst>
                </a:gridCol>
                <a:gridCol w="2550338">
                  <a:extLst>
                    <a:ext uri="{9D8B030D-6E8A-4147-A177-3AD203B41FA5}">
                      <a16:colId xmlns:a16="http://schemas.microsoft.com/office/drawing/2014/main" xmlns="" val="3122944116"/>
                    </a:ext>
                  </a:extLst>
                </a:gridCol>
                <a:gridCol w="2388059">
                  <a:extLst>
                    <a:ext uri="{9D8B030D-6E8A-4147-A177-3AD203B41FA5}">
                      <a16:colId xmlns:a16="http://schemas.microsoft.com/office/drawing/2014/main" xmlns="" val="2409593445"/>
                    </a:ext>
                  </a:extLst>
                </a:gridCol>
              </a:tblGrid>
              <a:tr h="1369746">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sáng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56317695"/>
                  </a:ext>
                </a:extLst>
              </a:tr>
              <a:tr h="1690090">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a:effectLst/>
                          <a:latin typeface="Arial" panose="020B0604020202020204" pitchFamily="34" charset="0"/>
                          <a:ea typeface="Calibri" panose="020F0502020204030204" pitchFamily="34" charset="0"/>
                          <a:cs typeface="Arial" panose="020B0604020202020204" pitchFamily="34" charset="0"/>
                        </a:rPr>
                        <a:t>Động năng → thế năng đàn hồi → động năng.</a:t>
                      </a:r>
                      <a:endParaRPr lang="en-US" sz="2000" b="0" i="0" u="none" strike="noStrike">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22593898"/>
                  </a:ext>
                </a:extLst>
              </a:tr>
              <a:tr h="1690090">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a:effectLst/>
                          <a:latin typeface="Arial" panose="020B0604020202020204" pitchFamily="34" charset="0"/>
                          <a:ea typeface="Calibri" panose="020F0502020204030204" pitchFamily="34" charset="0"/>
                          <a:cs typeface="Arial" panose="020B0604020202020204" pitchFamily="34" charset="0"/>
                        </a:rPr>
                        <a:t>Quang năng → điện năng. </a:t>
                      </a:r>
                      <a:endParaRPr lang="en-US" sz="2000" b="0" i="0" u="none" strike="noStrike">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35687216"/>
                  </a:ext>
                </a:extLst>
              </a:tr>
            </a:tbl>
          </a:graphicData>
        </a:graphic>
      </p:graphicFrame>
      <p:pic>
        <p:nvPicPr>
          <p:cNvPr id="7" name="Picture 6">
            <a:extLst>
              <a:ext uri="{FF2B5EF4-FFF2-40B4-BE49-F238E27FC236}">
                <a16:creationId xmlns:a16="http://schemas.microsoft.com/office/drawing/2014/main" xmlns="" id="{C9EFD751-A7F7-4149-AFD2-79BE32706098}"/>
              </a:ext>
            </a:extLst>
          </p:cNvPr>
          <p:cNvPicPr>
            <a:picLocks noChangeAspect="1"/>
          </p:cNvPicPr>
          <p:nvPr/>
        </p:nvPicPr>
        <p:blipFill>
          <a:blip r:embed="rId3"/>
          <a:stretch>
            <a:fillRect/>
          </a:stretch>
        </p:blipFill>
        <p:spPr>
          <a:xfrm>
            <a:off x="39880" y="1333549"/>
            <a:ext cx="4785140" cy="4250760"/>
          </a:xfrm>
          <a:prstGeom prst="rect">
            <a:avLst/>
          </a:prstGeom>
        </p:spPr>
      </p:pic>
    </p:spTree>
    <p:extLst>
      <p:ext uri="{BB962C8B-B14F-4D97-AF65-F5344CB8AC3E}">
        <p14:creationId xmlns:p14="http://schemas.microsoft.com/office/powerpoint/2010/main" val="152774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8FFEA1-1B69-4F42-B552-0CCF72596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AA3C9226-5EC8-460B-82D7-72AA994DF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62A90A9D-33DF-408E-BF4C-F82588935C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xmlns="" id="{E6AA15AE-DAFE-4E1E-B05F-F57962FD3A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6BEF8C-1DFF-47CE-9FFF-12A5C5F69A28}"/>
              </a:ext>
            </a:extLst>
          </p:cNvPr>
          <p:cNvSpPr>
            <a:spLocks noGrp="1"/>
          </p:cNvSpPr>
          <p:nvPr>
            <p:ph type="title"/>
          </p:nvPr>
        </p:nvSpPr>
        <p:spPr>
          <a:xfrm>
            <a:off x="4355329" y="99114"/>
            <a:ext cx="3317256" cy="577319"/>
          </a:xfrm>
        </p:spPr>
        <p:txBody>
          <a:bodyPr vert="horz" lIns="91440" tIns="45720" rIns="91440" bIns="45720" rtlCol="0" anchor="b">
            <a:normAutofit/>
          </a:bodyPr>
          <a:lstStyle/>
          <a:p>
            <a:pPr algn="ctr"/>
            <a:r>
              <a:rPr lang="en-US" sz="3200" b="1" dirty="0">
                <a:solidFill>
                  <a:schemeClr val="accent3">
                    <a:lumMod val="75000"/>
                  </a:schemeClr>
                </a:solidFill>
                <a:latin typeface="Arial" panose="020B0604020202020204" pitchFamily="34" charset="0"/>
                <a:cs typeface="Arial" panose="020B0604020202020204" pitchFamily="34" charset="0"/>
              </a:rPr>
              <a:t>LUYỆN TẬP</a:t>
            </a:r>
          </a:p>
        </p:txBody>
      </p:sp>
      <p:cxnSp>
        <p:nvCxnSpPr>
          <p:cNvPr id="19" name="Straight Connector 18">
            <a:extLst>
              <a:ext uri="{FF2B5EF4-FFF2-40B4-BE49-F238E27FC236}">
                <a16:creationId xmlns:a16="http://schemas.microsoft.com/office/drawing/2014/main" xmlns="" id="{D07141D5-A57C-43F5-A655-5BA2D0D2AF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D9DB1F97-BFF9-46CC-8EB4-BB63B98F1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xmlns="" id="{88CAE6E3-39B4-4A16-97BC-9C376B9B7E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4">
            <a:extLst>
              <a:ext uri="{FF2B5EF4-FFF2-40B4-BE49-F238E27FC236}">
                <a16:creationId xmlns:a16="http://schemas.microsoft.com/office/drawing/2014/main" xmlns="" id="{18E39C44-ECB6-46A1-90B0-61D544399F3A}"/>
              </a:ext>
            </a:extLst>
          </p:cNvPr>
          <p:cNvGraphicFramePr>
            <a:graphicFrameLocks noGrp="1"/>
          </p:cNvGraphicFramePr>
          <p:nvPr>
            <p:extLst>
              <p:ext uri="{D42A27DB-BD31-4B8C-83A1-F6EECF244321}">
                <p14:modId xmlns:p14="http://schemas.microsoft.com/office/powerpoint/2010/main" val="1156513184"/>
              </p:ext>
            </p:extLst>
          </p:nvPr>
        </p:nvGraphicFramePr>
        <p:xfrm>
          <a:off x="701029" y="759467"/>
          <a:ext cx="10579454" cy="5898504"/>
        </p:xfrm>
        <a:graphic>
          <a:graphicData uri="http://schemas.openxmlformats.org/drawingml/2006/table">
            <a:tbl>
              <a:tblPr firstRow="1" firstCol="1" bandRow="1"/>
              <a:tblGrid>
                <a:gridCol w="3021021">
                  <a:extLst>
                    <a:ext uri="{9D8B030D-6E8A-4147-A177-3AD203B41FA5}">
                      <a16:colId xmlns:a16="http://schemas.microsoft.com/office/drawing/2014/main" xmlns="" val="1678139059"/>
                    </a:ext>
                  </a:extLst>
                </a:gridCol>
                <a:gridCol w="3903404">
                  <a:extLst>
                    <a:ext uri="{9D8B030D-6E8A-4147-A177-3AD203B41FA5}">
                      <a16:colId xmlns:a16="http://schemas.microsoft.com/office/drawing/2014/main" xmlns="" val="3122944116"/>
                    </a:ext>
                  </a:extLst>
                </a:gridCol>
                <a:gridCol w="3655029">
                  <a:extLst>
                    <a:ext uri="{9D8B030D-6E8A-4147-A177-3AD203B41FA5}">
                      <a16:colId xmlns:a16="http://schemas.microsoft.com/office/drawing/2014/main" xmlns="" val="2409593445"/>
                    </a:ext>
                  </a:extLst>
                </a:gridCol>
              </a:tblGrid>
              <a:tr h="1993308">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sáng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năng,quang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và</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56317695"/>
                  </a:ext>
                </a:extLst>
              </a:tr>
              <a:tr h="1911888">
                <a:tc>
                  <a:txBody>
                    <a:bodyPr/>
                    <a:lstStyle/>
                    <a:p>
                      <a:pPr algn="just"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thế</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đàn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hồi</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NL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âm</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thanh</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22593898"/>
                  </a:ext>
                </a:extLst>
              </a:tr>
              <a:tr h="1993308">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Hóa</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nhiệt</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Quang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2000"/>
                        </a:lnSpc>
                        <a:spcBef>
                          <a:spcPts val="400"/>
                        </a:spcBef>
                        <a:spcAft>
                          <a:spcPts val="800"/>
                        </a:spcAft>
                      </a:pP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Động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điện</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 </a:t>
                      </a:r>
                      <a:r>
                        <a:rPr lang="en-US" sz="2000" b="0" i="0" u="none" strike="noStrike" dirty="0" err="1">
                          <a:effectLst/>
                          <a:latin typeface="Arial" panose="020B0604020202020204" pitchFamily="34" charset="0"/>
                          <a:ea typeface="Calibri" panose="020F0502020204030204" pitchFamily="34" charset="0"/>
                          <a:cs typeface="Arial" panose="020B0604020202020204" pitchFamily="34" charset="0"/>
                        </a:rPr>
                        <a:t>năng</a:t>
                      </a:r>
                      <a:r>
                        <a:rPr lang="en-US" sz="2000" b="0" i="0" u="none" strike="noStrike" dirty="0">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35687216"/>
                  </a:ext>
                </a:extLst>
              </a:tr>
            </a:tbl>
          </a:graphicData>
        </a:graphic>
      </p:graphicFrame>
      <p:pic>
        <p:nvPicPr>
          <p:cNvPr id="14" name="Picture 13">
            <a:extLst>
              <a:ext uri="{FF2B5EF4-FFF2-40B4-BE49-F238E27FC236}">
                <a16:creationId xmlns:a16="http://schemas.microsoft.com/office/drawing/2014/main" xmlns="" id="{F3BBC143-9394-4392-B81E-75C0BF865B28}"/>
              </a:ext>
            </a:extLst>
          </p:cNvPr>
          <p:cNvPicPr>
            <a:picLocks noChangeAspect="1"/>
          </p:cNvPicPr>
          <p:nvPr/>
        </p:nvPicPr>
        <p:blipFill rotWithShape="1">
          <a:blip r:embed="rId2"/>
          <a:srcRect l="68835" t="1264" b="70898"/>
          <a:stretch/>
        </p:blipFill>
        <p:spPr>
          <a:xfrm>
            <a:off x="1611716" y="1515894"/>
            <a:ext cx="1411717" cy="1120207"/>
          </a:xfrm>
          <a:prstGeom prst="rect">
            <a:avLst/>
          </a:prstGeom>
        </p:spPr>
      </p:pic>
      <p:pic>
        <p:nvPicPr>
          <p:cNvPr id="16" name="Picture 15">
            <a:extLst>
              <a:ext uri="{FF2B5EF4-FFF2-40B4-BE49-F238E27FC236}">
                <a16:creationId xmlns:a16="http://schemas.microsoft.com/office/drawing/2014/main" xmlns="" id="{BA12B39D-1065-419F-8E44-A25C7C7F9583}"/>
              </a:ext>
            </a:extLst>
          </p:cNvPr>
          <p:cNvPicPr>
            <a:picLocks noChangeAspect="1"/>
          </p:cNvPicPr>
          <p:nvPr/>
        </p:nvPicPr>
        <p:blipFill rotWithShape="1">
          <a:blip r:embed="rId2"/>
          <a:srcRect l="68242" t="66847" r="190" b="3320"/>
          <a:stretch/>
        </p:blipFill>
        <p:spPr>
          <a:xfrm>
            <a:off x="5044316" y="1473495"/>
            <a:ext cx="1346437" cy="1130270"/>
          </a:xfrm>
          <a:prstGeom prst="rect">
            <a:avLst/>
          </a:prstGeom>
        </p:spPr>
      </p:pic>
      <p:pic>
        <p:nvPicPr>
          <p:cNvPr id="18" name="Picture 17">
            <a:extLst>
              <a:ext uri="{FF2B5EF4-FFF2-40B4-BE49-F238E27FC236}">
                <a16:creationId xmlns:a16="http://schemas.microsoft.com/office/drawing/2014/main" xmlns="" id="{82272960-97A9-4273-A283-95FDB260EEDA}"/>
              </a:ext>
            </a:extLst>
          </p:cNvPr>
          <p:cNvPicPr>
            <a:picLocks noChangeAspect="1"/>
          </p:cNvPicPr>
          <p:nvPr/>
        </p:nvPicPr>
        <p:blipFill rotWithShape="1">
          <a:blip r:embed="rId2"/>
          <a:srcRect l="33118" t="65819" r="34876" b="1631"/>
          <a:stretch/>
        </p:blipFill>
        <p:spPr>
          <a:xfrm>
            <a:off x="1611715" y="5425412"/>
            <a:ext cx="1324293" cy="1196397"/>
          </a:xfrm>
          <a:prstGeom prst="rect">
            <a:avLst/>
          </a:prstGeom>
        </p:spPr>
      </p:pic>
      <p:pic>
        <p:nvPicPr>
          <p:cNvPr id="20" name="Picture 19">
            <a:extLst>
              <a:ext uri="{FF2B5EF4-FFF2-40B4-BE49-F238E27FC236}">
                <a16:creationId xmlns:a16="http://schemas.microsoft.com/office/drawing/2014/main" xmlns="" id="{DC15BEF6-067A-4928-90CD-04BF76C9D8C5}"/>
              </a:ext>
            </a:extLst>
          </p:cNvPr>
          <p:cNvPicPr>
            <a:picLocks noChangeAspect="1"/>
          </p:cNvPicPr>
          <p:nvPr/>
        </p:nvPicPr>
        <p:blipFill rotWithShape="1">
          <a:blip r:embed="rId2"/>
          <a:srcRect l="33118" t="31488" r="33992" b="36245"/>
          <a:stretch/>
        </p:blipFill>
        <p:spPr>
          <a:xfrm>
            <a:off x="5225291" y="5354147"/>
            <a:ext cx="1346438" cy="1173434"/>
          </a:xfrm>
          <a:prstGeom prst="rect">
            <a:avLst/>
          </a:prstGeom>
        </p:spPr>
      </p:pic>
      <p:pic>
        <p:nvPicPr>
          <p:cNvPr id="22" name="Picture 21">
            <a:extLst>
              <a:ext uri="{FF2B5EF4-FFF2-40B4-BE49-F238E27FC236}">
                <a16:creationId xmlns:a16="http://schemas.microsoft.com/office/drawing/2014/main" xmlns="" id="{AC568283-D907-4C5B-813C-FA5DF1B68F0B}"/>
              </a:ext>
            </a:extLst>
          </p:cNvPr>
          <p:cNvPicPr>
            <a:picLocks noChangeAspect="1"/>
          </p:cNvPicPr>
          <p:nvPr/>
        </p:nvPicPr>
        <p:blipFill rotWithShape="1">
          <a:blip r:embed="rId2"/>
          <a:srcRect t="65020" r="71186" b="3072"/>
          <a:stretch/>
        </p:blipFill>
        <p:spPr>
          <a:xfrm>
            <a:off x="1560027" y="3402103"/>
            <a:ext cx="1272605" cy="1251869"/>
          </a:xfrm>
          <a:prstGeom prst="rect">
            <a:avLst/>
          </a:prstGeom>
        </p:spPr>
      </p:pic>
      <p:pic>
        <p:nvPicPr>
          <p:cNvPr id="24" name="Picture 23">
            <a:extLst>
              <a:ext uri="{FF2B5EF4-FFF2-40B4-BE49-F238E27FC236}">
                <a16:creationId xmlns:a16="http://schemas.microsoft.com/office/drawing/2014/main" xmlns="" id="{210C7081-8F9A-4E40-8A3E-EEBC45929BE6}"/>
              </a:ext>
            </a:extLst>
          </p:cNvPr>
          <p:cNvPicPr>
            <a:picLocks noChangeAspect="1"/>
          </p:cNvPicPr>
          <p:nvPr/>
        </p:nvPicPr>
        <p:blipFill rotWithShape="1">
          <a:blip r:embed="rId2"/>
          <a:srcRect r="69156" b="71044"/>
          <a:stretch/>
        </p:blipFill>
        <p:spPr>
          <a:xfrm>
            <a:off x="8855744" y="3192153"/>
            <a:ext cx="1503745" cy="1254039"/>
          </a:xfrm>
          <a:prstGeom prst="rect">
            <a:avLst/>
          </a:prstGeom>
        </p:spPr>
      </p:pic>
      <p:pic>
        <p:nvPicPr>
          <p:cNvPr id="25" name="Picture 24">
            <a:extLst>
              <a:ext uri="{FF2B5EF4-FFF2-40B4-BE49-F238E27FC236}">
                <a16:creationId xmlns:a16="http://schemas.microsoft.com/office/drawing/2014/main" xmlns="" id="{C67928A4-745D-4D73-B086-2330097C229F}"/>
              </a:ext>
            </a:extLst>
          </p:cNvPr>
          <p:cNvPicPr>
            <a:picLocks noChangeAspect="1"/>
          </p:cNvPicPr>
          <p:nvPr/>
        </p:nvPicPr>
        <p:blipFill rotWithShape="1">
          <a:blip r:embed="rId2"/>
          <a:srcRect l="67514" t="30712" b="35514"/>
          <a:stretch/>
        </p:blipFill>
        <p:spPr>
          <a:xfrm>
            <a:off x="5262207" y="3419387"/>
            <a:ext cx="1272605" cy="1175293"/>
          </a:xfrm>
          <a:prstGeom prst="rect">
            <a:avLst/>
          </a:prstGeom>
        </p:spPr>
      </p:pic>
      <p:pic>
        <p:nvPicPr>
          <p:cNvPr id="26" name="Picture 25">
            <a:extLst>
              <a:ext uri="{FF2B5EF4-FFF2-40B4-BE49-F238E27FC236}">
                <a16:creationId xmlns:a16="http://schemas.microsoft.com/office/drawing/2014/main" xmlns="" id="{0804BB34-4575-4641-9C28-0685EEE14AF3}"/>
              </a:ext>
            </a:extLst>
          </p:cNvPr>
          <p:cNvPicPr>
            <a:picLocks noChangeAspect="1"/>
          </p:cNvPicPr>
          <p:nvPr/>
        </p:nvPicPr>
        <p:blipFill rotWithShape="1">
          <a:blip r:embed="rId2"/>
          <a:srcRect l="34549" t="771" r="34026" b="71754"/>
          <a:stretch/>
        </p:blipFill>
        <p:spPr>
          <a:xfrm>
            <a:off x="8991950" y="5274200"/>
            <a:ext cx="1503746" cy="1167880"/>
          </a:xfrm>
          <a:prstGeom prst="rect">
            <a:avLst/>
          </a:prstGeom>
        </p:spPr>
      </p:pic>
      <p:pic>
        <p:nvPicPr>
          <p:cNvPr id="28" name="Picture 27">
            <a:extLst>
              <a:ext uri="{FF2B5EF4-FFF2-40B4-BE49-F238E27FC236}">
                <a16:creationId xmlns:a16="http://schemas.microsoft.com/office/drawing/2014/main" xmlns="" id="{FFDFC4DB-D309-4D14-A461-130F5ADB163E}"/>
              </a:ext>
            </a:extLst>
          </p:cNvPr>
          <p:cNvPicPr>
            <a:picLocks noChangeAspect="1"/>
          </p:cNvPicPr>
          <p:nvPr/>
        </p:nvPicPr>
        <p:blipFill rotWithShape="1">
          <a:blip r:embed="rId2"/>
          <a:srcRect l="687" t="31702" r="69478" b="36520"/>
          <a:stretch/>
        </p:blipFill>
        <p:spPr>
          <a:xfrm>
            <a:off x="8991950" y="1564227"/>
            <a:ext cx="1194635" cy="1130270"/>
          </a:xfrm>
          <a:prstGeom prst="rect">
            <a:avLst/>
          </a:prstGeom>
        </p:spPr>
      </p:pic>
    </p:spTree>
    <p:extLst>
      <p:ext uri="{BB962C8B-B14F-4D97-AF65-F5344CB8AC3E}">
        <p14:creationId xmlns:p14="http://schemas.microsoft.com/office/powerpoint/2010/main" val="130458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FAD65-EEF9-47FF-91D4-F3A8849AA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9CD66E2-087A-447D-9AAA-586CF683B49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A375F6B5-75FB-4604-8BD6-46BC7345ABF3}"/>
              </a:ext>
            </a:extLst>
          </p:cNvPr>
          <p:cNvPicPr>
            <a:picLocks noChangeAspect="1"/>
          </p:cNvPicPr>
          <p:nvPr/>
        </p:nvPicPr>
        <p:blipFill rotWithShape="1">
          <a:blip r:embed="rId2"/>
          <a:srcRect b="9445"/>
          <a:stretch/>
        </p:blipFill>
        <p:spPr>
          <a:xfrm>
            <a:off x="30480" y="123614"/>
            <a:ext cx="12192000" cy="6210300"/>
          </a:xfrm>
          <a:prstGeom prst="rect">
            <a:avLst/>
          </a:prstGeom>
        </p:spPr>
      </p:pic>
    </p:spTree>
    <p:extLst>
      <p:ext uri="{BB962C8B-B14F-4D97-AF65-F5344CB8AC3E}">
        <p14:creationId xmlns:p14="http://schemas.microsoft.com/office/powerpoint/2010/main" val="22585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A9886-5FBC-41D2-8F07-6208B3087BBD}"/>
              </a:ext>
            </a:extLst>
          </p:cNvPr>
          <p:cNvSpPr>
            <a:spLocks noGrp="1"/>
          </p:cNvSpPr>
          <p:nvPr>
            <p:ph type="title"/>
          </p:nvPr>
        </p:nvSpPr>
        <p:spPr>
          <a:xfrm>
            <a:off x="866774" y="166689"/>
            <a:ext cx="7284720" cy="66103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 SỰ CHUYỂN HÓA NĂNG LƯỢNG</a:t>
            </a:r>
          </a:p>
        </p:txBody>
      </p:sp>
      <p:pic>
        <p:nvPicPr>
          <p:cNvPr id="4" name="Picture 3">
            <a:extLst>
              <a:ext uri="{FF2B5EF4-FFF2-40B4-BE49-F238E27FC236}">
                <a16:creationId xmlns:a16="http://schemas.microsoft.com/office/drawing/2014/main" xmlns="" id="{AECC7359-060D-427E-AED2-C60E4A643BF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60860" t="40000" r="25390" b="31250"/>
          <a:stretch/>
        </p:blipFill>
        <p:spPr>
          <a:xfrm>
            <a:off x="8778586" y="2646176"/>
            <a:ext cx="3131123" cy="3682628"/>
          </a:xfrm>
          <a:prstGeom prst="rect">
            <a:avLst/>
          </a:prstGeom>
        </p:spPr>
      </p:pic>
      <p:sp>
        <p:nvSpPr>
          <p:cNvPr id="7" name="TextBox 6">
            <a:extLst>
              <a:ext uri="{FF2B5EF4-FFF2-40B4-BE49-F238E27FC236}">
                <a16:creationId xmlns:a16="http://schemas.microsoft.com/office/drawing/2014/main" xmlns="" id="{62F598CC-3225-4A10-9C54-58AE5711B4B7}"/>
              </a:ext>
            </a:extLst>
          </p:cNvPr>
          <p:cNvSpPr txBox="1"/>
          <p:nvPr/>
        </p:nvSpPr>
        <p:spPr>
          <a:xfrm>
            <a:off x="866774" y="1800759"/>
            <a:ext cx="8782051" cy="461665"/>
          </a:xfrm>
          <a:prstGeom prst="rect">
            <a:avLst/>
          </a:prstGeom>
          <a:noFill/>
        </p:spPr>
        <p:txBody>
          <a:bodyPr wrap="square">
            <a:spAutoFit/>
          </a:bodyPr>
          <a:lstStyle/>
          <a:p>
            <a:pPr marL="457200" indent="-457200">
              <a:buFont typeface="Wingdings" panose="05000000000000000000" pitchFamily="2" charset="2"/>
              <a:buChar char="Ø"/>
            </a:pPr>
            <a:r>
              <a:rPr lang="en-US" sz="2400" dirty="0" err="1">
                <a:effectLst/>
                <a:latin typeface="Arial" panose="020B0604020202020204" pitchFamily="34" charset="0"/>
                <a:ea typeface="Arial" panose="020B0604020202020204" pitchFamily="34" charset="0"/>
                <a:cs typeface="Arial" panose="020B0604020202020204" pitchFamily="34" charset="0"/>
              </a:rPr>
              <a:t>Hãy</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mô</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tả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sự</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biến</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đổi</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năng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lượng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của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quả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bóng</a:t>
            </a:r>
            <a:r>
              <a:rPr lang="en-US" sz="2400" dirty="0">
                <a:effectLst/>
                <a:latin typeface="Arial" panose="020B0604020202020204" pitchFamily="34" charset="0"/>
                <a:ea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6F079F8-F056-47FE-B97C-5F96983C967C}"/>
              </a:ext>
            </a:extLst>
          </p:cNvPr>
          <p:cNvSpPr txBox="1"/>
          <p:nvPr/>
        </p:nvSpPr>
        <p:spPr>
          <a:xfrm>
            <a:off x="866774" y="2270339"/>
            <a:ext cx="9477375" cy="461665"/>
          </a:xfrm>
          <a:prstGeom prst="rect">
            <a:avLst/>
          </a:prstGeom>
          <a:noFill/>
        </p:spPr>
        <p:txBody>
          <a:bodyPr wrap="square">
            <a:spAutoFit/>
          </a:bodyPr>
          <a:lstStyle/>
          <a:p>
            <a:pPr marL="457200" indent="-457200">
              <a:buFont typeface="Wingdings" panose="05000000000000000000" pitchFamily="2" charset="2"/>
              <a:buChar char="Ø"/>
            </a:pPr>
            <a:r>
              <a:rPr lang="en-US" sz="2400" dirty="0" err="1">
                <a:effectLst/>
                <a:latin typeface="Arial" panose="020B0604020202020204" pitchFamily="34" charset="0"/>
                <a:ea typeface="Arial" panose="020B0604020202020204" pitchFamily="34" charset="0"/>
                <a:cs typeface="Arial" panose="020B0604020202020204" pitchFamily="34" charset="0"/>
              </a:rPr>
              <a:t>Vẽ</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sơ</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đồ</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sự</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chuyển</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hóa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năng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lượng</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của</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quả</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dirty="0" err="1">
                <a:effectLst/>
                <a:latin typeface="Arial" panose="020B0604020202020204" pitchFamily="34" charset="0"/>
                <a:ea typeface="Arial" panose="020B0604020202020204" pitchFamily="34" charset="0"/>
                <a:cs typeface="Arial" panose="020B0604020202020204" pitchFamily="34" charset="0"/>
              </a:rPr>
              <a:t>bóng</a:t>
            </a:r>
            <a:r>
              <a:rPr lang="en-US" sz="2400" dirty="0">
                <a:effectLst/>
                <a:latin typeface="Arial" panose="020B0604020202020204" pitchFamily="34" charset="0"/>
                <a:ea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xmlns="" id="{6102036A-FD1C-49A7-BC0E-CAF0EEE57784}"/>
              </a:ext>
            </a:extLst>
          </p:cNvPr>
          <p:cNvSpPr/>
          <p:nvPr/>
        </p:nvSpPr>
        <p:spPr>
          <a:xfrm>
            <a:off x="890585" y="4333510"/>
            <a:ext cx="22479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5" name="Arrow: Right 4">
            <a:extLst>
              <a:ext uri="{FF2B5EF4-FFF2-40B4-BE49-F238E27FC236}">
                <a16:creationId xmlns:a16="http://schemas.microsoft.com/office/drawing/2014/main" xmlns="" id="{6591772D-D84A-478E-9A58-3A04DADBA09B}"/>
              </a:ext>
            </a:extLst>
          </p:cNvPr>
          <p:cNvSpPr/>
          <p:nvPr/>
        </p:nvSpPr>
        <p:spPr>
          <a:xfrm>
            <a:off x="3193251" y="4530894"/>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36CE4BDC-F6E7-4CF1-B96A-32DFF0F5071B}"/>
              </a:ext>
            </a:extLst>
          </p:cNvPr>
          <p:cNvSpPr/>
          <p:nvPr/>
        </p:nvSpPr>
        <p:spPr>
          <a:xfrm>
            <a:off x="4638677" y="4340312"/>
            <a:ext cx="2964659"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Nhiệt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11" name="Rectangle: Rounded Corners 10">
            <a:extLst>
              <a:ext uri="{FF2B5EF4-FFF2-40B4-BE49-F238E27FC236}">
                <a16:creationId xmlns:a16="http://schemas.microsoft.com/office/drawing/2014/main" xmlns="" id="{A4587196-E717-42A3-BE35-3CFBFA17E0BE}"/>
              </a:ext>
            </a:extLst>
          </p:cNvPr>
          <p:cNvSpPr/>
          <p:nvPr/>
        </p:nvSpPr>
        <p:spPr>
          <a:xfrm>
            <a:off x="4652962" y="3546368"/>
            <a:ext cx="288607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Thế</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p>
        </p:txBody>
      </p:sp>
      <p:sp>
        <p:nvSpPr>
          <p:cNvPr id="13" name="Rectangle: Rounded Corners 12">
            <a:extLst>
              <a:ext uri="{FF2B5EF4-FFF2-40B4-BE49-F238E27FC236}">
                <a16:creationId xmlns:a16="http://schemas.microsoft.com/office/drawing/2014/main" xmlns="" id="{F43D08A8-4B0B-444D-97A6-D0AEA516D948}"/>
              </a:ext>
            </a:extLst>
          </p:cNvPr>
          <p:cNvSpPr/>
          <p:nvPr/>
        </p:nvSpPr>
        <p:spPr>
          <a:xfrm>
            <a:off x="4680011" y="5134256"/>
            <a:ext cx="298132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Năng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lượng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âm</a:t>
            </a:r>
            <a:endParaRPr lang="en-US" sz="2800" b="1" dirty="0">
              <a:latin typeface="Arial" panose="020B0604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xmlns="" id="{715ACBB9-62CB-45F0-8CA8-F572201F0EBC}"/>
              </a:ext>
            </a:extLst>
          </p:cNvPr>
          <p:cNvSpPr/>
          <p:nvPr/>
        </p:nvSpPr>
        <p:spPr>
          <a:xfrm rot="19567845">
            <a:off x="3956888" y="4059749"/>
            <a:ext cx="647701" cy="14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80EAE7EB-605C-4C6B-97D6-4C1C1BF24EAC}"/>
              </a:ext>
            </a:extLst>
          </p:cNvPr>
          <p:cNvSpPr/>
          <p:nvPr/>
        </p:nvSpPr>
        <p:spPr>
          <a:xfrm>
            <a:off x="3940965" y="4530894"/>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6B3194B8-E398-4FF4-8630-D687E94D19B4}"/>
              </a:ext>
            </a:extLst>
          </p:cNvPr>
          <p:cNvSpPr/>
          <p:nvPr/>
        </p:nvSpPr>
        <p:spPr>
          <a:xfrm rot="2183662">
            <a:off x="3896556" y="5036333"/>
            <a:ext cx="647701"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71342E22-065D-4B22-96DD-08A8BC5BC66E}"/>
              </a:ext>
            </a:extLst>
          </p:cNvPr>
          <p:cNvSpPr txBox="1">
            <a:spLocks/>
          </p:cNvSpPr>
          <p:nvPr/>
        </p:nvSpPr>
        <p:spPr>
          <a:xfrm>
            <a:off x="971549" y="855502"/>
            <a:ext cx="8334376" cy="66103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b="1" dirty="0" err="1">
                <a:solidFill>
                  <a:schemeClr val="tx1"/>
                </a:solidFill>
                <a:latin typeface="Arial" panose="020B0604020202020204" pitchFamily="34" charset="0"/>
                <a:cs typeface="Arial" panose="020B0604020202020204" pitchFamily="34" charset="0"/>
              </a:rPr>
              <a:t>Hiện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Một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quả</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bóng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được</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ném</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lên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cao</a:t>
            </a:r>
            <a:endParaRPr lang="en-US" sz="2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1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animBg="1"/>
      <p:bldP spid="5" grpId="0" animBg="1"/>
      <p:bldP spid="9" grpId="0" animBg="1"/>
      <p:bldP spid="11" grpId="0" animBg="1"/>
      <p:bldP spid="13" grpId="0" animBg="1"/>
      <p:bldP spid="14"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95A54C-D496-4B5B-863D-110B09CC6F1B}"/>
              </a:ext>
            </a:extLst>
          </p:cNvPr>
          <p:cNvPicPr>
            <a:picLocks noChangeAspect="1"/>
          </p:cNvPicPr>
          <p:nvPr/>
        </p:nvPicPr>
        <p:blipFill rotWithShape="1">
          <a:blip r:embed="rId2"/>
          <a:srcRect l="1" t="13185" r="49083" b="12593"/>
          <a:stretch/>
        </p:blipFill>
        <p:spPr>
          <a:xfrm>
            <a:off x="457199" y="2141009"/>
            <a:ext cx="4524369" cy="3709835"/>
          </a:xfrm>
          <a:prstGeom prst="rect">
            <a:avLst/>
          </a:prstGeom>
        </p:spPr>
      </p:pic>
      <p:cxnSp>
        <p:nvCxnSpPr>
          <p:cNvPr id="7" name="Straight Connector 6">
            <a:extLst>
              <a:ext uri="{FF2B5EF4-FFF2-40B4-BE49-F238E27FC236}">
                <a16:creationId xmlns:a16="http://schemas.microsoft.com/office/drawing/2014/main" xmlns="" id="{FB52823A-1B5A-46B5-89B2-4D2987D872EA}"/>
              </a:ext>
            </a:extLst>
          </p:cNvPr>
          <p:cNvCxnSpPr/>
          <p:nvPr/>
        </p:nvCxnSpPr>
        <p:spPr>
          <a:xfrm>
            <a:off x="5295900" y="1933575"/>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718D3A76-15DB-4AF2-AAD4-B77DCE980699}"/>
              </a:ext>
            </a:extLst>
          </p:cNvPr>
          <p:cNvPicPr>
            <a:picLocks noChangeAspect="1"/>
          </p:cNvPicPr>
          <p:nvPr/>
        </p:nvPicPr>
        <p:blipFill rotWithShape="1">
          <a:blip r:embed="rId3"/>
          <a:srcRect l="1873" t="12223" r="32343" b="12084"/>
          <a:stretch/>
        </p:blipFill>
        <p:spPr>
          <a:xfrm>
            <a:off x="5610233" y="2141009"/>
            <a:ext cx="5867392" cy="3797530"/>
          </a:xfrm>
          <a:prstGeom prst="rect">
            <a:avLst/>
          </a:prstGeom>
        </p:spPr>
      </p:pic>
      <p:pic>
        <p:nvPicPr>
          <p:cNvPr id="10" name="Picture 9">
            <a:extLst>
              <a:ext uri="{FF2B5EF4-FFF2-40B4-BE49-F238E27FC236}">
                <a16:creationId xmlns:a16="http://schemas.microsoft.com/office/drawing/2014/main" xmlns="" id="{449BE722-107A-48A6-9C31-A688D42D93E0}"/>
              </a:ext>
            </a:extLst>
          </p:cNvPr>
          <p:cNvPicPr>
            <a:picLocks noChangeAspect="1"/>
          </p:cNvPicPr>
          <p:nvPr/>
        </p:nvPicPr>
        <p:blipFill>
          <a:blip r:embed="rId4"/>
          <a:stretch>
            <a:fillRect/>
          </a:stretch>
        </p:blipFill>
        <p:spPr>
          <a:xfrm>
            <a:off x="276225" y="380621"/>
            <a:ext cx="1085850" cy="1085850"/>
          </a:xfrm>
          <a:prstGeom prst="rect">
            <a:avLst/>
          </a:prstGeom>
        </p:spPr>
      </p:pic>
      <p:sp>
        <p:nvSpPr>
          <p:cNvPr id="11" name="Title 1">
            <a:extLst>
              <a:ext uri="{FF2B5EF4-FFF2-40B4-BE49-F238E27FC236}">
                <a16:creationId xmlns:a16="http://schemas.microsoft.com/office/drawing/2014/main" xmlns="" id="{0482D067-E6A5-4125-B617-150DD1448486}"/>
              </a:ext>
            </a:extLst>
          </p:cNvPr>
          <p:cNvSpPr txBox="1">
            <a:spLocks/>
          </p:cNvSpPr>
          <p:nvPr/>
        </p:nvSpPr>
        <p:spPr>
          <a:xfrm>
            <a:off x="2543175" y="0"/>
            <a:ext cx="8067674" cy="168501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1. </a:t>
            </a:r>
            <a:r>
              <a:rPr lang="en-US" sz="2300" b="1" dirty="0" err="1">
                <a:solidFill>
                  <a:schemeClr val="tx1"/>
                </a:solidFill>
                <a:latin typeface="Arial" panose="020B0604020202020204" pitchFamily="34" charset="0"/>
                <a:cs typeface="Arial" panose="020B0604020202020204" pitchFamily="34" charset="0"/>
              </a:rPr>
              <a:t>Nhiệm</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vụ</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Phân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tích</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sự</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chuyển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hóa</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năng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lượng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trong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một</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số</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hiện</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tượng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thực</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tế</a:t>
            </a:r>
            <a:r>
              <a:rPr lang="en-US" sz="2300" b="1" dirty="0">
                <a:solidFill>
                  <a:schemeClr val="tx1"/>
                </a:solidFill>
                <a:latin typeface="Arial" panose="020B0604020202020204" pitchFamily="34" charset="0"/>
                <a:cs typeface="Arial" panose="020B0604020202020204" pitchFamily="34" charset="0"/>
              </a:rPr>
              <a:t>.</a:t>
            </a:r>
          </a:p>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2. </a:t>
            </a:r>
            <a:r>
              <a:rPr lang="en-US" sz="2300" b="1" dirty="0" err="1">
                <a:solidFill>
                  <a:schemeClr val="tx1"/>
                </a:solidFill>
                <a:latin typeface="Arial" panose="020B0604020202020204" pitchFamily="34" charset="0"/>
                <a:cs typeface="Arial" panose="020B0604020202020204" pitchFamily="34" charset="0"/>
              </a:rPr>
              <a:t>Hình</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thức</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Hoạt</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động</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theo</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cặp</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đôi</a:t>
            </a:r>
            <a:endParaRPr lang="en-US" sz="2300" b="1" dirty="0">
              <a:solidFill>
                <a:schemeClr val="tx1"/>
              </a:solidFill>
              <a:latin typeface="Arial" panose="020B0604020202020204" pitchFamily="34" charset="0"/>
              <a:cs typeface="Arial" panose="020B0604020202020204" pitchFamily="34" charset="0"/>
            </a:endParaRPr>
          </a:p>
          <a:p>
            <a:pPr>
              <a:lnSpc>
                <a:spcPct val="112000"/>
              </a:lnSpc>
              <a:spcBef>
                <a:spcPts val="0"/>
              </a:spcBef>
            </a:pPr>
            <a:r>
              <a:rPr lang="en-US" sz="2300" b="1" dirty="0">
                <a:solidFill>
                  <a:schemeClr val="tx1"/>
                </a:solidFill>
                <a:latin typeface="Arial" panose="020B0604020202020204" pitchFamily="34" charset="0"/>
                <a:cs typeface="Arial" panose="020B0604020202020204" pitchFamily="34" charset="0"/>
              </a:rPr>
              <a:t>3. </a:t>
            </a:r>
            <a:r>
              <a:rPr lang="en-US" sz="2300" b="1" dirty="0" err="1">
                <a:solidFill>
                  <a:schemeClr val="tx1"/>
                </a:solidFill>
                <a:latin typeface="Arial" panose="020B0604020202020204" pitchFamily="34" charset="0"/>
                <a:cs typeface="Arial" panose="020B0604020202020204" pitchFamily="34" charset="0"/>
              </a:rPr>
              <a:t>Thời</a:t>
            </a:r>
            <a:r>
              <a:rPr lang="en-US" sz="2300" b="1" dirty="0">
                <a:solidFill>
                  <a:schemeClr val="tx1"/>
                </a:solidFill>
                <a:latin typeface="Arial" panose="020B0604020202020204" pitchFamily="34" charset="0"/>
                <a:cs typeface="Arial" panose="020B0604020202020204" pitchFamily="34" charset="0"/>
              </a:rPr>
              <a:t> </a:t>
            </a:r>
            <a:r>
              <a:rPr lang="en-US" sz="2300" b="1" dirty="0" err="1">
                <a:solidFill>
                  <a:schemeClr val="tx1"/>
                </a:solidFill>
                <a:latin typeface="Arial" panose="020B0604020202020204" pitchFamily="34" charset="0"/>
                <a:cs typeface="Arial" panose="020B0604020202020204" pitchFamily="34" charset="0"/>
              </a:rPr>
              <a:t>gian</a:t>
            </a:r>
            <a:r>
              <a:rPr lang="en-US" sz="2300" b="1" dirty="0">
                <a:solidFill>
                  <a:schemeClr val="tx1"/>
                </a:solidFill>
                <a:latin typeface="Arial" panose="020B0604020202020204" pitchFamily="34" charset="0"/>
                <a:cs typeface="Arial" panose="020B0604020202020204" pitchFamily="34" charset="0"/>
              </a:rPr>
              <a:t>: 3 </a:t>
            </a:r>
            <a:r>
              <a:rPr lang="en-US" sz="2300" b="1" dirty="0" err="1">
                <a:solidFill>
                  <a:schemeClr val="tx1"/>
                </a:solidFill>
                <a:latin typeface="Arial" panose="020B0604020202020204" pitchFamily="34" charset="0"/>
                <a:cs typeface="Arial" panose="020B0604020202020204" pitchFamily="34" charset="0"/>
              </a:rPr>
              <a:t>phút</a:t>
            </a:r>
            <a:endParaRPr lang="en-US" sz="2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81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188804-88EE-44AD-BD8E-26EF051014EC}"/>
              </a:ext>
            </a:extLst>
          </p:cNvPr>
          <p:cNvPicPr>
            <a:picLocks noChangeAspect="1"/>
          </p:cNvPicPr>
          <p:nvPr/>
        </p:nvPicPr>
        <p:blipFill rotWithShape="1">
          <a:blip r:embed="rId2"/>
          <a:srcRect l="68750" t="40764" r="13281" b="40903"/>
          <a:stretch/>
        </p:blipFill>
        <p:spPr>
          <a:xfrm>
            <a:off x="915852" y="4204959"/>
            <a:ext cx="3580826" cy="2055084"/>
          </a:xfrm>
          <a:prstGeom prst="rect">
            <a:avLst/>
          </a:prstGeom>
        </p:spPr>
      </p:pic>
      <p:sp>
        <p:nvSpPr>
          <p:cNvPr id="6" name="Content Placeholder 2">
            <a:extLst>
              <a:ext uri="{FF2B5EF4-FFF2-40B4-BE49-F238E27FC236}">
                <a16:creationId xmlns:a16="http://schemas.microsoft.com/office/drawing/2014/main" xmlns="" id="{F69134E8-8D2C-4C05-B793-EA89CF18FA41}"/>
              </a:ext>
            </a:extLst>
          </p:cNvPr>
          <p:cNvSpPr txBox="1">
            <a:spLocks/>
          </p:cNvSpPr>
          <p:nvPr/>
        </p:nvSpPr>
        <p:spPr>
          <a:xfrm>
            <a:off x="489823" y="619352"/>
            <a:ext cx="4676304" cy="10144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1</a:t>
            </a:r>
          </a:p>
          <a:p>
            <a:pPr algn="ctr"/>
            <a:r>
              <a:rPr lang="en-US" sz="2400" b="1" dirty="0" err="1">
                <a:solidFill>
                  <a:schemeClr val="tx1"/>
                </a:solidFill>
                <a:latin typeface="Arial" panose="020B0604020202020204" pitchFamily="34" charset="0"/>
                <a:cs typeface="Arial" panose="020B0604020202020204" pitchFamily="34" charset="0"/>
              </a:rPr>
              <a:t>Đèn</a:t>
            </a:r>
            <a:r>
              <a:rPr lang="en-US" sz="2400" b="1" dirty="0">
                <a:solidFill>
                  <a:schemeClr val="tx1"/>
                </a:solidFill>
                <a:latin typeface="Arial" panose="020B0604020202020204" pitchFamily="34" charset="0"/>
                <a:cs typeface="Arial" panose="020B0604020202020204" pitchFamily="34" charset="0"/>
              </a:rPr>
              <a:t> pin </a:t>
            </a:r>
            <a:r>
              <a:rPr lang="en-US" sz="2400" b="1" dirty="0" err="1">
                <a:solidFill>
                  <a:schemeClr val="tx1"/>
                </a:solidFill>
                <a:latin typeface="Arial" panose="020B0604020202020204" pitchFamily="34" charset="0"/>
                <a:cs typeface="Arial" panose="020B0604020202020204" pitchFamily="34" charset="0"/>
              </a:rPr>
              <a:t>được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sáng</a:t>
            </a:r>
            <a:endParaRPr lang="en-US" sz="2400"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870380A3-06B1-461B-B30E-B782FE9CA345}"/>
              </a:ext>
            </a:extLst>
          </p:cNvPr>
          <p:cNvSpPr/>
          <p:nvPr/>
        </p:nvSpPr>
        <p:spPr>
          <a:xfrm>
            <a:off x="43242" y="2474986"/>
            <a:ext cx="174522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Hóa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p>
        </p:txBody>
      </p:sp>
      <p:sp>
        <p:nvSpPr>
          <p:cNvPr id="8" name="Arrow: Right 7">
            <a:extLst>
              <a:ext uri="{FF2B5EF4-FFF2-40B4-BE49-F238E27FC236}">
                <a16:creationId xmlns:a16="http://schemas.microsoft.com/office/drawing/2014/main" xmlns="" id="{592AECE8-2759-434D-B9CC-4D3ADF397E2F}"/>
              </a:ext>
            </a:extLst>
          </p:cNvPr>
          <p:cNvSpPr/>
          <p:nvPr/>
        </p:nvSpPr>
        <p:spPr>
          <a:xfrm>
            <a:off x="1868894" y="2752283"/>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9CC2E02E-EB9B-4BB1-B78E-03841B804417}"/>
              </a:ext>
            </a:extLst>
          </p:cNvPr>
          <p:cNvSpPr/>
          <p:nvPr/>
        </p:nvSpPr>
        <p:spPr>
          <a:xfrm>
            <a:off x="2368538" y="2486821"/>
            <a:ext cx="1870726"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xmlns="" id="{0CC1EA66-CEBB-490D-B4AB-722485A07C40}"/>
              </a:ext>
            </a:extLst>
          </p:cNvPr>
          <p:cNvSpPr txBox="1">
            <a:spLocks/>
          </p:cNvSpPr>
          <p:nvPr/>
        </p:nvSpPr>
        <p:spPr>
          <a:xfrm>
            <a:off x="5885255" y="640825"/>
            <a:ext cx="5048250" cy="9223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2</a:t>
            </a:r>
          </a:p>
          <a:p>
            <a:pPr algn="ctr"/>
            <a:r>
              <a:rPr lang="en-US" sz="2400" b="1" dirty="0" err="1">
                <a:solidFill>
                  <a:schemeClr val="tx1"/>
                </a:solidFill>
                <a:latin typeface="Arial" panose="020B0604020202020204" pitchFamily="34" charset="0"/>
                <a:cs typeface="Arial" panose="020B0604020202020204" pitchFamily="34" charset="0"/>
              </a:rPr>
              <a:t>Máy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sấy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tóc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đang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hoạt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động</a:t>
            </a:r>
            <a:endParaRPr lang="en-US" sz="2400" b="1" dirty="0">
              <a:solidFill>
                <a:schemeClr val="tx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117FD7CC-608C-42CA-BDD2-3E6282A83257}"/>
              </a:ext>
            </a:extLst>
          </p:cNvPr>
          <p:cNvCxnSpPr/>
          <p:nvPr/>
        </p:nvCxnSpPr>
        <p:spPr>
          <a:xfrm>
            <a:off x="5324475" y="1919156"/>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82C95E66-A7E7-4D68-899D-205DCDB7ED02}"/>
              </a:ext>
            </a:extLst>
          </p:cNvPr>
          <p:cNvSpPr/>
          <p:nvPr/>
        </p:nvSpPr>
        <p:spPr>
          <a:xfrm>
            <a:off x="5885255" y="2538601"/>
            <a:ext cx="178511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9" name="Arrow: Right 18">
            <a:extLst>
              <a:ext uri="{FF2B5EF4-FFF2-40B4-BE49-F238E27FC236}">
                <a16:creationId xmlns:a16="http://schemas.microsoft.com/office/drawing/2014/main" xmlns="" id="{946E4DD7-71A9-4F8B-9ECF-DED41B220E27}"/>
              </a:ext>
            </a:extLst>
          </p:cNvPr>
          <p:cNvSpPr/>
          <p:nvPr/>
        </p:nvSpPr>
        <p:spPr>
          <a:xfrm>
            <a:off x="7709415"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C78EF73C-2EC3-4376-A61D-B48E978CE6E6}"/>
              </a:ext>
            </a:extLst>
          </p:cNvPr>
          <p:cNvSpPr/>
          <p:nvPr/>
        </p:nvSpPr>
        <p:spPr>
          <a:xfrm>
            <a:off x="8714415" y="2625990"/>
            <a:ext cx="2531325"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37987252-69C9-4A19-8DA7-4EFDBB68BA1E}"/>
              </a:ext>
            </a:extLst>
          </p:cNvPr>
          <p:cNvSpPr/>
          <p:nvPr/>
        </p:nvSpPr>
        <p:spPr>
          <a:xfrm>
            <a:off x="8683465" y="1947405"/>
            <a:ext cx="2531311"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11D249B9-0EA4-4FB4-83E0-611444682288}"/>
              </a:ext>
            </a:extLst>
          </p:cNvPr>
          <p:cNvSpPr/>
          <p:nvPr/>
        </p:nvSpPr>
        <p:spPr>
          <a:xfrm>
            <a:off x="8723940" y="3238877"/>
            <a:ext cx="2598000" cy="564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lượng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âm</a:t>
            </a:r>
            <a:endParaRPr lang="en-US" sz="2400" b="1"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xmlns="" id="{7E35351A-CB5F-4207-954D-7551B66A15FD}"/>
              </a:ext>
            </a:extLst>
          </p:cNvPr>
          <p:cNvSpPr/>
          <p:nvPr/>
        </p:nvSpPr>
        <p:spPr>
          <a:xfrm rot="19567845">
            <a:off x="8103053" y="2579760"/>
            <a:ext cx="482266" cy="13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xmlns="" id="{AD5FB4B1-DBFE-48D0-90F4-7CA467D37F6D}"/>
              </a:ext>
            </a:extLst>
          </p:cNvPr>
          <p:cNvSpPr/>
          <p:nvPr/>
        </p:nvSpPr>
        <p:spPr>
          <a:xfrm>
            <a:off x="8234850"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xmlns="" id="{D381F130-F0BA-4CC8-9023-D1C9588FAB58}"/>
              </a:ext>
            </a:extLst>
          </p:cNvPr>
          <p:cNvSpPr/>
          <p:nvPr/>
        </p:nvSpPr>
        <p:spPr>
          <a:xfrm rot="2183662">
            <a:off x="8111449" y="3096543"/>
            <a:ext cx="465473" cy="13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xmlns="" id="{66D52316-CE4E-410E-AB42-3CECBED400AC}"/>
              </a:ext>
            </a:extLst>
          </p:cNvPr>
          <p:cNvPicPr>
            <a:picLocks noChangeAspect="1"/>
          </p:cNvPicPr>
          <p:nvPr/>
        </p:nvPicPr>
        <p:blipFill rotWithShape="1">
          <a:blip r:embed="rId3"/>
          <a:srcRect l="41406" t="31420" r="25860" b="15139"/>
          <a:stretch/>
        </p:blipFill>
        <p:spPr>
          <a:xfrm>
            <a:off x="7225930" y="4017567"/>
            <a:ext cx="2441945" cy="2242476"/>
          </a:xfrm>
          <a:prstGeom prst="rect">
            <a:avLst/>
          </a:prstGeom>
        </p:spPr>
      </p:pic>
      <p:sp>
        <p:nvSpPr>
          <p:cNvPr id="27" name="Rectangle: Rounded Corners 26">
            <a:extLst>
              <a:ext uri="{FF2B5EF4-FFF2-40B4-BE49-F238E27FC236}">
                <a16:creationId xmlns:a16="http://schemas.microsoft.com/office/drawing/2014/main" xmlns="" id="{5AB57B44-710F-4BAD-8CF9-3F8099DD4A70}"/>
              </a:ext>
            </a:extLst>
          </p:cNvPr>
          <p:cNvSpPr/>
          <p:nvPr/>
        </p:nvSpPr>
        <p:spPr>
          <a:xfrm>
            <a:off x="1305545" y="3371342"/>
            <a:ext cx="212598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Quang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xmlns="" id="{6DE27B3F-87EC-40E1-9266-41BAE68565D6}"/>
              </a:ext>
            </a:extLst>
          </p:cNvPr>
          <p:cNvSpPr/>
          <p:nvPr/>
        </p:nvSpPr>
        <p:spPr>
          <a:xfrm>
            <a:off x="4316234" y="2722676"/>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xmlns="" id="{312A9EC6-0952-47D2-8C9C-367ED259DB58}"/>
              </a:ext>
            </a:extLst>
          </p:cNvPr>
          <p:cNvSpPr/>
          <p:nvPr/>
        </p:nvSpPr>
        <p:spPr>
          <a:xfrm>
            <a:off x="803904" y="3621355"/>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42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C0FAA-74F1-4306-8C5A-505FD7F7EBFE}"/>
              </a:ext>
            </a:extLst>
          </p:cNvPr>
          <p:cNvSpPr>
            <a:spLocks noGrp="1"/>
          </p:cNvSpPr>
          <p:nvPr>
            <p:ph type="title"/>
          </p:nvPr>
        </p:nvSpPr>
        <p:spPr>
          <a:xfrm>
            <a:off x="390525" y="248503"/>
            <a:ext cx="11153775" cy="1351697"/>
          </a:xfrm>
        </p:spPr>
        <p:txBody>
          <a:bodyPr>
            <a:normAutofit fontScale="90000"/>
          </a:body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TÌM HIỂU </a:t>
            </a:r>
            <a:r>
              <a:rPr lang="en-US" sz="2800" b="1" u="sng" dirty="0">
                <a:solidFill>
                  <a:schemeClr val="accent3">
                    <a:lumMod val="75000"/>
                  </a:schemeClr>
                </a:solidFill>
                <a:latin typeface="Arial" panose="020B0604020202020204" pitchFamily="34" charset="0"/>
                <a:cs typeface="Arial" panose="020B0604020202020204" pitchFamily="34" charset="0"/>
              </a:rPr>
              <a:t>HÓA NĂNG</a:t>
            </a:r>
            <a:r>
              <a:rPr lang="en-US" sz="2800" b="1" dirty="0">
                <a:solidFill>
                  <a:schemeClr val="accent3">
                    <a:lumMod val="75000"/>
                  </a:schemeClr>
                </a:solidFill>
                <a:latin typeface="Arial" panose="020B0604020202020204" pitchFamily="34" charset="0"/>
                <a:cs typeface="Arial" panose="020B0604020202020204" pitchFamily="34" charset="0"/>
              </a:rPr>
              <a:t> CÓ THỂ CHUYỂN HÓA THÀNH NHỮNG DẠNG NĂNG LƯỢNG NÀO ?</a:t>
            </a:r>
          </a:p>
        </p:txBody>
      </p:sp>
      <p:sp>
        <p:nvSpPr>
          <p:cNvPr id="3" name="Content Placeholder 2">
            <a:extLst>
              <a:ext uri="{FF2B5EF4-FFF2-40B4-BE49-F238E27FC236}">
                <a16:creationId xmlns:a16="http://schemas.microsoft.com/office/drawing/2014/main" xmlns="" id="{0956E630-FCE2-4E44-B425-1DECC6CEC7FC}"/>
              </a:ext>
            </a:extLst>
          </p:cNvPr>
          <p:cNvSpPr>
            <a:spLocks noGrp="1"/>
          </p:cNvSpPr>
          <p:nvPr>
            <p:ph idx="1"/>
          </p:nvPr>
        </p:nvSpPr>
        <p:spPr>
          <a:xfrm>
            <a:off x="754380" y="2179109"/>
            <a:ext cx="10058400" cy="1992841"/>
          </a:xfrm>
        </p:spPr>
        <p:txBody>
          <a:bodyPr>
            <a:normAutofit/>
          </a:bodyPr>
          <a:lstStyle/>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Nhiệm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vụ</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Hoàn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thành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bài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tập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từ</a:t>
            </a:r>
            <a:r>
              <a:rPr lang="en-US" sz="2600" dirty="0">
                <a:solidFill>
                  <a:schemeClr val="tx1"/>
                </a:solidFill>
                <a:latin typeface="Arial" panose="020B0604020202020204" pitchFamily="34" charset="0"/>
                <a:cs typeface="Arial" panose="020B0604020202020204" pitchFamily="34" charset="0"/>
              </a:rPr>
              <a:t> SGK </a:t>
            </a:r>
            <a:r>
              <a:rPr lang="en-US" sz="2600" dirty="0" err="1">
                <a:solidFill>
                  <a:schemeClr val="tx1"/>
                </a:solidFill>
                <a:latin typeface="Arial" panose="020B0604020202020204" pitchFamily="34" charset="0"/>
                <a:cs typeface="Arial" panose="020B0604020202020204" pitchFamily="34" charset="0"/>
              </a:rPr>
              <a:t>trang</a:t>
            </a:r>
            <a:r>
              <a:rPr lang="en-US" sz="2600" dirty="0">
                <a:solidFill>
                  <a:schemeClr val="tx1"/>
                </a:solidFill>
                <a:latin typeface="Arial" panose="020B0604020202020204" pitchFamily="34" charset="0"/>
                <a:cs typeface="Arial" panose="020B0604020202020204" pitchFamily="34" charset="0"/>
              </a:rPr>
              <a:t> 199 </a:t>
            </a:r>
            <a:r>
              <a:rPr lang="en-US" sz="2600" dirty="0" err="1">
                <a:solidFill>
                  <a:schemeClr val="tx1"/>
                </a:solidFill>
                <a:latin typeface="Arial" panose="020B0604020202020204" pitchFamily="34" charset="0"/>
                <a:cs typeface="Arial" panose="020B0604020202020204" pitchFamily="34" charset="0"/>
              </a:rPr>
              <a:t>vào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vở</a:t>
            </a:r>
            <a:endParaRPr lang="en-US" sz="2600" dirty="0">
              <a:solidFill>
                <a:schemeClr val="tx1"/>
              </a:solidFill>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Hình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thức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Làm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theo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cặp</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đôi</a:t>
            </a:r>
            <a:endParaRPr lang="en-US" sz="2600" dirty="0">
              <a:solidFill>
                <a:schemeClr val="tx1"/>
              </a:solidFill>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Ø"/>
            </a:pP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Thời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gian</a:t>
            </a:r>
            <a:r>
              <a:rPr lang="en-US" sz="2600" dirty="0">
                <a:solidFill>
                  <a:schemeClr val="tx1"/>
                </a:solidFill>
                <a:latin typeface="Arial" panose="020B0604020202020204" pitchFamily="34" charset="0"/>
                <a:cs typeface="Arial" panose="020B0604020202020204" pitchFamily="34" charset="0"/>
              </a:rPr>
              <a:t> : 2 </a:t>
            </a:r>
            <a:r>
              <a:rPr lang="en-US" sz="2600" dirty="0" err="1">
                <a:solidFill>
                  <a:schemeClr val="tx1"/>
                </a:solidFill>
                <a:latin typeface="Arial" panose="020B0604020202020204" pitchFamily="34" charset="0"/>
                <a:cs typeface="Arial" panose="020B0604020202020204" pitchFamily="34" charset="0"/>
              </a:rPr>
              <a:t>phút</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15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5A8117-2081-4ABF-88D3-5E53EFFFFDEF}"/>
              </a:ext>
            </a:extLst>
          </p:cNvPr>
          <p:cNvSpPr>
            <a:spLocks noGrp="1"/>
          </p:cNvSpPr>
          <p:nvPr>
            <p:ph idx="1"/>
          </p:nvPr>
        </p:nvSpPr>
        <p:spPr>
          <a:xfrm>
            <a:off x="605734" y="1837204"/>
            <a:ext cx="6903834" cy="4201645"/>
          </a:xfrm>
        </p:spPr>
        <p:txBody>
          <a:bodyPr>
            <a:noAutofit/>
          </a:bodyPr>
          <a:lstStyle/>
          <a:p>
            <a:pPr algn="just">
              <a:lnSpc>
                <a:spcPct val="112000"/>
              </a:lnSpc>
              <a:spcBef>
                <a:spcPts val="600"/>
              </a:spcBef>
              <a:spcAft>
                <a:spcPts val="1200"/>
              </a:spcAft>
            </a:pPr>
            <a:r>
              <a:rPr lang="en-US" sz="2400" dirty="0">
                <a:solidFill>
                  <a:schemeClr val="tx1"/>
                </a:solidFill>
                <a:latin typeface="Arial" panose="020B0604020202020204" pitchFamily="34" charset="0"/>
                <a:cs typeface="Arial" panose="020B0604020202020204" pitchFamily="34" charset="0"/>
              </a:rPr>
              <a:t>a)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trữ</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phẩm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ta </a:t>
            </a:r>
            <a:r>
              <a:rPr lang="en-US" sz="2400" dirty="0" err="1">
                <a:solidFill>
                  <a:schemeClr val="tx1"/>
                </a:solidFill>
                <a:latin typeface="Arial" panose="020B0604020202020204" pitchFamily="34" charset="0"/>
                <a:cs typeface="Arial" panose="020B0604020202020204" pitchFamily="34" charset="0"/>
              </a:rPr>
              <a:t>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……(1)…..</a:t>
            </a:r>
            <a:r>
              <a:rPr lang="en-US" sz="2400" dirty="0" err="1">
                <a:solidFill>
                  <a:schemeClr val="tx1"/>
                </a:solidFill>
                <a:latin typeface="Arial" panose="020B0604020202020204" pitchFamily="34" charset="0"/>
                <a:cs typeface="Arial" panose="020B0604020202020204" pitchFamily="34" charset="0"/>
              </a:rPr>
              <a:t>giúp</a:t>
            </a:r>
            <a:r>
              <a:rPr lang="en-US" sz="2400" dirty="0">
                <a:solidFill>
                  <a:schemeClr val="tx1"/>
                </a:solidFill>
                <a:latin typeface="Arial" panose="020B0604020202020204" pitchFamily="34" charset="0"/>
                <a:cs typeface="Arial" panose="020B0604020202020204" pitchFamily="34" charset="0"/>
              </a:rPr>
              <a:t> ta </a:t>
            </a:r>
            <a:r>
              <a:rPr lang="en-US" sz="2400" dirty="0" err="1">
                <a:solidFill>
                  <a:schemeClr val="tx1"/>
                </a:solidFill>
                <a:latin typeface="Arial" panose="020B0604020202020204" pitchFamily="34" charset="0"/>
                <a:cs typeface="Arial" panose="020B0604020202020204" pitchFamily="34" charset="0"/>
              </a:rPr>
              <a:t>đạp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xe</a:t>
            </a:r>
            <a:r>
              <a:rPr lang="en-US" sz="2400" dirty="0">
                <a:solidFill>
                  <a:schemeClr val="tx1"/>
                </a:solidFill>
                <a:latin typeface="Arial" panose="020B0604020202020204" pitchFamily="34" charset="0"/>
                <a:cs typeface="Arial" panose="020B0604020202020204" pitchFamily="34" charset="0"/>
              </a:rPr>
              <a:t>. </a:t>
            </a:r>
          </a:p>
          <a:p>
            <a:pPr algn="just">
              <a:lnSpc>
                <a:spcPct val="112000"/>
              </a:lnSpc>
              <a:spcAft>
                <a:spcPts val="1200"/>
              </a:spcAft>
            </a:pPr>
            <a:r>
              <a:rPr lang="en-US" sz="2400" dirty="0">
                <a:solidFill>
                  <a:schemeClr val="tx1"/>
                </a:solidFill>
                <a:latin typeface="Arial" panose="020B0604020202020204" pitchFamily="34" charset="0"/>
                <a:cs typeface="Arial" panose="020B0604020202020204" pitchFamily="34" charset="0"/>
              </a:rPr>
              <a:t>b)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trữ</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que </a:t>
            </a:r>
            <a:r>
              <a:rPr lang="en-US" sz="2400" dirty="0" err="1">
                <a:solidFill>
                  <a:schemeClr val="tx1"/>
                </a:solidFill>
                <a:latin typeface="Arial" panose="020B0604020202020204" pitchFamily="34" charset="0"/>
                <a:cs typeface="Arial" panose="020B0604020202020204" pitchFamily="34" charset="0"/>
              </a:rPr>
              <a:t>diêm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cọ</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xát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với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vỏ</a:t>
            </a:r>
            <a:r>
              <a:rPr lang="en-US" sz="2400" dirty="0">
                <a:solidFill>
                  <a:schemeClr val="tx1"/>
                </a:solidFill>
                <a:latin typeface="Arial" panose="020B0604020202020204" pitchFamily="34" charset="0"/>
                <a:cs typeface="Arial" panose="020B0604020202020204" pitchFamily="34" charset="0"/>
              </a:rPr>
              <a:t> bao </a:t>
            </a:r>
            <a:r>
              <a:rPr lang="en-US" sz="2400" dirty="0" err="1">
                <a:solidFill>
                  <a:schemeClr val="tx1"/>
                </a:solidFill>
                <a:latin typeface="Arial" panose="020B0604020202020204" pitchFamily="34" charset="0"/>
                <a:cs typeface="Arial" panose="020B0604020202020204" pitchFamily="34" charset="0"/>
              </a:rPr>
              <a:t>diêm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…(2)…….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…..(3)…..</a:t>
            </a:r>
          </a:p>
          <a:p>
            <a:pPr marL="0" indent="0" algn="just">
              <a:lnSpc>
                <a:spcPct val="112000"/>
              </a:lnSpc>
              <a:spcBef>
                <a:spcPts val="600"/>
              </a:spcBef>
              <a:spcAft>
                <a:spcPts val="0"/>
              </a:spcAft>
              <a:buNone/>
            </a:pPr>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liệu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đốt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cháy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 (4) …, ….(5) ……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….(6)……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máy</a:t>
            </a:r>
            <a:r>
              <a:rPr lang="en-US" sz="2400" dirty="0">
                <a:solidFill>
                  <a:schemeClr val="tx1"/>
                </a:solidFill>
                <a:latin typeface="Arial" panose="020B0604020202020204" pitchFamily="34" charset="0"/>
                <a:cs typeface="Arial" panose="020B0604020202020204" pitchFamily="34" charset="0"/>
              </a:rPr>
              <a:t> bay, </a:t>
            </a:r>
            <a:r>
              <a:rPr lang="en-US" sz="2400" dirty="0" err="1">
                <a:solidFill>
                  <a:schemeClr val="tx1"/>
                </a:solidFill>
                <a:latin typeface="Arial" panose="020B0604020202020204" pitchFamily="34" charset="0"/>
                <a:cs typeface="Arial" panose="020B0604020202020204" pitchFamily="34" charset="0"/>
              </a:rPr>
              <a:t>tàu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hỏa</a:t>
            </a:r>
            <a:r>
              <a:rPr lang="en-US" sz="2400" dirty="0">
                <a:solidFill>
                  <a:schemeClr val="tx1"/>
                </a:solidFill>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xmlns="" id="{2606CDDC-CD6A-4FB6-9BBD-3CD568869590}"/>
              </a:ext>
            </a:extLst>
          </p:cNvPr>
          <p:cNvSpPr txBox="1">
            <a:spLocks/>
          </p:cNvSpPr>
          <p:nvPr/>
        </p:nvSpPr>
        <p:spPr>
          <a:xfrm>
            <a:off x="8134350" y="2019300"/>
            <a:ext cx="3771900" cy="3257550"/>
          </a:xfrm>
          <a:prstGeom prst="rect">
            <a:avLst/>
          </a:prstGeom>
          <a:ln w="28575">
            <a:solidFill>
              <a:schemeClr val="tx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50000"/>
              </a:lnSpc>
            </a:pPr>
            <a:r>
              <a:rPr lang="en-US" sz="2400" b="1" dirty="0">
                <a:solidFill>
                  <a:srgbClr val="FF0000"/>
                </a:solidFill>
                <a:latin typeface="Arial" panose="020B0604020202020204" pitchFamily="34" charset="0"/>
                <a:cs typeface="Arial" panose="020B0604020202020204" pitchFamily="34" charset="0"/>
              </a:rPr>
              <a:t>(1):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p>
          <a:p>
            <a:pPr>
              <a:lnSpc>
                <a:spcPct val="150000"/>
              </a:lnSpc>
            </a:pPr>
            <a:r>
              <a:rPr lang="en-US" sz="2400" b="1" dirty="0">
                <a:solidFill>
                  <a:srgbClr val="FF0000"/>
                </a:solidFill>
                <a:latin typeface="Arial" panose="020B0604020202020204" pitchFamily="34" charset="0"/>
                <a:cs typeface="Arial" panose="020B0604020202020204" pitchFamily="34" charset="0"/>
              </a:rPr>
              <a:t>(2): </a:t>
            </a:r>
            <a:r>
              <a:rPr lang="en-US" sz="2400" b="1" dirty="0" err="1">
                <a:solidFill>
                  <a:srgbClr val="FF0000"/>
                </a:solidFill>
                <a:latin typeface="Arial" panose="020B0604020202020204" pitchFamily="34" charset="0"/>
                <a:cs typeface="Arial" panose="020B0604020202020204" pitchFamily="34" charset="0"/>
              </a:rPr>
              <a:t>nhiệt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p>
          <a:p>
            <a:pPr>
              <a:lnSpc>
                <a:spcPct val="150000"/>
              </a:lnSpc>
            </a:pPr>
            <a:r>
              <a:rPr lang="en-US" sz="2400" b="1" dirty="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ánh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sáng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(4):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(5): </a:t>
            </a: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a:p>
            <a:pPr>
              <a:lnSpc>
                <a:spcPct val="150000"/>
              </a:lnSpc>
            </a:pPr>
            <a:r>
              <a:rPr lang="en-US" sz="2400" b="1" dirty="0">
                <a:solidFill>
                  <a:srgbClr val="FF0000"/>
                </a:solidFill>
                <a:latin typeface="Arial" panose="020B0604020202020204" pitchFamily="34" charset="0"/>
                <a:cs typeface="Arial" panose="020B0604020202020204" pitchFamily="34" charset="0"/>
              </a:rPr>
              <a:t>(6): </a:t>
            </a:r>
            <a:r>
              <a:rPr lang="en-US" sz="2400" b="1" dirty="0" err="1">
                <a:solidFill>
                  <a:srgbClr val="FF0000"/>
                </a:solidFill>
                <a:latin typeface="Arial" panose="020B0604020202020204" pitchFamily="34" charset="0"/>
                <a:cs typeface="Arial" panose="020B0604020202020204" pitchFamily="34" charset="0"/>
              </a:rPr>
              <a:t>thế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endParaRPr lang="en-US" sz="24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35942CE8-7D12-4DD8-A0F5-3C700072E5F2}"/>
              </a:ext>
            </a:extLst>
          </p:cNvPr>
          <p:cNvSpPr>
            <a:spLocks noGrp="1"/>
          </p:cNvSpPr>
          <p:nvPr>
            <p:ph type="title"/>
          </p:nvPr>
        </p:nvSpPr>
        <p:spPr>
          <a:xfrm>
            <a:off x="390525" y="248503"/>
            <a:ext cx="11153775" cy="1351697"/>
          </a:xfrm>
        </p:spPr>
        <p:txBody>
          <a:bodyPr>
            <a:normAutofit fontScale="90000"/>
          </a:body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TÌM HIỂU </a:t>
            </a:r>
            <a:r>
              <a:rPr lang="en-US" sz="2800" b="1" u="sng" dirty="0">
                <a:solidFill>
                  <a:schemeClr val="accent3">
                    <a:lumMod val="75000"/>
                  </a:schemeClr>
                </a:solidFill>
                <a:latin typeface="Arial" panose="020B0604020202020204" pitchFamily="34" charset="0"/>
                <a:cs typeface="Arial" panose="020B0604020202020204" pitchFamily="34" charset="0"/>
              </a:rPr>
              <a:t>HÓA NĂNG</a:t>
            </a:r>
            <a:r>
              <a:rPr lang="en-US" sz="2800" b="1" dirty="0">
                <a:solidFill>
                  <a:schemeClr val="accent3">
                    <a:lumMod val="75000"/>
                  </a:schemeClr>
                </a:solidFill>
                <a:latin typeface="Arial" panose="020B0604020202020204" pitchFamily="34" charset="0"/>
                <a:cs typeface="Arial" panose="020B0604020202020204" pitchFamily="34" charset="0"/>
              </a:rPr>
              <a:t> CÓ THỂ CHUYỂN HÓA THÀNH NHỮNG DẠNG NĂNG LƯỢNG NÀO ?</a:t>
            </a:r>
          </a:p>
        </p:txBody>
      </p:sp>
    </p:spTree>
    <p:extLst>
      <p:ext uri="{BB962C8B-B14F-4D97-AF65-F5344CB8AC3E}">
        <p14:creationId xmlns:p14="http://schemas.microsoft.com/office/powerpoint/2010/main" val="314246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503D-A9F8-4272-AE7D-6DD259FAFD02}"/>
              </a:ext>
            </a:extLst>
          </p:cNvPr>
          <p:cNvSpPr>
            <a:spLocks noGrp="1"/>
          </p:cNvSpPr>
          <p:nvPr>
            <p:ph type="title"/>
          </p:nvPr>
        </p:nvSpPr>
        <p:spPr>
          <a:xfrm>
            <a:off x="354330" y="200025"/>
            <a:ext cx="10058400" cy="64198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xmlns="" id="{A2049704-FCA9-413E-922F-8C578490BD8D}"/>
              </a:ext>
            </a:extLst>
          </p:cNvPr>
          <p:cNvSpPr>
            <a:spLocks noGrp="1"/>
          </p:cNvSpPr>
          <p:nvPr>
            <p:ph idx="1"/>
          </p:nvPr>
        </p:nvSpPr>
        <p:spPr>
          <a:xfrm>
            <a:off x="354330" y="2048243"/>
            <a:ext cx="8751570" cy="2257057"/>
          </a:xfrm>
        </p:spPr>
        <p:txBody>
          <a:bodyPr>
            <a:normAutofit/>
          </a:bodyPr>
          <a:lstStyle/>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hành</a:t>
            </a:r>
            <a:r>
              <a:rPr lang="en-US" sz="2400" dirty="0">
                <a:solidFill>
                  <a:schemeClr val="tx1"/>
                </a:solidFill>
                <a:latin typeface="Arial" panose="020B0604020202020204" pitchFamily="34" charset="0"/>
                <a:cs typeface="Arial" panose="020B0604020202020204" pitchFamily="34" charset="0"/>
              </a:rPr>
              <a:t> TN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3.5 </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ghi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cầu</a:t>
            </a:r>
            <a:r>
              <a:rPr lang="en-US" sz="2400" dirty="0">
                <a:solidFill>
                  <a:schemeClr val="tx1"/>
                </a:solidFill>
                <a:latin typeface="Arial" panose="020B0604020202020204" pitchFamily="34" charset="0"/>
                <a:cs typeface="Arial" panose="020B0604020202020204" pitchFamily="34" charset="0"/>
              </a:rPr>
              <a:t> A </a:t>
            </a:r>
            <a:r>
              <a:rPr lang="en-US" sz="2400" dirty="0" err="1">
                <a:solidFill>
                  <a:schemeClr val="tx1"/>
                </a:solidFill>
                <a:latin typeface="Arial" panose="020B0604020202020204" pitchFamily="34" charset="0"/>
                <a:cs typeface="Arial" panose="020B0604020202020204" pitchFamily="34" charset="0"/>
              </a:rPr>
              <a:t>lên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rồi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luận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được</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thức</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Làm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việc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nhóm</a:t>
            </a:r>
            <a:r>
              <a:rPr lang="en-US" sz="2400" dirty="0">
                <a:solidFill>
                  <a:schemeClr val="tx1"/>
                </a:solidFill>
                <a:latin typeface="Arial" panose="020B0604020202020204" pitchFamily="34" charset="0"/>
                <a:cs typeface="Arial" panose="020B0604020202020204" pitchFamily="34" charset="0"/>
              </a:rPr>
              <a:t> </a:t>
            </a:r>
          </a:p>
          <a:p>
            <a:pPr>
              <a:lnSpc>
                <a:spcPct val="130000"/>
              </a:lnSpc>
              <a:spcBef>
                <a:spcPts val="400"/>
              </a:spcBef>
              <a:spcAft>
                <a:spcPts val="0"/>
              </a:spcAft>
              <a:buClr>
                <a:schemeClr val="tx1"/>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3 </a:t>
            </a:r>
            <a:r>
              <a:rPr lang="en-US" sz="2400" dirty="0" err="1">
                <a:solidFill>
                  <a:schemeClr val="tx1"/>
                </a:solidFill>
                <a:latin typeface="Arial" panose="020B0604020202020204" pitchFamily="34" charset="0"/>
                <a:cs typeface="Arial" panose="020B0604020202020204" pitchFamily="34" charset="0"/>
              </a:rPr>
              <a:t>phút</a:t>
            </a:r>
            <a:endParaRPr lang="en-US" sz="2400" dirty="0">
              <a:solidFill>
                <a:schemeClr val="tx1"/>
              </a:solidFill>
              <a:latin typeface="Arial" panose="020B0604020202020204" pitchFamily="34" charset="0"/>
              <a:cs typeface="Arial" panose="020B0604020202020204" pitchFamily="34" charset="0"/>
            </a:endParaRPr>
          </a:p>
          <a:p>
            <a:pPr marL="0" indent="0">
              <a:lnSpc>
                <a:spcPct val="130000"/>
              </a:lnSpc>
              <a:spcBef>
                <a:spcPts val="400"/>
              </a:spcBef>
              <a:spcAft>
                <a:spcPts val="0"/>
              </a:spcAft>
              <a:buClr>
                <a:schemeClr val="tx1"/>
              </a:buClr>
              <a:buNone/>
            </a:pPr>
            <a:endParaRPr lang="en-US" sz="2400" dirty="0">
              <a:solidFill>
                <a:schemeClr val="tx1"/>
              </a:solidFill>
              <a:latin typeface="Arial" panose="020B0604020202020204" pitchFamily="34" charset="0"/>
              <a:cs typeface="Arial" panose="020B0604020202020204" pitchFamily="34" charset="0"/>
            </a:endParaRPr>
          </a:p>
          <a:p>
            <a:pPr>
              <a:lnSpc>
                <a:spcPct val="130000"/>
              </a:lnSpc>
              <a:spcBef>
                <a:spcPts val="400"/>
              </a:spcBef>
              <a:spcAft>
                <a:spcPts val="0"/>
              </a:spcAft>
              <a:buClr>
                <a:schemeClr val="tx1"/>
              </a:buClr>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1200924D-A6F0-4563-8B27-8615BA042E9B}"/>
              </a:ext>
            </a:extLst>
          </p:cNvPr>
          <p:cNvSpPr txBox="1">
            <a:spLocks/>
          </p:cNvSpPr>
          <p:nvPr/>
        </p:nvSpPr>
        <p:spPr>
          <a:xfrm>
            <a:off x="190500" y="1016262"/>
            <a:ext cx="12296775" cy="56176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b="1" dirty="0" err="1">
                <a:solidFill>
                  <a:schemeClr val="tx1"/>
                </a:solidFill>
                <a:latin typeface="Arial" panose="020B0604020202020204" pitchFamily="34" charset="0"/>
                <a:cs typeface="Arial" panose="020B0604020202020204" pitchFamily="34" charset="0"/>
              </a:rPr>
              <a:t>Thí</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nghiệm</a:t>
            </a:r>
            <a:r>
              <a:rPr lang="en-US" sz="2600" b="1" dirty="0">
                <a:solidFill>
                  <a:schemeClr val="tx1"/>
                </a:solidFill>
                <a:latin typeface="Arial" panose="020B0604020202020204" pitchFamily="34" charset="0"/>
                <a:cs typeface="Arial" panose="020B0604020202020204" pitchFamily="34" charset="0"/>
              </a:rPr>
              <a:t> 1: </a:t>
            </a:r>
            <a:r>
              <a:rPr lang="en-US" sz="2600" dirty="0" err="1">
                <a:solidFill>
                  <a:schemeClr val="tx1"/>
                </a:solidFill>
                <a:latin typeface="Arial" panose="020B0604020202020204" pitchFamily="34" charset="0"/>
                <a:cs typeface="Arial" panose="020B0604020202020204" pitchFamily="34" charset="0"/>
              </a:rPr>
              <a:t>Nghiên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cứu</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sự</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chuyển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hóa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bảo</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toàn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năng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lượng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của</a:t>
            </a:r>
            <a:r>
              <a:rPr lang="en-US" sz="2600" dirty="0">
                <a:solidFill>
                  <a:schemeClr val="tx1"/>
                </a:solidFill>
                <a:latin typeface="Arial" panose="020B0604020202020204" pitchFamily="34" charset="0"/>
                <a:cs typeface="Arial" panose="020B0604020202020204" pitchFamily="34" charset="0"/>
              </a:rPr>
              <a:t> con </a:t>
            </a:r>
            <a:r>
              <a:rPr lang="en-US" sz="2600" dirty="0" err="1">
                <a:solidFill>
                  <a:schemeClr val="tx1"/>
                </a:solidFill>
                <a:latin typeface="Arial" panose="020B0604020202020204" pitchFamily="34" charset="0"/>
                <a:cs typeface="Arial" panose="020B0604020202020204" pitchFamily="34" charset="0"/>
              </a:rPr>
              <a:t>lắc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đơn</a:t>
            </a:r>
            <a:r>
              <a:rPr lang="en-US" sz="2600" dirty="0">
                <a:solidFill>
                  <a:schemeClr val="tx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ED00A869-250C-4084-A5B5-F1ECCF537262}"/>
              </a:ext>
            </a:extLst>
          </p:cNvPr>
          <p:cNvPicPr>
            <a:picLocks noChangeAspect="1"/>
          </p:cNvPicPr>
          <p:nvPr/>
        </p:nvPicPr>
        <p:blipFill rotWithShape="1">
          <a:blip r:embed="rId2"/>
          <a:srcRect l="70145" t="31657" r="14855" b="34315"/>
          <a:stretch/>
        </p:blipFill>
        <p:spPr>
          <a:xfrm>
            <a:off x="9326879" y="2048243"/>
            <a:ext cx="2396101" cy="3057525"/>
          </a:xfrm>
          <a:prstGeom prst="rect">
            <a:avLst/>
          </a:prstGeom>
        </p:spPr>
      </p:pic>
      <p:sp>
        <p:nvSpPr>
          <p:cNvPr id="6" name="TextBox 5">
            <a:extLst>
              <a:ext uri="{FF2B5EF4-FFF2-40B4-BE49-F238E27FC236}">
                <a16:creationId xmlns:a16="http://schemas.microsoft.com/office/drawing/2014/main" xmlns="" id="{2F00307E-E747-47E8-8658-98767A951DF8}"/>
              </a:ext>
            </a:extLst>
          </p:cNvPr>
          <p:cNvSpPr txBox="1"/>
          <p:nvPr/>
        </p:nvSpPr>
        <p:spPr>
          <a:xfrm>
            <a:off x="278130" y="4376357"/>
            <a:ext cx="8541629" cy="1131848"/>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b="0" i="0" dirty="0" err="1">
                <a:solidFill>
                  <a:srgbClr val="FF0000"/>
                </a:solidFill>
                <a:effectLst/>
                <a:latin typeface="Arial" panose="020B0604020202020204" pitchFamily="34" charset="0"/>
                <a:cs typeface="Arial" panose="020B0604020202020204" pitchFamily="34" charset="0"/>
              </a:rPr>
              <a:t>Nhận</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err="1">
                <a:solidFill>
                  <a:srgbClr val="FF0000"/>
                </a:solidFill>
                <a:effectLst/>
                <a:latin typeface="Arial" panose="020B0604020202020204" pitchFamily="34" charset="0"/>
                <a:cs typeface="Arial" panose="020B0604020202020204" pitchFamily="34" charset="0"/>
              </a:rPr>
              <a:t>xét</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a:solidFill>
                  <a:srgbClr val="000000"/>
                </a:solidFill>
                <a:effectLst/>
                <a:latin typeface="Arial" panose="020B0604020202020204" pitchFamily="34" charset="0"/>
                <a:cs typeface="Arial" panose="020B0604020202020204" pitchFamily="34" charset="0"/>
              </a:rPr>
              <a:t>N</a:t>
            </a:r>
            <a:r>
              <a:rPr lang="vi-VN" sz="2400" b="0" i="0" dirty="0">
                <a:solidFill>
                  <a:srgbClr val="000000"/>
                </a:solidFill>
                <a:effectLst/>
                <a:latin typeface="Arial" panose="020B0604020202020204" pitchFamily="34" charset="0"/>
                <a:cs typeface="Arial" panose="020B0604020202020204" pitchFamily="34" charset="0"/>
              </a:rPr>
              <a:t>ăng lượng không tự sinh ra hoặc tự mất đi mà chỉ truyền từ vật này sang vật khác.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503D-A9F8-4272-AE7D-6DD259FAFD02}"/>
              </a:ext>
            </a:extLst>
          </p:cNvPr>
          <p:cNvSpPr>
            <a:spLocks noGrp="1"/>
          </p:cNvSpPr>
          <p:nvPr>
            <p:ph type="title"/>
          </p:nvPr>
        </p:nvSpPr>
        <p:spPr>
          <a:xfrm>
            <a:off x="363855" y="590550"/>
            <a:ext cx="10058400" cy="64198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xmlns="" id="{A2049704-FCA9-413E-922F-8C578490BD8D}"/>
              </a:ext>
            </a:extLst>
          </p:cNvPr>
          <p:cNvSpPr>
            <a:spLocks noGrp="1"/>
          </p:cNvSpPr>
          <p:nvPr>
            <p:ph idx="1"/>
          </p:nvPr>
        </p:nvSpPr>
        <p:spPr>
          <a:xfrm>
            <a:off x="573794" y="2152650"/>
            <a:ext cx="8417806" cy="1733182"/>
          </a:xfrm>
        </p:spPr>
        <p:txBody>
          <a:bodyPr>
            <a:normAutofit/>
          </a:bodyPr>
          <a:lstStyle/>
          <a:p>
            <a:pPr algn="just">
              <a:lnSpc>
                <a:spcPct val="130000"/>
              </a:lnSpc>
              <a:spcBef>
                <a:spcPts val="400"/>
              </a:spcBef>
              <a:spcAft>
                <a:spcPts val="0"/>
              </a:spcAft>
              <a:buClr>
                <a:srgbClr val="FF0000"/>
              </a:buClr>
              <a:buFont typeface="Wingdings" panose="05000000000000000000" pitchFamily="2" charset="2"/>
              <a:buChar char="v"/>
            </a:pP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Định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luật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toàn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năng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không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sinh</a:t>
            </a:r>
            <a:r>
              <a:rPr lang="en-US" sz="2400" dirty="0">
                <a:solidFill>
                  <a:schemeClr val="tx1"/>
                </a:solidFill>
                <a:latin typeface="Arial" panose="020B0604020202020204" pitchFamily="34" charset="0"/>
                <a:cs typeface="Arial" panose="020B0604020202020204" pitchFamily="34" charset="0"/>
              </a:rPr>
              <a:t> ra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mất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này</a:t>
            </a:r>
            <a:r>
              <a:rPr lang="en-US" sz="2400" dirty="0">
                <a:solidFill>
                  <a:schemeClr val="tx1"/>
                </a:solidFill>
                <a:latin typeface="Arial" panose="020B0604020202020204" pitchFamily="34" charset="0"/>
                <a:cs typeface="Arial" panose="020B0604020202020204" pitchFamily="34" charset="0"/>
              </a:rPr>
              <a:t> sang </a:t>
            </a:r>
            <a:r>
              <a:rPr lang="en-US" sz="2400" dirty="0" err="1">
                <a:solidFill>
                  <a:schemeClr val="tx1"/>
                </a:solidFill>
                <a:latin typeface="Arial" panose="020B0604020202020204" pitchFamily="34" charset="0"/>
                <a:cs typeface="Arial" panose="020B0604020202020204" pitchFamily="34" charset="0"/>
              </a:rPr>
              <a:t>dạng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này</a:t>
            </a:r>
            <a:r>
              <a:rPr lang="en-US" sz="2400" dirty="0">
                <a:solidFill>
                  <a:schemeClr val="tx1"/>
                </a:solidFill>
                <a:latin typeface="Arial" panose="020B0604020202020204" pitchFamily="34" charset="0"/>
                <a:cs typeface="Arial" panose="020B0604020202020204" pitchFamily="34" charset="0"/>
              </a:rPr>
              <a:t> sang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en-US" sz="2400" dirty="0">
                <a:solidFill>
                  <a:schemeClr val="tx1"/>
                </a:solidFill>
                <a:latin typeface="Arial" panose="020B0604020202020204" pitchFamily="34" charset="0"/>
                <a:cs typeface="Arial" panose="020B0604020202020204" pitchFamily="34" charset="0"/>
              </a:rPr>
              <a:t>. </a:t>
            </a:r>
          </a:p>
          <a:p>
            <a:pPr marL="0" indent="0" algn="just">
              <a:lnSpc>
                <a:spcPct val="130000"/>
              </a:lnSpc>
              <a:spcBef>
                <a:spcPts val="400"/>
              </a:spcBef>
              <a:spcAft>
                <a:spcPts val="0"/>
              </a:spcAft>
              <a:buClr>
                <a:schemeClr val="tx1"/>
              </a:buClr>
              <a:buNone/>
            </a:pPr>
            <a:endParaRPr lang="en-US" sz="24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D00A869-250C-4084-A5B5-F1ECCF537262}"/>
              </a:ext>
            </a:extLst>
          </p:cNvPr>
          <p:cNvPicPr>
            <a:picLocks noChangeAspect="1"/>
          </p:cNvPicPr>
          <p:nvPr/>
        </p:nvPicPr>
        <p:blipFill rotWithShape="1">
          <a:blip r:embed="rId2"/>
          <a:srcRect l="70145" t="31657" r="14855" b="34315"/>
          <a:stretch/>
        </p:blipFill>
        <p:spPr>
          <a:xfrm>
            <a:off x="9403079" y="2228528"/>
            <a:ext cx="2396101" cy="3057525"/>
          </a:xfrm>
          <a:prstGeom prst="rect">
            <a:avLst/>
          </a:prstGeom>
        </p:spPr>
      </p:pic>
    </p:spTree>
    <p:extLst>
      <p:ext uri="{BB962C8B-B14F-4D97-AF65-F5344CB8AC3E}">
        <p14:creationId xmlns:p14="http://schemas.microsoft.com/office/powerpoint/2010/main" val="34677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15D1E9C-24EC-4690-AED4-7093C0D2E105}"/>
              </a:ext>
            </a:extLst>
          </p:cNvPr>
          <p:cNvSpPr txBox="1"/>
          <p:nvPr/>
        </p:nvSpPr>
        <p:spPr>
          <a:xfrm>
            <a:off x="525779" y="1743154"/>
            <a:ext cx="7970521" cy="1685846"/>
          </a:xfrm>
          <a:prstGeom prst="rect">
            <a:avLst/>
          </a:prstGeom>
          <a:noFill/>
        </p:spPr>
        <p:txBody>
          <a:bodyPr wrap="square">
            <a:spAutoFit/>
          </a:bodyPr>
          <a:lstStyle/>
          <a:p>
            <a:pPr algn="just">
              <a:lnSpc>
                <a:spcPct val="150000"/>
              </a:lnSpc>
            </a:pP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em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bé</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đang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trong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sân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Muốn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du </a:t>
            </a:r>
            <a:r>
              <a:rPr lang="en-US" sz="2400" dirty="0" err="1">
                <a:effectLst/>
                <a:latin typeface="Arial" panose="020B0604020202020204" pitchFamily="34" charset="0"/>
                <a:ea typeface="Calibri" panose="020F0502020204030204" pitchFamily="34" charset="0"/>
                <a:cs typeface="Arial" panose="020B0604020202020204" pitchFamily="34" charset="0"/>
              </a:rPr>
              <a:t>luôn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lên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tới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độ</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cao</a:t>
            </a:r>
            <a:r>
              <a:rPr lang="en-US" sz="2400" dirty="0">
                <a:effectLst/>
                <a:latin typeface="Arial" panose="020B0604020202020204" pitchFamily="34" charset="0"/>
                <a:ea typeface="Calibri" panose="020F0502020204030204" pitchFamily="34" charset="0"/>
                <a:cs typeface="Arial" panose="020B0604020202020204" pitchFamily="34" charset="0"/>
              </a:rPr>
              <a:t> ban </a:t>
            </a:r>
            <a:r>
              <a:rPr lang="en-US" sz="2400" dirty="0" err="1">
                <a:effectLst/>
                <a:latin typeface="Arial" panose="020B0604020202020204" pitchFamily="34" charset="0"/>
                <a:ea typeface="Calibri" panose="020F0502020204030204" pitchFamily="34" charset="0"/>
                <a:cs typeface="Arial" panose="020B0604020202020204" pitchFamily="34" charset="0"/>
              </a:rPr>
              <a:t>đầu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thỉnh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thoảng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người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phải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đẩy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xích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sao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cần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phải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làm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như</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vậy</a:t>
            </a: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6" name="Title 1">
            <a:extLst>
              <a:ext uri="{FF2B5EF4-FFF2-40B4-BE49-F238E27FC236}">
                <a16:creationId xmlns:a16="http://schemas.microsoft.com/office/drawing/2014/main" xmlns="" id="{08950EF2-8207-45BD-BD65-5DD2AE87C1DD}"/>
              </a:ext>
            </a:extLst>
          </p:cNvPr>
          <p:cNvSpPr>
            <a:spLocks noGrp="1"/>
          </p:cNvSpPr>
          <p:nvPr>
            <p:ph type="title"/>
          </p:nvPr>
        </p:nvSpPr>
        <p:spPr>
          <a:xfrm>
            <a:off x="668654" y="704850"/>
            <a:ext cx="11256645" cy="641985"/>
          </a:xfrm>
        </p:spPr>
        <p:txBody>
          <a:bodyPr>
            <a:normAutofit/>
          </a:bodyPr>
          <a:lstStyle/>
          <a:p>
            <a:r>
              <a:rPr lang="en-US" sz="2600" b="1" dirty="0" err="1">
                <a:solidFill>
                  <a:schemeClr val="tx1"/>
                </a:solidFill>
                <a:latin typeface="Arial" panose="020B0604020202020204" pitchFamily="34" charset="0"/>
                <a:cs typeface="Arial" panose="020B0604020202020204" pitchFamily="34" charset="0"/>
              </a:rPr>
              <a:t>Vận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dụng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định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luật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bảo</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toàn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năng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để</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giải</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thích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hiện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sau</a:t>
            </a:r>
            <a:endParaRPr lang="en-US" sz="2600"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9C7D6F79-0A50-48D8-92E2-79BF2A81C400}"/>
              </a:ext>
            </a:extLst>
          </p:cNvPr>
          <p:cNvPicPr>
            <a:picLocks noChangeAspect="1"/>
          </p:cNvPicPr>
          <p:nvPr/>
        </p:nvPicPr>
        <p:blipFill rotWithShape="1">
          <a:blip r:embed="rId2"/>
          <a:srcRect l="62187" t="25695" r="14530" b="51112"/>
          <a:stretch/>
        </p:blipFill>
        <p:spPr>
          <a:xfrm>
            <a:off x="8715376" y="1945474"/>
            <a:ext cx="2838450" cy="1590596"/>
          </a:xfrm>
          <a:prstGeom prst="rect">
            <a:avLst/>
          </a:prstGeom>
        </p:spPr>
      </p:pic>
      <p:sp>
        <p:nvSpPr>
          <p:cNvPr id="9" name="TextBox 8">
            <a:extLst>
              <a:ext uri="{FF2B5EF4-FFF2-40B4-BE49-F238E27FC236}">
                <a16:creationId xmlns:a16="http://schemas.microsoft.com/office/drawing/2014/main" xmlns="" id="{72AFA090-FA11-4FBC-9FF1-E513C6B5220C}"/>
              </a:ext>
            </a:extLst>
          </p:cNvPr>
          <p:cNvSpPr txBox="1"/>
          <p:nvPr/>
        </p:nvSpPr>
        <p:spPr>
          <a:xfrm>
            <a:off x="421003" y="3867101"/>
            <a:ext cx="10904221" cy="169469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b="0" i="0" dirty="0">
                <a:solidFill>
                  <a:srgbClr val="000000"/>
                </a:solidFill>
                <a:effectLst/>
              </a:rPr>
              <a:t>T</a:t>
            </a:r>
            <a:r>
              <a:rPr lang="vi-VN" sz="2400" b="0" i="0" dirty="0">
                <a:solidFill>
                  <a:srgbClr val="000000"/>
                </a:solidFill>
                <a:effectLst/>
              </a:rPr>
              <a:t>rong quá trình chuyển động, xích đu và cậu bé va chạm với không khí và lực cản của không khí làm tiêu hao một phần năng lượng của cậu bé và xích đu. Do đó </a:t>
            </a:r>
            <a:r>
              <a:rPr lang="en-US" sz="2400" b="0" i="0" dirty="0" err="1">
                <a:solidFill>
                  <a:srgbClr val="000000"/>
                </a:solidFill>
                <a:effectLst/>
                <a:latin typeface="Arial" panose="020B0604020202020204" pitchFamily="34" charset="0"/>
                <a:cs typeface="Arial" panose="020B0604020202020204" pitchFamily="34" charset="0"/>
              </a:rPr>
              <a:t>thỉnh</a:t>
            </a:r>
            <a:r>
              <a:rPr lang="en-US" sz="2400" b="0" i="0" dirty="0">
                <a:solidFill>
                  <a:srgbClr val="000000"/>
                </a:solidFill>
                <a:effectLst/>
              </a:rPr>
              <a:t> </a:t>
            </a:r>
            <a:r>
              <a:rPr lang="vi-VN" sz="2400" b="0" i="0" dirty="0">
                <a:solidFill>
                  <a:srgbClr val="000000"/>
                </a:solidFill>
                <a:effectLst/>
              </a:rPr>
              <a:t>thoảng cần phải đẩy vào xích đu để nó lên độ cao ban đầu.</a:t>
            </a:r>
            <a:endParaRPr lang="en-US" sz="2400" dirty="0"/>
          </a:p>
        </p:txBody>
      </p:sp>
    </p:spTree>
    <p:extLst>
      <p:ext uri="{BB962C8B-B14F-4D97-AF65-F5344CB8AC3E}">
        <p14:creationId xmlns:p14="http://schemas.microsoft.com/office/powerpoint/2010/main" val="11608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579</TotalTime>
  <Words>941</Words>
  <Application>Microsoft Office PowerPoint</Application>
  <PresentationFormat>Custom</PresentationFormat>
  <Paragraphs>108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PowerPoint Presentation</vt:lpstr>
      <vt:lpstr>I. SỰ CHUYỂN HÓA NĂNG LƯỢNG</vt:lpstr>
      <vt:lpstr>PowerPoint Presentation</vt:lpstr>
      <vt:lpstr>PowerPoint Presentation</vt:lpstr>
      <vt:lpstr>TÌM HIỂU HÓA NĂNG CÓ THỂ CHUYỂN HÓA THÀNH NHỮNG DẠNG NĂNG LƯỢNG NÀO ?</vt:lpstr>
      <vt:lpstr>TÌM HIỂU HÓA NĂNG CÓ THỂ CHUYỂN HÓA THÀNH NHỮNG DẠNG NĂNG LƯỢNG NÀO ?</vt:lpstr>
      <vt:lpstr>II. ĐỊNH LUẬT BẢO TOÀN NĂNG LƯỢNG</vt:lpstr>
      <vt:lpstr>II. ĐỊNH LUẬT BẢO TOÀN NĂNG LƯỢNG</vt:lpstr>
      <vt:lpstr>Vận dụng định luật bảo toàn năng lượng để giải thích hiện tượng sau</vt:lpstr>
      <vt:lpstr>PowerPoint Presentation</vt:lpstr>
      <vt:lpstr>PowerPoint Presentation</vt:lpstr>
      <vt:lpstr>PowerPoint Presentation</vt:lpstr>
      <vt:lpstr>PowerPoint Presentation</vt:lpstr>
      <vt:lpstr>AI NHANH HƠN ?</vt:lpstr>
      <vt:lpstr>AI NHANH HƠN?</vt:lpstr>
      <vt:lpstr>LUYỆN TẬP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Nguyễn</dc:creator>
  <cp:lastModifiedBy>Administrator</cp:lastModifiedBy>
  <cp:revision>73</cp:revision>
  <dcterms:created xsi:type="dcterms:W3CDTF">2021-04-16T11:39:43Z</dcterms:created>
  <dcterms:modified xsi:type="dcterms:W3CDTF">2023-10-10T13:58:28Z</dcterms:modified>
</cp:coreProperties>
</file>