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0F565-3AC3-4F7E-8D14-757676730EE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9810-5281-44D6-A4AA-480E23DB4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91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0F565-3AC3-4F7E-8D14-757676730EE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9810-5281-44D6-A4AA-480E23DB4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0F565-3AC3-4F7E-8D14-757676730EE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9810-5281-44D6-A4AA-480E23DB4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44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0F565-3AC3-4F7E-8D14-757676730EE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9810-5281-44D6-A4AA-480E23DB4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3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0F565-3AC3-4F7E-8D14-757676730EE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9810-5281-44D6-A4AA-480E23DB4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64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0F565-3AC3-4F7E-8D14-757676730EE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9810-5281-44D6-A4AA-480E23DB4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77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0F565-3AC3-4F7E-8D14-757676730EE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9810-5281-44D6-A4AA-480E23DB4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0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0F565-3AC3-4F7E-8D14-757676730EE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9810-5281-44D6-A4AA-480E23DB4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4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0F565-3AC3-4F7E-8D14-757676730EE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9810-5281-44D6-A4AA-480E23DB4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28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0F565-3AC3-4F7E-8D14-757676730EE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9810-5281-44D6-A4AA-480E23DB4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52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0F565-3AC3-4F7E-8D14-757676730EE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9810-5281-44D6-A4AA-480E23DB4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31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0F565-3AC3-4F7E-8D14-757676730EE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D9810-5281-44D6-A4AA-480E23DB4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6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276225" y="5532438"/>
            <a:ext cx="8791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 smtClean="0">
                <a:solidFill>
                  <a:schemeClr val="tx2"/>
                </a:solidFill>
                <a:latin typeface="Arial" charset="0"/>
              </a:rPr>
              <a:t>Kien</a:t>
            </a:r>
            <a:r>
              <a:rPr lang="en-US" altLang="en-US" sz="36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Arial" charset="0"/>
              </a:rPr>
              <a:t>Thiet</a:t>
            </a:r>
            <a:r>
              <a:rPr lang="en-US" altLang="en-US" sz="3600" b="1" dirty="0" smtClean="0">
                <a:solidFill>
                  <a:schemeClr val="tx2"/>
                </a:solidFill>
                <a:latin typeface="Arial" charset="0"/>
              </a:rPr>
              <a:t> Secondary </a:t>
            </a:r>
            <a:r>
              <a:rPr lang="en-US" altLang="en-US" sz="3600" b="1" dirty="0">
                <a:solidFill>
                  <a:schemeClr val="tx2"/>
                </a:solidFill>
                <a:latin typeface="Arial" charset="0"/>
              </a:rPr>
              <a:t>School</a:t>
            </a:r>
          </a:p>
        </p:txBody>
      </p:sp>
      <p:sp>
        <p:nvSpPr>
          <p:cNvPr id="7172" name="WordArt 7"/>
          <p:cNvSpPr>
            <a:spLocks noChangeArrowheads="1" noChangeShapeType="1" noTextEdit="1"/>
          </p:cNvSpPr>
          <p:nvPr/>
        </p:nvSpPr>
        <p:spPr bwMode="auto">
          <a:xfrm>
            <a:off x="276225" y="1820863"/>
            <a:ext cx="6858000" cy="2895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3600" kern="10" dirty="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Warmly welcome to our class </a:t>
            </a:r>
          </a:p>
          <a:p>
            <a:pPr algn="ctr"/>
            <a:r>
              <a:rPr lang="en-GB" sz="3600" kern="10" dirty="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   English 6 </a:t>
            </a:r>
            <a:r>
              <a:rPr lang="en-GB" sz="3600" kern="10" dirty="0" smtClean="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 4</a:t>
            </a:r>
            <a:endParaRPr lang="en-GB" sz="3600" kern="10" dirty="0">
              <a:ln w="38100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492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0" y="628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62000" y="466304"/>
            <a:ext cx="7391400" cy="701675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latin typeface="Times New Roman" pitchFamily="18" charset="0"/>
              </a:rPr>
              <a:t>*   </a:t>
            </a:r>
            <a:r>
              <a:rPr lang="en-US" sz="2000" b="1" dirty="0">
                <a:latin typeface="Times New Roman" pitchFamily="18" charset="0"/>
              </a:rPr>
              <a:t>Make notes about your </a:t>
            </a:r>
            <a:r>
              <a:rPr lang="en-US" sz="2000" b="1" dirty="0" err="1">
                <a:latin typeface="Times New Roman" pitchFamily="18" charset="0"/>
              </a:rPr>
              <a:t>neighbourhood</a:t>
            </a:r>
            <a:r>
              <a:rPr lang="en-US" sz="2000" b="1" dirty="0">
                <a:latin typeface="Times New Roman" pitchFamily="18" charset="0"/>
              </a:rPr>
              <a:t>. Think about the things you like/ dislike about it.</a:t>
            </a:r>
          </a:p>
        </p:txBody>
      </p:sp>
      <p:grpSp>
        <p:nvGrpSpPr>
          <p:cNvPr id="14340" name="Group 31"/>
          <p:cNvGrpSpPr>
            <a:grpSpLocks/>
          </p:cNvGrpSpPr>
          <p:nvPr/>
        </p:nvGrpSpPr>
        <p:grpSpPr bwMode="auto">
          <a:xfrm>
            <a:off x="685800" y="1440984"/>
            <a:ext cx="7848600" cy="3048000"/>
            <a:chOff x="288" y="761"/>
            <a:chExt cx="4896" cy="2983"/>
          </a:xfrm>
          <a:solidFill>
            <a:schemeClr val="bg1"/>
          </a:solidFill>
        </p:grpSpPr>
        <p:grpSp>
          <p:nvGrpSpPr>
            <p:cNvPr id="14362" name="Group 30"/>
            <p:cNvGrpSpPr>
              <a:grpSpLocks/>
            </p:cNvGrpSpPr>
            <p:nvPr/>
          </p:nvGrpSpPr>
          <p:grpSpPr bwMode="auto">
            <a:xfrm>
              <a:off x="288" y="761"/>
              <a:ext cx="4896" cy="2976"/>
              <a:chOff x="288" y="768"/>
              <a:chExt cx="4896" cy="2976"/>
            </a:xfrm>
            <a:grpFill/>
          </p:grpSpPr>
          <p:sp>
            <p:nvSpPr>
              <p:cNvPr id="14364" name="Rectangle 26"/>
              <p:cNvSpPr>
                <a:spLocks noChangeArrowheads="1"/>
              </p:cNvSpPr>
              <p:nvPr/>
            </p:nvSpPr>
            <p:spPr bwMode="auto">
              <a:xfrm>
                <a:off x="288" y="768"/>
                <a:ext cx="2448" cy="336"/>
              </a:xfrm>
              <a:prstGeom prst="rect">
                <a:avLst/>
              </a:prstGeom>
              <a:grpFill/>
              <a:ln w="57150">
                <a:solidFill>
                  <a:srgbClr val="0FB7B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b="1">
                    <a:latin typeface="Times New Roman" pitchFamily="18" charset="0"/>
                  </a:rPr>
                  <a:t>LIKE</a:t>
                </a:r>
              </a:p>
            </p:txBody>
          </p:sp>
          <p:sp>
            <p:nvSpPr>
              <p:cNvPr id="14365" name="Rectangle 27"/>
              <p:cNvSpPr>
                <a:spLocks noChangeArrowheads="1"/>
              </p:cNvSpPr>
              <p:nvPr/>
            </p:nvSpPr>
            <p:spPr bwMode="auto">
              <a:xfrm>
                <a:off x="2736" y="768"/>
                <a:ext cx="2448" cy="336"/>
              </a:xfrm>
              <a:prstGeom prst="rect">
                <a:avLst/>
              </a:prstGeom>
              <a:grpFill/>
              <a:ln w="57150">
                <a:solidFill>
                  <a:srgbClr val="0FB7B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b="1" dirty="0">
                    <a:latin typeface="Times New Roman" pitchFamily="18" charset="0"/>
                  </a:rPr>
                  <a:t>DISLIKE</a:t>
                </a:r>
              </a:p>
            </p:txBody>
          </p:sp>
          <p:sp>
            <p:nvSpPr>
              <p:cNvPr id="14366" name="Rectangle 28"/>
              <p:cNvSpPr>
                <a:spLocks noChangeArrowheads="1"/>
              </p:cNvSpPr>
              <p:nvPr/>
            </p:nvSpPr>
            <p:spPr bwMode="auto">
              <a:xfrm>
                <a:off x="288" y="1104"/>
                <a:ext cx="2448" cy="2640"/>
              </a:xfrm>
              <a:prstGeom prst="rect">
                <a:avLst/>
              </a:prstGeom>
              <a:grpFill/>
              <a:ln w="57150">
                <a:solidFill>
                  <a:srgbClr val="0FB7B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63" name="Rectangle 29"/>
            <p:cNvSpPr>
              <a:spLocks noChangeArrowheads="1"/>
            </p:cNvSpPr>
            <p:nvPr/>
          </p:nvSpPr>
          <p:spPr bwMode="auto">
            <a:xfrm>
              <a:off x="2736" y="1104"/>
              <a:ext cx="2448" cy="2640"/>
            </a:xfrm>
            <a:prstGeom prst="rect">
              <a:avLst/>
            </a:prstGeom>
            <a:grpFill/>
            <a:ln w="57150">
              <a:solidFill>
                <a:srgbClr val="0FB7B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44" name="Rectangle 44"/>
          <p:cNvSpPr>
            <a:spLocks noChangeArrowheads="1"/>
          </p:cNvSpPr>
          <p:nvPr/>
        </p:nvSpPr>
        <p:spPr bwMode="auto">
          <a:xfrm>
            <a:off x="762000" y="2812584"/>
            <a:ext cx="320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b="1">
                <a:latin typeface="Times New Roman" pitchFamily="18" charset="0"/>
              </a:rPr>
              <a:t>- People are kind and friendly.</a:t>
            </a:r>
          </a:p>
        </p:txBody>
      </p:sp>
      <p:sp>
        <p:nvSpPr>
          <p:cNvPr id="25645" name="Rectangle 45"/>
          <p:cNvSpPr>
            <a:spLocks noChangeArrowheads="1"/>
          </p:cNvSpPr>
          <p:nvPr/>
        </p:nvSpPr>
        <p:spPr bwMode="auto">
          <a:xfrm>
            <a:off x="762000" y="3117384"/>
            <a:ext cx="449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b="1">
                <a:latin typeface="Times New Roman" pitchFamily="18" charset="0"/>
              </a:rPr>
              <a:t> The food is  delicious</a:t>
            </a:r>
          </a:p>
          <a:p>
            <a:r>
              <a:rPr lang="en-US" b="1">
                <a:latin typeface="Times New Roman" pitchFamily="18" charset="0"/>
              </a:rPr>
              <a:t> </a:t>
            </a:r>
          </a:p>
        </p:txBody>
      </p:sp>
      <p:sp>
        <p:nvSpPr>
          <p:cNvPr id="25646" name="Rectangle 46"/>
          <p:cNvSpPr>
            <a:spLocks noChangeArrowheads="1"/>
          </p:cNvSpPr>
          <p:nvPr/>
        </p:nvSpPr>
        <p:spPr bwMode="auto">
          <a:xfrm>
            <a:off x="685800" y="2507784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latin typeface="Times New Roman" pitchFamily="18" charset="0"/>
              </a:rPr>
              <a:t> - There’s almost everything here. </a:t>
            </a:r>
          </a:p>
        </p:txBody>
      </p:sp>
      <p:sp>
        <p:nvSpPr>
          <p:cNvPr id="25647" name="Text Box 47"/>
          <p:cNvSpPr txBox="1">
            <a:spLocks noChangeArrowheads="1"/>
          </p:cNvSpPr>
          <p:nvPr/>
        </p:nvSpPr>
        <p:spPr bwMode="auto">
          <a:xfrm>
            <a:off x="762000" y="1898184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Times New Roman" pitchFamily="18" charset="0"/>
              </a:rPr>
              <a:t>- It’s great for outdoor activities.</a:t>
            </a:r>
          </a:p>
        </p:txBody>
      </p:sp>
      <p:sp>
        <p:nvSpPr>
          <p:cNvPr id="25648" name="Text Box 48"/>
          <p:cNvSpPr txBox="1">
            <a:spLocks noChangeArrowheads="1"/>
          </p:cNvSpPr>
          <p:nvPr/>
        </p:nvSpPr>
        <p:spPr bwMode="auto">
          <a:xfrm>
            <a:off x="4648200" y="1821984"/>
            <a:ext cx="373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latin typeface="Times New Roman" pitchFamily="18" charset="0"/>
              </a:rPr>
              <a:t>-The weather is too wet in rainy season.</a:t>
            </a:r>
          </a:p>
        </p:txBody>
      </p:sp>
      <p:sp>
        <p:nvSpPr>
          <p:cNvPr id="25649" name="Text Box 49"/>
          <p:cNvSpPr txBox="1">
            <a:spLocks noChangeArrowheads="1"/>
          </p:cNvSpPr>
          <p:nvPr/>
        </p:nvSpPr>
        <p:spPr bwMode="auto">
          <a:xfrm>
            <a:off x="4648200" y="2471272"/>
            <a:ext cx="3429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Times New Roman" pitchFamily="18" charset="0"/>
              </a:rPr>
              <a:t>- The streets are slope down and old.</a:t>
            </a:r>
          </a:p>
        </p:txBody>
      </p:sp>
      <p:sp>
        <p:nvSpPr>
          <p:cNvPr id="25650" name="Text Box 50"/>
          <p:cNvSpPr txBox="1">
            <a:spLocks noChangeArrowheads="1"/>
          </p:cNvSpPr>
          <p:nvPr/>
        </p:nvSpPr>
        <p:spPr bwMode="auto">
          <a:xfrm>
            <a:off x="762000" y="2202984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Times New Roman" pitchFamily="18" charset="0"/>
              </a:rPr>
              <a:t> -The air is fresh.</a:t>
            </a:r>
          </a:p>
        </p:txBody>
      </p:sp>
      <p:sp>
        <p:nvSpPr>
          <p:cNvPr id="25654" name="Text Box 54"/>
          <p:cNvSpPr txBox="1">
            <a:spLocks noChangeArrowheads="1"/>
          </p:cNvSpPr>
          <p:nvPr/>
        </p:nvSpPr>
        <p:spPr bwMode="auto">
          <a:xfrm>
            <a:off x="762000" y="3498384"/>
            <a:ext cx="381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Times New Roman" pitchFamily="18" charset="0"/>
              </a:rPr>
              <a:t>- Many kinds of good fruits such as : cane,  orange. Durians, lemon string.</a:t>
            </a: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4800600" y="3080872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latin typeface="Times New Roman" pitchFamily="18" charset="0"/>
              </a:rPr>
              <a:t>- There is a lot of rain</a:t>
            </a:r>
          </a:p>
        </p:txBody>
      </p:sp>
    </p:spTree>
    <p:extLst>
      <p:ext uri="{BB962C8B-B14F-4D97-AF65-F5344CB8AC3E}">
        <p14:creationId xmlns:p14="http://schemas.microsoft.com/office/powerpoint/2010/main" val="269005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5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25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25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2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000"/>
                                        <p:tgtEl>
                                          <p:spTgt spid="25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25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44" grpId="0"/>
      <p:bldP spid="25645" grpId="0"/>
      <p:bldP spid="25646" grpId="0"/>
      <p:bldP spid="25647" grpId="0"/>
      <p:bldP spid="25648" grpId="0"/>
      <p:bldP spid="25649" grpId="0"/>
      <p:bldP spid="25650" grpId="0"/>
      <p:bldP spid="25654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299" y="2276001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My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neighbourhood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is peaceful and  the weather is  sunny and fine.  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eople are friendly and kind. The food is fresh and </a:t>
            </a:r>
            <a:r>
              <a:rPr lang="en-US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delicous</a:t>
            </a:r>
            <a:endParaRPr lang="en-US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Every house has a backyard and a </a:t>
            </a:r>
            <a:r>
              <a:rPr lang="en-US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frontyard</a:t>
            </a:r>
            <a:r>
              <a:rPr lang="en-US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However , there is one thong I dislike about it. The roads are narrow .But I still love my </a:t>
            </a:r>
            <a:r>
              <a:rPr lang="en-US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neighbourhood</a:t>
            </a:r>
            <a:r>
              <a:rPr lang="en-US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very much  </a:t>
            </a:r>
          </a:p>
          <a:p>
            <a:endParaRPr lang="en-US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i="1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207826" y="493258"/>
            <a:ext cx="68716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Write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paragraph of about 50 words about your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endParaRPr lang="en-GB" sz="2800" dirty="0"/>
          </a:p>
        </p:txBody>
      </p:sp>
      <p:sp>
        <p:nvSpPr>
          <p:cNvPr id="11" name="Rectangle 10"/>
          <p:cNvSpPr/>
          <p:nvPr/>
        </p:nvSpPr>
        <p:spPr>
          <a:xfrm>
            <a:off x="368490" y="1535373"/>
            <a:ext cx="2593074" cy="6414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MODEL WRITING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00743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64000"/>
                    </a14:imgEffect>
                  </a14:imgLayer>
                </a14:imgProps>
              </a:ext>
            </a:extLst>
          </a:blip>
          <a:srcRect l="3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609600" y="1905000"/>
            <a:ext cx="8001000" cy="3124200"/>
          </a:xfrm>
          <a:prstGeom prst="bevel">
            <a:avLst>
              <a:gd name="adj" fmla="val 5741"/>
            </a:avLst>
          </a:prstGeom>
          <a:gradFill flip="none" rotWithShape="1">
            <a:gsLst>
              <a:gs pos="0">
                <a:srgbClr val="3366FF">
                  <a:alpha val="67998"/>
                </a:srgbClr>
              </a:gs>
              <a:gs pos="100000">
                <a:srgbClr val="FFFFFF"/>
              </a:gs>
            </a:gsLst>
            <a:lin ang="108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0000"/>
                </a:solidFill>
                <a:ea typeface="Times New Roman"/>
              </a:rPr>
              <a:t>Rewrite </a:t>
            </a:r>
            <a:r>
              <a:rPr lang="en-US" sz="3200" b="1" dirty="0">
                <a:solidFill>
                  <a:srgbClr val="000000"/>
                </a:solidFill>
                <a:ea typeface="Times New Roman"/>
              </a:rPr>
              <a:t>the paragraph in your notebook</a:t>
            </a:r>
            <a:r>
              <a:rPr lang="en-US" sz="3200" b="1" dirty="0" smtClean="0">
                <a:solidFill>
                  <a:srgbClr val="000000"/>
                </a:solidFill>
                <a:ea typeface="Times New Roman"/>
              </a:rPr>
              <a:t>.</a:t>
            </a:r>
          </a:p>
          <a:p>
            <a:r>
              <a:rPr lang="en-US" sz="3200" b="1" dirty="0" smtClean="0">
                <a:solidFill>
                  <a:srgbClr val="000000"/>
                </a:solidFill>
                <a:ea typeface="Times New Roman"/>
              </a:rPr>
              <a:t>-  Prepare lesson 7</a:t>
            </a:r>
          </a:p>
          <a:p>
            <a:endParaRPr lang="en-US" sz="3200" b="1" dirty="0"/>
          </a:p>
        </p:txBody>
      </p:sp>
      <p:sp>
        <p:nvSpPr>
          <p:cNvPr id="17412" name="AutoShape 6"/>
          <p:cNvSpPr>
            <a:spLocks noChangeArrowheads="1"/>
          </p:cNvSpPr>
          <p:nvPr/>
        </p:nvSpPr>
        <p:spPr bwMode="auto">
          <a:xfrm>
            <a:off x="1524000" y="228600"/>
            <a:ext cx="6019800" cy="1295400"/>
          </a:xfrm>
          <a:prstGeom prst="ribbon2">
            <a:avLst>
              <a:gd name="adj1" fmla="val 12500"/>
              <a:gd name="adj2" fmla="val 5000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af-ZA">
              <a:latin typeface="Comic Sans MS" pitchFamily="66" charset="0"/>
            </a:endParaRPr>
          </a:p>
        </p:txBody>
      </p:sp>
      <p:sp>
        <p:nvSpPr>
          <p:cNvPr id="17413" name="WordArt 7"/>
          <p:cNvSpPr>
            <a:spLocks noChangeArrowheads="1" noChangeShapeType="1" noTextEdit="1"/>
          </p:cNvSpPr>
          <p:nvPr/>
        </p:nvSpPr>
        <p:spPr bwMode="auto">
          <a:xfrm>
            <a:off x="3124200" y="304800"/>
            <a:ext cx="2819400" cy="838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2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bg2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92045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687" y="427243"/>
            <a:ext cx="21555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38100">
                  <a:solidFill>
                    <a:srgbClr val="FA00AD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Unit </a:t>
            </a:r>
            <a:r>
              <a:rPr lang="en-US" sz="5400" b="1" dirty="0" smtClean="0">
                <a:ln w="38100">
                  <a:solidFill>
                    <a:srgbClr val="FA00AD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4:</a:t>
            </a:r>
            <a:endParaRPr lang="en-US" sz="5400" b="1" dirty="0">
              <a:ln w="38100">
                <a:solidFill>
                  <a:srgbClr val="FA00AD"/>
                </a:solidFill>
              </a:ln>
              <a:solidFill>
                <a:srgbClr val="FFFF00"/>
              </a:solidFill>
              <a:latin typeface="+mn-lt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87" y="1998267"/>
            <a:ext cx="2390503" cy="271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3211" y="2003568"/>
            <a:ext cx="2745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LESSON 6</a:t>
            </a:r>
            <a:endParaRPr lang="en-GB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612594" y="3357675"/>
            <a:ext cx="4954515" cy="777611"/>
            <a:chOff x="2100847" y="1826837"/>
            <a:chExt cx="4954515" cy="77761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262" y="1829932"/>
              <a:ext cx="4176100" cy="73298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847" y="1826837"/>
              <a:ext cx="961782" cy="77761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612594" y="5345598"/>
            <a:ext cx="4745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LISTENING ANG WRITING</a:t>
            </a:r>
            <a:endParaRPr lang="en-GB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74976" y="288743"/>
            <a:ext cx="5462016" cy="1200329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BodoniH" pitchFamily="34" charset="0"/>
              </a:rPr>
              <a:t>MY NEIGHBOURHOOD</a:t>
            </a:r>
            <a:endParaRPr lang="en-GB" sz="3600" b="1" dirty="0">
              <a:solidFill>
                <a:srgbClr val="FF0000"/>
              </a:solidFill>
              <a:latin typeface=".VnBodoni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13103" y="201843"/>
            <a:ext cx="355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4B1"/>
                </a:solidFill>
              </a:rPr>
              <a:t>I. </a:t>
            </a:r>
            <a:r>
              <a:rPr lang="en-US" sz="4000" b="1" u="sng" dirty="0" smtClean="0">
                <a:solidFill>
                  <a:srgbClr val="0084B1"/>
                </a:solidFill>
              </a:rPr>
              <a:t>Listening</a:t>
            </a:r>
            <a:endParaRPr lang="en-US" sz="4000" b="1" u="sng" dirty="0">
              <a:solidFill>
                <a:srgbClr val="0084B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7831" y="2817646"/>
            <a:ext cx="78338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5ABDD4"/>
                </a:solidFill>
                <a:sym typeface="Wingdings" pitchFamily="2" charset="2"/>
              </a:rPr>
              <a:t></a:t>
            </a:r>
            <a:r>
              <a:rPr lang="en-US" sz="3200" b="1" dirty="0" smtClean="0">
                <a:solidFill>
                  <a:srgbClr val="FF0000"/>
                </a:solidFill>
              </a:rPr>
              <a:t>Today </a:t>
            </a:r>
            <a:r>
              <a:rPr lang="en-US" sz="3200" b="1" dirty="0">
                <a:solidFill>
                  <a:srgbClr val="FF0000"/>
                </a:solidFill>
              </a:rPr>
              <a:t>we are going to meet </a:t>
            </a:r>
            <a:r>
              <a:rPr lang="en-US" sz="3200" b="1" dirty="0" err="1">
                <a:solidFill>
                  <a:srgbClr val="FF0000"/>
                </a:solidFill>
              </a:rPr>
              <a:t>Khang</a:t>
            </a:r>
            <a:r>
              <a:rPr lang="en-US" sz="3200" b="1" dirty="0">
                <a:solidFill>
                  <a:srgbClr val="FF0000"/>
                </a:solidFill>
              </a:rPr>
              <a:t> again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He is talking with his friend </a:t>
            </a:r>
            <a:r>
              <a:rPr lang="en-US" sz="3200" b="1" dirty="0" err="1">
                <a:solidFill>
                  <a:srgbClr val="FF0000"/>
                </a:solidFill>
              </a:rPr>
              <a:t>Vy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  Let’s </a:t>
            </a:r>
            <a:r>
              <a:rPr lang="en-US" sz="3200" b="1" dirty="0">
                <a:solidFill>
                  <a:srgbClr val="FF0000"/>
                </a:solidFill>
              </a:rPr>
              <a:t>see what they are talking about.” 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8987" y="1150161"/>
            <a:ext cx="44268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1. Do you remember </a:t>
            </a:r>
            <a:r>
              <a:rPr lang="en-US" sz="2800" dirty="0" err="1"/>
              <a:t>Khang</a:t>
            </a:r>
            <a:r>
              <a:rPr lang="en-US" sz="2800" dirty="0"/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937831" y="1852262"/>
            <a:ext cx="3501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2. Where does he live</a:t>
            </a:r>
            <a:r>
              <a:rPr lang="en-US" sz="2800" dirty="0" smtClean="0"/>
              <a:t>?</a:t>
            </a:r>
            <a:endParaRPr lang="en-GB" sz="2800" dirty="0"/>
          </a:p>
        </p:txBody>
      </p:sp>
      <p:sp>
        <p:nvSpPr>
          <p:cNvPr id="8" name="Rectangle 7"/>
          <p:cNvSpPr/>
          <p:nvPr/>
        </p:nvSpPr>
        <p:spPr>
          <a:xfrm>
            <a:off x="4438854" y="1929206"/>
            <a:ext cx="3149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 (Da Nang). </a:t>
            </a:r>
          </a:p>
        </p:txBody>
      </p:sp>
    </p:spTree>
    <p:extLst>
      <p:ext uri="{BB962C8B-B14F-4D97-AF65-F5344CB8AC3E}">
        <p14:creationId xmlns:p14="http://schemas.microsoft.com/office/powerpoint/2010/main" val="310833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21131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784013" y="192282"/>
            <a:ext cx="77832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between </a:t>
            </a:r>
            <a:r>
              <a:rPr lang="en-US" sz="26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Khang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6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tick (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252052"/>
              </p:ext>
            </p:extLst>
          </p:nvPr>
        </p:nvGraphicFramePr>
        <p:xfrm>
          <a:off x="239156" y="1185776"/>
          <a:ext cx="8665687" cy="35356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3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3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6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F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Vy lives in the centre of Ho Chi Minh City.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There</a:t>
                      </a:r>
                      <a:r>
                        <a:rPr lang="en-US" sz="2800" baseline="0"/>
                        <a:t> is a big market near her house.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 streets are</a:t>
                      </a:r>
                      <a:r>
                        <a:rPr lang="en-US" sz="2800" baseline="0"/>
                        <a:t> narrow.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4.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 schools</a:t>
                      </a:r>
                      <a:r>
                        <a:rPr lang="en-US" sz="2800" baseline="0"/>
                        <a:t> are faraway.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5.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There</a:t>
                      </a:r>
                      <a:r>
                        <a:rPr lang="en-US" sz="2800" baseline="0"/>
                        <a:t> are some factories near her neighbourhood.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DACD80C2-E231-4F5B-8BC4-DCAB72A2E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5016" y="-371537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C55A04-E2D3-4665-8431-FED2C0842763}"/>
              </a:ext>
            </a:extLst>
          </p:cNvPr>
          <p:cNvSpPr txBox="1"/>
          <p:nvPr/>
        </p:nvSpPr>
        <p:spPr>
          <a:xfrm>
            <a:off x="8370530" y="1789554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191315-7FCA-4ADD-9992-8359A85AC2BC}"/>
              </a:ext>
            </a:extLst>
          </p:cNvPr>
          <p:cNvSpPr txBox="1"/>
          <p:nvPr/>
        </p:nvSpPr>
        <p:spPr>
          <a:xfrm>
            <a:off x="7629521" y="2334862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06B5CE-99E6-47C9-B107-88C8E9705D5F}"/>
              </a:ext>
            </a:extLst>
          </p:cNvPr>
          <p:cNvSpPr txBox="1"/>
          <p:nvPr/>
        </p:nvSpPr>
        <p:spPr>
          <a:xfrm>
            <a:off x="8370530" y="2852056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8FBD6A-E656-41F2-9D1E-6CB6E600B88C}"/>
              </a:ext>
            </a:extLst>
          </p:cNvPr>
          <p:cNvSpPr txBox="1"/>
          <p:nvPr/>
        </p:nvSpPr>
        <p:spPr>
          <a:xfrm>
            <a:off x="7629521" y="3352785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1793-5F68-4880-8A52-FC4C65360484}"/>
              </a:ext>
            </a:extLst>
          </p:cNvPr>
          <p:cNvSpPr txBox="1"/>
          <p:nvPr/>
        </p:nvSpPr>
        <p:spPr>
          <a:xfrm>
            <a:off x="8337110" y="4026915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0484" y="4856581"/>
            <a:ext cx="4911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1. F </a:t>
            </a:r>
            <a:r>
              <a:rPr lang="en-US" sz="2400" dirty="0" err="1" smtClean="0">
                <a:solidFill>
                  <a:srgbClr val="FF0000"/>
                </a:solidFill>
              </a:rPr>
              <a:t>Vy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lives in the suburbs of </a:t>
            </a:r>
            <a:r>
              <a:rPr lang="en-US" sz="2400" dirty="0" smtClean="0">
                <a:solidFill>
                  <a:srgbClr val="FF0000"/>
                </a:solidFill>
              </a:rPr>
              <a:t>HCMC</a:t>
            </a:r>
            <a:endParaRPr lang="en-GB" sz="2400" dirty="0">
              <a:solidFill>
                <a:srgbClr val="FF0000"/>
              </a:solidFill>
            </a:endParaRPr>
          </a:p>
          <a:p>
            <a:endParaRPr lang="en-GB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3. F (The streets are wide.)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251" y="4995081"/>
            <a:ext cx="1419367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Correct 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3" grpId="0"/>
      <p:bldP spid="15" grpId="0"/>
      <p:bldP spid="16" grpId="0"/>
      <p:bldP spid="1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08395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Where do you live,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I live in the suburbs of Ho Chi Minh City.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There are many things I like about it. There’s a big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market near my house. There are also many shops,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restaurants and art galleries here. The streets are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wide. The people here are helpful and friendly.</a:t>
              </a:r>
              <a:endParaRPr lang="en-US" sz="2600" dirty="0">
                <a:solidFill>
                  <a:srgbClr val="333333"/>
                </a:solidFill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dislike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The schools are too faraway. There are also some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factories near here, so the air isn’t very clean and the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streets are noisy and crowded.</a:t>
              </a:r>
              <a:endParaRPr lang="en-US" sz="2600" i="0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ản sao của B1_15">
            <a:hlinkClick r:id="" action="ppaction://media"/>
            <a:extLst>
              <a:ext uri="{FF2B5EF4-FFF2-40B4-BE49-F238E27FC236}">
                <a16:creationId xmlns:a16="http://schemas.microsoft.com/office/drawing/2014/main" id="{5C439D61-3C27-4A3B-B059-1843F4717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29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7313" y="192400"/>
            <a:ext cx="7906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 and fill the blanks.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617"/>
          <a:stretch/>
        </p:blipFill>
        <p:spPr>
          <a:xfrm>
            <a:off x="2846573" y="3985246"/>
            <a:ext cx="3540465" cy="2518012"/>
          </a:xfrm>
          <a:prstGeom prst="rect">
            <a:avLst/>
          </a:prstGeom>
        </p:spPr>
      </p:pic>
      <p:pic>
        <p:nvPicPr>
          <p:cNvPr id="17" name="Bản sao của B1_30">
            <a:hlinkClick r:id="" action="ppaction://media"/>
            <a:extLst>
              <a:ext uri="{FF2B5EF4-FFF2-40B4-BE49-F238E27FC236}">
                <a16:creationId xmlns:a16="http://schemas.microsoft.com/office/drawing/2014/main" id="{10F5A3A8-051C-4FED-A022-5F1D479B5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9092" y="4373694"/>
            <a:ext cx="487363" cy="487363"/>
          </a:xfrm>
          <a:prstGeom prst="rect">
            <a:avLst/>
          </a:prstGeom>
        </p:spPr>
      </p:pic>
      <p:sp>
        <p:nvSpPr>
          <p:cNvPr id="18" name="Rounded 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178A260A-24BC-417F-91AA-D1C37972B9D8}"/>
              </a:ext>
            </a:extLst>
          </p:cNvPr>
          <p:cNvSpPr/>
          <p:nvPr/>
        </p:nvSpPr>
        <p:spPr>
          <a:xfrm>
            <a:off x="8336814" y="5954618"/>
            <a:ext cx="548640" cy="548640"/>
          </a:xfrm>
          <a:prstGeom prst="ellipse">
            <a:avLst/>
          </a:prstGeom>
          <a:solidFill>
            <a:srgbClr val="FF0000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00" dirty="0">
                <a:solidFill>
                  <a:schemeClr val="bg1"/>
                </a:solidFill>
              </a:rPr>
              <a:t>T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759753"/>
              </p:ext>
            </p:extLst>
          </p:nvPr>
        </p:nvGraphicFramePr>
        <p:xfrm>
          <a:off x="172788" y="1160060"/>
          <a:ext cx="4580497" cy="2825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0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2158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tx1"/>
                          </a:solidFill>
                        </a:rPr>
                        <a:t>Vy</a:t>
                      </a: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 likes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30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51139" y="1920149"/>
            <a:ext cx="421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many shops, restaurants, and (1)                        in her </a:t>
            </a:r>
            <a:r>
              <a:rPr lang="en-US" dirty="0" err="1"/>
              <a:t>neighbourhood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98954" y="2566480"/>
            <a:ext cx="2373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(2) </a:t>
            </a:r>
            <a:r>
              <a:rPr lang="en-US" dirty="0" smtClean="0"/>
              <a:t>                  </a:t>
            </a:r>
            <a:r>
              <a:rPr lang="en-US" dirty="0"/>
              <a:t>streets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9776" y="3082959"/>
            <a:ext cx="367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helpful and (3)                 people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CB70FE-B9F9-4986-8F7D-8A0795D3009E}"/>
              </a:ext>
            </a:extLst>
          </p:cNvPr>
          <p:cNvSpPr txBox="1"/>
          <p:nvPr/>
        </p:nvSpPr>
        <p:spPr>
          <a:xfrm>
            <a:off x="1850713" y="3095172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friendly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5906B9-5405-42F6-B5B0-7E108AF623EC}"/>
              </a:ext>
            </a:extLst>
          </p:cNvPr>
          <p:cNvSpPr txBox="1"/>
          <p:nvPr/>
        </p:nvSpPr>
        <p:spPr>
          <a:xfrm>
            <a:off x="992210" y="2583104"/>
            <a:ext cx="705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F0591D-3A90-4909-AB4E-D1465085FAF7}"/>
              </a:ext>
            </a:extLst>
          </p:cNvPr>
          <p:cNvSpPr txBox="1"/>
          <p:nvPr/>
        </p:nvSpPr>
        <p:spPr>
          <a:xfrm>
            <a:off x="3553270" y="1883444"/>
            <a:ext cx="141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art galleries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6299886-6B73-4424-82DD-1638F456CDFA}"/>
              </a:ext>
            </a:extLst>
          </p:cNvPr>
          <p:cNvCxnSpPr/>
          <p:nvPr/>
        </p:nvCxnSpPr>
        <p:spPr>
          <a:xfrm>
            <a:off x="3689750" y="2198184"/>
            <a:ext cx="91061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299886-6B73-4424-82DD-1638F456CDFA}"/>
              </a:ext>
            </a:extLst>
          </p:cNvPr>
          <p:cNvCxnSpPr/>
          <p:nvPr/>
        </p:nvCxnSpPr>
        <p:spPr>
          <a:xfrm flipV="1">
            <a:off x="1024617" y="2935812"/>
            <a:ext cx="652256" cy="31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6299886-6B73-4424-82DD-1638F456CDFA}"/>
              </a:ext>
            </a:extLst>
          </p:cNvPr>
          <p:cNvCxnSpPr/>
          <p:nvPr/>
        </p:nvCxnSpPr>
        <p:spPr>
          <a:xfrm>
            <a:off x="1935954" y="3441812"/>
            <a:ext cx="91061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769531"/>
              </p:ext>
            </p:extLst>
          </p:nvPr>
        </p:nvGraphicFramePr>
        <p:xfrm>
          <a:off x="4967021" y="1169940"/>
          <a:ext cx="4176979" cy="2826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41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</a:rPr>
                        <a:t>Vy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dislikes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5AB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22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5018691" y="2055241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too (4)                 school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18691" y="2781045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dirty air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57900" y="3332587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noisy and (5)                  streets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6FA7AB-63E9-4B9B-B8A7-FAD6431986AE}"/>
              </a:ext>
            </a:extLst>
          </p:cNvPr>
          <p:cNvSpPr txBox="1"/>
          <p:nvPr/>
        </p:nvSpPr>
        <p:spPr>
          <a:xfrm>
            <a:off x="6139344" y="2085406"/>
            <a:ext cx="1031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faraway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358FE5-9291-4BC5-B517-5E86746D76E1}"/>
              </a:ext>
            </a:extLst>
          </p:cNvPr>
          <p:cNvSpPr txBox="1"/>
          <p:nvPr/>
        </p:nvSpPr>
        <p:spPr>
          <a:xfrm>
            <a:off x="6860873" y="3332586"/>
            <a:ext cx="1112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crowded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DF65F46-A71E-4CCC-8213-516C1AA1D661}"/>
              </a:ext>
            </a:extLst>
          </p:cNvPr>
          <p:cNvCxnSpPr/>
          <p:nvPr/>
        </p:nvCxnSpPr>
        <p:spPr>
          <a:xfrm>
            <a:off x="6218699" y="2516906"/>
            <a:ext cx="10058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0117A7-0867-4EE5-AFB6-CD0743D99AE5}"/>
              </a:ext>
            </a:extLst>
          </p:cNvPr>
          <p:cNvCxnSpPr/>
          <p:nvPr/>
        </p:nvCxnSpPr>
        <p:spPr>
          <a:xfrm>
            <a:off x="7001618" y="3710244"/>
            <a:ext cx="11887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53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08395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Where do you live,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I live in the suburbs of Ho Chi Minh City.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There are many things I like about it. There’s a big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market near my house. There are also many shops,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restaurants and art galleries here. The streets are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wide. The people here are helpful and friendly.</a:t>
              </a:r>
              <a:endParaRPr lang="en-US" sz="2600" dirty="0">
                <a:solidFill>
                  <a:srgbClr val="333333"/>
                </a:solidFill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dislike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The schools are too faraway. There are also some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factories near here, so the air isn’t very clean and the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streets are noisy and crowded.</a:t>
              </a:r>
              <a:endParaRPr lang="en-US" sz="2600" i="0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ản sao của B1_15">
            <a:hlinkClick r:id="" action="ppaction://media"/>
            <a:extLst>
              <a:ext uri="{FF2B5EF4-FFF2-40B4-BE49-F238E27FC236}">
                <a16:creationId xmlns:a16="http://schemas.microsoft.com/office/drawing/2014/main" id="{5C439D61-3C27-4A3B-B059-1843F4717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29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2" y="957124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3881" y="821662"/>
            <a:ext cx="7720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what you like or dislike about a </a:t>
            </a:r>
            <a:r>
              <a:rPr lang="en-US" sz="26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611622"/>
              </p:ext>
            </p:extLst>
          </p:nvPr>
        </p:nvGraphicFramePr>
        <p:xfrm>
          <a:off x="136072" y="1945002"/>
          <a:ext cx="8871856" cy="4663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19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9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3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Like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Dislike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sandy beaches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heavy traffic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many modern buildings and offices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peaceful streets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good</a:t>
                      </a:r>
                      <a:r>
                        <a:rPr lang="en-US" sz="2800" baseline="0"/>
                        <a:t> restaurants and cafés 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sunny weather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helpful and</a:t>
                      </a:r>
                      <a:r>
                        <a:rPr lang="en-US" sz="28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friendly people</a:t>
                      </a:r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many shops and markets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9994" y="58945"/>
            <a:ext cx="355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4B1"/>
                </a:solidFill>
              </a:rPr>
              <a:t>II. </a:t>
            </a:r>
            <a:r>
              <a:rPr lang="en-US" sz="4000" b="1" u="sng" dirty="0" smtClean="0">
                <a:solidFill>
                  <a:srgbClr val="0084B1"/>
                </a:solidFill>
              </a:rPr>
              <a:t>Writing</a:t>
            </a:r>
            <a:endParaRPr lang="en-US" sz="4000" b="1" u="sng" dirty="0">
              <a:solidFill>
                <a:srgbClr val="0084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1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65204" y="31846"/>
            <a:ext cx="7967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saying what you like and dislike about it. Use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Khang’s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blog as a model.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8699" y="2088573"/>
            <a:ext cx="7471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live in </a:t>
            </a:r>
            <a:r>
              <a:rPr lang="en-US" sz="2400">
                <a:solidFill>
                  <a:srgbClr val="7F7F7F"/>
                </a:solidFill>
              </a:rPr>
              <a:t>_______</a:t>
            </a:r>
            <a:r>
              <a:rPr lang="en-US" sz="2400"/>
              <a:t>. There are many / some things I like about my neighbourhood.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43000" y="3770222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143000" y="3217380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143000" y="4307086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11827" y="4520044"/>
            <a:ext cx="7138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However, there are some / many / one thing(s) I dislike about it.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1131570" y="5678685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131570" y="6215549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343842" y="5207630"/>
            <a:ext cx="600760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88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540</Words>
  <Application>Microsoft Office PowerPoint</Application>
  <PresentationFormat>On-screen Show (4:3)</PresentationFormat>
  <Paragraphs>121</Paragraphs>
  <Slides>12</Slides>
  <Notes>0</Notes>
  <HiddenSlides>2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.VnBodoniH</vt:lpstr>
      <vt:lpstr>Arial</vt:lpstr>
      <vt:lpstr>Calibri</vt:lpstr>
      <vt:lpstr>Comic Sans MS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2023-10-10T13:57:35Z</dcterms:created>
  <dcterms:modified xsi:type="dcterms:W3CDTF">2023-10-10T16:40:51Z</dcterms:modified>
</cp:coreProperties>
</file>