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68" r:id="rId5"/>
    <p:sldId id="260" r:id="rId6"/>
    <p:sldId id="259" r:id="rId7"/>
    <p:sldId id="261" r:id="rId8"/>
    <p:sldId id="266" r:id="rId9"/>
    <p:sldId id="269" r:id="rId10"/>
    <p:sldId id="271" r:id="rId11"/>
    <p:sldId id="262" r:id="rId12"/>
    <p:sldId id="270" r:id="rId13"/>
    <p:sldId id="272" r:id="rId14"/>
    <p:sldId id="273" r:id="rId15"/>
    <p:sldId id="274" r:id="rId16"/>
    <p:sldId id="275" r:id="rId17"/>
    <p:sldId id="265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A8B3-7FB1-43A8-AF82-A02DB7013CA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4D0E-FF84-4E98-9326-08699242D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A8B3-7FB1-43A8-AF82-A02DB7013CA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4D0E-FF84-4E98-9326-08699242D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A8B3-7FB1-43A8-AF82-A02DB7013CA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4D0E-FF84-4E98-9326-08699242D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A8B3-7FB1-43A8-AF82-A02DB7013CA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4D0E-FF84-4E98-9326-08699242D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A8B3-7FB1-43A8-AF82-A02DB7013CA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4D0E-FF84-4E98-9326-08699242D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A8B3-7FB1-43A8-AF82-A02DB7013CA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4D0E-FF84-4E98-9326-08699242D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A8B3-7FB1-43A8-AF82-A02DB7013CA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4D0E-FF84-4E98-9326-08699242D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A8B3-7FB1-43A8-AF82-A02DB7013CA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4D0E-FF84-4E98-9326-08699242D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A8B3-7FB1-43A8-AF82-A02DB7013CA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4D0E-FF84-4E98-9326-08699242D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A8B3-7FB1-43A8-AF82-A02DB7013CA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4D0E-FF84-4E98-9326-08699242D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A8B3-7FB1-43A8-AF82-A02DB7013CA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4D0E-FF84-4E98-9326-08699242D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0A8B3-7FB1-43A8-AF82-A02DB7013CA7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54D0E-FF84-4E98-9326-08699242D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h trang trí spa thư giãn cây trúc, đàn cá, suối nước 21115 -  123Design.o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8" y="838200"/>
            <a:ext cx="8734425" cy="2819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347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</a:t>
            </a:r>
          </a:p>
          <a:p>
            <a:pPr algn="ctr"/>
            <a:endParaRPr lang="en-US" sz="44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THẦY CÔ GIÁ</a:t>
            </a:r>
            <a:r>
              <a:rPr lang="en-US" sz="4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O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ĐẾN DỰ GIỜ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3962406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60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vi-VN" sz="6000" b="1" kern="1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TOÁN 6</a:t>
            </a:r>
            <a:endParaRPr lang="en-US" sz="6000" b="1" kern="10" dirty="0">
              <a:ln w="19050">
                <a:solidFill>
                  <a:srgbClr val="A5002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500+ Powerpoint background aesthetic pinterest mang tính thẩm mỹ  và độc đáo, tạo nét riêng cho bài thuyết trì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371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Nếu trong biểu thức có cả phép tính nâng lên lũy thừa </a:t>
            </a:r>
          </a:p>
          <a:p>
            <a:pPr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Ví dụ</a:t>
            </a:r>
            <a:r>
              <a:rPr lang="en-US" sz="32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30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. 3 + 5</a:t>
            </a:r>
            <a:r>
              <a:rPr lang="en-US" sz="3200" b="1" baseline="30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4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thì khi tính giá trị của biểu thức ta thực hiện theo thứ tự nào?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95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3200">
                <a:solidFill>
                  <a:srgbClr val="000000"/>
                </a:solidFill>
                <a:latin typeface="Times New Roman"/>
              </a:rPr>
              <a:t>Nếu trong biểu thức có cả phép tính nâng lên lũy thừa </a:t>
            </a:r>
          </a:p>
          <a:p>
            <a:pPr>
              <a:defRPr/>
            </a:pPr>
            <a:r>
              <a:rPr lang="en-US" sz="3200">
                <a:solidFill>
                  <a:srgbClr val="000000"/>
                </a:solidFill>
                <a:latin typeface="Times New Roman"/>
              </a:rPr>
              <a:t>thì khi tính giá trị của biểu thức ta thực hiện theo thứ tự : </a:t>
            </a:r>
            <a:endParaRPr lang="en-US" sz="320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14400" y="39624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C00000"/>
                </a:solidFill>
                <a:latin typeface="Times New Roman" pitchFamily="18" charset="0"/>
              </a:rPr>
              <a:t>Luỹ thừa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48000" y="38862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C00000"/>
                </a:solidFill>
                <a:latin typeface="Times New Roman" pitchFamily="18" charset="0"/>
              </a:rPr>
              <a:t>Nhân và chia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943600" y="3886200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C00000"/>
                </a:solidFill>
                <a:latin typeface="Times New Roman" pitchFamily="18" charset="0"/>
              </a:rPr>
              <a:t>Cộng và trừ</a:t>
            </a:r>
          </a:p>
        </p:txBody>
      </p:sp>
    </p:spTree>
    <p:extLst>
      <p:ext uri="{BB962C8B-B14F-4D97-AF65-F5344CB8AC3E}">
        <p14:creationId xmlns:p14="http://schemas.microsoft.com/office/powerpoint/2010/main" val="64216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3581400" y="5638800"/>
            <a:ext cx="371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A 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 TỰ THỰC HIỆN CÁC PHÉP TÍNH TRONG</a:t>
            </a:r>
            <a:r>
              <a:rPr lang="vi-VN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MỘT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BIỂU THỨC </a:t>
            </a:r>
            <a:r>
              <a:rPr lang="vi-VN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DẤU NGOẶC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609600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711906-0172-4ED2-9F1C-AEEA3A005CEE}"/>
              </a:ext>
            </a:extLst>
          </p:cNvPr>
          <p:cNvSpPr txBox="1"/>
          <p:nvPr/>
        </p:nvSpPr>
        <p:spPr>
          <a:xfrm>
            <a:off x="5074860" y="990600"/>
            <a:ext cx="4069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48 + </a:t>
            </a: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12 – 8</a:t>
            </a: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: 8 .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8617F-8E5E-40B9-B6D4-6605007EB257}"/>
              </a:ext>
            </a:extLst>
          </p:cNvPr>
          <p:cNvSpPr txBox="1"/>
          <p:nvPr/>
        </p:nvSpPr>
        <p:spPr>
          <a:xfrm>
            <a:off x="228600" y="1524000"/>
            <a:ext cx="98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C9FCFE-6EE2-4F79-A8D7-6831C95D1A9B}"/>
              </a:ext>
            </a:extLst>
          </p:cNvPr>
          <p:cNvSpPr txBox="1"/>
          <p:nvPr/>
        </p:nvSpPr>
        <p:spPr>
          <a:xfrm>
            <a:off x="228600" y="2057400"/>
            <a:ext cx="4069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48 + </a:t>
            </a: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12 – 8</a:t>
            </a: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: 8 .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7B0B3E-CD50-4C9D-81C2-051A0673AB50}"/>
              </a:ext>
            </a:extLst>
          </p:cNvPr>
          <p:cNvSpPr txBox="1"/>
          <p:nvPr/>
        </p:nvSpPr>
        <p:spPr>
          <a:xfrm>
            <a:off x="3810000" y="2057400"/>
            <a:ext cx="3886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= 48 +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: 8 .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9F69DB-10BF-4B5B-ADE0-0AC38B46BA45}"/>
              </a:ext>
            </a:extLst>
          </p:cNvPr>
          <p:cNvSpPr txBox="1"/>
          <p:nvPr/>
        </p:nvSpPr>
        <p:spPr>
          <a:xfrm>
            <a:off x="3886200" y="2743200"/>
            <a:ext cx="3886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= 48 +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: 8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608D83-681B-4884-A490-B68701CBED3B}"/>
              </a:ext>
            </a:extLst>
          </p:cNvPr>
          <p:cNvSpPr txBox="1"/>
          <p:nvPr/>
        </p:nvSpPr>
        <p:spPr>
          <a:xfrm>
            <a:off x="3962400" y="3352800"/>
            <a:ext cx="2504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= 48 +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2 . 2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FE80E0-3B12-467F-9196-6004022E200A}"/>
              </a:ext>
            </a:extLst>
          </p:cNvPr>
          <p:cNvSpPr txBox="1"/>
          <p:nvPr/>
        </p:nvSpPr>
        <p:spPr>
          <a:xfrm>
            <a:off x="4038600" y="4038600"/>
            <a:ext cx="2504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= 48 + 4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F3EDA3-20C5-4AB5-BF2B-DDED6461CD1E}"/>
              </a:ext>
            </a:extLst>
          </p:cNvPr>
          <p:cNvSpPr txBox="1"/>
          <p:nvPr/>
        </p:nvSpPr>
        <p:spPr>
          <a:xfrm>
            <a:off x="4038600" y="4648200"/>
            <a:ext cx="2504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= 52</a:t>
            </a:r>
          </a:p>
        </p:txBody>
      </p:sp>
    </p:spTree>
    <p:extLst>
      <p:ext uri="{BB962C8B-B14F-4D97-AF65-F5344CB8AC3E}">
        <p14:creationId xmlns:p14="http://schemas.microsoft.com/office/powerpoint/2010/main" val="40544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-381000" y="-101600"/>
            <a:ext cx="9372600" cy="6654800"/>
          </a:xfrm>
          <a:custGeom>
            <a:avLst/>
            <a:gdLst>
              <a:gd name="T0" fmla="*/ 2147483647 w 5904"/>
              <a:gd name="T1" fmla="*/ 2147483647 h 4192"/>
              <a:gd name="T2" fmla="*/ 2147483647 w 5904"/>
              <a:gd name="T3" fmla="*/ 2147483647 h 4192"/>
              <a:gd name="T4" fmla="*/ 2147483647 w 5904"/>
              <a:gd name="T5" fmla="*/ 2147483647 h 4192"/>
              <a:gd name="T6" fmla="*/ 2147483647 w 5904"/>
              <a:gd name="T7" fmla="*/ 2147483647 h 4192"/>
              <a:gd name="T8" fmla="*/ 2147483647 w 5904"/>
              <a:gd name="T9" fmla="*/ 2147483647 h 4192"/>
              <a:gd name="T10" fmla="*/ 2147483647 w 5904"/>
              <a:gd name="T11" fmla="*/ 2147483647 h 4192"/>
              <a:gd name="T12" fmla="*/ 2147483647 w 5904"/>
              <a:gd name="T13" fmla="*/ 2147483647 h 4192"/>
              <a:gd name="T14" fmla="*/ 2147483647 w 5904"/>
              <a:gd name="T15" fmla="*/ 2147483647 h 4192"/>
              <a:gd name="T16" fmla="*/ 2147483647 w 5904"/>
              <a:gd name="T17" fmla="*/ 2147483647 h 4192"/>
              <a:gd name="T18" fmla="*/ 2147483647 w 5904"/>
              <a:gd name="T19" fmla="*/ 2147483647 h 4192"/>
              <a:gd name="T20" fmla="*/ 2147483647 w 5904"/>
              <a:gd name="T21" fmla="*/ 2147483647 h 4192"/>
              <a:gd name="T22" fmla="*/ 2147483647 w 5904"/>
              <a:gd name="T23" fmla="*/ 2147483647 h 4192"/>
              <a:gd name="T24" fmla="*/ 2147483647 w 5904"/>
              <a:gd name="T25" fmla="*/ 2147483647 h 4192"/>
              <a:gd name="T26" fmla="*/ 2147483647 w 5904"/>
              <a:gd name="T27" fmla="*/ 2147483647 h 4192"/>
              <a:gd name="T28" fmla="*/ 2147483647 w 5904"/>
              <a:gd name="T29" fmla="*/ 2147483647 h 4192"/>
              <a:gd name="T30" fmla="*/ 2147483647 w 5904"/>
              <a:gd name="T31" fmla="*/ 2147483647 h 4192"/>
              <a:gd name="T32" fmla="*/ 2147483647 w 5904"/>
              <a:gd name="T33" fmla="*/ 2147483647 h 4192"/>
              <a:gd name="T34" fmla="*/ 2147483647 w 5904"/>
              <a:gd name="T35" fmla="*/ 2147483647 h 4192"/>
              <a:gd name="T36" fmla="*/ 2147483647 w 5904"/>
              <a:gd name="T37" fmla="*/ 2147483647 h 4192"/>
              <a:gd name="T38" fmla="*/ 2147483647 w 5904"/>
              <a:gd name="T39" fmla="*/ 2147483647 h 4192"/>
              <a:gd name="T40" fmla="*/ 2147483647 w 5904"/>
              <a:gd name="T41" fmla="*/ 2147483647 h 4192"/>
              <a:gd name="T42" fmla="*/ 2147483647 w 5904"/>
              <a:gd name="T43" fmla="*/ 2147483647 h 4192"/>
              <a:gd name="T44" fmla="*/ 2147483647 w 5904"/>
              <a:gd name="T45" fmla="*/ 2147483647 h 4192"/>
              <a:gd name="T46" fmla="*/ 2147483647 w 5904"/>
              <a:gd name="T47" fmla="*/ 2147483647 h 4192"/>
              <a:gd name="T48" fmla="*/ 2147483647 w 5904"/>
              <a:gd name="T49" fmla="*/ 2147483647 h 4192"/>
              <a:gd name="T50" fmla="*/ 2147483647 w 5904"/>
              <a:gd name="T51" fmla="*/ 2147483647 h 4192"/>
              <a:gd name="T52" fmla="*/ 2147483647 w 5904"/>
              <a:gd name="T53" fmla="*/ 2147483647 h 4192"/>
              <a:gd name="T54" fmla="*/ 2147483647 w 5904"/>
              <a:gd name="T55" fmla="*/ 2147483647 h 4192"/>
              <a:gd name="T56" fmla="*/ 2147483647 w 5904"/>
              <a:gd name="T57" fmla="*/ 2147483647 h 4192"/>
              <a:gd name="T58" fmla="*/ 2147483647 w 5904"/>
              <a:gd name="T59" fmla="*/ 2147483647 h 4192"/>
              <a:gd name="T60" fmla="*/ 2147483647 w 5904"/>
              <a:gd name="T61" fmla="*/ 2147483647 h 4192"/>
              <a:gd name="T62" fmla="*/ 2147483647 w 5904"/>
              <a:gd name="T63" fmla="*/ 2147483647 h 4192"/>
              <a:gd name="T64" fmla="*/ 2147483647 w 5904"/>
              <a:gd name="T65" fmla="*/ 2147483647 h 4192"/>
              <a:gd name="T66" fmla="*/ 2147483647 w 5904"/>
              <a:gd name="T67" fmla="*/ 2147483647 h 4192"/>
              <a:gd name="T68" fmla="*/ 2147483647 w 5904"/>
              <a:gd name="T69" fmla="*/ 2147483647 h 4192"/>
              <a:gd name="T70" fmla="*/ 2147483647 w 5904"/>
              <a:gd name="T71" fmla="*/ 2147483647 h 4192"/>
              <a:gd name="T72" fmla="*/ 2147483647 w 5904"/>
              <a:gd name="T73" fmla="*/ 2147483647 h 4192"/>
              <a:gd name="T74" fmla="*/ 2147483647 w 5904"/>
              <a:gd name="T75" fmla="*/ 2147483647 h 4192"/>
              <a:gd name="T76" fmla="*/ 2147483647 w 5904"/>
              <a:gd name="T77" fmla="*/ 2147483647 h 4192"/>
              <a:gd name="T78" fmla="*/ 2147483647 w 5904"/>
              <a:gd name="T79" fmla="*/ 2147483647 h 4192"/>
              <a:gd name="T80" fmla="*/ 2147483647 w 5904"/>
              <a:gd name="T81" fmla="*/ 2147483647 h 4192"/>
              <a:gd name="T82" fmla="*/ 2147483647 w 5904"/>
              <a:gd name="T83" fmla="*/ 2147483647 h 4192"/>
              <a:gd name="T84" fmla="*/ 2147483647 w 5904"/>
              <a:gd name="T85" fmla="*/ 2147483647 h 4192"/>
              <a:gd name="T86" fmla="*/ 2147483647 w 5904"/>
              <a:gd name="T87" fmla="*/ 2147483647 h 4192"/>
              <a:gd name="T88" fmla="*/ 2147483647 w 5904"/>
              <a:gd name="T89" fmla="*/ 2147483647 h 4192"/>
              <a:gd name="T90" fmla="*/ 2147483647 w 5904"/>
              <a:gd name="T91" fmla="*/ 2147483647 h 4192"/>
              <a:gd name="T92" fmla="*/ 2147483647 w 5904"/>
              <a:gd name="T93" fmla="*/ 2147483647 h 4192"/>
              <a:gd name="T94" fmla="*/ 2147483647 w 5904"/>
              <a:gd name="T95" fmla="*/ 2147483647 h 4192"/>
              <a:gd name="T96" fmla="*/ 2147483647 w 5904"/>
              <a:gd name="T97" fmla="*/ 2147483647 h 4192"/>
              <a:gd name="T98" fmla="*/ 2147483647 w 5904"/>
              <a:gd name="T99" fmla="*/ 2147483647 h 4192"/>
              <a:gd name="T100" fmla="*/ 2147483647 w 5904"/>
              <a:gd name="T101" fmla="*/ 2147483647 h 4192"/>
              <a:gd name="T102" fmla="*/ 2147483647 w 5904"/>
              <a:gd name="T103" fmla="*/ 2147483647 h 4192"/>
              <a:gd name="T104" fmla="*/ 2147483647 w 5904"/>
              <a:gd name="T105" fmla="*/ 2147483647 h 4192"/>
              <a:gd name="T106" fmla="*/ 2147483647 w 5904"/>
              <a:gd name="T107" fmla="*/ 2147483647 h 4192"/>
              <a:gd name="T108" fmla="*/ 2147483647 w 5904"/>
              <a:gd name="T109" fmla="*/ 2147483647 h 4192"/>
              <a:gd name="T110" fmla="*/ 2147483647 w 5904"/>
              <a:gd name="T111" fmla="*/ 2147483647 h 4192"/>
              <a:gd name="T112" fmla="*/ 2147483647 w 5904"/>
              <a:gd name="T113" fmla="*/ 2147483647 h 4192"/>
              <a:gd name="T114" fmla="*/ 2147483647 w 5904"/>
              <a:gd name="T115" fmla="*/ 2147483647 h 4192"/>
              <a:gd name="T116" fmla="*/ 2147483647 w 5904"/>
              <a:gd name="T117" fmla="*/ 2147483647 h 4192"/>
              <a:gd name="T118" fmla="*/ 2147483647 w 5904"/>
              <a:gd name="T119" fmla="*/ 0 h 4192"/>
              <a:gd name="T120" fmla="*/ 2147483647 w 5904"/>
              <a:gd name="T121" fmla="*/ 2147483647 h 4192"/>
              <a:gd name="T122" fmla="*/ 2147483647 w 5904"/>
              <a:gd name="T123" fmla="*/ 2147483647 h 4192"/>
              <a:gd name="T124" fmla="*/ 2147483647 w 5904"/>
              <a:gd name="T125" fmla="*/ 2147483647 h 41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904" h="4192">
                <a:moveTo>
                  <a:pt x="45" y="16"/>
                </a:moveTo>
                <a:cubicBezTo>
                  <a:pt x="33" y="32"/>
                  <a:pt x="11" y="45"/>
                  <a:pt x="10" y="64"/>
                </a:cubicBezTo>
                <a:cubicBezTo>
                  <a:pt x="0" y="253"/>
                  <a:pt x="57" y="438"/>
                  <a:pt x="79" y="624"/>
                </a:cubicBezTo>
                <a:cubicBezTo>
                  <a:pt x="66" y="852"/>
                  <a:pt x="52" y="1076"/>
                  <a:pt x="131" y="1296"/>
                </a:cubicBezTo>
                <a:cubicBezTo>
                  <a:pt x="120" y="1559"/>
                  <a:pt x="91" y="1826"/>
                  <a:pt x="184" y="2080"/>
                </a:cubicBezTo>
                <a:cubicBezTo>
                  <a:pt x="173" y="2215"/>
                  <a:pt x="159" y="2307"/>
                  <a:pt x="131" y="2432"/>
                </a:cubicBezTo>
                <a:cubicBezTo>
                  <a:pt x="149" y="2606"/>
                  <a:pt x="167" y="2687"/>
                  <a:pt x="149" y="2864"/>
                </a:cubicBezTo>
                <a:cubicBezTo>
                  <a:pt x="138" y="2965"/>
                  <a:pt x="114" y="3168"/>
                  <a:pt x="114" y="3168"/>
                </a:cubicBezTo>
                <a:cubicBezTo>
                  <a:pt x="143" y="3248"/>
                  <a:pt x="45" y="3482"/>
                  <a:pt x="96" y="3552"/>
                </a:cubicBezTo>
                <a:cubicBezTo>
                  <a:pt x="129" y="3702"/>
                  <a:pt x="252" y="3494"/>
                  <a:pt x="218" y="3728"/>
                </a:cubicBezTo>
                <a:cubicBezTo>
                  <a:pt x="214" y="3761"/>
                  <a:pt x="112" y="3888"/>
                  <a:pt x="112" y="3888"/>
                </a:cubicBezTo>
                <a:cubicBezTo>
                  <a:pt x="152" y="4035"/>
                  <a:pt x="166" y="3820"/>
                  <a:pt x="253" y="3920"/>
                </a:cubicBezTo>
                <a:cubicBezTo>
                  <a:pt x="262" y="3930"/>
                  <a:pt x="127" y="4188"/>
                  <a:pt x="128" y="4192"/>
                </a:cubicBezTo>
                <a:cubicBezTo>
                  <a:pt x="232" y="4173"/>
                  <a:pt x="497" y="4001"/>
                  <a:pt x="601" y="3984"/>
                </a:cubicBezTo>
                <a:cubicBezTo>
                  <a:pt x="670" y="3973"/>
                  <a:pt x="810" y="3952"/>
                  <a:pt x="810" y="3952"/>
                </a:cubicBezTo>
                <a:cubicBezTo>
                  <a:pt x="988" y="3967"/>
                  <a:pt x="1161" y="3980"/>
                  <a:pt x="1331" y="4032"/>
                </a:cubicBezTo>
                <a:cubicBezTo>
                  <a:pt x="1447" y="4027"/>
                  <a:pt x="1564" y="4025"/>
                  <a:pt x="1679" y="4016"/>
                </a:cubicBezTo>
                <a:cubicBezTo>
                  <a:pt x="1784" y="4008"/>
                  <a:pt x="1832" y="3932"/>
                  <a:pt x="1922" y="3904"/>
                </a:cubicBezTo>
                <a:cubicBezTo>
                  <a:pt x="2016" y="3910"/>
                  <a:pt x="2198" y="3918"/>
                  <a:pt x="2305" y="3936"/>
                </a:cubicBezTo>
                <a:cubicBezTo>
                  <a:pt x="2409" y="3954"/>
                  <a:pt x="2305" y="3948"/>
                  <a:pt x="2409" y="3984"/>
                </a:cubicBezTo>
                <a:cubicBezTo>
                  <a:pt x="2473" y="4006"/>
                  <a:pt x="2568" y="4020"/>
                  <a:pt x="2635" y="4032"/>
                </a:cubicBezTo>
                <a:cubicBezTo>
                  <a:pt x="2705" y="4019"/>
                  <a:pt x="2775" y="4015"/>
                  <a:pt x="2844" y="4000"/>
                </a:cubicBezTo>
                <a:cubicBezTo>
                  <a:pt x="2880" y="3992"/>
                  <a:pt x="2948" y="3968"/>
                  <a:pt x="2948" y="3968"/>
                </a:cubicBezTo>
                <a:cubicBezTo>
                  <a:pt x="3448" y="3989"/>
                  <a:pt x="3730" y="3994"/>
                  <a:pt x="4287" y="3984"/>
                </a:cubicBezTo>
                <a:cubicBezTo>
                  <a:pt x="4375" y="3964"/>
                  <a:pt x="4392" y="3974"/>
                  <a:pt x="4443" y="3904"/>
                </a:cubicBezTo>
                <a:cubicBezTo>
                  <a:pt x="4583" y="3909"/>
                  <a:pt x="4722" y="3911"/>
                  <a:pt x="4861" y="3920"/>
                </a:cubicBezTo>
                <a:cubicBezTo>
                  <a:pt x="4937" y="3925"/>
                  <a:pt x="5107" y="3990"/>
                  <a:pt x="5191" y="4016"/>
                </a:cubicBezTo>
                <a:cubicBezTo>
                  <a:pt x="5214" y="4032"/>
                  <a:pt x="5235" y="4052"/>
                  <a:pt x="5261" y="4064"/>
                </a:cubicBezTo>
                <a:cubicBezTo>
                  <a:pt x="5293" y="4079"/>
                  <a:pt x="5365" y="4096"/>
                  <a:pt x="5365" y="4096"/>
                </a:cubicBezTo>
                <a:cubicBezTo>
                  <a:pt x="5466" y="4083"/>
                  <a:pt x="5511" y="4081"/>
                  <a:pt x="5591" y="4032"/>
                </a:cubicBezTo>
                <a:cubicBezTo>
                  <a:pt x="5615" y="3966"/>
                  <a:pt x="5655" y="3931"/>
                  <a:pt x="5695" y="3872"/>
                </a:cubicBezTo>
                <a:cubicBezTo>
                  <a:pt x="5709" y="3852"/>
                  <a:pt x="5715" y="3827"/>
                  <a:pt x="5730" y="3808"/>
                </a:cubicBezTo>
                <a:cubicBezTo>
                  <a:pt x="5782" y="3744"/>
                  <a:pt x="5856" y="3715"/>
                  <a:pt x="5904" y="3648"/>
                </a:cubicBezTo>
                <a:cubicBezTo>
                  <a:pt x="5879" y="3535"/>
                  <a:pt x="5884" y="3569"/>
                  <a:pt x="5869" y="3424"/>
                </a:cubicBezTo>
                <a:cubicBezTo>
                  <a:pt x="5852" y="3261"/>
                  <a:pt x="5887" y="3258"/>
                  <a:pt x="5800" y="3152"/>
                </a:cubicBezTo>
                <a:cubicBezTo>
                  <a:pt x="5784" y="3134"/>
                  <a:pt x="5762" y="3122"/>
                  <a:pt x="5748" y="3104"/>
                </a:cubicBezTo>
                <a:cubicBezTo>
                  <a:pt x="5715" y="3063"/>
                  <a:pt x="5690" y="3018"/>
                  <a:pt x="5661" y="2976"/>
                </a:cubicBezTo>
                <a:cubicBezTo>
                  <a:pt x="5650" y="2960"/>
                  <a:pt x="5626" y="2928"/>
                  <a:pt x="5626" y="2928"/>
                </a:cubicBezTo>
                <a:cubicBezTo>
                  <a:pt x="5580" y="2717"/>
                  <a:pt x="5560" y="2475"/>
                  <a:pt x="5695" y="2288"/>
                </a:cubicBezTo>
                <a:cubicBezTo>
                  <a:pt x="5663" y="2170"/>
                  <a:pt x="5617" y="2056"/>
                  <a:pt x="5591" y="1936"/>
                </a:cubicBezTo>
                <a:cubicBezTo>
                  <a:pt x="5615" y="1762"/>
                  <a:pt x="5667" y="1594"/>
                  <a:pt x="5713" y="1424"/>
                </a:cubicBezTo>
                <a:cubicBezTo>
                  <a:pt x="5718" y="1369"/>
                  <a:pt x="5748" y="1049"/>
                  <a:pt x="5748" y="1008"/>
                </a:cubicBezTo>
                <a:cubicBezTo>
                  <a:pt x="5748" y="789"/>
                  <a:pt x="5798" y="821"/>
                  <a:pt x="5678" y="784"/>
                </a:cubicBezTo>
                <a:cubicBezTo>
                  <a:pt x="5627" y="737"/>
                  <a:pt x="5571" y="685"/>
                  <a:pt x="5539" y="624"/>
                </a:cubicBezTo>
                <a:cubicBezTo>
                  <a:pt x="5467" y="492"/>
                  <a:pt x="5587" y="666"/>
                  <a:pt x="5487" y="528"/>
                </a:cubicBezTo>
                <a:cubicBezTo>
                  <a:pt x="5420" y="282"/>
                  <a:pt x="5532" y="685"/>
                  <a:pt x="5435" y="384"/>
                </a:cubicBezTo>
                <a:cubicBezTo>
                  <a:pt x="5407" y="301"/>
                  <a:pt x="5430" y="322"/>
                  <a:pt x="5400" y="256"/>
                </a:cubicBezTo>
                <a:cubicBezTo>
                  <a:pt x="5390" y="234"/>
                  <a:pt x="5390" y="197"/>
                  <a:pt x="5365" y="192"/>
                </a:cubicBezTo>
                <a:cubicBezTo>
                  <a:pt x="5245" y="168"/>
                  <a:pt x="5122" y="181"/>
                  <a:pt x="5000" y="176"/>
                </a:cubicBezTo>
                <a:cubicBezTo>
                  <a:pt x="4861" y="181"/>
                  <a:pt x="4722" y="183"/>
                  <a:pt x="4583" y="192"/>
                </a:cubicBezTo>
                <a:cubicBezTo>
                  <a:pt x="4564" y="193"/>
                  <a:pt x="4549" y="208"/>
                  <a:pt x="4530" y="208"/>
                </a:cubicBezTo>
                <a:cubicBezTo>
                  <a:pt x="4335" y="208"/>
                  <a:pt x="4115" y="170"/>
                  <a:pt x="3922" y="160"/>
                </a:cubicBezTo>
                <a:cubicBezTo>
                  <a:pt x="3652" y="129"/>
                  <a:pt x="3400" y="160"/>
                  <a:pt x="3139" y="208"/>
                </a:cubicBezTo>
                <a:cubicBezTo>
                  <a:pt x="2929" y="305"/>
                  <a:pt x="2683" y="218"/>
                  <a:pt x="2461" y="192"/>
                </a:cubicBezTo>
                <a:cubicBezTo>
                  <a:pt x="2096" y="198"/>
                  <a:pt x="1726" y="164"/>
                  <a:pt x="1366" y="224"/>
                </a:cubicBezTo>
                <a:cubicBezTo>
                  <a:pt x="1308" y="234"/>
                  <a:pt x="1265" y="271"/>
                  <a:pt x="1209" y="288"/>
                </a:cubicBezTo>
                <a:cubicBezTo>
                  <a:pt x="1088" y="282"/>
                  <a:pt x="947" y="318"/>
                  <a:pt x="844" y="256"/>
                </a:cubicBezTo>
                <a:cubicBezTo>
                  <a:pt x="787" y="221"/>
                  <a:pt x="798" y="204"/>
                  <a:pt x="757" y="160"/>
                </a:cubicBezTo>
                <a:cubicBezTo>
                  <a:pt x="614" y="1"/>
                  <a:pt x="474" y="28"/>
                  <a:pt x="253" y="16"/>
                </a:cubicBezTo>
                <a:cubicBezTo>
                  <a:pt x="230" y="11"/>
                  <a:pt x="208" y="0"/>
                  <a:pt x="184" y="0"/>
                </a:cubicBezTo>
                <a:cubicBezTo>
                  <a:pt x="149" y="0"/>
                  <a:pt x="114" y="9"/>
                  <a:pt x="79" y="16"/>
                </a:cubicBezTo>
                <a:cubicBezTo>
                  <a:pt x="62" y="20"/>
                  <a:pt x="46" y="32"/>
                  <a:pt x="27" y="32"/>
                </a:cubicBezTo>
                <a:cubicBezTo>
                  <a:pt x="18" y="32"/>
                  <a:pt x="39" y="21"/>
                  <a:pt x="106" y="73"/>
                </a:cubicBezTo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0" scaled="1"/>
          </a:gradFill>
          <a:ln w="9525" cap="flat" cmpd="sng">
            <a:solidFill>
              <a:srgbClr val="003399"/>
            </a:solidFill>
            <a:prstDash val="solid"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82563" y="7067550"/>
            <a:ext cx="46037" cy="70294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 rot="10800000">
            <a:off x="8386763" y="-2025650"/>
            <a:ext cx="46037" cy="70294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 rot="5400000">
            <a:off x="3039269" y="-842169"/>
            <a:ext cx="46037" cy="11410951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 rot="5400000" flipV="1">
            <a:off x="14826456" y="946944"/>
            <a:ext cx="46038" cy="114109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-1101762">
            <a:off x="5257800" y="5216525"/>
            <a:ext cx="685800" cy="792163"/>
            <a:chOff x="2736" y="1920"/>
            <a:chExt cx="457" cy="595"/>
          </a:xfrm>
        </p:grpSpPr>
        <p:sp>
          <p:nvSpPr>
            <p:cNvPr id="15402" name="Freeform 8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9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715000" y="5767388"/>
            <a:ext cx="1087438" cy="1090612"/>
            <a:chOff x="3155" y="2736"/>
            <a:chExt cx="685" cy="687"/>
          </a:xfrm>
        </p:grpSpPr>
        <p:sp>
          <p:nvSpPr>
            <p:cNvPr id="15400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781800" y="5105400"/>
            <a:ext cx="457200" cy="404813"/>
            <a:chOff x="3155" y="2736"/>
            <a:chExt cx="685" cy="687"/>
          </a:xfrm>
        </p:grpSpPr>
        <p:sp>
          <p:nvSpPr>
            <p:cNvPr id="15398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657600" y="5486400"/>
            <a:ext cx="1087438" cy="1090613"/>
            <a:chOff x="3155" y="2736"/>
            <a:chExt cx="685" cy="687"/>
          </a:xfrm>
        </p:grpSpPr>
        <p:sp>
          <p:nvSpPr>
            <p:cNvPr id="15396" name="Freeform 17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18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 rot="-6341242">
            <a:off x="7010400" y="3810001"/>
            <a:ext cx="1087437" cy="1090612"/>
            <a:chOff x="3155" y="2736"/>
            <a:chExt cx="685" cy="687"/>
          </a:xfrm>
        </p:grpSpPr>
        <p:sp>
          <p:nvSpPr>
            <p:cNvPr id="15394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 rot="-4518111">
            <a:off x="7391400" y="5181601"/>
            <a:ext cx="1087437" cy="1090612"/>
            <a:chOff x="3155" y="2736"/>
            <a:chExt cx="685" cy="687"/>
          </a:xfrm>
        </p:grpSpPr>
        <p:sp>
          <p:nvSpPr>
            <p:cNvPr id="15392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 rot="4937768">
            <a:off x="1754188" y="5768975"/>
            <a:ext cx="1087437" cy="1090613"/>
            <a:chOff x="3155" y="2736"/>
            <a:chExt cx="685" cy="687"/>
          </a:xfrm>
        </p:grpSpPr>
        <p:sp>
          <p:nvSpPr>
            <p:cNvPr id="15390" name="Freeform 26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27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 rot="-1101762">
            <a:off x="838200" y="6272213"/>
            <a:ext cx="685800" cy="792162"/>
            <a:chOff x="2736" y="1920"/>
            <a:chExt cx="457" cy="595"/>
          </a:xfrm>
        </p:grpSpPr>
        <p:sp>
          <p:nvSpPr>
            <p:cNvPr id="15388" name="Freeform 29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30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1295400" y="6858000"/>
            <a:ext cx="1087438" cy="1090613"/>
            <a:chOff x="3155" y="2736"/>
            <a:chExt cx="685" cy="687"/>
          </a:xfrm>
        </p:grpSpPr>
        <p:sp>
          <p:nvSpPr>
            <p:cNvPr id="15386" name="Freeform 32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33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362200" y="6196013"/>
            <a:ext cx="457200" cy="404812"/>
            <a:chOff x="3155" y="2736"/>
            <a:chExt cx="685" cy="687"/>
          </a:xfrm>
        </p:grpSpPr>
        <p:sp>
          <p:nvSpPr>
            <p:cNvPr id="15384" name="Freeform 35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36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-762000" y="6577013"/>
            <a:ext cx="1087438" cy="1090612"/>
            <a:chOff x="3155" y="2736"/>
            <a:chExt cx="685" cy="687"/>
          </a:xfrm>
        </p:grpSpPr>
        <p:sp>
          <p:nvSpPr>
            <p:cNvPr id="15382" name="Freeform 3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3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 rot="-4518111">
            <a:off x="4649788" y="6311900"/>
            <a:ext cx="1087437" cy="1090613"/>
            <a:chOff x="3155" y="2736"/>
            <a:chExt cx="685" cy="687"/>
          </a:xfrm>
        </p:grpSpPr>
        <p:sp>
          <p:nvSpPr>
            <p:cNvPr id="15380" name="Freeform 4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4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1BDDA04-FFFB-4C73-B261-8CD38A38D520}"/>
              </a:ext>
            </a:extLst>
          </p:cNvPr>
          <p:cNvSpPr txBox="1"/>
          <p:nvPr/>
        </p:nvSpPr>
        <p:spPr>
          <a:xfrm>
            <a:off x="-228600" y="304800"/>
            <a:ext cx="4794902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073D4C-3195-4E7C-8511-0F8B1F1ECFA4}"/>
              </a:ext>
            </a:extLst>
          </p:cNvPr>
          <p:cNvSpPr txBox="1"/>
          <p:nvPr/>
        </p:nvSpPr>
        <p:spPr>
          <a:xfrm>
            <a:off x="4419600" y="228600"/>
            <a:ext cx="3999708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15 + (39 : 3 – 8) .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39B01F-7761-46C8-835E-D62F31E69FF9}"/>
              </a:ext>
            </a:extLst>
          </p:cNvPr>
          <p:cNvSpPr txBox="1"/>
          <p:nvPr/>
        </p:nvSpPr>
        <p:spPr>
          <a:xfrm>
            <a:off x="0" y="1066800"/>
            <a:ext cx="12393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8A8BD73-46A0-4AF4-B2EF-A5483E9B3E93}"/>
              </a:ext>
            </a:extLst>
          </p:cNvPr>
          <p:cNvSpPr txBox="1"/>
          <p:nvPr/>
        </p:nvSpPr>
        <p:spPr>
          <a:xfrm>
            <a:off x="1066800" y="1143000"/>
            <a:ext cx="3469219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15 +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39 : 3 – 8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. 4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769BC4-F204-44A3-912F-F3DD654B7D30}"/>
              </a:ext>
            </a:extLst>
          </p:cNvPr>
          <p:cNvSpPr txBox="1"/>
          <p:nvPr/>
        </p:nvSpPr>
        <p:spPr>
          <a:xfrm>
            <a:off x="4495800" y="1219200"/>
            <a:ext cx="3278462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= 15 +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13 – 8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. 4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FCC290-9A1E-4A7B-8383-32703AF48085}"/>
              </a:ext>
            </a:extLst>
          </p:cNvPr>
          <p:cNvSpPr txBox="1"/>
          <p:nvPr/>
        </p:nvSpPr>
        <p:spPr>
          <a:xfrm>
            <a:off x="4648200" y="1981200"/>
            <a:ext cx="2185214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= 15 +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5 . 4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0D5F921-95B3-46F7-8262-9C34D543B313}"/>
              </a:ext>
            </a:extLst>
          </p:cNvPr>
          <p:cNvSpPr txBox="1"/>
          <p:nvPr/>
        </p:nvSpPr>
        <p:spPr>
          <a:xfrm>
            <a:off x="4800600" y="2819400"/>
            <a:ext cx="1877437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= 15 + 20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6D8006-40E0-429B-A8EA-EBD9B2B723D6}"/>
              </a:ext>
            </a:extLst>
          </p:cNvPr>
          <p:cNvSpPr txBox="1"/>
          <p:nvPr/>
        </p:nvSpPr>
        <p:spPr>
          <a:xfrm>
            <a:off x="4876800" y="3505200"/>
            <a:ext cx="1031051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= 35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152400" y="4191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chỉ có một dấu ngoặc thì ta thực  hiện phép tính trong dấu ngoặc trước.</a:t>
            </a: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11">
            <a:extLst>
              <a:ext uri="{FF2B5EF4-FFF2-40B4-BE49-F238E27FC236}">
                <a16:creationId xmlns:a16="http://schemas.microsoft.com/office/drawing/2014/main" id="{5E74E601-16C7-4BB1-B7B5-8F57C0D0A03B}"/>
              </a:ext>
            </a:extLst>
          </p:cNvPr>
          <p:cNvSpPr/>
          <p:nvPr/>
        </p:nvSpPr>
        <p:spPr>
          <a:xfrm>
            <a:off x="0" y="5012304"/>
            <a:ext cx="9144000" cy="1540896"/>
          </a:xfrm>
          <a:prstGeom prst="roundRect">
            <a:avLst>
              <a:gd name="adj" fmla="val 23409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2440188-1900-4E15-A41B-F854E662849E}"/>
              </a:ext>
            </a:extLst>
          </p:cNvPr>
          <p:cNvSpPr/>
          <p:nvPr/>
        </p:nvSpPr>
        <p:spPr>
          <a:xfrm>
            <a:off x="0" y="0"/>
            <a:ext cx="9144000" cy="4495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42663" y="0"/>
            <a:ext cx="8901337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Thầy giáo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219200" y="685800"/>
            <a:ext cx="5715000" cy="3657600"/>
          </a:xfrm>
          <a:prstGeom prst="wedgeRoundRectCallout">
            <a:avLst>
              <a:gd name="adj1" fmla="val 56453"/>
              <a:gd name="adj2" fmla="val 8029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0" y="5181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(), [], {}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()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[]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{} 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AFB4C-9D7F-4BC4-B8DA-06543CFC91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46" y="838200"/>
            <a:ext cx="2025254" cy="270033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AFAA013-94C6-4E37-AD81-CE617EF46108}"/>
              </a:ext>
            </a:extLst>
          </p:cNvPr>
          <p:cNvSpPr txBox="1"/>
          <p:nvPr/>
        </p:nvSpPr>
        <p:spPr>
          <a:xfrm>
            <a:off x="1371600" y="762000"/>
            <a:ext cx="541020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180 : {9 + 3 . [30 – (5 – 2)]}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73D0E2C-830B-4AE8-BA73-30A0B431F224}"/>
              </a:ext>
            </a:extLst>
          </p:cNvPr>
          <p:cNvSpPr txBox="1"/>
          <p:nvPr/>
        </p:nvSpPr>
        <p:spPr>
          <a:xfrm>
            <a:off x="1447800" y="1295400"/>
            <a:ext cx="5334000" cy="6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180 : {9 + 3 . [30 – 3]}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557E68-C455-44A5-AA79-CC4823D5894A}"/>
              </a:ext>
            </a:extLst>
          </p:cNvPr>
          <p:cNvSpPr txBox="1"/>
          <p:nvPr/>
        </p:nvSpPr>
        <p:spPr>
          <a:xfrm>
            <a:off x="1371600" y="1905000"/>
            <a:ext cx="441960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180 : {9 + 3 . 27}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24CF3F-434E-4172-BEEE-A13B79B98692}"/>
              </a:ext>
            </a:extLst>
          </p:cNvPr>
          <p:cNvSpPr txBox="1"/>
          <p:nvPr/>
        </p:nvSpPr>
        <p:spPr>
          <a:xfrm>
            <a:off x="1295400" y="2590800"/>
            <a:ext cx="4191000" cy="6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180 : {9 + 81}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037128-B8C8-4ADF-B7CC-EA15661D0557}"/>
              </a:ext>
            </a:extLst>
          </p:cNvPr>
          <p:cNvSpPr txBox="1"/>
          <p:nvPr/>
        </p:nvSpPr>
        <p:spPr>
          <a:xfrm>
            <a:off x="1295400" y="3124200"/>
            <a:ext cx="2883023" cy="6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180 : 90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B2A2453-35BD-4524-BCE2-73F75F3C4F19}"/>
              </a:ext>
            </a:extLst>
          </p:cNvPr>
          <p:cNvSpPr txBox="1"/>
          <p:nvPr/>
        </p:nvSpPr>
        <p:spPr>
          <a:xfrm>
            <a:off x="1371600" y="3657600"/>
            <a:ext cx="2883023" cy="6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5" grpId="0"/>
      <p:bldP spid="14" grpId="0" animBg="1"/>
      <p:bldP spid="35" grpId="0"/>
      <p:bldP spid="48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52400" y="228600"/>
            <a:ext cx="5424779" cy="5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F66F0D-92C9-4A17-9CA3-CC0767D8D1C1}"/>
              </a:ext>
            </a:extLst>
          </p:cNvPr>
          <p:cNvSpPr txBox="1"/>
          <p:nvPr/>
        </p:nvSpPr>
        <p:spPr>
          <a:xfrm>
            <a:off x="2438400" y="83820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80 – [130 – 8 . (7 – 4)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].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F43861-CB0D-423C-B62D-71F4FD6C00D4}"/>
              </a:ext>
            </a:extLst>
          </p:cNvPr>
          <p:cNvSpPr txBox="1"/>
          <p:nvPr/>
        </p:nvSpPr>
        <p:spPr>
          <a:xfrm>
            <a:off x="228600" y="1219200"/>
            <a:ext cx="1287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6F08F0-8EB0-43AC-B0B6-A6429DC01295}"/>
              </a:ext>
            </a:extLst>
          </p:cNvPr>
          <p:cNvSpPr txBox="1"/>
          <p:nvPr/>
        </p:nvSpPr>
        <p:spPr>
          <a:xfrm>
            <a:off x="609600" y="1752600"/>
            <a:ext cx="43699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80 – [130 – 8 . (7 – 4)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871285-4277-4585-8ADC-9014CB21B4F9}"/>
              </a:ext>
            </a:extLst>
          </p:cNvPr>
          <p:cNvSpPr txBox="1"/>
          <p:nvPr/>
        </p:nvSpPr>
        <p:spPr>
          <a:xfrm>
            <a:off x="685800" y="2438400"/>
            <a:ext cx="42242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= 80 – [130 – 8 . 3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7FBBA5-97E1-4503-9F53-BE688E8F2442}"/>
              </a:ext>
            </a:extLst>
          </p:cNvPr>
          <p:cNvSpPr txBox="1"/>
          <p:nvPr/>
        </p:nvSpPr>
        <p:spPr>
          <a:xfrm>
            <a:off x="685800" y="2438400"/>
            <a:ext cx="42242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= 80 – [130 – 8 .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E2AA78-7214-4472-A279-17D6B2689004}"/>
              </a:ext>
            </a:extLst>
          </p:cNvPr>
          <p:cNvSpPr txBox="1"/>
          <p:nvPr/>
        </p:nvSpPr>
        <p:spPr>
          <a:xfrm>
            <a:off x="762000" y="3048000"/>
            <a:ext cx="37492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= 80 – [130 – 8 . 9]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026061-9C4B-4423-8FB1-213C052A3081}"/>
              </a:ext>
            </a:extLst>
          </p:cNvPr>
          <p:cNvSpPr txBox="1"/>
          <p:nvPr/>
        </p:nvSpPr>
        <p:spPr>
          <a:xfrm>
            <a:off x="762000" y="3048000"/>
            <a:ext cx="441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= 80 – [130 –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8 . 9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816931-5230-4BF8-A91A-24AAD7276C05}"/>
              </a:ext>
            </a:extLst>
          </p:cNvPr>
          <p:cNvSpPr txBox="1"/>
          <p:nvPr/>
        </p:nvSpPr>
        <p:spPr>
          <a:xfrm>
            <a:off x="838200" y="3581400"/>
            <a:ext cx="3063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= 80 – [130 – 72]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A24D6B-3110-420D-ADF0-73BAFBF534C8}"/>
              </a:ext>
            </a:extLst>
          </p:cNvPr>
          <p:cNvSpPr txBox="1"/>
          <p:nvPr/>
        </p:nvSpPr>
        <p:spPr>
          <a:xfrm>
            <a:off x="838200" y="4191000"/>
            <a:ext cx="2301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= 80 – 58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CC664B-2C84-4AE9-91C0-2A204C43013B}"/>
              </a:ext>
            </a:extLst>
          </p:cNvPr>
          <p:cNvSpPr txBox="1"/>
          <p:nvPr/>
        </p:nvSpPr>
        <p:spPr>
          <a:xfrm>
            <a:off x="914400" y="4724400"/>
            <a:ext cx="1534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= 22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8D02BF-8301-4DC6-BE43-2063F26B4B6C}"/>
              </a:ext>
            </a:extLst>
          </p:cNvPr>
          <p:cNvSpPr txBox="1"/>
          <p:nvPr/>
        </p:nvSpPr>
        <p:spPr>
          <a:xfrm>
            <a:off x="838200" y="3581400"/>
            <a:ext cx="3296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= 80 –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130 – 72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B22AA7-AAB3-4095-A99D-1334D7DCB023}"/>
              </a:ext>
            </a:extLst>
          </p:cNvPr>
          <p:cNvSpPr txBox="1"/>
          <p:nvPr/>
        </p:nvSpPr>
        <p:spPr>
          <a:xfrm>
            <a:off x="609600" y="1752600"/>
            <a:ext cx="464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80 – [130 – 8 . 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7 – 4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grpSp>
        <p:nvGrpSpPr>
          <p:cNvPr id="4" name="Group 22">
            <a:extLst>
              <a:ext uri="{FF2B5EF4-FFF2-40B4-BE49-F238E27FC236}">
                <a16:creationId xmlns:a16="http://schemas.microsoft.com/office/drawing/2014/main" id="{FAC08641-1606-4FAF-87FD-A4B636599CED}"/>
              </a:ext>
            </a:extLst>
          </p:cNvPr>
          <p:cNvGrpSpPr/>
          <p:nvPr/>
        </p:nvGrpSpPr>
        <p:grpSpPr>
          <a:xfrm>
            <a:off x="5181600" y="2093685"/>
            <a:ext cx="3505200" cy="1219440"/>
            <a:chOff x="4215050" y="2064275"/>
            <a:chExt cx="7367349" cy="1219440"/>
          </a:xfrm>
        </p:grpSpPr>
        <p:sp>
          <p:nvSpPr>
            <p:cNvPr id="24" name="燕尾形 54">
              <a:extLst>
                <a:ext uri="{FF2B5EF4-FFF2-40B4-BE49-F238E27FC236}">
                  <a16:creationId xmlns:a16="http://schemas.microsoft.com/office/drawing/2014/main" id="{44EEC710-9300-47C7-9819-422EE28F26A1}"/>
                </a:ext>
              </a:extLst>
            </p:cNvPr>
            <p:cNvSpPr/>
            <p:nvPr/>
          </p:nvSpPr>
          <p:spPr>
            <a:xfrm>
              <a:off x="6448792" y="2077275"/>
              <a:ext cx="2580693" cy="722240"/>
            </a:xfrm>
            <a:prstGeom prst="chevron">
              <a:avLst>
                <a:gd name="adj" fmla="val 54429"/>
              </a:avLst>
            </a:prstGeom>
            <a:solidFill>
              <a:srgbClr val="EA610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6" name="燕尾形 62">
              <a:extLst>
                <a:ext uri="{FF2B5EF4-FFF2-40B4-BE49-F238E27FC236}">
                  <a16:creationId xmlns:a16="http://schemas.microsoft.com/office/drawing/2014/main" id="{70160FC0-9301-4E73-AFBE-4F9151C25818}"/>
                </a:ext>
              </a:extLst>
            </p:cNvPr>
            <p:cNvSpPr/>
            <p:nvPr/>
          </p:nvSpPr>
          <p:spPr>
            <a:xfrm>
              <a:off x="8878368" y="2077275"/>
              <a:ext cx="2704031" cy="722240"/>
            </a:xfrm>
            <a:prstGeom prst="chevron">
              <a:avLst>
                <a:gd name="adj" fmla="val 54429"/>
              </a:avLst>
            </a:prstGeom>
            <a:solidFill>
              <a:srgbClr val="EF932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1988F30-12B0-4146-B529-886F6745BCD1}"/>
                </a:ext>
              </a:extLst>
            </p:cNvPr>
            <p:cNvSpPr txBox="1"/>
            <p:nvPr/>
          </p:nvSpPr>
          <p:spPr>
            <a:xfrm>
              <a:off x="7323509" y="2064275"/>
              <a:ext cx="1047377" cy="1212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[ ]</a:t>
              </a:r>
              <a:endPara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3AA5F9-EE6E-4D58-A624-D446365BA0BA}"/>
                </a:ext>
              </a:extLst>
            </p:cNvPr>
            <p:cNvSpPr txBox="1"/>
            <p:nvPr/>
          </p:nvSpPr>
          <p:spPr>
            <a:xfrm>
              <a:off x="9833184" y="2071075"/>
              <a:ext cx="1168115" cy="1212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{ }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燕尾形 64">
              <a:extLst>
                <a:ext uri="{FF2B5EF4-FFF2-40B4-BE49-F238E27FC236}">
                  <a16:creationId xmlns:a16="http://schemas.microsoft.com/office/drawing/2014/main" id="{00D855B0-3DE4-4631-851B-1688C9B453A8}"/>
                </a:ext>
              </a:extLst>
            </p:cNvPr>
            <p:cNvSpPr/>
            <p:nvPr/>
          </p:nvSpPr>
          <p:spPr>
            <a:xfrm>
              <a:off x="4215050" y="2064275"/>
              <a:ext cx="2304759" cy="722240"/>
            </a:xfrm>
            <a:prstGeom prst="chevron">
              <a:avLst>
                <a:gd name="adj" fmla="val 54429"/>
              </a:avLst>
            </a:prstGeom>
            <a:solidFill>
              <a:srgbClr val="0099A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C002399-F7F8-4BAF-A40D-5E285A79FC53}"/>
                </a:ext>
              </a:extLst>
            </p:cNvPr>
            <p:cNvSpPr txBox="1"/>
            <p:nvPr/>
          </p:nvSpPr>
          <p:spPr>
            <a:xfrm>
              <a:off x="4695529" y="2064275"/>
              <a:ext cx="1376729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 )</a:t>
              </a:r>
              <a:endPara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83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2" grpId="0"/>
      <p:bldP spid="33" grpId="0"/>
      <p:bldP spid="33" grpId="1"/>
      <p:bldP spid="34" grpId="0"/>
      <p:bldP spid="34" grpId="1"/>
      <p:bldP spid="35" grpId="0"/>
      <p:bldP spid="36" grpId="0"/>
      <p:bldP spid="36" grpId="1"/>
      <p:bldP spid="37" grpId="0"/>
      <p:bldP spid="38" grpId="0"/>
      <p:bldP spid="38" grpId="1"/>
      <p:bldP spid="50" grpId="0"/>
      <p:bldP spid="51" grpId="0"/>
      <p:bldP spid="52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885BC4-2C2B-4A27-B32E-7BB0E592DADF}"/>
              </a:ext>
            </a:extLst>
          </p:cNvPr>
          <p:cNvSpPr txBox="1"/>
          <p:nvPr/>
        </p:nvSpPr>
        <p:spPr>
          <a:xfrm>
            <a:off x="0" y="0"/>
            <a:ext cx="4453463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3B7173-F9C1-4D94-A992-6563AD5B9790}"/>
              </a:ext>
            </a:extLst>
          </p:cNvPr>
          <p:cNvSpPr txBox="1"/>
          <p:nvPr/>
        </p:nvSpPr>
        <p:spPr>
          <a:xfrm>
            <a:off x="1295400" y="762000"/>
            <a:ext cx="6941028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35 – {5 . [(16 + 12) : 4 + 3] – 2 . 10}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DAAFE-7A71-4AD2-987D-BFC9911B31F3}"/>
              </a:ext>
            </a:extLst>
          </p:cNvPr>
          <p:cNvSpPr txBox="1"/>
          <p:nvPr/>
        </p:nvSpPr>
        <p:spPr>
          <a:xfrm>
            <a:off x="228600" y="1447800"/>
            <a:ext cx="12698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368D08-53E2-4851-B0DC-00AB7AAE6742}"/>
              </a:ext>
            </a:extLst>
          </p:cNvPr>
          <p:cNvSpPr txBox="1"/>
          <p:nvPr/>
        </p:nvSpPr>
        <p:spPr>
          <a:xfrm>
            <a:off x="1295400" y="762000"/>
            <a:ext cx="6941028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35 –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5 . </a:t>
            </a:r>
            <a:r>
              <a:rPr lang="en-US" sz="3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16 + 12</a:t>
            </a: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: 4 + 3</a:t>
            </a:r>
            <a:r>
              <a:rPr lang="en-US" sz="3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– 2 . 10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09F6A1-92C8-4ED0-A12A-52B318E8C9F0}"/>
              </a:ext>
            </a:extLst>
          </p:cNvPr>
          <p:cNvSpPr txBox="1"/>
          <p:nvPr/>
        </p:nvSpPr>
        <p:spPr>
          <a:xfrm>
            <a:off x="1295400" y="1447800"/>
            <a:ext cx="6255228" cy="6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35 – {5 . [(16 + 12) : 4 + 3] – 2 . 10}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56DE56-6902-467E-9EF8-65E7E09B365A}"/>
              </a:ext>
            </a:extLst>
          </p:cNvPr>
          <p:cNvSpPr txBox="1"/>
          <p:nvPr/>
        </p:nvSpPr>
        <p:spPr>
          <a:xfrm>
            <a:off x="1371600" y="2133600"/>
            <a:ext cx="6415074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= 35 – {5 . [28 : 4 + 3] – 2 . 10}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749E99-A274-4591-9BB9-8E1DF7CA55E5}"/>
              </a:ext>
            </a:extLst>
          </p:cNvPr>
          <p:cNvSpPr txBox="1"/>
          <p:nvPr/>
        </p:nvSpPr>
        <p:spPr>
          <a:xfrm>
            <a:off x="1447800" y="2743200"/>
            <a:ext cx="4662475" cy="6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= 35 – {5 . [7 + 3] – 2 . 10}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262F81-61EE-455F-9D00-A7A759719DD8}"/>
              </a:ext>
            </a:extLst>
          </p:cNvPr>
          <p:cNvSpPr txBox="1"/>
          <p:nvPr/>
        </p:nvSpPr>
        <p:spPr>
          <a:xfrm>
            <a:off x="1524000" y="3352800"/>
            <a:ext cx="4353924" cy="6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= 35 – {5 . 10 – 2 . 10}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10A52A-DA5D-4DA4-9936-07FBABC6AF35}"/>
              </a:ext>
            </a:extLst>
          </p:cNvPr>
          <p:cNvSpPr txBox="1"/>
          <p:nvPr/>
        </p:nvSpPr>
        <p:spPr>
          <a:xfrm>
            <a:off x="1600200" y="3962400"/>
            <a:ext cx="3435773" cy="6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= 35 – {50 – 20}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EDDBFA-6486-4943-AF27-ADB68E9AC0E5}"/>
              </a:ext>
            </a:extLst>
          </p:cNvPr>
          <p:cNvSpPr txBox="1"/>
          <p:nvPr/>
        </p:nvSpPr>
        <p:spPr>
          <a:xfrm>
            <a:off x="1600200" y="4495800"/>
            <a:ext cx="2362200" cy="6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= 35 – 30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7D7690-3D1D-477D-8C89-521DD4C606A0}"/>
              </a:ext>
            </a:extLst>
          </p:cNvPr>
          <p:cNvSpPr txBox="1"/>
          <p:nvPr/>
        </p:nvSpPr>
        <p:spPr>
          <a:xfrm>
            <a:off x="1676400" y="5029200"/>
            <a:ext cx="1225973" cy="6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=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DF1834-4776-44B1-9733-624B5AF05C11}"/>
              </a:ext>
            </a:extLst>
          </p:cNvPr>
          <p:cNvSpPr txBox="1"/>
          <p:nvPr/>
        </p:nvSpPr>
        <p:spPr>
          <a:xfrm>
            <a:off x="1295400" y="1447800"/>
            <a:ext cx="6331428" cy="6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35 – {5 . [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(16 + 12)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: 4 + 3] – 2 . 10}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DAB9BB-AFA0-4FCC-A8C2-0169A3AF6DF0}"/>
              </a:ext>
            </a:extLst>
          </p:cNvPr>
          <p:cNvSpPr txBox="1"/>
          <p:nvPr/>
        </p:nvSpPr>
        <p:spPr>
          <a:xfrm>
            <a:off x="1371600" y="2133600"/>
            <a:ext cx="6559973" cy="6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= 35 – {5 . </a:t>
            </a:r>
            <a:r>
              <a:rPr lang="en-US" sz="3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 : 4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+ 3</a:t>
            </a:r>
            <a:r>
              <a:rPr lang="en-US" sz="3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– 2 . 10}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B71A80-D6D0-43C5-8356-21C71CBF1C9E}"/>
              </a:ext>
            </a:extLst>
          </p:cNvPr>
          <p:cNvSpPr txBox="1"/>
          <p:nvPr/>
        </p:nvSpPr>
        <p:spPr>
          <a:xfrm>
            <a:off x="1447800" y="2743200"/>
            <a:ext cx="4967275" cy="6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= 35 – {5 .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[7 + 3]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– 2 . 10}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E9C33A-10EC-4D3E-A79E-42EFA0F30639}"/>
              </a:ext>
            </a:extLst>
          </p:cNvPr>
          <p:cNvSpPr txBox="1"/>
          <p:nvPr/>
        </p:nvSpPr>
        <p:spPr>
          <a:xfrm>
            <a:off x="1524000" y="3352800"/>
            <a:ext cx="4350173" cy="6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= 35 – {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5 . 10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2 . 10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277308-3A07-4A9B-9208-321E74BA1CD7}"/>
              </a:ext>
            </a:extLst>
          </p:cNvPr>
          <p:cNvSpPr txBox="1"/>
          <p:nvPr/>
        </p:nvSpPr>
        <p:spPr>
          <a:xfrm>
            <a:off x="1600200" y="3962400"/>
            <a:ext cx="3435773" cy="6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= 35 –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50 – 20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2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AC9BFB8B-D2D8-4B22-A1E4-9F841FA630CB}"/>
              </a:ext>
            </a:extLst>
          </p:cNvPr>
          <p:cNvSpPr/>
          <p:nvPr/>
        </p:nvSpPr>
        <p:spPr>
          <a:xfrm>
            <a:off x="2819400" y="464632"/>
            <a:ext cx="3048000" cy="678367"/>
          </a:xfrm>
          <a:prstGeom prst="foldedCorner">
            <a:avLst/>
          </a:prstGeom>
          <a:effectLst>
            <a:reflection blurRad="6350" stA="50000" endA="300" endPos="38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23E922-F042-41D2-90AB-D9F6F1196548}"/>
              </a:ext>
            </a:extLst>
          </p:cNvPr>
          <p:cNvSpPr txBox="1"/>
          <p:nvPr/>
        </p:nvSpPr>
        <p:spPr>
          <a:xfrm>
            <a:off x="3352800" y="457200"/>
            <a:ext cx="1793257" cy="6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Tổng kết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79C54-05B7-4A7E-BFDC-88424DBF287F}"/>
              </a:ext>
            </a:extLst>
          </p:cNvPr>
          <p:cNvSpPr/>
          <p:nvPr/>
        </p:nvSpPr>
        <p:spPr>
          <a:xfrm>
            <a:off x="0" y="1371600"/>
            <a:ext cx="9144000" cy="36894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   Với các biểu thức không có dấu ngoặc:</a:t>
            </a:r>
          </a:p>
          <a:p>
            <a:pPr>
              <a:lnSpc>
                <a:spcPct val="120000"/>
              </a:lnSpc>
            </a:pPr>
            <a:endParaRPr lang="en-US" sz="2800"/>
          </a:p>
          <a:p>
            <a:pPr>
              <a:lnSpc>
                <a:spcPct val="120000"/>
              </a:lnSpc>
            </a:pPr>
            <a:endParaRPr lang="en-US" sz="2800"/>
          </a:p>
          <a:p>
            <a:pPr>
              <a:lnSpc>
                <a:spcPct val="120000"/>
              </a:lnSpc>
            </a:pPr>
            <a:r>
              <a:rPr lang="en-US" sz="2800"/>
              <a:t>       </a:t>
            </a:r>
          </a:p>
          <a:p>
            <a:pPr>
              <a:lnSpc>
                <a:spcPct val="120000"/>
              </a:lnSpc>
            </a:pPr>
            <a:r>
              <a:rPr lang="en-US" sz="2800"/>
              <a:t>      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Với các biểu thức có dấu ngoặc:</a:t>
            </a:r>
          </a:p>
          <a:p>
            <a:pPr>
              <a:lnSpc>
                <a:spcPct val="120000"/>
              </a:lnSpc>
            </a:pPr>
            <a:r>
              <a:rPr lang="en-US" sz="2800"/>
              <a:t>             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2C6812-93ED-467F-9314-E2FB51A7F08E}"/>
              </a:ext>
            </a:extLst>
          </p:cNvPr>
          <p:cNvSpPr/>
          <p:nvPr/>
        </p:nvSpPr>
        <p:spPr>
          <a:xfrm>
            <a:off x="304800" y="1524000"/>
            <a:ext cx="576309" cy="426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3EF853-9C50-452C-B917-20D7E142B7C6}"/>
              </a:ext>
            </a:extLst>
          </p:cNvPr>
          <p:cNvSpPr/>
          <p:nvPr/>
        </p:nvSpPr>
        <p:spPr>
          <a:xfrm>
            <a:off x="228600" y="3810000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54ACAB2F-144E-4AF7-BA63-B760A374A199}"/>
              </a:ext>
            </a:extLst>
          </p:cNvPr>
          <p:cNvGrpSpPr/>
          <p:nvPr/>
        </p:nvGrpSpPr>
        <p:grpSpPr>
          <a:xfrm>
            <a:off x="2743200" y="2164784"/>
            <a:ext cx="2895600" cy="652486"/>
            <a:chOff x="6538057" y="3564161"/>
            <a:chExt cx="3317954" cy="1018794"/>
          </a:xfrm>
        </p:grpSpPr>
        <p:sp>
          <p:nvSpPr>
            <p:cNvPr id="17" name="燕尾形 54">
              <a:extLst>
                <a:ext uri="{FF2B5EF4-FFF2-40B4-BE49-F238E27FC236}">
                  <a16:creationId xmlns:a16="http://schemas.microsoft.com/office/drawing/2014/main" id="{A5D5833A-88BB-4A62-B56C-FD24CA6C1168}"/>
                </a:ext>
              </a:extLst>
            </p:cNvPr>
            <p:cNvSpPr/>
            <p:nvPr/>
          </p:nvSpPr>
          <p:spPr>
            <a:xfrm>
              <a:off x="6538057" y="3677189"/>
              <a:ext cx="1667954" cy="722240"/>
            </a:xfrm>
            <a:prstGeom prst="chevron">
              <a:avLst>
                <a:gd name="adj" fmla="val 54429"/>
              </a:avLst>
            </a:prstGeom>
            <a:solidFill>
              <a:srgbClr val="EA610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8" name="燕尾形 62">
              <a:extLst>
                <a:ext uri="{FF2B5EF4-FFF2-40B4-BE49-F238E27FC236}">
                  <a16:creationId xmlns:a16="http://schemas.microsoft.com/office/drawing/2014/main" id="{4A8451F3-B335-4D28-8924-72345EB4EA8F}"/>
                </a:ext>
              </a:extLst>
            </p:cNvPr>
            <p:cNvSpPr/>
            <p:nvPr/>
          </p:nvSpPr>
          <p:spPr>
            <a:xfrm>
              <a:off x="8108341" y="3677189"/>
              <a:ext cx="1747670" cy="722240"/>
            </a:xfrm>
            <a:prstGeom prst="chevron">
              <a:avLst>
                <a:gd name="adj" fmla="val 54429"/>
              </a:avLst>
            </a:prstGeom>
            <a:solidFill>
              <a:srgbClr val="EF932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0F52E8-A893-40A8-958A-8C2905C3BFA3}"/>
                </a:ext>
              </a:extLst>
            </p:cNvPr>
            <p:cNvSpPr txBox="1"/>
            <p:nvPr/>
          </p:nvSpPr>
          <p:spPr>
            <a:xfrm>
              <a:off x="6748430" y="3564161"/>
              <a:ext cx="1636945" cy="101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Trái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10B695-C286-485D-B404-C192E8A06A10}"/>
                </a:ext>
              </a:extLst>
            </p:cNvPr>
            <p:cNvSpPr txBox="1"/>
            <p:nvPr/>
          </p:nvSpPr>
          <p:spPr>
            <a:xfrm>
              <a:off x="8523866" y="3564161"/>
              <a:ext cx="1219681" cy="931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Phải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15CFAEE3-BCFB-4C24-ACB5-9A1C090160CB}"/>
              </a:ext>
            </a:extLst>
          </p:cNvPr>
          <p:cNvGrpSpPr/>
          <p:nvPr/>
        </p:nvGrpSpPr>
        <p:grpSpPr>
          <a:xfrm>
            <a:off x="762000" y="2819401"/>
            <a:ext cx="7010400" cy="1007090"/>
            <a:chOff x="4215050" y="1947927"/>
            <a:chExt cx="7367349" cy="1122028"/>
          </a:xfrm>
        </p:grpSpPr>
        <p:sp>
          <p:nvSpPr>
            <p:cNvPr id="22" name="燕尾形 54">
              <a:extLst>
                <a:ext uri="{FF2B5EF4-FFF2-40B4-BE49-F238E27FC236}">
                  <a16:creationId xmlns:a16="http://schemas.microsoft.com/office/drawing/2014/main" id="{FDEE1377-9970-4F59-99B7-D09B08EBF71F}"/>
                </a:ext>
              </a:extLst>
            </p:cNvPr>
            <p:cNvSpPr/>
            <p:nvPr/>
          </p:nvSpPr>
          <p:spPr>
            <a:xfrm>
              <a:off x="6448792" y="2077275"/>
              <a:ext cx="2580693" cy="722240"/>
            </a:xfrm>
            <a:prstGeom prst="chevron">
              <a:avLst>
                <a:gd name="adj" fmla="val 5442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3" name="燕尾形 62">
              <a:extLst>
                <a:ext uri="{FF2B5EF4-FFF2-40B4-BE49-F238E27FC236}">
                  <a16:creationId xmlns:a16="http://schemas.microsoft.com/office/drawing/2014/main" id="{F0DEA381-00CF-4298-B3C6-480D3EB86E72}"/>
                </a:ext>
              </a:extLst>
            </p:cNvPr>
            <p:cNvSpPr/>
            <p:nvPr/>
          </p:nvSpPr>
          <p:spPr>
            <a:xfrm>
              <a:off x="8878368" y="2077275"/>
              <a:ext cx="2704031" cy="722240"/>
            </a:xfrm>
            <a:prstGeom prst="chevron">
              <a:avLst>
                <a:gd name="adj" fmla="val 5442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5EC821-CEAA-4826-B081-B7C714D59908}"/>
                </a:ext>
              </a:extLst>
            </p:cNvPr>
            <p:cNvSpPr txBox="1"/>
            <p:nvPr/>
          </p:nvSpPr>
          <p:spPr>
            <a:xfrm>
              <a:off x="6857686" y="2032823"/>
              <a:ext cx="2130455" cy="726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Nhân, chia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B5F136-702D-4032-8404-4FCF6F66A6BE}"/>
                </a:ext>
              </a:extLst>
            </p:cNvPr>
            <p:cNvSpPr txBox="1"/>
            <p:nvPr/>
          </p:nvSpPr>
          <p:spPr>
            <a:xfrm>
              <a:off x="9420242" y="2032823"/>
              <a:ext cx="2070706" cy="1037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Cộng, trừ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燕尾形 64">
              <a:extLst>
                <a:ext uri="{FF2B5EF4-FFF2-40B4-BE49-F238E27FC236}">
                  <a16:creationId xmlns:a16="http://schemas.microsoft.com/office/drawing/2014/main" id="{F4BA4DDE-31AC-4731-9FAC-D662AB09D49B}"/>
                </a:ext>
              </a:extLst>
            </p:cNvPr>
            <p:cNvSpPr/>
            <p:nvPr/>
          </p:nvSpPr>
          <p:spPr>
            <a:xfrm>
              <a:off x="4215050" y="2064275"/>
              <a:ext cx="2304759" cy="722240"/>
            </a:xfrm>
            <a:prstGeom prst="chevron">
              <a:avLst>
                <a:gd name="adj" fmla="val 54429"/>
              </a:avLst>
            </a:prstGeom>
            <a:solidFill>
              <a:srgbClr val="0099A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1F8281-D3FF-48B6-90C5-0F947DE624F7}"/>
                </a:ext>
              </a:extLst>
            </p:cNvPr>
            <p:cNvSpPr txBox="1"/>
            <p:nvPr/>
          </p:nvSpPr>
          <p:spPr>
            <a:xfrm>
              <a:off x="4695529" y="1947927"/>
              <a:ext cx="2130455" cy="1037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Lũy thừa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27">
            <a:extLst>
              <a:ext uri="{FF2B5EF4-FFF2-40B4-BE49-F238E27FC236}">
                <a16:creationId xmlns:a16="http://schemas.microsoft.com/office/drawing/2014/main" id="{6146B03F-0048-471A-8C77-8FE40D9D7D01}"/>
              </a:ext>
            </a:extLst>
          </p:cNvPr>
          <p:cNvGrpSpPr/>
          <p:nvPr/>
        </p:nvGrpSpPr>
        <p:grpSpPr>
          <a:xfrm>
            <a:off x="2858276" y="4211490"/>
            <a:ext cx="3847324" cy="664970"/>
            <a:chOff x="4215050" y="1960966"/>
            <a:chExt cx="7367349" cy="937028"/>
          </a:xfrm>
        </p:grpSpPr>
        <p:sp>
          <p:nvSpPr>
            <p:cNvPr id="29" name="燕尾形 54">
              <a:extLst>
                <a:ext uri="{FF2B5EF4-FFF2-40B4-BE49-F238E27FC236}">
                  <a16:creationId xmlns:a16="http://schemas.microsoft.com/office/drawing/2014/main" id="{71D56308-6535-4080-9D0C-CBAFA1EB4FFA}"/>
                </a:ext>
              </a:extLst>
            </p:cNvPr>
            <p:cNvSpPr/>
            <p:nvPr/>
          </p:nvSpPr>
          <p:spPr>
            <a:xfrm>
              <a:off x="6448792" y="2077275"/>
              <a:ext cx="2580693" cy="722240"/>
            </a:xfrm>
            <a:prstGeom prst="chevron">
              <a:avLst>
                <a:gd name="adj" fmla="val 54429"/>
              </a:avLst>
            </a:prstGeom>
            <a:solidFill>
              <a:srgbClr val="EE4E2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0" name="燕尾形 62">
              <a:extLst>
                <a:ext uri="{FF2B5EF4-FFF2-40B4-BE49-F238E27FC236}">
                  <a16:creationId xmlns:a16="http://schemas.microsoft.com/office/drawing/2014/main" id="{A94775CB-0F3D-49A1-A6E9-3A567A24E58C}"/>
                </a:ext>
              </a:extLst>
            </p:cNvPr>
            <p:cNvSpPr/>
            <p:nvPr/>
          </p:nvSpPr>
          <p:spPr>
            <a:xfrm>
              <a:off x="8878368" y="2077275"/>
              <a:ext cx="2704031" cy="722240"/>
            </a:xfrm>
            <a:prstGeom prst="chevron">
              <a:avLst>
                <a:gd name="adj" fmla="val 54429"/>
              </a:avLst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99D6B5-854C-4E4F-8550-848EC033350A}"/>
                </a:ext>
              </a:extLst>
            </p:cNvPr>
            <p:cNvSpPr txBox="1"/>
            <p:nvPr/>
          </p:nvSpPr>
          <p:spPr>
            <a:xfrm>
              <a:off x="7320747" y="1978558"/>
              <a:ext cx="1047376" cy="840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[ ]</a:t>
              </a:r>
              <a:endPara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7159C07-0CDB-49E8-9B9A-EDCA9BADBF86}"/>
                </a:ext>
              </a:extLst>
            </p:cNvPr>
            <p:cNvSpPr txBox="1"/>
            <p:nvPr/>
          </p:nvSpPr>
          <p:spPr>
            <a:xfrm>
              <a:off x="9804999" y="1960966"/>
              <a:ext cx="1168114" cy="840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{ }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燕尾形 64">
              <a:extLst>
                <a:ext uri="{FF2B5EF4-FFF2-40B4-BE49-F238E27FC236}">
                  <a16:creationId xmlns:a16="http://schemas.microsoft.com/office/drawing/2014/main" id="{5A7D6B86-C34B-42D9-87E4-85865D4D63C4}"/>
                </a:ext>
              </a:extLst>
            </p:cNvPr>
            <p:cNvSpPr/>
            <p:nvPr/>
          </p:nvSpPr>
          <p:spPr>
            <a:xfrm>
              <a:off x="4215050" y="2064275"/>
              <a:ext cx="2304759" cy="722240"/>
            </a:xfrm>
            <a:prstGeom prst="chevron">
              <a:avLst>
                <a:gd name="adj" fmla="val 5442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065E04-7434-4950-932F-947F83035BA4}"/>
                </a:ext>
              </a:extLst>
            </p:cNvPr>
            <p:cNvSpPr txBox="1"/>
            <p:nvPr/>
          </p:nvSpPr>
          <p:spPr>
            <a:xfrm>
              <a:off x="4827051" y="1978559"/>
              <a:ext cx="1184665" cy="919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 )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349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ổng hợp 57+ về hình nền powerpoint về trường học - cdgdbentre.edu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209800" y="1066800"/>
            <a:ext cx="449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i="1" kern="10">
                <a:ln w="571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Hướng dẫn học bài ở nhà</a:t>
            </a:r>
            <a:endParaRPr lang="en-US" sz="3600" i="1" kern="10">
              <a:ln w="57150">
                <a:solidFill>
                  <a:srgbClr val="FF0066"/>
                </a:solidFill>
                <a:round/>
                <a:headEnd/>
                <a:tailEnd/>
              </a:ln>
              <a:solidFill>
                <a:srgbClr val="FFFF66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1752600"/>
            <a:ext cx="480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Ôn</a:t>
            </a:r>
            <a:r>
              <a:rPr lang="en-US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kiến</a:t>
            </a:r>
            <a:r>
              <a:rPr lang="en-US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7.</a:t>
            </a:r>
            <a:r>
              <a:rPr lang="vi-VN" sz="2800" b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                                                  </a:t>
            </a:r>
            <a:r>
              <a:rPr lang="en-US" sz="2800" b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-Làm </a:t>
            </a:r>
            <a:r>
              <a:rPr lang="en-US" sz="28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1.48; 1.49 SGK </a:t>
            </a:r>
            <a:r>
              <a:rPr lang="en-US" sz="28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26. </a:t>
            </a:r>
            <a:r>
              <a:rPr lang="en-US" sz="28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1.63; 1.66; 1.67 SBT </a:t>
            </a:r>
            <a:r>
              <a:rPr lang="en-US" sz="2800" b="1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trang</a:t>
            </a:r>
            <a:r>
              <a:rPr lang="en-US" sz="2800" b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26.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Thank You, Cảm ơn kết thúc 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0038" cy="6858000"/>
          </a:xfrm>
          <a:prstGeom prst="rect">
            <a:avLst/>
          </a:prstGeom>
          <a:noFill/>
        </p:spPr>
      </p:pic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2209800"/>
          </a:xfrm>
        </p:spPr>
        <p:txBody>
          <a:bodyPr/>
          <a:lstStyle/>
          <a:p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 CÁC EM ĐÃ CÙNG THAM GIA BÀI HỌC HÔM NAY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219075"/>
            <a:ext cx="8153400" cy="4048125"/>
            <a:chOff x="152400" y="219445"/>
            <a:chExt cx="8153400" cy="4047755"/>
          </a:xfrm>
        </p:grpSpPr>
        <p:pic>
          <p:nvPicPr>
            <p:cNvPr id="410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" y="219445"/>
              <a:ext cx="8153400" cy="4047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81000"/>
              <a:ext cx="5562600" cy="3810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6600CC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7" name="Google Shape;169;p7"/>
          <p:cNvSpPr/>
          <p:nvPr/>
        </p:nvSpPr>
        <p:spPr>
          <a:xfrm>
            <a:off x="838200" y="4343400"/>
            <a:ext cx="8001000" cy="2227462"/>
          </a:xfrm>
          <a:prstGeom prst="cloud">
            <a:avLst/>
          </a:prstGeom>
          <a:solidFill>
            <a:srgbClr val="FFFFFF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114300" dir="5400000" algn="ctr" rotWithShape="0">
              <a:srgbClr val="000000"/>
            </a:outerShdw>
            <a:reflection stA="50000" endA="300" endPos="54000" dist="101600" dir="5400000" sy="-100000" algn="bl" rotWithShape="0"/>
          </a:effectLst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Để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tránh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tình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trạng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trên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, ta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cần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có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quy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vi-VN" sz="3200" kern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ước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thống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nhất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về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thứ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tự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thực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hiện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các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phép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tính</a:t>
            </a:r>
            <a:r>
              <a:rPr lang="en-US" sz="3200" kern="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 </a:t>
            </a:r>
            <a:endParaRPr sz="3200" kern="0" dirty="0">
              <a:solidFill>
                <a:sysClr val="windowText" lastClr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20+ Ảnh Đẹp Bầu Trời Cool Ngầ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0668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vi-VN" sz="7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10: </a:t>
            </a:r>
            <a:endParaRPr lang="vi-VN" altLang="vi-VN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altLang="vi-VN" sz="7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TỰ THỰC HIỆN CÁC PHÉP TÍNH</a:t>
            </a:r>
            <a:endParaRPr lang="en-US" sz="7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0CE96A-1C4F-4D93-A102-57CFBD50A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71" y="4296792"/>
            <a:ext cx="1990430" cy="2507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6CF867-5F98-451E-AA93-5A5673E5E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04" y="4219112"/>
            <a:ext cx="1666826" cy="2614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E3BAFD-F7AA-4AB9-9A63-8A5A06DD4A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19112"/>
            <a:ext cx="1768794" cy="2287146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04026FE-172C-48DB-B4A6-BB29197523DA}"/>
              </a:ext>
            </a:extLst>
          </p:cNvPr>
          <p:cNvSpPr/>
          <p:nvPr/>
        </p:nvSpPr>
        <p:spPr>
          <a:xfrm>
            <a:off x="3941716" y="2166257"/>
            <a:ext cx="2465615" cy="1121229"/>
          </a:xfrm>
          <a:prstGeom prst="cloudCallout">
            <a:avLst>
              <a:gd name="adj1" fmla="val -13408"/>
              <a:gd name="adj2" fmla="val 12867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4A81785-2CA4-4280-905F-9FA304C3E400}"/>
              </a:ext>
            </a:extLst>
          </p:cNvPr>
          <p:cNvSpPr/>
          <p:nvPr/>
        </p:nvSpPr>
        <p:spPr>
          <a:xfrm>
            <a:off x="6513466" y="2182584"/>
            <a:ext cx="2465615" cy="1121229"/>
          </a:xfrm>
          <a:prstGeom prst="cloudCallout">
            <a:avLst>
              <a:gd name="adj1" fmla="val -13408"/>
              <a:gd name="adj2" fmla="val 12867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6023B7AD-9822-465E-8B07-B6BE879FE0B9}"/>
              </a:ext>
            </a:extLst>
          </p:cNvPr>
          <p:cNvSpPr/>
          <p:nvPr/>
        </p:nvSpPr>
        <p:spPr>
          <a:xfrm>
            <a:off x="196429" y="265935"/>
            <a:ext cx="4604171" cy="3163065"/>
          </a:xfrm>
          <a:prstGeom prst="cloudCallout">
            <a:avLst>
              <a:gd name="adj1" fmla="val -10609"/>
              <a:gd name="adj2" fmla="val 8734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6D18E6-6F47-40EF-8D7E-A6AC2EAA53EB}"/>
                  </a:ext>
                </a:extLst>
              </p:cNvPr>
              <p:cNvSpPr txBox="1"/>
              <p:nvPr/>
            </p:nvSpPr>
            <p:spPr>
              <a:xfrm>
                <a:off x="5485527" y="2496037"/>
                <a:ext cx="29609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/>
                  <a:t>3 + 4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/>
                  <a:t> 2 = 7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/>
                  <a:t> 2 = 14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36D18E6-6F47-40EF-8D7E-A6AC2EAA5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145" y="2496038"/>
                <a:ext cx="2220686" cy="461665"/>
              </a:xfrm>
              <a:prstGeom prst="rect">
                <a:avLst/>
              </a:prstGeom>
              <a:blipFill>
                <a:blip r:embed="rId5"/>
                <a:stretch>
                  <a:fillRect l="-329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FF34D8-FD77-466E-A028-34F339AF3776}"/>
                  </a:ext>
                </a:extLst>
              </p:cNvPr>
              <p:cNvSpPr txBox="1"/>
              <p:nvPr/>
            </p:nvSpPr>
            <p:spPr>
              <a:xfrm>
                <a:off x="8869677" y="2512364"/>
                <a:ext cx="29609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/>
                  <a:t>3 + 4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/>
                  <a:t> 2 = 3 + 8 = 11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FF34D8-FD77-466E-A028-34F339AF3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257" y="2512365"/>
                <a:ext cx="2220686" cy="461665"/>
              </a:xfrm>
              <a:prstGeom prst="rect">
                <a:avLst/>
              </a:prstGeom>
              <a:blipFill>
                <a:blip r:embed="rId6"/>
                <a:stretch>
                  <a:fillRect l="-30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4709B8B-022A-4FC1-B6F0-86D09103099C}"/>
              </a:ext>
            </a:extLst>
          </p:cNvPr>
          <p:cNvSpPr txBox="1"/>
          <p:nvPr/>
        </p:nvSpPr>
        <p:spPr>
          <a:xfrm>
            <a:off x="707561" y="866628"/>
            <a:ext cx="33416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Khi tính giá trị của một biểu thức, ta không được làm tùy tiện mà phải tính theo đúng quy ước thứ tự thực hiện các phép tính.</a:t>
            </a:r>
          </a:p>
        </p:txBody>
      </p:sp>
    </p:spTree>
    <p:extLst>
      <p:ext uri="{BB962C8B-B14F-4D97-AF65-F5344CB8AC3E}">
        <p14:creationId xmlns:p14="http://schemas.microsoft.com/office/powerpoint/2010/main" val="285874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ẫu slide ấn tượng với pinterest background powerpoint đẹp và chuyên nghiệ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THỨ TỰ THỰC HIỆN CÁC PHÉP TÍNH TRONG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 MỘT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BIỂU THỨC KHÔNG C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DẤU NGOẶC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ADF56F46-E352-4403-9B7D-36BE342B78CF}"/>
              </a:ext>
            </a:extLst>
          </p:cNvPr>
          <p:cNvSpPr/>
          <p:nvPr/>
        </p:nvSpPr>
        <p:spPr>
          <a:xfrm>
            <a:off x="0" y="990600"/>
            <a:ext cx="9144000" cy="35319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B4A25A-0AF5-45FC-9D80-28246EA74874}"/>
              </a:ext>
            </a:extLst>
          </p:cNvPr>
          <p:cNvSpPr txBox="1"/>
          <p:nvPr/>
        </p:nvSpPr>
        <p:spPr>
          <a:xfrm>
            <a:off x="990600" y="990600"/>
            <a:ext cx="7095212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thức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24"/>
          <a:stretch/>
        </p:blipFill>
        <p:spPr>
          <a:xfrm>
            <a:off x="685800" y="3048000"/>
            <a:ext cx="2126392" cy="1485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08"/>
          <a:stretch/>
        </p:blipFill>
        <p:spPr>
          <a:xfrm flipH="1">
            <a:off x="6934200" y="2819400"/>
            <a:ext cx="1716401" cy="17009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048000"/>
            <a:ext cx="742511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68439" y="2209800"/>
            <a:ext cx="881973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2286000" y="1828800"/>
            <a:ext cx="2743200" cy="1600200"/>
          </a:xfrm>
          <a:prstGeom prst="wedgeEllipseCallout">
            <a:avLst>
              <a:gd name="adj1" fmla="val -62050"/>
              <a:gd name="adj2" fmla="val 39168"/>
            </a:avLst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0800" y="1905000"/>
            <a:ext cx="228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  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15 + 12 – 7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-7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= 20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 rot="411100">
            <a:off x="5082499" y="1589706"/>
            <a:ext cx="2418001" cy="1613713"/>
          </a:xfrm>
          <a:prstGeom prst="wedgeEllipseCallout">
            <a:avLst>
              <a:gd name="adj1" fmla="val 62370"/>
              <a:gd name="adj2" fmla="val 16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0" y="1752600"/>
            <a:ext cx="192713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  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100 : 10 .2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= 100 : 20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= 5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3657600"/>
            <a:ext cx="419100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414B30-E759-4F66-8269-A9EBE6C2DA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808880" cy="82828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FCCBE5C-6AE2-4056-BF7B-A050584A8C97}"/>
              </a:ext>
            </a:extLst>
          </p:cNvPr>
          <p:cNvGrpSpPr/>
          <p:nvPr/>
        </p:nvGrpSpPr>
        <p:grpSpPr>
          <a:xfrm>
            <a:off x="8534394" y="3429000"/>
            <a:ext cx="609600" cy="830997"/>
            <a:chOff x="10066674" y="3599800"/>
            <a:chExt cx="726459" cy="98250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23E5F3D-AE0E-4390-ADE2-00F3C98982CD}"/>
                </a:ext>
              </a:extLst>
            </p:cNvPr>
            <p:cNvSpPr/>
            <p:nvPr/>
          </p:nvSpPr>
          <p:spPr>
            <a:xfrm>
              <a:off x="10104027" y="3753546"/>
              <a:ext cx="689106" cy="64633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4B012D-4F43-4A26-BB9D-751F41D833BC}"/>
                </a:ext>
              </a:extLst>
            </p:cNvPr>
            <p:cNvSpPr txBox="1"/>
            <p:nvPr/>
          </p:nvSpPr>
          <p:spPr>
            <a:xfrm>
              <a:off x="10066674" y="3599800"/>
              <a:ext cx="511551" cy="98250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en-SG" sz="4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" y="4800600"/>
            <a:ext cx="9144000" cy="1828800"/>
          </a:xfrm>
          <a:prstGeom prst="roundRect">
            <a:avLst>
              <a:gd name="adj" fmla="val 23409"/>
            </a:avLst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4724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chia),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 animBg="1"/>
      <p:bldP spid="11" grpId="0"/>
      <p:bldP spid="12" grpId="0" animBg="1"/>
      <p:bldP spid="13" grpId="0"/>
      <p:bldP spid="14" grpId="0"/>
      <p:bldP spid="19" grpId="1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99+ Hình nền Slide chuyên nghiệ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5471306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CB50DE-55EA-4D85-BCFD-58F1324110E3}"/>
              </a:ext>
            </a:extLst>
          </p:cNvPr>
          <p:cNvSpPr txBox="1"/>
          <p:nvPr/>
        </p:nvSpPr>
        <p:spPr>
          <a:xfrm>
            <a:off x="1219200" y="685800"/>
            <a:ext cx="2371162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 49 – 32 + 16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07B9A-C215-4524-B891-26F09867A2B1}"/>
              </a:ext>
            </a:extLst>
          </p:cNvPr>
          <p:cNvSpPr txBox="1"/>
          <p:nvPr/>
        </p:nvSpPr>
        <p:spPr>
          <a:xfrm>
            <a:off x="5715000" y="685800"/>
            <a:ext cx="1850186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 36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41B9C-5BBB-4454-8D8F-7924E038C9AD}"/>
              </a:ext>
            </a:extLst>
          </p:cNvPr>
          <p:cNvSpPr txBox="1"/>
          <p:nvPr/>
        </p:nvSpPr>
        <p:spPr>
          <a:xfrm>
            <a:off x="152400" y="1219200"/>
            <a:ext cx="984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  <a:endParaRPr lang="en-US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219200"/>
            <a:ext cx="2371162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 49 – 32 + 16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286000"/>
            <a:ext cx="1850186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 36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8F4F65-588A-4366-B91E-704BF27EBC2D}"/>
              </a:ext>
            </a:extLst>
          </p:cNvPr>
          <p:cNvGrpSpPr/>
          <p:nvPr/>
        </p:nvGrpSpPr>
        <p:grpSpPr>
          <a:xfrm>
            <a:off x="5562600" y="1752600"/>
            <a:ext cx="3317954" cy="722240"/>
            <a:chOff x="6538057" y="3677189"/>
            <a:chExt cx="3317954" cy="722240"/>
          </a:xfrm>
        </p:grpSpPr>
        <p:sp>
          <p:nvSpPr>
            <p:cNvPr id="10" name="燕尾形 54">
              <a:extLst>
                <a:ext uri="{FF2B5EF4-FFF2-40B4-BE49-F238E27FC236}">
                  <a16:creationId xmlns:a16="http://schemas.microsoft.com/office/drawing/2014/main" id="{BD775ABA-2CEF-4410-B428-87A0BAFA5052}"/>
                </a:ext>
              </a:extLst>
            </p:cNvPr>
            <p:cNvSpPr/>
            <p:nvPr/>
          </p:nvSpPr>
          <p:spPr>
            <a:xfrm>
              <a:off x="6538057" y="3677189"/>
              <a:ext cx="1667954" cy="722240"/>
            </a:xfrm>
            <a:prstGeom prst="chevron">
              <a:avLst>
                <a:gd name="adj" fmla="val 54429"/>
              </a:avLst>
            </a:prstGeom>
            <a:solidFill>
              <a:srgbClr val="EA610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1" name="燕尾形 62">
              <a:extLst>
                <a:ext uri="{FF2B5EF4-FFF2-40B4-BE49-F238E27FC236}">
                  <a16:creationId xmlns:a16="http://schemas.microsoft.com/office/drawing/2014/main" id="{8A9C2A41-4EA8-4F23-B1F3-48932E89B428}"/>
                </a:ext>
              </a:extLst>
            </p:cNvPr>
            <p:cNvSpPr/>
            <p:nvPr/>
          </p:nvSpPr>
          <p:spPr>
            <a:xfrm>
              <a:off x="8108341" y="3677189"/>
              <a:ext cx="1747670" cy="722240"/>
            </a:xfrm>
            <a:prstGeom prst="chevron">
              <a:avLst>
                <a:gd name="adj" fmla="val 54429"/>
              </a:avLst>
            </a:prstGeom>
            <a:solidFill>
              <a:srgbClr val="EF932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68B85D-721D-4394-BE20-9F811473A6B8}"/>
                </a:ext>
              </a:extLst>
            </p:cNvPr>
            <p:cNvSpPr txBox="1"/>
            <p:nvPr/>
          </p:nvSpPr>
          <p:spPr>
            <a:xfrm>
              <a:off x="6995168" y="3691182"/>
              <a:ext cx="753732" cy="60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Trái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10EDBD-D07D-41DF-8CF4-DA84A414295B}"/>
                </a:ext>
              </a:extLst>
            </p:cNvPr>
            <p:cNvSpPr txBox="1"/>
            <p:nvPr/>
          </p:nvSpPr>
          <p:spPr>
            <a:xfrm>
              <a:off x="8565452" y="3677189"/>
              <a:ext cx="841897" cy="60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Phải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Right Brace 13"/>
          <p:cNvSpPr/>
          <p:nvPr/>
        </p:nvSpPr>
        <p:spPr>
          <a:xfrm rot="5400000">
            <a:off x="1952603" y="1247797"/>
            <a:ext cx="144662" cy="1001869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52600" y="1828800"/>
            <a:ext cx="706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1219200"/>
            <a:ext cx="1665841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= 17 + 16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CF93C3-8A2D-46D4-977D-54AA341A3D0E}"/>
              </a:ext>
            </a:extLst>
          </p:cNvPr>
          <p:cNvSpPr txBox="1"/>
          <p:nvPr/>
        </p:nvSpPr>
        <p:spPr>
          <a:xfrm>
            <a:off x="4953000" y="1219200"/>
            <a:ext cx="1015021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= 33.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Brace 17"/>
          <p:cNvSpPr/>
          <p:nvPr/>
        </p:nvSpPr>
        <p:spPr>
          <a:xfrm rot="5400000">
            <a:off x="1589785" y="2525015"/>
            <a:ext cx="117408" cy="706178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47800" y="2971800"/>
            <a:ext cx="364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2286000"/>
            <a:ext cx="1194558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= 6 . 3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0C877D-6665-4A60-B611-368F2B58A968}"/>
              </a:ext>
            </a:extLst>
          </p:cNvPr>
          <p:cNvSpPr txBox="1"/>
          <p:nvPr/>
        </p:nvSpPr>
        <p:spPr>
          <a:xfrm>
            <a:off x="3505200" y="2286000"/>
            <a:ext cx="1015021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= 18.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034C97-D5F8-483E-9E68-321F99FFFABB}"/>
              </a:ext>
            </a:extLst>
          </p:cNvPr>
          <p:cNvSpPr txBox="1"/>
          <p:nvPr/>
        </p:nvSpPr>
        <p:spPr>
          <a:xfrm>
            <a:off x="685800" y="3352800"/>
            <a:ext cx="4182555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80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5943C6-4E27-4A4A-9EAD-F656AEA11C3E}"/>
              </a:ext>
            </a:extLst>
          </p:cNvPr>
          <p:cNvSpPr txBox="1"/>
          <p:nvPr/>
        </p:nvSpPr>
        <p:spPr>
          <a:xfrm>
            <a:off x="762000" y="3733800"/>
            <a:ext cx="350520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a) 507 – 159 – 59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176DCE-3554-4743-ABBF-9B6BB6E74BC6}"/>
              </a:ext>
            </a:extLst>
          </p:cNvPr>
          <p:cNvSpPr txBox="1"/>
          <p:nvPr/>
        </p:nvSpPr>
        <p:spPr>
          <a:xfrm>
            <a:off x="4876800" y="3810000"/>
            <a:ext cx="280523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b) 180 : 6 : 3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799E1C-0599-47FC-B028-610EA3FE64DA}"/>
              </a:ext>
            </a:extLst>
          </p:cNvPr>
          <p:cNvSpPr txBox="1"/>
          <p:nvPr/>
        </p:nvSpPr>
        <p:spPr>
          <a:xfrm>
            <a:off x="0" y="4191000"/>
            <a:ext cx="98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434E93-7931-43B6-978A-28AE7A09FE63}"/>
              </a:ext>
            </a:extLst>
          </p:cNvPr>
          <p:cNvSpPr txBox="1"/>
          <p:nvPr/>
        </p:nvSpPr>
        <p:spPr>
          <a:xfrm>
            <a:off x="762000" y="4191000"/>
            <a:ext cx="2797561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 507 – 159 – 59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2B9111FA-9EC0-4BF5-8A7A-450691817DD1}"/>
              </a:ext>
            </a:extLst>
          </p:cNvPr>
          <p:cNvSpPr/>
          <p:nvPr/>
        </p:nvSpPr>
        <p:spPr>
          <a:xfrm rot="5400000">
            <a:off x="1796101" y="4071299"/>
            <a:ext cx="217714" cy="1371516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8B25F6-7C9B-421F-804E-2F6189151779}"/>
              </a:ext>
            </a:extLst>
          </p:cNvPr>
          <p:cNvSpPr/>
          <p:nvPr/>
        </p:nvSpPr>
        <p:spPr>
          <a:xfrm>
            <a:off x="1524000" y="4876800"/>
            <a:ext cx="706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348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F0A4C6-4F93-406B-A020-61C4EEF9709E}"/>
              </a:ext>
            </a:extLst>
          </p:cNvPr>
          <p:cNvSpPr txBox="1"/>
          <p:nvPr/>
        </p:nvSpPr>
        <p:spPr>
          <a:xfrm>
            <a:off x="3352800" y="4191000"/>
            <a:ext cx="1923398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= 348 – 159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F31313-0A53-49F1-B68F-413C93CEA8EE}"/>
              </a:ext>
            </a:extLst>
          </p:cNvPr>
          <p:cNvSpPr txBox="1"/>
          <p:nvPr/>
        </p:nvSpPr>
        <p:spPr>
          <a:xfrm>
            <a:off x="5257800" y="4191000"/>
            <a:ext cx="1194558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= 189.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8972FD-2DA4-45C7-B352-F1074F5B97B3}"/>
              </a:ext>
            </a:extLst>
          </p:cNvPr>
          <p:cNvSpPr txBox="1"/>
          <p:nvPr/>
        </p:nvSpPr>
        <p:spPr>
          <a:xfrm>
            <a:off x="609600" y="5334000"/>
            <a:ext cx="2029723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 180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07576B83-D30C-4F33-A8E5-15F0345B34C1}"/>
              </a:ext>
            </a:extLst>
          </p:cNvPr>
          <p:cNvSpPr/>
          <p:nvPr/>
        </p:nvSpPr>
        <p:spPr>
          <a:xfrm rot="5400000">
            <a:off x="1526850" y="5483550"/>
            <a:ext cx="160179" cy="927880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54B78C-F2E9-41E0-A50D-B4A18A37A13F}"/>
              </a:ext>
            </a:extLst>
          </p:cNvPr>
          <p:cNvSpPr/>
          <p:nvPr/>
        </p:nvSpPr>
        <p:spPr>
          <a:xfrm>
            <a:off x="1371600" y="60960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C40250-A3E4-4CC8-8C2F-1B3488EEBA02}"/>
              </a:ext>
            </a:extLst>
          </p:cNvPr>
          <p:cNvSpPr txBox="1"/>
          <p:nvPr/>
        </p:nvSpPr>
        <p:spPr>
          <a:xfrm>
            <a:off x="2590800" y="5334000"/>
            <a:ext cx="1571905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= 30 : 3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EA782B-7959-4B9A-A71F-72228DF757A9}"/>
              </a:ext>
            </a:extLst>
          </p:cNvPr>
          <p:cNvSpPr txBox="1"/>
          <p:nvPr/>
        </p:nvSpPr>
        <p:spPr>
          <a:xfrm>
            <a:off x="3886200" y="5334000"/>
            <a:ext cx="1015021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= 10.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8" grpId="0" animBg="1"/>
      <p:bldP spid="19" grpId="0"/>
      <p:bldP spid="22" grpId="0"/>
      <p:bldP spid="23" grpId="0"/>
      <p:bldP spid="27" grpId="0" animBg="1"/>
      <p:bldP spid="28" grpId="0"/>
      <p:bldP spid="29" grpId="0"/>
      <p:bldP spid="32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20"/>
          <p:cNvGrpSpPr>
            <a:grpSpLocks/>
          </p:cNvGrpSpPr>
          <p:nvPr/>
        </p:nvGrpSpPr>
        <p:grpSpPr bwMode="auto">
          <a:xfrm>
            <a:off x="-36513" y="0"/>
            <a:ext cx="9180513" cy="7018338"/>
            <a:chOff x="-12" y="-5"/>
            <a:chExt cx="5783" cy="4325"/>
          </a:xfrm>
        </p:grpSpPr>
        <p:grpSp>
          <p:nvGrpSpPr>
            <p:cNvPr id="14" name="Group 1"/>
            <p:cNvGrpSpPr>
              <a:grpSpLocks/>
            </p:cNvGrpSpPr>
            <p:nvPr/>
          </p:nvGrpSpPr>
          <p:grpSpPr bwMode="auto">
            <a:xfrm>
              <a:off x="-12" y="128"/>
              <a:ext cx="5783" cy="408"/>
              <a:chOff x="-19045" y="216550"/>
              <a:chExt cx="9180548" cy="649224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167" name="Freeform 15"/>
            <p:cNvSpPr>
              <a:spLocks/>
            </p:cNvSpPr>
            <p:nvPr/>
          </p:nvSpPr>
          <p:spPr bwMode="auto">
            <a:xfrm flipV="1">
              <a:off x="-6" y="3664"/>
              <a:ext cx="5772" cy="656"/>
            </a:xfrm>
            <a:custGeom>
              <a:avLst/>
              <a:gdLst>
                <a:gd name="T0" fmla="*/ 6 w 5772"/>
                <a:gd name="T1" fmla="*/ 2 h 656"/>
                <a:gd name="T2" fmla="*/ 2542 w 5772"/>
                <a:gd name="T3" fmla="*/ 0 h 656"/>
                <a:gd name="T4" fmla="*/ 4374 w 5772"/>
                <a:gd name="T5" fmla="*/ 367 h 656"/>
                <a:gd name="T6" fmla="*/ 5766 w 5772"/>
                <a:gd name="T7" fmla="*/ 55 h 656"/>
                <a:gd name="T8" fmla="*/ 5772 w 5772"/>
                <a:gd name="T9" fmla="*/ 213 h 656"/>
                <a:gd name="T10" fmla="*/ 4302 w 5772"/>
                <a:gd name="T11" fmla="*/ 439 h 656"/>
                <a:gd name="T12" fmla="*/ 1488 w 5772"/>
                <a:gd name="T13" fmla="*/ 201 h 656"/>
                <a:gd name="T14" fmla="*/ 0 w 5772"/>
                <a:gd name="T15" fmla="*/ 656 h 656"/>
                <a:gd name="T16" fmla="*/ 6 w 5772"/>
                <a:gd name="T17" fmla="*/ 2 h 6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72"/>
                <a:gd name="T28" fmla="*/ 0 h 656"/>
                <a:gd name="T29" fmla="*/ 5772 w 5772"/>
                <a:gd name="T30" fmla="*/ 656 h 6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 rotWithShape="0">
              <a:gsLst>
                <a:gs pos="0">
                  <a:srgbClr val="0079AF">
                    <a:alpha val="45000"/>
                  </a:srgbClr>
                </a:gs>
                <a:gs pos="100000">
                  <a:srgbClr val="00EBF8">
                    <a:alpha val="54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V="1">
              <a:off x="2760" y="3918"/>
              <a:ext cx="3000" cy="402"/>
            </a:xfrm>
            <a:custGeom>
              <a:avLst/>
              <a:gdLst>
                <a:gd name="T0" fmla="*/ 0 w 3000"/>
                <a:gd name="T1" fmla="*/ 0 h 595"/>
                <a:gd name="T2" fmla="*/ 1668 w 3000"/>
                <a:gd name="T3" fmla="*/ 564 h 595"/>
                <a:gd name="T4" fmla="*/ 3000 w 3000"/>
                <a:gd name="T5" fmla="*/ 186 h 595"/>
                <a:gd name="T6" fmla="*/ 3000 w 3000"/>
                <a:gd name="T7" fmla="*/ 6 h 595"/>
                <a:gd name="T8" fmla="*/ 0 w 3000"/>
                <a:gd name="T9" fmla="*/ 0 h 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0"/>
                <a:gd name="T16" fmla="*/ 0 h 595"/>
                <a:gd name="T17" fmla="*/ 3000 w 3000"/>
                <a:gd name="T18" fmla="*/ 595 h 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ADB6">
                    <a:alpha val="29999"/>
                  </a:srgbClr>
                </a:gs>
                <a:gs pos="80000">
                  <a:srgbClr val="009BE5">
                    <a:alpha val="42000"/>
                  </a:srgbClr>
                </a:gs>
                <a:gs pos="100000">
                  <a:srgbClr val="009BE5">
                    <a:alpha val="4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760" y="-5"/>
              <a:ext cx="3000" cy="40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0"/>
            <a:ext cx="8170827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28 – 4 . 3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: Rounded Corners 27">
            <a:extLst>
              <a:ext uri="{FF2B5EF4-FFF2-40B4-BE49-F238E27FC236}">
                <a16:creationId xmlns:a16="http://schemas.microsoft.com/office/drawing/2014/main" id="{198A4C9E-F9F7-424D-9569-CB9CD9CBD92D}"/>
              </a:ext>
            </a:extLst>
          </p:cNvPr>
          <p:cNvSpPr/>
          <p:nvPr/>
        </p:nvSpPr>
        <p:spPr>
          <a:xfrm>
            <a:off x="0" y="685800"/>
            <a:ext cx="9144000" cy="35319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1506585" cy="13398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3000" y="3429000"/>
            <a:ext cx="617477" cy="60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133600"/>
            <a:ext cx="1481080" cy="15400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239000" y="3505200"/>
            <a:ext cx="835485" cy="604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0" name="Oval Callout 19"/>
          <p:cNvSpPr/>
          <p:nvPr/>
        </p:nvSpPr>
        <p:spPr>
          <a:xfrm rot="21257139">
            <a:off x="2072601" y="1137626"/>
            <a:ext cx="2606979" cy="1834886"/>
          </a:xfrm>
          <a:prstGeom prst="wedgeEllipseCallout">
            <a:avLst>
              <a:gd name="adj1" fmla="val -62050"/>
              <a:gd name="adj2" fmla="val 3916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0" y="1447800"/>
            <a:ext cx="190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28 – 4 . 3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24 . 3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=72</a:t>
            </a:r>
          </a:p>
        </p:txBody>
      </p:sp>
      <p:sp>
        <p:nvSpPr>
          <p:cNvPr id="22" name="Oval Callout 21"/>
          <p:cNvSpPr/>
          <p:nvPr/>
        </p:nvSpPr>
        <p:spPr>
          <a:xfrm rot="417380">
            <a:off x="5037589" y="1340469"/>
            <a:ext cx="2095231" cy="1524232"/>
          </a:xfrm>
          <a:prstGeom prst="wedgeEllipseCallout">
            <a:avLst>
              <a:gd name="adj1" fmla="val 62370"/>
              <a:gd name="adj2" fmla="val 16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4000" y="1447800"/>
            <a:ext cx="164339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28 – 4 . 3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28 – 12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16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CA593CE-EAFA-4627-84D1-E5BB0E31BB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133600"/>
            <a:ext cx="808880" cy="82828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0800" y="3124200"/>
            <a:ext cx="419100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189B193-5F21-473B-B126-D52BA7ECB860}"/>
              </a:ext>
            </a:extLst>
          </p:cNvPr>
          <p:cNvGrpSpPr/>
          <p:nvPr/>
        </p:nvGrpSpPr>
        <p:grpSpPr>
          <a:xfrm>
            <a:off x="152400" y="2362200"/>
            <a:ext cx="689106" cy="830997"/>
            <a:chOff x="10104027" y="3689893"/>
            <a:chExt cx="689106" cy="83099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49E3EFE-309E-401D-A705-2550444E3181}"/>
                </a:ext>
              </a:extLst>
            </p:cNvPr>
            <p:cNvSpPr/>
            <p:nvPr/>
          </p:nvSpPr>
          <p:spPr>
            <a:xfrm>
              <a:off x="10104027" y="3753546"/>
              <a:ext cx="689106" cy="64633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628BAE-DD7D-4DBE-834B-3A4FDF98918E}"/>
                </a:ext>
              </a:extLst>
            </p:cNvPr>
            <p:cNvSpPr txBox="1"/>
            <p:nvPr/>
          </p:nvSpPr>
          <p:spPr>
            <a:xfrm>
              <a:off x="10192804" y="3689893"/>
              <a:ext cx="511551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en-SG" sz="4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4419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chia,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chia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và trừ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diamond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 animBg="1"/>
      <p:bldP spid="21" grpId="0"/>
      <p:bldP spid="22" grpId="0" animBg="1"/>
      <p:bldP spid="23" grpId="0"/>
      <p:bldP spid="26" grpId="0"/>
      <p:bldP spid="3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05269" y="6419461"/>
            <a:ext cx="1602533" cy="1772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5170005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819376-A5CE-4368-B848-F6098EFE3023}"/>
              </a:ext>
            </a:extLst>
          </p:cNvPr>
          <p:cNvSpPr txBox="1"/>
          <p:nvPr/>
        </p:nvSpPr>
        <p:spPr>
          <a:xfrm>
            <a:off x="4724400" y="0"/>
            <a:ext cx="320040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    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36 – 18 : 2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+ 8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271875-B440-4D0D-A5E0-D624243560FF}"/>
              </a:ext>
            </a:extLst>
          </p:cNvPr>
          <p:cNvSpPr txBox="1"/>
          <p:nvPr/>
        </p:nvSpPr>
        <p:spPr>
          <a:xfrm>
            <a:off x="228600" y="609600"/>
            <a:ext cx="98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066800"/>
            <a:ext cx="3502882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    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36 – 18 : 2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+ 8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AAB354-BDA7-42E6-8245-F03080B991F8}"/>
              </a:ext>
            </a:extLst>
          </p:cNvPr>
          <p:cNvGrpSpPr/>
          <p:nvPr/>
        </p:nvGrpSpPr>
        <p:grpSpPr>
          <a:xfrm>
            <a:off x="4010393" y="1143000"/>
            <a:ext cx="5133607" cy="722240"/>
            <a:chOff x="6538057" y="3677189"/>
            <a:chExt cx="3317954" cy="722240"/>
          </a:xfrm>
        </p:grpSpPr>
        <p:sp>
          <p:nvSpPr>
            <p:cNvPr id="28" name="燕尾形 54">
              <a:extLst>
                <a:ext uri="{FF2B5EF4-FFF2-40B4-BE49-F238E27FC236}">
                  <a16:creationId xmlns:a16="http://schemas.microsoft.com/office/drawing/2014/main" id="{946D9CCF-E3A8-427C-9974-8207B1CEDF41}"/>
                </a:ext>
              </a:extLst>
            </p:cNvPr>
            <p:cNvSpPr/>
            <p:nvPr/>
          </p:nvSpPr>
          <p:spPr>
            <a:xfrm>
              <a:off x="6538057" y="3677189"/>
              <a:ext cx="1667954" cy="722240"/>
            </a:xfrm>
            <a:prstGeom prst="chevron">
              <a:avLst>
                <a:gd name="adj" fmla="val 54429"/>
              </a:avLst>
            </a:prstGeom>
            <a:solidFill>
              <a:srgbClr val="EA610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29" name="燕尾形 62">
              <a:extLst>
                <a:ext uri="{FF2B5EF4-FFF2-40B4-BE49-F238E27FC236}">
                  <a16:creationId xmlns:a16="http://schemas.microsoft.com/office/drawing/2014/main" id="{6B49ADA4-4DBA-45BA-83F7-0641FE2496CA}"/>
                </a:ext>
              </a:extLst>
            </p:cNvPr>
            <p:cNvSpPr/>
            <p:nvPr/>
          </p:nvSpPr>
          <p:spPr>
            <a:xfrm>
              <a:off x="8108341" y="3677189"/>
              <a:ext cx="1747670" cy="722240"/>
            </a:xfrm>
            <a:prstGeom prst="chevron">
              <a:avLst>
                <a:gd name="adj" fmla="val 54429"/>
              </a:avLst>
            </a:prstGeom>
            <a:solidFill>
              <a:srgbClr val="EF932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5" tIns="60953" rIns="121905" bIns="60953"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6775F6-478B-4B70-8BD0-734EFFA5F762}"/>
                </a:ext>
              </a:extLst>
            </p:cNvPr>
            <p:cNvSpPr txBox="1"/>
            <p:nvPr/>
          </p:nvSpPr>
          <p:spPr>
            <a:xfrm>
              <a:off x="6876801" y="3677189"/>
              <a:ext cx="1376957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Nhân, chia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B019E24-D23B-4FF0-8417-B6568BCD1D60}"/>
                </a:ext>
              </a:extLst>
            </p:cNvPr>
            <p:cNvSpPr txBox="1"/>
            <p:nvPr/>
          </p:nvSpPr>
          <p:spPr>
            <a:xfrm>
              <a:off x="8440906" y="3677189"/>
              <a:ext cx="1227957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Cộng, trừ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" name="Right Brace 31"/>
          <p:cNvSpPr/>
          <p:nvPr/>
        </p:nvSpPr>
        <p:spPr>
          <a:xfrm rot="5400000">
            <a:off x="1674007" y="1297793"/>
            <a:ext cx="172595" cy="777409"/>
          </a:xfrm>
          <a:prstGeom prst="rightBrace">
            <a:avLst>
              <a:gd name="adj1" fmla="val 42033"/>
              <a:gd name="adj2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24000" y="1828800"/>
            <a:ext cx="420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" y="2209800"/>
            <a:ext cx="2800767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= 36 – 9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+ 8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ight Brace 34"/>
          <p:cNvSpPr/>
          <p:nvPr/>
        </p:nvSpPr>
        <p:spPr>
          <a:xfrm rot="5400000">
            <a:off x="1883504" y="2612296"/>
            <a:ext cx="124704" cy="538912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76400" y="2971800"/>
            <a:ext cx="599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800" y="3429000"/>
            <a:ext cx="2492990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= 36 – 27 + 8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ight Brace 37"/>
          <p:cNvSpPr/>
          <p:nvPr/>
        </p:nvSpPr>
        <p:spPr>
          <a:xfrm rot="5400000">
            <a:off x="1607727" y="3650073"/>
            <a:ext cx="91675" cy="868729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524000" y="4191000"/>
            <a:ext cx="599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8200" y="4648200"/>
            <a:ext cx="1467068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= 9 + 8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0600" y="5410200"/>
            <a:ext cx="928459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= 17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05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 animBg="1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AD0B1B-B68C-4E81-96B4-42E3F6833C4E}"/>
              </a:ext>
            </a:extLst>
          </p:cNvPr>
          <p:cNvSpPr/>
          <p:nvPr/>
        </p:nvSpPr>
        <p:spPr>
          <a:xfrm>
            <a:off x="702129" y="457925"/>
            <a:ext cx="8441871" cy="872238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FEA3E8-7FF8-4899-B70B-DED3E34F8F97}"/>
              </a:ext>
            </a:extLst>
          </p:cNvPr>
          <p:cNvSpPr txBox="1"/>
          <p:nvPr/>
        </p:nvSpPr>
        <p:spPr>
          <a:xfrm>
            <a:off x="1539478" y="471374"/>
            <a:ext cx="3913251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AADF0E-9609-4A98-8BA5-60D7108208A8}"/>
              </a:ext>
            </a:extLst>
          </p:cNvPr>
          <p:cNvSpPr/>
          <p:nvPr/>
        </p:nvSpPr>
        <p:spPr>
          <a:xfrm>
            <a:off x="838201" y="615938"/>
            <a:ext cx="457200" cy="374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1B4239-0688-4F2B-BE9F-B0131FD015BB}"/>
              </a:ext>
            </a:extLst>
          </p:cNvPr>
          <p:cNvSpPr txBox="1"/>
          <p:nvPr/>
        </p:nvSpPr>
        <p:spPr>
          <a:xfrm>
            <a:off x="838200" y="566146"/>
            <a:ext cx="76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AEAD82-74F8-43D2-A106-0C5DB05987FE}"/>
              </a:ext>
            </a:extLst>
          </p:cNvPr>
          <p:cNvSpPr txBox="1"/>
          <p:nvPr/>
        </p:nvSpPr>
        <p:spPr>
          <a:xfrm>
            <a:off x="457200" y="1414161"/>
            <a:ext cx="1287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56CB75-FA59-407C-911B-5FCBFB16621F}"/>
              </a:ext>
            </a:extLst>
          </p:cNvPr>
          <p:cNvSpPr txBox="1"/>
          <p:nvPr/>
        </p:nvSpPr>
        <p:spPr>
          <a:xfrm>
            <a:off x="1478341" y="1534350"/>
            <a:ext cx="3139001" cy="604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/>
              <a:t>    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4 . 3 : 6 + 12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8C7595-BD00-45A0-B191-B1D0D57B3CE3}"/>
              </a:ext>
            </a:extLst>
          </p:cNvPr>
          <p:cNvSpPr txBox="1"/>
          <p:nvPr/>
        </p:nvSpPr>
        <p:spPr>
          <a:xfrm>
            <a:off x="1501315" y="2421245"/>
            <a:ext cx="2752677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18 – 12 : 6 + 12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F7E849B6-294E-4EE0-A1EE-9CD37707ACE7}"/>
              </a:ext>
            </a:extLst>
          </p:cNvPr>
          <p:cNvSpPr/>
          <p:nvPr/>
        </p:nvSpPr>
        <p:spPr>
          <a:xfrm rot="5400000">
            <a:off x="2538653" y="1912408"/>
            <a:ext cx="117408" cy="431449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A46D7B-9F85-48C4-99CE-DFF0E0348589}"/>
              </a:ext>
            </a:extLst>
          </p:cNvPr>
          <p:cNvSpPr/>
          <p:nvPr/>
        </p:nvSpPr>
        <p:spPr>
          <a:xfrm>
            <a:off x="2419733" y="217236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AAB4AD43-A117-4551-8EB4-D70B42F73625}"/>
              </a:ext>
            </a:extLst>
          </p:cNvPr>
          <p:cNvSpPr/>
          <p:nvPr/>
        </p:nvSpPr>
        <p:spPr>
          <a:xfrm rot="5400000">
            <a:off x="2563830" y="2760402"/>
            <a:ext cx="116380" cy="526007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347D83-98AC-41A2-97C4-F682620D364E}"/>
              </a:ext>
            </a:extLst>
          </p:cNvPr>
          <p:cNvSpPr/>
          <p:nvPr/>
        </p:nvSpPr>
        <p:spPr>
          <a:xfrm>
            <a:off x="2517114" y="3050011"/>
            <a:ext cx="36420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1242EA-BAD6-4C76-83F7-27A4C93D2E02}"/>
              </a:ext>
            </a:extLst>
          </p:cNvPr>
          <p:cNvSpPr txBox="1"/>
          <p:nvPr/>
        </p:nvSpPr>
        <p:spPr>
          <a:xfrm>
            <a:off x="1501315" y="3300212"/>
            <a:ext cx="2390398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18 – 2 + 12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2B27E7F9-5765-45CB-BE0E-63074B95C36D}"/>
              </a:ext>
            </a:extLst>
          </p:cNvPr>
          <p:cNvSpPr/>
          <p:nvPr/>
        </p:nvSpPr>
        <p:spPr>
          <a:xfrm rot="5400000">
            <a:off x="2293408" y="3360209"/>
            <a:ext cx="139793" cy="1064589"/>
          </a:xfrm>
          <a:prstGeom prst="rightBrace">
            <a:avLst>
              <a:gd name="adj1" fmla="val 420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CF4B56-3CDE-4EF1-AA24-A100129096C5}"/>
              </a:ext>
            </a:extLst>
          </p:cNvPr>
          <p:cNvSpPr/>
          <p:nvPr/>
        </p:nvSpPr>
        <p:spPr>
          <a:xfrm>
            <a:off x="2209800" y="38862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4D3DBD-37BA-4FFD-99F3-4D04B2047B3E}"/>
              </a:ext>
            </a:extLst>
          </p:cNvPr>
          <p:cNvSpPr txBox="1"/>
          <p:nvPr/>
        </p:nvSpPr>
        <p:spPr>
          <a:xfrm>
            <a:off x="1600200" y="4267200"/>
            <a:ext cx="1774845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16 + 12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EB7ECF-F994-47A3-B954-AD5256AEB201}"/>
              </a:ext>
            </a:extLst>
          </p:cNvPr>
          <p:cNvSpPr txBox="1"/>
          <p:nvPr/>
        </p:nvSpPr>
        <p:spPr>
          <a:xfrm>
            <a:off x="1510840" y="4970967"/>
            <a:ext cx="928459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28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CEAEE3-94BB-4A10-BC2D-61E77F31233C}"/>
              </a:ext>
            </a:extLst>
          </p:cNvPr>
          <p:cNvSpPr txBox="1"/>
          <p:nvPr/>
        </p:nvSpPr>
        <p:spPr>
          <a:xfrm>
            <a:off x="5334000" y="457200"/>
            <a:ext cx="2730235" cy="59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4 . 3 : 6 + 12</a:t>
            </a:r>
          </a:p>
        </p:txBody>
      </p:sp>
    </p:spTree>
    <p:extLst>
      <p:ext uri="{BB962C8B-B14F-4D97-AF65-F5344CB8AC3E}">
        <p14:creationId xmlns:p14="http://schemas.microsoft.com/office/powerpoint/2010/main" val="223662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animBg="1"/>
      <p:bldP spid="26" grpId="0"/>
      <p:bldP spid="27" grpId="0" animBg="1"/>
      <p:bldP spid="28" grpId="0"/>
      <p:bldP spid="29" grpId="0"/>
      <p:bldP spid="30" grpId="0" animBg="1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1232</Words>
  <Application>Microsoft Office PowerPoint</Application>
  <PresentationFormat>On-screen Show (4:3)</PresentationFormat>
  <Paragraphs>233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宋体</vt:lpstr>
      <vt:lpstr>Arial</vt:lpstr>
      <vt:lpstr>Calibri</vt:lpstr>
      <vt:lpstr>Cambria Math</vt:lpstr>
      <vt:lpstr>Source Han Sans CN Medium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CÙNG THAM GIA BÀI HỌC HÔM NAY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54</cp:revision>
  <dcterms:created xsi:type="dcterms:W3CDTF">2023-03-16T16:20:19Z</dcterms:created>
  <dcterms:modified xsi:type="dcterms:W3CDTF">2023-10-10T14:35:31Z</dcterms:modified>
</cp:coreProperties>
</file>