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7" r:id="rId2"/>
    <p:sldMasterId id="2147483895" r:id="rId3"/>
    <p:sldMasterId id="2147483913" r:id="rId4"/>
    <p:sldMasterId id="2147483925" r:id="rId5"/>
  </p:sldMasterIdLst>
  <p:notesMasterIdLst>
    <p:notesMasterId r:id="rId30"/>
  </p:notesMasterIdLst>
  <p:sldIdLst>
    <p:sldId id="314" r:id="rId6"/>
    <p:sldId id="312" r:id="rId7"/>
    <p:sldId id="336" r:id="rId8"/>
    <p:sldId id="338" r:id="rId9"/>
    <p:sldId id="320" r:id="rId10"/>
    <p:sldId id="340" r:id="rId11"/>
    <p:sldId id="322" r:id="rId12"/>
    <p:sldId id="264" r:id="rId13"/>
    <p:sldId id="305" r:id="rId14"/>
    <p:sldId id="341" r:id="rId15"/>
    <p:sldId id="259" r:id="rId16"/>
    <p:sldId id="260" r:id="rId17"/>
    <p:sldId id="349" r:id="rId18"/>
    <p:sldId id="325" r:id="rId19"/>
    <p:sldId id="327" r:id="rId20"/>
    <p:sldId id="329" r:id="rId21"/>
    <p:sldId id="333" r:id="rId22"/>
    <p:sldId id="266" r:id="rId23"/>
    <p:sldId id="269" r:id="rId24"/>
    <p:sldId id="345" r:id="rId25"/>
    <p:sldId id="350" r:id="rId26"/>
    <p:sldId id="346" r:id="rId27"/>
    <p:sldId id="347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41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5" y="274641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6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69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76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48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65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8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82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09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8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5" y="1600203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3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4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86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41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81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71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3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34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4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50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7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3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96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42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52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26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1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13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752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3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69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33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89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5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002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91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501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6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5" y="1600203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2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0197-A669-4ADE-B123-DEA4C29DC94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5FA0-C4E2-4FF9-89BB-42A05EE6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438E-6CC6-4CFD-8369-BDBDC6D897B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48B2-9380-4F44-9842-01DD63955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609602" y="2706990"/>
            <a:ext cx="110744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CHÀO MỪNG QUÝ THẦY, CÔ VỀ DỰ GIỜ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MÔN: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TOÁN 6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-711200" y="4191003"/>
            <a:ext cx="1371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NguyễnThị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Lệ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9161" name="Picture 9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2" y="1066803"/>
            <a:ext cx="1996017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2" y="609603"/>
            <a:ext cx="1996017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3" name="Picture 11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2" y="990603"/>
            <a:ext cx="1996017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4" name="Picture 12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3124200"/>
            <a:ext cx="1996017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5" name="Picture 13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2" y="3124200"/>
            <a:ext cx="1996017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6" name="Picture 14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2" y="2971803"/>
            <a:ext cx="1996017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7" name="Picture 15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4724403"/>
            <a:ext cx="1996017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8" name="Picture 16" descr="FIREW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2" y="4800603"/>
            <a:ext cx="1996017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2409" y="1743632"/>
            <a:ext cx="875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TRƯỜNG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THCS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THIẾT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44600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repeatCount="82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3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0" presetID="3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   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một tích, nếu có một thừa số chia hết cho một số thì tích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hết cho số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đó.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203200" y="1306400"/>
            <a:ext cx="11785600" cy="3958761"/>
            <a:chOff x="628" y="1889"/>
            <a:chExt cx="3984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628" y="1889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gray">
            <a:xfrm>
              <a:off x="1023" y="2159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23" y="1306400"/>
            <a:ext cx="10893328" cy="2279392"/>
          </a:xfrm>
          <a:prstGeom prst="rect">
            <a:avLst/>
          </a:prstGeom>
        </p:spPr>
      </p:pic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 rot="375794">
            <a:off x="1448623" y="34075"/>
            <a:ext cx="692416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0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4206" scaled="1"/>
                </a:gradFill>
                <a:latin typeface=".VnArabia" panose="020B7200000000000000" pitchFamily="34" charset="0"/>
                <a:cs typeface="Arial"/>
              </a:rPr>
              <a:t>?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36434" y="3759731"/>
            <a:ext cx="10278737" cy="14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1347546" y="1013515"/>
            <a:ext cx="9145743" cy="2163982"/>
            <a:chOff x="912" y="1008"/>
            <a:chExt cx="3984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3332751" y="3767987"/>
            <a:ext cx="6817089" cy="2835980"/>
            <a:chOff x="912" y="2016"/>
            <a:chExt cx="5993" cy="1908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5993" cy="190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gray">
            <a:xfrm>
              <a:off x="1047" y="214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68611" y="1386237"/>
            <a:ext cx="852467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Điền từ thích hợp vào chỗ trống: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là...... của 15       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18 là........ của 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 là ...... của 9        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là........ của 72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0025" y="3724939"/>
            <a:ext cx="6739815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Đáp án và biểu điểm: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5 là ước của 15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( 2,25 điểm)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18 là bội của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( 2,25 điểm)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45 là bội của 9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( 2,25 điểm)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là ước của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( 2,25 điểm)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1,0 điểm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292895" y="236985"/>
            <a:ext cx="5017719" cy="668119"/>
            <a:chOff x="930" y="1926"/>
            <a:chExt cx="3984" cy="91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930" y="192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1023" y="2159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54154" y="945700"/>
            <a:ext cx="71606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HOẠT </a:t>
            </a:r>
            <a:r>
              <a:rPr lang="en-US" sz="3600" b="1" kern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 NHÓM </a:t>
            </a:r>
            <a:r>
              <a:rPr lang="en-US" sz="3600" b="1" kern="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kern="0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023591" y="1602421"/>
            <a:ext cx="10160036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 khi hoạt động nhóm xong, các nhóm </a:t>
            </a:r>
            <a:r>
              <a:rPr lang="en-US" sz="3200" b="1" kern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đổi chấm chéo, giáo </a:t>
            </a:r>
            <a:r>
              <a:rPr lang="en-US" sz="32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 sẽ chọn và mời 1 bạn bất kỳ trong 1 nhóm lên trình bày để lấy điểm cho cả nhóm. </a:t>
            </a:r>
            <a:br>
              <a:rPr lang="en-US" sz="32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b="1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b="1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b="1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b="1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b="1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b="1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b="1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b="1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1869441" y="410437"/>
            <a:ext cx="11734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3600"/>
              <a:buFont typeface="Times New Roman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02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69" y="1448063"/>
            <a:ext cx="10748892" cy="52722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nl-NL" sz="4400" b="1" u="sng" dirty="0" smtClean="0">
                <a:latin typeface="Times New Roman" pitchFamily="18" charset="0"/>
                <a:cs typeface="Times New Roman" pitchFamily="18" charset="0"/>
              </a:rPr>
              <a:t>HOẠT ĐỘNG NHÓM( 3 PHÚT)</a:t>
            </a:r>
          </a:p>
          <a:p>
            <a:pPr marL="0" indent="0">
              <a:buNone/>
            </a:pPr>
            <a:r>
              <a:rPr lang="nl-NL" sz="4400" b="1" dirty="0" smtClean="0">
                <a:latin typeface="Times New Roman" pitchFamily="18" charset="0"/>
                <a:cs typeface="Times New Roman" pitchFamily="18" charset="0"/>
              </a:rPr>
              <a:t>  1)Nhóm I, II </a:t>
            </a:r>
          </a:p>
          <a:p>
            <a:pPr marL="0" indent="0">
              <a:buNone/>
            </a:pPr>
            <a:r>
              <a:rPr lang="nl-NL" sz="4400" b="1" dirty="0" smtClean="0">
                <a:latin typeface="Times New Roman" pitchFamily="18" charset="0"/>
                <a:cs typeface="Times New Roman" pitchFamily="18" charset="0"/>
              </a:rPr>
              <a:t> HĐ1</a:t>
            </a:r>
            <a:r>
              <a:rPr lang="nl-NL" sz="4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4400" i="1" dirty="0">
                <a:latin typeface="Times New Roman" pitchFamily="18" charset="0"/>
                <a:cs typeface="Times New Roman" pitchFamily="18" charset="0"/>
              </a:rPr>
              <a:t>Lần lượt chia 12 cho các số từ 1 đến 12, em hãy viết tập hợp tất cả các ước của 12.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sz="4400" b="1" dirty="0" smtClean="0">
                <a:latin typeface="Times New Roman" pitchFamily="18" charset="0"/>
                <a:cs typeface="Times New Roman" pitchFamily="18" charset="0"/>
              </a:rPr>
              <a:t>   2) Nhóm III, IV</a:t>
            </a:r>
          </a:p>
          <a:p>
            <a:pPr marL="0" indent="0">
              <a:buNone/>
            </a:pPr>
            <a:r>
              <a:rPr lang="nl-NL" sz="4400" b="1" dirty="0" smtClean="0">
                <a:latin typeface="Times New Roman" pitchFamily="18" charset="0"/>
                <a:cs typeface="Times New Roman" pitchFamily="18" charset="0"/>
              </a:rPr>
              <a:t>HĐ2</a:t>
            </a:r>
            <a:r>
              <a:rPr lang="nl-NL" sz="4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4400" i="1" dirty="0">
                <a:latin typeface="Times New Roman" pitchFamily="18" charset="0"/>
                <a:cs typeface="Times New Roman" pitchFamily="18" charset="0"/>
              </a:rPr>
              <a:t>Bằng cách nhân 8 với 0; 1; 2; ... em hãy viết các bội của 8 nhỏ hơn 80</a:t>
            </a:r>
            <a:r>
              <a:rPr lang="nl-NL" sz="4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6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793"/>
            <a:ext cx="12192000" cy="61114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nl-NL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NHÓM( 3 PHÚT)</a:t>
            </a:r>
          </a:p>
          <a:p>
            <a:pPr marL="0" indent="0">
              <a:buNone/>
            </a:pPr>
            <a:r>
              <a:rPr lang="nl-NL" sz="4100" i="1" u="sng" dirty="0" smtClean="0">
                <a:latin typeface="Times New Roman" pitchFamily="18" charset="0"/>
                <a:cs typeface="Times New Roman" pitchFamily="18" charset="0"/>
              </a:rPr>
              <a:t>Đáp án, biểu điểm:</a:t>
            </a:r>
          </a:p>
          <a:p>
            <a:pPr marL="0" indent="0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+HĐ 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Lần lượt chia 12 cho các số từ 1 đến 12, ta thấy 12 chia hết cho 1;2;3;4;6;12 nên Ư(12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) = { 1; 2; 3; 4; 6; 12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}                                   </a:t>
            </a:r>
            <a:r>
              <a:rPr lang="en-US" sz="4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( 9,0 điểm)</a:t>
            </a:r>
            <a:endParaRPr lang="en-US" sz="4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4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nhanh, đẹp                                                                      </a:t>
            </a:r>
            <a:r>
              <a:rPr lang="en-US" sz="4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(1,0 điểm) </a:t>
            </a:r>
          </a:p>
          <a:p>
            <a:pPr marL="0" indent="0">
              <a:buNone/>
            </a:pPr>
            <a:endParaRPr lang="en-US" sz="4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HĐ 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2: B(8) ={ 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0;8; 16; 24; 32; 40; 48; 56; 64; 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72; …}</a:t>
            </a:r>
            <a:endParaRPr lang="en-US" sz="4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bội của 8 nhỏ hơn 80 là:</a:t>
            </a:r>
          </a:p>
          <a:p>
            <a:pPr marL="0" lvl="0" indent="0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 { 0;8; 16; 24; 32; 40; 48; 56; 64; 72}                                                  </a:t>
            </a:r>
            <a:r>
              <a:rPr lang="en-US" sz="4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( 9,0 </a:t>
            </a:r>
            <a:r>
              <a:rPr lang="en-US" sz="4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indent="0">
              <a:buNone/>
            </a:pPr>
            <a:r>
              <a:rPr lang="en-US" sz="4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 bày nhanh, đẹp                                                                             (1,0 điểm) </a:t>
            </a:r>
            <a:endParaRPr lang="en-US" sz="4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3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1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1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7" y="620047"/>
            <a:ext cx="742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tìm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 của số a( a&gt;1) 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4" y="2023902"/>
            <a:ext cx="10692093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85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2" y="651718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bội của một số khác 0: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7" y="2360055"/>
            <a:ext cx="10340788" cy="1366528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29" y="4610101"/>
            <a:ext cx="235453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23" y="742226"/>
            <a:ext cx="9053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 :</a:t>
            </a:r>
          </a:p>
          <a:p>
            <a:pPr marL="457200" indent="-457200">
              <a:buAutoNum type="alphaLcParenR"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các bội của 6 nhỏ hơn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08002" y="2057400"/>
            <a:ext cx="11391900" cy="2895600"/>
            <a:chOff x="165" y="2544"/>
            <a:chExt cx="5382" cy="1824"/>
          </a:xfrm>
        </p:grpSpPr>
        <p:pic>
          <p:nvPicPr>
            <p:cNvPr id="6" name="Picture 30" descr="Bouque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30744">
              <a:off x="4320" y="2544"/>
              <a:ext cx="1227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1" descr="Bouque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911720">
              <a:off x="165" y="2640"/>
              <a:ext cx="1227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1" descr="Vui de ho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5600" y="844550"/>
            <a:ext cx="9347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1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6670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3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8000" y="46482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2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6851" y="2506666"/>
            <a:ext cx="16256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gol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0210800" y="5334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20" descr="Paper bag"/>
          <p:cNvSpPr>
            <a:spLocks noChangeArrowheads="1" noChangeShapeType="1" noTextEdit="1"/>
          </p:cNvSpPr>
          <p:nvPr/>
        </p:nvSpPr>
        <p:spPr bwMode="auto">
          <a:xfrm>
            <a:off x="3556000" y="4038603"/>
            <a:ext cx="5918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 mắt, nhanh trí</a:t>
            </a:r>
          </a:p>
        </p:txBody>
      </p:sp>
      <p:sp>
        <p:nvSpPr>
          <p:cNvPr id="14" name="Right Arrow 13">
            <a:hlinkClick r:id="" action="ppaction://noaction"/>
          </p:cNvPr>
          <p:cNvSpPr/>
          <p:nvPr/>
        </p:nvSpPr>
        <p:spPr>
          <a:xfrm>
            <a:off x="1016000" y="6324600"/>
            <a:ext cx="1304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3600" y="152401"/>
            <a:ext cx="5836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HOẠT ĐỘNG KHỞI ĐỘNG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IDEH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4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457199"/>
            <a:ext cx="11582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</a:rPr>
              <a:t>Câu 3:</a:t>
            </a:r>
            <a:endParaRPr lang="en-US" sz="4000" b="1" u="sng" dirty="0" smtClean="0">
              <a:solidFill>
                <a:schemeClr val="tx2"/>
              </a:solidFill>
              <a:latin typeface=".VnArial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</a:pPr>
            <a:r>
              <a:rPr lang="en-US" sz="3600" dirty="0" smtClean="0">
                <a:latin typeface="Arial" charset="0"/>
              </a:rPr>
              <a:t>                                    </a:t>
            </a:r>
            <a:endParaRPr lang="en-US" sz="3600" dirty="0">
              <a:latin typeface="Arial" charset="0"/>
            </a:endParaRPr>
          </a:p>
        </p:txBody>
      </p:sp>
      <p:sp>
        <p:nvSpPr>
          <p:cNvPr id="6" name="UTurnArrow">
            <a:hlinkClick r:id="" action="ppaction://noaction"/>
          </p:cNvPr>
          <p:cNvSpPr>
            <a:spLocks noEditPoints="1" noChangeArrowheads="1"/>
          </p:cNvSpPr>
          <p:nvPr/>
        </p:nvSpPr>
        <p:spPr bwMode="auto">
          <a:xfrm rot="5400000">
            <a:off x="876300" y="5803900"/>
            <a:ext cx="381000" cy="111760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eaLnBrk="1" hangingPunct="1"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835386" y="1815034"/>
            <a:ext cx="10493289" cy="3445596"/>
            <a:chOff x="912" y="1008"/>
            <a:chExt cx="3984" cy="912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2297" y="1836535"/>
            <a:ext cx="99962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nl-NL" sz="2400" dirty="0" smtClean="0"/>
              <a:t>          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đợt tổng kết tháng 9, lớp 6A4 được Hội cha mẹ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sinh thưởng 50 cái bút. Trường lại thưởng thêm cho lớp 4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hộp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bút nữa (số bút trong mỗi hộp là như nhau). Các bạn đề nghị chia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đều phần thưởng cho 4 tổ. Nếu không biết số bút trong mỗi hộp,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có thể chia đều số bút đó cho 4 tổ được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không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623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-44121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3707" y="480204"/>
            <a:ext cx="9621671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</a:t>
            </a:r>
            <a:r>
              <a:rPr lang="fr-FR" sz="36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HƯỚNG </a:t>
            </a:r>
            <a:r>
              <a:rPr lang="fr-FR" sz="36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DẪN VỀ </a:t>
            </a:r>
            <a:r>
              <a:rPr lang="fr-FR" sz="36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3600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Ôn lại nội dung kiến thức đã </a:t>
            </a:r>
            <a:r>
              <a:rPr lang="pt-BR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</a:t>
            </a:r>
            <a:r>
              <a:rPr lang="pt-BR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 </a:t>
            </a:r>
            <a:r>
              <a:rPr lang="pt-BR" sz="3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</a:t>
            </a: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tập: 2.1; 2.2; 2.3; 2.9/ SGK trang 33.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bài mới “</a:t>
            </a: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 2. Tính chất chia hết của một tổng</a:t>
            </a: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0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673131"/>
              </p:ext>
            </p:extLst>
          </p:nvPr>
        </p:nvGraphicFramePr>
        <p:xfrm>
          <a:off x="3055620" y="2972757"/>
          <a:ext cx="6080760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Số nhóm</a:t>
                      </a:r>
                      <a:endParaRPr lang="en-US" sz="3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>
                          <a:effectLst/>
                        </a:rPr>
                        <a:t>Số người ở một nhóm</a:t>
                      </a:r>
                      <a:endParaRPr lang="en-US" sz="3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4</a:t>
                      </a:r>
                      <a:endParaRPr lang="en-US" sz="3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3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3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8</a:t>
                      </a:r>
                      <a:endParaRPr lang="en-US" sz="3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>
                          <a:effectLst/>
                        </a:rPr>
                        <a:t>6</a:t>
                      </a:r>
                      <a:endParaRPr lang="en-US" sz="3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 </a:t>
                      </a:r>
                      <a:r>
                        <a:rPr lang="fr-FR" sz="3200" b="1" dirty="0" smtClean="0">
                          <a:effectLst/>
                        </a:rPr>
                        <a:t>?</a:t>
                      </a:r>
                      <a:endParaRPr lang="en-US" sz="3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>
                          <a:effectLst/>
                        </a:rPr>
                        <a:t>8</a:t>
                      </a:r>
                      <a:endParaRPr lang="en-US" sz="3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3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3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4</a:t>
                      </a:r>
                      <a:endParaRPr lang="en-US" sz="3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2263" y="470087"/>
            <a:ext cx="1132764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2.7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:Cô</a:t>
            </a:r>
            <a:r>
              <a:rPr kumimoji="0" lang="fr-FR" sz="4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giáo muốn chia đều 40 HS thành các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4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hóm để thực hiện dự án học tập. Hoàn thành bảng sau vào vở( bỏ trống trường hợp không chia hết) 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752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Bài 2.8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Đội thể thao của trường có 45 vận động viên. Huấn luyện viên muốn chia thành các nhóm để tập luyện sao cho mỗi nhóm có ít nhất 2 người và không quá 10 người. Biết rằng các nhóm có số người như nhau, em hãy giúp huấn luyện viên chia nhé.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6679507_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177929"/>
            <a:ext cx="4394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1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1" y="5357813"/>
            <a:ext cx="17795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5357813"/>
            <a:ext cx="1778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Gif0405_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0005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2248009" y="2382953"/>
            <a:ext cx="7695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5956231" y="4865925"/>
            <a:ext cx="4323843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438"/>
              </a:spcBef>
              <a:buFontTx/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Hà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Thu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Huyền</a:t>
            </a:r>
            <a:endParaRPr lang="en-US" sz="2400" b="1" dirty="0">
              <a:solidFill>
                <a:prstClr val="black"/>
              </a:solidFill>
              <a:latin typeface=".VnArial" pitchFamily="34" charset="0"/>
            </a:endParaRPr>
          </a:p>
          <a:p>
            <a:pPr>
              <a:spcBef>
                <a:spcPts val="438"/>
              </a:spcBef>
              <a:buFontTx/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Trường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THCS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Vĩnh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Niệm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4"/>
            <a:ext cx="12192000" cy="686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325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TurnArrow">
            <a:hlinkClick r:id="" action="ppaction://noaction"/>
          </p:cNvPr>
          <p:cNvSpPr>
            <a:spLocks noEditPoints="1" noChangeArrowheads="1"/>
          </p:cNvSpPr>
          <p:nvPr/>
        </p:nvSpPr>
        <p:spPr bwMode="auto">
          <a:xfrm rot="5400000">
            <a:off x="876300" y="5803900"/>
            <a:ext cx="381000" cy="111760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eaLnBrk="1" hangingPunct="1"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235200" y="3200403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800" b="0">
              <a:latin typeface="Arial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14400" y="4807063"/>
            <a:ext cx="629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Đáp </a:t>
            </a:r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</a:rPr>
              <a:t>án</a:t>
            </a:r>
            <a:r>
              <a:rPr lang="en-US" sz="3600" b="0" dirty="0" smtClean="0">
                <a:solidFill>
                  <a:srgbClr val="FF3300"/>
                </a:solidFill>
                <a:latin typeface="Times New Roman" pitchFamily="18" charset="0"/>
              </a:rPr>
              <a:t>: 1) phép chia hết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</a:rPr>
              <a:t>              2) phép chia có dư.</a:t>
            </a:r>
            <a:endParaRPr lang="en-US" sz="3600" b="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8000" y="383571"/>
            <a:ext cx="8637443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chemeClr val="tx2"/>
                </a:solidFill>
                <a:latin typeface="Arial" charset="0"/>
              </a:rPr>
              <a:t>Câu 1</a:t>
            </a:r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. Điền cụm từ vào …để được khẳng định đúng: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b. q + r 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(a, b là hai số tự nhiên, b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0,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&lt; 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1)Nếu 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0 thì ta có </a:t>
            </a:r>
            <a:r>
              <a:rPr lang="pt-BR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   a 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 = q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pt-BR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r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thì ta có </a:t>
            </a:r>
            <a:r>
              <a:rPr lang="pt-BR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  a 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 = q ( dư r)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3200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91635" y="95409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en-US" sz="2400" b="0">
              <a:latin typeface="Arial" charset="0"/>
            </a:endParaRPr>
          </a:p>
        </p:txBody>
      </p:sp>
      <p:pic>
        <p:nvPicPr>
          <p:cNvPr id="12" name="Picture 10" descr="box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663" y="3276603"/>
            <a:ext cx="2540000" cy="28686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9448800" y="0"/>
            <a:ext cx="24384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9429751" y="-20638"/>
            <a:ext cx="2438400" cy="175260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9419167" y="-4763"/>
            <a:ext cx="2438400" cy="175260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9440333" y="-20638"/>
            <a:ext cx="2438400" cy="175260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2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666068" y="457200"/>
          <a:ext cx="39793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068" y="457200"/>
                        <a:ext cx="39793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0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5" grpId="1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914400" y="304800"/>
            <a:ext cx="27432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978400" y="457200"/>
            <a:ext cx="33528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914400" y="3276600"/>
            <a:ext cx="3556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534400" y="4953000"/>
            <a:ext cx="3048000" cy="1447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876800" y="2133600"/>
            <a:ext cx="2540000" cy="1905000"/>
          </a:xfrm>
          <a:prstGeom prst="ellipse">
            <a:avLst/>
          </a:prstGeom>
          <a:solidFill>
            <a:schemeClr val="bg1"/>
          </a:solidFill>
          <a:ln w="57150" algn="ctr">
            <a:solidFill>
              <a:srgbClr val="F3090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8000" dirty="0" smtClean="0">
                <a:solidFill>
                  <a:srgbClr val="CC0000"/>
                </a:solidFill>
                <a:latin typeface="Times New Roman" pitchFamily="18" charset="0"/>
              </a:rPr>
              <a:t>10</a:t>
            </a:r>
            <a:endParaRPr lang="en-US" sz="8000" b="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2400" y="152400"/>
            <a:ext cx="9550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Phần thưởng của bạn là điểm </a:t>
            </a:r>
            <a:r>
              <a:rPr lang="en-US" sz="5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812800" y="6248400"/>
            <a:ext cx="1304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2400"/>
            <a:ext cx="690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</a:rPr>
              <a:t>Câu 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</a:rPr>
              <a:t>2:</a:t>
            </a:r>
            <a:endParaRPr lang="en-US" sz="36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08000" y="4191001"/>
            <a:ext cx="528320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 : 15 chia hết cho 3, 16 không chia hết cho 3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UTurnArrow">
            <a:hlinkClick r:id="" action="ppaction://noaction"/>
          </p:cNvPr>
          <p:cNvSpPr>
            <a:spLocks noEditPoints="1" noChangeArrowheads="1"/>
          </p:cNvSpPr>
          <p:nvPr/>
        </p:nvSpPr>
        <p:spPr bwMode="auto">
          <a:xfrm rot="5400000">
            <a:off x="876300" y="5803900"/>
            <a:ext cx="381000" cy="111760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eaLnBrk="1" hangingPunct="1"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pic>
        <p:nvPicPr>
          <p:cNvPr id="8" name="Picture 6" descr="box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3600" y="3962400"/>
            <a:ext cx="2438400" cy="2895600"/>
          </a:xfrm>
          <a:prstGeom prst="rect">
            <a:avLst/>
          </a:prstGeom>
          <a:solidFill>
            <a:srgbClr val="CC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9753600" y="0"/>
            <a:ext cx="24384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9753600" y="-20638"/>
            <a:ext cx="2438400" cy="175260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9753600" y="-4763"/>
            <a:ext cx="2438400" cy="175260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9753600" y="3"/>
            <a:ext cx="2438400" cy="175260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828803"/>
            <a:ext cx="1107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dirty="0" smtClean="0">
                <a:latin typeface="Arial" charset="0"/>
              </a:rPr>
              <a:t>Trong hai số 15 và 16, số nào chia hết cho 3, số nào không chia hết cho 3? 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7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133600"/>
            <a:ext cx="1219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>
                <a:solidFill>
                  <a:srgbClr val="F30903"/>
                </a:solidFill>
                <a:latin typeface="Arial" charset="0"/>
              </a:rPr>
              <a:t>Phần thưởng của bạn  là một tràng pháo tay!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27200" y="0"/>
            <a:ext cx="27432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9753600" y="3124200"/>
            <a:ext cx="1727200" cy="3429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096000" y="990600"/>
            <a:ext cx="33528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914400" y="3276600"/>
            <a:ext cx="3556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689600" y="4343400"/>
            <a:ext cx="2235200" cy="1905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10" descr="ag0037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35610">
            <a:off x="5283201" y="3810001"/>
            <a:ext cx="1333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ag0037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35610">
            <a:off x="7620001" y="3733801"/>
            <a:ext cx="1333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ag0037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35610">
            <a:off x="3048001" y="3733801"/>
            <a:ext cx="1333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1320800" y="6096000"/>
            <a:ext cx="1304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457199"/>
            <a:ext cx="11582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</a:rPr>
              <a:t>Câu 3:</a:t>
            </a:r>
            <a:endParaRPr lang="en-US" sz="4000" b="1" u="sng" dirty="0" smtClean="0">
              <a:solidFill>
                <a:schemeClr val="tx2"/>
              </a:solidFill>
              <a:latin typeface=".VnArial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</a:pPr>
            <a:r>
              <a:rPr lang="en-US" sz="3600" dirty="0" smtClean="0">
                <a:latin typeface="Arial" charset="0"/>
              </a:rPr>
              <a:t>                                    </a:t>
            </a:r>
            <a:endParaRPr lang="en-US" sz="3600" dirty="0">
              <a:latin typeface="Arial" charset="0"/>
            </a:endParaRPr>
          </a:p>
        </p:txBody>
      </p:sp>
      <p:sp>
        <p:nvSpPr>
          <p:cNvPr id="6" name="UTurnArrow">
            <a:hlinkClick r:id="" action="ppaction://noaction"/>
          </p:cNvPr>
          <p:cNvSpPr>
            <a:spLocks noEditPoints="1" noChangeArrowheads="1"/>
          </p:cNvSpPr>
          <p:nvPr/>
        </p:nvSpPr>
        <p:spPr bwMode="auto">
          <a:xfrm rot="5400000">
            <a:off x="876300" y="5803900"/>
            <a:ext cx="381000" cy="111760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eaLnBrk="1" hangingPunct="1"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448800" y="0"/>
            <a:ext cx="24384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9429751" y="-20638"/>
            <a:ext cx="2438400" cy="175260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9419167" y="-4763"/>
            <a:ext cx="2438400" cy="175260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9440333" y="-20638"/>
            <a:ext cx="2438400" cy="175260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835386" y="1815034"/>
            <a:ext cx="10493289" cy="3445596"/>
            <a:chOff x="912" y="1008"/>
            <a:chExt cx="3984" cy="912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2297" y="1836535"/>
            <a:ext cx="99962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nl-NL" sz="2400" dirty="0" smtClean="0"/>
              <a:t>          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đợt tổng kết tháng 9, lớp 6A4 được Hội cha mẹ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sinh thưởng 50 cái bút. Trường lại thưởng thêm cho lớp 4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hộp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bút nữa (số bút trong mỗi hộp là như nhau). Các bạn đề nghị chia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đều phần thưởng cho 4 tổ. Nếu không biết số bút trong mỗi hộp,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có thể chia đều số bút đó cho 4 tổ được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không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296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21"/>
          <p:cNvSpPr>
            <a:spLocks/>
          </p:cNvSpPr>
          <p:nvPr/>
        </p:nvSpPr>
        <p:spPr bwMode="gray">
          <a:xfrm>
            <a:off x="1177249" y="1331996"/>
            <a:ext cx="539849" cy="50955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03" y="1586772"/>
            <a:ext cx="11818620" cy="34797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fr-FR" sz="4700" b="1" u="sng" dirty="0" smtClean="0">
                    <a:latin typeface="Times New Roman" pitchFamily="18" charset="0"/>
                    <a:cs typeface="Times New Roman" pitchFamily="18" charset="0"/>
                  </a:rPr>
                  <a:t>Phiếu học tâp số 1</a:t>
                </a:r>
                <a:r>
                  <a:rPr lang="fr-FR" sz="47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47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4300" dirty="0">
                    <a:latin typeface="Times New Roman" pitchFamily="18" charset="0"/>
                    <a:cs typeface="Times New Roman" pitchFamily="18" charset="0"/>
                  </a:rPr>
                  <a:t>Tìm kí hiệu thích hợp 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nl-NL" sz="7000" b="1">
                        <a:latin typeface="Cambria Math"/>
                      </a:rPr>
                      <m:t>⋮</m:t>
                    </m:r>
                  </m:oMath>
                </a14:m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” ; </a:t>
                </a:r>
                <a:r>
                  <a:rPr lang="nl-NL" sz="4300" dirty="0" smtClean="0">
                    <a:latin typeface="Times New Roman" pitchFamily="18" charset="0"/>
                    <a:cs typeface="Times New Roman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7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NL" sz="7000" b="1">
                        <a:latin typeface="Cambria Math"/>
                      </a:rPr>
                      <m:t>⋮</m:t>
                    </m:r>
                  </m:oMath>
                </a14:m>
                <a:r>
                  <a:rPr lang="nl-NL" sz="4300" dirty="0" smtClean="0">
                    <a:latin typeface="Times New Roman" pitchFamily="18" charset="0"/>
                    <a:cs typeface="Times New Roman" pitchFamily="18" charset="0"/>
                  </a:rPr>
                  <a:t>  ” 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điền vào chỗ “....:”</a:t>
                </a:r>
                <a:endParaRPr lang="en-US" sz="43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4300" dirty="0">
                    <a:latin typeface="Times New Roman" pitchFamily="18" charset="0"/>
                    <a:cs typeface="Times New Roman" pitchFamily="18" charset="0"/>
                  </a:rPr>
                  <a:t>Câu 1:</a:t>
                </a:r>
                <a:endParaRPr lang="en-US" sz="43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4300" dirty="0" smtClean="0">
                    <a:latin typeface="Times New Roman" pitchFamily="18" charset="0"/>
                    <a:cs typeface="Times New Roman" pitchFamily="18" charset="0"/>
                  </a:rPr>
                  <a:t>A) 24  </a:t>
                </a:r>
                <a:r>
                  <a:rPr lang="en-US" sz="4300" dirty="0">
                    <a:latin typeface="Times New Roman" pitchFamily="18" charset="0"/>
                    <a:cs typeface="Times New Roman" pitchFamily="18" charset="0"/>
                  </a:rPr>
                  <a:t>….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6           </a:t>
                </a:r>
                <a:r>
                  <a:rPr lang="nl-NL" sz="4300" dirty="0" smtClean="0">
                    <a:latin typeface="Times New Roman" pitchFamily="18" charset="0"/>
                    <a:cs typeface="Times New Roman" pitchFamily="18" charset="0"/>
                  </a:rPr>
                  <a:t>               B) 45 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.... 10        </a:t>
                </a:r>
                <a:endParaRPr lang="nl-NL" sz="4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nl-NL" sz="43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nl-NL" sz="43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35 .... 5                       </a:t>
                </a:r>
                <a:r>
                  <a:rPr lang="nl-NL" sz="4300" dirty="0" smtClean="0">
                    <a:latin typeface="Times New Roman" pitchFamily="18" charset="0"/>
                    <a:cs typeface="Times New Roman" pitchFamily="18" charset="0"/>
                  </a:rPr>
                  <a:t>    D) 42 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.... 4</a:t>
                </a:r>
                <a:endParaRPr lang="en-US" sz="43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sz="4300" dirty="0">
                    <a:latin typeface="Times New Roman" pitchFamily="18" charset="0"/>
                    <a:cs typeface="Times New Roman" pitchFamily="18" charset="0"/>
                  </a:rPr>
                  <a:t>Câu 2: </a:t>
                </a:r>
                <a:endParaRPr lang="en-US" sz="43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4300" dirty="0" smtClean="0">
                    <a:latin typeface="Times New Roman" pitchFamily="18" charset="0"/>
                    <a:cs typeface="Times New Roman" pitchFamily="18" charset="0"/>
                  </a:rPr>
                  <a:t>A.Vì </a:t>
                </a:r>
                <a:r>
                  <a:rPr lang="en-US" sz="4300" dirty="0">
                    <a:latin typeface="Times New Roman" pitchFamily="18" charset="0"/>
                    <a:cs typeface="Times New Roman" pitchFamily="18" charset="0"/>
                  </a:rPr>
                  <a:t>27 </a:t>
                </a:r>
                <a14:m>
                  <m:oMath xmlns:m="http://schemas.openxmlformats.org/officeDocument/2006/math">
                    <m:r>
                      <a:rPr lang="nl-NL" sz="4300" b="1">
                        <a:latin typeface="Cambria Math"/>
                      </a:rPr>
                      <m:t>⋮</m:t>
                    </m:r>
                  </m:oMath>
                </a14:m>
                <a:r>
                  <a:rPr lang="nl-NL" sz="43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3 nên ( 27.11) ...</a:t>
                </a:r>
                <a:r>
                  <a:rPr lang="nl-NL" sz="43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3        </a:t>
                </a:r>
                <a:endParaRPr lang="nl-NL" sz="4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nl-NL" sz="43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300" dirty="0">
                    <a:latin typeface="Times New Roman" pitchFamily="18" charset="0"/>
                    <a:cs typeface="Times New Roman" pitchFamily="18" charset="0"/>
                  </a:rPr>
                  <a:t>Vì 45 </a:t>
                </a:r>
                <a14:m>
                  <m:oMath xmlns:m="http://schemas.openxmlformats.org/officeDocument/2006/math">
                    <m:r>
                      <a:rPr lang="nl-NL" sz="4300" b="1">
                        <a:latin typeface="Cambria Math"/>
                      </a:rPr>
                      <m:t>⋮</m:t>
                    </m:r>
                  </m:oMath>
                </a14:m>
                <a:r>
                  <a:rPr lang="nl-NL" sz="43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5 nên ( 45.k) ...</a:t>
                </a:r>
                <a:r>
                  <a:rPr lang="nl-NL" sz="43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4300" dirty="0">
                    <a:latin typeface="Times New Roman" pitchFamily="18" charset="0"/>
                    <a:cs typeface="Times New Roman" pitchFamily="18" charset="0"/>
                  </a:rPr>
                  <a:t>5( k thuộc N)</a:t>
                </a:r>
                <a:endParaRPr lang="en-US" sz="4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7" t="-4717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23"/>
          <p:cNvSpPr>
            <a:spLocks noChangeShapeType="1"/>
          </p:cNvSpPr>
          <p:nvPr/>
        </p:nvSpPr>
        <p:spPr bwMode="auto">
          <a:xfrm flipH="1">
            <a:off x="5663821" y="2210936"/>
            <a:ext cx="641444" cy="5049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9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1120</Words>
  <Application>Microsoft Office PowerPoint</Application>
  <PresentationFormat>Widescreen</PresentationFormat>
  <Paragraphs>109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.VnArabia</vt:lpstr>
      <vt:lpstr>.VnArial</vt:lpstr>
      <vt:lpstr>.VnBodoniH</vt:lpstr>
      <vt:lpstr>Arial</vt:lpstr>
      <vt:lpstr>Calibri</vt:lpstr>
      <vt:lpstr>Calibri Light</vt:lpstr>
      <vt:lpstr>Cambria Math</vt:lpstr>
      <vt:lpstr>Garamond</vt:lpstr>
      <vt:lpstr>Symbol</vt:lpstr>
      <vt:lpstr>Times New Roman</vt:lpstr>
      <vt:lpstr>Verdana</vt:lpstr>
      <vt:lpstr>Custom Design</vt:lpstr>
      <vt:lpstr>1_Organic</vt:lpstr>
      <vt:lpstr>9_Organic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NGOC KHANG</cp:lastModifiedBy>
  <cp:revision>127</cp:revision>
  <dcterms:created xsi:type="dcterms:W3CDTF">2021-07-02T10:12:53Z</dcterms:created>
  <dcterms:modified xsi:type="dcterms:W3CDTF">2022-10-17T22:27:55Z</dcterms:modified>
</cp:coreProperties>
</file>