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41"/>
  </p:notesMasterIdLst>
  <p:sldIdLst>
    <p:sldId id="256" r:id="rId3"/>
    <p:sldId id="257" r:id="rId4"/>
    <p:sldId id="284" r:id="rId5"/>
    <p:sldId id="259" r:id="rId6"/>
    <p:sldId id="258" r:id="rId7"/>
    <p:sldId id="261" r:id="rId8"/>
    <p:sldId id="264" r:id="rId9"/>
    <p:sldId id="260" r:id="rId10"/>
    <p:sldId id="265" r:id="rId11"/>
    <p:sldId id="267" r:id="rId12"/>
    <p:sldId id="266" r:id="rId13"/>
    <p:sldId id="274" r:id="rId14"/>
    <p:sldId id="268" r:id="rId15"/>
    <p:sldId id="262" r:id="rId16"/>
    <p:sldId id="273" r:id="rId17"/>
    <p:sldId id="286" r:id="rId18"/>
    <p:sldId id="308" r:id="rId19"/>
    <p:sldId id="270" r:id="rId20"/>
    <p:sldId id="310" r:id="rId21"/>
    <p:sldId id="275" r:id="rId22"/>
    <p:sldId id="278" r:id="rId23"/>
    <p:sldId id="309" r:id="rId24"/>
    <p:sldId id="272" r:id="rId25"/>
    <p:sldId id="277" r:id="rId26"/>
    <p:sldId id="276" r:id="rId27"/>
    <p:sldId id="279" r:id="rId28"/>
    <p:sldId id="281" r:id="rId29"/>
    <p:sldId id="263" r:id="rId30"/>
    <p:sldId id="280" r:id="rId31"/>
    <p:sldId id="283" r:id="rId32"/>
    <p:sldId id="311" r:id="rId33"/>
    <p:sldId id="312" r:id="rId34"/>
    <p:sldId id="313" r:id="rId35"/>
    <p:sldId id="314" r:id="rId36"/>
    <p:sldId id="316" r:id="rId37"/>
    <p:sldId id="317" r:id="rId38"/>
    <p:sldId id="315" r:id="rId39"/>
    <p:sldId id="271" r:id="rId40"/>
  </p:sldIdLst>
  <p:sldSz cx="9144000" cy="5143500" type="screen16x9"/>
  <p:notesSz cx="6858000" cy="9144000"/>
  <p:embeddedFontLst>
    <p:embeddedFont>
      <p:font typeface="Bebas Neue" panose="020B0604020202020204" charset="0"/>
      <p:regular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Antic" panose="020B060402020202020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mbria Math" panose="02040503050406030204" pitchFamily="18" charset="0"/>
      <p:regular r:id="rId50"/>
    </p:embeddedFont>
    <p:embeddedFont>
      <p:font typeface="Barriecito" panose="020B0604020202020204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382" autoAdjust="0"/>
  </p:normalViewPr>
  <p:slideViewPr>
    <p:cSldViewPr snapToGrid="0">
      <p:cViewPr varScale="1">
        <p:scale>
          <a:sx n="81" d="100"/>
          <a:sy n="81" d="100"/>
        </p:scale>
        <p:origin x="111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9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0286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b2233bc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b2233bc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94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89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7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639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3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07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2233bc1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2233bc12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4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31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b2233bc1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b2233bc1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0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71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53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318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b2233bc1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b2233bc1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116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2233bc1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b2233bc1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635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b2233bc12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eb2233bc12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609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b2233bc1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b2233bc1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989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080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eb2233bc1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eb2233bc1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14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eb2233bc12_0_19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eb2233bc12_0_19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94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 HS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đúng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lần</a:t>
            </a:r>
            <a:r>
              <a:rPr lang="en-US" b="1" baseline="0" dirty="0"/>
              <a:t> </a:t>
            </a:r>
            <a:r>
              <a:rPr lang="en-US" b="1" baseline="0" dirty="0" err="1"/>
              <a:t>thứ</a:t>
            </a:r>
            <a:r>
              <a:rPr lang="en-US" b="1" baseline="0" dirty="0"/>
              <a:t> 2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vừa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. </a:t>
            </a:r>
            <a:r>
              <a:rPr lang="en-US" b="1" baseline="0" dirty="0" err="1"/>
              <a:t>Sau</a:t>
            </a:r>
            <a:r>
              <a:rPr lang="en-US" b="1" baseline="0" dirty="0"/>
              <a:t> </a:t>
            </a:r>
            <a:r>
              <a:rPr lang="en-US" b="1" baseline="0" dirty="0" err="1"/>
              <a:t>khi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hết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NEXT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đến</a:t>
            </a:r>
            <a:r>
              <a:rPr lang="en-US" b="1" baseline="0" dirty="0"/>
              <a:t> slide </a:t>
            </a:r>
            <a:r>
              <a:rPr lang="en-US" b="1" baseline="0" dirty="0" err="1"/>
              <a:t>Hướng</a:t>
            </a:r>
            <a:r>
              <a:rPr lang="en-US" b="1" baseline="0" dirty="0"/>
              <a:t> </a:t>
            </a:r>
            <a:r>
              <a:rPr lang="en-US" b="1" baseline="0" dirty="0" err="1"/>
              <a:t>dẫn</a:t>
            </a:r>
            <a:r>
              <a:rPr lang="en-US" b="1" baseline="0" dirty="0"/>
              <a:t>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nhà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24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805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xong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quay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khác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2233bc1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b2233bc1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52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4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49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9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2233b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2233b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9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99263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899263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3583050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83050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"/>
          </p:nvPr>
        </p:nvSpPr>
        <p:spPr>
          <a:xfrm>
            <a:off x="6266838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266838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96750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996750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3696024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36960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996750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996738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3696015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7"/>
          </p:nvPr>
        </p:nvSpPr>
        <p:spPr>
          <a:xfrm>
            <a:off x="36960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8"/>
          </p:nvPr>
        </p:nvSpPr>
        <p:spPr>
          <a:xfrm>
            <a:off x="6395325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9"/>
          </p:nvPr>
        </p:nvSpPr>
        <p:spPr>
          <a:xfrm>
            <a:off x="63953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13"/>
          </p:nvPr>
        </p:nvSpPr>
        <p:spPr>
          <a:xfrm>
            <a:off x="6395306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4"/>
          </p:nvPr>
        </p:nvSpPr>
        <p:spPr>
          <a:xfrm>
            <a:off x="63953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715100" y="1569725"/>
            <a:ext cx="4293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715100" y="3585150"/>
            <a:ext cx="484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/>
              </a:rPr>
              <a:t>Slidesgo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, and includes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Flaticon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,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/>
              </a:rPr>
              <a:t>Freepik</a:t>
            </a:r>
            <a:endParaRPr sz="1200">
              <a:solidFill>
                <a:schemeClr val="lt2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7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7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5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6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0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7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9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10/10/2023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102.svg"/><Relationship Id="rId12" Type="http://schemas.openxmlformats.org/officeDocument/2006/relationships/image" Target="../media/image5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11" Type="http://schemas.openxmlformats.org/officeDocument/2006/relationships/image" Target="../media/image106.svg"/><Relationship Id="rId5" Type="http://schemas.openxmlformats.org/officeDocument/2006/relationships/image" Target="../media/image49.png"/><Relationship Id="rId10" Type="http://schemas.openxmlformats.org/officeDocument/2006/relationships/image" Target="../media/image55.png"/><Relationship Id="rId4" Type="http://schemas.openxmlformats.org/officeDocument/2006/relationships/image" Target="../media/image99.svg"/><Relationship Id="rId9" Type="http://schemas.openxmlformats.org/officeDocument/2006/relationships/image" Target="../media/image10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49.png"/><Relationship Id="rId18" Type="http://schemas.openxmlformats.org/officeDocument/2006/relationships/image" Target="../media/image55.png"/><Relationship Id="rId26" Type="http://schemas.openxmlformats.org/officeDocument/2006/relationships/slide" Target="slide34.xml"/><Relationship Id="rId3" Type="http://schemas.openxmlformats.org/officeDocument/2006/relationships/audio" Target="../media/audio1.wav"/><Relationship Id="rId21" Type="http://schemas.openxmlformats.org/officeDocument/2006/relationships/image" Target="../media/image89.png"/><Relationship Id="rId7" Type="http://schemas.openxmlformats.org/officeDocument/2006/relationships/image" Target="../media/image111.svg"/><Relationship Id="rId12" Type="http://schemas.openxmlformats.org/officeDocument/2006/relationships/image" Target="../media/image99.svg"/><Relationship Id="rId17" Type="http://schemas.openxmlformats.org/officeDocument/2006/relationships/image" Target="../media/image115.svg"/><Relationship Id="rId25" Type="http://schemas.openxmlformats.org/officeDocument/2006/relationships/slide" Target="slide33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29" Type="http://schemas.openxmlformats.org/officeDocument/2006/relationships/slide" Target="slide3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11" Type="http://schemas.openxmlformats.org/officeDocument/2006/relationships/image" Target="../media/image48.png"/><Relationship Id="rId24" Type="http://schemas.openxmlformats.org/officeDocument/2006/relationships/image" Target="../media/image95.png"/><Relationship Id="rId5" Type="http://schemas.openxmlformats.org/officeDocument/2006/relationships/image" Target="../media/image109.svg"/><Relationship Id="rId15" Type="http://schemas.openxmlformats.org/officeDocument/2006/relationships/image" Target="../media/image102.svg"/><Relationship Id="rId23" Type="http://schemas.openxmlformats.org/officeDocument/2006/relationships/image" Target="../media/image94.png"/><Relationship Id="rId28" Type="http://schemas.openxmlformats.org/officeDocument/2006/relationships/slide" Target="slide36.xml"/><Relationship Id="rId10" Type="http://schemas.openxmlformats.org/officeDocument/2006/relationships/image" Target="../media/image41.png"/><Relationship Id="rId19" Type="http://schemas.openxmlformats.org/officeDocument/2006/relationships/image" Target="../media/image106.svg"/><Relationship Id="rId31" Type="http://schemas.openxmlformats.org/officeDocument/2006/relationships/image" Target="../media/image97.png"/><Relationship Id="rId4" Type="http://schemas.openxmlformats.org/officeDocument/2006/relationships/image" Target="../media/image57.png"/><Relationship Id="rId9" Type="http://schemas.openxmlformats.org/officeDocument/2006/relationships/image" Target="../media/image113.svg"/><Relationship Id="rId14" Type="http://schemas.openxmlformats.org/officeDocument/2006/relationships/image" Target="../media/image50.png"/><Relationship Id="rId22" Type="http://schemas.openxmlformats.org/officeDocument/2006/relationships/image" Target="../media/image93.png"/><Relationship Id="rId27" Type="http://schemas.openxmlformats.org/officeDocument/2006/relationships/slide" Target="slide35.xml"/><Relationship Id="rId30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13" Type="http://schemas.openxmlformats.org/officeDocument/2006/relationships/image" Target="../media/image123.png"/><Relationship Id="rId3" Type="http://schemas.microsoft.com/office/2007/relationships/media" Target="../media/media2.mp3"/><Relationship Id="rId7" Type="http://schemas.openxmlformats.org/officeDocument/2006/relationships/image" Target="../media/image1180.png"/><Relationship Id="rId12" Type="http://schemas.openxmlformats.org/officeDocument/2006/relationships/image" Target="../media/image9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121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99.png"/><Relationship Id="rId10" Type="http://schemas.openxmlformats.org/officeDocument/2006/relationships/image" Target="../media/image1200.png"/><Relationship Id="rId4" Type="http://schemas.openxmlformats.org/officeDocument/2006/relationships/audio" Target="../media/media2.mp3"/><Relationship Id="rId9" Type="http://schemas.openxmlformats.org/officeDocument/2006/relationships/image" Target="../media/image1190.png"/><Relationship Id="rId1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6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5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280.png"/><Relationship Id="rId4" Type="http://schemas.openxmlformats.org/officeDocument/2006/relationships/audio" Target="../media/media2.mp3"/><Relationship Id="rId9" Type="http://schemas.openxmlformats.org/officeDocument/2006/relationships/image" Target="../media/image128.png"/><Relationship Id="rId1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microsoft.com/office/2007/relationships/media" Target="../media/media2.mp3"/><Relationship Id="rId7" Type="http://schemas.openxmlformats.org/officeDocument/2006/relationships/image" Target="../media/image1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11" Type="http://schemas.openxmlformats.org/officeDocument/2006/relationships/image" Target="../media/image99.png"/><Relationship Id="rId5" Type="http://schemas.openxmlformats.org/officeDocument/2006/relationships/slideLayout" Target="../slideLayouts/slideLayout25.xml"/><Relationship Id="rId10" Type="http://schemas.openxmlformats.org/officeDocument/2006/relationships/slide" Target="slide32.xml"/><Relationship Id="rId4" Type="http://schemas.openxmlformats.org/officeDocument/2006/relationships/audio" Target="../media/media2.mp3"/><Relationship Id="rId9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7.png"/><Relationship Id="rId4" Type="http://schemas.openxmlformats.org/officeDocument/2006/relationships/audio" Target="../media/media2.mp3"/><Relationship Id="rId9" Type="http://schemas.openxmlformats.org/officeDocument/2006/relationships/image" Target="../media/image136.png"/><Relationship Id="rId1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9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767103" y="1001561"/>
            <a:ext cx="7617243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BÀI 2. CỘNG TRỪ NHÂN CHIA CÁC SỐ HỮU TỈ</a:t>
            </a:r>
            <a:endParaRPr sz="40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6217287" y="2939753"/>
            <a:ext cx="2905054" cy="256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3806575" y="713760"/>
            <a:ext cx="4140486" cy="1222625"/>
          </a:xfrm>
          <a:prstGeom prst="wedgeRoundRectCallout">
            <a:avLst>
              <a:gd name="adj1" fmla="val -56990"/>
              <a:gd name="adj2" fmla="val 3981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Vậy muốn cộng trừ hai số hữu tỉ, ta làm như thế nào?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11658" y="2511200"/>
            <a:ext cx="5702158" cy="1623316"/>
          </a:xfrm>
          <a:prstGeom prst="wedgeRoundRectCallout">
            <a:avLst>
              <a:gd name="adj1" fmla="val 56464"/>
              <a:gd name="adj2" fmla="val 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472" y="2584194"/>
            <a:ext cx="5116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cộng, trừ hai số hữu tỉ bằng cách viết chúng dưới dạng phân số rồi áp dụng quy tắc cộng, trừ phân số.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04" y="986320"/>
            <a:ext cx="1236109" cy="1236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45222" y="595901"/>
            <a:ext cx="1890445" cy="6164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Ví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dụ</a:t>
            </a:r>
            <a:r>
              <a:rPr lang="en-US" sz="2000" b="1" dirty="0">
                <a:solidFill>
                  <a:srgbClr val="002060"/>
                </a:solidFill>
              </a:rPr>
              <a:t> 1: </a:t>
            </a:r>
            <a:r>
              <a:rPr lang="en-US" sz="2000" dirty="0" err="1">
                <a:solidFill>
                  <a:srgbClr val="002060"/>
                </a:solidFill>
              </a:rPr>
              <a:t>Tính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blipFill rotWithShape="0">
                <a:blip r:embed="rId3"/>
                <a:stretch>
                  <a:fillRect l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blipFill rotWithShape="0">
                <a:blip r:embed="rId5"/>
                <a:stretch>
                  <a:fillRect l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blipFill rotWithShape="0">
                <a:blip r:embed="rId6"/>
                <a:stretch>
                  <a:fillRect l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blipFill rotWithShape="0">
                <a:blip r:embed="rId7"/>
                <a:stretch>
                  <a:fillRect l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046342" y="1313263"/>
            <a:ext cx="294868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Viết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hữu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tỉ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dưới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dạng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phân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mẫu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dương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5591710" y="1792593"/>
            <a:ext cx="454632" cy="53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572000" y="2443087"/>
            <a:ext cx="2460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giao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hoán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4076273" y="2730056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72000" y="3222692"/>
            <a:ext cx="2257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kết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hợp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4076273" y="3509661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35" y="3577"/>
            <a:ext cx="1053460" cy="1138522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94" grpId="0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13" y="2438916"/>
            <a:ext cx="2548349" cy="2895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blipFill rotWithShape="0">
                <a:blip r:embed="rId5"/>
                <a:stretch>
                  <a:fillRect l="-2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83577" y="4191856"/>
            <a:ext cx="210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c) (-9,15) + 8,09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87064" y="1669899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Viết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hữu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tỉ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dưới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dạng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phân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33618" y="1869954"/>
            <a:ext cx="125344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2387" y="2438916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Tính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chất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giao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hoán</a:t>
            </a:r>
            <a:r>
              <a:rPr lang="en-US" sz="2000" dirty="0">
                <a:solidFill>
                  <a:srgbClr val="7030A0"/>
                </a:solidFill>
              </a:rPr>
              <a:t>, </a:t>
            </a:r>
            <a:r>
              <a:rPr lang="en-US" sz="2000" dirty="0" err="1">
                <a:solidFill>
                  <a:srgbClr val="7030A0"/>
                </a:solidFill>
              </a:rPr>
              <a:t>kết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hợp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>
            <a:stCxn id="27" idx="1"/>
          </p:cNvCxnSpPr>
          <p:nvPr/>
        </p:nvCxnSpPr>
        <p:spPr>
          <a:xfrm flipH="1" flipV="1">
            <a:off x="3426431" y="2638562"/>
            <a:ext cx="975956" cy="4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02387" y="3207523"/>
            <a:ext cx="216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Cộng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với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0</a:t>
            </a:r>
          </a:p>
        </p:txBody>
      </p:sp>
      <p:cxnSp>
        <p:nvCxnSpPr>
          <p:cNvPr id="19" name="Straight Arrow Connector 18"/>
          <p:cNvCxnSpPr>
            <a:stCxn id="31" idx="1"/>
          </p:cNvCxnSpPr>
          <p:nvPr/>
        </p:nvCxnSpPr>
        <p:spPr>
          <a:xfrm flipH="1">
            <a:off x="3215811" y="3407578"/>
            <a:ext cx="118657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" y="3607633"/>
            <a:ext cx="556003" cy="1376771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3708971" y="238202"/>
            <a:ext cx="4453803" cy="1114748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Hai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đối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nhau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luôn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có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tổng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bằng</a:t>
            </a:r>
            <a:r>
              <a:rPr lang="en-US" sz="2000" dirty="0">
                <a:solidFill>
                  <a:srgbClr val="000000"/>
                </a:solidFill>
              </a:rPr>
              <a:t> 0: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a + (-a) = 0</a:t>
            </a:r>
          </a:p>
        </p:txBody>
      </p:sp>
      <p:sp>
        <p:nvSpPr>
          <p:cNvPr id="2" name="Rectangle 1"/>
          <p:cNvSpPr/>
          <p:nvPr/>
        </p:nvSpPr>
        <p:spPr>
          <a:xfrm>
            <a:off x="2938590" y="4191856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= - (9,15 - 8,09) = - 1,06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/>
      <p:bldP spid="31" grpId="0"/>
      <p:bldP spid="21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01458" y="2832563"/>
            <a:ext cx="4572000" cy="13849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89581" y="1027201"/>
            <a:ext cx="4572000" cy="13356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7" y="290121"/>
            <a:ext cx="1794393" cy="901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337" y="444510"/>
            <a:ext cx="121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Chú</a:t>
            </a:r>
            <a:r>
              <a:rPr lang="en-US" sz="2200" b="1" dirty="0">
                <a:solidFill>
                  <a:srgbClr val="C00000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720000" y="4963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1384" y="1273996"/>
            <a:ext cx="7622616" cy="19109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- 7 -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955495" y="2492992"/>
            <a:ext cx="242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- 21,25 + 13,3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blipFill rotWithShape="0">
                <a:blip r:embed="rId4"/>
                <a:stretch>
                  <a:fillRect l="-2364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143892" y="2492992"/>
            <a:ext cx="3110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= - (21,25 - 13, 3) = - 7,95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1" dirty="0">
                    <a:solidFill>
                      <a:srgbClr val="C00000"/>
                    </a:solidFill>
                  </a:rPr>
                  <a:t>Nhận xét: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Trong tập các số hữu tỉ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cũng có quy tắc dấu ngoặc tương tự như trong tập các số nguyên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791" r="-87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11" grpId="0" animBg="1"/>
      <p:bldP spid="12" grpId="0"/>
      <p:bldP spid="46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014" y="791111"/>
            <a:ext cx="7510409" cy="3770615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4859" y="319081"/>
            <a:ext cx="1735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2: </a:t>
            </a:r>
            <a:r>
              <a:rPr lang="en-US" sz="2000" b="1" dirty="0" err="1"/>
              <a:t>Tính</a:t>
            </a:r>
            <a:r>
              <a:rPr lang="en-US" sz="20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blipFill rotWithShape="0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blipFill rotWithShape="0">
                <a:blip r:embed="rId5"/>
                <a:stretch>
                  <a:fillRect l="-3367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- 1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blipFill rotWithShape="0">
                <a:blip r:embed="rId7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52812" y="1464303"/>
            <a:ext cx="426377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vuông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2445" y="2025810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52812" y="2479966"/>
            <a:ext cx="440761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“+”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412445" y="2774111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38782" y="3074746"/>
            <a:ext cx="3056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Đặt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801440" y="3441843"/>
            <a:ext cx="837342" cy="110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5079" y="3544584"/>
            <a:ext cx="4756934" cy="75001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 rot="21337935">
            <a:off x="662663" y="1265322"/>
            <a:ext cx="5013788" cy="2490145"/>
          </a:xfrm>
          <a:prstGeom prst="wedgeRoundRectCallout">
            <a:avLst>
              <a:gd name="adj1" fmla="val 37364"/>
              <a:gd name="adj2" fmla="val 61306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Đối với một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có thể đổi chỗ các số hạng, đặt dấu ngoặc để nhóm các số hạng một cách tùy ý như các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163" r="-517"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/>
          <p:cNvSpPr/>
          <p:nvPr/>
        </p:nvSpPr>
        <p:spPr>
          <a:xfrm>
            <a:off x="0" y="726191"/>
            <a:ext cx="1387011" cy="421241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</a:rPr>
              <a:t>Chú</a:t>
            </a:r>
            <a:r>
              <a:rPr lang="en-US" sz="2000" b="1" dirty="0">
                <a:solidFill>
                  <a:schemeClr val="accent4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0" y="691604"/>
            <a:ext cx="6357600" cy="572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blipFill rotWithShape="0">
                <a:blip r:embed="rId2"/>
                <a:stretch>
                  <a:fillRect l="-2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630184" y="3480170"/>
            <a:ext cx="390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6,5 + [0,75 - (8,25 - 1,75)]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+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blipFill rotWithShape="0">
                <a:blip r:embed="rId3"/>
                <a:stretch>
                  <a:fillRect l="-1309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630184" y="4111957"/>
            <a:ext cx="421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6,5 + 0,75 - 8,25 + 1,75 = 0,75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" y="1411386"/>
            <a:ext cx="1762038" cy="3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5" y="462918"/>
            <a:ext cx="171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Vận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dụng</a:t>
            </a:r>
            <a:r>
              <a:rPr lang="en-US" sz="2000" b="1" dirty="0">
                <a:solidFill>
                  <a:srgbClr val="C00000"/>
                </a:solidFill>
              </a:rPr>
              <a:t> 1: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9335" y="969918"/>
            <a:ext cx="6924782" cy="21698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2148" y="969918"/>
            <a:ext cx="63391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thức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chính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châu</a:t>
            </a:r>
            <a:r>
              <a:rPr lang="en-US" sz="1800" dirty="0"/>
              <a:t> </a:t>
            </a:r>
            <a:r>
              <a:rPr lang="en-US" sz="1800" dirty="0" err="1"/>
              <a:t>Âu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món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ưa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Nam.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11 gam </a:t>
            </a:r>
            <a:r>
              <a:rPr lang="en-US" sz="1800" dirty="0" err="1"/>
              <a:t>nước</a:t>
            </a:r>
            <a:r>
              <a:rPr lang="en-US" sz="1800" dirty="0"/>
              <a:t>; 6,6 gam protein; 0,3 gam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béo</a:t>
            </a:r>
            <a:r>
              <a:rPr lang="en-US" sz="1800" dirty="0"/>
              <a:t>; 75,1 gam </a:t>
            </a:r>
            <a:r>
              <a:rPr lang="en-US" sz="1800" dirty="0" err="1"/>
              <a:t>glucid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.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khối</a:t>
            </a:r>
            <a:r>
              <a:rPr lang="en-US" sz="1800" dirty="0"/>
              <a:t> </a:t>
            </a:r>
            <a:r>
              <a:rPr lang="en-US" sz="1800" dirty="0" err="1"/>
              <a:t>lượng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9208" y="3700674"/>
            <a:ext cx="6322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Khối lượng các chất khác trong 100g khoai tây khô là: </a:t>
            </a:r>
          </a:p>
          <a:p>
            <a:pPr algn="ctr">
              <a:lnSpc>
                <a:spcPct val="150000"/>
              </a:lnSpc>
            </a:pPr>
            <a:r>
              <a:rPr lang="vi-VN" sz="2000" dirty="0"/>
              <a:t>100 – (11 + 6,6 + 0,3 + 75,1) = 7 (g)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5" y="3139743"/>
            <a:ext cx="805648" cy="64193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flipH="1">
            <a:off x="256142" y="122432"/>
            <a:ext cx="4253501" cy="5856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2"/>
                </a:solidFill>
              </a:rPr>
              <a:t>2. </a:t>
            </a:r>
            <a:r>
              <a:rPr lang="en-US" sz="2200" b="1" dirty="0" err="1">
                <a:solidFill>
                  <a:schemeClr val="accent2"/>
                </a:solidFill>
              </a:rPr>
              <a:t>Nhân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và</a:t>
            </a:r>
            <a:r>
              <a:rPr lang="en-US" sz="2200" b="1" dirty="0">
                <a:solidFill>
                  <a:schemeClr val="accent2"/>
                </a:solidFill>
              </a:rPr>
              <a:t> chia </a:t>
            </a:r>
            <a:r>
              <a:rPr lang="en-US" sz="2200" b="1" dirty="0" err="1">
                <a:solidFill>
                  <a:schemeClr val="accent2"/>
                </a:solidFill>
              </a:rPr>
              <a:t>hai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số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hữu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tỉ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08" y="725954"/>
            <a:ext cx="409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Cách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chia </a:t>
            </a:r>
            <a:r>
              <a:rPr lang="en-US" sz="2000" b="1" dirty="0" err="1">
                <a:solidFill>
                  <a:srgbClr val="002060"/>
                </a:solidFill>
              </a:rPr>
              <a:t>hai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số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hữu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tỉ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013" y="1331255"/>
            <a:ext cx="3874779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b="1" dirty="0"/>
              <a:t>HĐ3.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013" y="1767155"/>
            <a:ext cx="904836" cy="544530"/>
          </a:xfrm>
          <a:prstGeom prst="round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HĐ3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1469" y="1662956"/>
            <a:ext cx="6298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0,36.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blipFill rotWithShape="0">
                <a:blip r:embed="rId2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2000" dirty="0"/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blipFill rotWithShape="0">
                <a:blip r:embed="rId3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blipFill rotWithShape="0">
                <a:blip r:embed="rId4"/>
                <a:stretch>
                  <a:fillRect l="-2792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−49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17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2;p32"/>
          <p:cNvSpPr/>
          <p:nvPr/>
        </p:nvSpPr>
        <p:spPr>
          <a:xfrm>
            <a:off x="1191802" y="488940"/>
            <a:ext cx="6575461" cy="3844766"/>
          </a:xfrm>
          <a:prstGeom prst="roundRect">
            <a:avLst>
              <a:gd name="adj" fmla="val 3145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Giả </a:t>
                </a:r>
                <a:r>
                  <a:rPr lang="en-US" sz="2000" dirty="0" err="1"/>
                  <a:t>sử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bay </a:t>
                </a:r>
                <a:r>
                  <a:rPr lang="en-US" sz="2000" dirty="0" err="1"/>
                  <a:t>lên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0,8 m/s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50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giảm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m/s. </a:t>
                </a:r>
                <a:r>
                  <a:rPr lang="en-US" sz="2000" dirty="0" err="1"/>
                  <a:t>Hỏi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27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nhiêu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mét</a:t>
                </a:r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  <a:blipFill rotWithShape="0">
                <a:blip r:embed="rId3"/>
                <a:stretch>
                  <a:fillRect l="-1196" r="-1087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5" y="1598211"/>
            <a:ext cx="2735495" cy="2735495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7318" y="485279"/>
            <a:ext cx="5530059" cy="14203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nhân, chia hai số hữu tỉ bằng cách viết chúng dưới dạng phân số rồi áp dụng quy tắc nhân, chia phân số.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8837" y="2126750"/>
            <a:ext cx="3016749" cy="3016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7318" y="2126750"/>
            <a:ext cx="121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C00000"/>
                </a:solidFill>
              </a:rPr>
              <a:t>Ví</a:t>
            </a:r>
            <a:r>
              <a:rPr lang="en-US" sz="2000" b="1" u="sng" dirty="0">
                <a:solidFill>
                  <a:srgbClr val="C00000"/>
                </a:solidFill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</a:rPr>
              <a:t>dụ</a:t>
            </a:r>
            <a:r>
              <a:rPr lang="en-US" sz="2000" b="1" u="sng" dirty="0">
                <a:solidFill>
                  <a:srgbClr val="C00000"/>
                </a:solidFill>
              </a:rPr>
              <a:t> 3</a:t>
            </a:r>
            <a:r>
              <a:rPr lang="en-US" sz="2000" b="1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. 0,25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- 2,4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blipFill rotWithShape="0">
                <a:blip r:embed="rId6"/>
                <a:stretch>
                  <a:fillRect l="-4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blipFill rotWithShape="0">
                <a:blip r:embed="rId7"/>
                <a:stretch>
                  <a:fillRect l="-3056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: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= - 2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blipFill rotWithShape="0">
                <a:blip r:embed="rId8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0"/>
          <p:cNvSpPr/>
          <p:nvPr/>
        </p:nvSpPr>
        <p:spPr>
          <a:xfrm>
            <a:off x="2691829" y="268026"/>
            <a:ext cx="2640459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3: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/>
                  <a:t> 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blipFill rotWithShape="0">
                <a:blip r:embed="rId4"/>
                <a:stretch>
                  <a:fillRect l="-7801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- 0,7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blipFill rotWithShape="0">
                <a:blip r:embed="rId5"/>
                <a:stretch>
                  <a:fillRect l="-4386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blipFill rotWithShape="0">
                <a:blip r:embed="rId6"/>
                <a:stretch>
                  <a:fillRect l="-2296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38;p50"/>
          <p:cNvSpPr/>
          <p:nvPr/>
        </p:nvSpPr>
        <p:spPr>
          <a:xfrm>
            <a:off x="732033" y="2151274"/>
            <a:ext cx="4271482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4: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một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cách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hợp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lí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(- 0,25)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blipFill rotWithShape="0">
                <a:blip r:embed="rId8"/>
                <a:stretch>
                  <a:fillRect l="-3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.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blipFill rotWithShape="0">
                <a:blip r:embed="rId9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" grpId="0"/>
      <p:bldP spid="7" grpId="0"/>
      <p:bldP spid="8" grpId="0"/>
      <p:bldP spid="9" grpId="0"/>
      <p:bldP spid="19" grpId="0" animBg="1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4542" y="606175"/>
            <a:ext cx="605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Chú</a:t>
            </a:r>
            <a:r>
              <a:rPr lang="en-US" sz="2000" b="1" dirty="0">
                <a:solidFill>
                  <a:srgbClr val="C00000"/>
                </a:solidFill>
              </a:rPr>
              <a:t> ý: </a:t>
            </a:r>
            <a:endParaRPr lang="en-US" sz="2000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chia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8253" y="2681555"/>
            <a:ext cx="4150760" cy="13234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/>
              <a:t>1,25. (- 4,6) = - (1,25. 4,6) = - 5,75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7,8 : (- 0,13) = - (7,8 : 0,13) = - 60.</a:t>
            </a:r>
          </a:p>
        </p:txBody>
      </p:sp>
    </p:spTree>
    <p:extLst>
      <p:ext uri="{BB962C8B-B14F-4D97-AF65-F5344CB8AC3E}">
        <p14:creationId xmlns:p14="http://schemas.microsoft.com/office/powerpoint/2010/main" val="50229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2845943" y="246580"/>
            <a:ext cx="5360798" cy="1551398"/>
          </a:xfrm>
          <a:prstGeom prst="wedgeRoundRectCallout">
            <a:avLst>
              <a:gd name="adj1" fmla="val -58361"/>
              <a:gd name="adj2" fmla="val 36673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1251" y="320650"/>
            <a:ext cx="5185881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toán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b="1" dirty="0" err="1"/>
              <a:t>mở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4 </a:t>
            </a:r>
            <a:r>
              <a:rPr lang="en-US" sz="2000" dirty="0" err="1"/>
              <a:t>và</a:t>
            </a:r>
            <a:r>
              <a:rPr lang="en-US" sz="2000" dirty="0"/>
              <a:t> so </a:t>
            </a:r>
            <a:r>
              <a:rPr lang="en-US" sz="2000" dirty="0" err="1"/>
              <a:t>sánh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Trong 50s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lên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0,8. 50 = 40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Sau</a:t>
                </a:r>
                <a:r>
                  <a:rPr lang="en-US" sz="1800" dirty="0"/>
                  <a:t> 27s,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giảm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1800" dirty="0"/>
                  <a:t>. 27 = 15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27s,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40 - 15 = 25 (m)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blipFill rotWithShape="0">
                <a:blip r:embed="rId3"/>
                <a:stretch>
                  <a:fillRect l="-663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6" y="3793692"/>
            <a:ext cx="1465352" cy="146535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53902" y="447576"/>
            <a:ext cx="1988289" cy="5417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Vận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dụng</a:t>
            </a:r>
            <a:r>
              <a:rPr lang="en-US" sz="2200" b="1" dirty="0">
                <a:solidFill>
                  <a:srgbClr val="C00000"/>
                </a:solidFill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159" y="1010596"/>
            <a:ext cx="6113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Cho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10 cm x 15 cm </a:t>
            </a:r>
            <a:r>
              <a:rPr lang="en-US" sz="2000" dirty="0" err="1"/>
              <a:t>được</a:t>
            </a:r>
            <a:r>
              <a:rPr lang="en-US" sz="2000" dirty="0"/>
              <a:t> in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21,6 cm x 27,9 cm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1.8. </a:t>
            </a: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cắt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39" y="1212661"/>
            <a:ext cx="2296632" cy="2561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Diện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1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10.15 = 150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21,6 . 27,9 = 602,64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còn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lại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602,64 – 2.150 = 302,64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807" r="-242" b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rved Right Arrow 9"/>
          <p:cNvSpPr/>
          <p:nvPr/>
        </p:nvSpPr>
        <p:spPr>
          <a:xfrm>
            <a:off x="478465" y="2970852"/>
            <a:ext cx="536944" cy="803705"/>
          </a:xfrm>
          <a:prstGeom prst="curved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574158"/>
            <a:ext cx="5829300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LUYỆN TẬP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3257" y="1302493"/>
            <a:ext cx="286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Bài</a:t>
            </a:r>
            <a:r>
              <a:rPr lang="en-US" sz="2000" b="1" dirty="0"/>
              <a:t> 1.7 (SGK - tr13)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blipFill rotWithShape="0">
                <a:blip r:embed="rId4"/>
                <a:stretch>
                  <a:fillRect l="-406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2,5 -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blipFill rotWithShape="0">
                <a:blip r:embed="rId5"/>
                <a:stretch>
                  <a:fillRect l="-3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68573" y="3514870"/>
            <a:ext cx="267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c) - 0,32. (- 0,875)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d) (- 5) 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blipFill rotWithShape="0">
                <a:blip r:embed="rId6"/>
                <a:stretch>
                  <a:fillRect l="-3344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blipFill rotWithShape="0">
                <a:blip r:embed="rId7"/>
                <a:stretch>
                  <a:fillRect l="-314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blipFill rotWithShape="0">
                <a:blip r:embed="rId8"/>
                <a:stretch>
                  <a:fillRect l="-173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268649" y="3514870"/>
            <a:ext cx="122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0,28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(- 5)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blipFill rotWithShape="0">
                <a:blip r:embed="rId9"/>
                <a:stretch>
                  <a:fillRect l="-2809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8;p50"/>
          <p:cNvSpPr/>
          <p:nvPr/>
        </p:nvSpPr>
        <p:spPr>
          <a:xfrm>
            <a:off x="797442" y="575784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1.8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442" y="1318437"/>
            <a:ext cx="421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8+2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- (5 + 0,4)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- 5 -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+ 2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blipFill rotWithShape="0">
                <a:blip r:embed="rId5"/>
                <a:stretch>
                  <a:fillRect l="-2033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(8 - 5 + 2)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243748" y="3843609"/>
            <a:ext cx="2163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5 - 1 - 1 =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61237" y="776177"/>
            <a:ext cx="7378996" cy="3508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blipFill rotWithShape="0">
                <a:blip r:embed="rId4"/>
                <a:stretch>
                  <a:fillRect l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blipFill rotWithShape="0">
                <a:blip r:embed="rId5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38;p50"/>
          <p:cNvSpPr/>
          <p:nvPr/>
        </p:nvSpPr>
        <p:spPr>
          <a:xfrm>
            <a:off x="1871331" y="470260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2755" y="605589"/>
            <a:ext cx="258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</a:rPr>
                  <a:t>0,65. 78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. 2 020 + 0,35. 78 - 2,2. 2 020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blipFill rotWithShape="0">
                <a:blip r:embed="rId5"/>
                <a:stretch>
                  <a:fillRect l="-1403" r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93696" y="2433422"/>
            <a:ext cx="635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= 0,65. 78 + 2,2. 2 020 + 0,35. 78 - 2,2. 2020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= 78. (0,65 + 0,35) + 2 020.(2,2 - 2,2)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= 78. 1 + 2 020. 0 = 78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Ậ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Ụ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Google Shape;638;p50"/>
          <p:cNvSpPr/>
          <p:nvPr/>
        </p:nvSpPr>
        <p:spPr>
          <a:xfrm>
            <a:off x="5823628" y="1017725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1.9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2204" y="1701209"/>
            <a:ext cx="6402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“</a:t>
            </a:r>
            <a:r>
              <a:rPr lang="en-US" sz="2000" dirty="0" err="1"/>
              <a:t>nối</a:t>
            </a:r>
            <a:r>
              <a:rPr lang="en-US" sz="2000" dirty="0"/>
              <a:t>”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1.9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, </a:t>
            </a:r>
            <a:r>
              <a:rPr lang="en-US" sz="2000" dirty="0" err="1"/>
              <a:t>trừ</a:t>
            </a:r>
            <a:r>
              <a:rPr lang="en-US" sz="2000" dirty="0"/>
              <a:t>, </a:t>
            </a:r>
            <a:r>
              <a:rPr lang="en-US" sz="2000" dirty="0" err="1"/>
              <a:t>nhân</a:t>
            </a:r>
            <a:r>
              <a:rPr lang="en-US" sz="2000" dirty="0"/>
              <a:t>, chia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ngoặc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6" y="1604525"/>
            <a:ext cx="1233590" cy="1976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6" y="3581155"/>
            <a:ext cx="841321" cy="957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2109" y="4018986"/>
            <a:ext cx="382508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(-25 . 4) + [10 : (-2)] = -105</a:t>
            </a:r>
          </a:p>
        </p:txBody>
      </p:sp>
      <p:pic>
        <p:nvPicPr>
          <p:cNvPr id="33" name="Google Shape;923;p59"/>
          <p:cNvPicPr preferRelativeResize="0"/>
          <p:nvPr/>
        </p:nvPicPr>
        <p:blipFill rotWithShape="1">
          <a:blip r:embed="rId5">
            <a:alphaModFix/>
          </a:blip>
          <a:srcRect t="18302" b="18302"/>
          <a:stretch/>
        </p:blipFill>
        <p:spPr>
          <a:xfrm>
            <a:off x="7500925" y="3262253"/>
            <a:ext cx="1643075" cy="188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5" name="Google Shape;875;p56"/>
          <p:cNvCxnSpPr/>
          <p:nvPr/>
        </p:nvCxnSpPr>
        <p:spPr>
          <a:xfrm>
            <a:off x="2311785" y="1810403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56"/>
          <p:cNvCxnSpPr/>
          <p:nvPr/>
        </p:nvCxnSpPr>
        <p:spPr>
          <a:xfrm>
            <a:off x="2308847" y="2772153"/>
            <a:ext cx="780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56"/>
          <p:cNvCxnSpPr/>
          <p:nvPr/>
        </p:nvCxnSpPr>
        <p:spPr>
          <a:xfrm>
            <a:off x="2311685" y="3826805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Oval Callout 6"/>
          <p:cNvSpPr/>
          <p:nvPr/>
        </p:nvSpPr>
        <p:spPr>
          <a:xfrm>
            <a:off x="6164523" y="307311"/>
            <a:ext cx="1310901" cy="728144"/>
          </a:xfrm>
          <a:prstGeom prst="wedgeEllipseCallout">
            <a:avLst>
              <a:gd name="adj1" fmla="val -32151"/>
              <a:gd name="adj2" fmla="val 54823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1"/>
                </a:solidFill>
              </a:rPr>
              <a:t>Gợi</a:t>
            </a:r>
            <a:r>
              <a:rPr lang="en-US" sz="2000" b="1" dirty="0">
                <a:solidFill>
                  <a:schemeClr val="accent1"/>
                </a:solidFill>
              </a:rPr>
              <a:t> ý: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r="21650"/>
          <a:stretch/>
        </p:blipFill>
        <p:spPr>
          <a:xfrm>
            <a:off x="164386" y="922162"/>
            <a:ext cx="2147299" cy="37616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508" y="1322505"/>
            <a:ext cx="574325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</a:rPr>
              <a:t>Trong 50s đầu, với vận tốc 0,8 m/s, khinh khí cầu bay lên một quãng đường cách mặt đất bao xa?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>
                    <a:solidFill>
                      <a:srgbClr val="C00000"/>
                    </a:solidFill>
                  </a:rPr>
                  <a:t>Sau 27s,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với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vận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tốc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m/s,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khinh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khí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cầu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giảm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độ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bao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nhiêu</a:t>
                </a:r>
                <a:r>
                  <a:rPr lang="en-US" sz="20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  <a:blipFill rotWithShape="0">
                <a:blip r:embed="rId4"/>
                <a:stretch>
                  <a:fillRect l="-1078" r="-118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244119" y="3626750"/>
            <a:ext cx="529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Sau</a:t>
            </a:r>
            <a:r>
              <a:rPr lang="en-US" sz="2000" dirty="0">
                <a:solidFill>
                  <a:srgbClr val="002060"/>
                </a:solidFill>
              </a:rPr>
              <a:t> 27s, </a:t>
            </a:r>
            <a:r>
              <a:rPr lang="en-US" sz="2000" dirty="0" err="1">
                <a:solidFill>
                  <a:srgbClr val="002060"/>
                </a:solidFill>
              </a:rPr>
              <a:t>khinh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cầu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345728" y="2736200"/>
            <a:ext cx="2306303" cy="237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38;p50"/>
          <p:cNvSpPr/>
          <p:nvPr/>
        </p:nvSpPr>
        <p:spPr>
          <a:xfrm>
            <a:off x="1017711" y="858236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144276" y="155060"/>
            <a:ext cx="2619375" cy="1400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11" y="1555235"/>
            <a:ext cx="7134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đựng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thư</a:t>
            </a:r>
            <a:r>
              <a:rPr lang="en-US" sz="2000" dirty="0"/>
              <a:t> </a:t>
            </a:r>
            <a:r>
              <a:rPr lang="en-US" sz="2000" dirty="0" err="1"/>
              <a:t>viện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120 cm. </a:t>
            </a:r>
            <a:r>
              <a:rPr lang="en-US" sz="2000" dirty="0" err="1"/>
              <a:t>Người</a:t>
            </a:r>
            <a:r>
              <a:rPr lang="en-US" sz="2000" dirty="0"/>
              <a:t> ta </a:t>
            </a:r>
            <a:r>
              <a:rPr lang="en-US" sz="2000" dirty="0" err="1"/>
              <a:t>dự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cuốn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2,4 cm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cuốn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6632" y="3689486"/>
            <a:ext cx="518868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Ngăn sách đó có thể để được nhiều nhất số cuốn sách là:</a:t>
            </a:r>
            <a:r>
              <a:rPr lang="en-US" sz="2000" dirty="0"/>
              <a:t> </a:t>
            </a:r>
            <a:r>
              <a:rPr lang="vi-VN" sz="2000" dirty="0"/>
              <a:t>120 : 2,4</a:t>
            </a:r>
            <a:r>
              <a:rPr lang="en-US" sz="2000" dirty="0"/>
              <a:t> </a:t>
            </a:r>
            <a:r>
              <a:rPr lang="vi-VN" sz="2000" dirty="0"/>
              <a:t>= 50 (cuốn sách)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01749" y="3621692"/>
            <a:ext cx="1244009" cy="754923"/>
          </a:xfrm>
          <a:prstGeom prst="wedgeEllipseCallout">
            <a:avLst>
              <a:gd name="adj1" fmla="val 39823"/>
              <a:gd name="adj2" fmla="val 48416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2"/>
                </a:solidFill>
              </a:rPr>
              <a:t>Giải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1791" y="1319236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375202" y="144341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978673" y="3685750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5926" y="3104211"/>
            <a:ext cx="2898899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4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2037" y="467418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384492" y="271332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553221" y="3768134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79145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108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86816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61450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7445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81962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79145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8334" y="2485617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5014" y="3631641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1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x.y bằng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6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 thỏa mãn 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−1</m:t>
                        </m:r>
                        <m:f>
                          <m:f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x = 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2423627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đáp án đúng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-1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A và B biết: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121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 &gt;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 =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A ≥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3674098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/>
          <p:nvPr/>
        </p:nvSpPr>
        <p:spPr>
          <a:xfrm>
            <a:off x="6266838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03</a:t>
            </a:r>
            <a:endParaRPr sz="2400" b="1" dirty="0"/>
          </a:p>
        </p:txBody>
      </p:sp>
      <p:sp>
        <p:nvSpPr>
          <p:cNvPr id="502" name="Google Shape;502;p43"/>
          <p:cNvSpPr/>
          <p:nvPr/>
        </p:nvSpPr>
        <p:spPr>
          <a:xfrm>
            <a:off x="3583050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02</a:t>
            </a:r>
            <a:endParaRPr sz="2400" b="1" dirty="0"/>
          </a:p>
        </p:txBody>
      </p:sp>
      <p:sp>
        <p:nvSpPr>
          <p:cNvPr id="503" name="Google Shape;503;p43"/>
          <p:cNvSpPr/>
          <p:nvPr/>
        </p:nvSpPr>
        <p:spPr>
          <a:xfrm>
            <a:off x="899263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01</a:t>
            </a:r>
            <a:endParaRPr sz="2400" b="1" dirty="0"/>
          </a:p>
        </p:txBody>
      </p:sp>
      <p:sp>
        <p:nvSpPr>
          <p:cNvPr id="504" name="Google Shape;504;p43"/>
          <p:cNvSpPr txBox="1">
            <a:spLocks noGrp="1"/>
          </p:cNvSpPr>
          <p:nvPr>
            <p:ph type="title" idx="6"/>
          </p:nvPr>
        </p:nvSpPr>
        <p:spPr>
          <a:xfrm>
            <a:off x="692830" y="5832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Ư</a:t>
            </a:r>
            <a:r>
              <a:rPr lang="en-US" sz="3200" b="1" dirty="0">
                <a:latin typeface="+mn-lt"/>
              </a:rPr>
              <a:t>Ớ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Ẫ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Ề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15" name="Google Shape;515;p43"/>
          <p:cNvGrpSpPr/>
          <p:nvPr/>
        </p:nvGrpSpPr>
        <p:grpSpPr>
          <a:xfrm>
            <a:off x="1743002" y="1852402"/>
            <a:ext cx="290421" cy="381279"/>
            <a:chOff x="7823150" y="1665950"/>
            <a:chExt cx="265225" cy="348200"/>
          </a:xfrm>
        </p:grpSpPr>
        <p:sp>
          <p:nvSpPr>
            <p:cNvPr id="51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3"/>
          <p:cNvGrpSpPr/>
          <p:nvPr/>
        </p:nvGrpSpPr>
        <p:grpSpPr>
          <a:xfrm>
            <a:off x="4381361" y="1852401"/>
            <a:ext cx="381279" cy="381279"/>
            <a:chOff x="7028275" y="1665950"/>
            <a:chExt cx="348200" cy="348200"/>
          </a:xfrm>
        </p:grpSpPr>
        <p:sp>
          <p:nvSpPr>
            <p:cNvPr id="52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3"/>
          <p:cNvGrpSpPr/>
          <p:nvPr/>
        </p:nvGrpSpPr>
        <p:grpSpPr>
          <a:xfrm>
            <a:off x="7072772" y="1853249"/>
            <a:ext cx="366031" cy="379582"/>
            <a:chOff x="6285350" y="1666725"/>
            <a:chExt cx="334275" cy="346650"/>
          </a:xfrm>
        </p:grpSpPr>
        <p:sp>
          <p:nvSpPr>
            <p:cNvPr id="53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144" y="3140669"/>
            <a:ext cx="207785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Ôn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110646" y="3140669"/>
            <a:ext cx="280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SGK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SBT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76380" y="3140669"/>
            <a:ext cx="280296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“</a:t>
            </a:r>
            <a:r>
              <a:rPr lang="en-US" sz="2000" b="1" dirty="0" err="1"/>
              <a:t>Luyện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chung</a:t>
            </a:r>
            <a:r>
              <a:rPr lang="en-US" sz="2000" dirty="0"/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502" grpId="0" animBg="1"/>
      <p:bldP spid="503" grpId="0" animBg="1"/>
      <p:bldP spid="11" grpId="0"/>
      <p:bldP spid="47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095404" y="1751986"/>
            <a:ext cx="68055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BÀI 2: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CỘNG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TRỪ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NHÂN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CHIA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HỮU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TỈ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2 </a:t>
            </a:r>
            <a:r>
              <a:rPr lang="en-US" sz="4000" b="1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Tiết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comb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720000" y="1626236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20000" y="1626236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1775186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NỘI DUNG BÀI HỌC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idx="2"/>
          </p:nvPr>
        </p:nvSpPr>
        <p:spPr>
          <a:xfrm>
            <a:off x="715100" y="1626287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0" name="Google Shape;197;p30"/>
          <p:cNvSpPr/>
          <p:nvPr/>
        </p:nvSpPr>
        <p:spPr>
          <a:xfrm>
            <a:off x="720000" y="2929341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98;p30"/>
          <p:cNvSpPr/>
          <p:nvPr/>
        </p:nvSpPr>
        <p:spPr>
          <a:xfrm>
            <a:off x="720000" y="2929341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3078291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3"/>
          <p:cNvSpPr>
            <a:spLocks noGrp="1"/>
          </p:cNvSpPr>
          <p:nvPr>
            <p:ph type="title" idx="2"/>
          </p:nvPr>
        </p:nvSpPr>
        <p:spPr>
          <a:xfrm>
            <a:off x="715100" y="2929392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199" grpId="0"/>
      <p:bldP spid="14" grpId="0"/>
      <p:bldP spid="50" grpId="0" animBg="1"/>
      <p:bldP spid="51" grpId="0" animBg="1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flipH="1">
            <a:off x="3594498" y="427781"/>
            <a:ext cx="4253501" cy="565079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1"/>
                </a:solidFill>
              </a:rPr>
              <a:t>1. </a:t>
            </a:r>
            <a:r>
              <a:rPr lang="en-US" sz="2200" b="1" dirty="0" err="1">
                <a:solidFill>
                  <a:schemeClr val="accent1"/>
                </a:solidFill>
              </a:rPr>
              <a:t>Cộng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và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trừ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hai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số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hữu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tỉ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0229" y="1191874"/>
            <a:ext cx="658059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/>
              <a:t>Thảo</a:t>
            </a:r>
            <a:r>
              <a:rPr lang="en-US" sz="2000" i="1" dirty="0"/>
              <a:t> </a:t>
            </a:r>
            <a:r>
              <a:rPr lang="en-US" sz="2000" i="1" dirty="0" err="1"/>
              <a:t>luận</a:t>
            </a:r>
            <a:r>
              <a:rPr lang="en-US" sz="2000" i="1" dirty="0"/>
              <a:t> </a:t>
            </a:r>
            <a:r>
              <a:rPr lang="en-US" sz="2000" i="1" dirty="0" err="1"/>
              <a:t>nhóm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b="1" i="1" dirty="0"/>
              <a:t>HĐ1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b="1" i="1" dirty="0"/>
              <a:t>HĐ2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ôn</a:t>
            </a:r>
            <a:r>
              <a:rPr lang="en-US" sz="2000" i="1" dirty="0"/>
              <a:t> </a:t>
            </a:r>
            <a:r>
              <a:rPr lang="en-US" sz="2000" i="1" dirty="0" err="1"/>
              <a:t>lại</a:t>
            </a:r>
            <a:r>
              <a:rPr lang="en-US" sz="2000" i="1" dirty="0"/>
              <a:t> </a:t>
            </a:r>
            <a:r>
              <a:rPr lang="en-US" sz="2000" i="1" dirty="0" err="1"/>
              <a:t>quy</a:t>
            </a:r>
            <a:r>
              <a:rPr lang="en-US" sz="2000" i="1" dirty="0"/>
              <a:t> </a:t>
            </a:r>
            <a:r>
              <a:rPr lang="en-US" sz="2000" i="1" dirty="0" err="1"/>
              <a:t>tắc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cách</a:t>
            </a:r>
            <a:r>
              <a:rPr lang="en-US" sz="2000" i="1" dirty="0"/>
              <a:t> </a:t>
            </a:r>
            <a:r>
              <a:rPr lang="en-US" sz="2000" i="1" dirty="0" err="1"/>
              <a:t>cộng</a:t>
            </a:r>
            <a:r>
              <a:rPr lang="en-US" sz="2000" i="1" dirty="0"/>
              <a:t>, </a:t>
            </a:r>
            <a:r>
              <a:rPr lang="en-US" sz="2000" i="1" dirty="0" err="1"/>
              <a:t>trừ</a:t>
            </a:r>
            <a:r>
              <a:rPr lang="en-US" sz="2000" i="1" dirty="0"/>
              <a:t> </a:t>
            </a:r>
            <a:r>
              <a:rPr lang="en-US" sz="2000" i="1" dirty="0" err="1"/>
              <a:t>phân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(</a:t>
            </a:r>
            <a:r>
              <a:rPr lang="en-US" sz="2000" i="1" dirty="0" err="1"/>
              <a:t>cùng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, </a:t>
            </a:r>
            <a:r>
              <a:rPr lang="en-US" sz="2000" i="1" dirty="0" err="1"/>
              <a:t>khác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192" y="2502113"/>
            <a:ext cx="996592" cy="67260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00" y="2328999"/>
            <a:ext cx="628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Nhắc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trừ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blipFill rotWithShape="0">
                <a:blip r:embed="rId3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584963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550937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3" name="Google Shape;348;p36"/>
          <p:cNvSpPr/>
          <p:nvPr/>
        </p:nvSpPr>
        <p:spPr>
          <a:xfrm>
            <a:off x="550937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cộng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50937" y="1665659"/>
            <a:ext cx="40621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63" y="3568400"/>
            <a:ext cx="4028134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chúng</a:t>
            </a:r>
            <a:r>
              <a:rPr lang="en-US" sz="1800" dirty="0"/>
              <a:t>,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36" name="Google Shape;345;p36"/>
          <p:cNvSpPr/>
          <p:nvPr/>
        </p:nvSpPr>
        <p:spPr>
          <a:xfrm>
            <a:off x="4970316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7" name="Google Shape;348;p36"/>
          <p:cNvSpPr/>
          <p:nvPr/>
        </p:nvSpPr>
        <p:spPr>
          <a:xfrm>
            <a:off x="4936290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8" name="Google Shape;348;p36"/>
          <p:cNvSpPr/>
          <p:nvPr/>
        </p:nvSpPr>
        <p:spPr>
          <a:xfrm>
            <a:off x="4727490" y="546660"/>
            <a:ext cx="3569000" cy="441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trừ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936290" y="1665659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6290" y="3568400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8" grpId="0" animBg="1"/>
      <p:bldP spid="33" grpId="0" animBg="1"/>
      <p:bldP spid="4" grpId="0"/>
      <p:bldP spid="5" grpId="0"/>
      <p:bldP spid="36" grpId="0" animBg="1"/>
      <p:bldP spid="37" grpId="0" animBg="1"/>
      <p:bldP spid="38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879487" y="1446426"/>
            <a:ext cx="5396938" cy="2817350"/>
          </a:xfrm>
          <a:prstGeom prst="roundRect">
            <a:avLst>
              <a:gd name="adj" fmla="val 30139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blipFill rotWithShape="0">
                <a:blip r:embed="rId5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blipFill rotWithShape="0">
                <a:blip r:embed="rId6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blipFill rotWithShape="0">
                <a:blip r:embed="rId7"/>
                <a:stretch>
                  <a:fillRect l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73453" y="880583"/>
            <a:ext cx="312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Thực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hiện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phép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tính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1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976046" y="1032908"/>
            <a:ext cx="996592" cy="690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16476" y="792168"/>
            <a:ext cx="6195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0,25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blipFill rotWithShape="0">
                <a:blip r:embed="rId4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-1,4 -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blipFill rotWithShape="0">
                <a:blip r:embed="rId5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blipFill rotWithShape="0">
                <a:blip r:embed="rId6"/>
                <a:stretch>
                  <a:fillRect l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-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-2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blipFill rotWithShape="0">
                <a:blip r:embed="rId7"/>
                <a:stretch>
                  <a:fillRect l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1634</Words>
  <Application>Microsoft Office PowerPoint</Application>
  <PresentationFormat>On-screen Show (16:9)</PresentationFormat>
  <Paragraphs>204</Paragraphs>
  <Slides>38</Slides>
  <Notes>31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Bebas Neue</vt:lpstr>
      <vt:lpstr>Anaheim</vt:lpstr>
      <vt:lpstr>Calibri Light</vt:lpstr>
      <vt:lpstr>Antic</vt:lpstr>
      <vt:lpstr>Times New Roman</vt:lpstr>
      <vt:lpstr>Roboto Condensed Light</vt:lpstr>
      <vt:lpstr>Calibri</vt:lpstr>
      <vt:lpstr>Cambria Math</vt:lpstr>
      <vt:lpstr>Arial</vt:lpstr>
      <vt:lpstr>Barriecito</vt:lpstr>
      <vt:lpstr>Watercolor Preschool Center by Slidesgo</vt:lpstr>
      <vt:lpstr>Office Theme</vt:lpstr>
      <vt:lpstr>BÀI 2. CỘNG TRỪ NHÂN CHIA CÁC SỐ HỮU TỈ</vt:lpstr>
      <vt:lpstr>PowerPoint Presentation</vt:lpstr>
      <vt:lpstr>PowerPoint Presentation</vt:lpstr>
      <vt:lpstr>BÀI 2: CỘNG, TRỪ, NHÂN, CHIA SỐ HỮU TỈ (2 Tiết)</vt:lpstr>
      <vt:lpstr>Cộng và trừ hai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1: Tính</vt:lpstr>
      <vt:lpstr>PowerPoint Presentation</vt:lpstr>
      <vt:lpstr>PowerPoint Presentation</vt:lpstr>
      <vt:lpstr>Luyện tập 2: Bỏ dấu ngoặc rồi tính các tổng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creator>User</dc:creator>
  <cp:lastModifiedBy>Admin</cp:lastModifiedBy>
  <cp:revision>55</cp:revision>
  <dcterms:modified xsi:type="dcterms:W3CDTF">2023-10-10T15:10:33Z</dcterms:modified>
</cp:coreProperties>
</file>