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83" r:id="rId3"/>
    <p:sldId id="272" r:id="rId4"/>
    <p:sldId id="259" r:id="rId5"/>
    <p:sldId id="277" r:id="rId6"/>
    <p:sldId id="280" r:id="rId7"/>
    <p:sldId id="270" r:id="rId8"/>
    <p:sldId id="271" r:id="rId9"/>
    <p:sldId id="285" r:id="rId1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3917"/>
    <a:srgbClr val="1C2C12"/>
    <a:srgbClr val="111B0B"/>
    <a:srgbClr val="233616"/>
    <a:srgbClr val="1D2C12"/>
    <a:srgbClr val="325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ED42D-31DF-4464-89DA-06560082BCCB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18036-5FC4-4CAC-9B77-37CF32379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6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11B33-0252-40C5-9444-D4F810C0B516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B52F8-C420-440F-94C7-923BCF9A8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84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B3A78-FF64-4CF3-AA5D-0CFD4EB7DF8C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C8DDE-0363-4026-9AF6-EDCE47553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99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69144-CF7E-4B9F-9FCC-0CC44B8E8BE6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CD6FA-715B-4D7E-A3EB-6766F5F2E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86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0BBA7-E692-4F44-9D56-6A790E4A1F32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FE924-B164-4EA2-ACC1-2959C5A82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16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CCC9A-2A26-4E28-A1BC-159ED0385F5B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FE329-0574-4918-81F0-D832AC944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8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D702D-7E72-4C65-B88C-01C99CA7758A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B09BE-336F-4247-98BB-B78960832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307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31752-3D8F-495F-82E5-5E98C93332D7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D42F-EDE8-4290-BB3D-6BDF4E725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24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C48A7-5CCD-4144-882C-92087037DFD0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8718C-AC3B-44AD-93EF-49DE7D0B5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19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4B58B-82E8-4BA6-9A31-41066825C19E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899AA-1287-4101-B361-9655D2DC0D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45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78A4A-FA67-464E-AD50-67E75C9089EC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A35BF-9EAE-4988-AE78-26C05976D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5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B7EA8432-4A21-4184-BF29-DDA5DAFD4CAD}" type="datetimeFigureOut">
              <a:rPr lang="en-US"/>
              <a:pPr>
                <a:defRPr/>
              </a:pPr>
              <a:t>13/02/2023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A93B7F9B-0CFB-48CC-A4CC-CA394C691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86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39"/>
          <p:cNvSpPr>
            <a:spLocks noChangeArrowheads="1" noChangeShapeType="1" noTextEdit="1"/>
          </p:cNvSpPr>
          <p:nvPr/>
        </p:nvSpPr>
        <p:spPr bwMode="auto">
          <a:xfrm>
            <a:off x="5262563" y="2771774"/>
            <a:ext cx="4648200" cy="814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MÔN: 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TIN 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HỌC 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cs typeface="Arial" panose="020B0604020202020204" pitchFamily="34" charset="0"/>
              </a:rPr>
              <a:t>6</a:t>
            </a:r>
            <a:endParaRPr lang="en-US" sz="3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00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6" name="WordArt 40"/>
          <p:cNvSpPr>
            <a:spLocks noChangeArrowheads="1" noChangeShapeType="1" noTextEdit="1"/>
          </p:cNvSpPr>
          <p:nvPr/>
        </p:nvSpPr>
        <p:spPr bwMode="auto">
          <a:xfrm>
            <a:off x="3522663" y="4057649"/>
            <a:ext cx="7848600" cy="661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GIÁO VIÊN: NGUYỄN THỊ HẠNH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7" name="Text Box 41"/>
          <p:cNvSpPr txBox="1">
            <a:spLocks noChangeArrowheads="1"/>
          </p:cNvSpPr>
          <p:nvPr/>
        </p:nvSpPr>
        <p:spPr bwMode="auto">
          <a:xfrm>
            <a:off x="3981450" y="5176837"/>
            <a:ext cx="762000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THCS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Lãng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3238" y="404813"/>
            <a:ext cx="914876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Nhiệt</a:t>
            </a:r>
            <a:r>
              <a:rPr kumimoji="0" lang="en-US" sz="4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liệt</a:t>
            </a:r>
            <a:r>
              <a:rPr kumimoji="0" lang="en-US" sz="4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chào</a:t>
            </a:r>
            <a:r>
              <a:rPr kumimoji="0" lang="en-US" sz="4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mừng</a:t>
            </a:r>
            <a:r>
              <a:rPr kumimoji="0" lang="en-US" sz="4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thầy</a:t>
            </a:r>
            <a:r>
              <a:rPr kumimoji="0" lang="en-US" sz="4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cô</a:t>
            </a:r>
            <a:r>
              <a:rPr kumimoji="0" lang="en-US" sz="4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em</a:t>
            </a:r>
            <a:r>
              <a:rPr kumimoji="0" lang="en-US" sz="4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học</a:t>
            </a:r>
            <a:r>
              <a:rPr kumimoji="0" lang="en-US" sz="4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sinh</a:t>
            </a:r>
            <a:r>
              <a:rPr kumimoji="0" lang="en-US" sz="4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đến</a:t>
            </a:r>
            <a:r>
              <a:rPr kumimoji="0" lang="en-US" sz="4200" b="1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với</a:t>
            </a:r>
            <a:r>
              <a:rPr kumimoji="0" lang="en-US" sz="4200" b="1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tiết</a:t>
            </a:r>
            <a:r>
              <a:rPr kumimoji="0" lang="en-US" sz="4200" b="1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200" b="1" i="1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học</a:t>
            </a:r>
            <a:r>
              <a:rPr kumimoji="0" lang="en-US" sz="4200" b="1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  <a:endParaRPr kumimoji="0" lang="en-US" sz="4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27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348358"/>
              </p:ext>
            </p:extLst>
          </p:nvPr>
        </p:nvGraphicFramePr>
        <p:xfrm>
          <a:off x="1757363" y="2500312"/>
          <a:ext cx="9729787" cy="4229100"/>
        </p:xfrm>
        <a:graphic>
          <a:graphicData uri="http://schemas.openxmlformats.org/drawingml/2006/table">
            <a:tbl>
              <a:tblPr firstRow="1" firstCol="1" bandRow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7702747">
                  <a:extLst>
                    <a:ext uri="{9D8B030D-6E8A-4147-A177-3AD203B41FA5}">
                      <a16:colId xmlns:a16="http://schemas.microsoft.com/office/drawing/2014/main" val="2624349871"/>
                    </a:ext>
                  </a:extLst>
                </a:gridCol>
                <a:gridCol w="2027040">
                  <a:extLst>
                    <a:ext uri="{9D8B030D-6E8A-4147-A177-3AD203B41FA5}">
                      <a16:colId xmlns:a16="http://schemas.microsoft.com/office/drawing/2014/main" val="3704618025"/>
                    </a:ext>
                  </a:extLst>
                </a:gridCol>
              </a:tblGrid>
              <a:tr h="84582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Tiêu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chí</a:t>
                      </a:r>
                      <a:endParaRPr lang="en-US" sz="28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Điểm</a:t>
                      </a:r>
                      <a:endParaRPr lang="en-US" sz="28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0326948"/>
                  </a:ext>
                </a:extLst>
              </a:tr>
              <a:tr h="84582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   </a:t>
                      </a:r>
                      <a:r>
                        <a:rPr lang="en-US" sz="2800" dirty="0" err="1" smtClean="0">
                          <a:solidFill>
                            <a:schemeClr val="accent1"/>
                          </a:solidFill>
                          <a:effectLst/>
                        </a:rPr>
                        <a:t>Câu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1. </a:t>
                      </a:r>
                      <a:r>
                        <a:rPr lang="en-US" sz="2800" dirty="0" err="1" smtClean="0">
                          <a:solidFill>
                            <a:schemeClr val="accent1"/>
                          </a:solidFill>
                          <a:effectLst/>
                        </a:rPr>
                        <a:t>Lấy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accent1"/>
                          </a:solidFill>
                          <a:effectLst/>
                        </a:rPr>
                        <a:t>tối</a:t>
                      </a:r>
                      <a:r>
                        <a:rPr lang="en-US" sz="2800" baseline="0" dirty="0" smtClean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accent1"/>
                          </a:solidFill>
                          <a:effectLst/>
                        </a:rPr>
                        <a:t>thiểu</a:t>
                      </a:r>
                      <a:r>
                        <a:rPr lang="en-US" sz="2800" baseline="0" dirty="0" smtClean="0">
                          <a:solidFill>
                            <a:schemeClr val="accent1"/>
                          </a:solidFill>
                          <a:effectLst/>
                        </a:rPr>
                        <a:t> 4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VD 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(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Mỗi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VD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đúng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1.0 </a:t>
                      </a:r>
                      <a:r>
                        <a:rPr lang="en-US" sz="2800" dirty="0" err="1" smtClean="0">
                          <a:solidFill>
                            <a:schemeClr val="accent1"/>
                          </a:solidFill>
                          <a:effectLst/>
                        </a:rPr>
                        <a:t>điểm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)</a:t>
                      </a:r>
                      <a:endParaRPr lang="en-US" sz="28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28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5393929"/>
                  </a:ext>
                </a:extLst>
              </a:tr>
              <a:tr h="84582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   </a:t>
                      </a:r>
                      <a:r>
                        <a:rPr lang="en-US" sz="2800" dirty="0" err="1" smtClean="0">
                          <a:solidFill>
                            <a:schemeClr val="accent1"/>
                          </a:solidFill>
                          <a:effectLst/>
                        </a:rPr>
                        <a:t>Câu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2.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Lấy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accent1"/>
                          </a:solidFill>
                          <a:effectLst/>
                        </a:rPr>
                        <a:t>tối</a:t>
                      </a:r>
                      <a:r>
                        <a:rPr lang="en-US" sz="2800" baseline="0" dirty="0" smtClean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accent1"/>
                          </a:solidFill>
                          <a:effectLst/>
                        </a:rPr>
                        <a:t>thiểu</a:t>
                      </a:r>
                      <a:r>
                        <a:rPr lang="en-US" sz="2800" baseline="0" dirty="0" smtClean="0">
                          <a:solidFill>
                            <a:schemeClr val="accent1"/>
                          </a:solidFill>
                          <a:effectLst/>
                        </a:rPr>
                        <a:t> 4 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VD (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Mỗi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 VD </a:t>
                      </a:r>
                      <a:r>
                        <a:rPr lang="en-US" sz="2800" dirty="0" err="1" smtClean="0">
                          <a:solidFill>
                            <a:schemeClr val="accent1"/>
                          </a:solidFill>
                          <a:effectLst/>
                        </a:rPr>
                        <a:t>đúng</a:t>
                      </a:r>
                      <a:r>
                        <a:rPr lang="en-US" sz="2800" baseline="0" dirty="0" smtClean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1.0 </a:t>
                      </a:r>
                      <a:r>
                        <a:rPr lang="en-US" sz="2800" dirty="0" err="1" smtClean="0">
                          <a:solidFill>
                            <a:schemeClr val="accent1"/>
                          </a:solidFill>
                          <a:effectLst/>
                        </a:rPr>
                        <a:t>điểm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)</a:t>
                      </a:r>
                      <a:endParaRPr lang="en-US" sz="28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28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910898"/>
                  </a:ext>
                </a:extLst>
              </a:tr>
              <a:tr h="84582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   </a:t>
                      </a:r>
                      <a:r>
                        <a:rPr lang="en-US" sz="2800" dirty="0" err="1" smtClean="0">
                          <a:solidFill>
                            <a:schemeClr val="accent1"/>
                          </a:solidFill>
                          <a:effectLst/>
                        </a:rPr>
                        <a:t>Câu</a:t>
                      </a:r>
                      <a:r>
                        <a:rPr lang="en-US" sz="2800" dirty="0" smtClean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3.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Lựa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chọn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đáp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án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đúng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 (2.0 đ)</a:t>
                      </a:r>
                      <a:endParaRPr lang="en-US" sz="28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280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30156"/>
                  </a:ext>
                </a:extLst>
              </a:tr>
              <a:tr h="84582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accent1"/>
                          </a:solidFill>
                          <a:effectLst/>
                        </a:rPr>
                        <a:t>Tổng</a:t>
                      </a:r>
                      <a:endParaRPr lang="en-US" sz="28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en-US" sz="28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010922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 bwMode="auto">
          <a:xfrm>
            <a:off x="3314700" y="150813"/>
            <a:ext cx="47577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4"/>
          <p:cNvSpPr>
            <a:spLocks noGrp="1"/>
          </p:cNvSpPr>
          <p:nvPr>
            <p:ph idx="1"/>
          </p:nvPr>
        </p:nvSpPr>
        <p:spPr>
          <a:xfrm>
            <a:off x="500063" y="1209675"/>
            <a:ext cx="11201400" cy="1003352"/>
          </a:xfrm>
        </p:spPr>
        <p:txBody>
          <a:bodyPr wrap="square">
            <a:spAutoFit/>
          </a:bodyPr>
          <a:lstStyle/>
          <a:p>
            <a:pPr marL="0" indent="0" algn="just" eaLnBrk="1" hangingPunct="1">
              <a:buFont typeface="Arial" charset="0"/>
              <a:buNone/>
            </a:pP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cặp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đôi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phiếu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01.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38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6" name="Picture 8" descr="Digit 12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8975" y="750888"/>
            <a:ext cx="20574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1"/>
          <p:cNvSpPr txBox="1">
            <a:spLocks/>
          </p:cNvSpPr>
          <p:nvPr/>
        </p:nvSpPr>
        <p:spPr bwMode="auto">
          <a:xfrm>
            <a:off x="3314700" y="-149224"/>
            <a:ext cx="47577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  <a:endParaRPr lang="en-US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029800"/>
              </p:ext>
            </p:extLst>
          </p:nvPr>
        </p:nvGraphicFramePr>
        <p:xfrm>
          <a:off x="300038" y="1814513"/>
          <a:ext cx="11558587" cy="5043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7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0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433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u="sng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b="0" u="sng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u="sng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800" b="0" u="sng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mạng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lưới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mạng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lưới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giao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</a:p>
                    <a:p>
                      <a:r>
                        <a:rPr lang="en-US" sz="2800" b="0" dirty="0" smtClean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………………………………………………………………………………………………………………………………………………………………………………………………............</a:t>
                      </a:r>
                      <a:endParaRPr lang="en-US" sz="2800" b="0" dirty="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25" marB="457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u="sng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b="0" u="sng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u="sng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800" b="0" u="sng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mạng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lưới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………………………………………………………………………………………………………………………………………………………………………………………………………</a:t>
                      </a:r>
                      <a:endParaRPr lang="en-US" sz="2800" b="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25" marB="45725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0179">
                <a:tc gridSpan="2">
                  <a:txBody>
                    <a:bodyPr/>
                    <a:lstStyle/>
                    <a:p>
                      <a:r>
                        <a:rPr lang="en-US" sz="2800" b="0" u="sng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2800" b="0" u="sng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u="sng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800" b="0" u="sng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2800" b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endParaRPr lang="en-US" sz="2800" b="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b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mạng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lưới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800" b="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?</a:t>
                      </a:r>
                      <a:endParaRPr lang="en-US" sz="2800" b="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A. 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viên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         B. </a:t>
                      </a:r>
                      <a:r>
                        <a:rPr lang="en-US" sz="2800" b="0" kern="12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2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800" b="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2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nhìn</a:t>
                      </a:r>
                      <a:r>
                        <a:rPr lang="en-US" sz="2800" b="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2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2800" b="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2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="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2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b="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2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nhìn</a:t>
                      </a:r>
                      <a:r>
                        <a:rPr lang="en-US" sz="2800" b="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kern="12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2800" b="0" kern="12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C.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nối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2800" b="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D.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cắt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2800" b="0" u="sng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25" marB="45725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images (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1676" y="2519363"/>
            <a:ext cx="1447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4" descr="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76" y="2519363"/>
            <a:ext cx="175260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1" descr="images (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276" y="4576763"/>
            <a:ext cx="13716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2" descr="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676" y="4500563"/>
            <a:ext cx="1752600" cy="106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3" descr="download (1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6" y="3662363"/>
            <a:ext cx="10001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Line 14"/>
          <p:cNvSpPr>
            <a:spLocks noChangeShapeType="1"/>
          </p:cNvSpPr>
          <p:nvPr/>
        </p:nvSpPr>
        <p:spPr bwMode="auto">
          <a:xfrm flipV="1">
            <a:off x="4832351" y="4348163"/>
            <a:ext cx="54292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15"/>
          <p:cNvSpPr>
            <a:spLocks noChangeShapeType="1"/>
          </p:cNvSpPr>
          <p:nvPr/>
        </p:nvSpPr>
        <p:spPr bwMode="auto">
          <a:xfrm>
            <a:off x="4613276" y="3357563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Line 16"/>
          <p:cNvSpPr>
            <a:spLocks noChangeShapeType="1"/>
          </p:cNvSpPr>
          <p:nvPr/>
        </p:nvSpPr>
        <p:spPr bwMode="auto">
          <a:xfrm flipH="1">
            <a:off x="6365876" y="3205163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0" name="Line 17"/>
          <p:cNvSpPr>
            <a:spLocks noChangeShapeType="1"/>
          </p:cNvSpPr>
          <p:nvPr/>
        </p:nvSpPr>
        <p:spPr bwMode="auto">
          <a:xfrm flipH="1" flipV="1">
            <a:off x="6442076" y="4348163"/>
            <a:ext cx="685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Line 23"/>
          <p:cNvSpPr>
            <a:spLocks noChangeShapeType="1"/>
          </p:cNvSpPr>
          <p:nvPr/>
        </p:nvSpPr>
        <p:spPr bwMode="auto">
          <a:xfrm flipV="1">
            <a:off x="4841876" y="2992438"/>
            <a:ext cx="2286000" cy="20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Line 23"/>
          <p:cNvSpPr>
            <a:spLocks noChangeShapeType="1"/>
          </p:cNvSpPr>
          <p:nvPr/>
        </p:nvSpPr>
        <p:spPr bwMode="auto">
          <a:xfrm flipV="1">
            <a:off x="4841876" y="4975226"/>
            <a:ext cx="2286000" cy="20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3" name="Line 23"/>
          <p:cNvSpPr>
            <a:spLocks noChangeShapeType="1"/>
          </p:cNvSpPr>
          <p:nvPr/>
        </p:nvSpPr>
        <p:spPr bwMode="auto">
          <a:xfrm>
            <a:off x="4003676" y="3717926"/>
            <a:ext cx="0" cy="706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4" name="Line 23"/>
          <p:cNvSpPr>
            <a:spLocks noChangeShapeType="1"/>
          </p:cNvSpPr>
          <p:nvPr/>
        </p:nvSpPr>
        <p:spPr bwMode="auto">
          <a:xfrm>
            <a:off x="8575676" y="3662363"/>
            <a:ext cx="0" cy="706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43026" y="881360"/>
            <a:ext cx="941546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2. MẠNG MÁY TÍNH VÀ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INTERNET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4: MẠNG MÁY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2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4"/>
          <p:cNvSpPr>
            <a:spLocks noGrp="1"/>
          </p:cNvSpPr>
          <p:nvPr>
            <p:ph idx="1"/>
          </p:nvPr>
        </p:nvSpPr>
        <p:spPr>
          <a:xfrm>
            <a:off x="557213" y="838200"/>
            <a:ext cx="10972799" cy="1483483"/>
          </a:xfrm>
        </p:spPr>
        <p:txBody>
          <a:bodyPr wrap="square">
            <a:spAutoFit/>
          </a:bodyPr>
          <a:lstStyle/>
          <a:p>
            <a:pPr marL="0" indent="0" algn="just" eaLnBrk="1" hangingPunct="1">
              <a:buFont typeface="Arial" charset="0"/>
              <a:buNone/>
            </a:pP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+ HS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bày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riêng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Nộp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GV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TextBox 5"/>
          <p:cNvSpPr txBox="1">
            <a:spLocks noChangeArrowheads="1"/>
          </p:cNvSpPr>
          <p:nvPr/>
        </p:nvSpPr>
        <p:spPr bwMode="auto">
          <a:xfrm>
            <a:off x="663576" y="198438"/>
            <a:ext cx="47879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258653"/>
              </p:ext>
            </p:extLst>
          </p:nvPr>
        </p:nvGraphicFramePr>
        <p:xfrm>
          <a:off x="0" y="2428876"/>
          <a:ext cx="12192000" cy="47912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92193">
                  <a:extLst>
                    <a:ext uri="{9D8B030D-6E8A-4147-A177-3AD203B41FA5}">
                      <a16:colId xmlns:a16="http://schemas.microsoft.com/office/drawing/2014/main" val="3060401121"/>
                    </a:ext>
                  </a:extLst>
                </a:gridCol>
                <a:gridCol w="2254540">
                  <a:extLst>
                    <a:ext uri="{9D8B030D-6E8A-4147-A177-3AD203B41FA5}">
                      <a16:colId xmlns:a16="http://schemas.microsoft.com/office/drawing/2014/main" val="1319194306"/>
                    </a:ext>
                  </a:extLst>
                </a:gridCol>
                <a:gridCol w="2245267">
                  <a:extLst>
                    <a:ext uri="{9D8B030D-6E8A-4147-A177-3AD203B41FA5}">
                      <a16:colId xmlns:a16="http://schemas.microsoft.com/office/drawing/2014/main" val="318925919"/>
                    </a:ext>
                  </a:extLst>
                </a:gridCol>
              </a:tblGrid>
              <a:tr h="73818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70C0"/>
                          </a:solidFill>
                          <a:effectLst/>
                        </a:rPr>
                        <a:t>TIÊU 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CHÍ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BIỂU </a:t>
                      </a:r>
                      <a:endParaRPr lang="en-US" sz="2800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70C0"/>
                          </a:solidFill>
                          <a:effectLst/>
                        </a:rPr>
                        <a:t>ĐIỂM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ĐIỂM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26923"/>
                  </a:ext>
                </a:extLst>
              </a:tr>
              <a:tr h="738187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70C0"/>
                          </a:solidFill>
                          <a:effectLst/>
                        </a:rPr>
                        <a:t>        </a:t>
                      </a:r>
                      <a:r>
                        <a:rPr lang="en-US" sz="2800" dirty="0" err="1" smtClean="0">
                          <a:solidFill>
                            <a:srgbClr val="0070C0"/>
                          </a:solidFill>
                          <a:effectLst/>
                        </a:rPr>
                        <a:t>Nêu</a:t>
                      </a:r>
                      <a:r>
                        <a:rPr lang="en-US" sz="280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được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khái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niệm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mạng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máy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tính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70C0"/>
                          </a:solidFill>
                          <a:effectLst/>
                        </a:rPr>
                        <a:t>3 điểm</a:t>
                      </a:r>
                      <a:endParaRPr lang="en-US" sz="28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28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125536"/>
                  </a:ext>
                </a:extLst>
              </a:tr>
              <a:tr h="738187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70C0"/>
                          </a:solidFill>
                          <a:effectLst/>
                        </a:rPr>
                        <a:t>        </a:t>
                      </a:r>
                      <a:r>
                        <a:rPr lang="en-US" sz="2800" dirty="0" err="1" smtClean="0">
                          <a:solidFill>
                            <a:srgbClr val="0070C0"/>
                          </a:solidFill>
                          <a:effectLst/>
                        </a:rPr>
                        <a:t>Nêu</a:t>
                      </a:r>
                      <a:r>
                        <a:rPr lang="en-US" sz="280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được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đặc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điểm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mạng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máy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tính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70C0"/>
                          </a:solidFill>
                          <a:effectLst/>
                        </a:rPr>
                        <a:t>2 điểm</a:t>
                      </a:r>
                      <a:endParaRPr lang="en-US" sz="28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28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615463"/>
                  </a:ext>
                </a:extLst>
              </a:tr>
              <a:tr h="738187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70C0"/>
                          </a:solidFill>
                          <a:effectLst/>
                        </a:rPr>
                        <a:t>        </a:t>
                      </a:r>
                      <a:r>
                        <a:rPr lang="en-US" sz="2800" dirty="0" err="1" smtClean="0">
                          <a:solidFill>
                            <a:srgbClr val="0070C0"/>
                          </a:solidFill>
                          <a:effectLst/>
                        </a:rPr>
                        <a:t>Nêu</a:t>
                      </a:r>
                      <a:r>
                        <a:rPr lang="en-US" sz="280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được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lợi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ích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của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mạng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máy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tính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3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điểm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28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533496"/>
                  </a:ext>
                </a:extLst>
              </a:tr>
              <a:tr h="738187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70C0"/>
                          </a:solidFill>
                          <a:effectLst/>
                        </a:rPr>
                        <a:t>        </a:t>
                      </a:r>
                      <a:r>
                        <a:rPr lang="en-US" sz="2800" dirty="0" err="1" smtClean="0">
                          <a:solidFill>
                            <a:srgbClr val="0070C0"/>
                          </a:solidFill>
                          <a:effectLst/>
                        </a:rPr>
                        <a:t>Trình</a:t>
                      </a:r>
                      <a:r>
                        <a:rPr lang="en-US" sz="280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bày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khoa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học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,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sáng</a:t>
                      </a: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tạo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2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điểm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28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815908"/>
                  </a:ext>
                </a:extLst>
              </a:tr>
              <a:tr h="73818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Tổng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10 </a:t>
                      </a:r>
                      <a:r>
                        <a:rPr lang="en-US" sz="2800" dirty="0" err="1">
                          <a:solidFill>
                            <a:srgbClr val="0070C0"/>
                          </a:solidFill>
                          <a:effectLst/>
                        </a:rPr>
                        <a:t>điểm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28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57396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213100" y="300037"/>
            <a:ext cx="5387975" cy="86995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981200"/>
            <a:ext cx="102774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Kahoot.it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671762" y="1000124"/>
            <a:ext cx="657225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5337" y="3452812"/>
            <a:ext cx="107918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470275" y="114300"/>
            <a:ext cx="4902200" cy="86995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DỤNG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638176" y="1009650"/>
            <a:ext cx="9948862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1"/>
                </a:solidFill>
              </a:rPr>
              <a:t>Theo </a:t>
            </a:r>
            <a:r>
              <a:rPr lang="en-US" sz="3200" b="1" dirty="0" err="1" smtClean="0">
                <a:solidFill>
                  <a:schemeClr val="accent1"/>
                </a:solidFill>
              </a:rPr>
              <a:t>em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mạng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máy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tính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kết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nối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và</a:t>
            </a:r>
            <a:r>
              <a:rPr lang="en-US" sz="3200" b="1" dirty="0" smtClean="0">
                <a:solidFill>
                  <a:schemeClr val="accent1"/>
                </a:solidFill>
              </a:rPr>
              <a:t> chia </a:t>
            </a:r>
            <a:r>
              <a:rPr lang="en-US" sz="3200" b="1" dirty="0" err="1" smtClean="0">
                <a:solidFill>
                  <a:schemeClr val="accent1"/>
                </a:solidFill>
              </a:rPr>
              <a:t>sẻ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những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</a:rPr>
              <a:t>gì</a:t>
            </a:r>
            <a:r>
              <a:rPr lang="en-US" sz="3200" b="1" dirty="0" smtClean="0">
                <a:solidFill>
                  <a:schemeClr val="accent1"/>
                </a:solidFill>
              </a:rPr>
              <a:t>?</a:t>
            </a:r>
            <a:endParaRPr lang="en-US" sz="3200" b="1" dirty="0" smtClean="0">
              <a:solidFill>
                <a:schemeClr val="accent1"/>
              </a:solidFill>
            </a:endParaRPr>
          </a:p>
          <a:p>
            <a:endParaRPr lang="en-US" b="1" dirty="0"/>
          </a:p>
        </p:txBody>
      </p:sp>
      <p:sp>
        <p:nvSpPr>
          <p:cNvPr id="22532" name="Rectangle 9"/>
          <p:cNvSpPr>
            <a:spLocks noChangeArrowheads="1"/>
          </p:cNvSpPr>
          <p:nvPr/>
        </p:nvSpPr>
        <p:spPr bwMode="auto">
          <a:xfrm>
            <a:off x="539750" y="803275"/>
            <a:ext cx="12192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328738" y="1887538"/>
            <a:ext cx="997267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/>
            <a:r>
              <a:rPr lang="en-US" sz="2800" dirty="0" smtClean="0">
                <a:solidFill>
                  <a:schemeClr val="tx2"/>
                </a:solidFill>
              </a:rPr>
              <a:t>- </a:t>
            </a:r>
            <a:r>
              <a:rPr lang="en-US" sz="2800" dirty="0" err="1" smtClean="0">
                <a:solidFill>
                  <a:schemeClr val="tx2"/>
                </a:solidFill>
              </a:rPr>
              <a:t>Mạng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máy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tính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kết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nối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hai</a:t>
            </a:r>
            <a:r>
              <a:rPr lang="en-US" sz="2800" dirty="0" smtClean="0">
                <a:solidFill>
                  <a:schemeClr val="tx2"/>
                </a:solidFill>
              </a:rPr>
              <a:t> hay </a:t>
            </a:r>
            <a:r>
              <a:rPr lang="en-US" sz="2800" dirty="0" err="1" smtClean="0">
                <a:solidFill>
                  <a:schemeClr val="tx2"/>
                </a:solidFill>
              </a:rPr>
              <a:t>nhiều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máy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tính</a:t>
            </a:r>
            <a:r>
              <a:rPr lang="en-US" sz="2800" dirty="0" smtClean="0">
                <a:solidFill>
                  <a:schemeClr val="tx2"/>
                </a:solidFill>
              </a:rPr>
              <a:t>;</a:t>
            </a:r>
          </a:p>
          <a:p>
            <a:pPr algn="just"/>
            <a:r>
              <a:rPr lang="en-US" sz="2800" dirty="0" smtClean="0">
                <a:solidFill>
                  <a:schemeClr val="tx2"/>
                </a:solidFill>
              </a:rPr>
              <a:t>- </a:t>
            </a:r>
            <a:r>
              <a:rPr lang="en-US" sz="2800" dirty="0" err="1" smtClean="0">
                <a:solidFill>
                  <a:schemeClr val="tx2"/>
                </a:solidFill>
              </a:rPr>
              <a:t>Mạng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máy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tính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kết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nối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các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thiết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bị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cùng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trong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một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mạng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máy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tính</a:t>
            </a:r>
            <a:r>
              <a:rPr lang="en-US" sz="2800" dirty="0">
                <a:solidFill>
                  <a:schemeClr val="tx2"/>
                </a:solidFill>
              </a:rPr>
              <a:t>;</a:t>
            </a:r>
            <a:endParaRPr lang="en-US" sz="2800" dirty="0">
              <a:solidFill>
                <a:schemeClr val="tx2"/>
              </a:solidFill>
            </a:endParaRPr>
          </a:p>
          <a:p>
            <a:pPr algn="just"/>
            <a:r>
              <a:rPr lang="en-US" sz="2800" dirty="0" smtClean="0">
                <a:solidFill>
                  <a:schemeClr val="tx2"/>
                </a:solidFill>
              </a:rPr>
              <a:t>- Chia </a:t>
            </a:r>
            <a:r>
              <a:rPr lang="en-US" sz="2800" dirty="0" err="1" smtClean="0">
                <a:solidFill>
                  <a:schemeClr val="tx2"/>
                </a:solidFill>
              </a:rPr>
              <a:t>sẻ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các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thiết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bị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trên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mạng</a:t>
            </a:r>
            <a:r>
              <a:rPr lang="en-US" sz="2800" dirty="0" smtClean="0">
                <a:solidFill>
                  <a:schemeClr val="tx2"/>
                </a:solidFill>
              </a:rPr>
              <a:t>.</a:t>
            </a:r>
            <a:endParaRPr lang="en-US" sz="2800" dirty="0">
              <a:solidFill>
                <a:schemeClr val="tx2"/>
              </a:solidFill>
            </a:endParaRPr>
          </a:p>
          <a:p>
            <a:pPr algn="just"/>
            <a:r>
              <a:rPr lang="en-US" sz="2800" dirty="0" smtClean="0">
                <a:solidFill>
                  <a:schemeClr val="tx2"/>
                </a:solidFill>
              </a:rPr>
              <a:t>	VD: </a:t>
            </a:r>
            <a:r>
              <a:rPr lang="en-US" sz="2800" dirty="0" err="1" smtClean="0">
                <a:solidFill>
                  <a:schemeClr val="tx2"/>
                </a:solidFill>
              </a:rPr>
              <a:t>chỉ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có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một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máy</a:t>
            </a:r>
            <a:r>
              <a:rPr lang="en-US" sz="2800" dirty="0" smtClean="0">
                <a:solidFill>
                  <a:schemeClr val="tx2"/>
                </a:solidFill>
              </a:rPr>
              <a:t> in </a:t>
            </a:r>
            <a:r>
              <a:rPr lang="en-US" sz="2800" dirty="0" err="1" smtClean="0">
                <a:solidFill>
                  <a:schemeClr val="tx2"/>
                </a:solidFill>
              </a:rPr>
              <a:t>nhưng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nếu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có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kết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nối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mạng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thì</a:t>
            </a:r>
            <a:r>
              <a:rPr lang="en-US" sz="2800" dirty="0" smtClean="0">
                <a:solidFill>
                  <a:schemeClr val="tx2"/>
                </a:solidFill>
              </a:rPr>
              <a:t> ta </a:t>
            </a:r>
            <a:r>
              <a:rPr lang="en-US" sz="2800" dirty="0" err="1" smtClean="0">
                <a:solidFill>
                  <a:schemeClr val="tx2"/>
                </a:solidFill>
              </a:rPr>
              <a:t>có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thể</a:t>
            </a:r>
            <a:r>
              <a:rPr lang="en-US" sz="2800" dirty="0" smtClean="0">
                <a:solidFill>
                  <a:schemeClr val="tx2"/>
                </a:solidFill>
              </a:rPr>
              <a:t> in </a:t>
            </a:r>
            <a:r>
              <a:rPr lang="en-US" sz="2800" dirty="0" err="1" smtClean="0">
                <a:solidFill>
                  <a:schemeClr val="tx2"/>
                </a:solidFill>
              </a:rPr>
              <a:t>từ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một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máy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tính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bất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kì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trong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mạng</a:t>
            </a:r>
            <a:r>
              <a:rPr lang="en-US" sz="2800" dirty="0" smtClean="0">
                <a:solidFill>
                  <a:schemeClr val="tx2"/>
                </a:solidFill>
              </a:rPr>
              <a:t>.</a:t>
            </a:r>
          </a:p>
          <a:p>
            <a:pPr algn="just"/>
            <a:r>
              <a:rPr lang="en-US" sz="2800" dirty="0" smtClean="0">
                <a:solidFill>
                  <a:schemeClr val="tx2"/>
                </a:solidFill>
              </a:rPr>
              <a:t>- Chia </a:t>
            </a:r>
            <a:r>
              <a:rPr lang="en-US" sz="2800" dirty="0" err="1" smtClean="0">
                <a:solidFill>
                  <a:schemeClr val="tx2"/>
                </a:solidFill>
              </a:rPr>
              <a:t>sẻ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tài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nguyên</a:t>
            </a:r>
            <a:r>
              <a:rPr lang="en-US" sz="2800" dirty="0" smtClean="0">
                <a:solidFill>
                  <a:schemeClr val="tx2"/>
                </a:solidFill>
              </a:rPr>
              <a:t>.</a:t>
            </a:r>
          </a:p>
          <a:p>
            <a:pPr algn="just"/>
            <a:r>
              <a:rPr lang="en-US" sz="2800" dirty="0" smtClean="0">
                <a:solidFill>
                  <a:schemeClr val="tx2"/>
                </a:solidFill>
              </a:rPr>
              <a:t>	VD: </a:t>
            </a:r>
            <a:r>
              <a:rPr lang="en-US" sz="2800" dirty="0" err="1" smtClean="0">
                <a:solidFill>
                  <a:schemeClr val="tx2"/>
                </a:solidFill>
              </a:rPr>
              <a:t>em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có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thể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gửi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ảnh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cho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bạn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từ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máy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tính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em</a:t>
            </a:r>
            <a:r>
              <a:rPr lang="en-US" sz="2800" dirty="0" smtClean="0">
                <a:solidFill>
                  <a:schemeClr val="tx2"/>
                </a:solidFill>
              </a:rPr>
              <a:t> sang </a:t>
            </a:r>
            <a:r>
              <a:rPr lang="en-US" sz="2800" dirty="0" err="1" smtClean="0">
                <a:solidFill>
                  <a:schemeClr val="tx2"/>
                </a:solidFill>
              </a:rPr>
              <a:t>máy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tính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bạn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nếu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hai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máy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đó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có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kết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nối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mạng</a:t>
            </a:r>
            <a:r>
              <a:rPr lang="en-US" sz="2800" dirty="0" smtClean="0">
                <a:solidFill>
                  <a:schemeClr val="tx2"/>
                </a:solidFill>
              </a:rPr>
              <a:t>.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61988" y="463550"/>
            <a:ext cx="10515600" cy="86995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DẪN HỌC TẬP Ở NHÀ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27" y="1857374"/>
            <a:ext cx="10787062" cy="3286125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4.1; 4.2; 4.3; 4.4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SBT/tr15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16.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HS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dung: “</a:t>
            </a:r>
            <a:r>
              <a:rPr lang="en-US" sz="28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1" name="Content Placeholder 100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Text Box 6"/>
          <p:cNvSpPr txBox="1"/>
          <p:nvPr/>
        </p:nvSpPr>
        <p:spPr>
          <a:xfrm>
            <a:off x="1171576" y="1558608"/>
            <a:ext cx="98583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6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Trân trọng cảm ơn các </a:t>
            </a:r>
            <a:r>
              <a:rPr lang="vi-VN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thầy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/c</a:t>
            </a:r>
            <a:r>
              <a:rPr lang="vi-VN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ô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 </a:t>
            </a:r>
            <a:r>
              <a:rPr lang="en-US" altLang="en-US" sz="60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60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60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đã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60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đến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60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tham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60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gia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</a:p>
          <a:p>
            <a:pPr algn="ctr"/>
            <a:r>
              <a:rPr lang="en-US" altLang="en-US" sz="60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và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60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dự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60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giờ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60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tiết</a:t>
            </a:r>
            <a:r>
              <a:rPr lang="en-US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600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học</a:t>
            </a:r>
            <a:r>
              <a:rPr lang="vi-VN" altLang="en-US" sz="6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!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88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1254</TotalTime>
  <Words>469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VẬN DỤNG</vt:lpstr>
      <vt:lpstr>HƯỚNG DẪN HỌC TẬP Ở NHÀ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 B. MẠNG MÁY TÍNH VÀ INTERNET BÀI 4: MẠNG MÁY TÍNH</dc:title>
  <dc:creator>Admin</dc:creator>
  <cp:lastModifiedBy>Admin</cp:lastModifiedBy>
  <cp:revision>74</cp:revision>
  <dcterms:created xsi:type="dcterms:W3CDTF">2021-07-10T14:44:17Z</dcterms:created>
  <dcterms:modified xsi:type="dcterms:W3CDTF">2023-02-13T16:09:07Z</dcterms:modified>
</cp:coreProperties>
</file>