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72" d="100"/>
          <a:sy n="72" d="100"/>
        </p:scale>
        <p:origin x="1325" y="12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250204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86618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222850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22833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364449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9/13/2022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9/13/2022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slide" Target="slide18.xml"/><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slide" Target="slide14.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slide" Target="slide14.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image" Target="../media/image14.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4.wmf"/><Relationship Id="rId10" Type="http://schemas.openxmlformats.org/officeDocument/2006/relationships/image" Target="../media/image12.png"/><Relationship Id="rId4" Type="http://schemas.openxmlformats.org/officeDocument/2006/relationships/oleObject" Target="../embeddings/oleObject4.bin"/><Relationship Id="rId9"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itchFamily="34" charset="0"/>
                <a:ea typeface="Tahoma" panose="020B0604030504040204" pitchFamily="34" charset="0"/>
                <a:cs typeface="Arial" pitchFamily="34" charset="0"/>
              </a:rPr>
              <a:t>Giáo</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a:solidFill>
                  <a:schemeClr val="bg1"/>
                </a:solidFill>
                <a:latin typeface="Arial" pitchFamily="34" charset="0"/>
                <a:ea typeface="Tahoma" panose="020B0604030504040204" pitchFamily="34" charset="0"/>
                <a:cs typeface="Arial" pitchFamily="34" charset="0"/>
              </a:rPr>
              <a:t>viên</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a:solidFill>
                  <a:schemeClr val="bg1"/>
                </a:solidFill>
                <a:latin typeface="Arial" pitchFamily="34" charset="0"/>
                <a:ea typeface="Tahoma" panose="020B0604030504040204" pitchFamily="34" charset="0"/>
                <a:cs typeface="Arial" pitchFamily="34" charset="0"/>
              </a:rPr>
              <a:t>Vũ</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a:solidFill>
                  <a:schemeClr val="bg1"/>
                </a:solidFill>
                <a:latin typeface="Arial" pitchFamily="34" charset="0"/>
                <a:ea typeface="Tahoma" panose="020B0604030504040204" pitchFamily="34" charset="0"/>
                <a:cs typeface="Arial" pitchFamily="34" charset="0"/>
              </a:rPr>
              <a:t>Thị</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a:solidFill>
                  <a:schemeClr val="bg1"/>
                </a:solidFill>
                <a:latin typeface="Arial" pitchFamily="34" charset="0"/>
                <a:ea typeface="Tahoma" panose="020B0604030504040204" pitchFamily="34" charset="0"/>
                <a:cs typeface="Arial" pitchFamily="34" charset="0"/>
              </a:rPr>
              <a:t>Hải</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a:solidFill>
                  <a:schemeClr val="bg1"/>
                </a:solidFill>
                <a:latin typeface="Arial" pitchFamily="34" charset="0"/>
                <a:ea typeface="Tahoma" panose="020B0604030504040204" pitchFamily="34" charset="0"/>
                <a:cs typeface="Arial" pitchFamily="34" charset="0"/>
              </a:rPr>
              <a:t>Yến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Arial" pitchFamily="34" charset="0"/>
                <a:ea typeface="Tahoma" panose="020B0604030504040204" pitchFamily="34" charset="0"/>
                <a:cs typeface="Arial" pitchFamily="34" charset="0"/>
              </a:rPr>
              <a:t>PHÒNG GD&amp;ĐT HẢI AN</a:t>
            </a:r>
          </a:p>
          <a:p>
            <a:pPr algn="l"/>
            <a:r>
              <a:rPr lang="en-US" sz="2800" dirty="0">
                <a:solidFill>
                  <a:schemeClr val="bg1"/>
                </a:solidFill>
                <a:latin typeface="Arial" pitchFamily="34" charset="0"/>
                <a:ea typeface="Tahoma" panose="020B0604030504040204" pitchFamily="34" charset="0"/>
                <a:cs typeface="Arial" pitchFamily="34" charset="0"/>
              </a:rPr>
              <a:t>TRƯỜNG THCS LÊ LỢI</a:t>
            </a:r>
          </a:p>
        </p:txBody>
      </p:sp>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bị trừ    Số trừ    </a:t>
            </a:r>
            <a:r>
              <a:rPr lang="en-US" sz="2800">
                <a:latin typeface="Arial" pitchFamily="34" charset="0"/>
                <a:cs typeface="Arial" pitchFamily="34" charset="0"/>
              </a:rPr>
              <a:t>Hiệu</a:t>
            </a: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a:latin typeface="Arial" pitchFamily="34" charset="0"/>
                <a:cs typeface="Arial" pitchFamily="34" charset="0"/>
              </a:rPr>
              <a:t>Lưu ý:</a:t>
            </a:r>
          </a:p>
          <a:p>
            <a:pPr algn="just">
              <a:lnSpc>
                <a:spcPct val="150000"/>
              </a:lnSpc>
            </a:pPr>
            <a:r>
              <a:rPr lang="en-US" sz="2800" i="1">
                <a:latin typeface="Arial" pitchFamily="34" charset="0"/>
                <a:cs typeface="Arial" pitchFamily="34" charset="0"/>
              </a:rPr>
              <a:t>a – b = c thì a = b + c</a:t>
            </a:r>
          </a:p>
          <a:p>
            <a:pPr algn="just">
              <a:lnSpc>
                <a:spcPct val="150000"/>
              </a:lnSpc>
            </a:pPr>
            <a:r>
              <a:rPr lang="en-US" sz="2800" i="1">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name="Equation" r:id="rId3" imgW="2717800" imgH="520700" progId="Equation.DSMT4">
                  <p:embed/>
                </p:oleObj>
              </mc:Choice>
              <mc:Fallback>
                <p:oleObj name="Equation" r:id="rId3" imgW="27178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name="Equation" r:id="rId5" imgW="787058" imgH="545863" progId="Equation.DSMT4">
                  <p:embed/>
                </p:oleObj>
              </mc:Choice>
              <mc:Fallback>
                <p:oleObj name="Equation" r:id="rId5" imgW="787058" imgH="54586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r>
              <a:rPr lang="en-US" sz="2800">
                <a:latin typeface="Arial" pitchFamily="34" charset="0"/>
                <a:ea typeface="Times New Roman" panose="02020603050405020304" pitchFamily="18" charset="0"/>
                <a:cs typeface="Arial" pitchFamily="34" charset="0"/>
              </a:rPr>
              <a:t>Từ x + 2015 = 2021 ta có</a:t>
            </a:r>
          </a:p>
          <a:p>
            <a:r>
              <a:rPr lang="en-US" sz="280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x = 6</a:t>
            </a:r>
          </a:p>
          <a:p>
            <a:r>
              <a:rPr lang="en-US" sz="280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x + 2015 = 2021</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Từ 124 + (118 – x) = 217 ta có</a:t>
            </a:r>
          </a:p>
          <a:p>
            <a:r>
              <a:rPr lang="en-US" sz="2800">
                <a:latin typeface="Arial" pitchFamily="34" charset="0"/>
                <a:ea typeface="Times New Roman" panose="02020603050405020304" pitchFamily="18" charset="0"/>
                <a:cs typeface="Arial" pitchFamily="34" charset="0"/>
              </a:rPr>
              <a:t>                  118 – x = 217 – 124 </a:t>
            </a:r>
          </a:p>
          <a:p>
            <a:r>
              <a:rPr lang="en-US" sz="2800">
                <a:effectLst/>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118 – x = 93</a:t>
            </a:r>
          </a:p>
          <a:p>
            <a:r>
              <a:rPr lang="en-US" sz="280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x = 25</a:t>
            </a:r>
          </a:p>
          <a:p>
            <a:r>
              <a:rPr lang="en-US" sz="280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124 + (118 – x) = 217</a:t>
            </a:r>
            <a:endParaRPr lang="en-US" sz="280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r:id="rId2" imgW="6200169" imgH="5523455" progId="Excel.Chart.8">
                    <p:embed/>
                  </p:oleObj>
                </mc:Choice>
                <mc:Fallback>
                  <p:oleObj r:id="rId2" imgW="6200169" imgH="5523455"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4"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5"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6"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7"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8"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1: </a:t>
            </a:r>
            <a:r>
              <a:rPr lang="en-US" sz="2800" b="0">
                <a:solidFill>
                  <a:srgbClr val="FF0000"/>
                </a:solidFill>
                <a:latin typeface="Arial" pitchFamily="34" charset="0"/>
                <a:cs typeface="Arial" pitchFamily="34" charset="0"/>
              </a:rPr>
              <a:t>Tính nhanh  127 + 39 + 73</a:t>
            </a: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239</a:t>
            </a: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600</a:t>
            </a: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400</a:t>
            </a: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2: </a:t>
            </a:r>
            <a:r>
              <a:rPr lang="en-US" sz="2800" b="0">
                <a:solidFill>
                  <a:srgbClr val="FF0000"/>
                </a:solidFill>
                <a:latin typeface="Arial" pitchFamily="34" charset="0"/>
                <a:cs typeface="Arial" pitchFamily="34" charset="0"/>
              </a:rPr>
              <a:t>Tính nhanh  135 + 360 + 65 + 40</a:t>
            </a: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370</a:t>
            </a: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254</a:t>
            </a: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360</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3: </a:t>
            </a:r>
            <a:r>
              <a:rPr lang="en-US" sz="2800" b="0">
                <a:solidFill>
                  <a:srgbClr val="FF0000"/>
                </a:solidFill>
                <a:latin typeface="Arial" pitchFamily="34" charset="0"/>
                <a:cs typeface="Arial" pitchFamily="34" charset="0"/>
              </a:rPr>
              <a:t>Tìm số tự nhiên x biết x – 312 = 58</a:t>
            </a: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56</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30</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4: </a:t>
            </a:r>
            <a:r>
              <a:rPr lang="en-US" sz="2800" b="0">
                <a:solidFill>
                  <a:srgbClr val="FF0000"/>
                </a:solidFill>
                <a:latin typeface="Arial" pitchFamily="34" charset="0"/>
                <a:cs typeface="Arial" pitchFamily="34" charset="0"/>
              </a:rPr>
              <a:t>Tìm số tự nhiên x biết x + 18 = 38</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a:latin typeface="Arial" pitchFamily="34" charset="0"/>
                <a:cs typeface="Arial" pitchFamily="34" charset="0"/>
              </a:rPr>
              <a:t>2; 3 </a:t>
            </a:r>
            <a:r>
              <a:rPr lang="fr-FR" sz="2800">
                <a:latin typeface="Arial" pitchFamily="34" charset="0"/>
                <a:cs typeface="Arial" pitchFamily="34" charset="0"/>
              </a:rPr>
              <a:t>SGK trang 15,16.</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atin typeface="Arial" pitchFamily="34" charset="0"/>
                <a:cs typeface="Arial" pitchFamily="34" charset="0"/>
              </a:rPr>
              <a:t>? Hãy nêu cách tính quãng đường từ Huế đến TP.Hồ Chí Minh và  quãng đường từ Hà Nội đến TP. Hồ Chí 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7200">
                <a:solidFill>
                  <a:schemeClr val="bg1"/>
                </a:solidFill>
                <a:latin typeface="Rockwell" panose="02060603020205020403" pitchFamily="18" charset="0"/>
              </a:rPr>
              <a:t>ƯƠM MẦM TRI THỨC</a:t>
            </a:r>
            <a:endParaRPr lang="en-US" sz="72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Hà Nội đến TP. Hồ Chí Minh là:</a:t>
            </a: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a:latin typeface="Arial" pitchFamily="34" charset="0"/>
                  <a:cs typeface="Arial" pitchFamily="34" charset="0"/>
                </a:rPr>
                <a:t>HN</a:t>
              </a: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a:latin typeface="Arial" pitchFamily="34" charset="0"/>
                  <a:cs typeface="Arial" pitchFamily="34" charset="0"/>
                </a:rPr>
                <a:t>Huế</a:t>
              </a: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a:latin typeface="Arial" pitchFamily="34" charset="0"/>
                  <a:cs typeface="Arial" pitchFamily="34" charset="0"/>
                </a:rPr>
                <a:t>HCM</a:t>
              </a: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trên cũng như hiểu rõ hơn về các tính chất của phép cộng, phép trừ, chúng ta sẽ tìm hiểu trong bài ngày hôm nay?”</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a:solidFill>
                  <a:srgbClr val="FF0000"/>
                </a:solidFill>
                <a:latin typeface="Arial" pitchFamily="34" charset="0"/>
                <a:cs typeface="Arial" pitchFamily="34" charset="0"/>
              </a:rPr>
              <a:t>Bài 3: Phép cộng, phép trừ các số tự 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name="Equation" r:id="rId2" imgW="1854200" imgH="469900" progId="Equation.DSMT4">
                  <p:embed/>
                </p:oleObj>
              </mc:Choice>
              <mc:Fallback>
                <p:oleObj name="Equation" r:id="rId2" imgW="1854200" imgH="4699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Số hạng    </a:t>
            </a:r>
            <a:r>
              <a:rPr lang="en-US" sz="2800">
                <a:latin typeface="Arial" pitchFamily="34" charset="0"/>
                <a:cs typeface="Arial" pitchFamily="34" charset="0"/>
              </a:rPr>
              <a:t>Tổng</a:t>
            </a: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rgbClr val="FF0000"/>
                </a:solidFill>
                <a:latin typeface="Arial" pitchFamily="34" charset="0"/>
                <a:cs typeface="Arial" pitchFamily="34" charset="0"/>
              </a:rPr>
              <a:t>? Hãy nêu 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đổi</a:t>
            </a: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name="Equation" r:id="rId4" imgW="964781" imgH="177723" progId="Equation.DSMT4">
                  <p:embed/>
                </p:oleObj>
              </mc:Choice>
              <mc:Fallback>
                <p:oleObj name="Equation" r:id="rId4" imgW="964781" imgH="17772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name="Equation" r:id="rId6" imgW="2108200" imgH="254000" progId="Equation.DSMT4">
                  <p:embed/>
                </p:oleObj>
              </mc:Choice>
              <mc:Fallback>
                <p:oleObj name="Equation" r:id="rId6" imgW="2108200" imgH="254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name="Equation" r:id="rId8" imgW="1384300" imgH="190500" progId="Equation.DSMT4">
                  <p:embed/>
                </p:oleObj>
              </mc:Choice>
              <mc:Fallback>
                <p:oleObj name="Equation" r:id="rId8" imgW="1384300" imgH="1905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0"/>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89 + 76 + 24</a:t>
            </a:r>
          </a:p>
          <a:p>
            <a:r>
              <a:rPr lang="en-US" sz="2800">
                <a:latin typeface="Arial" pitchFamily="34" charset="0"/>
                <a:ea typeface="Times New Roman" panose="02020603050405020304" pitchFamily="18" charset="0"/>
                <a:cs typeface="Arial" pitchFamily="34" charset="0"/>
              </a:rPr>
              <a:t>  = 89 + (76 + 24) (tính chất kết hợp)</a:t>
            </a:r>
          </a:p>
          <a:p>
            <a:r>
              <a:rPr lang="en-US" sz="280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189</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65 + 97 + 35</a:t>
            </a:r>
          </a:p>
          <a:p>
            <a:r>
              <a:rPr lang="en-US" sz="2800">
                <a:latin typeface="Arial" pitchFamily="34" charset="0"/>
                <a:ea typeface="Times New Roman" panose="02020603050405020304" pitchFamily="18" charset="0"/>
                <a:cs typeface="Arial" pitchFamily="34" charset="0"/>
              </a:rPr>
              <a:t>  = 65 + 35 + 97 (tính chất giao hoán)</a:t>
            </a:r>
          </a:p>
          <a:p>
            <a:r>
              <a:rPr lang="en-US" sz="2800">
                <a:latin typeface="Arial" pitchFamily="34" charset="0"/>
                <a:ea typeface="Times New Roman" panose="02020603050405020304" pitchFamily="18" charset="0"/>
                <a:cs typeface="Arial" pitchFamily="34" charset="0"/>
              </a:rPr>
              <a:t>  = (65 + 35) + 97 (tính chất kết hợp)</a:t>
            </a:r>
          </a:p>
          <a:p>
            <a:r>
              <a:rPr lang="en-US" sz="280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197</a:t>
            </a: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Quan sát VD 1 SGK</a:t>
            </a: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 58 + 42 + 76 (tính chất giao hoán)</a:t>
            </a:r>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  = (58 + 42) + 76 (tính chất kết hợp)</a:t>
            </a:r>
          </a:p>
          <a:p>
            <a:r>
              <a:rPr lang="en-US" sz="2800">
                <a:effectLst/>
                <a:latin typeface="Arial" pitchFamily="34" charset="0"/>
                <a:ea typeface="Times New Roman" panose="02020603050405020304" pitchFamily="18" charset="0"/>
                <a:cs typeface="Arial" pitchFamily="34" charset="0"/>
              </a:rPr>
              <a:t>  = 100 + 76</a:t>
            </a:r>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176</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a:latin typeface="Arial" pitchFamily="34" charset="0"/>
                <a:ea typeface="Times New Roman" panose="02020603050405020304" pitchFamily="18" charset="0"/>
                <a:cs typeface="Arial" pitchFamily="34" charset="0"/>
              </a:rPr>
              <a:t>  = (66 + 34) + 27 (tính chất kết hợp)</a:t>
            </a:r>
          </a:p>
          <a:p>
            <a:r>
              <a:rPr lang="en-US" sz="280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127</a:t>
            </a: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b) 66 + 34 + 27</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giá 125 000 đồng, áo khoác giá 140 000 đồng, quần âu giá 160 000 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a:solidFill>
                  <a:srgbClr val="1F4E79"/>
                </a:solidFill>
                <a:latin typeface="Arial" pitchFamily="34" charset="0"/>
                <a:cs typeface="Arial" pitchFamily="34" charset="0"/>
              </a:rPr>
              <a:t>Giải:</a:t>
            </a:r>
            <a:r>
              <a:rPr lang="en-US" sz="2800">
                <a:solidFill>
                  <a:srgbClr val="1F4E79"/>
                </a:solidFill>
                <a:latin typeface="Arial" pitchFamily="34" charset="0"/>
                <a:cs typeface="Arial" pitchFamily="34" charset="0"/>
              </a:rPr>
              <a:t> </a:t>
            </a:r>
            <a:r>
              <a:rPr lang="en-US" sz="2800">
                <a:latin typeface="Arial" pitchFamily="34" charset="0"/>
                <a:cs typeface="Arial" pitchFamily="34" charset="0"/>
              </a:rPr>
              <a:t>Số tiền mẹ An đã mua đồng phục cho An là:</a:t>
            </a:r>
          </a:p>
          <a:p>
            <a:r>
              <a:rPr lang="en-US" sz="2800">
                <a:effectLst/>
                <a:latin typeface="Arial" pitchFamily="34" charset="0"/>
                <a:ea typeface="Times New Roman" panose="02020603050405020304" pitchFamily="18" charset="0"/>
                <a:cs typeface="Arial" pitchFamily="34" charset="0"/>
              </a:rPr>
              <a:t>125 000 + 140 000 + 160 000</a:t>
            </a:r>
          </a:p>
          <a:p>
            <a:r>
              <a:rPr lang="en-US" sz="2800">
                <a:latin typeface="Arial" pitchFamily="34" charset="0"/>
                <a:ea typeface="Times New Roman" panose="02020603050405020304" pitchFamily="18" charset="0"/>
                <a:cs typeface="Arial" pitchFamily="34" charset="0"/>
              </a:rPr>
              <a:t>= 125 000 + (140 000 + 160 000)</a:t>
            </a:r>
          </a:p>
          <a:p>
            <a:r>
              <a:rPr lang="en-US" sz="2800">
                <a:effectLst/>
                <a:latin typeface="Arial" pitchFamily="34" charset="0"/>
                <a:ea typeface="Times New Roman" panose="02020603050405020304" pitchFamily="18" charset="0"/>
                <a:cs typeface="Arial" pitchFamily="34" charset="0"/>
              </a:rPr>
              <a:t>= 125 000 + 300 000</a:t>
            </a:r>
          </a:p>
          <a:p>
            <a:r>
              <a:rPr lang="en-US" sz="2800">
                <a:effectLst/>
                <a:latin typeface="Arial" pitchFamily="34" charset="0"/>
                <a:ea typeface="Times New Roman" panose="02020603050405020304" pitchFamily="18" charset="0"/>
                <a:cs typeface="Arial" pitchFamily="34" charset="0"/>
              </a:rPr>
              <a:t>= 425 000 (đồng)</a:t>
            </a: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 safety</Template>
  <TotalTime>707</TotalTime>
  <Words>1340</Words>
  <Application>Microsoft Office PowerPoint</Application>
  <PresentationFormat>Widescreen</PresentationFormat>
  <Paragraphs>165</Paragraphs>
  <Slides>20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0" baseType="lpstr">
      <vt:lpstr>Arial</vt:lpstr>
      <vt:lpstr>Calibri</vt:lpstr>
      <vt:lpstr>Calibri Light</vt:lpstr>
      <vt:lpstr>Cambria Math</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ƯƠM MẦM TRI THỨC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84914726169</cp:lastModifiedBy>
  <cp:revision>52</cp:revision>
  <dcterms:created xsi:type="dcterms:W3CDTF">2021-06-07T13:44:30Z</dcterms:created>
  <dcterms:modified xsi:type="dcterms:W3CDTF">2022-09-13T16:45:33Z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