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73" r:id="rId2"/>
    <p:sldId id="374" r:id="rId3"/>
    <p:sldId id="375" r:id="rId4"/>
    <p:sldId id="416" r:id="rId5"/>
    <p:sldId id="417" r:id="rId6"/>
    <p:sldId id="328" r:id="rId7"/>
    <p:sldId id="418" r:id="rId8"/>
    <p:sldId id="330" r:id="rId9"/>
    <p:sldId id="348" r:id="rId10"/>
    <p:sldId id="333" r:id="rId11"/>
    <p:sldId id="260" r:id="rId12"/>
    <p:sldId id="339" r:id="rId13"/>
    <p:sldId id="343" r:id="rId14"/>
    <p:sldId id="381" r:id="rId15"/>
    <p:sldId id="340" r:id="rId16"/>
    <p:sldId id="318" r:id="rId17"/>
    <p:sldId id="337" r:id="rId18"/>
    <p:sldId id="383" r:id="rId19"/>
    <p:sldId id="34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800080"/>
    <a:srgbClr val="FEF4EC"/>
    <a:srgbClr val="C5C5FF"/>
    <a:srgbClr val="000000"/>
    <a:srgbClr val="CC3300"/>
    <a:srgbClr val="6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 snapToGrid="0">
      <p:cViewPr>
        <p:scale>
          <a:sx n="66" d="100"/>
          <a:sy n="66" d="100"/>
        </p:scale>
        <p:origin x="1382" y="317"/>
      </p:cViewPr>
      <p:guideLst>
        <p:guide orient="horz" pos="209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54863" cy="548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361BD-C1B4-469E-8876-898A1C14A273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A86A47-458E-40A3-A6D1-1AC21A8CB7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6E0905-EF8D-4267-9BF5-22CBF32E6399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31EF6-E378-4EC0-9DC5-FFB2CE80BE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E0A6657-9F45-4210-8F85-BE14DBFB3B2D}" type="slidenum">
              <a:rPr lang="en-US" altLang="zh-CN"/>
              <a:t>‹#›</a:t>
            </a:fld>
            <a:endParaRPr lang="en-US" altLang="zh-CN"/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A8615-59F8-4B99-9CFA-3ED665BE2165}" type="datetimeFigureOut">
              <a:rPr lang="en-US" smtClean="0"/>
              <a:t>4/15/2022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658E0-75CF-40D2-B112-D7BF1ED301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pull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2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11" Type="http://schemas.openxmlformats.org/officeDocument/2006/relationships/image" Target="../media/image21.emf"/><Relationship Id="rId5" Type="http://schemas.openxmlformats.org/officeDocument/2006/relationships/image" Target="../media/image16.png"/><Relationship Id="rId10" Type="http://schemas.openxmlformats.org/officeDocument/2006/relationships/image" Target="../media/image20.jpeg"/><Relationship Id="rId4" Type="http://schemas.openxmlformats.org/officeDocument/2006/relationships/image" Target="../media/image15.png"/><Relationship Id="rId9" Type="http://schemas.openxmlformats.org/officeDocument/2006/relationships/slide" Target="slid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7.jpeg"/><Relationship Id="rId7" Type="http://schemas.openxmlformats.org/officeDocument/2006/relationships/image" Target="../media/image24.wmf"/><Relationship Id="rId12" Type="http://schemas.openxmlformats.org/officeDocument/2006/relationships/image" Target="../media/image28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33.png"/><Relationship Id="rId4" Type="http://schemas.openxmlformats.org/officeDocument/2006/relationships/image" Target="../media/image4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&#224;n%20bi&#7875;u%20di&#7877;n%20gi&#7919;%20th&#259;ng%20b&#7857;ng%20h&#7845;p%20d&#7851;n.mp4" TargetMode="Externa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emf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218" name="Picture 42" descr="Co the em chua biet Trong tam tam gia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CC"/>
          </a:solidFill>
          <a:ln w="9525">
            <a:solidFill>
              <a:srgbClr val="CC3300"/>
            </a:solidFill>
            <a:miter lim="800000"/>
            <a:headEnd/>
            <a:tailEnd/>
          </a:ln>
        </p:spPr>
      </p:pic>
      <p:sp>
        <p:nvSpPr>
          <p:cNvPr id="29699" name="Oval 28"/>
          <p:cNvSpPr>
            <a:spLocks noChangeArrowheads="1"/>
          </p:cNvSpPr>
          <p:nvPr/>
        </p:nvSpPr>
        <p:spPr bwMode="auto">
          <a:xfrm flipV="1">
            <a:off x="4527550" y="2209800"/>
            <a:ext cx="76200" cy="76200"/>
          </a:xfrm>
          <a:prstGeom prst="ellipse">
            <a:avLst/>
          </a:prstGeom>
          <a:solidFill>
            <a:srgbClr val="FF9900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Text Box 39"/>
          <p:cNvSpPr txBox="1">
            <a:spLocks noChangeArrowheads="1"/>
          </p:cNvSpPr>
          <p:nvPr/>
        </p:nvSpPr>
        <p:spPr bwMode="auto">
          <a:xfrm>
            <a:off x="762000" y="3962400"/>
            <a:ext cx="2819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29701" name="Text Box 47"/>
          <p:cNvSpPr txBox="1">
            <a:spLocks noChangeArrowheads="1"/>
          </p:cNvSpPr>
          <p:nvPr/>
        </p:nvSpPr>
        <p:spPr bwMode="auto">
          <a:xfrm>
            <a:off x="4267200" y="3048000"/>
            <a:ext cx="17684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9702" name="AutoShape 52"/>
          <p:cNvSpPr>
            <a:spLocks noChangeArrowheads="1"/>
          </p:cNvSpPr>
          <p:nvPr/>
        </p:nvSpPr>
        <p:spPr bwMode="auto">
          <a:xfrm rot="14890234">
            <a:off x="3070398" y="3869969"/>
            <a:ext cx="2026779" cy="2076416"/>
          </a:xfrm>
          <a:prstGeom prst="wedgeEllipseCallout">
            <a:avLst>
              <a:gd name="adj1" fmla="val 113528"/>
              <a:gd name="adj2" fmla="val 68457"/>
            </a:avLst>
          </a:prstGeom>
          <a:solidFill>
            <a:srgbClr val="CC3300"/>
          </a:solidFill>
          <a:ln w="9525">
            <a:solidFill>
              <a:srgbClr val="CC3300"/>
            </a:solidFill>
            <a:miter lim="800000"/>
          </a:ln>
        </p:spPr>
        <p:txBody>
          <a:bodyPr vert="eaVert"/>
          <a:lstStyle/>
          <a:p>
            <a:pPr algn="ctr"/>
            <a:endParaRPr lang="en-US"/>
          </a:p>
        </p:txBody>
      </p:sp>
      <p:sp>
        <p:nvSpPr>
          <p:cNvPr id="50220" name="Text Box 44"/>
          <p:cNvSpPr txBox="1">
            <a:spLocks noChangeArrowheads="1"/>
          </p:cNvSpPr>
          <p:nvPr/>
        </p:nvSpPr>
        <p:spPr bwMode="auto">
          <a:xfrm>
            <a:off x="3276600" y="4191000"/>
            <a:ext cx="19812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 err="1">
                <a:solidFill>
                  <a:srgbClr val="FFFF66"/>
                </a:solidFill>
              </a:rPr>
              <a:t>Điểm</a:t>
            </a:r>
            <a:r>
              <a:rPr lang="en-US" b="1" dirty="0">
                <a:solidFill>
                  <a:srgbClr val="FFFF66"/>
                </a:solidFill>
              </a:rPr>
              <a:t> G </a:t>
            </a:r>
            <a:r>
              <a:rPr lang="en-US" b="1" dirty="0" err="1">
                <a:solidFill>
                  <a:srgbClr val="FFFF66"/>
                </a:solidFill>
              </a:rPr>
              <a:t>là</a:t>
            </a:r>
            <a:r>
              <a:rPr lang="en-US" b="1" dirty="0">
                <a:solidFill>
                  <a:srgbClr val="FFFF66"/>
                </a:solidFill>
              </a:rPr>
              <a:t> </a:t>
            </a:r>
            <a:r>
              <a:rPr lang="en-US" b="1" dirty="0" err="1">
                <a:solidFill>
                  <a:srgbClr val="FFFF66"/>
                </a:solidFill>
              </a:rPr>
              <a:t>trọng</a:t>
            </a:r>
            <a:r>
              <a:rPr lang="en-US" b="1" dirty="0">
                <a:solidFill>
                  <a:srgbClr val="FFFF66"/>
                </a:solidFill>
              </a:rPr>
              <a:t> </a:t>
            </a:r>
            <a:r>
              <a:rPr lang="en-US" b="1" dirty="0" err="1">
                <a:solidFill>
                  <a:srgbClr val="FFFF66"/>
                </a:solidFill>
              </a:rPr>
              <a:t>tâm</a:t>
            </a:r>
            <a:r>
              <a:rPr lang="en-US" b="1" dirty="0">
                <a:solidFill>
                  <a:srgbClr val="FFFF66"/>
                </a:solidFill>
              </a:rPr>
              <a:t> </a:t>
            </a:r>
            <a:r>
              <a:rPr lang="el-GR" b="1" dirty="0">
                <a:solidFill>
                  <a:srgbClr val="FFFF66"/>
                </a:solidFill>
                <a:cs typeface="Times New Roman" panose="02020603050405020304" pitchFamily="18" charset="0"/>
              </a:rPr>
              <a:t>Δ</a:t>
            </a:r>
            <a:r>
              <a:rPr lang="en-US" b="1" dirty="0">
                <a:solidFill>
                  <a:srgbClr val="FFFF66"/>
                </a:solidFill>
                <a:cs typeface="Times New Roman" panose="02020603050405020304" pitchFamily="18" charset="0"/>
              </a:rPr>
              <a:t>ABC!</a:t>
            </a:r>
            <a:endParaRPr lang="el-GR" b="1" dirty="0">
              <a:solidFill>
                <a:srgbClr val="FFFF66"/>
              </a:solidFill>
              <a:cs typeface="Times New Roman" panose="02020603050405020304" pitchFamily="18" charset="0"/>
            </a:endParaRPr>
          </a:p>
        </p:txBody>
      </p:sp>
      <p:sp>
        <p:nvSpPr>
          <p:cNvPr id="29704" name="Text Box 53"/>
          <p:cNvSpPr txBox="1">
            <a:spLocks noChangeArrowheads="1"/>
          </p:cNvSpPr>
          <p:nvPr/>
        </p:nvSpPr>
        <p:spPr bwMode="auto">
          <a:xfrm>
            <a:off x="4614863" y="19050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G</a:t>
            </a:r>
          </a:p>
        </p:txBody>
      </p:sp>
      <p:sp>
        <p:nvSpPr>
          <p:cNvPr id="29705" name="Text Box 54"/>
          <p:cNvSpPr txBox="1">
            <a:spLocks noChangeArrowheads="1"/>
          </p:cNvSpPr>
          <p:nvPr/>
        </p:nvSpPr>
        <p:spPr bwMode="auto">
          <a:xfrm>
            <a:off x="8305800" y="2209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C</a:t>
            </a:r>
          </a:p>
        </p:txBody>
      </p:sp>
      <p:sp>
        <p:nvSpPr>
          <p:cNvPr id="29706" name="Text Box 55"/>
          <p:cNvSpPr txBox="1">
            <a:spLocks noChangeArrowheads="1"/>
          </p:cNvSpPr>
          <p:nvPr/>
        </p:nvSpPr>
        <p:spPr bwMode="auto">
          <a:xfrm>
            <a:off x="4572000" y="10668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A</a:t>
            </a:r>
          </a:p>
        </p:txBody>
      </p:sp>
      <p:sp>
        <p:nvSpPr>
          <p:cNvPr id="29707" name="Text Box 56"/>
          <p:cNvSpPr txBox="1">
            <a:spLocks noChangeArrowheads="1"/>
          </p:cNvSpPr>
          <p:nvPr/>
        </p:nvSpPr>
        <p:spPr bwMode="auto">
          <a:xfrm>
            <a:off x="457200" y="2362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B</a:t>
            </a:r>
          </a:p>
        </p:txBody>
      </p:sp>
      <p:sp>
        <p:nvSpPr>
          <p:cNvPr id="29708" name="Rectangle 57"/>
          <p:cNvSpPr>
            <a:spLocks noGrp="1" noChangeArrowheads="1"/>
          </p:cNvSpPr>
          <p:nvPr>
            <p:ph type="title"/>
          </p:nvPr>
        </p:nvSpPr>
        <p:spPr>
          <a:xfrm>
            <a:off x="2514600" y="304800"/>
            <a:ext cx="4114800" cy="742950"/>
          </a:xfrm>
          <a:ln>
            <a:solidFill>
              <a:srgbClr val="C00000"/>
            </a:solidFill>
          </a:ln>
        </p:spPr>
        <p:txBody>
          <a:bodyPr/>
          <a:lstStyle/>
          <a:p>
            <a:pPr algn="l" eaLnBrk="1" hangingPunct="1"/>
            <a:r>
              <a:rPr lang="en-US" sz="3200" b="1" dirty="0" err="1">
                <a:solidFill>
                  <a:srgbClr val="CC3300"/>
                </a:solidFill>
              </a:rPr>
              <a:t>Ứng</a:t>
            </a:r>
            <a:r>
              <a:rPr lang="en-US" sz="3200" b="1" dirty="0">
                <a:solidFill>
                  <a:srgbClr val="CC3300"/>
                </a:solidFill>
              </a:rPr>
              <a:t> </a:t>
            </a:r>
            <a:r>
              <a:rPr lang="en-US" sz="3200" b="1" dirty="0" err="1">
                <a:solidFill>
                  <a:srgbClr val="CC3300"/>
                </a:solidFill>
              </a:rPr>
              <a:t>dụng</a:t>
            </a:r>
            <a:r>
              <a:rPr lang="en-US" sz="3200" b="1" dirty="0">
                <a:solidFill>
                  <a:srgbClr val="CC3300"/>
                </a:solidFill>
              </a:rPr>
              <a:t> </a:t>
            </a:r>
            <a:r>
              <a:rPr lang="en-US" sz="3200" b="1" dirty="0" err="1">
                <a:solidFill>
                  <a:srgbClr val="CC3300"/>
                </a:solidFill>
              </a:rPr>
              <a:t>vào</a:t>
            </a:r>
            <a:r>
              <a:rPr lang="en-US" sz="3200" b="1" dirty="0">
                <a:solidFill>
                  <a:srgbClr val="CC3300"/>
                </a:solidFill>
              </a:rPr>
              <a:t> </a:t>
            </a:r>
            <a:r>
              <a:rPr lang="en-US" sz="3200" b="1" dirty="0" err="1">
                <a:solidFill>
                  <a:srgbClr val="CC3300"/>
                </a:solidFill>
              </a:rPr>
              <a:t>thực</a:t>
            </a:r>
            <a:r>
              <a:rPr lang="en-US" sz="3200" b="1" dirty="0">
                <a:solidFill>
                  <a:srgbClr val="CC3300"/>
                </a:solidFill>
              </a:rPr>
              <a:t> </a:t>
            </a:r>
            <a:r>
              <a:rPr lang="en-US" sz="3200" b="1" dirty="0" err="1">
                <a:solidFill>
                  <a:srgbClr val="CC3300"/>
                </a:solidFill>
              </a:rPr>
              <a:t>tế</a:t>
            </a:r>
            <a:endParaRPr lang="en-US" sz="3200" b="1" dirty="0">
              <a:solidFill>
                <a:srgbClr val="CC33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0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990600"/>
            <a:ext cx="5867400" cy="1061829"/>
          </a:xfrm>
          <a:prstGeom prst="rect">
            <a:avLst/>
          </a:prstGeom>
          <a:noFill/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2286000"/>
            <a:ext cx="5867400" cy="2000548"/>
          </a:xfrm>
          <a:prstGeom prst="rect">
            <a:avLst/>
          </a:prstGeom>
          <a:noFill/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pPr lvl="0" algn="just"/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4561582"/>
            <a:ext cx="5867400" cy="1077218"/>
          </a:xfrm>
          <a:prstGeom prst="rect">
            <a:avLst/>
          </a:prstGeom>
          <a:noFill/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3.  Cho biết G là điểm đặc biệt gì của tam giác?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24600" y="4576822"/>
            <a:ext cx="2667000" cy="1076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G là trọng tâm của tam giác.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24600" y="1010960"/>
            <a:ext cx="2133600" cy="10464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1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315200" y="2591019"/>
                <a:ext cx="571500" cy="1133067"/>
              </a:xfrm>
              <a:prstGeom prst="rect">
                <a:avLst/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rgbClr val="C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  <a:cs typeface="Times New Roman" panose="020206030504050203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1" smtClean="0">
                              <a:solidFill>
                                <a:schemeClr val="tx1"/>
                              </a:solidFill>
                              <a:latin typeface="Cambria Math" panose="02040503050406030204"/>
                              <a:cs typeface="Times New Roman" panose="020206030504050203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36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0" y="2591019"/>
                <a:ext cx="571500" cy="1133067"/>
              </a:xfrm>
              <a:prstGeom prst="rect">
                <a:avLst/>
              </a:prstGeom>
              <a:blipFill rotWithShape="1">
                <a:blip r:embed="rId2"/>
                <a:stretch>
                  <a:fillRect l="-889" t="-468" r="-778" b="-409"/>
                </a:stretch>
              </a:blipFill>
              <a:ln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GB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ounded Rectangular Callout 1"/>
          <p:cNvSpPr/>
          <p:nvPr/>
        </p:nvSpPr>
        <p:spPr>
          <a:xfrm>
            <a:off x="6667500" y="172610"/>
            <a:ext cx="1638300" cy="1900029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2" grpId="0" bldLvl="0" animBg="1"/>
      <p:bldP spid="13" grpId="0" animBg="1"/>
      <p:bldP spid="13" grpId="1" animBg="1"/>
      <p:bldP spid="14" grpId="0" bldLvl="0" animBg="1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304800" y="3289300"/>
            <a:ext cx="3810000" cy="3187700"/>
            <a:chOff x="624" y="2120"/>
            <a:chExt cx="2400" cy="2008"/>
          </a:xfrm>
        </p:grpSpPr>
        <p:sp>
          <p:nvSpPr>
            <p:cNvPr id="15391" name="AutoShape 3"/>
            <p:cNvSpPr>
              <a:spLocks noChangeAspect="1" noChangeArrowheads="1" noTextEdit="1"/>
            </p:cNvSpPr>
            <p:nvPr/>
          </p:nvSpPr>
          <p:spPr bwMode="auto">
            <a:xfrm>
              <a:off x="624" y="2120"/>
              <a:ext cx="2400" cy="2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Line 4"/>
            <p:cNvSpPr>
              <a:spLocks noChangeShapeType="1"/>
            </p:cNvSpPr>
            <p:nvPr/>
          </p:nvSpPr>
          <p:spPr bwMode="auto">
            <a:xfrm flipH="1">
              <a:off x="845" y="2468"/>
              <a:ext cx="568" cy="1312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Line 5"/>
            <p:cNvSpPr>
              <a:spLocks noChangeShapeType="1"/>
            </p:cNvSpPr>
            <p:nvPr/>
          </p:nvSpPr>
          <p:spPr bwMode="auto">
            <a:xfrm>
              <a:off x="845" y="3780"/>
              <a:ext cx="1937" cy="1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Line 6"/>
            <p:cNvSpPr>
              <a:spLocks noChangeShapeType="1"/>
            </p:cNvSpPr>
            <p:nvPr/>
          </p:nvSpPr>
          <p:spPr bwMode="auto">
            <a:xfrm>
              <a:off x="1413" y="2468"/>
              <a:ext cx="1369" cy="1312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Line 7"/>
            <p:cNvSpPr>
              <a:spLocks noChangeShapeType="1"/>
            </p:cNvSpPr>
            <p:nvPr/>
          </p:nvSpPr>
          <p:spPr bwMode="auto">
            <a:xfrm flipH="1">
              <a:off x="845" y="3124"/>
              <a:ext cx="1253" cy="656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Line 8"/>
            <p:cNvSpPr>
              <a:spLocks noChangeShapeType="1"/>
            </p:cNvSpPr>
            <p:nvPr/>
          </p:nvSpPr>
          <p:spPr bwMode="auto">
            <a:xfrm>
              <a:off x="1129" y="3124"/>
              <a:ext cx="1653" cy="656"/>
            </a:xfrm>
            <a:prstGeom prst="line">
              <a:avLst/>
            </a:prstGeom>
            <a:noFill/>
            <a:ln w="33338">
              <a:solidFill>
                <a:srgbClr val="000080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Rectangle 9"/>
            <p:cNvSpPr>
              <a:spLocks noChangeArrowheads="1"/>
            </p:cNvSpPr>
            <p:nvPr/>
          </p:nvSpPr>
          <p:spPr bwMode="auto">
            <a:xfrm>
              <a:off x="1649" y="3039"/>
              <a:ext cx="170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700">
                  <a:latin typeface="Arial" panose="020B0604020202020204" pitchFamily="34" charset="0"/>
                </a:rPr>
                <a:t>G</a:t>
              </a:r>
              <a:endParaRPr 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5398" name="Rectangle 10"/>
            <p:cNvSpPr>
              <a:spLocks noChangeArrowheads="1"/>
            </p:cNvSpPr>
            <p:nvPr/>
          </p:nvSpPr>
          <p:spPr bwMode="auto">
            <a:xfrm>
              <a:off x="665" y="3593"/>
              <a:ext cx="14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700">
                  <a:latin typeface="Arial" panose="020B0604020202020204" pitchFamily="34" charset="0"/>
                </a:rPr>
                <a:t>B</a:t>
              </a:r>
              <a:endParaRPr 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5399" name="Rectangle 11"/>
            <p:cNvSpPr>
              <a:spLocks noChangeArrowheads="1"/>
            </p:cNvSpPr>
            <p:nvPr/>
          </p:nvSpPr>
          <p:spPr bwMode="auto">
            <a:xfrm>
              <a:off x="2803" y="3552"/>
              <a:ext cx="158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700">
                  <a:latin typeface="Arial" panose="020B0604020202020204" pitchFamily="34" charset="0"/>
                </a:rPr>
                <a:t>C</a:t>
              </a:r>
              <a:endParaRPr 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5400" name="Rectangle 12"/>
            <p:cNvSpPr>
              <a:spLocks noChangeArrowheads="1"/>
            </p:cNvSpPr>
            <p:nvPr/>
          </p:nvSpPr>
          <p:spPr bwMode="auto">
            <a:xfrm>
              <a:off x="2119" y="2910"/>
              <a:ext cx="14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700">
                  <a:latin typeface="Arial" panose="020B0604020202020204" pitchFamily="34" charset="0"/>
                </a:rPr>
                <a:t>E</a:t>
              </a:r>
              <a:endParaRPr 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5401" name="Rectangle 13"/>
            <p:cNvSpPr>
              <a:spLocks noChangeArrowheads="1"/>
            </p:cNvSpPr>
            <p:nvPr/>
          </p:nvSpPr>
          <p:spPr bwMode="auto">
            <a:xfrm>
              <a:off x="992" y="2950"/>
              <a:ext cx="133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700">
                  <a:latin typeface="Arial" panose="020B0604020202020204" pitchFamily="34" charset="0"/>
                </a:rPr>
                <a:t>F</a:t>
              </a:r>
              <a:endParaRPr 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5402" name="Rectangle 14"/>
            <p:cNvSpPr>
              <a:spLocks noChangeArrowheads="1"/>
            </p:cNvSpPr>
            <p:nvPr/>
          </p:nvSpPr>
          <p:spPr bwMode="auto">
            <a:xfrm>
              <a:off x="1361" y="2227"/>
              <a:ext cx="145" cy="2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2700">
                  <a:latin typeface="Arial" panose="020B0604020202020204" pitchFamily="34" charset="0"/>
                </a:rPr>
                <a:t>A</a:t>
              </a:r>
              <a:endParaRPr lang="en-US" sz="1800">
                <a:latin typeface="Times New Roman" panose="02020603050405020304" pitchFamily="18" charset="0"/>
              </a:endParaRPr>
            </a:p>
          </p:txBody>
        </p:sp>
        <p:sp>
          <p:nvSpPr>
            <p:cNvPr id="15403" name="Oval 15"/>
            <p:cNvSpPr>
              <a:spLocks noChangeArrowheads="1"/>
            </p:cNvSpPr>
            <p:nvPr/>
          </p:nvSpPr>
          <p:spPr bwMode="auto">
            <a:xfrm>
              <a:off x="1119" y="3097"/>
              <a:ext cx="31" cy="5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5404" name="Oval 16"/>
            <p:cNvSpPr>
              <a:spLocks noChangeArrowheads="1"/>
            </p:cNvSpPr>
            <p:nvPr/>
          </p:nvSpPr>
          <p:spPr bwMode="auto">
            <a:xfrm>
              <a:off x="2087" y="3097"/>
              <a:ext cx="32" cy="5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5405" name="Oval 17"/>
            <p:cNvSpPr>
              <a:spLocks noChangeArrowheads="1"/>
            </p:cNvSpPr>
            <p:nvPr/>
          </p:nvSpPr>
          <p:spPr bwMode="auto">
            <a:xfrm>
              <a:off x="1403" y="2441"/>
              <a:ext cx="42" cy="40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5406" name="Oval 18"/>
            <p:cNvSpPr>
              <a:spLocks noChangeArrowheads="1"/>
            </p:cNvSpPr>
            <p:nvPr/>
          </p:nvSpPr>
          <p:spPr bwMode="auto">
            <a:xfrm>
              <a:off x="835" y="3753"/>
              <a:ext cx="31" cy="5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15407" name="Oval 19"/>
            <p:cNvSpPr>
              <a:spLocks noChangeArrowheads="1"/>
            </p:cNvSpPr>
            <p:nvPr/>
          </p:nvSpPr>
          <p:spPr bwMode="auto">
            <a:xfrm>
              <a:off x="2771" y="3753"/>
              <a:ext cx="32" cy="54"/>
            </a:xfrm>
            <a:prstGeom prst="ellipse">
              <a:avLst/>
            </a:prstGeom>
            <a:solidFill>
              <a:srgbClr val="FF0000"/>
            </a:solidFill>
            <a:ln w="0">
              <a:solidFill>
                <a:srgbClr val="000000"/>
              </a:solidFill>
              <a:round/>
            </a:ln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65557" name="Rectangle 21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382000" cy="685800"/>
          </a:xfrm>
          <a:ln>
            <a:solidFill>
              <a:srgbClr val="C00000"/>
            </a:solidFill>
          </a:ln>
        </p:spPr>
        <p:txBody>
          <a:bodyPr>
            <a:noAutofit/>
          </a:bodyPr>
          <a:lstStyle/>
          <a:p>
            <a:pPr algn="l" eaLnBrk="1" hangingPunct="1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ABC:</a:t>
            </a:r>
          </a:p>
        </p:txBody>
      </p:sp>
      <p:sp>
        <p:nvSpPr>
          <p:cNvPr id="65576" name="Line 40"/>
          <p:cNvSpPr>
            <a:spLocks noChangeShapeType="1"/>
          </p:cNvSpPr>
          <p:nvPr/>
        </p:nvSpPr>
        <p:spPr bwMode="auto">
          <a:xfrm>
            <a:off x="808037" y="5291138"/>
            <a:ext cx="182563" cy="119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77" name="Line 41"/>
          <p:cNvSpPr>
            <a:spLocks noChangeShapeType="1"/>
          </p:cNvSpPr>
          <p:nvPr/>
        </p:nvSpPr>
        <p:spPr bwMode="auto">
          <a:xfrm>
            <a:off x="1265237" y="4267200"/>
            <a:ext cx="182563" cy="119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78" name="Line 42"/>
          <p:cNvSpPr>
            <a:spLocks noChangeShapeType="1"/>
          </p:cNvSpPr>
          <p:nvPr/>
        </p:nvSpPr>
        <p:spPr bwMode="auto">
          <a:xfrm flipH="1">
            <a:off x="1963738" y="4262437"/>
            <a:ext cx="246062" cy="119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79" name="Line 43"/>
          <p:cNvSpPr>
            <a:spLocks noChangeShapeType="1"/>
          </p:cNvSpPr>
          <p:nvPr/>
        </p:nvSpPr>
        <p:spPr bwMode="auto">
          <a:xfrm flipH="1">
            <a:off x="1963738" y="4300537"/>
            <a:ext cx="246062" cy="119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80" name="Line 44"/>
          <p:cNvSpPr>
            <a:spLocks noChangeShapeType="1"/>
          </p:cNvSpPr>
          <p:nvPr/>
        </p:nvSpPr>
        <p:spPr bwMode="auto">
          <a:xfrm flipH="1">
            <a:off x="2971800" y="5253037"/>
            <a:ext cx="246063" cy="119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581" name="Line 45"/>
          <p:cNvSpPr>
            <a:spLocks noChangeShapeType="1"/>
          </p:cNvSpPr>
          <p:nvPr/>
        </p:nvSpPr>
        <p:spPr bwMode="auto">
          <a:xfrm flipH="1">
            <a:off x="2971800" y="5291137"/>
            <a:ext cx="246063" cy="119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5417" name="Group 57"/>
          <p:cNvGrpSpPr/>
          <p:nvPr/>
        </p:nvGrpSpPr>
        <p:grpSpPr bwMode="auto">
          <a:xfrm>
            <a:off x="5181600" y="3136900"/>
            <a:ext cx="3810000" cy="3187700"/>
            <a:chOff x="2835" y="1865"/>
            <a:chExt cx="2400" cy="2008"/>
          </a:xfrm>
        </p:grpSpPr>
        <p:grpSp>
          <p:nvGrpSpPr>
            <p:cNvPr id="3" name="Group 22"/>
            <p:cNvGrpSpPr/>
            <p:nvPr/>
          </p:nvGrpSpPr>
          <p:grpSpPr bwMode="auto">
            <a:xfrm>
              <a:off x="2835" y="1865"/>
              <a:ext cx="2400" cy="2008"/>
              <a:chOff x="3168" y="2208"/>
              <a:chExt cx="2400" cy="2008"/>
            </a:xfrm>
          </p:grpSpPr>
          <p:sp>
            <p:nvSpPr>
              <p:cNvPr id="15375" name="AutoShape 23"/>
              <p:cNvSpPr>
                <a:spLocks noChangeAspect="1" noChangeArrowheads="1" noTextEdit="1"/>
              </p:cNvSpPr>
              <p:nvPr/>
            </p:nvSpPr>
            <p:spPr bwMode="auto">
              <a:xfrm>
                <a:off x="3168" y="2208"/>
                <a:ext cx="2400" cy="20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6" name="Line 24"/>
              <p:cNvSpPr>
                <a:spLocks noChangeShapeType="1"/>
              </p:cNvSpPr>
              <p:nvPr/>
            </p:nvSpPr>
            <p:spPr bwMode="auto">
              <a:xfrm flipH="1">
                <a:off x="3389" y="2556"/>
                <a:ext cx="568" cy="1312"/>
              </a:xfrm>
              <a:prstGeom prst="line">
                <a:avLst/>
              </a:prstGeom>
              <a:noFill/>
              <a:ln w="33338">
                <a:solidFill>
                  <a:srgbClr val="00008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7" name="Line 25"/>
              <p:cNvSpPr>
                <a:spLocks noChangeShapeType="1"/>
              </p:cNvSpPr>
              <p:nvPr/>
            </p:nvSpPr>
            <p:spPr bwMode="auto">
              <a:xfrm>
                <a:off x="3389" y="3868"/>
                <a:ext cx="1937" cy="1"/>
              </a:xfrm>
              <a:prstGeom prst="line">
                <a:avLst/>
              </a:prstGeom>
              <a:noFill/>
              <a:ln w="33338">
                <a:solidFill>
                  <a:srgbClr val="00008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8" name="Line 26"/>
              <p:cNvSpPr>
                <a:spLocks noChangeShapeType="1"/>
              </p:cNvSpPr>
              <p:nvPr/>
            </p:nvSpPr>
            <p:spPr bwMode="auto">
              <a:xfrm>
                <a:off x="3957" y="2556"/>
                <a:ext cx="1369" cy="1312"/>
              </a:xfrm>
              <a:prstGeom prst="line">
                <a:avLst/>
              </a:prstGeom>
              <a:noFill/>
              <a:ln w="33338">
                <a:solidFill>
                  <a:srgbClr val="00008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79" name="Line 27"/>
              <p:cNvSpPr>
                <a:spLocks noChangeShapeType="1"/>
              </p:cNvSpPr>
              <p:nvPr/>
            </p:nvSpPr>
            <p:spPr bwMode="auto">
              <a:xfrm>
                <a:off x="3957" y="2556"/>
                <a:ext cx="400" cy="1312"/>
              </a:xfrm>
              <a:prstGeom prst="line">
                <a:avLst/>
              </a:prstGeom>
              <a:noFill/>
              <a:ln w="33338">
                <a:solidFill>
                  <a:srgbClr val="000080"/>
                </a:solidFill>
                <a:rou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80" name="Rectangle 28"/>
              <p:cNvSpPr>
                <a:spLocks noChangeArrowheads="1"/>
              </p:cNvSpPr>
              <p:nvPr/>
            </p:nvSpPr>
            <p:spPr bwMode="auto">
              <a:xfrm>
                <a:off x="4296" y="3293"/>
                <a:ext cx="17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700">
                    <a:latin typeface="Arial" panose="020B0604020202020204" pitchFamily="34" charset="0"/>
                  </a:rPr>
                  <a:t>G</a:t>
                </a:r>
                <a:endParaRPr 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81" name="Rectangle 29"/>
              <p:cNvSpPr>
                <a:spLocks noChangeArrowheads="1"/>
              </p:cNvSpPr>
              <p:nvPr/>
            </p:nvSpPr>
            <p:spPr bwMode="auto">
              <a:xfrm>
                <a:off x="3216" y="3681"/>
                <a:ext cx="145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700">
                    <a:latin typeface="Arial" panose="020B0604020202020204" pitchFamily="34" charset="0"/>
                  </a:rPr>
                  <a:t>B</a:t>
                </a:r>
                <a:endParaRPr 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82" name="Rectangle 30"/>
              <p:cNvSpPr>
                <a:spLocks noChangeArrowheads="1"/>
              </p:cNvSpPr>
              <p:nvPr/>
            </p:nvSpPr>
            <p:spPr bwMode="auto">
              <a:xfrm>
                <a:off x="5347" y="3640"/>
                <a:ext cx="158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700">
                    <a:latin typeface="Arial" panose="020B0604020202020204" pitchFamily="34" charset="0"/>
                  </a:rPr>
                  <a:t>C</a:t>
                </a:r>
                <a:endParaRPr 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83" name="Rectangle 31"/>
              <p:cNvSpPr>
                <a:spLocks noChangeArrowheads="1"/>
              </p:cNvSpPr>
              <p:nvPr/>
            </p:nvSpPr>
            <p:spPr bwMode="auto">
              <a:xfrm>
                <a:off x="4326" y="3868"/>
                <a:ext cx="158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700">
                    <a:latin typeface="Arial" panose="020B0604020202020204" pitchFamily="34" charset="0"/>
                  </a:rPr>
                  <a:t>D</a:t>
                </a:r>
                <a:endParaRPr 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84" name="Rectangle 32"/>
              <p:cNvSpPr>
                <a:spLocks noChangeArrowheads="1"/>
              </p:cNvSpPr>
              <p:nvPr/>
            </p:nvSpPr>
            <p:spPr bwMode="auto">
              <a:xfrm>
                <a:off x="3905" y="2315"/>
                <a:ext cx="145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700">
                    <a:latin typeface="Arial" panose="020B0604020202020204" pitchFamily="34" charset="0"/>
                  </a:rPr>
                  <a:t>A</a:t>
                </a:r>
                <a:endParaRPr lang="en-US" sz="1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85" name="Oval 33"/>
              <p:cNvSpPr>
                <a:spLocks noChangeArrowheads="1"/>
              </p:cNvSpPr>
              <p:nvPr/>
            </p:nvSpPr>
            <p:spPr bwMode="auto">
              <a:xfrm>
                <a:off x="4347" y="3841"/>
                <a:ext cx="32" cy="5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86" name="Oval 34"/>
              <p:cNvSpPr>
                <a:spLocks noChangeArrowheads="1"/>
              </p:cNvSpPr>
              <p:nvPr/>
            </p:nvSpPr>
            <p:spPr bwMode="auto">
              <a:xfrm>
                <a:off x="4224" y="3456"/>
                <a:ext cx="31" cy="5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vi-VN" sz="28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387" name="Oval 35"/>
              <p:cNvSpPr>
                <a:spLocks noChangeArrowheads="1"/>
              </p:cNvSpPr>
              <p:nvPr/>
            </p:nvSpPr>
            <p:spPr bwMode="auto">
              <a:xfrm>
                <a:off x="4096" y="3024"/>
                <a:ext cx="32" cy="5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88" name="Oval 36"/>
              <p:cNvSpPr>
                <a:spLocks noChangeArrowheads="1"/>
              </p:cNvSpPr>
              <p:nvPr/>
            </p:nvSpPr>
            <p:spPr bwMode="auto">
              <a:xfrm>
                <a:off x="3947" y="2529"/>
                <a:ext cx="42" cy="40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89" name="Oval 37"/>
              <p:cNvSpPr>
                <a:spLocks noChangeArrowheads="1"/>
              </p:cNvSpPr>
              <p:nvPr/>
            </p:nvSpPr>
            <p:spPr bwMode="auto">
              <a:xfrm>
                <a:off x="3379" y="3841"/>
                <a:ext cx="31" cy="5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15390" name="Oval 38"/>
              <p:cNvSpPr>
                <a:spLocks noChangeArrowheads="1"/>
              </p:cNvSpPr>
              <p:nvPr/>
            </p:nvSpPr>
            <p:spPr bwMode="auto">
              <a:xfrm>
                <a:off x="5315" y="3841"/>
                <a:ext cx="32" cy="54"/>
              </a:xfrm>
              <a:prstGeom prst="ellipse">
                <a:avLst/>
              </a:prstGeom>
              <a:solidFill>
                <a:srgbClr val="FF0000"/>
              </a:solidFill>
              <a:ln w="0">
                <a:solidFill>
                  <a:srgbClr val="000000"/>
                </a:solidFill>
                <a:round/>
              </a:ln>
            </p:spPr>
            <p:txBody>
              <a:bodyPr/>
              <a:lstStyle/>
              <a:p>
                <a:endParaRPr lang="vi-VN"/>
              </a:p>
            </p:txBody>
          </p:sp>
        </p:grpSp>
        <p:sp>
          <p:nvSpPr>
            <p:cNvPr id="4" name="Line 40"/>
            <p:cNvSpPr>
              <a:spLocks noChangeShapeType="1"/>
            </p:cNvSpPr>
            <p:nvPr/>
          </p:nvSpPr>
          <p:spPr bwMode="auto">
            <a:xfrm>
              <a:off x="3765" y="2840"/>
              <a:ext cx="115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40"/>
            <p:cNvSpPr>
              <a:spLocks noChangeShapeType="1"/>
            </p:cNvSpPr>
            <p:nvPr/>
          </p:nvSpPr>
          <p:spPr bwMode="auto">
            <a:xfrm>
              <a:off x="3674" y="2478"/>
              <a:ext cx="115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40"/>
            <p:cNvSpPr>
              <a:spLocks noChangeShapeType="1"/>
            </p:cNvSpPr>
            <p:nvPr/>
          </p:nvSpPr>
          <p:spPr bwMode="auto">
            <a:xfrm>
              <a:off x="3923" y="3294"/>
              <a:ext cx="115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Line 53"/>
            <p:cNvSpPr>
              <a:spLocks noChangeShapeType="1"/>
            </p:cNvSpPr>
            <p:nvPr/>
          </p:nvSpPr>
          <p:spPr bwMode="auto">
            <a:xfrm flipH="1">
              <a:off x="3583" y="3475"/>
              <a:ext cx="23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Line 54"/>
            <p:cNvSpPr>
              <a:spLocks noChangeShapeType="1"/>
            </p:cNvSpPr>
            <p:nvPr/>
          </p:nvSpPr>
          <p:spPr bwMode="auto">
            <a:xfrm>
              <a:off x="3560" y="3475"/>
              <a:ext cx="91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5" name="Line 55"/>
            <p:cNvSpPr>
              <a:spLocks noChangeShapeType="1"/>
            </p:cNvSpPr>
            <p:nvPr/>
          </p:nvSpPr>
          <p:spPr bwMode="auto">
            <a:xfrm flipH="1">
              <a:off x="4490" y="3475"/>
              <a:ext cx="46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56"/>
            <p:cNvSpPr>
              <a:spLocks noChangeShapeType="1"/>
            </p:cNvSpPr>
            <p:nvPr/>
          </p:nvSpPr>
          <p:spPr bwMode="auto">
            <a:xfrm>
              <a:off x="4468" y="3475"/>
              <a:ext cx="68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8" name="Straight Connector 7"/>
          <p:cNvCxnSpPr/>
          <p:nvPr/>
        </p:nvCxnSpPr>
        <p:spPr>
          <a:xfrm>
            <a:off x="1574006" y="3841750"/>
            <a:ext cx="635794" cy="2084388"/>
          </a:xfrm>
          <a:prstGeom prst="line">
            <a:avLst/>
          </a:prstGeom>
          <a:ln w="25400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21"/>
          <p:cNvSpPr txBox="1">
            <a:spLocks noChangeArrowheads="1"/>
          </p:cNvSpPr>
          <p:nvPr/>
        </p:nvSpPr>
        <p:spPr>
          <a:xfrm>
            <a:off x="304800" y="1295400"/>
            <a:ext cx="4191000" cy="18415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Theo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l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3" name="Rectangle 21"/>
          <p:cNvSpPr txBox="1">
            <a:spLocks noChangeArrowheads="1"/>
          </p:cNvSpPr>
          <p:nvPr/>
        </p:nvSpPr>
        <p:spPr>
          <a:xfrm>
            <a:off x="5181600" y="914400"/>
            <a:ext cx="3810000" cy="22987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Theo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2/3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1/3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10"/>
          <p:cNvSpPr>
            <a:spLocks noChangeArrowheads="1"/>
          </p:cNvSpPr>
          <p:nvPr/>
        </p:nvSpPr>
        <p:spPr bwMode="auto">
          <a:xfrm>
            <a:off x="2088355" y="5943600"/>
            <a:ext cx="19764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en-US" sz="2700">
                <a:latin typeface="Arial" panose="020B0604020202020204" pitchFamily="34" charset="0"/>
              </a:rPr>
              <a:t>I</a:t>
            </a:r>
            <a:endParaRPr lang="en-US" sz="1800">
              <a:latin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2782094" y="2933700"/>
            <a:ext cx="4037806" cy="794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5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5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5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5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5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5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7" grpId="0" animBg="1"/>
      <p:bldP spid="65576" grpId="0" animBg="1"/>
      <p:bldP spid="65577" grpId="0" animBg="1"/>
      <p:bldP spid="65578" grpId="0" animBg="1"/>
      <p:bldP spid="65579" grpId="0" animBg="1"/>
      <p:bldP spid="65580" grpId="0" animBg="1"/>
      <p:bldP spid="65581" grpId="0" animBg="1"/>
      <p:bldP spid="59" grpId="0"/>
      <p:bldP spid="63" grpId="0"/>
      <p:bldP spid="66" grpId="0"/>
      <p:bldP spid="6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85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1" name="Picture 3" descr="Cover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17" r="10185" b="26082"/>
          <a:stretch/>
        </p:blipFill>
        <p:spPr bwMode="auto">
          <a:xfrm>
            <a:off x="4426355" y="4078130"/>
            <a:ext cx="4419600" cy="791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852" name="Picture 4" descr="Cover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667" r="18354" b="10932"/>
          <a:stretch/>
        </p:blipFill>
        <p:spPr bwMode="auto">
          <a:xfrm>
            <a:off x="4426355" y="4985298"/>
            <a:ext cx="4722470" cy="954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853" name="Picture 5" descr="Cover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921202"/>
            <a:ext cx="4152900" cy="2184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854" name="Picture 6" descr="Cover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4042" y="940984"/>
            <a:ext cx="4223758" cy="96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855" name="Picture 7" descr="Cov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282" y="1905000"/>
            <a:ext cx="4208518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856" name="Picture 8" descr="Cover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00200"/>
            <a:ext cx="44196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8857" name="Picture 9" descr="Cover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9800"/>
            <a:ext cx="2057400" cy="19059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pic>
        <p:nvPicPr>
          <p:cNvPr id="9" name="Picture 8" descr="nvn_1255078533">
            <a:hlinkClick r:id="rId9" action="ppaction://hlinksldjump"/>
          </p:cNvPr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-158750"/>
            <a:ext cx="1828800" cy="168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/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286000" y="-76200"/>
            <a:ext cx="2819400" cy="1752600"/>
          </a:xfrm>
          <a:prstGeom prst="rect">
            <a:avLst/>
          </a:prstGeom>
          <a:noFill/>
          <a:ln w="9525">
            <a:miter lim="800000"/>
            <a:headEnd/>
            <a:tailEnd/>
          </a:ln>
        </p:spPr>
      </p:pic>
      <p:pic>
        <p:nvPicPr>
          <p:cNvPr id="11" name="Picture 10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048000" y="2438400"/>
            <a:ext cx="2286000" cy="2039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807562" y="3257490"/>
            <a:ext cx="3834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>
                <a:solidFill>
                  <a:srgbClr val="C00000"/>
                </a:solidFill>
                <a:latin typeface=".VnCentury Schoolbook" pitchFamily="34" charset="0"/>
              </a:rPr>
              <a:t>G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228599" y="2165735"/>
            <a:ext cx="852186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điền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cụm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chỗ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trống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câu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15529" y="3081286"/>
            <a:ext cx="83820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en-US" sz="2400" b="1" dirty="0" err="1">
                <a:solidFill>
                  <a:schemeClr val="tx2"/>
                </a:solidFill>
              </a:rPr>
              <a:t>Đường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trung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tuyến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của</a:t>
            </a:r>
            <a:r>
              <a:rPr lang="en-US" sz="2400" b="1" dirty="0">
                <a:solidFill>
                  <a:schemeClr val="tx2"/>
                </a:solidFill>
              </a:rPr>
              <a:t> tam </a:t>
            </a:r>
            <a:r>
              <a:rPr lang="en-US" sz="2400" b="1" dirty="0" err="1">
                <a:solidFill>
                  <a:schemeClr val="tx2"/>
                </a:solidFill>
              </a:rPr>
              <a:t>giác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là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đoạn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thẳng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nối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từ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</a:rPr>
              <a:t>     …     </a:t>
            </a:r>
            <a:r>
              <a:rPr lang="en-US" sz="2400" b="1" dirty="0" err="1">
                <a:solidFill>
                  <a:schemeClr val="tx2"/>
                </a:solidFill>
              </a:rPr>
              <a:t>của</a:t>
            </a:r>
            <a:r>
              <a:rPr lang="en-US" sz="2400" b="1" dirty="0">
                <a:solidFill>
                  <a:schemeClr val="tx2"/>
                </a:solidFill>
              </a:rPr>
              <a:t> tam </a:t>
            </a:r>
            <a:r>
              <a:rPr lang="en-US" sz="2400" b="1" dirty="0" err="1">
                <a:solidFill>
                  <a:schemeClr val="tx2"/>
                </a:solidFill>
              </a:rPr>
              <a:t>giác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r>
              <a:rPr lang="en-US" sz="2400" b="1" dirty="0" err="1">
                <a:solidFill>
                  <a:schemeClr val="tx2"/>
                </a:solidFill>
              </a:rPr>
              <a:t>tới</a:t>
            </a:r>
            <a:r>
              <a:rPr lang="en-US" sz="2400" b="1" dirty="0">
                <a:solidFill>
                  <a:schemeClr val="tx2"/>
                </a:solidFill>
              </a:rPr>
              <a:t> ……………………………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52400" y="4267200"/>
            <a:ext cx="87630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2. Ba đường trung tuyến của tam giác…………………….......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   điểm đó được gọi là …………………………</a:t>
            </a: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201561" y="5410200"/>
            <a:ext cx="8915400" cy="100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3. Trọng tâm của tam giác cách mỗi đỉnh một khoảng bằng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   ….. độ dài đường trung tuyến………………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49884" y="3544449"/>
            <a:ext cx="1103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20729" y="3547857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endParaRPr 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911213" y="4201239"/>
            <a:ext cx="39697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cùng đi qua một điểm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877165" y="4748867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18979" y="5791200"/>
                <a:ext cx="465192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2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FF0000"/>
                              </a:solidFill>
                              <a:latin typeface="Cambria Math" panose="02040503050406030204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979" y="5791200"/>
                <a:ext cx="465192" cy="901785"/>
              </a:xfrm>
              <a:prstGeom prst="rect">
                <a:avLst/>
              </a:prstGeom>
              <a:blipFill rotWithShape="1">
                <a:blip r:embed="rId2"/>
                <a:stretch>
                  <a:fillRect l="-110" r="54" b="9"/>
                </a:stretch>
              </a:blipFill>
            </p:spPr>
            <p:txBody>
              <a:bodyPr/>
              <a:lstStyle/>
              <a:p>
                <a:r>
                  <a:rPr lang="en-GB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4103739" y="5891867"/>
            <a:ext cx="2475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đi qua đỉnh ấy</a:t>
            </a:r>
          </a:p>
        </p:txBody>
      </p:sp>
      <p:sp>
        <p:nvSpPr>
          <p:cNvPr id="2" name="Curved Down Ribbon 1"/>
          <p:cNvSpPr/>
          <p:nvPr/>
        </p:nvSpPr>
        <p:spPr>
          <a:xfrm>
            <a:off x="1295398" y="103429"/>
            <a:ext cx="6363929" cy="1730859"/>
          </a:xfrm>
          <a:prstGeom prst="ellipseRibbon">
            <a:avLst/>
          </a:prstGeom>
          <a:solidFill>
            <a:schemeClr val="accent6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980029" y="654049"/>
            <a:ext cx="299466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Luyện tập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1" grpId="0" bldLvl="0" animBg="1"/>
      <p:bldP spid="12" grpId="0" bldLvl="0" animBg="1"/>
      <p:bldP spid="13" grpId="0" bldLvl="0" animBg="1"/>
      <p:bldP spid="22" grpId="0"/>
      <p:bldP spid="23" grpId="0"/>
      <p:bldP spid="24" grpId="0"/>
      <p:bldP spid="26" grpId="0"/>
      <p:bldP spid="27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3746E-B188-4A95-870E-AE771331595E}" type="slidenum">
              <a:rPr lang="en-US"/>
              <a:t>15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486400" y="1646237"/>
            <a:ext cx="4038600" cy="4525963"/>
          </a:xfrm>
        </p:spPr>
        <p:txBody>
          <a:bodyPr/>
          <a:lstStyle/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  <a:p>
            <a:pPr>
              <a:buFontTx/>
              <a:buNone/>
            </a:pPr>
            <a:endParaRPr lang="en-US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609600" y="3960888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28" name="Equation" r:id="rId4" imgW="761365" imgH="571500" progId="Equation.DSMT4">
                  <p:embed/>
                </p:oleObj>
              </mc:Choice>
              <mc:Fallback>
                <p:oleObj name="Equation" r:id="rId4" imgW="761365" imgH="571500" progId="Equation.DSMT4">
                  <p:embed/>
                  <p:pic>
                    <p:nvPicPr>
                      <p:cNvPr id="0" name="Picture 6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60888"/>
                        <a:ext cx="11684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4352" name="Object 16"/>
          <p:cNvGraphicFramePr>
            <a:graphicFrameLocks noChangeAspect="1"/>
          </p:cNvGraphicFramePr>
          <p:nvPr/>
        </p:nvGraphicFramePr>
        <p:xfrm>
          <a:off x="3048000" y="3934077"/>
          <a:ext cx="1219200" cy="9031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29" name="Equation" r:id="rId6" imgW="774065" imgH="571500" progId="Equation.DSMT4">
                  <p:embed/>
                </p:oleObj>
              </mc:Choice>
              <mc:Fallback>
                <p:oleObj name="Equation" r:id="rId6" imgW="774065" imgH="571500" progId="Equation.DSMT4">
                  <p:embed/>
                  <p:pic>
                    <p:nvPicPr>
                      <p:cNvPr id="0" name="Picture 6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934077"/>
                        <a:ext cx="1219200" cy="90311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3" name="Object 17"/>
          <p:cNvGraphicFramePr>
            <a:graphicFrameLocks noChangeAspect="1"/>
          </p:cNvGraphicFramePr>
          <p:nvPr/>
        </p:nvGraphicFramePr>
        <p:xfrm>
          <a:off x="3155898" y="2667001"/>
          <a:ext cx="958902" cy="874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30" name="Equation" r:id="rId8" imgW="723900" imgH="571500" progId="Equation.DSMT4">
                  <p:embed/>
                </p:oleObj>
              </mc:Choice>
              <mc:Fallback>
                <p:oleObj name="Equation" r:id="rId8" imgW="723900" imgH="571500" progId="Equation.DSMT4">
                  <p:embed/>
                  <p:pic>
                    <p:nvPicPr>
                      <p:cNvPr id="0" name="Picture 6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5898" y="2667001"/>
                        <a:ext cx="958902" cy="874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4" name="Object 18"/>
          <p:cNvGraphicFramePr>
            <a:graphicFrameLocks noChangeAspect="1"/>
          </p:cNvGraphicFramePr>
          <p:nvPr/>
        </p:nvGraphicFramePr>
        <p:xfrm>
          <a:off x="609600" y="2667125"/>
          <a:ext cx="1219200" cy="8991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31" name="Equation" r:id="rId10" imgW="774065" imgH="571500" progId="Equation.DSMT4">
                  <p:embed/>
                </p:oleObj>
              </mc:Choice>
              <mc:Fallback>
                <p:oleObj name="Equation" r:id="rId10" imgW="774065" imgH="571500" progId="Equation.DSMT4">
                  <p:embed/>
                  <p:pic>
                    <p:nvPicPr>
                      <p:cNvPr id="0" name="Picture 6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667125"/>
                        <a:ext cx="1219200" cy="8991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" y="457200"/>
            <a:ext cx="85344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1:</a:t>
            </a:r>
          </a:p>
          <a:p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30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G là trọng tâm của tam giác DEF với đường trung tuyến DH. Khẳng định nào sau đây đúng?</a:t>
            </a:r>
            <a:endParaRPr lang="en-US" sz="3000"/>
          </a:p>
        </p:txBody>
      </p:sp>
      <p:sp>
        <p:nvSpPr>
          <p:cNvPr id="7" name="TextBox 6"/>
          <p:cNvSpPr txBox="1"/>
          <p:nvPr/>
        </p:nvSpPr>
        <p:spPr>
          <a:xfrm>
            <a:off x="1905000" y="28194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(S)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05000" y="4037738"/>
            <a:ext cx="83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(Đ)</a:t>
            </a:r>
          </a:p>
        </p:txBody>
      </p:sp>
      <p:pic>
        <p:nvPicPr>
          <p:cNvPr id="22" name="Picture 21"/>
          <p:cNvPicPr/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661535" y="2286001"/>
            <a:ext cx="4330065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>
            <a:off x="4318635" y="27432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(S)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18635" y="4012913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C00000"/>
                </a:solidFill>
              </a:rPr>
              <a:t>(S)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6" grpId="0"/>
      <p:bldP spid="24" grpId="0"/>
      <p:bldP spid="2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Text Box 19"/>
          <p:cNvSpPr txBox="1">
            <a:spLocks noChangeArrowheads="1"/>
          </p:cNvSpPr>
          <p:nvPr/>
        </p:nvSpPr>
        <p:spPr bwMode="auto">
          <a:xfrm>
            <a:off x="990600" y="446782"/>
            <a:ext cx="2971800" cy="1077218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Bài tập 2:</a:t>
            </a:r>
          </a:p>
          <a:p>
            <a:pPr algn="ctr" eaLnBrk="1" hangingPunct="1"/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Cho hình vẽ sau: </a:t>
            </a:r>
          </a:p>
        </p:txBody>
      </p:sp>
      <p:pic>
        <p:nvPicPr>
          <p:cNvPr id="31" name="Picture 30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-107315"/>
            <a:ext cx="4495800" cy="3612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52399" y="1554480"/>
                <a:ext cx="4303853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a/  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G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trọng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tâm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 panose="02040503050406030204"/>
                      </a:rPr>
                      <m:t>∆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MNP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399" y="1554480"/>
                <a:ext cx="4303853" cy="954107"/>
              </a:xfrm>
              <a:prstGeom prst="rect">
                <a:avLst/>
              </a:prstGeom>
              <a:blipFill>
                <a:blip r:embed="rId4"/>
                <a:stretch>
                  <a:fillRect l="-2833" t="-6369" b="-16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/>
          <p:cNvSpPr/>
          <p:nvPr/>
        </p:nvSpPr>
        <p:spPr>
          <a:xfrm>
            <a:off x="152400" y="3211661"/>
            <a:ext cx="731520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b/   Cho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MR = 15 cm. Khi đó MG=?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98120" y="4741674"/>
            <a:ext cx="7802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c/   Gọi I là trung điểm của MN. Hỏi ba điểm P, G, I có thẳng hàng không? Vì sao?</a:t>
            </a:r>
          </a:p>
        </p:txBody>
      </p:sp>
      <p:sp>
        <p:nvSpPr>
          <p:cNvPr id="5" name="Text Box 19"/>
          <p:cNvSpPr txBox="1">
            <a:spLocks noChangeArrowheads="1"/>
          </p:cNvSpPr>
          <p:nvPr/>
        </p:nvSpPr>
        <p:spPr bwMode="auto">
          <a:xfrm>
            <a:off x="271145" y="2590800"/>
            <a:ext cx="4984115" cy="521970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 G là trọng tâm của ∆MNP </a:t>
            </a:r>
          </a:p>
        </p:txBody>
      </p:sp>
      <p:sp>
        <p:nvSpPr>
          <p:cNvPr id="6" name="Text Box 19"/>
          <p:cNvSpPr txBox="1">
            <a:spLocks noChangeArrowheads="1"/>
          </p:cNvSpPr>
          <p:nvPr/>
        </p:nvSpPr>
        <p:spPr bwMode="auto">
          <a:xfrm>
            <a:off x="271780" y="3938270"/>
            <a:ext cx="8776970" cy="521970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 MG=    . MR =    .15 = 10cm (tc 3 đường tt của tg)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/>
          </p:nvPr>
        </p:nvGraphicFramePr>
        <p:xfrm>
          <a:off x="2422525" y="3832860"/>
          <a:ext cx="235585" cy="712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r:id="rId5" imgW="165100" imgH="537845" progId="Equation.DSMT4">
                  <p:embed/>
                </p:oleObj>
              </mc:Choice>
              <mc:Fallback>
                <p:oleObj r:id="rId5" imgW="165100" imgH="537845" progId="Equation.DSMT4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22525" y="3832860"/>
                        <a:ext cx="235585" cy="7124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/>
          <p:nvPr/>
        </p:nvGraphicFramePr>
        <p:xfrm>
          <a:off x="3768725" y="3839845"/>
          <a:ext cx="235585" cy="712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r:id="rId7" imgW="165100" imgH="537845" progId="Equation.DSMT4">
                  <p:embed/>
                </p:oleObj>
              </mc:Choice>
              <mc:Fallback>
                <p:oleObj r:id="rId7" imgW="165100" imgH="537845" progId="Equation.DSMT4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768725" y="3839845"/>
                        <a:ext cx="235585" cy="7124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19"/>
          <p:cNvSpPr txBox="1">
            <a:spLocks noChangeArrowheads="1"/>
          </p:cNvSpPr>
          <p:nvPr/>
        </p:nvSpPr>
        <p:spPr bwMode="auto">
          <a:xfrm>
            <a:off x="245745" y="5689600"/>
            <a:ext cx="8629650" cy="953135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P, G, I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∆MNP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1" bldLvl="0" animBg="1"/>
      <p:bldP spid="27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171701" y="329625"/>
            <a:ext cx="495538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CC3300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THỂ EM CHƯA BIẾT </a:t>
            </a:r>
          </a:p>
        </p:txBody>
      </p:sp>
      <p:grpSp>
        <p:nvGrpSpPr>
          <p:cNvPr id="16387" name="Group 3"/>
          <p:cNvGrpSpPr/>
          <p:nvPr/>
        </p:nvGrpSpPr>
        <p:grpSpPr bwMode="auto">
          <a:xfrm>
            <a:off x="228600" y="701040"/>
            <a:ext cx="4191000" cy="3337560"/>
            <a:chOff x="0" y="672"/>
            <a:chExt cx="3308" cy="2095"/>
          </a:xfrm>
        </p:grpSpPr>
        <p:pic>
          <p:nvPicPr>
            <p:cNvPr id="16403" name="Picture 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72"/>
              <a:ext cx="3308" cy="2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6404" name="Group 5"/>
            <p:cNvGrpSpPr/>
            <p:nvPr/>
          </p:nvGrpSpPr>
          <p:grpSpPr bwMode="auto">
            <a:xfrm>
              <a:off x="1248" y="2304"/>
              <a:ext cx="545" cy="426"/>
              <a:chOff x="1200" y="2640"/>
              <a:chExt cx="545" cy="426"/>
            </a:xfrm>
          </p:grpSpPr>
          <p:pic>
            <p:nvPicPr>
              <p:cNvPr id="16412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0" y="2640"/>
                <a:ext cx="545" cy="4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413" name="Oval 7"/>
              <p:cNvSpPr>
                <a:spLocks noChangeArrowheads="1"/>
              </p:cNvSpPr>
              <p:nvPr/>
            </p:nvSpPr>
            <p:spPr bwMode="auto">
              <a:xfrm>
                <a:off x="1440" y="266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405" name="Group 8"/>
            <p:cNvGrpSpPr/>
            <p:nvPr/>
          </p:nvGrpSpPr>
          <p:grpSpPr bwMode="auto">
            <a:xfrm>
              <a:off x="816" y="2256"/>
              <a:ext cx="1360" cy="152"/>
              <a:chOff x="816" y="2200"/>
              <a:chExt cx="1360" cy="152"/>
            </a:xfrm>
          </p:grpSpPr>
          <p:grpSp>
            <p:nvGrpSpPr>
              <p:cNvPr id="16406" name="Group 9"/>
              <p:cNvGrpSpPr/>
              <p:nvPr/>
            </p:nvGrpSpPr>
            <p:grpSpPr bwMode="auto">
              <a:xfrm>
                <a:off x="816" y="2208"/>
                <a:ext cx="32" cy="144"/>
                <a:chOff x="816" y="2208"/>
                <a:chExt cx="32" cy="144"/>
              </a:xfrm>
            </p:grpSpPr>
            <p:sp>
              <p:nvSpPr>
                <p:cNvPr id="16410" name="Line 10"/>
                <p:cNvSpPr>
                  <a:spLocks noChangeShapeType="1"/>
                </p:cNvSpPr>
                <p:nvPr/>
              </p:nvSpPr>
              <p:spPr bwMode="auto">
                <a:xfrm>
                  <a:off x="816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11" name="Line 11"/>
                <p:cNvSpPr>
                  <a:spLocks noChangeShapeType="1"/>
                </p:cNvSpPr>
                <p:nvPr/>
              </p:nvSpPr>
              <p:spPr bwMode="auto">
                <a:xfrm>
                  <a:off x="848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07" name="Group 12"/>
              <p:cNvGrpSpPr/>
              <p:nvPr/>
            </p:nvGrpSpPr>
            <p:grpSpPr bwMode="auto">
              <a:xfrm>
                <a:off x="2144" y="2200"/>
                <a:ext cx="32" cy="144"/>
                <a:chOff x="816" y="2208"/>
                <a:chExt cx="32" cy="144"/>
              </a:xfrm>
            </p:grpSpPr>
            <p:sp>
              <p:nvSpPr>
                <p:cNvPr id="16408" name="Line 13"/>
                <p:cNvSpPr>
                  <a:spLocks noChangeShapeType="1"/>
                </p:cNvSpPr>
                <p:nvPr/>
              </p:nvSpPr>
              <p:spPr bwMode="auto">
                <a:xfrm>
                  <a:off x="816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09" name="Line 14"/>
                <p:cNvSpPr>
                  <a:spLocks noChangeShapeType="1"/>
                </p:cNvSpPr>
                <p:nvPr/>
              </p:nvSpPr>
              <p:spPr bwMode="auto">
                <a:xfrm>
                  <a:off x="848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400" name="Text Box 16"/>
              <p:cNvSpPr txBox="1">
                <a:spLocks noChangeArrowheads="1"/>
              </p:cNvSpPr>
              <p:nvPr/>
            </p:nvSpPr>
            <p:spPr bwMode="auto">
              <a:xfrm>
                <a:off x="4648201" y="1676400"/>
                <a:ext cx="3047999" cy="584775"/>
              </a:xfrm>
              <a:prstGeom prst="rect">
                <a:avLst/>
              </a:prstGeom>
              <a:noFill/>
              <a:ln w="9525">
                <a:solidFill>
                  <a:srgbClr val="C00000"/>
                </a:solidFill>
                <a:miter lim="800000"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cs typeface="Arial" panose="020B0604020202020204" pitchFamily="34" charset="0"/>
                            </a:rPr>
                            <m:t>S</m:t>
                          </m:r>
                        </m:e>
                        <m:sub>
                          <m:r>
                            <a:rPr lang="en-US" sz="3200" i="1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ea typeface="Cambria Math" panose="02040503050406030204"/>
                              <a:cs typeface="Arial" panose="020B0604020202020204" pitchFamily="34" charset="0"/>
                            </a:rPr>
                            <m:t>∆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ea typeface="Cambria Math" panose="02040503050406030204"/>
                              <a:cs typeface="Arial" panose="020B0604020202020204" pitchFamily="34" charset="0"/>
                            </a:rPr>
                            <m:t>𝐴𝑀𝐵</m:t>
                          </m:r>
                        </m:sub>
                      </m:sSub>
                      <m:r>
                        <a:rPr lang="en-US" sz="3200" b="0" i="1" smtClean="0">
                          <a:solidFill>
                            <a:srgbClr val="C00000"/>
                          </a:solidFill>
                          <a:latin typeface="Cambria Math" panose="02040503050406030204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cs typeface="Arial" panose="020B0604020202020204" pitchFamily="34" charset="0"/>
                            </a:rPr>
                            <m:t>S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ea typeface="Cambria Math" panose="02040503050406030204"/>
                              <a:cs typeface="Arial" panose="020B0604020202020204" pitchFamily="34" charset="0"/>
                            </a:rPr>
                            <m:t>∆</m:t>
                          </m:r>
                          <m:r>
                            <a:rPr lang="en-US" sz="3200" b="0" i="1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cs typeface="Arial" panose="020B0604020202020204" pitchFamily="34" charset="0"/>
                            </a:rPr>
                            <m:t>𝐴𝑀𝐶</m:t>
                          </m:r>
                        </m:sub>
                      </m:sSub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400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48201" y="1676400"/>
                <a:ext cx="3047999" cy="584775"/>
              </a:xfrm>
              <a:prstGeom prst="rect">
                <a:avLst/>
              </a:prstGeom>
              <a:blipFill rotWithShape="1">
                <a:blip r:embed="rId4"/>
                <a:stretch>
                  <a:fillRect l="-167" t="-869" r="-146" b="-770"/>
                </a:stretch>
              </a:blipFill>
              <a:ln w="9525">
                <a:solidFill>
                  <a:srgbClr val="C00000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GB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393" name="Picture 2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072122"/>
            <a:ext cx="4267199" cy="3252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 Box 16"/>
              <p:cNvSpPr txBox="1">
                <a:spLocks noChangeArrowheads="1"/>
              </p:cNvSpPr>
              <p:nvPr/>
            </p:nvSpPr>
            <p:spPr bwMode="auto">
              <a:xfrm>
                <a:off x="381000" y="4800600"/>
                <a:ext cx="4495800" cy="584775"/>
              </a:xfrm>
              <a:prstGeom prst="rect">
                <a:avLst/>
              </a:prstGeom>
              <a:noFill/>
              <a:ln w="9525">
                <a:solidFill>
                  <a:srgbClr val="C00000"/>
                </a:solidFill>
                <a:miter lim="800000"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just" eaLnBrk="1" hangingPunct="1">
                  <a:spcBef>
                    <a:spcPct val="5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 dirty="0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ea typeface="Cambria Math" panose="02040503050406030204"/>
                              <a:cs typeface="Arial" panose="020B0604020202020204" pitchFamily="34" charset="0"/>
                            </a:rPr>
                            <m:t>∆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ea typeface="Cambria Math" panose="02040503050406030204"/>
                              <a:cs typeface="Arial" panose="020B0604020202020204" pitchFamily="34" charset="0"/>
                            </a:rPr>
                            <m:t>𝐴𝐺𝐵</m:t>
                          </m:r>
                        </m:sub>
                      </m:sSub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 dirty="0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ea typeface="Cambria Math" panose="02040503050406030204"/>
                              <a:cs typeface="Arial" panose="020B0604020202020204" pitchFamily="34" charset="0"/>
                            </a:rPr>
                            <m:t>∆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ea typeface="Cambria Math" panose="02040503050406030204"/>
                              <a:cs typeface="Arial" panose="020B0604020202020204" pitchFamily="34" charset="0"/>
                            </a:rPr>
                            <m:t>𝐴𝐺𝐶</m:t>
                          </m:r>
                        </m:sub>
                      </m:sSub>
                      <m:r>
                        <a:rPr lang="en-US" sz="3200" b="0" i="1" dirty="0" smtClean="0">
                          <a:solidFill>
                            <a:srgbClr val="C00000"/>
                          </a:solidFill>
                          <a:latin typeface="Cambria Math" panose="02040503050406030204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 dirty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cs typeface="Arial" panose="020B0604020202020204" pitchFamily="34" charset="0"/>
                            </a:rPr>
                            <m:t>𝑆</m:t>
                          </m:r>
                        </m:e>
                        <m:sub>
                          <m:r>
                            <a:rPr lang="en-US" sz="3200" i="1" dirty="0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ea typeface="Cambria Math" panose="02040503050406030204"/>
                              <a:cs typeface="Arial" panose="020B0604020202020204" pitchFamily="34" charset="0"/>
                            </a:rPr>
                            <m:t>∆</m:t>
                          </m:r>
                          <m:r>
                            <a:rPr lang="en-US" sz="3200" b="0" i="1" dirty="0" smtClean="0">
                              <a:solidFill>
                                <a:srgbClr val="C00000"/>
                              </a:solidFill>
                              <a:latin typeface="Cambria Math" panose="02040503050406030204"/>
                              <a:ea typeface="Cambria Math" panose="02040503050406030204"/>
                              <a:cs typeface="Arial" panose="020B0604020202020204" pitchFamily="34" charset="0"/>
                            </a:rPr>
                            <m:t>𝐵𝐺𝐶</m:t>
                          </m:r>
                        </m:sub>
                      </m:sSub>
                    </m:oMath>
                  </m:oMathPara>
                </a14:m>
                <a:endParaRPr lang="en-US" sz="3200" dirty="0">
                  <a:solidFill>
                    <a:srgbClr val="C00000"/>
                  </a:solidFill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2" name="Text 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4800600"/>
                <a:ext cx="4495800" cy="584775"/>
              </a:xfrm>
              <a:prstGeom prst="rect">
                <a:avLst/>
              </a:prstGeom>
              <a:blipFill rotWithShape="1">
                <a:blip r:embed="rId7"/>
                <a:stretch>
                  <a:fillRect l="-113" t="-869" r="-99" b="-770"/>
                </a:stretch>
              </a:blipFill>
              <a:ln w="9525">
                <a:solidFill>
                  <a:srgbClr val="C00000"/>
                </a:solidFill>
                <a:miter lim="800000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r>
                  <a:rPr lang="en-GB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16400" grpId="0" animBg="1"/>
      <p:bldP spid="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134">
            <a:hlinkClick r:id="rId2" action="ppaction://hlinkfile"/>
          </p:cNvPr>
          <p:cNvSpPr>
            <a:spLocks noChangeShapeType="1"/>
          </p:cNvSpPr>
          <p:nvPr/>
        </p:nvSpPr>
        <p:spPr bwMode="auto">
          <a:xfrm flipV="1">
            <a:off x="2390172" y="579438"/>
            <a:ext cx="1814513" cy="3377088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134"/>
          <p:cNvSpPr>
            <a:spLocks noChangeShapeType="1"/>
          </p:cNvSpPr>
          <p:nvPr/>
        </p:nvSpPr>
        <p:spPr bwMode="auto">
          <a:xfrm flipH="1" flipV="1">
            <a:off x="4204683" y="579438"/>
            <a:ext cx="3290887" cy="3377088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134"/>
          <p:cNvSpPr>
            <a:spLocks noChangeShapeType="1"/>
          </p:cNvSpPr>
          <p:nvPr/>
        </p:nvSpPr>
        <p:spPr bwMode="auto">
          <a:xfrm flipV="1">
            <a:off x="2390172" y="3956526"/>
            <a:ext cx="5105399" cy="0"/>
          </a:xfrm>
          <a:prstGeom prst="line">
            <a:avLst/>
          </a:prstGeom>
          <a:noFill/>
          <a:ln w="38100">
            <a:solidFill>
              <a:srgbClr val="3333CC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Text Box 139"/>
          <p:cNvSpPr txBox="1">
            <a:spLocks noChangeArrowheads="1"/>
          </p:cNvSpPr>
          <p:nvPr/>
        </p:nvSpPr>
        <p:spPr bwMode="auto">
          <a:xfrm>
            <a:off x="3983812" y="0"/>
            <a:ext cx="723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sp>
        <p:nvSpPr>
          <p:cNvPr id="9" name="Text Box 139"/>
          <p:cNvSpPr txBox="1">
            <a:spLocks noChangeArrowheads="1"/>
          </p:cNvSpPr>
          <p:nvPr/>
        </p:nvSpPr>
        <p:spPr bwMode="auto">
          <a:xfrm>
            <a:off x="7478425" y="3622739"/>
            <a:ext cx="723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</a:rPr>
              <a:t>C</a:t>
            </a:r>
          </a:p>
        </p:txBody>
      </p:sp>
      <p:sp>
        <p:nvSpPr>
          <p:cNvPr id="10" name="Text Box 139"/>
          <p:cNvSpPr txBox="1">
            <a:spLocks noChangeArrowheads="1"/>
          </p:cNvSpPr>
          <p:nvPr/>
        </p:nvSpPr>
        <p:spPr bwMode="auto">
          <a:xfrm>
            <a:off x="1974906" y="3667512"/>
            <a:ext cx="723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C00000"/>
                </a:solidFill>
              </a:rPr>
              <a:t>B</a:t>
            </a:r>
          </a:p>
        </p:txBody>
      </p:sp>
      <p:sp>
        <p:nvSpPr>
          <p:cNvPr id="11" name="Line 138"/>
          <p:cNvSpPr>
            <a:spLocks noChangeShapeType="1"/>
          </p:cNvSpPr>
          <p:nvPr/>
        </p:nvSpPr>
        <p:spPr bwMode="auto">
          <a:xfrm flipH="1" flipV="1">
            <a:off x="4204683" y="579438"/>
            <a:ext cx="738187" cy="3377088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38"/>
          <p:cNvSpPr>
            <a:spLocks noChangeShapeType="1"/>
          </p:cNvSpPr>
          <p:nvPr/>
        </p:nvSpPr>
        <p:spPr bwMode="auto">
          <a:xfrm>
            <a:off x="3297428" y="2267982"/>
            <a:ext cx="4167663" cy="1688544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38"/>
          <p:cNvSpPr>
            <a:spLocks noChangeShapeType="1"/>
          </p:cNvSpPr>
          <p:nvPr/>
        </p:nvSpPr>
        <p:spPr bwMode="auto">
          <a:xfrm flipV="1">
            <a:off x="2420651" y="2267982"/>
            <a:ext cx="3429475" cy="1688544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 Box 139"/>
          <p:cNvSpPr txBox="1">
            <a:spLocks noChangeArrowheads="1"/>
          </p:cNvSpPr>
          <p:nvPr/>
        </p:nvSpPr>
        <p:spPr bwMode="auto">
          <a:xfrm>
            <a:off x="5850125" y="1805820"/>
            <a:ext cx="723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</a:rPr>
              <a:t>E</a:t>
            </a:r>
          </a:p>
        </p:txBody>
      </p:sp>
      <p:sp>
        <p:nvSpPr>
          <p:cNvPr id="15" name="Text Box 139"/>
          <p:cNvSpPr txBox="1">
            <a:spLocks noChangeArrowheads="1"/>
          </p:cNvSpPr>
          <p:nvPr/>
        </p:nvSpPr>
        <p:spPr bwMode="auto">
          <a:xfrm>
            <a:off x="2890233" y="1838325"/>
            <a:ext cx="723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C00000"/>
                </a:solidFill>
              </a:rPr>
              <a:t>F</a:t>
            </a:r>
          </a:p>
        </p:txBody>
      </p:sp>
      <p:sp>
        <p:nvSpPr>
          <p:cNvPr id="16" name="Text Box 139"/>
          <p:cNvSpPr txBox="1">
            <a:spLocks noChangeArrowheads="1"/>
          </p:cNvSpPr>
          <p:nvPr/>
        </p:nvSpPr>
        <p:spPr bwMode="auto">
          <a:xfrm>
            <a:off x="4719512" y="3946479"/>
            <a:ext cx="723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 dirty="0">
                <a:solidFill>
                  <a:srgbClr val="C00000"/>
                </a:solidFill>
              </a:rPr>
              <a:t>D</a:t>
            </a:r>
          </a:p>
        </p:txBody>
      </p:sp>
      <p:sp>
        <p:nvSpPr>
          <p:cNvPr id="17" name="Text Box 139"/>
          <p:cNvSpPr txBox="1">
            <a:spLocks noChangeArrowheads="1"/>
          </p:cNvSpPr>
          <p:nvPr/>
        </p:nvSpPr>
        <p:spPr bwMode="auto">
          <a:xfrm>
            <a:off x="4657359" y="2128044"/>
            <a:ext cx="723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C00000"/>
                </a:solidFill>
              </a:rPr>
              <a:t>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889180-6D7F-4EA0-964C-76FA787598B1}"/>
              </a:ext>
            </a:extLst>
          </p:cNvPr>
          <p:cNvSpPr/>
          <p:nvPr/>
        </p:nvSpPr>
        <p:spPr>
          <a:xfrm>
            <a:off x="19046" y="4814930"/>
            <a:ext cx="9124954" cy="20430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ABC.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95000"/>
              </a:schemeClr>
            </a:gs>
            <a:gs pos="65000">
              <a:srgbClr val="FEF4EC"/>
            </a:gs>
            <a:gs pos="100000">
              <a:srgbClr val="D1C39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/>
          <p:nvPr/>
        </p:nvSpPr>
        <p:spPr>
          <a:xfrm>
            <a:off x="609600" y="457200"/>
            <a:ext cx="7696200" cy="60960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</a:t>
            </a:r>
          </a:p>
        </p:txBody>
      </p:sp>
      <p:sp>
        <p:nvSpPr>
          <p:cNvPr id="3" name="TextBox 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1000" y="1600200"/>
            <a:ext cx="8610600" cy="3323987"/>
          </a:xfrm>
          <a:prstGeom prst="rect">
            <a:avLst/>
          </a:prstGeom>
          <a:noFill/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3400" y="1776714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- </a:t>
            </a:r>
            <a:r>
              <a:rPr lang="en-US" sz="2800" dirty="0" err="1"/>
              <a:t>Học</a:t>
            </a:r>
            <a:r>
              <a:rPr lang="en-US" sz="2800" dirty="0"/>
              <a:t> </a:t>
            </a:r>
            <a:r>
              <a:rPr lang="en-US" sz="2800" dirty="0" err="1"/>
              <a:t>thuộc</a:t>
            </a:r>
            <a:r>
              <a:rPr lang="en-US" sz="2800" dirty="0"/>
              <a:t> </a:t>
            </a:r>
            <a:r>
              <a:rPr lang="en-US" sz="2800" dirty="0" err="1"/>
              <a:t>định</a:t>
            </a:r>
            <a:r>
              <a:rPr lang="en-US" sz="2800" dirty="0"/>
              <a:t> </a:t>
            </a:r>
            <a:r>
              <a:rPr lang="en-US" sz="2800" dirty="0" err="1"/>
              <a:t>nghĩa</a:t>
            </a:r>
            <a:r>
              <a:rPr lang="en-US" sz="2800" dirty="0"/>
              <a:t>,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chất</a:t>
            </a:r>
            <a:r>
              <a:rPr lang="en-US" sz="2800" dirty="0"/>
              <a:t> </a:t>
            </a:r>
            <a:r>
              <a:rPr lang="en-US" sz="2800" dirty="0" err="1"/>
              <a:t>đường</a:t>
            </a:r>
            <a:r>
              <a:rPr lang="en-US" sz="2800" dirty="0"/>
              <a:t> </a:t>
            </a:r>
            <a:r>
              <a:rPr lang="en-US" sz="2800" dirty="0" err="1"/>
              <a:t>trung</a:t>
            </a:r>
            <a:r>
              <a:rPr lang="en-US" sz="2800" dirty="0"/>
              <a:t> </a:t>
            </a:r>
            <a:r>
              <a:rPr lang="en-US" sz="2800" dirty="0" err="1"/>
              <a:t>tuyến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tam </a:t>
            </a:r>
            <a:r>
              <a:rPr lang="en-US" sz="2800" dirty="0" err="1"/>
              <a:t>giác</a:t>
            </a:r>
            <a:endParaRPr lang="en-US" sz="2800" dirty="0"/>
          </a:p>
          <a:p>
            <a:pPr indent="0">
              <a:buNone/>
            </a:pPr>
            <a:r>
              <a:rPr lang="en-US" sz="2800" dirty="0"/>
              <a:t>-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24; 25; 26; 28;29 SGK/ 66-67</a:t>
            </a:r>
            <a:r>
              <a:rPr lang="en-US" sz="2800" dirty="0">
                <a:sym typeface="+mn-ea"/>
              </a:rPr>
              <a:t> + 31,33(SBT)</a:t>
            </a:r>
            <a:endParaRPr lang="en-US" sz="28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Co the em chua biet Trong tam tam giac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97" y="1600200"/>
            <a:ext cx="8182703" cy="653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4038600" y="3200400"/>
            <a:ext cx="4572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CC3300"/>
                </a:solidFill>
              </a:rPr>
              <a:t>G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457200" y="533400"/>
            <a:ext cx="8077200" cy="16927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sát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theo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em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G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điểm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tam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thì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miếng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bìa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tam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nằm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thăng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bằng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trên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ngón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</a:rPr>
              <a:t>tay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295400"/>
            <a:ext cx="8671560" cy="1938992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endParaRPr lang="en-US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6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endParaRPr lang="en-US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228599" y="304800"/>
            <a:ext cx="8610597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 một đỉnh của tam đến trung điểm của cạnh đối diện gọi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33" name="Group 32"/>
          <p:cNvGrpSpPr/>
          <p:nvPr/>
        </p:nvGrpSpPr>
        <p:grpSpPr bwMode="auto">
          <a:xfrm>
            <a:off x="4899306" y="1990378"/>
            <a:ext cx="4190999" cy="2377439"/>
            <a:chOff x="0" y="672"/>
            <a:chExt cx="3308" cy="2095"/>
          </a:xfrm>
        </p:grpSpPr>
        <p:pic>
          <p:nvPicPr>
            <p:cNvPr id="34" name="Picture 3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72"/>
              <a:ext cx="3308" cy="2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5" name="Group 34"/>
            <p:cNvGrpSpPr/>
            <p:nvPr/>
          </p:nvGrpSpPr>
          <p:grpSpPr bwMode="auto">
            <a:xfrm>
              <a:off x="1087" y="2285"/>
              <a:ext cx="545" cy="426"/>
              <a:chOff x="1039" y="2621"/>
              <a:chExt cx="545" cy="426"/>
            </a:xfrm>
          </p:grpSpPr>
          <p:pic>
            <p:nvPicPr>
              <p:cNvPr id="43" name="Picture 6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39" y="2621"/>
                <a:ext cx="545" cy="4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4" name="Oval 7"/>
              <p:cNvSpPr>
                <a:spLocks noChangeArrowheads="1"/>
              </p:cNvSpPr>
              <p:nvPr/>
            </p:nvSpPr>
            <p:spPr bwMode="auto">
              <a:xfrm>
                <a:off x="1440" y="26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36" name="Group 8"/>
            <p:cNvGrpSpPr/>
            <p:nvPr/>
          </p:nvGrpSpPr>
          <p:grpSpPr bwMode="auto">
            <a:xfrm>
              <a:off x="816" y="2256"/>
              <a:ext cx="1360" cy="152"/>
              <a:chOff x="816" y="2200"/>
              <a:chExt cx="1360" cy="152"/>
            </a:xfrm>
          </p:grpSpPr>
          <p:grpSp>
            <p:nvGrpSpPr>
              <p:cNvPr id="37" name="Group 9"/>
              <p:cNvGrpSpPr/>
              <p:nvPr/>
            </p:nvGrpSpPr>
            <p:grpSpPr bwMode="auto">
              <a:xfrm>
                <a:off x="816" y="2208"/>
                <a:ext cx="32" cy="144"/>
                <a:chOff x="816" y="2208"/>
                <a:chExt cx="32" cy="144"/>
              </a:xfrm>
            </p:grpSpPr>
            <p:sp>
              <p:nvSpPr>
                <p:cNvPr id="41" name="Line 10"/>
                <p:cNvSpPr>
                  <a:spLocks noChangeShapeType="1"/>
                </p:cNvSpPr>
                <p:nvPr/>
              </p:nvSpPr>
              <p:spPr bwMode="auto">
                <a:xfrm>
                  <a:off x="816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2" name="Line 11"/>
                <p:cNvSpPr>
                  <a:spLocks noChangeShapeType="1"/>
                </p:cNvSpPr>
                <p:nvPr/>
              </p:nvSpPr>
              <p:spPr bwMode="auto">
                <a:xfrm>
                  <a:off x="848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38" name="Group 12"/>
              <p:cNvGrpSpPr/>
              <p:nvPr/>
            </p:nvGrpSpPr>
            <p:grpSpPr bwMode="auto">
              <a:xfrm>
                <a:off x="2144" y="2200"/>
                <a:ext cx="32" cy="144"/>
                <a:chOff x="816" y="2208"/>
                <a:chExt cx="32" cy="144"/>
              </a:xfrm>
            </p:grpSpPr>
            <p:sp>
              <p:nvSpPr>
                <p:cNvPr id="39" name="Line 13"/>
                <p:cNvSpPr>
                  <a:spLocks noChangeShapeType="1"/>
                </p:cNvSpPr>
                <p:nvPr/>
              </p:nvSpPr>
              <p:spPr bwMode="auto">
                <a:xfrm>
                  <a:off x="816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0" name="Line 14"/>
                <p:cNvSpPr>
                  <a:spLocks noChangeShapeType="1"/>
                </p:cNvSpPr>
                <p:nvPr/>
              </p:nvSpPr>
              <p:spPr bwMode="auto">
                <a:xfrm>
                  <a:off x="848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47" name="Oval 46">
            <a:extLst>
              <a:ext uri="{FF2B5EF4-FFF2-40B4-BE49-F238E27FC236}">
                <a16:creationId xmlns:a16="http://schemas.microsoft.com/office/drawing/2014/main" id="{F55EB275-54BC-4E1A-AB88-8F1B659DCEAF}"/>
              </a:ext>
            </a:extLst>
          </p:cNvPr>
          <p:cNvSpPr/>
          <p:nvPr/>
        </p:nvSpPr>
        <p:spPr>
          <a:xfrm>
            <a:off x="597081" y="1911310"/>
            <a:ext cx="4007585" cy="1711192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ABC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F13B9AF-592F-49A1-9DE8-3C20BE628CAE}"/>
              </a:ext>
            </a:extLst>
          </p:cNvPr>
          <p:cNvCxnSpPr>
            <a:cxnSpLocks/>
          </p:cNvCxnSpPr>
          <p:nvPr/>
        </p:nvCxnSpPr>
        <p:spPr>
          <a:xfrm flipH="1">
            <a:off x="1259821" y="3650982"/>
            <a:ext cx="972418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1CEB46C7-2365-482C-A336-B7ADD5289BF1}"/>
              </a:ext>
            </a:extLst>
          </p:cNvPr>
          <p:cNvCxnSpPr>
            <a:cxnSpLocks/>
          </p:cNvCxnSpPr>
          <p:nvPr/>
        </p:nvCxnSpPr>
        <p:spPr>
          <a:xfrm>
            <a:off x="3056748" y="3643282"/>
            <a:ext cx="552642" cy="94996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F7AAC63D-75BB-4429-B966-D6FD08A8E55F}"/>
              </a:ext>
            </a:extLst>
          </p:cNvPr>
          <p:cNvSpPr/>
          <p:nvPr/>
        </p:nvSpPr>
        <p:spPr>
          <a:xfrm>
            <a:off x="413666" y="4677911"/>
            <a:ext cx="1931357" cy="1828800"/>
          </a:xfrm>
          <a:prstGeom prst="rect">
            <a:avLst/>
          </a:prstGeom>
          <a:solidFill>
            <a:srgbClr val="C00000"/>
          </a:solidFill>
          <a:ln>
            <a:solidFill>
              <a:srgbClr val="00B0F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 phát từ đỉnh A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9E267A6-7A22-4F98-B97C-15A48BB29E22}"/>
              </a:ext>
            </a:extLst>
          </p:cNvPr>
          <p:cNvSpPr/>
          <p:nvPr/>
        </p:nvSpPr>
        <p:spPr>
          <a:xfrm>
            <a:off x="2743199" y="4724400"/>
            <a:ext cx="2161187" cy="1828800"/>
          </a:xfrm>
          <a:prstGeom prst="rect">
            <a:avLst/>
          </a:prstGeom>
          <a:solidFill>
            <a:srgbClr val="C00000"/>
          </a:solidFill>
          <a:ln>
            <a:solidFill>
              <a:srgbClr val="00B0F0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BC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47" grpId="0" bldLvl="0" animBg="1"/>
      <p:bldP spid="52" grpId="0" bldLvl="0" animBg="1"/>
      <p:bldP spid="53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BAC58909-06D0-471B-9954-75F119022FED}"/>
              </a:ext>
            </a:extLst>
          </p:cNvPr>
          <p:cNvGrpSpPr/>
          <p:nvPr/>
        </p:nvGrpSpPr>
        <p:grpSpPr bwMode="auto">
          <a:xfrm>
            <a:off x="2895600" y="189335"/>
            <a:ext cx="4190999" cy="2377439"/>
            <a:chOff x="0" y="672"/>
            <a:chExt cx="3308" cy="2095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897B102A-4170-4BDE-B656-E55D102579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72"/>
              <a:ext cx="3308" cy="2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9BFD15A-80DA-4FFF-810A-2CC12F18C944}"/>
                </a:ext>
              </a:extLst>
            </p:cNvPr>
            <p:cNvGrpSpPr/>
            <p:nvPr/>
          </p:nvGrpSpPr>
          <p:grpSpPr bwMode="auto">
            <a:xfrm>
              <a:off x="1087" y="2285"/>
              <a:ext cx="545" cy="426"/>
              <a:chOff x="1039" y="2621"/>
              <a:chExt cx="545" cy="426"/>
            </a:xfrm>
          </p:grpSpPr>
          <p:pic>
            <p:nvPicPr>
              <p:cNvPr id="21" name="Picture 6">
                <a:extLst>
                  <a:ext uri="{FF2B5EF4-FFF2-40B4-BE49-F238E27FC236}">
                    <a16:creationId xmlns:a16="http://schemas.microsoft.com/office/drawing/2014/main" id="{FB0B963B-7B98-4244-9002-EB80F682BB8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39" y="2621"/>
                <a:ext cx="545" cy="4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Oval 7">
                <a:extLst>
                  <a:ext uri="{FF2B5EF4-FFF2-40B4-BE49-F238E27FC236}">
                    <a16:creationId xmlns:a16="http://schemas.microsoft.com/office/drawing/2014/main" id="{D0E8363C-79D9-46D0-A6EB-3E024C3F3D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6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4" name="Group 8">
              <a:extLst>
                <a:ext uri="{FF2B5EF4-FFF2-40B4-BE49-F238E27FC236}">
                  <a16:creationId xmlns:a16="http://schemas.microsoft.com/office/drawing/2014/main" id="{916059B1-6C93-4E90-A80E-2C892E2C561B}"/>
                </a:ext>
              </a:extLst>
            </p:cNvPr>
            <p:cNvGrpSpPr/>
            <p:nvPr/>
          </p:nvGrpSpPr>
          <p:grpSpPr bwMode="auto">
            <a:xfrm>
              <a:off x="816" y="2256"/>
              <a:ext cx="1360" cy="152"/>
              <a:chOff x="816" y="2200"/>
              <a:chExt cx="1360" cy="152"/>
            </a:xfrm>
          </p:grpSpPr>
          <p:grpSp>
            <p:nvGrpSpPr>
              <p:cNvPr id="15" name="Group 9">
                <a:extLst>
                  <a:ext uri="{FF2B5EF4-FFF2-40B4-BE49-F238E27FC236}">
                    <a16:creationId xmlns:a16="http://schemas.microsoft.com/office/drawing/2014/main" id="{6F488C8C-4A19-49D4-BC01-C73F778FA723}"/>
                  </a:ext>
                </a:extLst>
              </p:cNvPr>
              <p:cNvGrpSpPr/>
              <p:nvPr/>
            </p:nvGrpSpPr>
            <p:grpSpPr bwMode="auto">
              <a:xfrm>
                <a:off x="816" y="2208"/>
                <a:ext cx="32" cy="144"/>
                <a:chOff x="816" y="2208"/>
                <a:chExt cx="32" cy="144"/>
              </a:xfrm>
            </p:grpSpPr>
            <p:sp>
              <p:nvSpPr>
                <p:cNvPr id="19" name="Line 10">
                  <a:extLst>
                    <a:ext uri="{FF2B5EF4-FFF2-40B4-BE49-F238E27FC236}">
                      <a16:creationId xmlns:a16="http://schemas.microsoft.com/office/drawing/2014/main" id="{E32E50A5-0F60-40E8-84EC-EB2888B44D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6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" name="Line 11">
                  <a:extLst>
                    <a:ext uri="{FF2B5EF4-FFF2-40B4-BE49-F238E27FC236}">
                      <a16:creationId xmlns:a16="http://schemas.microsoft.com/office/drawing/2014/main" id="{CBA9230F-B236-4B2C-B7AE-EEFDBC98DB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48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6" name="Group 12">
                <a:extLst>
                  <a:ext uri="{FF2B5EF4-FFF2-40B4-BE49-F238E27FC236}">
                    <a16:creationId xmlns:a16="http://schemas.microsoft.com/office/drawing/2014/main" id="{041AB959-0C91-4415-AFBF-752921C739CC}"/>
                  </a:ext>
                </a:extLst>
              </p:cNvPr>
              <p:cNvGrpSpPr/>
              <p:nvPr/>
            </p:nvGrpSpPr>
            <p:grpSpPr bwMode="auto">
              <a:xfrm>
                <a:off x="2144" y="2200"/>
                <a:ext cx="32" cy="144"/>
                <a:chOff x="816" y="2208"/>
                <a:chExt cx="32" cy="144"/>
              </a:xfrm>
            </p:grpSpPr>
            <p:sp>
              <p:nvSpPr>
                <p:cNvPr id="17" name="Line 13">
                  <a:extLst>
                    <a:ext uri="{FF2B5EF4-FFF2-40B4-BE49-F238E27FC236}">
                      <a16:creationId xmlns:a16="http://schemas.microsoft.com/office/drawing/2014/main" id="{67D69136-8A69-4204-9568-4D57B5B7BD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6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" name="Line 14">
                  <a:extLst>
                    <a:ext uri="{FF2B5EF4-FFF2-40B4-BE49-F238E27FC236}">
                      <a16:creationId xmlns:a16="http://schemas.microsoft.com/office/drawing/2014/main" id="{5220ED68-2C08-4810-9B63-EAE2C92943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48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4483DA5F-57B9-428A-9325-CB9B03705A0C}"/>
              </a:ext>
            </a:extLst>
          </p:cNvPr>
          <p:cNvSpPr txBox="1"/>
          <p:nvPr/>
        </p:nvSpPr>
        <p:spPr>
          <a:xfrm>
            <a:off x="101600" y="3250701"/>
            <a:ext cx="8940800" cy="1143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ABC.</a:t>
            </a:r>
          </a:p>
        </p:txBody>
      </p:sp>
      <p:sp>
        <p:nvSpPr>
          <p:cNvPr id="24" name="TextBox 31">
            <a:extLst>
              <a:ext uri="{FF2B5EF4-FFF2-40B4-BE49-F238E27FC236}">
                <a16:creationId xmlns:a16="http://schemas.microsoft.com/office/drawing/2014/main" id="{AFEAA70A-739A-488E-8F70-9266104A2F64}"/>
              </a:ext>
            </a:extLst>
          </p:cNvPr>
          <p:cNvSpPr txBox="1"/>
          <p:nvPr/>
        </p:nvSpPr>
        <p:spPr>
          <a:xfrm>
            <a:off x="25883" y="4465538"/>
            <a:ext cx="7493000" cy="61555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D33031D-A2E1-4BA9-B400-E598AA10C4FB}"/>
              </a:ext>
            </a:extLst>
          </p:cNvPr>
          <p:cNvCxnSpPr/>
          <p:nvPr/>
        </p:nvCxnSpPr>
        <p:spPr>
          <a:xfrm rot="16200000" flipH="1">
            <a:off x="3259510" y="1007254"/>
            <a:ext cx="2637145" cy="1001307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A64680C-6DA0-4979-B749-EA2F9AFF3E58}"/>
              </a:ext>
            </a:extLst>
          </p:cNvPr>
          <p:cNvCxnSpPr/>
          <p:nvPr/>
        </p:nvCxnSpPr>
        <p:spPr>
          <a:xfrm flipV="1">
            <a:off x="3200400" y="1295400"/>
            <a:ext cx="2057400" cy="80042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2A0450E-3E1F-4BC5-8E47-D40CE79DBEA1}"/>
              </a:ext>
            </a:extLst>
          </p:cNvPr>
          <p:cNvGrpSpPr/>
          <p:nvPr/>
        </p:nvGrpSpPr>
        <p:grpSpPr>
          <a:xfrm>
            <a:off x="4800600" y="888001"/>
            <a:ext cx="1031602" cy="821012"/>
            <a:chOff x="4800600" y="888001"/>
            <a:chExt cx="1031602" cy="82101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6D9DD06-ADA3-4C47-B54A-1E6F7B9A273C}"/>
                </a:ext>
              </a:extLst>
            </p:cNvPr>
            <p:cNvGrpSpPr/>
            <p:nvPr/>
          </p:nvGrpSpPr>
          <p:grpSpPr>
            <a:xfrm>
              <a:off x="5245635" y="888001"/>
              <a:ext cx="316965" cy="436686"/>
              <a:chOff x="5334000" y="590490"/>
              <a:chExt cx="316965" cy="436686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B7C35820-F2F1-4BED-91A4-DFDC049B843C}"/>
                  </a:ext>
                </a:extLst>
              </p:cNvPr>
              <p:cNvSpPr/>
              <p:nvPr/>
            </p:nvSpPr>
            <p:spPr>
              <a:xfrm>
                <a:off x="5334000" y="990600"/>
                <a:ext cx="36576" cy="3657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86D4636-2C05-43B3-8304-8935E2616408}"/>
                  </a:ext>
                </a:extLst>
              </p:cNvPr>
              <p:cNvSpPr txBox="1"/>
              <p:nvPr/>
            </p:nvSpPr>
            <p:spPr>
              <a:xfrm>
                <a:off x="5410200" y="590490"/>
                <a:ext cx="2407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</a:p>
            </p:txBody>
          </p:sp>
        </p:grp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20461E9-4CBB-4243-969C-1CF16DBF6506}"/>
                </a:ext>
              </a:extLst>
            </p:cNvPr>
            <p:cNvCxnSpPr/>
            <p:nvPr/>
          </p:nvCxnSpPr>
          <p:spPr>
            <a:xfrm flipH="1">
              <a:off x="4800600" y="990600"/>
              <a:ext cx="117202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7B28491-866D-4EFB-B138-5989E358CDEB}"/>
                </a:ext>
              </a:extLst>
            </p:cNvPr>
            <p:cNvCxnSpPr/>
            <p:nvPr/>
          </p:nvCxnSpPr>
          <p:spPr>
            <a:xfrm flipH="1">
              <a:off x="5715000" y="1632813"/>
              <a:ext cx="117202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EE283C7-1B15-44CA-B11A-7CC3F57BEC52}"/>
              </a:ext>
            </a:extLst>
          </p:cNvPr>
          <p:cNvCxnSpPr>
            <a:cxnSpLocks/>
            <a:endCxn id="31" idx="6"/>
          </p:cNvCxnSpPr>
          <p:nvPr/>
        </p:nvCxnSpPr>
        <p:spPr>
          <a:xfrm flipH="1" flipV="1">
            <a:off x="3772383" y="1303608"/>
            <a:ext cx="2667246" cy="792218"/>
          </a:xfrm>
          <a:prstGeom prst="line">
            <a:avLst/>
          </a:prstGeom>
          <a:ln w="28575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F339AE0-BC26-40C9-9D0F-C854A25F974C}"/>
              </a:ext>
            </a:extLst>
          </p:cNvPr>
          <p:cNvGrpSpPr/>
          <p:nvPr/>
        </p:nvGrpSpPr>
        <p:grpSpPr>
          <a:xfrm>
            <a:off x="3329189" y="926996"/>
            <a:ext cx="701524" cy="739244"/>
            <a:chOff x="3329189" y="926996"/>
            <a:chExt cx="701524" cy="739244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2EF050F5-3F90-472E-94A8-3CEBE1FB15D5}"/>
                </a:ext>
              </a:extLst>
            </p:cNvPr>
            <p:cNvGrpSpPr/>
            <p:nvPr/>
          </p:nvGrpSpPr>
          <p:grpSpPr>
            <a:xfrm>
              <a:off x="3329189" y="961330"/>
              <a:ext cx="443194" cy="400110"/>
              <a:chOff x="4927382" y="666610"/>
              <a:chExt cx="443194" cy="400110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B48C2A79-1BD9-454B-B5EE-A01D4F0FAAB8}"/>
                  </a:ext>
                </a:extLst>
              </p:cNvPr>
              <p:cNvSpPr/>
              <p:nvPr/>
            </p:nvSpPr>
            <p:spPr>
              <a:xfrm>
                <a:off x="5334000" y="990600"/>
                <a:ext cx="36576" cy="3657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9564C6A-910A-410D-A94E-04F84D98579D}"/>
                  </a:ext>
                </a:extLst>
              </p:cNvPr>
              <p:cNvSpPr txBox="1"/>
              <p:nvPr/>
            </p:nvSpPr>
            <p:spPr>
              <a:xfrm>
                <a:off x="4927382" y="666610"/>
                <a:ext cx="2407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</a:p>
            </p:txBody>
          </p: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3EEB7B5-9028-41B4-9D02-423AA796B34E}"/>
                </a:ext>
              </a:extLst>
            </p:cNvPr>
            <p:cNvCxnSpPr/>
            <p:nvPr/>
          </p:nvCxnSpPr>
          <p:spPr>
            <a:xfrm>
              <a:off x="3939574" y="926996"/>
              <a:ext cx="74129" cy="1286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ED250E9-46B9-47A5-B28D-B367BCB42F0A}"/>
                </a:ext>
              </a:extLst>
            </p:cNvPr>
            <p:cNvCxnSpPr/>
            <p:nvPr/>
          </p:nvCxnSpPr>
          <p:spPr>
            <a:xfrm>
              <a:off x="3908525" y="990600"/>
              <a:ext cx="1221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B9A3B39-CBA6-4442-85CD-006FF1802ACC}"/>
                </a:ext>
              </a:extLst>
            </p:cNvPr>
            <p:cNvCxnSpPr/>
            <p:nvPr/>
          </p:nvCxnSpPr>
          <p:spPr>
            <a:xfrm>
              <a:off x="3512630" y="1537596"/>
              <a:ext cx="74129" cy="1286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C2473E4-C478-4F47-8F0E-CEECFA1241A7}"/>
                </a:ext>
              </a:extLst>
            </p:cNvPr>
            <p:cNvCxnSpPr/>
            <p:nvPr/>
          </p:nvCxnSpPr>
          <p:spPr>
            <a:xfrm>
              <a:off x="3481581" y="1601200"/>
              <a:ext cx="1221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25">
            <a:extLst>
              <a:ext uri="{FF2B5EF4-FFF2-40B4-BE49-F238E27FC236}">
                <a16:creationId xmlns:a16="http://schemas.microsoft.com/office/drawing/2014/main" id="{2643395F-1E71-4935-A4E2-B6F41E54390D}"/>
              </a:ext>
            </a:extLst>
          </p:cNvPr>
          <p:cNvSpPr txBox="1"/>
          <p:nvPr/>
        </p:nvSpPr>
        <p:spPr>
          <a:xfrm>
            <a:off x="685800" y="5206408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tam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6" name="Rectangle 26">
            <a:extLst>
              <a:ext uri="{FF2B5EF4-FFF2-40B4-BE49-F238E27FC236}">
                <a16:creationId xmlns:a16="http://schemas.microsoft.com/office/drawing/2014/main" id="{C7AB3B73-22EF-4E79-A761-578EE2FF64E3}"/>
              </a:ext>
            </a:extLst>
          </p:cNvPr>
          <p:cNvSpPr/>
          <p:nvPr/>
        </p:nvSpPr>
        <p:spPr>
          <a:xfrm>
            <a:off x="101600" y="5309736"/>
            <a:ext cx="533400" cy="47705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?1</a:t>
            </a:r>
          </a:p>
        </p:txBody>
      </p:sp>
    </p:spTree>
    <p:extLst>
      <p:ext uri="{BB962C8B-B14F-4D97-AF65-F5344CB8AC3E}">
        <p14:creationId xmlns:p14="http://schemas.microsoft.com/office/powerpoint/2010/main" val="497607179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45" grpId="0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981200"/>
            <a:ext cx="4572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52400" y="540068"/>
            <a:ext cx="4191000" cy="1477328"/>
          </a:xfrm>
          <a:prstGeom prst="rect">
            <a:avLst/>
          </a:prstGeom>
          <a:blipFill rotWithShape="1">
            <a:blip r:embed="rId3"/>
            <a:stretch>
              <a:fillRect l="-2734" t="-3614" r="-2734" b="-10442"/>
            </a:stretch>
          </a:blipFill>
          <a:ln>
            <a:noFill/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800600" y="524888"/>
                <a:ext cx="4191000" cy="1477328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  <a:scene3d>
                <a:camera prst="orthographicFront"/>
                <a:lightRig rig="threePt" dir="t"/>
              </a:scene3d>
              <a:sp3d>
                <a:bevelT w="139700" prst="cross"/>
              </a:sp3d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:r>
                  <a:rPr 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Đoạn</a:t>
                </a:r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ED </a:t>
                </a:r>
                <a:r>
                  <a:rPr 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trung</a:t>
                </a:r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tuyến</a:t>
                </a:r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000" i="1">
                        <a:solidFill>
                          <a:schemeClr val="tx1"/>
                        </a:solidFill>
                        <a:latin typeface="Cambria Math" panose="02040503050406030204"/>
                      </a:rPr>
                      <m:t>∆</m:t>
                    </m:r>
                  </m:oMath>
                </a14:m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ABC </a:t>
                </a:r>
                <a:r>
                  <a:rPr lang="en-US" sz="30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524888"/>
                <a:ext cx="4191000" cy="1477328"/>
              </a:xfrm>
              <a:prstGeom prst="rect">
                <a:avLst/>
              </a:prstGeom>
              <a:blipFill>
                <a:blip r:embed="rId4"/>
                <a:stretch>
                  <a:fillRect l="-2878" t="-4016" r="-2734" b="-1004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/>
          <p:cNvCxnSpPr/>
          <p:nvPr/>
        </p:nvCxnSpPr>
        <p:spPr>
          <a:xfrm>
            <a:off x="4572000" y="228600"/>
            <a:ext cx="0" cy="5181600"/>
          </a:xfrm>
          <a:prstGeom prst="line">
            <a:avLst/>
          </a:prstGeom>
          <a:ln w="34925" cmpd="sng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66800" y="5410200"/>
            <a:ext cx="125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5671810"/>
            <a:ext cx="1257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9521BB6-28E7-4E7C-B9FC-C9BC9B34EA05}"/>
              </a:ext>
            </a:extLst>
          </p:cNvPr>
          <p:cNvGrpSpPr/>
          <p:nvPr/>
        </p:nvGrpSpPr>
        <p:grpSpPr>
          <a:xfrm>
            <a:off x="0" y="2264796"/>
            <a:ext cx="4648200" cy="3297804"/>
            <a:chOff x="0" y="2264796"/>
            <a:chExt cx="4648200" cy="3297804"/>
          </a:xfrm>
        </p:grpSpPr>
        <p:pic>
          <p:nvPicPr>
            <p:cNvPr id="2" name="Picture 1"/>
            <p:cNvPicPr/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0" y="2264796"/>
              <a:ext cx="4648200" cy="32978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B0875B6-9853-4CF5-854B-14303341776A}"/>
                </a:ext>
              </a:extLst>
            </p:cNvPr>
            <p:cNvSpPr txBox="1"/>
            <p:nvPr/>
          </p:nvSpPr>
          <p:spPr>
            <a:xfrm>
              <a:off x="881493" y="3913698"/>
              <a:ext cx="3706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K</a:t>
              </a:r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4A48A6D-2B63-4EF4-A241-9B0E07E3C7F3}"/>
              </a:ext>
            </a:extLst>
          </p:cNvPr>
          <p:cNvCxnSpPr/>
          <p:nvPr/>
        </p:nvCxnSpPr>
        <p:spPr>
          <a:xfrm flipH="1" flipV="1">
            <a:off x="1252107" y="4328932"/>
            <a:ext cx="2764308" cy="682906"/>
          </a:xfrm>
          <a:prstGeom prst="line">
            <a:avLst/>
          </a:prstGeom>
          <a:ln w="190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1416B0D-1696-4CF8-AF6C-6B4E3548453D}"/>
              </a:ext>
            </a:extLst>
          </p:cNvPr>
          <p:cNvCxnSpPr/>
          <p:nvPr/>
        </p:nvCxnSpPr>
        <p:spPr>
          <a:xfrm flipV="1">
            <a:off x="5181600" y="3496045"/>
            <a:ext cx="1638301" cy="1543335"/>
          </a:xfrm>
          <a:prstGeom prst="line">
            <a:avLst/>
          </a:prstGeom>
          <a:ln w="190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BAC58909-06D0-471B-9954-75F119022FED}"/>
              </a:ext>
            </a:extLst>
          </p:cNvPr>
          <p:cNvGrpSpPr/>
          <p:nvPr/>
        </p:nvGrpSpPr>
        <p:grpSpPr bwMode="auto">
          <a:xfrm>
            <a:off x="2895600" y="189335"/>
            <a:ext cx="4190999" cy="2377439"/>
            <a:chOff x="0" y="672"/>
            <a:chExt cx="3308" cy="2095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897B102A-4170-4BDE-B656-E55D1025797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672"/>
              <a:ext cx="3308" cy="20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9BFD15A-80DA-4FFF-810A-2CC12F18C944}"/>
                </a:ext>
              </a:extLst>
            </p:cNvPr>
            <p:cNvGrpSpPr/>
            <p:nvPr/>
          </p:nvGrpSpPr>
          <p:grpSpPr bwMode="auto">
            <a:xfrm>
              <a:off x="1087" y="2285"/>
              <a:ext cx="545" cy="426"/>
              <a:chOff x="1039" y="2621"/>
              <a:chExt cx="545" cy="426"/>
            </a:xfrm>
          </p:grpSpPr>
          <p:pic>
            <p:nvPicPr>
              <p:cNvPr id="21" name="Picture 6">
                <a:extLst>
                  <a:ext uri="{FF2B5EF4-FFF2-40B4-BE49-F238E27FC236}">
                    <a16:creationId xmlns:a16="http://schemas.microsoft.com/office/drawing/2014/main" id="{FB0B963B-7B98-4244-9002-EB80F682BB8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39" y="2621"/>
                <a:ext cx="545" cy="4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Oval 7">
                <a:extLst>
                  <a:ext uri="{FF2B5EF4-FFF2-40B4-BE49-F238E27FC236}">
                    <a16:creationId xmlns:a16="http://schemas.microsoft.com/office/drawing/2014/main" id="{D0E8363C-79D9-46D0-A6EB-3E024C3F3D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6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</a:ln>
            </p:spPr>
            <p:txBody>
              <a:bodyPr wrap="none" anchor="ctr"/>
              <a:lstStyle/>
              <a:p>
                <a:endParaRPr lang="en-US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14" name="Group 8">
              <a:extLst>
                <a:ext uri="{FF2B5EF4-FFF2-40B4-BE49-F238E27FC236}">
                  <a16:creationId xmlns:a16="http://schemas.microsoft.com/office/drawing/2014/main" id="{916059B1-6C93-4E90-A80E-2C892E2C561B}"/>
                </a:ext>
              </a:extLst>
            </p:cNvPr>
            <p:cNvGrpSpPr/>
            <p:nvPr/>
          </p:nvGrpSpPr>
          <p:grpSpPr bwMode="auto">
            <a:xfrm>
              <a:off x="816" y="2256"/>
              <a:ext cx="1360" cy="152"/>
              <a:chOff x="816" y="2200"/>
              <a:chExt cx="1360" cy="152"/>
            </a:xfrm>
          </p:grpSpPr>
          <p:grpSp>
            <p:nvGrpSpPr>
              <p:cNvPr id="15" name="Group 9">
                <a:extLst>
                  <a:ext uri="{FF2B5EF4-FFF2-40B4-BE49-F238E27FC236}">
                    <a16:creationId xmlns:a16="http://schemas.microsoft.com/office/drawing/2014/main" id="{6F488C8C-4A19-49D4-BC01-C73F778FA723}"/>
                  </a:ext>
                </a:extLst>
              </p:cNvPr>
              <p:cNvGrpSpPr/>
              <p:nvPr/>
            </p:nvGrpSpPr>
            <p:grpSpPr bwMode="auto">
              <a:xfrm>
                <a:off x="816" y="2208"/>
                <a:ext cx="32" cy="144"/>
                <a:chOff x="816" y="2208"/>
                <a:chExt cx="32" cy="144"/>
              </a:xfrm>
            </p:grpSpPr>
            <p:sp>
              <p:nvSpPr>
                <p:cNvPr id="19" name="Line 10">
                  <a:extLst>
                    <a:ext uri="{FF2B5EF4-FFF2-40B4-BE49-F238E27FC236}">
                      <a16:creationId xmlns:a16="http://schemas.microsoft.com/office/drawing/2014/main" id="{E32E50A5-0F60-40E8-84EC-EB2888B44D9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6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0" name="Line 11">
                  <a:extLst>
                    <a:ext uri="{FF2B5EF4-FFF2-40B4-BE49-F238E27FC236}">
                      <a16:creationId xmlns:a16="http://schemas.microsoft.com/office/drawing/2014/main" id="{CBA9230F-B236-4B2C-B7AE-EEFDBC98DB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48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  <p:grpSp>
            <p:nvGrpSpPr>
              <p:cNvPr id="16" name="Group 12">
                <a:extLst>
                  <a:ext uri="{FF2B5EF4-FFF2-40B4-BE49-F238E27FC236}">
                    <a16:creationId xmlns:a16="http://schemas.microsoft.com/office/drawing/2014/main" id="{041AB959-0C91-4415-AFBF-752921C739CC}"/>
                  </a:ext>
                </a:extLst>
              </p:cNvPr>
              <p:cNvGrpSpPr/>
              <p:nvPr/>
            </p:nvGrpSpPr>
            <p:grpSpPr bwMode="auto">
              <a:xfrm>
                <a:off x="2144" y="2200"/>
                <a:ext cx="32" cy="144"/>
                <a:chOff x="816" y="2208"/>
                <a:chExt cx="32" cy="144"/>
              </a:xfrm>
            </p:grpSpPr>
            <p:sp>
              <p:nvSpPr>
                <p:cNvPr id="17" name="Line 13">
                  <a:extLst>
                    <a:ext uri="{FF2B5EF4-FFF2-40B4-BE49-F238E27FC236}">
                      <a16:creationId xmlns:a16="http://schemas.microsoft.com/office/drawing/2014/main" id="{67D69136-8A69-4204-9568-4D57B5B7BD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16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8" name="Line 14">
                  <a:extLst>
                    <a:ext uri="{FF2B5EF4-FFF2-40B4-BE49-F238E27FC236}">
                      <a16:creationId xmlns:a16="http://schemas.microsoft.com/office/drawing/2014/main" id="{5220ED68-2C08-4810-9B63-EAE2C92943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48" y="2208"/>
                  <a:ext cx="0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prstClr val="black"/>
                    </a:solidFill>
                  </a:endParaRPr>
                </a:p>
              </p:txBody>
            </p:sp>
          </p:grpSp>
        </p:grp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A64680C-6DA0-4979-B749-EA2F9AFF3E58}"/>
              </a:ext>
            </a:extLst>
          </p:cNvPr>
          <p:cNvCxnSpPr/>
          <p:nvPr/>
        </p:nvCxnSpPr>
        <p:spPr>
          <a:xfrm flipV="1">
            <a:off x="3200400" y="1295400"/>
            <a:ext cx="2057400" cy="80042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2A0450E-3E1F-4BC5-8E47-D40CE79DBEA1}"/>
              </a:ext>
            </a:extLst>
          </p:cNvPr>
          <p:cNvGrpSpPr/>
          <p:nvPr/>
        </p:nvGrpSpPr>
        <p:grpSpPr>
          <a:xfrm>
            <a:off x="4800600" y="888001"/>
            <a:ext cx="1031602" cy="821012"/>
            <a:chOff x="4800600" y="888001"/>
            <a:chExt cx="1031602" cy="821012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6D9DD06-ADA3-4C47-B54A-1E6F7B9A273C}"/>
                </a:ext>
              </a:extLst>
            </p:cNvPr>
            <p:cNvGrpSpPr/>
            <p:nvPr/>
          </p:nvGrpSpPr>
          <p:grpSpPr>
            <a:xfrm>
              <a:off x="5245635" y="888001"/>
              <a:ext cx="316965" cy="436686"/>
              <a:chOff x="5334000" y="590490"/>
              <a:chExt cx="316965" cy="436686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B7C35820-F2F1-4BED-91A4-DFDC049B843C}"/>
                  </a:ext>
                </a:extLst>
              </p:cNvPr>
              <p:cNvSpPr/>
              <p:nvPr/>
            </p:nvSpPr>
            <p:spPr>
              <a:xfrm>
                <a:off x="5334000" y="990600"/>
                <a:ext cx="36576" cy="3657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86D4636-2C05-43B3-8304-8935E2616408}"/>
                  </a:ext>
                </a:extLst>
              </p:cNvPr>
              <p:cNvSpPr txBox="1"/>
              <p:nvPr/>
            </p:nvSpPr>
            <p:spPr>
              <a:xfrm>
                <a:off x="5410200" y="590490"/>
                <a:ext cx="2407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</a:p>
            </p:txBody>
          </p:sp>
        </p:grp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820461E9-4CBB-4243-969C-1CF16DBF6506}"/>
                </a:ext>
              </a:extLst>
            </p:cNvPr>
            <p:cNvCxnSpPr/>
            <p:nvPr/>
          </p:nvCxnSpPr>
          <p:spPr>
            <a:xfrm flipH="1">
              <a:off x="4800600" y="990600"/>
              <a:ext cx="117202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7B28491-866D-4EFB-B138-5989E358CDEB}"/>
                </a:ext>
              </a:extLst>
            </p:cNvPr>
            <p:cNvCxnSpPr/>
            <p:nvPr/>
          </p:nvCxnSpPr>
          <p:spPr>
            <a:xfrm flipH="1">
              <a:off x="5715000" y="1632813"/>
              <a:ext cx="117202" cy="76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EE283C7-1B15-44CA-B11A-7CC3F57BEC52}"/>
              </a:ext>
            </a:extLst>
          </p:cNvPr>
          <p:cNvCxnSpPr>
            <a:cxnSpLocks/>
            <a:endCxn id="31" idx="6"/>
          </p:cNvCxnSpPr>
          <p:nvPr/>
        </p:nvCxnSpPr>
        <p:spPr>
          <a:xfrm flipH="1" flipV="1">
            <a:off x="3772383" y="1303608"/>
            <a:ext cx="2667246" cy="792218"/>
          </a:xfrm>
          <a:prstGeom prst="line">
            <a:avLst/>
          </a:prstGeom>
          <a:ln w="28575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>
            <a:extLst>
              <a:ext uri="{FF2B5EF4-FFF2-40B4-BE49-F238E27FC236}">
                <a16:creationId xmlns:a16="http://schemas.microsoft.com/office/drawing/2014/main" id="{DF339AE0-BC26-40C9-9D0F-C854A25F974C}"/>
              </a:ext>
            </a:extLst>
          </p:cNvPr>
          <p:cNvGrpSpPr/>
          <p:nvPr/>
        </p:nvGrpSpPr>
        <p:grpSpPr>
          <a:xfrm>
            <a:off x="3329189" y="926996"/>
            <a:ext cx="701524" cy="739244"/>
            <a:chOff x="3329189" y="926996"/>
            <a:chExt cx="701524" cy="739244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2EF050F5-3F90-472E-94A8-3CEBE1FB15D5}"/>
                </a:ext>
              </a:extLst>
            </p:cNvPr>
            <p:cNvGrpSpPr/>
            <p:nvPr/>
          </p:nvGrpSpPr>
          <p:grpSpPr>
            <a:xfrm>
              <a:off x="3329189" y="961330"/>
              <a:ext cx="443194" cy="400110"/>
              <a:chOff x="4927382" y="666610"/>
              <a:chExt cx="443194" cy="400110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B48C2A79-1BD9-454B-B5EE-A01D4F0FAAB8}"/>
                  </a:ext>
                </a:extLst>
              </p:cNvPr>
              <p:cNvSpPr/>
              <p:nvPr/>
            </p:nvSpPr>
            <p:spPr>
              <a:xfrm>
                <a:off x="5334000" y="990600"/>
                <a:ext cx="36576" cy="36576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9564C6A-910A-410D-A94E-04F84D98579D}"/>
                  </a:ext>
                </a:extLst>
              </p:cNvPr>
              <p:cNvSpPr txBox="1"/>
              <p:nvPr/>
            </p:nvSpPr>
            <p:spPr>
              <a:xfrm>
                <a:off x="4927382" y="666610"/>
                <a:ext cx="24076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</a:p>
            </p:txBody>
          </p: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63EEB7B5-9028-41B4-9D02-423AA796B34E}"/>
                </a:ext>
              </a:extLst>
            </p:cNvPr>
            <p:cNvCxnSpPr/>
            <p:nvPr/>
          </p:nvCxnSpPr>
          <p:spPr>
            <a:xfrm>
              <a:off x="3939574" y="926996"/>
              <a:ext cx="74129" cy="1286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CED250E9-46B9-47A5-B28D-B367BCB42F0A}"/>
                </a:ext>
              </a:extLst>
            </p:cNvPr>
            <p:cNvCxnSpPr/>
            <p:nvPr/>
          </p:nvCxnSpPr>
          <p:spPr>
            <a:xfrm>
              <a:off x="3908525" y="990600"/>
              <a:ext cx="1221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EB9A3B39-CBA6-4442-85CD-006FF1802ACC}"/>
                </a:ext>
              </a:extLst>
            </p:cNvPr>
            <p:cNvCxnSpPr/>
            <p:nvPr/>
          </p:nvCxnSpPr>
          <p:spPr>
            <a:xfrm>
              <a:off x="3512630" y="1537596"/>
              <a:ext cx="74129" cy="12864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7C2473E4-C478-4F47-8F0E-CEECFA1241A7}"/>
                </a:ext>
              </a:extLst>
            </p:cNvPr>
            <p:cNvCxnSpPr/>
            <p:nvPr/>
          </p:nvCxnSpPr>
          <p:spPr>
            <a:xfrm>
              <a:off x="3481581" y="1601200"/>
              <a:ext cx="1221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171CE074-D05C-466D-BC76-2A90512D7E98}"/>
              </a:ext>
            </a:extLst>
          </p:cNvPr>
          <p:cNvSpPr txBox="1"/>
          <p:nvPr/>
        </p:nvSpPr>
        <p:spPr>
          <a:xfrm>
            <a:off x="333699" y="3299502"/>
            <a:ext cx="8894180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gì về 3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tam </a:t>
            </a:r>
            <a:r>
              <a:rPr lang="en-US" sz="4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8733147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87338" y="122149"/>
            <a:ext cx="518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SGK/ 65)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2400" y="1067420"/>
            <a:ext cx="5461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4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Gấp</a:t>
            </a:r>
            <a:r>
              <a:rPr lang="en-US" sz="24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4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4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endParaRPr lang="en-US" sz="24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613" y="1691295"/>
            <a:ext cx="617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i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kẻ</a:t>
            </a:r>
            <a:r>
              <a:rPr lang="en-US"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24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endParaRPr lang="en-US" sz="2400" dirty="0">
              <a:solidFill>
                <a:srgbClr val="00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52"/>
          <p:cNvGrpSpPr/>
          <p:nvPr/>
        </p:nvGrpSpPr>
        <p:grpSpPr bwMode="auto">
          <a:xfrm>
            <a:off x="5443538" y="1630660"/>
            <a:ext cx="3624262" cy="3624263"/>
            <a:chOff x="2570" y="1372"/>
            <a:chExt cx="2283" cy="2283"/>
          </a:xfrm>
          <a:solidFill>
            <a:schemeClr val="bg1">
              <a:lumMod val="65000"/>
            </a:schemeClr>
          </a:solidFill>
        </p:grpSpPr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578" y="1372"/>
              <a:ext cx="2267" cy="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570" y="1380"/>
              <a:ext cx="16" cy="226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797" y="1380"/>
              <a:ext cx="16" cy="226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023" y="1380"/>
              <a:ext cx="16" cy="226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3250" y="1380"/>
              <a:ext cx="16" cy="226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3477" y="1380"/>
              <a:ext cx="16" cy="226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3704" y="1380"/>
              <a:ext cx="15" cy="226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3930" y="1380"/>
              <a:ext cx="16" cy="226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4157" y="1380"/>
              <a:ext cx="16" cy="226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4384" y="1380"/>
              <a:ext cx="16" cy="226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4610" y="1380"/>
              <a:ext cx="16" cy="226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4837" y="1380"/>
              <a:ext cx="16" cy="226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2578" y="1598"/>
              <a:ext cx="2267" cy="1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2578" y="1825"/>
              <a:ext cx="2267" cy="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2578" y="2052"/>
              <a:ext cx="2267" cy="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578" y="2279"/>
              <a:ext cx="2267" cy="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2578" y="2505"/>
              <a:ext cx="2267" cy="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2578" y="2734"/>
              <a:ext cx="2267" cy="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2578" y="2959"/>
              <a:ext cx="2267" cy="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2578" y="3186"/>
              <a:ext cx="2267" cy="1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2578" y="3412"/>
              <a:ext cx="2267" cy="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2578" y="3639"/>
              <a:ext cx="2267" cy="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" name="Rectangle 37"/>
          <p:cNvSpPr>
            <a:spLocks noChangeArrowheads="1"/>
          </p:cNvSpPr>
          <p:nvPr/>
        </p:nvSpPr>
        <p:spPr bwMode="auto">
          <a:xfrm>
            <a:off x="8756650" y="4161135"/>
            <a:ext cx="171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1F1A17"/>
                </a:solidFill>
                <a:latin typeface="VNI-Helve-Condense" pitchFamily="2" charset="0"/>
              </a:rPr>
              <a:t>C</a:t>
            </a:r>
            <a:endParaRPr lang="en-US"/>
          </a:p>
        </p:txBody>
      </p:sp>
      <p:sp>
        <p:nvSpPr>
          <p:cNvPr id="36" name="Rectangle 38"/>
          <p:cNvSpPr>
            <a:spLocks noChangeArrowheads="1"/>
          </p:cNvSpPr>
          <p:nvPr/>
        </p:nvSpPr>
        <p:spPr bwMode="auto">
          <a:xfrm>
            <a:off x="7242175" y="1643360"/>
            <a:ext cx="36513" cy="3249613"/>
          </a:xfrm>
          <a:prstGeom prst="rect">
            <a:avLst/>
          </a:prstGeom>
          <a:solidFill>
            <a:srgbClr val="84C225"/>
          </a:solidFill>
          <a:ln w="9525">
            <a:solidFill>
              <a:srgbClr val="CC3300"/>
            </a:solidFill>
            <a:miter lim="800000"/>
          </a:ln>
        </p:spPr>
        <p:txBody>
          <a:bodyPr/>
          <a:lstStyle/>
          <a:p>
            <a:endParaRPr lang="en-US">
              <a:solidFill>
                <a:srgbClr val="0066CC"/>
              </a:solidFill>
            </a:endParaRPr>
          </a:p>
        </p:txBody>
      </p:sp>
      <p:grpSp>
        <p:nvGrpSpPr>
          <p:cNvPr id="37" name="Group 68"/>
          <p:cNvGrpSpPr/>
          <p:nvPr/>
        </p:nvGrpSpPr>
        <p:grpSpPr bwMode="auto">
          <a:xfrm>
            <a:off x="5800725" y="1633835"/>
            <a:ext cx="2917825" cy="3635375"/>
            <a:chOff x="476" y="1374"/>
            <a:chExt cx="1838" cy="2290"/>
          </a:xfrm>
        </p:grpSpPr>
        <p:sp>
          <p:nvSpPr>
            <p:cNvPr id="38" name="Freeform 40"/>
            <p:cNvSpPr/>
            <p:nvPr/>
          </p:nvSpPr>
          <p:spPr bwMode="auto">
            <a:xfrm>
              <a:off x="476" y="1375"/>
              <a:ext cx="932" cy="2281"/>
            </a:xfrm>
            <a:custGeom>
              <a:avLst/>
              <a:gdLst>
                <a:gd name="T0" fmla="*/ 2796 w 2796"/>
                <a:gd name="T1" fmla="*/ 26 h 6843"/>
                <a:gd name="T2" fmla="*/ 67 w 2796"/>
                <a:gd name="T3" fmla="*/ 6843 h 6843"/>
                <a:gd name="T4" fmla="*/ 0 w 2796"/>
                <a:gd name="T5" fmla="*/ 6816 h 6843"/>
                <a:gd name="T6" fmla="*/ 2729 w 2796"/>
                <a:gd name="T7" fmla="*/ 0 h 6843"/>
                <a:gd name="T8" fmla="*/ 2796 w 2796"/>
                <a:gd name="T9" fmla="*/ 26 h 6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6" h="6843">
                  <a:moveTo>
                    <a:pt x="2796" y="26"/>
                  </a:moveTo>
                  <a:lnTo>
                    <a:pt x="67" y="6843"/>
                  </a:lnTo>
                  <a:lnTo>
                    <a:pt x="0" y="6816"/>
                  </a:lnTo>
                  <a:lnTo>
                    <a:pt x="2729" y="0"/>
                  </a:lnTo>
                  <a:lnTo>
                    <a:pt x="2796" y="26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41"/>
            <p:cNvSpPr/>
            <p:nvPr/>
          </p:nvSpPr>
          <p:spPr bwMode="auto">
            <a:xfrm>
              <a:off x="1386" y="1374"/>
              <a:ext cx="928" cy="1826"/>
            </a:xfrm>
            <a:custGeom>
              <a:avLst/>
              <a:gdLst>
                <a:gd name="T0" fmla="*/ 65 w 2786"/>
                <a:gd name="T1" fmla="*/ 0 h 5478"/>
                <a:gd name="T2" fmla="*/ 2786 w 2786"/>
                <a:gd name="T3" fmla="*/ 5446 h 5478"/>
                <a:gd name="T4" fmla="*/ 2722 w 2786"/>
                <a:gd name="T5" fmla="*/ 5478 h 5478"/>
                <a:gd name="T6" fmla="*/ 0 w 2786"/>
                <a:gd name="T7" fmla="*/ 33 h 5478"/>
                <a:gd name="T8" fmla="*/ 65 w 2786"/>
                <a:gd name="T9" fmla="*/ 0 h 5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6" h="5478">
                  <a:moveTo>
                    <a:pt x="65" y="0"/>
                  </a:moveTo>
                  <a:lnTo>
                    <a:pt x="2786" y="5446"/>
                  </a:lnTo>
                  <a:lnTo>
                    <a:pt x="2722" y="5478"/>
                  </a:lnTo>
                  <a:lnTo>
                    <a:pt x="0" y="33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42"/>
            <p:cNvSpPr/>
            <p:nvPr/>
          </p:nvSpPr>
          <p:spPr bwMode="auto">
            <a:xfrm>
              <a:off x="484" y="3181"/>
              <a:ext cx="1826" cy="483"/>
            </a:xfrm>
            <a:custGeom>
              <a:avLst/>
              <a:gdLst>
                <a:gd name="T0" fmla="*/ 5480 w 5480"/>
                <a:gd name="T1" fmla="*/ 69 h 1447"/>
                <a:gd name="T2" fmla="*/ 18 w 5480"/>
                <a:gd name="T3" fmla="*/ 1447 h 1447"/>
                <a:gd name="T4" fmla="*/ 0 w 5480"/>
                <a:gd name="T5" fmla="*/ 1376 h 1447"/>
                <a:gd name="T6" fmla="*/ 5461 w 5480"/>
                <a:gd name="T7" fmla="*/ 0 h 1447"/>
                <a:gd name="T8" fmla="*/ 5480 w 5480"/>
                <a:gd name="T9" fmla="*/ 69 h 1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80" h="1447">
                  <a:moveTo>
                    <a:pt x="5480" y="69"/>
                  </a:moveTo>
                  <a:lnTo>
                    <a:pt x="18" y="1447"/>
                  </a:lnTo>
                  <a:lnTo>
                    <a:pt x="0" y="1376"/>
                  </a:lnTo>
                  <a:lnTo>
                    <a:pt x="5461" y="0"/>
                  </a:lnTo>
                  <a:lnTo>
                    <a:pt x="5480" y="69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" name="Freeform 43"/>
          <p:cNvSpPr/>
          <p:nvPr/>
        </p:nvSpPr>
        <p:spPr bwMode="auto">
          <a:xfrm>
            <a:off x="5795963" y="3062585"/>
            <a:ext cx="2198687" cy="2200275"/>
          </a:xfrm>
          <a:custGeom>
            <a:avLst/>
            <a:gdLst>
              <a:gd name="T0" fmla="*/ 51 w 4154"/>
              <a:gd name="T1" fmla="*/ 4158 h 4158"/>
              <a:gd name="T2" fmla="*/ 4154 w 4154"/>
              <a:gd name="T3" fmla="*/ 51 h 4158"/>
              <a:gd name="T4" fmla="*/ 4103 w 4154"/>
              <a:gd name="T5" fmla="*/ 0 h 4158"/>
              <a:gd name="T6" fmla="*/ 0 w 4154"/>
              <a:gd name="T7" fmla="*/ 4107 h 4158"/>
              <a:gd name="T8" fmla="*/ 51 w 4154"/>
              <a:gd name="T9" fmla="*/ 4158 h 4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4" h="4158">
                <a:moveTo>
                  <a:pt x="51" y="4158"/>
                </a:moveTo>
                <a:lnTo>
                  <a:pt x="4154" y="51"/>
                </a:lnTo>
                <a:lnTo>
                  <a:pt x="4103" y="0"/>
                </a:lnTo>
                <a:lnTo>
                  <a:pt x="0" y="4107"/>
                </a:lnTo>
                <a:lnTo>
                  <a:pt x="51" y="4158"/>
                </a:lnTo>
                <a:close/>
              </a:path>
            </a:pathLst>
          </a:custGeom>
          <a:solidFill>
            <a:srgbClr val="84C225"/>
          </a:solidFill>
          <a:ln w="9525">
            <a:solidFill>
              <a:srgbClr val="C00000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42" name="Freeform 41"/>
          <p:cNvSpPr/>
          <p:nvPr/>
        </p:nvSpPr>
        <p:spPr bwMode="auto">
          <a:xfrm>
            <a:off x="6534150" y="3422948"/>
            <a:ext cx="2190750" cy="1116012"/>
          </a:xfrm>
          <a:custGeom>
            <a:avLst/>
            <a:gdLst>
              <a:gd name="T0" fmla="*/ 0 w 4141"/>
              <a:gd name="T1" fmla="*/ 64 h 2108"/>
              <a:gd name="T2" fmla="*/ 4110 w 4141"/>
              <a:gd name="T3" fmla="*/ 2108 h 2108"/>
              <a:gd name="T4" fmla="*/ 4141 w 4141"/>
              <a:gd name="T5" fmla="*/ 2043 h 2108"/>
              <a:gd name="T6" fmla="*/ 31 w 4141"/>
              <a:gd name="T7" fmla="*/ 0 h 2108"/>
              <a:gd name="T8" fmla="*/ 0 w 4141"/>
              <a:gd name="T9" fmla="*/ 64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1" h="2108">
                <a:moveTo>
                  <a:pt x="0" y="64"/>
                </a:moveTo>
                <a:lnTo>
                  <a:pt x="4110" y="2108"/>
                </a:lnTo>
                <a:lnTo>
                  <a:pt x="4141" y="2043"/>
                </a:lnTo>
                <a:lnTo>
                  <a:pt x="31" y="0"/>
                </a:lnTo>
                <a:lnTo>
                  <a:pt x="0" y="64"/>
                </a:lnTo>
                <a:close/>
              </a:path>
            </a:pathLst>
          </a:custGeom>
          <a:solidFill>
            <a:srgbClr val="84C225"/>
          </a:solidFill>
          <a:ln w="9525">
            <a:solidFill>
              <a:srgbClr val="C00000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43" name="Freeform 57"/>
          <p:cNvSpPr/>
          <p:nvPr/>
        </p:nvSpPr>
        <p:spPr bwMode="auto">
          <a:xfrm>
            <a:off x="7191375" y="1605260"/>
            <a:ext cx="142875" cy="142875"/>
          </a:xfrm>
          <a:custGeom>
            <a:avLst/>
            <a:gdLst>
              <a:gd name="T0" fmla="*/ 149 w 271"/>
              <a:gd name="T1" fmla="*/ 271 h 271"/>
              <a:gd name="T2" fmla="*/ 176 w 271"/>
              <a:gd name="T3" fmla="*/ 266 h 271"/>
              <a:gd name="T4" fmla="*/ 200 w 271"/>
              <a:gd name="T5" fmla="*/ 255 h 271"/>
              <a:gd name="T6" fmla="*/ 222 w 271"/>
              <a:gd name="T7" fmla="*/ 241 h 271"/>
              <a:gd name="T8" fmla="*/ 241 w 271"/>
              <a:gd name="T9" fmla="*/ 221 h 271"/>
              <a:gd name="T10" fmla="*/ 255 w 271"/>
              <a:gd name="T11" fmla="*/ 200 h 271"/>
              <a:gd name="T12" fmla="*/ 266 w 271"/>
              <a:gd name="T13" fmla="*/ 176 h 271"/>
              <a:gd name="T14" fmla="*/ 271 w 271"/>
              <a:gd name="T15" fmla="*/ 149 h 271"/>
              <a:gd name="T16" fmla="*/ 271 w 271"/>
              <a:gd name="T17" fmla="*/ 122 h 271"/>
              <a:gd name="T18" fmla="*/ 266 w 271"/>
              <a:gd name="T19" fmla="*/ 95 h 271"/>
              <a:gd name="T20" fmla="*/ 255 w 271"/>
              <a:gd name="T21" fmla="*/ 71 h 271"/>
              <a:gd name="T22" fmla="*/ 241 w 271"/>
              <a:gd name="T23" fmla="*/ 49 h 271"/>
              <a:gd name="T24" fmla="*/ 222 w 271"/>
              <a:gd name="T25" fmla="*/ 31 h 271"/>
              <a:gd name="T26" fmla="*/ 200 w 271"/>
              <a:gd name="T27" fmla="*/ 16 h 271"/>
              <a:gd name="T28" fmla="*/ 176 w 271"/>
              <a:gd name="T29" fmla="*/ 6 h 271"/>
              <a:gd name="T30" fmla="*/ 149 w 271"/>
              <a:gd name="T31" fmla="*/ 1 h 271"/>
              <a:gd name="T32" fmla="*/ 122 w 271"/>
              <a:gd name="T33" fmla="*/ 1 h 271"/>
              <a:gd name="T34" fmla="*/ 95 w 271"/>
              <a:gd name="T35" fmla="*/ 6 h 271"/>
              <a:gd name="T36" fmla="*/ 71 w 271"/>
              <a:gd name="T37" fmla="*/ 16 h 271"/>
              <a:gd name="T38" fmla="*/ 50 w 271"/>
              <a:gd name="T39" fmla="*/ 31 h 271"/>
              <a:gd name="T40" fmla="*/ 31 w 271"/>
              <a:gd name="T41" fmla="*/ 49 h 271"/>
              <a:gd name="T42" fmla="*/ 16 w 271"/>
              <a:gd name="T43" fmla="*/ 71 h 271"/>
              <a:gd name="T44" fmla="*/ 6 w 271"/>
              <a:gd name="T45" fmla="*/ 95 h 271"/>
              <a:gd name="T46" fmla="*/ 1 w 271"/>
              <a:gd name="T47" fmla="*/ 122 h 271"/>
              <a:gd name="T48" fmla="*/ 1 w 271"/>
              <a:gd name="T49" fmla="*/ 149 h 271"/>
              <a:gd name="T50" fmla="*/ 6 w 271"/>
              <a:gd name="T51" fmla="*/ 176 h 271"/>
              <a:gd name="T52" fmla="*/ 16 w 271"/>
              <a:gd name="T53" fmla="*/ 200 h 271"/>
              <a:gd name="T54" fmla="*/ 31 w 271"/>
              <a:gd name="T55" fmla="*/ 221 h 271"/>
              <a:gd name="T56" fmla="*/ 50 w 271"/>
              <a:gd name="T57" fmla="*/ 241 h 271"/>
              <a:gd name="T58" fmla="*/ 71 w 271"/>
              <a:gd name="T59" fmla="*/ 255 h 271"/>
              <a:gd name="T60" fmla="*/ 95 w 271"/>
              <a:gd name="T61" fmla="*/ 266 h 271"/>
              <a:gd name="T62" fmla="*/ 122 w 271"/>
              <a:gd name="T63" fmla="*/ 271 h 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71" h="271">
                <a:moveTo>
                  <a:pt x="136" y="271"/>
                </a:moveTo>
                <a:lnTo>
                  <a:pt x="149" y="271"/>
                </a:lnTo>
                <a:lnTo>
                  <a:pt x="163" y="269"/>
                </a:lnTo>
                <a:lnTo>
                  <a:pt x="176" y="266"/>
                </a:lnTo>
                <a:lnTo>
                  <a:pt x="188" y="260"/>
                </a:lnTo>
                <a:lnTo>
                  <a:pt x="200" y="255"/>
                </a:lnTo>
                <a:lnTo>
                  <a:pt x="212" y="248"/>
                </a:lnTo>
                <a:lnTo>
                  <a:pt x="222" y="241"/>
                </a:lnTo>
                <a:lnTo>
                  <a:pt x="231" y="231"/>
                </a:lnTo>
                <a:lnTo>
                  <a:pt x="241" y="221"/>
                </a:lnTo>
                <a:lnTo>
                  <a:pt x="249" y="212"/>
                </a:lnTo>
                <a:lnTo>
                  <a:pt x="255" y="200"/>
                </a:lnTo>
                <a:lnTo>
                  <a:pt x="261" y="188"/>
                </a:lnTo>
                <a:lnTo>
                  <a:pt x="266" y="176"/>
                </a:lnTo>
                <a:lnTo>
                  <a:pt x="269" y="163"/>
                </a:lnTo>
                <a:lnTo>
                  <a:pt x="271" y="149"/>
                </a:lnTo>
                <a:lnTo>
                  <a:pt x="271" y="136"/>
                </a:lnTo>
                <a:lnTo>
                  <a:pt x="271" y="122"/>
                </a:lnTo>
                <a:lnTo>
                  <a:pt x="269" y="108"/>
                </a:lnTo>
                <a:lnTo>
                  <a:pt x="266" y="95"/>
                </a:lnTo>
                <a:lnTo>
                  <a:pt x="261" y="83"/>
                </a:lnTo>
                <a:lnTo>
                  <a:pt x="255" y="71"/>
                </a:lnTo>
                <a:lnTo>
                  <a:pt x="249" y="59"/>
                </a:lnTo>
                <a:lnTo>
                  <a:pt x="241" y="49"/>
                </a:lnTo>
                <a:lnTo>
                  <a:pt x="231" y="40"/>
                </a:lnTo>
                <a:lnTo>
                  <a:pt x="222" y="31"/>
                </a:lnTo>
                <a:lnTo>
                  <a:pt x="212" y="22"/>
                </a:lnTo>
                <a:lnTo>
                  <a:pt x="200" y="16"/>
                </a:lnTo>
                <a:lnTo>
                  <a:pt x="188" y="10"/>
                </a:lnTo>
                <a:lnTo>
                  <a:pt x="176" y="6"/>
                </a:lnTo>
                <a:lnTo>
                  <a:pt x="163" y="2"/>
                </a:lnTo>
                <a:lnTo>
                  <a:pt x="149" y="1"/>
                </a:lnTo>
                <a:lnTo>
                  <a:pt x="136" y="0"/>
                </a:lnTo>
                <a:lnTo>
                  <a:pt x="122" y="1"/>
                </a:lnTo>
                <a:lnTo>
                  <a:pt x="108" y="2"/>
                </a:lnTo>
                <a:lnTo>
                  <a:pt x="95" y="6"/>
                </a:lnTo>
                <a:lnTo>
                  <a:pt x="83" y="10"/>
                </a:lnTo>
                <a:lnTo>
                  <a:pt x="71" y="16"/>
                </a:lnTo>
                <a:lnTo>
                  <a:pt x="59" y="22"/>
                </a:lnTo>
                <a:lnTo>
                  <a:pt x="50" y="31"/>
                </a:lnTo>
                <a:lnTo>
                  <a:pt x="40" y="40"/>
                </a:lnTo>
                <a:lnTo>
                  <a:pt x="31" y="49"/>
                </a:lnTo>
                <a:lnTo>
                  <a:pt x="23" y="59"/>
                </a:lnTo>
                <a:lnTo>
                  <a:pt x="16" y="71"/>
                </a:lnTo>
                <a:lnTo>
                  <a:pt x="11" y="83"/>
                </a:lnTo>
                <a:lnTo>
                  <a:pt x="6" y="95"/>
                </a:lnTo>
                <a:lnTo>
                  <a:pt x="2" y="108"/>
                </a:lnTo>
                <a:lnTo>
                  <a:pt x="1" y="122"/>
                </a:lnTo>
                <a:lnTo>
                  <a:pt x="0" y="136"/>
                </a:lnTo>
                <a:lnTo>
                  <a:pt x="1" y="149"/>
                </a:lnTo>
                <a:lnTo>
                  <a:pt x="2" y="163"/>
                </a:lnTo>
                <a:lnTo>
                  <a:pt x="6" y="176"/>
                </a:lnTo>
                <a:lnTo>
                  <a:pt x="11" y="188"/>
                </a:lnTo>
                <a:lnTo>
                  <a:pt x="16" y="200"/>
                </a:lnTo>
                <a:lnTo>
                  <a:pt x="23" y="212"/>
                </a:lnTo>
                <a:lnTo>
                  <a:pt x="31" y="221"/>
                </a:lnTo>
                <a:lnTo>
                  <a:pt x="40" y="231"/>
                </a:lnTo>
                <a:lnTo>
                  <a:pt x="50" y="241"/>
                </a:lnTo>
                <a:lnTo>
                  <a:pt x="59" y="248"/>
                </a:lnTo>
                <a:lnTo>
                  <a:pt x="71" y="255"/>
                </a:lnTo>
                <a:lnTo>
                  <a:pt x="83" y="260"/>
                </a:lnTo>
                <a:lnTo>
                  <a:pt x="95" y="266"/>
                </a:lnTo>
                <a:lnTo>
                  <a:pt x="108" y="269"/>
                </a:lnTo>
                <a:lnTo>
                  <a:pt x="122" y="271"/>
                </a:lnTo>
                <a:lnTo>
                  <a:pt x="136" y="271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Freeform 58"/>
          <p:cNvSpPr/>
          <p:nvPr/>
        </p:nvSpPr>
        <p:spPr bwMode="auto">
          <a:xfrm>
            <a:off x="5740400" y="5186660"/>
            <a:ext cx="142875" cy="142875"/>
          </a:xfrm>
          <a:custGeom>
            <a:avLst/>
            <a:gdLst>
              <a:gd name="T0" fmla="*/ 149 w 271"/>
              <a:gd name="T1" fmla="*/ 271 h 271"/>
              <a:gd name="T2" fmla="*/ 176 w 271"/>
              <a:gd name="T3" fmla="*/ 266 h 271"/>
              <a:gd name="T4" fmla="*/ 200 w 271"/>
              <a:gd name="T5" fmla="*/ 255 h 271"/>
              <a:gd name="T6" fmla="*/ 222 w 271"/>
              <a:gd name="T7" fmla="*/ 241 h 271"/>
              <a:gd name="T8" fmla="*/ 241 w 271"/>
              <a:gd name="T9" fmla="*/ 221 h 271"/>
              <a:gd name="T10" fmla="*/ 255 w 271"/>
              <a:gd name="T11" fmla="*/ 200 h 271"/>
              <a:gd name="T12" fmla="*/ 266 w 271"/>
              <a:gd name="T13" fmla="*/ 176 h 271"/>
              <a:gd name="T14" fmla="*/ 271 w 271"/>
              <a:gd name="T15" fmla="*/ 149 h 271"/>
              <a:gd name="T16" fmla="*/ 271 w 271"/>
              <a:gd name="T17" fmla="*/ 122 h 271"/>
              <a:gd name="T18" fmla="*/ 266 w 271"/>
              <a:gd name="T19" fmla="*/ 95 h 271"/>
              <a:gd name="T20" fmla="*/ 255 w 271"/>
              <a:gd name="T21" fmla="*/ 71 h 271"/>
              <a:gd name="T22" fmla="*/ 241 w 271"/>
              <a:gd name="T23" fmla="*/ 49 h 271"/>
              <a:gd name="T24" fmla="*/ 222 w 271"/>
              <a:gd name="T25" fmla="*/ 31 h 271"/>
              <a:gd name="T26" fmla="*/ 200 w 271"/>
              <a:gd name="T27" fmla="*/ 16 h 271"/>
              <a:gd name="T28" fmla="*/ 176 w 271"/>
              <a:gd name="T29" fmla="*/ 6 h 271"/>
              <a:gd name="T30" fmla="*/ 149 w 271"/>
              <a:gd name="T31" fmla="*/ 1 h 271"/>
              <a:gd name="T32" fmla="*/ 122 w 271"/>
              <a:gd name="T33" fmla="*/ 1 h 271"/>
              <a:gd name="T34" fmla="*/ 95 w 271"/>
              <a:gd name="T35" fmla="*/ 6 h 271"/>
              <a:gd name="T36" fmla="*/ 71 w 271"/>
              <a:gd name="T37" fmla="*/ 16 h 271"/>
              <a:gd name="T38" fmla="*/ 50 w 271"/>
              <a:gd name="T39" fmla="*/ 31 h 271"/>
              <a:gd name="T40" fmla="*/ 31 w 271"/>
              <a:gd name="T41" fmla="*/ 49 h 271"/>
              <a:gd name="T42" fmla="*/ 16 w 271"/>
              <a:gd name="T43" fmla="*/ 71 h 271"/>
              <a:gd name="T44" fmla="*/ 6 w 271"/>
              <a:gd name="T45" fmla="*/ 95 h 271"/>
              <a:gd name="T46" fmla="*/ 1 w 271"/>
              <a:gd name="T47" fmla="*/ 122 h 271"/>
              <a:gd name="T48" fmla="*/ 1 w 271"/>
              <a:gd name="T49" fmla="*/ 149 h 271"/>
              <a:gd name="T50" fmla="*/ 6 w 271"/>
              <a:gd name="T51" fmla="*/ 176 h 271"/>
              <a:gd name="T52" fmla="*/ 16 w 271"/>
              <a:gd name="T53" fmla="*/ 200 h 271"/>
              <a:gd name="T54" fmla="*/ 31 w 271"/>
              <a:gd name="T55" fmla="*/ 221 h 271"/>
              <a:gd name="T56" fmla="*/ 50 w 271"/>
              <a:gd name="T57" fmla="*/ 241 h 271"/>
              <a:gd name="T58" fmla="*/ 71 w 271"/>
              <a:gd name="T59" fmla="*/ 255 h 271"/>
              <a:gd name="T60" fmla="*/ 95 w 271"/>
              <a:gd name="T61" fmla="*/ 266 h 271"/>
              <a:gd name="T62" fmla="*/ 122 w 271"/>
              <a:gd name="T63" fmla="*/ 271 h 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71" h="271">
                <a:moveTo>
                  <a:pt x="136" y="271"/>
                </a:moveTo>
                <a:lnTo>
                  <a:pt x="149" y="271"/>
                </a:lnTo>
                <a:lnTo>
                  <a:pt x="163" y="269"/>
                </a:lnTo>
                <a:lnTo>
                  <a:pt x="176" y="266"/>
                </a:lnTo>
                <a:lnTo>
                  <a:pt x="188" y="260"/>
                </a:lnTo>
                <a:lnTo>
                  <a:pt x="200" y="255"/>
                </a:lnTo>
                <a:lnTo>
                  <a:pt x="212" y="248"/>
                </a:lnTo>
                <a:lnTo>
                  <a:pt x="222" y="241"/>
                </a:lnTo>
                <a:lnTo>
                  <a:pt x="231" y="231"/>
                </a:lnTo>
                <a:lnTo>
                  <a:pt x="241" y="221"/>
                </a:lnTo>
                <a:lnTo>
                  <a:pt x="249" y="212"/>
                </a:lnTo>
                <a:lnTo>
                  <a:pt x="255" y="200"/>
                </a:lnTo>
                <a:lnTo>
                  <a:pt x="261" y="188"/>
                </a:lnTo>
                <a:lnTo>
                  <a:pt x="266" y="176"/>
                </a:lnTo>
                <a:lnTo>
                  <a:pt x="269" y="163"/>
                </a:lnTo>
                <a:lnTo>
                  <a:pt x="271" y="149"/>
                </a:lnTo>
                <a:lnTo>
                  <a:pt x="271" y="136"/>
                </a:lnTo>
                <a:lnTo>
                  <a:pt x="271" y="122"/>
                </a:lnTo>
                <a:lnTo>
                  <a:pt x="269" y="108"/>
                </a:lnTo>
                <a:lnTo>
                  <a:pt x="266" y="95"/>
                </a:lnTo>
                <a:lnTo>
                  <a:pt x="261" y="83"/>
                </a:lnTo>
                <a:lnTo>
                  <a:pt x="255" y="71"/>
                </a:lnTo>
                <a:lnTo>
                  <a:pt x="249" y="59"/>
                </a:lnTo>
                <a:lnTo>
                  <a:pt x="241" y="49"/>
                </a:lnTo>
                <a:lnTo>
                  <a:pt x="231" y="40"/>
                </a:lnTo>
                <a:lnTo>
                  <a:pt x="222" y="31"/>
                </a:lnTo>
                <a:lnTo>
                  <a:pt x="212" y="22"/>
                </a:lnTo>
                <a:lnTo>
                  <a:pt x="200" y="16"/>
                </a:lnTo>
                <a:lnTo>
                  <a:pt x="188" y="10"/>
                </a:lnTo>
                <a:lnTo>
                  <a:pt x="176" y="6"/>
                </a:lnTo>
                <a:lnTo>
                  <a:pt x="163" y="2"/>
                </a:lnTo>
                <a:lnTo>
                  <a:pt x="149" y="1"/>
                </a:lnTo>
                <a:lnTo>
                  <a:pt x="136" y="0"/>
                </a:lnTo>
                <a:lnTo>
                  <a:pt x="122" y="1"/>
                </a:lnTo>
                <a:lnTo>
                  <a:pt x="108" y="2"/>
                </a:lnTo>
                <a:lnTo>
                  <a:pt x="95" y="6"/>
                </a:lnTo>
                <a:lnTo>
                  <a:pt x="83" y="10"/>
                </a:lnTo>
                <a:lnTo>
                  <a:pt x="71" y="16"/>
                </a:lnTo>
                <a:lnTo>
                  <a:pt x="59" y="22"/>
                </a:lnTo>
                <a:lnTo>
                  <a:pt x="50" y="31"/>
                </a:lnTo>
                <a:lnTo>
                  <a:pt x="40" y="40"/>
                </a:lnTo>
                <a:lnTo>
                  <a:pt x="31" y="49"/>
                </a:lnTo>
                <a:lnTo>
                  <a:pt x="23" y="59"/>
                </a:lnTo>
                <a:lnTo>
                  <a:pt x="16" y="71"/>
                </a:lnTo>
                <a:lnTo>
                  <a:pt x="11" y="83"/>
                </a:lnTo>
                <a:lnTo>
                  <a:pt x="6" y="95"/>
                </a:lnTo>
                <a:lnTo>
                  <a:pt x="2" y="108"/>
                </a:lnTo>
                <a:lnTo>
                  <a:pt x="1" y="122"/>
                </a:lnTo>
                <a:lnTo>
                  <a:pt x="0" y="136"/>
                </a:lnTo>
                <a:lnTo>
                  <a:pt x="1" y="149"/>
                </a:lnTo>
                <a:lnTo>
                  <a:pt x="2" y="163"/>
                </a:lnTo>
                <a:lnTo>
                  <a:pt x="6" y="176"/>
                </a:lnTo>
                <a:lnTo>
                  <a:pt x="11" y="188"/>
                </a:lnTo>
                <a:lnTo>
                  <a:pt x="16" y="200"/>
                </a:lnTo>
                <a:lnTo>
                  <a:pt x="23" y="212"/>
                </a:lnTo>
                <a:lnTo>
                  <a:pt x="31" y="221"/>
                </a:lnTo>
                <a:lnTo>
                  <a:pt x="40" y="231"/>
                </a:lnTo>
                <a:lnTo>
                  <a:pt x="50" y="241"/>
                </a:lnTo>
                <a:lnTo>
                  <a:pt x="59" y="248"/>
                </a:lnTo>
                <a:lnTo>
                  <a:pt x="71" y="255"/>
                </a:lnTo>
                <a:lnTo>
                  <a:pt x="83" y="260"/>
                </a:lnTo>
                <a:lnTo>
                  <a:pt x="95" y="266"/>
                </a:lnTo>
                <a:lnTo>
                  <a:pt x="108" y="269"/>
                </a:lnTo>
                <a:lnTo>
                  <a:pt x="122" y="271"/>
                </a:lnTo>
                <a:lnTo>
                  <a:pt x="136" y="271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Freeform 59"/>
          <p:cNvSpPr/>
          <p:nvPr/>
        </p:nvSpPr>
        <p:spPr bwMode="auto">
          <a:xfrm>
            <a:off x="8631238" y="4445298"/>
            <a:ext cx="142875" cy="142875"/>
          </a:xfrm>
          <a:custGeom>
            <a:avLst/>
            <a:gdLst>
              <a:gd name="T0" fmla="*/ 149 w 271"/>
              <a:gd name="T1" fmla="*/ 271 h 271"/>
              <a:gd name="T2" fmla="*/ 176 w 271"/>
              <a:gd name="T3" fmla="*/ 266 h 271"/>
              <a:gd name="T4" fmla="*/ 200 w 271"/>
              <a:gd name="T5" fmla="*/ 255 h 271"/>
              <a:gd name="T6" fmla="*/ 222 w 271"/>
              <a:gd name="T7" fmla="*/ 241 h 271"/>
              <a:gd name="T8" fmla="*/ 241 w 271"/>
              <a:gd name="T9" fmla="*/ 221 h 271"/>
              <a:gd name="T10" fmla="*/ 255 w 271"/>
              <a:gd name="T11" fmla="*/ 200 h 271"/>
              <a:gd name="T12" fmla="*/ 266 w 271"/>
              <a:gd name="T13" fmla="*/ 176 h 271"/>
              <a:gd name="T14" fmla="*/ 271 w 271"/>
              <a:gd name="T15" fmla="*/ 149 h 271"/>
              <a:gd name="T16" fmla="*/ 271 w 271"/>
              <a:gd name="T17" fmla="*/ 122 h 271"/>
              <a:gd name="T18" fmla="*/ 266 w 271"/>
              <a:gd name="T19" fmla="*/ 95 h 271"/>
              <a:gd name="T20" fmla="*/ 255 w 271"/>
              <a:gd name="T21" fmla="*/ 71 h 271"/>
              <a:gd name="T22" fmla="*/ 241 w 271"/>
              <a:gd name="T23" fmla="*/ 49 h 271"/>
              <a:gd name="T24" fmla="*/ 222 w 271"/>
              <a:gd name="T25" fmla="*/ 31 h 271"/>
              <a:gd name="T26" fmla="*/ 200 w 271"/>
              <a:gd name="T27" fmla="*/ 16 h 271"/>
              <a:gd name="T28" fmla="*/ 176 w 271"/>
              <a:gd name="T29" fmla="*/ 6 h 271"/>
              <a:gd name="T30" fmla="*/ 149 w 271"/>
              <a:gd name="T31" fmla="*/ 1 h 271"/>
              <a:gd name="T32" fmla="*/ 122 w 271"/>
              <a:gd name="T33" fmla="*/ 1 h 271"/>
              <a:gd name="T34" fmla="*/ 95 w 271"/>
              <a:gd name="T35" fmla="*/ 6 h 271"/>
              <a:gd name="T36" fmla="*/ 71 w 271"/>
              <a:gd name="T37" fmla="*/ 16 h 271"/>
              <a:gd name="T38" fmla="*/ 50 w 271"/>
              <a:gd name="T39" fmla="*/ 31 h 271"/>
              <a:gd name="T40" fmla="*/ 31 w 271"/>
              <a:gd name="T41" fmla="*/ 49 h 271"/>
              <a:gd name="T42" fmla="*/ 16 w 271"/>
              <a:gd name="T43" fmla="*/ 71 h 271"/>
              <a:gd name="T44" fmla="*/ 6 w 271"/>
              <a:gd name="T45" fmla="*/ 95 h 271"/>
              <a:gd name="T46" fmla="*/ 1 w 271"/>
              <a:gd name="T47" fmla="*/ 122 h 271"/>
              <a:gd name="T48" fmla="*/ 1 w 271"/>
              <a:gd name="T49" fmla="*/ 149 h 271"/>
              <a:gd name="T50" fmla="*/ 6 w 271"/>
              <a:gd name="T51" fmla="*/ 176 h 271"/>
              <a:gd name="T52" fmla="*/ 16 w 271"/>
              <a:gd name="T53" fmla="*/ 200 h 271"/>
              <a:gd name="T54" fmla="*/ 31 w 271"/>
              <a:gd name="T55" fmla="*/ 221 h 271"/>
              <a:gd name="T56" fmla="*/ 50 w 271"/>
              <a:gd name="T57" fmla="*/ 241 h 271"/>
              <a:gd name="T58" fmla="*/ 71 w 271"/>
              <a:gd name="T59" fmla="*/ 255 h 271"/>
              <a:gd name="T60" fmla="*/ 95 w 271"/>
              <a:gd name="T61" fmla="*/ 266 h 271"/>
              <a:gd name="T62" fmla="*/ 122 w 271"/>
              <a:gd name="T63" fmla="*/ 271 h 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71" h="271">
                <a:moveTo>
                  <a:pt x="136" y="271"/>
                </a:moveTo>
                <a:lnTo>
                  <a:pt x="149" y="271"/>
                </a:lnTo>
                <a:lnTo>
                  <a:pt x="163" y="269"/>
                </a:lnTo>
                <a:lnTo>
                  <a:pt x="176" y="266"/>
                </a:lnTo>
                <a:lnTo>
                  <a:pt x="188" y="260"/>
                </a:lnTo>
                <a:lnTo>
                  <a:pt x="200" y="255"/>
                </a:lnTo>
                <a:lnTo>
                  <a:pt x="212" y="248"/>
                </a:lnTo>
                <a:lnTo>
                  <a:pt x="222" y="241"/>
                </a:lnTo>
                <a:lnTo>
                  <a:pt x="231" y="231"/>
                </a:lnTo>
                <a:lnTo>
                  <a:pt x="241" y="221"/>
                </a:lnTo>
                <a:lnTo>
                  <a:pt x="249" y="212"/>
                </a:lnTo>
                <a:lnTo>
                  <a:pt x="255" y="200"/>
                </a:lnTo>
                <a:lnTo>
                  <a:pt x="261" y="188"/>
                </a:lnTo>
                <a:lnTo>
                  <a:pt x="266" y="176"/>
                </a:lnTo>
                <a:lnTo>
                  <a:pt x="269" y="163"/>
                </a:lnTo>
                <a:lnTo>
                  <a:pt x="271" y="149"/>
                </a:lnTo>
                <a:lnTo>
                  <a:pt x="271" y="136"/>
                </a:lnTo>
                <a:lnTo>
                  <a:pt x="271" y="122"/>
                </a:lnTo>
                <a:lnTo>
                  <a:pt x="269" y="108"/>
                </a:lnTo>
                <a:lnTo>
                  <a:pt x="266" y="95"/>
                </a:lnTo>
                <a:lnTo>
                  <a:pt x="261" y="83"/>
                </a:lnTo>
                <a:lnTo>
                  <a:pt x="255" y="71"/>
                </a:lnTo>
                <a:lnTo>
                  <a:pt x="249" y="59"/>
                </a:lnTo>
                <a:lnTo>
                  <a:pt x="241" y="49"/>
                </a:lnTo>
                <a:lnTo>
                  <a:pt x="231" y="40"/>
                </a:lnTo>
                <a:lnTo>
                  <a:pt x="222" y="31"/>
                </a:lnTo>
                <a:lnTo>
                  <a:pt x="212" y="22"/>
                </a:lnTo>
                <a:lnTo>
                  <a:pt x="200" y="16"/>
                </a:lnTo>
                <a:lnTo>
                  <a:pt x="188" y="10"/>
                </a:lnTo>
                <a:lnTo>
                  <a:pt x="176" y="6"/>
                </a:lnTo>
                <a:lnTo>
                  <a:pt x="163" y="2"/>
                </a:lnTo>
                <a:lnTo>
                  <a:pt x="149" y="1"/>
                </a:lnTo>
                <a:lnTo>
                  <a:pt x="136" y="0"/>
                </a:lnTo>
                <a:lnTo>
                  <a:pt x="122" y="1"/>
                </a:lnTo>
                <a:lnTo>
                  <a:pt x="108" y="2"/>
                </a:lnTo>
                <a:lnTo>
                  <a:pt x="95" y="6"/>
                </a:lnTo>
                <a:lnTo>
                  <a:pt x="83" y="10"/>
                </a:lnTo>
                <a:lnTo>
                  <a:pt x="71" y="16"/>
                </a:lnTo>
                <a:lnTo>
                  <a:pt x="59" y="22"/>
                </a:lnTo>
                <a:lnTo>
                  <a:pt x="50" y="31"/>
                </a:lnTo>
                <a:lnTo>
                  <a:pt x="40" y="40"/>
                </a:lnTo>
                <a:lnTo>
                  <a:pt x="31" y="49"/>
                </a:lnTo>
                <a:lnTo>
                  <a:pt x="23" y="59"/>
                </a:lnTo>
                <a:lnTo>
                  <a:pt x="16" y="71"/>
                </a:lnTo>
                <a:lnTo>
                  <a:pt x="11" y="83"/>
                </a:lnTo>
                <a:lnTo>
                  <a:pt x="6" y="95"/>
                </a:lnTo>
                <a:lnTo>
                  <a:pt x="2" y="108"/>
                </a:lnTo>
                <a:lnTo>
                  <a:pt x="1" y="122"/>
                </a:lnTo>
                <a:lnTo>
                  <a:pt x="0" y="136"/>
                </a:lnTo>
                <a:lnTo>
                  <a:pt x="1" y="149"/>
                </a:lnTo>
                <a:lnTo>
                  <a:pt x="2" y="163"/>
                </a:lnTo>
                <a:lnTo>
                  <a:pt x="6" y="176"/>
                </a:lnTo>
                <a:lnTo>
                  <a:pt x="11" y="188"/>
                </a:lnTo>
                <a:lnTo>
                  <a:pt x="16" y="200"/>
                </a:lnTo>
                <a:lnTo>
                  <a:pt x="23" y="212"/>
                </a:lnTo>
                <a:lnTo>
                  <a:pt x="31" y="221"/>
                </a:lnTo>
                <a:lnTo>
                  <a:pt x="40" y="231"/>
                </a:lnTo>
                <a:lnTo>
                  <a:pt x="50" y="241"/>
                </a:lnTo>
                <a:lnTo>
                  <a:pt x="59" y="248"/>
                </a:lnTo>
                <a:lnTo>
                  <a:pt x="71" y="255"/>
                </a:lnTo>
                <a:lnTo>
                  <a:pt x="83" y="260"/>
                </a:lnTo>
                <a:lnTo>
                  <a:pt x="95" y="266"/>
                </a:lnTo>
                <a:lnTo>
                  <a:pt x="108" y="269"/>
                </a:lnTo>
                <a:lnTo>
                  <a:pt x="122" y="271"/>
                </a:lnTo>
                <a:lnTo>
                  <a:pt x="136" y="271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Text Box 71"/>
          <p:cNvSpPr txBox="1">
            <a:spLocks noChangeArrowheads="1"/>
          </p:cNvSpPr>
          <p:nvPr/>
        </p:nvSpPr>
        <p:spPr bwMode="auto">
          <a:xfrm>
            <a:off x="7951788" y="2679998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 Narrow" panose="020B0606020202030204" pitchFamily="34" charset="0"/>
              </a:rPr>
              <a:t>E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6919913" y="3281660"/>
            <a:ext cx="504825" cy="592138"/>
            <a:chOff x="6234113" y="2143125"/>
            <a:chExt cx="504825" cy="592138"/>
          </a:xfrm>
        </p:grpSpPr>
        <p:sp>
          <p:nvSpPr>
            <p:cNvPr id="48" name="Freeform 73"/>
            <p:cNvSpPr/>
            <p:nvPr/>
          </p:nvSpPr>
          <p:spPr bwMode="auto">
            <a:xfrm>
              <a:off x="6497638" y="2592388"/>
              <a:ext cx="142875" cy="142875"/>
            </a:xfrm>
            <a:custGeom>
              <a:avLst/>
              <a:gdLst>
                <a:gd name="T0" fmla="*/ 149 w 271"/>
                <a:gd name="T1" fmla="*/ 271 h 271"/>
                <a:gd name="T2" fmla="*/ 176 w 271"/>
                <a:gd name="T3" fmla="*/ 266 h 271"/>
                <a:gd name="T4" fmla="*/ 200 w 271"/>
                <a:gd name="T5" fmla="*/ 255 h 271"/>
                <a:gd name="T6" fmla="*/ 222 w 271"/>
                <a:gd name="T7" fmla="*/ 241 h 271"/>
                <a:gd name="T8" fmla="*/ 241 w 271"/>
                <a:gd name="T9" fmla="*/ 221 h 271"/>
                <a:gd name="T10" fmla="*/ 255 w 271"/>
                <a:gd name="T11" fmla="*/ 200 h 271"/>
                <a:gd name="T12" fmla="*/ 266 w 271"/>
                <a:gd name="T13" fmla="*/ 176 h 271"/>
                <a:gd name="T14" fmla="*/ 271 w 271"/>
                <a:gd name="T15" fmla="*/ 149 h 271"/>
                <a:gd name="T16" fmla="*/ 271 w 271"/>
                <a:gd name="T17" fmla="*/ 122 h 271"/>
                <a:gd name="T18" fmla="*/ 266 w 271"/>
                <a:gd name="T19" fmla="*/ 95 h 271"/>
                <a:gd name="T20" fmla="*/ 255 w 271"/>
                <a:gd name="T21" fmla="*/ 71 h 271"/>
                <a:gd name="T22" fmla="*/ 241 w 271"/>
                <a:gd name="T23" fmla="*/ 49 h 271"/>
                <a:gd name="T24" fmla="*/ 222 w 271"/>
                <a:gd name="T25" fmla="*/ 31 h 271"/>
                <a:gd name="T26" fmla="*/ 200 w 271"/>
                <a:gd name="T27" fmla="*/ 16 h 271"/>
                <a:gd name="T28" fmla="*/ 176 w 271"/>
                <a:gd name="T29" fmla="*/ 6 h 271"/>
                <a:gd name="T30" fmla="*/ 149 w 271"/>
                <a:gd name="T31" fmla="*/ 1 h 271"/>
                <a:gd name="T32" fmla="*/ 122 w 271"/>
                <a:gd name="T33" fmla="*/ 1 h 271"/>
                <a:gd name="T34" fmla="*/ 95 w 271"/>
                <a:gd name="T35" fmla="*/ 6 h 271"/>
                <a:gd name="T36" fmla="*/ 71 w 271"/>
                <a:gd name="T37" fmla="*/ 16 h 271"/>
                <a:gd name="T38" fmla="*/ 50 w 271"/>
                <a:gd name="T39" fmla="*/ 31 h 271"/>
                <a:gd name="T40" fmla="*/ 31 w 271"/>
                <a:gd name="T41" fmla="*/ 49 h 271"/>
                <a:gd name="T42" fmla="*/ 16 w 271"/>
                <a:gd name="T43" fmla="*/ 71 h 271"/>
                <a:gd name="T44" fmla="*/ 6 w 271"/>
                <a:gd name="T45" fmla="*/ 95 h 271"/>
                <a:gd name="T46" fmla="*/ 1 w 271"/>
                <a:gd name="T47" fmla="*/ 122 h 271"/>
                <a:gd name="T48" fmla="*/ 1 w 271"/>
                <a:gd name="T49" fmla="*/ 149 h 271"/>
                <a:gd name="T50" fmla="*/ 6 w 271"/>
                <a:gd name="T51" fmla="*/ 176 h 271"/>
                <a:gd name="T52" fmla="*/ 16 w 271"/>
                <a:gd name="T53" fmla="*/ 200 h 271"/>
                <a:gd name="T54" fmla="*/ 31 w 271"/>
                <a:gd name="T55" fmla="*/ 221 h 271"/>
                <a:gd name="T56" fmla="*/ 50 w 271"/>
                <a:gd name="T57" fmla="*/ 241 h 271"/>
                <a:gd name="T58" fmla="*/ 71 w 271"/>
                <a:gd name="T59" fmla="*/ 255 h 271"/>
                <a:gd name="T60" fmla="*/ 95 w 271"/>
                <a:gd name="T61" fmla="*/ 266 h 271"/>
                <a:gd name="T62" fmla="*/ 122 w 271"/>
                <a:gd name="T63" fmla="*/ 271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71" h="271">
                  <a:moveTo>
                    <a:pt x="136" y="271"/>
                  </a:moveTo>
                  <a:lnTo>
                    <a:pt x="149" y="271"/>
                  </a:lnTo>
                  <a:lnTo>
                    <a:pt x="163" y="269"/>
                  </a:lnTo>
                  <a:lnTo>
                    <a:pt x="176" y="266"/>
                  </a:lnTo>
                  <a:lnTo>
                    <a:pt x="188" y="260"/>
                  </a:lnTo>
                  <a:lnTo>
                    <a:pt x="200" y="255"/>
                  </a:lnTo>
                  <a:lnTo>
                    <a:pt x="212" y="248"/>
                  </a:lnTo>
                  <a:lnTo>
                    <a:pt x="222" y="241"/>
                  </a:lnTo>
                  <a:lnTo>
                    <a:pt x="231" y="231"/>
                  </a:lnTo>
                  <a:lnTo>
                    <a:pt x="241" y="221"/>
                  </a:lnTo>
                  <a:lnTo>
                    <a:pt x="249" y="212"/>
                  </a:lnTo>
                  <a:lnTo>
                    <a:pt x="255" y="200"/>
                  </a:lnTo>
                  <a:lnTo>
                    <a:pt x="261" y="188"/>
                  </a:lnTo>
                  <a:lnTo>
                    <a:pt x="266" y="176"/>
                  </a:lnTo>
                  <a:lnTo>
                    <a:pt x="269" y="163"/>
                  </a:lnTo>
                  <a:lnTo>
                    <a:pt x="271" y="149"/>
                  </a:lnTo>
                  <a:lnTo>
                    <a:pt x="271" y="136"/>
                  </a:lnTo>
                  <a:lnTo>
                    <a:pt x="271" y="122"/>
                  </a:lnTo>
                  <a:lnTo>
                    <a:pt x="269" y="108"/>
                  </a:lnTo>
                  <a:lnTo>
                    <a:pt x="266" y="95"/>
                  </a:lnTo>
                  <a:lnTo>
                    <a:pt x="261" y="83"/>
                  </a:lnTo>
                  <a:lnTo>
                    <a:pt x="255" y="71"/>
                  </a:lnTo>
                  <a:lnTo>
                    <a:pt x="249" y="59"/>
                  </a:lnTo>
                  <a:lnTo>
                    <a:pt x="241" y="49"/>
                  </a:lnTo>
                  <a:lnTo>
                    <a:pt x="231" y="40"/>
                  </a:lnTo>
                  <a:lnTo>
                    <a:pt x="222" y="31"/>
                  </a:lnTo>
                  <a:lnTo>
                    <a:pt x="212" y="22"/>
                  </a:lnTo>
                  <a:lnTo>
                    <a:pt x="200" y="16"/>
                  </a:lnTo>
                  <a:lnTo>
                    <a:pt x="188" y="10"/>
                  </a:lnTo>
                  <a:lnTo>
                    <a:pt x="176" y="6"/>
                  </a:lnTo>
                  <a:lnTo>
                    <a:pt x="163" y="2"/>
                  </a:lnTo>
                  <a:lnTo>
                    <a:pt x="149" y="1"/>
                  </a:lnTo>
                  <a:lnTo>
                    <a:pt x="136" y="0"/>
                  </a:lnTo>
                  <a:lnTo>
                    <a:pt x="122" y="1"/>
                  </a:lnTo>
                  <a:lnTo>
                    <a:pt x="108" y="2"/>
                  </a:lnTo>
                  <a:lnTo>
                    <a:pt x="95" y="6"/>
                  </a:lnTo>
                  <a:lnTo>
                    <a:pt x="83" y="10"/>
                  </a:lnTo>
                  <a:lnTo>
                    <a:pt x="71" y="16"/>
                  </a:lnTo>
                  <a:lnTo>
                    <a:pt x="59" y="22"/>
                  </a:lnTo>
                  <a:lnTo>
                    <a:pt x="50" y="31"/>
                  </a:lnTo>
                  <a:lnTo>
                    <a:pt x="40" y="40"/>
                  </a:lnTo>
                  <a:lnTo>
                    <a:pt x="31" y="49"/>
                  </a:lnTo>
                  <a:lnTo>
                    <a:pt x="23" y="59"/>
                  </a:lnTo>
                  <a:lnTo>
                    <a:pt x="16" y="71"/>
                  </a:lnTo>
                  <a:lnTo>
                    <a:pt x="11" y="83"/>
                  </a:lnTo>
                  <a:lnTo>
                    <a:pt x="6" y="95"/>
                  </a:lnTo>
                  <a:lnTo>
                    <a:pt x="2" y="108"/>
                  </a:lnTo>
                  <a:lnTo>
                    <a:pt x="1" y="122"/>
                  </a:lnTo>
                  <a:lnTo>
                    <a:pt x="0" y="136"/>
                  </a:lnTo>
                  <a:lnTo>
                    <a:pt x="1" y="149"/>
                  </a:lnTo>
                  <a:lnTo>
                    <a:pt x="2" y="163"/>
                  </a:lnTo>
                  <a:lnTo>
                    <a:pt x="6" y="176"/>
                  </a:lnTo>
                  <a:lnTo>
                    <a:pt x="11" y="188"/>
                  </a:lnTo>
                  <a:lnTo>
                    <a:pt x="16" y="200"/>
                  </a:lnTo>
                  <a:lnTo>
                    <a:pt x="23" y="212"/>
                  </a:lnTo>
                  <a:lnTo>
                    <a:pt x="31" y="221"/>
                  </a:lnTo>
                  <a:lnTo>
                    <a:pt x="40" y="231"/>
                  </a:lnTo>
                  <a:lnTo>
                    <a:pt x="50" y="241"/>
                  </a:lnTo>
                  <a:lnTo>
                    <a:pt x="59" y="248"/>
                  </a:lnTo>
                  <a:lnTo>
                    <a:pt x="71" y="255"/>
                  </a:lnTo>
                  <a:lnTo>
                    <a:pt x="83" y="260"/>
                  </a:lnTo>
                  <a:lnTo>
                    <a:pt x="95" y="266"/>
                  </a:lnTo>
                  <a:lnTo>
                    <a:pt x="108" y="269"/>
                  </a:lnTo>
                  <a:lnTo>
                    <a:pt x="122" y="271"/>
                  </a:lnTo>
                  <a:lnTo>
                    <a:pt x="136" y="27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Text Box 75"/>
            <p:cNvSpPr txBox="1">
              <a:spLocks noChangeArrowheads="1"/>
            </p:cNvSpPr>
            <p:nvPr/>
          </p:nvSpPr>
          <p:spPr bwMode="auto">
            <a:xfrm>
              <a:off x="6234113" y="2143125"/>
              <a:ext cx="50482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C00000"/>
                  </a:solidFill>
                  <a:latin typeface="Arial Narrow" panose="020B0606020202030204" pitchFamily="34" charset="0"/>
                </a:rPr>
                <a:t>G</a:t>
              </a: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7185025" y="4804073"/>
            <a:ext cx="549276" cy="465138"/>
            <a:chOff x="6499225" y="3665538"/>
            <a:chExt cx="549276" cy="465138"/>
          </a:xfrm>
        </p:grpSpPr>
        <p:sp>
          <p:nvSpPr>
            <p:cNvPr id="51" name="Text Box 74"/>
            <p:cNvSpPr txBox="1">
              <a:spLocks noChangeArrowheads="1"/>
            </p:cNvSpPr>
            <p:nvPr/>
          </p:nvSpPr>
          <p:spPr bwMode="auto">
            <a:xfrm>
              <a:off x="6543676" y="3673476"/>
              <a:ext cx="50482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latin typeface="Arial Narrow" panose="020B0606020202030204" pitchFamily="34" charset="0"/>
                </a:rPr>
                <a:t>D</a:t>
              </a:r>
            </a:p>
          </p:txBody>
        </p:sp>
        <p:sp>
          <p:nvSpPr>
            <p:cNvPr id="52" name="Freeform 76"/>
            <p:cNvSpPr/>
            <p:nvPr/>
          </p:nvSpPr>
          <p:spPr bwMode="auto">
            <a:xfrm>
              <a:off x="6499225" y="3665538"/>
              <a:ext cx="142875" cy="142875"/>
            </a:xfrm>
            <a:custGeom>
              <a:avLst/>
              <a:gdLst>
                <a:gd name="T0" fmla="*/ 149 w 271"/>
                <a:gd name="T1" fmla="*/ 271 h 271"/>
                <a:gd name="T2" fmla="*/ 176 w 271"/>
                <a:gd name="T3" fmla="*/ 266 h 271"/>
                <a:gd name="T4" fmla="*/ 200 w 271"/>
                <a:gd name="T5" fmla="*/ 255 h 271"/>
                <a:gd name="T6" fmla="*/ 222 w 271"/>
                <a:gd name="T7" fmla="*/ 241 h 271"/>
                <a:gd name="T8" fmla="*/ 241 w 271"/>
                <a:gd name="T9" fmla="*/ 221 h 271"/>
                <a:gd name="T10" fmla="*/ 255 w 271"/>
                <a:gd name="T11" fmla="*/ 200 h 271"/>
                <a:gd name="T12" fmla="*/ 266 w 271"/>
                <a:gd name="T13" fmla="*/ 176 h 271"/>
                <a:gd name="T14" fmla="*/ 271 w 271"/>
                <a:gd name="T15" fmla="*/ 149 h 271"/>
                <a:gd name="T16" fmla="*/ 271 w 271"/>
                <a:gd name="T17" fmla="*/ 122 h 271"/>
                <a:gd name="T18" fmla="*/ 266 w 271"/>
                <a:gd name="T19" fmla="*/ 95 h 271"/>
                <a:gd name="T20" fmla="*/ 255 w 271"/>
                <a:gd name="T21" fmla="*/ 71 h 271"/>
                <a:gd name="T22" fmla="*/ 241 w 271"/>
                <a:gd name="T23" fmla="*/ 49 h 271"/>
                <a:gd name="T24" fmla="*/ 222 w 271"/>
                <a:gd name="T25" fmla="*/ 31 h 271"/>
                <a:gd name="T26" fmla="*/ 200 w 271"/>
                <a:gd name="T27" fmla="*/ 16 h 271"/>
                <a:gd name="T28" fmla="*/ 176 w 271"/>
                <a:gd name="T29" fmla="*/ 6 h 271"/>
                <a:gd name="T30" fmla="*/ 149 w 271"/>
                <a:gd name="T31" fmla="*/ 1 h 271"/>
                <a:gd name="T32" fmla="*/ 122 w 271"/>
                <a:gd name="T33" fmla="*/ 1 h 271"/>
                <a:gd name="T34" fmla="*/ 95 w 271"/>
                <a:gd name="T35" fmla="*/ 6 h 271"/>
                <a:gd name="T36" fmla="*/ 71 w 271"/>
                <a:gd name="T37" fmla="*/ 16 h 271"/>
                <a:gd name="T38" fmla="*/ 50 w 271"/>
                <a:gd name="T39" fmla="*/ 31 h 271"/>
                <a:gd name="T40" fmla="*/ 31 w 271"/>
                <a:gd name="T41" fmla="*/ 49 h 271"/>
                <a:gd name="T42" fmla="*/ 16 w 271"/>
                <a:gd name="T43" fmla="*/ 71 h 271"/>
                <a:gd name="T44" fmla="*/ 6 w 271"/>
                <a:gd name="T45" fmla="*/ 95 h 271"/>
                <a:gd name="T46" fmla="*/ 1 w 271"/>
                <a:gd name="T47" fmla="*/ 122 h 271"/>
                <a:gd name="T48" fmla="*/ 1 w 271"/>
                <a:gd name="T49" fmla="*/ 149 h 271"/>
                <a:gd name="T50" fmla="*/ 6 w 271"/>
                <a:gd name="T51" fmla="*/ 176 h 271"/>
                <a:gd name="T52" fmla="*/ 16 w 271"/>
                <a:gd name="T53" fmla="*/ 200 h 271"/>
                <a:gd name="T54" fmla="*/ 31 w 271"/>
                <a:gd name="T55" fmla="*/ 221 h 271"/>
                <a:gd name="T56" fmla="*/ 50 w 271"/>
                <a:gd name="T57" fmla="*/ 241 h 271"/>
                <a:gd name="T58" fmla="*/ 71 w 271"/>
                <a:gd name="T59" fmla="*/ 255 h 271"/>
                <a:gd name="T60" fmla="*/ 95 w 271"/>
                <a:gd name="T61" fmla="*/ 266 h 271"/>
                <a:gd name="T62" fmla="*/ 122 w 271"/>
                <a:gd name="T63" fmla="*/ 271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71" h="271">
                  <a:moveTo>
                    <a:pt x="136" y="271"/>
                  </a:moveTo>
                  <a:lnTo>
                    <a:pt x="149" y="271"/>
                  </a:lnTo>
                  <a:lnTo>
                    <a:pt x="163" y="269"/>
                  </a:lnTo>
                  <a:lnTo>
                    <a:pt x="176" y="266"/>
                  </a:lnTo>
                  <a:lnTo>
                    <a:pt x="188" y="260"/>
                  </a:lnTo>
                  <a:lnTo>
                    <a:pt x="200" y="255"/>
                  </a:lnTo>
                  <a:lnTo>
                    <a:pt x="212" y="248"/>
                  </a:lnTo>
                  <a:lnTo>
                    <a:pt x="222" y="241"/>
                  </a:lnTo>
                  <a:lnTo>
                    <a:pt x="231" y="231"/>
                  </a:lnTo>
                  <a:lnTo>
                    <a:pt x="241" y="221"/>
                  </a:lnTo>
                  <a:lnTo>
                    <a:pt x="249" y="212"/>
                  </a:lnTo>
                  <a:lnTo>
                    <a:pt x="255" y="200"/>
                  </a:lnTo>
                  <a:lnTo>
                    <a:pt x="261" y="188"/>
                  </a:lnTo>
                  <a:lnTo>
                    <a:pt x="266" y="176"/>
                  </a:lnTo>
                  <a:lnTo>
                    <a:pt x="269" y="163"/>
                  </a:lnTo>
                  <a:lnTo>
                    <a:pt x="271" y="149"/>
                  </a:lnTo>
                  <a:lnTo>
                    <a:pt x="271" y="136"/>
                  </a:lnTo>
                  <a:lnTo>
                    <a:pt x="271" y="122"/>
                  </a:lnTo>
                  <a:lnTo>
                    <a:pt x="269" y="108"/>
                  </a:lnTo>
                  <a:lnTo>
                    <a:pt x="266" y="95"/>
                  </a:lnTo>
                  <a:lnTo>
                    <a:pt x="261" y="83"/>
                  </a:lnTo>
                  <a:lnTo>
                    <a:pt x="255" y="71"/>
                  </a:lnTo>
                  <a:lnTo>
                    <a:pt x="249" y="59"/>
                  </a:lnTo>
                  <a:lnTo>
                    <a:pt x="241" y="49"/>
                  </a:lnTo>
                  <a:lnTo>
                    <a:pt x="231" y="40"/>
                  </a:lnTo>
                  <a:lnTo>
                    <a:pt x="222" y="31"/>
                  </a:lnTo>
                  <a:lnTo>
                    <a:pt x="212" y="22"/>
                  </a:lnTo>
                  <a:lnTo>
                    <a:pt x="200" y="16"/>
                  </a:lnTo>
                  <a:lnTo>
                    <a:pt x="188" y="10"/>
                  </a:lnTo>
                  <a:lnTo>
                    <a:pt x="176" y="6"/>
                  </a:lnTo>
                  <a:lnTo>
                    <a:pt x="163" y="2"/>
                  </a:lnTo>
                  <a:lnTo>
                    <a:pt x="149" y="1"/>
                  </a:lnTo>
                  <a:lnTo>
                    <a:pt x="136" y="0"/>
                  </a:lnTo>
                  <a:lnTo>
                    <a:pt x="122" y="1"/>
                  </a:lnTo>
                  <a:lnTo>
                    <a:pt x="108" y="2"/>
                  </a:lnTo>
                  <a:lnTo>
                    <a:pt x="95" y="6"/>
                  </a:lnTo>
                  <a:lnTo>
                    <a:pt x="83" y="10"/>
                  </a:lnTo>
                  <a:lnTo>
                    <a:pt x="71" y="16"/>
                  </a:lnTo>
                  <a:lnTo>
                    <a:pt x="59" y="22"/>
                  </a:lnTo>
                  <a:lnTo>
                    <a:pt x="50" y="31"/>
                  </a:lnTo>
                  <a:lnTo>
                    <a:pt x="40" y="40"/>
                  </a:lnTo>
                  <a:lnTo>
                    <a:pt x="31" y="49"/>
                  </a:lnTo>
                  <a:lnTo>
                    <a:pt x="23" y="59"/>
                  </a:lnTo>
                  <a:lnTo>
                    <a:pt x="16" y="71"/>
                  </a:lnTo>
                  <a:lnTo>
                    <a:pt x="11" y="83"/>
                  </a:lnTo>
                  <a:lnTo>
                    <a:pt x="6" y="95"/>
                  </a:lnTo>
                  <a:lnTo>
                    <a:pt x="2" y="108"/>
                  </a:lnTo>
                  <a:lnTo>
                    <a:pt x="1" y="122"/>
                  </a:lnTo>
                  <a:lnTo>
                    <a:pt x="0" y="136"/>
                  </a:lnTo>
                  <a:lnTo>
                    <a:pt x="1" y="149"/>
                  </a:lnTo>
                  <a:lnTo>
                    <a:pt x="2" y="163"/>
                  </a:lnTo>
                  <a:lnTo>
                    <a:pt x="6" y="176"/>
                  </a:lnTo>
                  <a:lnTo>
                    <a:pt x="11" y="188"/>
                  </a:lnTo>
                  <a:lnTo>
                    <a:pt x="16" y="200"/>
                  </a:lnTo>
                  <a:lnTo>
                    <a:pt x="23" y="212"/>
                  </a:lnTo>
                  <a:lnTo>
                    <a:pt x="31" y="221"/>
                  </a:lnTo>
                  <a:lnTo>
                    <a:pt x="40" y="231"/>
                  </a:lnTo>
                  <a:lnTo>
                    <a:pt x="50" y="241"/>
                  </a:lnTo>
                  <a:lnTo>
                    <a:pt x="59" y="248"/>
                  </a:lnTo>
                  <a:lnTo>
                    <a:pt x="71" y="255"/>
                  </a:lnTo>
                  <a:lnTo>
                    <a:pt x="83" y="260"/>
                  </a:lnTo>
                  <a:lnTo>
                    <a:pt x="95" y="266"/>
                  </a:lnTo>
                  <a:lnTo>
                    <a:pt x="108" y="269"/>
                  </a:lnTo>
                  <a:lnTo>
                    <a:pt x="122" y="271"/>
                  </a:lnTo>
                  <a:lnTo>
                    <a:pt x="136" y="27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186488" y="2465685"/>
            <a:ext cx="792162" cy="1728788"/>
            <a:chOff x="5500688" y="1327150"/>
            <a:chExt cx="792162" cy="1728788"/>
          </a:xfrm>
        </p:grpSpPr>
        <p:sp>
          <p:nvSpPr>
            <p:cNvPr id="54" name="Text Box 72"/>
            <p:cNvSpPr txBox="1">
              <a:spLocks noChangeArrowheads="1"/>
            </p:cNvSpPr>
            <p:nvPr/>
          </p:nvSpPr>
          <p:spPr bwMode="auto">
            <a:xfrm>
              <a:off x="5537200" y="1916113"/>
              <a:ext cx="50482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Arial Narrow" panose="020B0606020202030204" pitchFamily="34" charset="0"/>
                </a:rPr>
                <a:t>F</a:t>
              </a:r>
            </a:p>
          </p:txBody>
        </p:sp>
        <p:sp>
          <p:nvSpPr>
            <p:cNvPr id="55" name="Line 81"/>
            <p:cNvSpPr>
              <a:spLocks noChangeShapeType="1"/>
            </p:cNvSpPr>
            <p:nvPr/>
          </p:nvSpPr>
          <p:spPr bwMode="auto">
            <a:xfrm>
              <a:off x="6148388" y="1327150"/>
              <a:ext cx="144462" cy="21590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82"/>
            <p:cNvSpPr>
              <a:spLocks noChangeShapeType="1"/>
            </p:cNvSpPr>
            <p:nvPr/>
          </p:nvSpPr>
          <p:spPr bwMode="auto">
            <a:xfrm>
              <a:off x="5500688" y="2911475"/>
              <a:ext cx="144462" cy="144463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7" name="Group 87"/>
          <p:cNvGrpSpPr/>
          <p:nvPr/>
        </p:nvGrpSpPr>
        <p:grpSpPr bwMode="auto">
          <a:xfrm>
            <a:off x="7554913" y="2394248"/>
            <a:ext cx="863600" cy="1368425"/>
            <a:chOff x="4649" y="1797"/>
            <a:chExt cx="544" cy="862"/>
          </a:xfrm>
        </p:grpSpPr>
        <p:sp>
          <p:nvSpPr>
            <p:cNvPr id="58" name="Line 83"/>
            <p:cNvSpPr>
              <a:spLocks noChangeShapeType="1"/>
            </p:cNvSpPr>
            <p:nvPr/>
          </p:nvSpPr>
          <p:spPr bwMode="auto">
            <a:xfrm flipV="1">
              <a:off x="4649" y="1797"/>
              <a:ext cx="136" cy="91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84"/>
            <p:cNvSpPr>
              <a:spLocks noChangeShapeType="1"/>
            </p:cNvSpPr>
            <p:nvPr/>
          </p:nvSpPr>
          <p:spPr bwMode="auto">
            <a:xfrm flipV="1">
              <a:off x="4694" y="1842"/>
              <a:ext cx="136" cy="91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85"/>
            <p:cNvSpPr>
              <a:spLocks noChangeShapeType="1"/>
            </p:cNvSpPr>
            <p:nvPr/>
          </p:nvSpPr>
          <p:spPr bwMode="auto">
            <a:xfrm flipV="1">
              <a:off x="5057" y="2568"/>
              <a:ext cx="136" cy="91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86"/>
            <p:cNvSpPr>
              <a:spLocks noChangeShapeType="1"/>
            </p:cNvSpPr>
            <p:nvPr/>
          </p:nvSpPr>
          <p:spPr bwMode="auto">
            <a:xfrm flipV="1">
              <a:off x="5012" y="2523"/>
              <a:ext cx="136" cy="91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3" name="Rectangle 36"/>
          <p:cNvSpPr>
            <a:spLocks noChangeArrowheads="1"/>
          </p:cNvSpPr>
          <p:nvPr/>
        </p:nvSpPr>
        <p:spPr bwMode="auto">
          <a:xfrm>
            <a:off x="5558791" y="4876800"/>
            <a:ext cx="38480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en-US" sz="2400" b="1" dirty="0">
                <a:solidFill>
                  <a:srgbClr val="1F1A17"/>
                </a:solidFill>
                <a:latin typeface="VNI-Helve-Condense" pitchFamily="2" charset="0"/>
              </a:rPr>
              <a:t>B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126207" y="2306662"/>
            <a:ext cx="4724400" cy="129266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BE, CF.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G. Tia AG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8101" y="3683674"/>
            <a:ext cx="422910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ABC hay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086600" y="11430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</a:t>
            </a:r>
          </a:p>
        </p:txBody>
      </p:sp>
      <p:sp>
        <p:nvSpPr>
          <p:cNvPr id="71" name="TextBox 7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28600" y="4953000"/>
            <a:ext cx="8458200" cy="1468479"/>
          </a:xfrm>
          <a:prstGeom prst="rect">
            <a:avLst/>
          </a:prstGeom>
          <a:blipFill rotWithShape="1">
            <a:blip r:embed="rId2"/>
            <a:stretch>
              <a:fillRect l="-649"/>
            </a:stretch>
          </a:blipFill>
          <a:ln>
            <a:noFill/>
          </a:ln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72" name="TextBox 7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70845" y="5499015"/>
            <a:ext cx="534355" cy="901785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73" name="TextBox 7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708840" y="5499015"/>
            <a:ext cx="534355" cy="901785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74" name="TextBox 7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382383" y="5514255"/>
            <a:ext cx="534355" cy="901785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36" grpId="0" animBg="1"/>
      <p:bldP spid="41" grpId="0" animBg="1"/>
      <p:bldP spid="42" grpId="0" animBg="1"/>
      <p:bldP spid="46" grpId="0"/>
      <p:bldP spid="65" grpId="0"/>
      <p:bldP spid="66" grpId="0"/>
      <p:bldP spid="71" grpId="0" animBg="1"/>
      <p:bldP spid="72" grpId="0" animBg="1"/>
      <p:bldP spid="73" grpId="0" animBg="1"/>
      <p:bldP spid="7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6200" y="1013253"/>
            <a:ext cx="2946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0" y="1462803"/>
            <a:ext cx="43284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/66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5181600" y="2138423"/>
            <a:ext cx="40767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ABC.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/>
              <p:cNvSpPr/>
              <p:nvPr/>
            </p:nvSpPr>
            <p:spPr>
              <a:xfrm>
                <a:off x="5486400" y="1071623"/>
                <a:ext cx="3200400" cy="901785"/>
              </a:xfrm>
              <a:prstGeom prst="rect">
                <a:avLst/>
              </a:prstGeom>
              <a:ln>
                <a:solidFill>
                  <a:srgbClr val="0033CC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AG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AD</m:t>
                          </m:r>
                        </m:den>
                      </m:f>
                      <m:r>
                        <a:rPr lang="en-US" sz="2800" b="0" i="0">
                          <a:solidFill>
                            <a:schemeClr val="tx1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BG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BE</m:t>
                          </m:r>
                        </m:den>
                      </m:f>
                      <m:r>
                        <a:rPr lang="en-US" sz="2800" b="0" i="0">
                          <a:solidFill>
                            <a:schemeClr val="tx1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2800" b="0" i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CG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2800" b="0" i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CF</m:t>
                          </m:r>
                        </m:den>
                      </m:f>
                      <m:r>
                        <a:rPr lang="en-US" sz="2800" b="0" i="0">
                          <a:solidFill>
                            <a:schemeClr val="tx1"/>
                          </a:solidFill>
                          <a:latin typeface="Cambria Math" panose="02040503050406030204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2</m:t>
                          </m:r>
                        </m:num>
                        <m:den>
                          <m:r>
                            <a:rPr lang="en-US" sz="2800" b="0" i="0">
                              <a:solidFill>
                                <a:schemeClr val="tx1"/>
                              </a:solidFill>
                              <a:latin typeface="Cambria Math" panose="02040503050406030204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80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071623"/>
                <a:ext cx="3200400" cy="9017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rgbClr val="0033CC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4419600" y="1224023"/>
            <a:ext cx="129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Rectangle 37"/>
          <p:cNvSpPr>
            <a:spLocks noChangeArrowheads="1"/>
          </p:cNvSpPr>
          <p:nvPr/>
        </p:nvSpPr>
        <p:spPr bwMode="auto">
          <a:xfrm>
            <a:off x="3486150" y="4775558"/>
            <a:ext cx="17145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400" b="1">
                <a:solidFill>
                  <a:srgbClr val="1F1A17"/>
                </a:solidFill>
                <a:latin typeface="VNI-Helve-Condense" pitchFamily="2" charset="0"/>
              </a:rPr>
              <a:t>C</a:t>
            </a:r>
            <a:endParaRPr lang="en-US"/>
          </a:p>
        </p:txBody>
      </p:sp>
      <p:sp>
        <p:nvSpPr>
          <p:cNvPr id="9" name="Rectangle 38"/>
          <p:cNvSpPr>
            <a:spLocks noChangeArrowheads="1"/>
          </p:cNvSpPr>
          <p:nvPr/>
        </p:nvSpPr>
        <p:spPr bwMode="auto">
          <a:xfrm>
            <a:off x="1971675" y="2257783"/>
            <a:ext cx="36513" cy="3249613"/>
          </a:xfrm>
          <a:prstGeom prst="rect">
            <a:avLst/>
          </a:prstGeom>
          <a:solidFill>
            <a:srgbClr val="84C225"/>
          </a:solidFill>
          <a:ln w="9525">
            <a:solidFill>
              <a:srgbClr val="CC3300"/>
            </a:solidFill>
            <a:miter lim="800000"/>
          </a:ln>
        </p:spPr>
        <p:txBody>
          <a:bodyPr/>
          <a:lstStyle/>
          <a:p>
            <a:endParaRPr lang="en-US">
              <a:solidFill>
                <a:srgbClr val="0066CC"/>
              </a:solidFill>
            </a:endParaRPr>
          </a:p>
        </p:txBody>
      </p:sp>
      <p:grpSp>
        <p:nvGrpSpPr>
          <p:cNvPr id="14" name="Group 68"/>
          <p:cNvGrpSpPr/>
          <p:nvPr/>
        </p:nvGrpSpPr>
        <p:grpSpPr bwMode="auto">
          <a:xfrm>
            <a:off x="530225" y="2248258"/>
            <a:ext cx="2917825" cy="3635375"/>
            <a:chOff x="476" y="1374"/>
            <a:chExt cx="1838" cy="2290"/>
          </a:xfrm>
        </p:grpSpPr>
        <p:sp>
          <p:nvSpPr>
            <p:cNvPr id="15" name="Freeform 40"/>
            <p:cNvSpPr/>
            <p:nvPr/>
          </p:nvSpPr>
          <p:spPr bwMode="auto">
            <a:xfrm>
              <a:off x="476" y="1375"/>
              <a:ext cx="932" cy="2281"/>
            </a:xfrm>
            <a:custGeom>
              <a:avLst/>
              <a:gdLst>
                <a:gd name="T0" fmla="*/ 2796 w 2796"/>
                <a:gd name="T1" fmla="*/ 26 h 6843"/>
                <a:gd name="T2" fmla="*/ 67 w 2796"/>
                <a:gd name="T3" fmla="*/ 6843 h 6843"/>
                <a:gd name="T4" fmla="*/ 0 w 2796"/>
                <a:gd name="T5" fmla="*/ 6816 h 6843"/>
                <a:gd name="T6" fmla="*/ 2729 w 2796"/>
                <a:gd name="T7" fmla="*/ 0 h 6843"/>
                <a:gd name="T8" fmla="*/ 2796 w 2796"/>
                <a:gd name="T9" fmla="*/ 26 h 6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96" h="6843">
                  <a:moveTo>
                    <a:pt x="2796" y="26"/>
                  </a:moveTo>
                  <a:lnTo>
                    <a:pt x="67" y="6843"/>
                  </a:lnTo>
                  <a:lnTo>
                    <a:pt x="0" y="6816"/>
                  </a:lnTo>
                  <a:lnTo>
                    <a:pt x="2729" y="0"/>
                  </a:lnTo>
                  <a:lnTo>
                    <a:pt x="2796" y="26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41"/>
            <p:cNvSpPr/>
            <p:nvPr/>
          </p:nvSpPr>
          <p:spPr bwMode="auto">
            <a:xfrm>
              <a:off x="1386" y="1374"/>
              <a:ext cx="928" cy="1826"/>
            </a:xfrm>
            <a:custGeom>
              <a:avLst/>
              <a:gdLst>
                <a:gd name="T0" fmla="*/ 65 w 2786"/>
                <a:gd name="T1" fmla="*/ 0 h 5478"/>
                <a:gd name="T2" fmla="*/ 2786 w 2786"/>
                <a:gd name="T3" fmla="*/ 5446 h 5478"/>
                <a:gd name="T4" fmla="*/ 2722 w 2786"/>
                <a:gd name="T5" fmla="*/ 5478 h 5478"/>
                <a:gd name="T6" fmla="*/ 0 w 2786"/>
                <a:gd name="T7" fmla="*/ 33 h 5478"/>
                <a:gd name="T8" fmla="*/ 65 w 2786"/>
                <a:gd name="T9" fmla="*/ 0 h 5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6" h="5478">
                  <a:moveTo>
                    <a:pt x="65" y="0"/>
                  </a:moveTo>
                  <a:lnTo>
                    <a:pt x="2786" y="5446"/>
                  </a:lnTo>
                  <a:lnTo>
                    <a:pt x="2722" y="5478"/>
                  </a:lnTo>
                  <a:lnTo>
                    <a:pt x="0" y="33"/>
                  </a:lnTo>
                  <a:lnTo>
                    <a:pt x="65" y="0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42"/>
            <p:cNvSpPr/>
            <p:nvPr/>
          </p:nvSpPr>
          <p:spPr bwMode="auto">
            <a:xfrm>
              <a:off x="484" y="3181"/>
              <a:ext cx="1826" cy="483"/>
            </a:xfrm>
            <a:custGeom>
              <a:avLst/>
              <a:gdLst>
                <a:gd name="T0" fmla="*/ 5480 w 5480"/>
                <a:gd name="T1" fmla="*/ 69 h 1447"/>
                <a:gd name="T2" fmla="*/ 18 w 5480"/>
                <a:gd name="T3" fmla="*/ 1447 h 1447"/>
                <a:gd name="T4" fmla="*/ 0 w 5480"/>
                <a:gd name="T5" fmla="*/ 1376 h 1447"/>
                <a:gd name="T6" fmla="*/ 5461 w 5480"/>
                <a:gd name="T7" fmla="*/ 0 h 1447"/>
                <a:gd name="T8" fmla="*/ 5480 w 5480"/>
                <a:gd name="T9" fmla="*/ 69 h 1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80" h="1447">
                  <a:moveTo>
                    <a:pt x="5480" y="69"/>
                  </a:moveTo>
                  <a:lnTo>
                    <a:pt x="18" y="1447"/>
                  </a:lnTo>
                  <a:lnTo>
                    <a:pt x="0" y="1376"/>
                  </a:lnTo>
                  <a:lnTo>
                    <a:pt x="5461" y="0"/>
                  </a:lnTo>
                  <a:lnTo>
                    <a:pt x="5480" y="69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Freeform 43"/>
          <p:cNvSpPr/>
          <p:nvPr/>
        </p:nvSpPr>
        <p:spPr bwMode="auto">
          <a:xfrm>
            <a:off x="525463" y="3677008"/>
            <a:ext cx="2198687" cy="2200275"/>
          </a:xfrm>
          <a:custGeom>
            <a:avLst/>
            <a:gdLst>
              <a:gd name="T0" fmla="*/ 51 w 4154"/>
              <a:gd name="T1" fmla="*/ 4158 h 4158"/>
              <a:gd name="T2" fmla="*/ 4154 w 4154"/>
              <a:gd name="T3" fmla="*/ 51 h 4158"/>
              <a:gd name="T4" fmla="*/ 4103 w 4154"/>
              <a:gd name="T5" fmla="*/ 0 h 4158"/>
              <a:gd name="T6" fmla="*/ 0 w 4154"/>
              <a:gd name="T7" fmla="*/ 4107 h 4158"/>
              <a:gd name="T8" fmla="*/ 51 w 4154"/>
              <a:gd name="T9" fmla="*/ 4158 h 41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54" h="4158">
                <a:moveTo>
                  <a:pt x="51" y="4158"/>
                </a:moveTo>
                <a:lnTo>
                  <a:pt x="4154" y="51"/>
                </a:lnTo>
                <a:lnTo>
                  <a:pt x="4103" y="0"/>
                </a:lnTo>
                <a:lnTo>
                  <a:pt x="0" y="4107"/>
                </a:lnTo>
                <a:lnTo>
                  <a:pt x="51" y="4158"/>
                </a:lnTo>
                <a:close/>
              </a:path>
            </a:pathLst>
          </a:custGeom>
          <a:solidFill>
            <a:srgbClr val="84C225"/>
          </a:solidFill>
          <a:ln w="9525">
            <a:solidFill>
              <a:srgbClr val="C00000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20" name="Freeform 19"/>
          <p:cNvSpPr/>
          <p:nvPr/>
        </p:nvSpPr>
        <p:spPr bwMode="auto">
          <a:xfrm>
            <a:off x="1263650" y="4037371"/>
            <a:ext cx="2190750" cy="1116012"/>
          </a:xfrm>
          <a:custGeom>
            <a:avLst/>
            <a:gdLst>
              <a:gd name="T0" fmla="*/ 0 w 4141"/>
              <a:gd name="T1" fmla="*/ 64 h 2108"/>
              <a:gd name="T2" fmla="*/ 4110 w 4141"/>
              <a:gd name="T3" fmla="*/ 2108 h 2108"/>
              <a:gd name="T4" fmla="*/ 4141 w 4141"/>
              <a:gd name="T5" fmla="*/ 2043 h 2108"/>
              <a:gd name="T6" fmla="*/ 31 w 4141"/>
              <a:gd name="T7" fmla="*/ 0 h 2108"/>
              <a:gd name="T8" fmla="*/ 0 w 4141"/>
              <a:gd name="T9" fmla="*/ 64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1" h="2108">
                <a:moveTo>
                  <a:pt x="0" y="64"/>
                </a:moveTo>
                <a:lnTo>
                  <a:pt x="4110" y="2108"/>
                </a:lnTo>
                <a:lnTo>
                  <a:pt x="4141" y="2043"/>
                </a:lnTo>
                <a:lnTo>
                  <a:pt x="31" y="0"/>
                </a:lnTo>
                <a:lnTo>
                  <a:pt x="0" y="64"/>
                </a:lnTo>
                <a:close/>
              </a:path>
            </a:pathLst>
          </a:custGeom>
          <a:solidFill>
            <a:srgbClr val="84C225"/>
          </a:solidFill>
          <a:ln w="9525">
            <a:solidFill>
              <a:srgbClr val="C00000"/>
            </a:solidFill>
            <a:round/>
          </a:ln>
        </p:spPr>
        <p:txBody>
          <a:bodyPr/>
          <a:lstStyle/>
          <a:p>
            <a:endParaRPr lang="en-US"/>
          </a:p>
        </p:txBody>
      </p:sp>
      <p:sp>
        <p:nvSpPr>
          <p:cNvPr id="21" name="Freeform 57"/>
          <p:cNvSpPr/>
          <p:nvPr/>
        </p:nvSpPr>
        <p:spPr bwMode="auto">
          <a:xfrm>
            <a:off x="1920875" y="2219683"/>
            <a:ext cx="142875" cy="142875"/>
          </a:xfrm>
          <a:custGeom>
            <a:avLst/>
            <a:gdLst>
              <a:gd name="T0" fmla="*/ 149 w 271"/>
              <a:gd name="T1" fmla="*/ 271 h 271"/>
              <a:gd name="T2" fmla="*/ 176 w 271"/>
              <a:gd name="T3" fmla="*/ 266 h 271"/>
              <a:gd name="T4" fmla="*/ 200 w 271"/>
              <a:gd name="T5" fmla="*/ 255 h 271"/>
              <a:gd name="T6" fmla="*/ 222 w 271"/>
              <a:gd name="T7" fmla="*/ 241 h 271"/>
              <a:gd name="T8" fmla="*/ 241 w 271"/>
              <a:gd name="T9" fmla="*/ 221 h 271"/>
              <a:gd name="T10" fmla="*/ 255 w 271"/>
              <a:gd name="T11" fmla="*/ 200 h 271"/>
              <a:gd name="T12" fmla="*/ 266 w 271"/>
              <a:gd name="T13" fmla="*/ 176 h 271"/>
              <a:gd name="T14" fmla="*/ 271 w 271"/>
              <a:gd name="T15" fmla="*/ 149 h 271"/>
              <a:gd name="T16" fmla="*/ 271 w 271"/>
              <a:gd name="T17" fmla="*/ 122 h 271"/>
              <a:gd name="T18" fmla="*/ 266 w 271"/>
              <a:gd name="T19" fmla="*/ 95 h 271"/>
              <a:gd name="T20" fmla="*/ 255 w 271"/>
              <a:gd name="T21" fmla="*/ 71 h 271"/>
              <a:gd name="T22" fmla="*/ 241 w 271"/>
              <a:gd name="T23" fmla="*/ 49 h 271"/>
              <a:gd name="T24" fmla="*/ 222 w 271"/>
              <a:gd name="T25" fmla="*/ 31 h 271"/>
              <a:gd name="T26" fmla="*/ 200 w 271"/>
              <a:gd name="T27" fmla="*/ 16 h 271"/>
              <a:gd name="T28" fmla="*/ 176 w 271"/>
              <a:gd name="T29" fmla="*/ 6 h 271"/>
              <a:gd name="T30" fmla="*/ 149 w 271"/>
              <a:gd name="T31" fmla="*/ 1 h 271"/>
              <a:gd name="T32" fmla="*/ 122 w 271"/>
              <a:gd name="T33" fmla="*/ 1 h 271"/>
              <a:gd name="T34" fmla="*/ 95 w 271"/>
              <a:gd name="T35" fmla="*/ 6 h 271"/>
              <a:gd name="T36" fmla="*/ 71 w 271"/>
              <a:gd name="T37" fmla="*/ 16 h 271"/>
              <a:gd name="T38" fmla="*/ 50 w 271"/>
              <a:gd name="T39" fmla="*/ 31 h 271"/>
              <a:gd name="T40" fmla="*/ 31 w 271"/>
              <a:gd name="T41" fmla="*/ 49 h 271"/>
              <a:gd name="T42" fmla="*/ 16 w 271"/>
              <a:gd name="T43" fmla="*/ 71 h 271"/>
              <a:gd name="T44" fmla="*/ 6 w 271"/>
              <a:gd name="T45" fmla="*/ 95 h 271"/>
              <a:gd name="T46" fmla="*/ 1 w 271"/>
              <a:gd name="T47" fmla="*/ 122 h 271"/>
              <a:gd name="T48" fmla="*/ 1 w 271"/>
              <a:gd name="T49" fmla="*/ 149 h 271"/>
              <a:gd name="T50" fmla="*/ 6 w 271"/>
              <a:gd name="T51" fmla="*/ 176 h 271"/>
              <a:gd name="T52" fmla="*/ 16 w 271"/>
              <a:gd name="T53" fmla="*/ 200 h 271"/>
              <a:gd name="T54" fmla="*/ 31 w 271"/>
              <a:gd name="T55" fmla="*/ 221 h 271"/>
              <a:gd name="T56" fmla="*/ 50 w 271"/>
              <a:gd name="T57" fmla="*/ 241 h 271"/>
              <a:gd name="T58" fmla="*/ 71 w 271"/>
              <a:gd name="T59" fmla="*/ 255 h 271"/>
              <a:gd name="T60" fmla="*/ 95 w 271"/>
              <a:gd name="T61" fmla="*/ 266 h 271"/>
              <a:gd name="T62" fmla="*/ 122 w 271"/>
              <a:gd name="T63" fmla="*/ 271 h 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71" h="271">
                <a:moveTo>
                  <a:pt x="136" y="271"/>
                </a:moveTo>
                <a:lnTo>
                  <a:pt x="149" y="271"/>
                </a:lnTo>
                <a:lnTo>
                  <a:pt x="163" y="269"/>
                </a:lnTo>
                <a:lnTo>
                  <a:pt x="176" y="266"/>
                </a:lnTo>
                <a:lnTo>
                  <a:pt x="188" y="260"/>
                </a:lnTo>
                <a:lnTo>
                  <a:pt x="200" y="255"/>
                </a:lnTo>
                <a:lnTo>
                  <a:pt x="212" y="248"/>
                </a:lnTo>
                <a:lnTo>
                  <a:pt x="222" y="241"/>
                </a:lnTo>
                <a:lnTo>
                  <a:pt x="231" y="231"/>
                </a:lnTo>
                <a:lnTo>
                  <a:pt x="241" y="221"/>
                </a:lnTo>
                <a:lnTo>
                  <a:pt x="249" y="212"/>
                </a:lnTo>
                <a:lnTo>
                  <a:pt x="255" y="200"/>
                </a:lnTo>
                <a:lnTo>
                  <a:pt x="261" y="188"/>
                </a:lnTo>
                <a:lnTo>
                  <a:pt x="266" y="176"/>
                </a:lnTo>
                <a:lnTo>
                  <a:pt x="269" y="163"/>
                </a:lnTo>
                <a:lnTo>
                  <a:pt x="271" y="149"/>
                </a:lnTo>
                <a:lnTo>
                  <a:pt x="271" y="136"/>
                </a:lnTo>
                <a:lnTo>
                  <a:pt x="271" y="122"/>
                </a:lnTo>
                <a:lnTo>
                  <a:pt x="269" y="108"/>
                </a:lnTo>
                <a:lnTo>
                  <a:pt x="266" y="95"/>
                </a:lnTo>
                <a:lnTo>
                  <a:pt x="261" y="83"/>
                </a:lnTo>
                <a:lnTo>
                  <a:pt x="255" y="71"/>
                </a:lnTo>
                <a:lnTo>
                  <a:pt x="249" y="59"/>
                </a:lnTo>
                <a:lnTo>
                  <a:pt x="241" y="49"/>
                </a:lnTo>
                <a:lnTo>
                  <a:pt x="231" y="40"/>
                </a:lnTo>
                <a:lnTo>
                  <a:pt x="222" y="31"/>
                </a:lnTo>
                <a:lnTo>
                  <a:pt x="212" y="22"/>
                </a:lnTo>
                <a:lnTo>
                  <a:pt x="200" y="16"/>
                </a:lnTo>
                <a:lnTo>
                  <a:pt x="188" y="10"/>
                </a:lnTo>
                <a:lnTo>
                  <a:pt x="176" y="6"/>
                </a:lnTo>
                <a:lnTo>
                  <a:pt x="163" y="2"/>
                </a:lnTo>
                <a:lnTo>
                  <a:pt x="149" y="1"/>
                </a:lnTo>
                <a:lnTo>
                  <a:pt x="136" y="0"/>
                </a:lnTo>
                <a:lnTo>
                  <a:pt x="122" y="1"/>
                </a:lnTo>
                <a:lnTo>
                  <a:pt x="108" y="2"/>
                </a:lnTo>
                <a:lnTo>
                  <a:pt x="95" y="6"/>
                </a:lnTo>
                <a:lnTo>
                  <a:pt x="83" y="10"/>
                </a:lnTo>
                <a:lnTo>
                  <a:pt x="71" y="16"/>
                </a:lnTo>
                <a:lnTo>
                  <a:pt x="59" y="22"/>
                </a:lnTo>
                <a:lnTo>
                  <a:pt x="50" y="31"/>
                </a:lnTo>
                <a:lnTo>
                  <a:pt x="40" y="40"/>
                </a:lnTo>
                <a:lnTo>
                  <a:pt x="31" y="49"/>
                </a:lnTo>
                <a:lnTo>
                  <a:pt x="23" y="59"/>
                </a:lnTo>
                <a:lnTo>
                  <a:pt x="16" y="71"/>
                </a:lnTo>
                <a:lnTo>
                  <a:pt x="11" y="83"/>
                </a:lnTo>
                <a:lnTo>
                  <a:pt x="6" y="95"/>
                </a:lnTo>
                <a:lnTo>
                  <a:pt x="2" y="108"/>
                </a:lnTo>
                <a:lnTo>
                  <a:pt x="1" y="122"/>
                </a:lnTo>
                <a:lnTo>
                  <a:pt x="0" y="136"/>
                </a:lnTo>
                <a:lnTo>
                  <a:pt x="1" y="149"/>
                </a:lnTo>
                <a:lnTo>
                  <a:pt x="2" y="163"/>
                </a:lnTo>
                <a:lnTo>
                  <a:pt x="6" y="176"/>
                </a:lnTo>
                <a:lnTo>
                  <a:pt x="11" y="188"/>
                </a:lnTo>
                <a:lnTo>
                  <a:pt x="16" y="200"/>
                </a:lnTo>
                <a:lnTo>
                  <a:pt x="23" y="212"/>
                </a:lnTo>
                <a:lnTo>
                  <a:pt x="31" y="221"/>
                </a:lnTo>
                <a:lnTo>
                  <a:pt x="40" y="231"/>
                </a:lnTo>
                <a:lnTo>
                  <a:pt x="50" y="241"/>
                </a:lnTo>
                <a:lnTo>
                  <a:pt x="59" y="248"/>
                </a:lnTo>
                <a:lnTo>
                  <a:pt x="71" y="255"/>
                </a:lnTo>
                <a:lnTo>
                  <a:pt x="83" y="260"/>
                </a:lnTo>
                <a:lnTo>
                  <a:pt x="95" y="266"/>
                </a:lnTo>
                <a:lnTo>
                  <a:pt x="108" y="269"/>
                </a:lnTo>
                <a:lnTo>
                  <a:pt x="122" y="271"/>
                </a:lnTo>
                <a:lnTo>
                  <a:pt x="136" y="271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Freeform 58"/>
          <p:cNvSpPr/>
          <p:nvPr/>
        </p:nvSpPr>
        <p:spPr bwMode="auto">
          <a:xfrm>
            <a:off x="469900" y="5801083"/>
            <a:ext cx="142875" cy="142875"/>
          </a:xfrm>
          <a:custGeom>
            <a:avLst/>
            <a:gdLst>
              <a:gd name="T0" fmla="*/ 149 w 271"/>
              <a:gd name="T1" fmla="*/ 271 h 271"/>
              <a:gd name="T2" fmla="*/ 176 w 271"/>
              <a:gd name="T3" fmla="*/ 266 h 271"/>
              <a:gd name="T4" fmla="*/ 200 w 271"/>
              <a:gd name="T5" fmla="*/ 255 h 271"/>
              <a:gd name="T6" fmla="*/ 222 w 271"/>
              <a:gd name="T7" fmla="*/ 241 h 271"/>
              <a:gd name="T8" fmla="*/ 241 w 271"/>
              <a:gd name="T9" fmla="*/ 221 h 271"/>
              <a:gd name="T10" fmla="*/ 255 w 271"/>
              <a:gd name="T11" fmla="*/ 200 h 271"/>
              <a:gd name="T12" fmla="*/ 266 w 271"/>
              <a:gd name="T13" fmla="*/ 176 h 271"/>
              <a:gd name="T14" fmla="*/ 271 w 271"/>
              <a:gd name="T15" fmla="*/ 149 h 271"/>
              <a:gd name="T16" fmla="*/ 271 w 271"/>
              <a:gd name="T17" fmla="*/ 122 h 271"/>
              <a:gd name="T18" fmla="*/ 266 w 271"/>
              <a:gd name="T19" fmla="*/ 95 h 271"/>
              <a:gd name="T20" fmla="*/ 255 w 271"/>
              <a:gd name="T21" fmla="*/ 71 h 271"/>
              <a:gd name="T22" fmla="*/ 241 w 271"/>
              <a:gd name="T23" fmla="*/ 49 h 271"/>
              <a:gd name="T24" fmla="*/ 222 w 271"/>
              <a:gd name="T25" fmla="*/ 31 h 271"/>
              <a:gd name="T26" fmla="*/ 200 w 271"/>
              <a:gd name="T27" fmla="*/ 16 h 271"/>
              <a:gd name="T28" fmla="*/ 176 w 271"/>
              <a:gd name="T29" fmla="*/ 6 h 271"/>
              <a:gd name="T30" fmla="*/ 149 w 271"/>
              <a:gd name="T31" fmla="*/ 1 h 271"/>
              <a:gd name="T32" fmla="*/ 122 w 271"/>
              <a:gd name="T33" fmla="*/ 1 h 271"/>
              <a:gd name="T34" fmla="*/ 95 w 271"/>
              <a:gd name="T35" fmla="*/ 6 h 271"/>
              <a:gd name="T36" fmla="*/ 71 w 271"/>
              <a:gd name="T37" fmla="*/ 16 h 271"/>
              <a:gd name="T38" fmla="*/ 50 w 271"/>
              <a:gd name="T39" fmla="*/ 31 h 271"/>
              <a:gd name="T40" fmla="*/ 31 w 271"/>
              <a:gd name="T41" fmla="*/ 49 h 271"/>
              <a:gd name="T42" fmla="*/ 16 w 271"/>
              <a:gd name="T43" fmla="*/ 71 h 271"/>
              <a:gd name="T44" fmla="*/ 6 w 271"/>
              <a:gd name="T45" fmla="*/ 95 h 271"/>
              <a:gd name="T46" fmla="*/ 1 w 271"/>
              <a:gd name="T47" fmla="*/ 122 h 271"/>
              <a:gd name="T48" fmla="*/ 1 w 271"/>
              <a:gd name="T49" fmla="*/ 149 h 271"/>
              <a:gd name="T50" fmla="*/ 6 w 271"/>
              <a:gd name="T51" fmla="*/ 176 h 271"/>
              <a:gd name="T52" fmla="*/ 16 w 271"/>
              <a:gd name="T53" fmla="*/ 200 h 271"/>
              <a:gd name="T54" fmla="*/ 31 w 271"/>
              <a:gd name="T55" fmla="*/ 221 h 271"/>
              <a:gd name="T56" fmla="*/ 50 w 271"/>
              <a:gd name="T57" fmla="*/ 241 h 271"/>
              <a:gd name="T58" fmla="*/ 71 w 271"/>
              <a:gd name="T59" fmla="*/ 255 h 271"/>
              <a:gd name="T60" fmla="*/ 95 w 271"/>
              <a:gd name="T61" fmla="*/ 266 h 271"/>
              <a:gd name="T62" fmla="*/ 122 w 271"/>
              <a:gd name="T63" fmla="*/ 271 h 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71" h="271">
                <a:moveTo>
                  <a:pt x="136" y="271"/>
                </a:moveTo>
                <a:lnTo>
                  <a:pt x="149" y="271"/>
                </a:lnTo>
                <a:lnTo>
                  <a:pt x="163" y="269"/>
                </a:lnTo>
                <a:lnTo>
                  <a:pt x="176" y="266"/>
                </a:lnTo>
                <a:lnTo>
                  <a:pt x="188" y="260"/>
                </a:lnTo>
                <a:lnTo>
                  <a:pt x="200" y="255"/>
                </a:lnTo>
                <a:lnTo>
                  <a:pt x="212" y="248"/>
                </a:lnTo>
                <a:lnTo>
                  <a:pt x="222" y="241"/>
                </a:lnTo>
                <a:lnTo>
                  <a:pt x="231" y="231"/>
                </a:lnTo>
                <a:lnTo>
                  <a:pt x="241" y="221"/>
                </a:lnTo>
                <a:lnTo>
                  <a:pt x="249" y="212"/>
                </a:lnTo>
                <a:lnTo>
                  <a:pt x="255" y="200"/>
                </a:lnTo>
                <a:lnTo>
                  <a:pt x="261" y="188"/>
                </a:lnTo>
                <a:lnTo>
                  <a:pt x="266" y="176"/>
                </a:lnTo>
                <a:lnTo>
                  <a:pt x="269" y="163"/>
                </a:lnTo>
                <a:lnTo>
                  <a:pt x="271" y="149"/>
                </a:lnTo>
                <a:lnTo>
                  <a:pt x="271" y="136"/>
                </a:lnTo>
                <a:lnTo>
                  <a:pt x="271" y="122"/>
                </a:lnTo>
                <a:lnTo>
                  <a:pt x="269" y="108"/>
                </a:lnTo>
                <a:lnTo>
                  <a:pt x="266" y="95"/>
                </a:lnTo>
                <a:lnTo>
                  <a:pt x="261" y="83"/>
                </a:lnTo>
                <a:lnTo>
                  <a:pt x="255" y="71"/>
                </a:lnTo>
                <a:lnTo>
                  <a:pt x="249" y="59"/>
                </a:lnTo>
                <a:lnTo>
                  <a:pt x="241" y="49"/>
                </a:lnTo>
                <a:lnTo>
                  <a:pt x="231" y="40"/>
                </a:lnTo>
                <a:lnTo>
                  <a:pt x="222" y="31"/>
                </a:lnTo>
                <a:lnTo>
                  <a:pt x="212" y="22"/>
                </a:lnTo>
                <a:lnTo>
                  <a:pt x="200" y="16"/>
                </a:lnTo>
                <a:lnTo>
                  <a:pt x="188" y="10"/>
                </a:lnTo>
                <a:lnTo>
                  <a:pt x="176" y="6"/>
                </a:lnTo>
                <a:lnTo>
                  <a:pt x="163" y="2"/>
                </a:lnTo>
                <a:lnTo>
                  <a:pt x="149" y="1"/>
                </a:lnTo>
                <a:lnTo>
                  <a:pt x="136" y="0"/>
                </a:lnTo>
                <a:lnTo>
                  <a:pt x="122" y="1"/>
                </a:lnTo>
                <a:lnTo>
                  <a:pt x="108" y="2"/>
                </a:lnTo>
                <a:lnTo>
                  <a:pt x="95" y="6"/>
                </a:lnTo>
                <a:lnTo>
                  <a:pt x="83" y="10"/>
                </a:lnTo>
                <a:lnTo>
                  <a:pt x="71" y="16"/>
                </a:lnTo>
                <a:lnTo>
                  <a:pt x="59" y="22"/>
                </a:lnTo>
                <a:lnTo>
                  <a:pt x="50" y="31"/>
                </a:lnTo>
                <a:lnTo>
                  <a:pt x="40" y="40"/>
                </a:lnTo>
                <a:lnTo>
                  <a:pt x="31" y="49"/>
                </a:lnTo>
                <a:lnTo>
                  <a:pt x="23" y="59"/>
                </a:lnTo>
                <a:lnTo>
                  <a:pt x="16" y="71"/>
                </a:lnTo>
                <a:lnTo>
                  <a:pt x="11" y="83"/>
                </a:lnTo>
                <a:lnTo>
                  <a:pt x="6" y="95"/>
                </a:lnTo>
                <a:lnTo>
                  <a:pt x="2" y="108"/>
                </a:lnTo>
                <a:lnTo>
                  <a:pt x="1" y="122"/>
                </a:lnTo>
                <a:lnTo>
                  <a:pt x="0" y="136"/>
                </a:lnTo>
                <a:lnTo>
                  <a:pt x="1" y="149"/>
                </a:lnTo>
                <a:lnTo>
                  <a:pt x="2" y="163"/>
                </a:lnTo>
                <a:lnTo>
                  <a:pt x="6" y="176"/>
                </a:lnTo>
                <a:lnTo>
                  <a:pt x="11" y="188"/>
                </a:lnTo>
                <a:lnTo>
                  <a:pt x="16" y="200"/>
                </a:lnTo>
                <a:lnTo>
                  <a:pt x="23" y="212"/>
                </a:lnTo>
                <a:lnTo>
                  <a:pt x="31" y="221"/>
                </a:lnTo>
                <a:lnTo>
                  <a:pt x="40" y="231"/>
                </a:lnTo>
                <a:lnTo>
                  <a:pt x="50" y="241"/>
                </a:lnTo>
                <a:lnTo>
                  <a:pt x="59" y="248"/>
                </a:lnTo>
                <a:lnTo>
                  <a:pt x="71" y="255"/>
                </a:lnTo>
                <a:lnTo>
                  <a:pt x="83" y="260"/>
                </a:lnTo>
                <a:lnTo>
                  <a:pt x="95" y="266"/>
                </a:lnTo>
                <a:lnTo>
                  <a:pt x="108" y="269"/>
                </a:lnTo>
                <a:lnTo>
                  <a:pt x="122" y="271"/>
                </a:lnTo>
                <a:lnTo>
                  <a:pt x="136" y="271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Freeform 59"/>
          <p:cNvSpPr/>
          <p:nvPr/>
        </p:nvSpPr>
        <p:spPr bwMode="auto">
          <a:xfrm>
            <a:off x="3360738" y="5059721"/>
            <a:ext cx="142875" cy="142875"/>
          </a:xfrm>
          <a:custGeom>
            <a:avLst/>
            <a:gdLst>
              <a:gd name="T0" fmla="*/ 149 w 271"/>
              <a:gd name="T1" fmla="*/ 271 h 271"/>
              <a:gd name="T2" fmla="*/ 176 w 271"/>
              <a:gd name="T3" fmla="*/ 266 h 271"/>
              <a:gd name="T4" fmla="*/ 200 w 271"/>
              <a:gd name="T5" fmla="*/ 255 h 271"/>
              <a:gd name="T6" fmla="*/ 222 w 271"/>
              <a:gd name="T7" fmla="*/ 241 h 271"/>
              <a:gd name="T8" fmla="*/ 241 w 271"/>
              <a:gd name="T9" fmla="*/ 221 h 271"/>
              <a:gd name="T10" fmla="*/ 255 w 271"/>
              <a:gd name="T11" fmla="*/ 200 h 271"/>
              <a:gd name="T12" fmla="*/ 266 w 271"/>
              <a:gd name="T13" fmla="*/ 176 h 271"/>
              <a:gd name="T14" fmla="*/ 271 w 271"/>
              <a:gd name="T15" fmla="*/ 149 h 271"/>
              <a:gd name="T16" fmla="*/ 271 w 271"/>
              <a:gd name="T17" fmla="*/ 122 h 271"/>
              <a:gd name="T18" fmla="*/ 266 w 271"/>
              <a:gd name="T19" fmla="*/ 95 h 271"/>
              <a:gd name="T20" fmla="*/ 255 w 271"/>
              <a:gd name="T21" fmla="*/ 71 h 271"/>
              <a:gd name="T22" fmla="*/ 241 w 271"/>
              <a:gd name="T23" fmla="*/ 49 h 271"/>
              <a:gd name="T24" fmla="*/ 222 w 271"/>
              <a:gd name="T25" fmla="*/ 31 h 271"/>
              <a:gd name="T26" fmla="*/ 200 w 271"/>
              <a:gd name="T27" fmla="*/ 16 h 271"/>
              <a:gd name="T28" fmla="*/ 176 w 271"/>
              <a:gd name="T29" fmla="*/ 6 h 271"/>
              <a:gd name="T30" fmla="*/ 149 w 271"/>
              <a:gd name="T31" fmla="*/ 1 h 271"/>
              <a:gd name="T32" fmla="*/ 122 w 271"/>
              <a:gd name="T33" fmla="*/ 1 h 271"/>
              <a:gd name="T34" fmla="*/ 95 w 271"/>
              <a:gd name="T35" fmla="*/ 6 h 271"/>
              <a:gd name="T36" fmla="*/ 71 w 271"/>
              <a:gd name="T37" fmla="*/ 16 h 271"/>
              <a:gd name="T38" fmla="*/ 50 w 271"/>
              <a:gd name="T39" fmla="*/ 31 h 271"/>
              <a:gd name="T40" fmla="*/ 31 w 271"/>
              <a:gd name="T41" fmla="*/ 49 h 271"/>
              <a:gd name="T42" fmla="*/ 16 w 271"/>
              <a:gd name="T43" fmla="*/ 71 h 271"/>
              <a:gd name="T44" fmla="*/ 6 w 271"/>
              <a:gd name="T45" fmla="*/ 95 h 271"/>
              <a:gd name="T46" fmla="*/ 1 w 271"/>
              <a:gd name="T47" fmla="*/ 122 h 271"/>
              <a:gd name="T48" fmla="*/ 1 w 271"/>
              <a:gd name="T49" fmla="*/ 149 h 271"/>
              <a:gd name="T50" fmla="*/ 6 w 271"/>
              <a:gd name="T51" fmla="*/ 176 h 271"/>
              <a:gd name="T52" fmla="*/ 16 w 271"/>
              <a:gd name="T53" fmla="*/ 200 h 271"/>
              <a:gd name="T54" fmla="*/ 31 w 271"/>
              <a:gd name="T55" fmla="*/ 221 h 271"/>
              <a:gd name="T56" fmla="*/ 50 w 271"/>
              <a:gd name="T57" fmla="*/ 241 h 271"/>
              <a:gd name="T58" fmla="*/ 71 w 271"/>
              <a:gd name="T59" fmla="*/ 255 h 271"/>
              <a:gd name="T60" fmla="*/ 95 w 271"/>
              <a:gd name="T61" fmla="*/ 266 h 271"/>
              <a:gd name="T62" fmla="*/ 122 w 271"/>
              <a:gd name="T63" fmla="*/ 271 h 2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271" h="271">
                <a:moveTo>
                  <a:pt x="136" y="271"/>
                </a:moveTo>
                <a:lnTo>
                  <a:pt x="149" y="271"/>
                </a:lnTo>
                <a:lnTo>
                  <a:pt x="163" y="269"/>
                </a:lnTo>
                <a:lnTo>
                  <a:pt x="176" y="266"/>
                </a:lnTo>
                <a:lnTo>
                  <a:pt x="188" y="260"/>
                </a:lnTo>
                <a:lnTo>
                  <a:pt x="200" y="255"/>
                </a:lnTo>
                <a:lnTo>
                  <a:pt x="212" y="248"/>
                </a:lnTo>
                <a:lnTo>
                  <a:pt x="222" y="241"/>
                </a:lnTo>
                <a:lnTo>
                  <a:pt x="231" y="231"/>
                </a:lnTo>
                <a:lnTo>
                  <a:pt x="241" y="221"/>
                </a:lnTo>
                <a:lnTo>
                  <a:pt x="249" y="212"/>
                </a:lnTo>
                <a:lnTo>
                  <a:pt x="255" y="200"/>
                </a:lnTo>
                <a:lnTo>
                  <a:pt x="261" y="188"/>
                </a:lnTo>
                <a:lnTo>
                  <a:pt x="266" y="176"/>
                </a:lnTo>
                <a:lnTo>
                  <a:pt x="269" y="163"/>
                </a:lnTo>
                <a:lnTo>
                  <a:pt x="271" y="149"/>
                </a:lnTo>
                <a:lnTo>
                  <a:pt x="271" y="136"/>
                </a:lnTo>
                <a:lnTo>
                  <a:pt x="271" y="122"/>
                </a:lnTo>
                <a:lnTo>
                  <a:pt x="269" y="108"/>
                </a:lnTo>
                <a:lnTo>
                  <a:pt x="266" y="95"/>
                </a:lnTo>
                <a:lnTo>
                  <a:pt x="261" y="83"/>
                </a:lnTo>
                <a:lnTo>
                  <a:pt x="255" y="71"/>
                </a:lnTo>
                <a:lnTo>
                  <a:pt x="249" y="59"/>
                </a:lnTo>
                <a:lnTo>
                  <a:pt x="241" y="49"/>
                </a:lnTo>
                <a:lnTo>
                  <a:pt x="231" y="40"/>
                </a:lnTo>
                <a:lnTo>
                  <a:pt x="222" y="31"/>
                </a:lnTo>
                <a:lnTo>
                  <a:pt x="212" y="22"/>
                </a:lnTo>
                <a:lnTo>
                  <a:pt x="200" y="16"/>
                </a:lnTo>
                <a:lnTo>
                  <a:pt x="188" y="10"/>
                </a:lnTo>
                <a:lnTo>
                  <a:pt x="176" y="6"/>
                </a:lnTo>
                <a:lnTo>
                  <a:pt x="163" y="2"/>
                </a:lnTo>
                <a:lnTo>
                  <a:pt x="149" y="1"/>
                </a:lnTo>
                <a:lnTo>
                  <a:pt x="136" y="0"/>
                </a:lnTo>
                <a:lnTo>
                  <a:pt x="122" y="1"/>
                </a:lnTo>
                <a:lnTo>
                  <a:pt x="108" y="2"/>
                </a:lnTo>
                <a:lnTo>
                  <a:pt x="95" y="6"/>
                </a:lnTo>
                <a:lnTo>
                  <a:pt x="83" y="10"/>
                </a:lnTo>
                <a:lnTo>
                  <a:pt x="71" y="16"/>
                </a:lnTo>
                <a:lnTo>
                  <a:pt x="59" y="22"/>
                </a:lnTo>
                <a:lnTo>
                  <a:pt x="50" y="31"/>
                </a:lnTo>
                <a:lnTo>
                  <a:pt x="40" y="40"/>
                </a:lnTo>
                <a:lnTo>
                  <a:pt x="31" y="49"/>
                </a:lnTo>
                <a:lnTo>
                  <a:pt x="23" y="59"/>
                </a:lnTo>
                <a:lnTo>
                  <a:pt x="16" y="71"/>
                </a:lnTo>
                <a:lnTo>
                  <a:pt x="11" y="83"/>
                </a:lnTo>
                <a:lnTo>
                  <a:pt x="6" y="95"/>
                </a:lnTo>
                <a:lnTo>
                  <a:pt x="2" y="108"/>
                </a:lnTo>
                <a:lnTo>
                  <a:pt x="1" y="122"/>
                </a:lnTo>
                <a:lnTo>
                  <a:pt x="0" y="136"/>
                </a:lnTo>
                <a:lnTo>
                  <a:pt x="1" y="149"/>
                </a:lnTo>
                <a:lnTo>
                  <a:pt x="2" y="163"/>
                </a:lnTo>
                <a:lnTo>
                  <a:pt x="6" y="176"/>
                </a:lnTo>
                <a:lnTo>
                  <a:pt x="11" y="188"/>
                </a:lnTo>
                <a:lnTo>
                  <a:pt x="16" y="200"/>
                </a:lnTo>
                <a:lnTo>
                  <a:pt x="23" y="212"/>
                </a:lnTo>
                <a:lnTo>
                  <a:pt x="31" y="221"/>
                </a:lnTo>
                <a:lnTo>
                  <a:pt x="40" y="231"/>
                </a:lnTo>
                <a:lnTo>
                  <a:pt x="50" y="241"/>
                </a:lnTo>
                <a:lnTo>
                  <a:pt x="59" y="248"/>
                </a:lnTo>
                <a:lnTo>
                  <a:pt x="71" y="255"/>
                </a:lnTo>
                <a:lnTo>
                  <a:pt x="83" y="260"/>
                </a:lnTo>
                <a:lnTo>
                  <a:pt x="95" y="266"/>
                </a:lnTo>
                <a:lnTo>
                  <a:pt x="108" y="269"/>
                </a:lnTo>
                <a:lnTo>
                  <a:pt x="122" y="271"/>
                </a:lnTo>
                <a:lnTo>
                  <a:pt x="136" y="271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Text Box 71"/>
          <p:cNvSpPr txBox="1">
            <a:spLocks noChangeArrowheads="1"/>
          </p:cNvSpPr>
          <p:nvPr/>
        </p:nvSpPr>
        <p:spPr bwMode="auto">
          <a:xfrm>
            <a:off x="2681288" y="3294421"/>
            <a:ext cx="3508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 Narrow" panose="020B0606020202030204" pitchFamily="34" charset="0"/>
              </a:rPr>
              <a:t>E</a:t>
            </a:r>
          </a:p>
        </p:txBody>
      </p:sp>
      <p:grpSp>
        <p:nvGrpSpPr>
          <p:cNvPr id="25" name="Group 46"/>
          <p:cNvGrpSpPr/>
          <p:nvPr/>
        </p:nvGrpSpPr>
        <p:grpSpPr>
          <a:xfrm>
            <a:off x="1649413" y="3896083"/>
            <a:ext cx="504825" cy="592138"/>
            <a:chOff x="6234113" y="2143125"/>
            <a:chExt cx="504825" cy="592138"/>
          </a:xfrm>
        </p:grpSpPr>
        <p:sp>
          <p:nvSpPr>
            <p:cNvPr id="26" name="Freeform 73"/>
            <p:cNvSpPr/>
            <p:nvPr/>
          </p:nvSpPr>
          <p:spPr bwMode="auto">
            <a:xfrm>
              <a:off x="6497638" y="2592388"/>
              <a:ext cx="142875" cy="142875"/>
            </a:xfrm>
            <a:custGeom>
              <a:avLst/>
              <a:gdLst>
                <a:gd name="T0" fmla="*/ 149 w 271"/>
                <a:gd name="T1" fmla="*/ 271 h 271"/>
                <a:gd name="T2" fmla="*/ 176 w 271"/>
                <a:gd name="T3" fmla="*/ 266 h 271"/>
                <a:gd name="T4" fmla="*/ 200 w 271"/>
                <a:gd name="T5" fmla="*/ 255 h 271"/>
                <a:gd name="T6" fmla="*/ 222 w 271"/>
                <a:gd name="T7" fmla="*/ 241 h 271"/>
                <a:gd name="T8" fmla="*/ 241 w 271"/>
                <a:gd name="T9" fmla="*/ 221 h 271"/>
                <a:gd name="T10" fmla="*/ 255 w 271"/>
                <a:gd name="T11" fmla="*/ 200 h 271"/>
                <a:gd name="T12" fmla="*/ 266 w 271"/>
                <a:gd name="T13" fmla="*/ 176 h 271"/>
                <a:gd name="T14" fmla="*/ 271 w 271"/>
                <a:gd name="T15" fmla="*/ 149 h 271"/>
                <a:gd name="T16" fmla="*/ 271 w 271"/>
                <a:gd name="T17" fmla="*/ 122 h 271"/>
                <a:gd name="T18" fmla="*/ 266 w 271"/>
                <a:gd name="T19" fmla="*/ 95 h 271"/>
                <a:gd name="T20" fmla="*/ 255 w 271"/>
                <a:gd name="T21" fmla="*/ 71 h 271"/>
                <a:gd name="T22" fmla="*/ 241 w 271"/>
                <a:gd name="T23" fmla="*/ 49 h 271"/>
                <a:gd name="T24" fmla="*/ 222 w 271"/>
                <a:gd name="T25" fmla="*/ 31 h 271"/>
                <a:gd name="T26" fmla="*/ 200 w 271"/>
                <a:gd name="T27" fmla="*/ 16 h 271"/>
                <a:gd name="T28" fmla="*/ 176 w 271"/>
                <a:gd name="T29" fmla="*/ 6 h 271"/>
                <a:gd name="T30" fmla="*/ 149 w 271"/>
                <a:gd name="T31" fmla="*/ 1 h 271"/>
                <a:gd name="T32" fmla="*/ 122 w 271"/>
                <a:gd name="T33" fmla="*/ 1 h 271"/>
                <a:gd name="T34" fmla="*/ 95 w 271"/>
                <a:gd name="T35" fmla="*/ 6 h 271"/>
                <a:gd name="T36" fmla="*/ 71 w 271"/>
                <a:gd name="T37" fmla="*/ 16 h 271"/>
                <a:gd name="T38" fmla="*/ 50 w 271"/>
                <a:gd name="T39" fmla="*/ 31 h 271"/>
                <a:gd name="T40" fmla="*/ 31 w 271"/>
                <a:gd name="T41" fmla="*/ 49 h 271"/>
                <a:gd name="T42" fmla="*/ 16 w 271"/>
                <a:gd name="T43" fmla="*/ 71 h 271"/>
                <a:gd name="T44" fmla="*/ 6 w 271"/>
                <a:gd name="T45" fmla="*/ 95 h 271"/>
                <a:gd name="T46" fmla="*/ 1 w 271"/>
                <a:gd name="T47" fmla="*/ 122 h 271"/>
                <a:gd name="T48" fmla="*/ 1 w 271"/>
                <a:gd name="T49" fmla="*/ 149 h 271"/>
                <a:gd name="T50" fmla="*/ 6 w 271"/>
                <a:gd name="T51" fmla="*/ 176 h 271"/>
                <a:gd name="T52" fmla="*/ 16 w 271"/>
                <a:gd name="T53" fmla="*/ 200 h 271"/>
                <a:gd name="T54" fmla="*/ 31 w 271"/>
                <a:gd name="T55" fmla="*/ 221 h 271"/>
                <a:gd name="T56" fmla="*/ 50 w 271"/>
                <a:gd name="T57" fmla="*/ 241 h 271"/>
                <a:gd name="T58" fmla="*/ 71 w 271"/>
                <a:gd name="T59" fmla="*/ 255 h 271"/>
                <a:gd name="T60" fmla="*/ 95 w 271"/>
                <a:gd name="T61" fmla="*/ 266 h 271"/>
                <a:gd name="T62" fmla="*/ 122 w 271"/>
                <a:gd name="T63" fmla="*/ 271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71" h="271">
                  <a:moveTo>
                    <a:pt x="136" y="271"/>
                  </a:moveTo>
                  <a:lnTo>
                    <a:pt x="149" y="271"/>
                  </a:lnTo>
                  <a:lnTo>
                    <a:pt x="163" y="269"/>
                  </a:lnTo>
                  <a:lnTo>
                    <a:pt x="176" y="266"/>
                  </a:lnTo>
                  <a:lnTo>
                    <a:pt x="188" y="260"/>
                  </a:lnTo>
                  <a:lnTo>
                    <a:pt x="200" y="255"/>
                  </a:lnTo>
                  <a:lnTo>
                    <a:pt x="212" y="248"/>
                  </a:lnTo>
                  <a:lnTo>
                    <a:pt x="222" y="241"/>
                  </a:lnTo>
                  <a:lnTo>
                    <a:pt x="231" y="231"/>
                  </a:lnTo>
                  <a:lnTo>
                    <a:pt x="241" y="221"/>
                  </a:lnTo>
                  <a:lnTo>
                    <a:pt x="249" y="212"/>
                  </a:lnTo>
                  <a:lnTo>
                    <a:pt x="255" y="200"/>
                  </a:lnTo>
                  <a:lnTo>
                    <a:pt x="261" y="188"/>
                  </a:lnTo>
                  <a:lnTo>
                    <a:pt x="266" y="176"/>
                  </a:lnTo>
                  <a:lnTo>
                    <a:pt x="269" y="163"/>
                  </a:lnTo>
                  <a:lnTo>
                    <a:pt x="271" y="149"/>
                  </a:lnTo>
                  <a:lnTo>
                    <a:pt x="271" y="136"/>
                  </a:lnTo>
                  <a:lnTo>
                    <a:pt x="271" y="122"/>
                  </a:lnTo>
                  <a:lnTo>
                    <a:pt x="269" y="108"/>
                  </a:lnTo>
                  <a:lnTo>
                    <a:pt x="266" y="95"/>
                  </a:lnTo>
                  <a:lnTo>
                    <a:pt x="261" y="83"/>
                  </a:lnTo>
                  <a:lnTo>
                    <a:pt x="255" y="71"/>
                  </a:lnTo>
                  <a:lnTo>
                    <a:pt x="249" y="59"/>
                  </a:lnTo>
                  <a:lnTo>
                    <a:pt x="241" y="49"/>
                  </a:lnTo>
                  <a:lnTo>
                    <a:pt x="231" y="40"/>
                  </a:lnTo>
                  <a:lnTo>
                    <a:pt x="222" y="31"/>
                  </a:lnTo>
                  <a:lnTo>
                    <a:pt x="212" y="22"/>
                  </a:lnTo>
                  <a:lnTo>
                    <a:pt x="200" y="16"/>
                  </a:lnTo>
                  <a:lnTo>
                    <a:pt x="188" y="10"/>
                  </a:lnTo>
                  <a:lnTo>
                    <a:pt x="176" y="6"/>
                  </a:lnTo>
                  <a:lnTo>
                    <a:pt x="163" y="2"/>
                  </a:lnTo>
                  <a:lnTo>
                    <a:pt x="149" y="1"/>
                  </a:lnTo>
                  <a:lnTo>
                    <a:pt x="136" y="0"/>
                  </a:lnTo>
                  <a:lnTo>
                    <a:pt x="122" y="1"/>
                  </a:lnTo>
                  <a:lnTo>
                    <a:pt x="108" y="2"/>
                  </a:lnTo>
                  <a:lnTo>
                    <a:pt x="95" y="6"/>
                  </a:lnTo>
                  <a:lnTo>
                    <a:pt x="83" y="10"/>
                  </a:lnTo>
                  <a:lnTo>
                    <a:pt x="71" y="16"/>
                  </a:lnTo>
                  <a:lnTo>
                    <a:pt x="59" y="22"/>
                  </a:lnTo>
                  <a:lnTo>
                    <a:pt x="50" y="31"/>
                  </a:lnTo>
                  <a:lnTo>
                    <a:pt x="40" y="40"/>
                  </a:lnTo>
                  <a:lnTo>
                    <a:pt x="31" y="49"/>
                  </a:lnTo>
                  <a:lnTo>
                    <a:pt x="23" y="59"/>
                  </a:lnTo>
                  <a:lnTo>
                    <a:pt x="16" y="71"/>
                  </a:lnTo>
                  <a:lnTo>
                    <a:pt x="11" y="83"/>
                  </a:lnTo>
                  <a:lnTo>
                    <a:pt x="6" y="95"/>
                  </a:lnTo>
                  <a:lnTo>
                    <a:pt x="2" y="108"/>
                  </a:lnTo>
                  <a:lnTo>
                    <a:pt x="1" y="122"/>
                  </a:lnTo>
                  <a:lnTo>
                    <a:pt x="0" y="136"/>
                  </a:lnTo>
                  <a:lnTo>
                    <a:pt x="1" y="149"/>
                  </a:lnTo>
                  <a:lnTo>
                    <a:pt x="2" y="163"/>
                  </a:lnTo>
                  <a:lnTo>
                    <a:pt x="6" y="176"/>
                  </a:lnTo>
                  <a:lnTo>
                    <a:pt x="11" y="188"/>
                  </a:lnTo>
                  <a:lnTo>
                    <a:pt x="16" y="200"/>
                  </a:lnTo>
                  <a:lnTo>
                    <a:pt x="23" y="212"/>
                  </a:lnTo>
                  <a:lnTo>
                    <a:pt x="31" y="221"/>
                  </a:lnTo>
                  <a:lnTo>
                    <a:pt x="40" y="231"/>
                  </a:lnTo>
                  <a:lnTo>
                    <a:pt x="50" y="241"/>
                  </a:lnTo>
                  <a:lnTo>
                    <a:pt x="59" y="248"/>
                  </a:lnTo>
                  <a:lnTo>
                    <a:pt x="71" y="255"/>
                  </a:lnTo>
                  <a:lnTo>
                    <a:pt x="83" y="260"/>
                  </a:lnTo>
                  <a:lnTo>
                    <a:pt x="95" y="266"/>
                  </a:lnTo>
                  <a:lnTo>
                    <a:pt x="108" y="269"/>
                  </a:lnTo>
                  <a:lnTo>
                    <a:pt x="122" y="271"/>
                  </a:lnTo>
                  <a:lnTo>
                    <a:pt x="136" y="27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 Box 75"/>
            <p:cNvSpPr txBox="1">
              <a:spLocks noChangeArrowheads="1"/>
            </p:cNvSpPr>
            <p:nvPr/>
          </p:nvSpPr>
          <p:spPr bwMode="auto">
            <a:xfrm>
              <a:off x="6234113" y="2143125"/>
              <a:ext cx="504825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C00000"/>
                  </a:solidFill>
                  <a:latin typeface="Arial Narrow" panose="020B0606020202030204" pitchFamily="34" charset="0"/>
                </a:rPr>
                <a:t>G</a:t>
              </a:r>
            </a:p>
          </p:txBody>
        </p:sp>
      </p:grpSp>
      <p:grpSp>
        <p:nvGrpSpPr>
          <p:cNvPr id="28" name="Group 49"/>
          <p:cNvGrpSpPr/>
          <p:nvPr/>
        </p:nvGrpSpPr>
        <p:grpSpPr>
          <a:xfrm>
            <a:off x="1914525" y="5418496"/>
            <a:ext cx="549276" cy="465138"/>
            <a:chOff x="6499225" y="3665538"/>
            <a:chExt cx="549276" cy="465138"/>
          </a:xfrm>
        </p:grpSpPr>
        <p:sp>
          <p:nvSpPr>
            <p:cNvPr id="29" name="Text Box 74"/>
            <p:cNvSpPr txBox="1">
              <a:spLocks noChangeArrowheads="1"/>
            </p:cNvSpPr>
            <p:nvPr/>
          </p:nvSpPr>
          <p:spPr bwMode="auto">
            <a:xfrm>
              <a:off x="6543676" y="3673476"/>
              <a:ext cx="50482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 dirty="0">
                  <a:latin typeface="Arial Narrow" panose="020B0606020202030204" pitchFamily="34" charset="0"/>
                </a:rPr>
                <a:t>D</a:t>
              </a:r>
            </a:p>
          </p:txBody>
        </p:sp>
        <p:sp>
          <p:nvSpPr>
            <p:cNvPr id="30" name="Freeform 76"/>
            <p:cNvSpPr/>
            <p:nvPr/>
          </p:nvSpPr>
          <p:spPr bwMode="auto">
            <a:xfrm>
              <a:off x="6499225" y="3665538"/>
              <a:ext cx="142875" cy="142875"/>
            </a:xfrm>
            <a:custGeom>
              <a:avLst/>
              <a:gdLst>
                <a:gd name="T0" fmla="*/ 149 w 271"/>
                <a:gd name="T1" fmla="*/ 271 h 271"/>
                <a:gd name="T2" fmla="*/ 176 w 271"/>
                <a:gd name="T3" fmla="*/ 266 h 271"/>
                <a:gd name="T4" fmla="*/ 200 w 271"/>
                <a:gd name="T5" fmla="*/ 255 h 271"/>
                <a:gd name="T6" fmla="*/ 222 w 271"/>
                <a:gd name="T7" fmla="*/ 241 h 271"/>
                <a:gd name="T8" fmla="*/ 241 w 271"/>
                <a:gd name="T9" fmla="*/ 221 h 271"/>
                <a:gd name="T10" fmla="*/ 255 w 271"/>
                <a:gd name="T11" fmla="*/ 200 h 271"/>
                <a:gd name="T12" fmla="*/ 266 w 271"/>
                <a:gd name="T13" fmla="*/ 176 h 271"/>
                <a:gd name="T14" fmla="*/ 271 w 271"/>
                <a:gd name="T15" fmla="*/ 149 h 271"/>
                <a:gd name="T16" fmla="*/ 271 w 271"/>
                <a:gd name="T17" fmla="*/ 122 h 271"/>
                <a:gd name="T18" fmla="*/ 266 w 271"/>
                <a:gd name="T19" fmla="*/ 95 h 271"/>
                <a:gd name="T20" fmla="*/ 255 w 271"/>
                <a:gd name="T21" fmla="*/ 71 h 271"/>
                <a:gd name="T22" fmla="*/ 241 w 271"/>
                <a:gd name="T23" fmla="*/ 49 h 271"/>
                <a:gd name="T24" fmla="*/ 222 w 271"/>
                <a:gd name="T25" fmla="*/ 31 h 271"/>
                <a:gd name="T26" fmla="*/ 200 w 271"/>
                <a:gd name="T27" fmla="*/ 16 h 271"/>
                <a:gd name="T28" fmla="*/ 176 w 271"/>
                <a:gd name="T29" fmla="*/ 6 h 271"/>
                <a:gd name="T30" fmla="*/ 149 w 271"/>
                <a:gd name="T31" fmla="*/ 1 h 271"/>
                <a:gd name="T32" fmla="*/ 122 w 271"/>
                <a:gd name="T33" fmla="*/ 1 h 271"/>
                <a:gd name="T34" fmla="*/ 95 w 271"/>
                <a:gd name="T35" fmla="*/ 6 h 271"/>
                <a:gd name="T36" fmla="*/ 71 w 271"/>
                <a:gd name="T37" fmla="*/ 16 h 271"/>
                <a:gd name="T38" fmla="*/ 50 w 271"/>
                <a:gd name="T39" fmla="*/ 31 h 271"/>
                <a:gd name="T40" fmla="*/ 31 w 271"/>
                <a:gd name="T41" fmla="*/ 49 h 271"/>
                <a:gd name="T42" fmla="*/ 16 w 271"/>
                <a:gd name="T43" fmla="*/ 71 h 271"/>
                <a:gd name="T44" fmla="*/ 6 w 271"/>
                <a:gd name="T45" fmla="*/ 95 h 271"/>
                <a:gd name="T46" fmla="*/ 1 w 271"/>
                <a:gd name="T47" fmla="*/ 122 h 271"/>
                <a:gd name="T48" fmla="*/ 1 w 271"/>
                <a:gd name="T49" fmla="*/ 149 h 271"/>
                <a:gd name="T50" fmla="*/ 6 w 271"/>
                <a:gd name="T51" fmla="*/ 176 h 271"/>
                <a:gd name="T52" fmla="*/ 16 w 271"/>
                <a:gd name="T53" fmla="*/ 200 h 271"/>
                <a:gd name="T54" fmla="*/ 31 w 271"/>
                <a:gd name="T55" fmla="*/ 221 h 271"/>
                <a:gd name="T56" fmla="*/ 50 w 271"/>
                <a:gd name="T57" fmla="*/ 241 h 271"/>
                <a:gd name="T58" fmla="*/ 71 w 271"/>
                <a:gd name="T59" fmla="*/ 255 h 271"/>
                <a:gd name="T60" fmla="*/ 95 w 271"/>
                <a:gd name="T61" fmla="*/ 266 h 271"/>
                <a:gd name="T62" fmla="*/ 122 w 271"/>
                <a:gd name="T63" fmla="*/ 271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71" h="271">
                  <a:moveTo>
                    <a:pt x="136" y="271"/>
                  </a:moveTo>
                  <a:lnTo>
                    <a:pt x="149" y="271"/>
                  </a:lnTo>
                  <a:lnTo>
                    <a:pt x="163" y="269"/>
                  </a:lnTo>
                  <a:lnTo>
                    <a:pt x="176" y="266"/>
                  </a:lnTo>
                  <a:lnTo>
                    <a:pt x="188" y="260"/>
                  </a:lnTo>
                  <a:lnTo>
                    <a:pt x="200" y="255"/>
                  </a:lnTo>
                  <a:lnTo>
                    <a:pt x="212" y="248"/>
                  </a:lnTo>
                  <a:lnTo>
                    <a:pt x="222" y="241"/>
                  </a:lnTo>
                  <a:lnTo>
                    <a:pt x="231" y="231"/>
                  </a:lnTo>
                  <a:lnTo>
                    <a:pt x="241" y="221"/>
                  </a:lnTo>
                  <a:lnTo>
                    <a:pt x="249" y="212"/>
                  </a:lnTo>
                  <a:lnTo>
                    <a:pt x="255" y="200"/>
                  </a:lnTo>
                  <a:lnTo>
                    <a:pt x="261" y="188"/>
                  </a:lnTo>
                  <a:lnTo>
                    <a:pt x="266" y="176"/>
                  </a:lnTo>
                  <a:lnTo>
                    <a:pt x="269" y="163"/>
                  </a:lnTo>
                  <a:lnTo>
                    <a:pt x="271" y="149"/>
                  </a:lnTo>
                  <a:lnTo>
                    <a:pt x="271" y="136"/>
                  </a:lnTo>
                  <a:lnTo>
                    <a:pt x="271" y="122"/>
                  </a:lnTo>
                  <a:lnTo>
                    <a:pt x="269" y="108"/>
                  </a:lnTo>
                  <a:lnTo>
                    <a:pt x="266" y="95"/>
                  </a:lnTo>
                  <a:lnTo>
                    <a:pt x="261" y="83"/>
                  </a:lnTo>
                  <a:lnTo>
                    <a:pt x="255" y="71"/>
                  </a:lnTo>
                  <a:lnTo>
                    <a:pt x="249" y="59"/>
                  </a:lnTo>
                  <a:lnTo>
                    <a:pt x="241" y="49"/>
                  </a:lnTo>
                  <a:lnTo>
                    <a:pt x="231" y="40"/>
                  </a:lnTo>
                  <a:lnTo>
                    <a:pt x="222" y="31"/>
                  </a:lnTo>
                  <a:lnTo>
                    <a:pt x="212" y="22"/>
                  </a:lnTo>
                  <a:lnTo>
                    <a:pt x="200" y="16"/>
                  </a:lnTo>
                  <a:lnTo>
                    <a:pt x="188" y="10"/>
                  </a:lnTo>
                  <a:lnTo>
                    <a:pt x="176" y="6"/>
                  </a:lnTo>
                  <a:lnTo>
                    <a:pt x="163" y="2"/>
                  </a:lnTo>
                  <a:lnTo>
                    <a:pt x="149" y="1"/>
                  </a:lnTo>
                  <a:lnTo>
                    <a:pt x="136" y="0"/>
                  </a:lnTo>
                  <a:lnTo>
                    <a:pt x="122" y="1"/>
                  </a:lnTo>
                  <a:lnTo>
                    <a:pt x="108" y="2"/>
                  </a:lnTo>
                  <a:lnTo>
                    <a:pt x="95" y="6"/>
                  </a:lnTo>
                  <a:lnTo>
                    <a:pt x="83" y="10"/>
                  </a:lnTo>
                  <a:lnTo>
                    <a:pt x="71" y="16"/>
                  </a:lnTo>
                  <a:lnTo>
                    <a:pt x="59" y="22"/>
                  </a:lnTo>
                  <a:lnTo>
                    <a:pt x="50" y="31"/>
                  </a:lnTo>
                  <a:lnTo>
                    <a:pt x="40" y="40"/>
                  </a:lnTo>
                  <a:lnTo>
                    <a:pt x="31" y="49"/>
                  </a:lnTo>
                  <a:lnTo>
                    <a:pt x="23" y="59"/>
                  </a:lnTo>
                  <a:lnTo>
                    <a:pt x="16" y="71"/>
                  </a:lnTo>
                  <a:lnTo>
                    <a:pt x="11" y="83"/>
                  </a:lnTo>
                  <a:lnTo>
                    <a:pt x="6" y="95"/>
                  </a:lnTo>
                  <a:lnTo>
                    <a:pt x="2" y="108"/>
                  </a:lnTo>
                  <a:lnTo>
                    <a:pt x="1" y="122"/>
                  </a:lnTo>
                  <a:lnTo>
                    <a:pt x="0" y="136"/>
                  </a:lnTo>
                  <a:lnTo>
                    <a:pt x="1" y="149"/>
                  </a:lnTo>
                  <a:lnTo>
                    <a:pt x="2" y="163"/>
                  </a:lnTo>
                  <a:lnTo>
                    <a:pt x="6" y="176"/>
                  </a:lnTo>
                  <a:lnTo>
                    <a:pt x="11" y="188"/>
                  </a:lnTo>
                  <a:lnTo>
                    <a:pt x="16" y="200"/>
                  </a:lnTo>
                  <a:lnTo>
                    <a:pt x="23" y="212"/>
                  </a:lnTo>
                  <a:lnTo>
                    <a:pt x="31" y="221"/>
                  </a:lnTo>
                  <a:lnTo>
                    <a:pt x="40" y="231"/>
                  </a:lnTo>
                  <a:lnTo>
                    <a:pt x="50" y="241"/>
                  </a:lnTo>
                  <a:lnTo>
                    <a:pt x="59" y="248"/>
                  </a:lnTo>
                  <a:lnTo>
                    <a:pt x="71" y="255"/>
                  </a:lnTo>
                  <a:lnTo>
                    <a:pt x="83" y="260"/>
                  </a:lnTo>
                  <a:lnTo>
                    <a:pt x="95" y="266"/>
                  </a:lnTo>
                  <a:lnTo>
                    <a:pt x="108" y="269"/>
                  </a:lnTo>
                  <a:lnTo>
                    <a:pt x="122" y="271"/>
                  </a:lnTo>
                  <a:lnTo>
                    <a:pt x="136" y="271"/>
                  </a:lnTo>
                  <a:close/>
                </a:path>
              </a:pathLst>
            </a:custGeom>
            <a:solidFill>
              <a:srgbClr val="1F1A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" name="Group 52"/>
          <p:cNvGrpSpPr/>
          <p:nvPr/>
        </p:nvGrpSpPr>
        <p:grpSpPr>
          <a:xfrm>
            <a:off x="915988" y="3080108"/>
            <a:ext cx="792162" cy="1728788"/>
            <a:chOff x="5500688" y="1327150"/>
            <a:chExt cx="792162" cy="1728788"/>
          </a:xfrm>
        </p:grpSpPr>
        <p:sp>
          <p:nvSpPr>
            <p:cNvPr id="32" name="Text Box 72"/>
            <p:cNvSpPr txBox="1">
              <a:spLocks noChangeArrowheads="1"/>
            </p:cNvSpPr>
            <p:nvPr/>
          </p:nvSpPr>
          <p:spPr bwMode="auto">
            <a:xfrm>
              <a:off x="5537200" y="1916113"/>
              <a:ext cx="504825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Arial Narrow" panose="020B0606020202030204" pitchFamily="34" charset="0"/>
                </a:rPr>
                <a:t>F</a:t>
              </a:r>
            </a:p>
          </p:txBody>
        </p:sp>
        <p:sp>
          <p:nvSpPr>
            <p:cNvPr id="33" name="Line 81"/>
            <p:cNvSpPr>
              <a:spLocks noChangeShapeType="1"/>
            </p:cNvSpPr>
            <p:nvPr/>
          </p:nvSpPr>
          <p:spPr bwMode="auto">
            <a:xfrm>
              <a:off x="6148388" y="1327150"/>
              <a:ext cx="144462" cy="215900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82"/>
            <p:cNvSpPr>
              <a:spLocks noChangeShapeType="1"/>
            </p:cNvSpPr>
            <p:nvPr/>
          </p:nvSpPr>
          <p:spPr bwMode="auto">
            <a:xfrm>
              <a:off x="5500688" y="2911475"/>
              <a:ext cx="144462" cy="144463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" name="Group 87"/>
          <p:cNvGrpSpPr/>
          <p:nvPr/>
        </p:nvGrpSpPr>
        <p:grpSpPr bwMode="auto">
          <a:xfrm>
            <a:off x="2284413" y="3008671"/>
            <a:ext cx="863600" cy="1368425"/>
            <a:chOff x="4649" y="1797"/>
            <a:chExt cx="544" cy="862"/>
          </a:xfrm>
        </p:grpSpPr>
        <p:sp>
          <p:nvSpPr>
            <p:cNvPr id="36" name="Line 83"/>
            <p:cNvSpPr>
              <a:spLocks noChangeShapeType="1"/>
            </p:cNvSpPr>
            <p:nvPr/>
          </p:nvSpPr>
          <p:spPr bwMode="auto">
            <a:xfrm flipV="1">
              <a:off x="4649" y="1797"/>
              <a:ext cx="136" cy="91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84"/>
            <p:cNvSpPr>
              <a:spLocks noChangeShapeType="1"/>
            </p:cNvSpPr>
            <p:nvPr/>
          </p:nvSpPr>
          <p:spPr bwMode="auto">
            <a:xfrm flipV="1">
              <a:off x="4694" y="1842"/>
              <a:ext cx="136" cy="91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85"/>
            <p:cNvSpPr>
              <a:spLocks noChangeShapeType="1"/>
            </p:cNvSpPr>
            <p:nvPr/>
          </p:nvSpPr>
          <p:spPr bwMode="auto">
            <a:xfrm flipV="1">
              <a:off x="5057" y="2568"/>
              <a:ext cx="136" cy="91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86"/>
            <p:cNvSpPr>
              <a:spLocks noChangeShapeType="1"/>
            </p:cNvSpPr>
            <p:nvPr/>
          </p:nvSpPr>
          <p:spPr bwMode="auto">
            <a:xfrm flipV="1">
              <a:off x="5012" y="2523"/>
              <a:ext cx="136" cy="91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76200" y="5562958"/>
            <a:ext cx="3848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r>
              <a:rPr lang="en-US" sz="3000" b="1" dirty="0">
                <a:solidFill>
                  <a:srgbClr val="1F1A17"/>
                </a:solidFill>
                <a:latin typeface="VNI-Helve-Condense" pitchFamily="2" charset="0"/>
              </a:rPr>
              <a:t>B</a:t>
            </a:r>
            <a:endParaRPr lang="en-US" sz="3000" dirty="0"/>
          </a:p>
        </p:txBody>
      </p:sp>
      <p:sp>
        <p:nvSpPr>
          <p:cNvPr id="41" name="TextBox 40"/>
          <p:cNvSpPr txBox="1"/>
          <p:nvPr/>
        </p:nvSpPr>
        <p:spPr>
          <a:xfrm>
            <a:off x="1981200" y="1905358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6200" y="665798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SGK</a:t>
            </a:r>
            <a:r>
              <a:rPr lang="en-US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3" grpId="0"/>
      <p:bldP spid="13" grpId="0" animBg="1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PROPS" val="D:\02-E-LEARNING -02\NGUYEN THI NGA (DU THI)\audio Nga-OK\s28-ok.wav"/>
  <p:tag name="PPSNARRATION" val="28,498823262,C:\NGUYEN THI NGA (DU THI)\BA TRUNG TUYEN CUA TAM GIAC-OK1\Media.ppcx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796</Words>
  <Application>Microsoft Office PowerPoint</Application>
  <PresentationFormat>On-screen Show (4:3)</PresentationFormat>
  <Paragraphs>133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1" baseType="lpstr">
      <vt:lpstr>.VnCentury Schoolbook</vt:lpstr>
      <vt:lpstr>.VnTime</vt:lpstr>
      <vt:lpstr>Arial</vt:lpstr>
      <vt:lpstr>Arial Narrow</vt:lpstr>
      <vt:lpstr>Calibri</vt:lpstr>
      <vt:lpstr>Cambria Math</vt:lpstr>
      <vt:lpstr>Times New Roman</vt:lpstr>
      <vt:lpstr>VNI-Helve-Condense</vt:lpstr>
      <vt:lpstr>Wingdings</vt:lpstr>
      <vt:lpstr>Office Theme</vt:lpstr>
      <vt:lpstr>Equation</vt:lpstr>
      <vt:lpstr>MathType 7.0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Ứng dụng vào thực tế</vt:lpstr>
      <vt:lpstr>PowerPoint Presentation</vt:lpstr>
      <vt:lpstr>Cách xác định trọng tâm G của tam giác ABC: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Hùng Cường Mai</cp:lastModifiedBy>
  <cp:revision>407</cp:revision>
  <cp:lastPrinted>2018-03-17T09:38:00Z</cp:lastPrinted>
  <dcterms:created xsi:type="dcterms:W3CDTF">2014-09-13T08:02:00Z</dcterms:created>
  <dcterms:modified xsi:type="dcterms:W3CDTF">2022-04-15T16:37:46Z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30E8743E60A6462BB5310AC588C3973F</vt:lpwstr>
  </property>
  <property fmtid="{D5CDD505-2E9C-101B-9397-08002B2CF9AE}" pid="3" name="KSOProductBuildVer">
    <vt:lpwstr>2057-11.2.0.11042</vt:lpwstr>
  </property>
</Properties>
</file>