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5"/>
  </p:notesMasterIdLst>
  <p:sldIdLst>
    <p:sldId id="349" r:id="rId2"/>
    <p:sldId id="289" r:id="rId3"/>
    <p:sldId id="263" r:id="rId4"/>
    <p:sldId id="302" r:id="rId5"/>
    <p:sldId id="303" r:id="rId6"/>
    <p:sldId id="305" r:id="rId7"/>
    <p:sldId id="345" r:id="rId8"/>
    <p:sldId id="346" r:id="rId9"/>
    <p:sldId id="331" r:id="rId10"/>
    <p:sldId id="343" r:id="rId11"/>
    <p:sldId id="334" r:id="rId12"/>
    <p:sldId id="335" r:id="rId13"/>
    <p:sldId id="336" r:id="rId14"/>
    <p:sldId id="347" r:id="rId15"/>
    <p:sldId id="340" r:id="rId16"/>
    <p:sldId id="348" r:id="rId17"/>
    <p:sldId id="344" r:id="rId18"/>
    <p:sldId id="337" r:id="rId19"/>
    <p:sldId id="294" r:id="rId20"/>
    <p:sldId id="322" r:id="rId21"/>
    <p:sldId id="295" r:id="rId22"/>
    <p:sldId id="297" r:id="rId23"/>
    <p:sldId id="324" r:id="rId24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FFFF"/>
    <a:srgbClr val="0F0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05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62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C5F40-18E5-4648-9209-53790C4707A7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DD059-6E0C-45B9-8A1B-EAA6495FCBE5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98247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497D94-1F0D-4CE4-92DD-8DC254BF8945}" type="slidenum">
              <a:rPr lang="en-US" altLang="vi-VN"/>
              <a:pPr>
                <a:spcBef>
                  <a:spcPct val="0"/>
                </a:spcBef>
              </a:pPr>
              <a:t>3</a:t>
            </a:fld>
            <a:endParaRPr lang="en-US" altLang="vi-V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vi-V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35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CF4AAE-DD51-4602-AE6E-802F944878A7}" type="slidenum">
              <a:rPr lang="en-US" smtClean="0">
                <a:latin typeface="Arial" charset="0"/>
                <a:cs typeface="Arial" charset="0"/>
              </a:rPr>
              <a:pPr/>
              <a:t>10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800" smtClean="0">
                <a:solidFill>
                  <a:srgbClr val="FF0000"/>
                </a:solidFill>
                <a:latin typeface="Arial" charset="0"/>
                <a:cs typeface="Arial" charset="0"/>
              </a:rPr>
              <a:t>6. So Sánh cách tìm ƯCLN và BCNN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 rtlCol="0">
            <a:normAutofit/>
          </a:bodyPr>
          <a:lstStyle/>
          <a:p>
            <a:pPr lvl="0"/>
            <a:endParaRPr lang="vi-VN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BCE57-8E12-44FC-A2B4-B8373700D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866" y="274836"/>
            <a:ext cx="1097227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865" y="1600400"/>
            <a:ext cx="5422635" cy="2214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59501" y="1600400"/>
            <a:ext cx="5422636" cy="2214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865" y="3910212"/>
            <a:ext cx="5422635" cy="22155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9501" y="3910212"/>
            <a:ext cx="5422636" cy="22155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865" y="6244828"/>
            <a:ext cx="2844271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865" y="6244828"/>
            <a:ext cx="3860271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865" y="6244828"/>
            <a:ext cx="2844271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991C3-7168-495D-BE06-E2BCB179B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2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505311A-C915-46FA-B58B-4BED38AA234E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10BBD57-AEA6-4881-A0EF-B5BE4544B0C0}" type="datetimeFigureOut">
              <a:rPr lang="vi-VN" smtClean="0"/>
              <a:pPr/>
              <a:t>12/11/2019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MTBT/MTBT/MTBT/Vn-570MS.exe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oleObject" Target="../embeddings/oleObject9.bin"/><Relationship Id="rId7" Type="http://schemas.openxmlformats.org/officeDocument/2006/relationships/hyperlink" Target="MTBT/MTBT/MTBT/Casio%20fx-570VN%20PLUS/Casio%20fx570vn%20plus.exe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png"/><Relationship Id="rId5" Type="http://schemas.openxmlformats.org/officeDocument/2006/relationships/hyperlink" Target="MTBT/MTBT/MTBT/Vn-570MS.exe" TargetMode="External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18" Type="http://schemas.openxmlformats.org/officeDocument/2006/relationships/image" Target="../media/image2.wmf"/><Relationship Id="rId3" Type="http://schemas.openxmlformats.org/officeDocument/2006/relationships/slide" Target="slide22.xml"/><Relationship Id="rId7" Type="http://schemas.openxmlformats.org/officeDocument/2006/relationships/slide" Target="slide21.xml"/><Relationship Id="rId12" Type="http://schemas.openxmlformats.org/officeDocument/2006/relationships/image" Target="../media/image7.png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1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slide" Target="slide23.xml"/><Relationship Id="rId5" Type="http://schemas.openxmlformats.org/officeDocument/2006/relationships/slide" Target="slide19.xml"/><Relationship Id="rId15" Type="http://schemas.openxmlformats.org/officeDocument/2006/relationships/image" Target="../media/image10.gif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slide" Target="slide20.xml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jpe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7.png"/><Relationship Id="rId4" Type="http://schemas.openxmlformats.org/officeDocument/2006/relationships/slide" Target="slide2.xml"/><Relationship Id="rId9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70156"/>
            <a:ext cx="10972800" cy="868363"/>
          </a:xfrm>
        </p:spPr>
        <p:txBody>
          <a:bodyPr/>
          <a:lstStyle/>
          <a:p>
            <a:pPr eaLnBrk="1" hangingPunct="1"/>
            <a:r>
              <a:rPr lang="en-US" sz="3600" b="1" dirty="0" err="1" smtClean="0">
                <a:solidFill>
                  <a:srgbClr val="FF0000"/>
                </a:solidFill>
              </a:rPr>
              <a:t>Phân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biệt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giống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khác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giữa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tìm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ƯCLN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BCNN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200724" name="Group 20"/>
          <p:cNvGraphicFramePr>
            <a:graphicFrameLocks noGrp="1"/>
          </p:cNvGraphicFramePr>
          <p:nvPr>
            <p:ph type="tbl" idx="1"/>
          </p:nvPr>
        </p:nvGraphicFramePr>
        <p:xfrm>
          <a:off x="341939" y="1427008"/>
          <a:ext cx="10797116" cy="5167753"/>
        </p:xfrm>
        <a:graphic>
          <a:graphicData uri="http://schemas.openxmlformats.org/drawingml/2006/table">
            <a:tbl>
              <a:tblPr/>
              <a:tblGrid>
                <a:gridCol w="5399546"/>
                <a:gridCol w="5397570"/>
              </a:tblGrid>
              <a:tr h="560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ƯCLN</a:t>
                      </a: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BCNN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690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Bước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1: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Phân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tích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mỗi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ra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thừa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nguyên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Bước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2: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Chọn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thừa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nguyên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Bước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3: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Lập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tích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thừa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đã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chọn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mỗi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thừa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lấy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với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mũ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0717" name="Rectangle 13"/>
          <p:cNvSpPr>
            <a:spLocks noChangeArrowheads="1"/>
          </p:cNvSpPr>
          <p:nvPr/>
        </p:nvSpPr>
        <p:spPr bwMode="auto">
          <a:xfrm>
            <a:off x="2639484" y="3816920"/>
            <a:ext cx="1727200" cy="45720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Chung</a:t>
            </a:r>
          </a:p>
        </p:txBody>
      </p:sp>
      <p:sp>
        <p:nvSpPr>
          <p:cNvPr id="200718" name="Rectangle 14"/>
          <p:cNvSpPr>
            <a:spLocks noChangeArrowheads="1"/>
          </p:cNvSpPr>
          <p:nvPr/>
        </p:nvSpPr>
        <p:spPr bwMode="auto">
          <a:xfrm>
            <a:off x="6908800" y="3774058"/>
            <a:ext cx="3556000" cy="576262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Chung</a:t>
            </a: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riêng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0719" name="Rectangle 15"/>
          <p:cNvSpPr>
            <a:spLocks noChangeArrowheads="1"/>
          </p:cNvSpPr>
          <p:nvPr/>
        </p:nvSpPr>
        <p:spPr bwMode="auto">
          <a:xfrm>
            <a:off x="2133600" y="5541810"/>
            <a:ext cx="3050117" cy="45720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Nhỏ nhất</a:t>
            </a:r>
          </a:p>
        </p:txBody>
      </p:sp>
      <p:sp>
        <p:nvSpPr>
          <p:cNvPr id="200720" name="Rectangle 16"/>
          <p:cNvSpPr>
            <a:spLocks noChangeArrowheads="1"/>
          </p:cNvSpPr>
          <p:nvPr/>
        </p:nvSpPr>
        <p:spPr bwMode="auto">
          <a:xfrm>
            <a:off x="7315200" y="5541810"/>
            <a:ext cx="2438400" cy="4572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dirty="0">
                <a:latin typeface="VNI Helve" pitchFamily="2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nhất</a:t>
            </a:r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5754800" y="3660866"/>
            <a:ext cx="0" cy="792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5754800" y="5374033"/>
            <a:ext cx="0" cy="7921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0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0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7" grpId="0" animBg="1"/>
      <p:bldP spid="200718" grpId="0" animBg="1"/>
      <p:bldP spid="200719" grpId="0" animBg="1"/>
      <p:bldP spid="2007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0" y="5064125"/>
            <a:ext cx="228600" cy="685800"/>
            <a:chOff x="240" y="624"/>
            <a:chExt cx="96" cy="288"/>
          </a:xfrm>
        </p:grpSpPr>
        <p:sp>
          <p:nvSpPr>
            <p:cNvPr id="224259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60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752600" y="5445126"/>
            <a:ext cx="8591550" cy="1184275"/>
            <a:chOff x="96" y="3312"/>
            <a:chExt cx="5412" cy="746"/>
          </a:xfrm>
        </p:grpSpPr>
        <p:sp>
          <p:nvSpPr>
            <p:cNvPr id="224262" name="AutoShape 6"/>
            <p:cNvSpPr>
              <a:spLocks noChangeArrowheads="1"/>
            </p:cNvSpPr>
            <p:nvPr/>
          </p:nvSpPr>
          <p:spPr bwMode="gray">
            <a:xfrm>
              <a:off x="449" y="3422"/>
              <a:ext cx="4980" cy="5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24263" name="AutoShape 7"/>
            <p:cNvSpPr>
              <a:spLocks noChangeArrowheads="1"/>
            </p:cNvSpPr>
            <p:nvPr/>
          </p:nvSpPr>
          <p:spPr bwMode="gray">
            <a:xfrm>
              <a:off x="558" y="3471"/>
              <a:ext cx="959" cy="43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64" name="Freeform 8"/>
            <p:cNvSpPr>
              <a:spLocks/>
            </p:cNvSpPr>
            <p:nvPr/>
          </p:nvSpPr>
          <p:spPr bwMode="gray">
            <a:xfrm>
              <a:off x="618" y="3499"/>
              <a:ext cx="479" cy="218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265" name="Text Box 9"/>
            <p:cNvSpPr txBox="1">
              <a:spLocks noChangeArrowheads="1"/>
            </p:cNvSpPr>
            <p:nvPr/>
          </p:nvSpPr>
          <p:spPr bwMode="gray">
            <a:xfrm>
              <a:off x="899" y="3463"/>
              <a:ext cx="259" cy="33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24266" name="Text Box 10"/>
            <p:cNvSpPr txBox="1">
              <a:spLocks noChangeArrowheads="1"/>
            </p:cNvSpPr>
            <p:nvPr/>
          </p:nvSpPr>
          <p:spPr bwMode="gray">
            <a:xfrm>
              <a:off x="1649" y="3506"/>
              <a:ext cx="36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endParaRPr lang="vi-VN" altLang="en-US" sz="2000" b="1">
                <a:solidFill>
                  <a:schemeClr val="accent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4267" name="Rectangle 11"/>
            <p:cNvSpPr>
              <a:spLocks noChangeArrowheads="1"/>
            </p:cNvSpPr>
            <p:nvPr/>
          </p:nvSpPr>
          <p:spPr bwMode="auto">
            <a:xfrm>
              <a:off x="420" y="3361"/>
              <a:ext cx="5088" cy="697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vi-VN" altLang="en-US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 rot="5400000">
              <a:off x="361" y="3510"/>
              <a:ext cx="186" cy="327"/>
              <a:chOff x="1872" y="1126"/>
              <a:chExt cx="2014" cy="3012"/>
            </a:xfrm>
          </p:grpSpPr>
          <p:sp>
            <p:nvSpPr>
              <p:cNvPr id="224269" name="AutoShape 13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70" name="AutoShape 14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71" name="AutoShape 15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72" name="Oval 16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73" name="Oval 17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74" name="Oval 18"/>
              <p:cNvSpPr>
                <a:spLocks noChangeArrowheads="1"/>
              </p:cNvSpPr>
              <p:nvPr/>
            </p:nvSpPr>
            <p:spPr bwMode="gray">
              <a:xfrm>
                <a:off x="1999" y="1128"/>
                <a:ext cx="1772" cy="300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275" name="Oval 19"/>
              <p:cNvSpPr>
                <a:spLocks noChangeArrowheads="1"/>
              </p:cNvSpPr>
              <p:nvPr/>
            </p:nvSpPr>
            <p:spPr bwMode="gray">
              <a:xfrm>
                <a:off x="1999" y="1127"/>
                <a:ext cx="1772" cy="301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276" name="Oval 20"/>
              <p:cNvSpPr>
                <a:spLocks noChangeArrowheads="1"/>
              </p:cNvSpPr>
              <p:nvPr/>
            </p:nvSpPr>
            <p:spPr bwMode="gray">
              <a:xfrm>
                <a:off x="2337" y="1126"/>
                <a:ext cx="1096" cy="301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277" name="Oval 21"/>
              <p:cNvSpPr>
                <a:spLocks noChangeArrowheads="1"/>
              </p:cNvSpPr>
              <p:nvPr/>
            </p:nvSpPr>
            <p:spPr bwMode="gray">
              <a:xfrm>
                <a:off x="2337" y="1126"/>
                <a:ext cx="1096" cy="3012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24278" name="AutoShape 22"/>
            <p:cNvSpPr>
              <a:spLocks noChangeArrowheads="1"/>
            </p:cNvSpPr>
            <p:nvPr/>
          </p:nvSpPr>
          <p:spPr bwMode="gray">
            <a:xfrm flipH="1">
              <a:off x="413" y="3312"/>
              <a:ext cx="113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79" name="AutoShape 23"/>
            <p:cNvSpPr>
              <a:spLocks noChangeArrowheads="1"/>
            </p:cNvSpPr>
            <p:nvPr/>
          </p:nvSpPr>
          <p:spPr bwMode="gray">
            <a:xfrm rot="10800000" flipH="1">
              <a:off x="425" y="3916"/>
              <a:ext cx="114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80" name="AutoShape 24"/>
            <p:cNvSpPr>
              <a:spLocks noChangeArrowheads="1"/>
            </p:cNvSpPr>
            <p:nvPr/>
          </p:nvSpPr>
          <p:spPr bwMode="gray">
            <a:xfrm rot="16200000" flipH="1">
              <a:off x="82" y="3611"/>
              <a:ext cx="103" cy="7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81" name="Oval 25"/>
            <p:cNvSpPr>
              <a:spLocks noChangeArrowheads="1"/>
            </p:cNvSpPr>
            <p:nvPr/>
          </p:nvSpPr>
          <p:spPr bwMode="gray">
            <a:xfrm rot="5400000">
              <a:off x="200" y="3353"/>
              <a:ext cx="539" cy="59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82" name="Oval 26"/>
            <p:cNvSpPr>
              <a:spLocks noChangeArrowheads="1"/>
            </p:cNvSpPr>
            <p:nvPr/>
          </p:nvSpPr>
          <p:spPr bwMode="gray">
            <a:xfrm rot="5400000">
              <a:off x="232" y="3386"/>
              <a:ext cx="478" cy="52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283" name="Oval 27"/>
            <p:cNvSpPr>
              <a:spLocks noChangeArrowheads="1"/>
            </p:cNvSpPr>
            <p:nvPr/>
          </p:nvSpPr>
          <p:spPr bwMode="gray">
            <a:xfrm rot="5400000">
              <a:off x="388" y="3487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4284" name="Oval 28"/>
            <p:cNvSpPr>
              <a:spLocks noChangeArrowheads="1"/>
            </p:cNvSpPr>
            <p:nvPr/>
          </p:nvSpPr>
          <p:spPr bwMode="gray">
            <a:xfrm rot="5400000">
              <a:off x="388" y="3487"/>
              <a:ext cx="164" cy="327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4285" name="Oval 29"/>
            <p:cNvSpPr>
              <a:spLocks noChangeArrowheads="1"/>
            </p:cNvSpPr>
            <p:nvPr/>
          </p:nvSpPr>
          <p:spPr bwMode="gray">
            <a:xfrm rot="5400000">
              <a:off x="287" y="3486"/>
              <a:ext cx="366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4286" name="Oval 30"/>
            <p:cNvSpPr>
              <a:spLocks noChangeArrowheads="1"/>
            </p:cNvSpPr>
            <p:nvPr/>
          </p:nvSpPr>
          <p:spPr bwMode="gray">
            <a:xfrm rot="5400000">
              <a:off x="287" y="3486"/>
              <a:ext cx="366" cy="32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24287" name="AutoShape 31"/>
          <p:cNvSpPr>
            <a:spLocks noChangeArrowheads="1"/>
          </p:cNvSpPr>
          <p:nvPr/>
        </p:nvSpPr>
        <p:spPr bwMode="gray">
          <a:xfrm>
            <a:off x="2286000" y="762000"/>
            <a:ext cx="8077200" cy="762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vi-VN" altLang="en-US" sz="2000" b="1">
              <a:solidFill>
                <a:srgbClr val="990000"/>
              </a:solidFill>
              <a:cs typeface="Arial" panose="020B0604020202020204" pitchFamily="34" charset="0"/>
            </a:endParaRPr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771650" y="1827874"/>
            <a:ext cx="8591550" cy="1108075"/>
            <a:chOff x="108" y="1032"/>
            <a:chExt cx="5412" cy="698"/>
          </a:xfrm>
        </p:grpSpPr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4290" name="AutoShape 3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4291" name="AutoShape 3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292" name="Freeform 3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293" name="Text Box 37"/>
              <p:cNvSpPr txBox="1">
                <a:spLocks noChangeArrowheads="1"/>
              </p:cNvSpPr>
              <p:nvPr/>
            </p:nvSpPr>
            <p:spPr bwMode="gray">
              <a:xfrm>
                <a:off x="1327" y="1063"/>
                <a:ext cx="225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24294" name="Text Box 3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295" name="Rectangle 3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Group 4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8" name="Group 41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4298" name="AutoShape 4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299" name="AutoShape 4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00" name="AutoShape 4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01" name="Oval 4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02" name="Oval 4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03" name="Oval 47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04" name="Oval 48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05" name="Oval 49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06" name="Oval 50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4307" name="AutoShape 5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08" name="AutoShape 5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09" name="AutoShape 5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10" name="Oval 5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11" name="Oval 5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12" name="Oval 56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13" name="Oval 57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14" name="Oval 58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15" name="Oval 59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1752600" y="4225926"/>
            <a:ext cx="8591550" cy="1185863"/>
            <a:chOff x="108" y="2508"/>
            <a:chExt cx="5412" cy="747"/>
          </a:xfrm>
        </p:grpSpPr>
        <p:grpSp>
          <p:nvGrpSpPr>
            <p:cNvPr id="10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24318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4319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20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321" name="Text Box 65"/>
              <p:cNvSpPr txBox="1">
                <a:spLocks noChangeArrowheads="1"/>
              </p:cNvSpPr>
              <p:nvPr/>
            </p:nvSpPr>
            <p:spPr bwMode="gray">
              <a:xfrm>
                <a:off x="1334" y="1063"/>
                <a:ext cx="210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224322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323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68"/>
            <p:cNvGrpSpPr>
              <a:grpSpLocks/>
            </p:cNvGrpSpPr>
            <p:nvPr/>
          </p:nvGrpSpPr>
          <p:grpSpPr bwMode="auto">
            <a:xfrm>
              <a:off x="108" y="2508"/>
              <a:ext cx="672" cy="673"/>
              <a:chOff x="-144" y="1056"/>
              <a:chExt cx="586" cy="625"/>
            </a:xfrm>
          </p:grpSpPr>
          <p:grpSp>
            <p:nvGrpSpPr>
              <p:cNvPr id="12" name="Group 69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4326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27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28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29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30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31" name="Oval 75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32" name="Oval 76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33" name="Oval 77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34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4335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36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37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38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39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40" name="Oval 84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41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42" name="Oval 86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43" name="Oval 87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343150" y="1295400"/>
            <a:ext cx="228600" cy="533400"/>
            <a:chOff x="240" y="624"/>
            <a:chExt cx="96" cy="288"/>
          </a:xfrm>
        </p:grpSpPr>
        <p:sp>
          <p:nvSpPr>
            <p:cNvPr id="224345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346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4347" name="Text Box 91"/>
          <p:cNvSpPr txBox="1">
            <a:spLocks noChangeArrowheads="1"/>
          </p:cNvSpPr>
          <p:nvPr/>
        </p:nvSpPr>
        <p:spPr bwMode="auto">
          <a:xfrm>
            <a:off x="4343400" y="3463926"/>
            <a:ext cx="601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altLang="en-US">
              <a:cs typeface="Arial" panose="020B0604020202020204" pitchFamily="34" charset="0"/>
            </a:endParaRPr>
          </a:p>
        </p:txBody>
      </p:sp>
      <p:grpSp>
        <p:nvGrpSpPr>
          <p:cNvPr id="14" name="Group 92"/>
          <p:cNvGrpSpPr>
            <a:grpSpLocks/>
          </p:cNvGrpSpPr>
          <p:nvPr/>
        </p:nvGrpSpPr>
        <p:grpSpPr bwMode="auto">
          <a:xfrm>
            <a:off x="1752600" y="3082926"/>
            <a:ext cx="8591550" cy="1108075"/>
            <a:chOff x="108" y="1032"/>
            <a:chExt cx="5412" cy="698"/>
          </a:xfrm>
        </p:grpSpPr>
        <p:grpSp>
          <p:nvGrpSpPr>
            <p:cNvPr id="15" name="Group 9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4350" name="AutoShape 9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4351" name="AutoShape 9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52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353" name="Text Box 97"/>
              <p:cNvSpPr txBox="1">
                <a:spLocks noChangeArrowheads="1"/>
              </p:cNvSpPr>
              <p:nvPr/>
            </p:nvSpPr>
            <p:spPr bwMode="gray">
              <a:xfrm>
                <a:off x="1331" y="1063"/>
                <a:ext cx="216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224354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355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Group 10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17" name="Group 101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4358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59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60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61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62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63" name="Oval 107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64" name="Oval 108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65" name="Oval 109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4366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4367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68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69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70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71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372" name="Oval 116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73" name="Oval 117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74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4375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8" name="Group 120"/>
          <p:cNvGrpSpPr>
            <a:grpSpLocks/>
          </p:cNvGrpSpPr>
          <p:nvPr/>
        </p:nvGrpSpPr>
        <p:grpSpPr bwMode="auto">
          <a:xfrm>
            <a:off x="2381250" y="3940175"/>
            <a:ext cx="228600" cy="533400"/>
            <a:chOff x="240" y="624"/>
            <a:chExt cx="96" cy="288"/>
          </a:xfrm>
        </p:grpSpPr>
        <p:sp>
          <p:nvSpPr>
            <p:cNvPr id="224377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378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2381250" y="2854325"/>
            <a:ext cx="228600" cy="533400"/>
            <a:chOff x="240" y="624"/>
            <a:chExt cx="96" cy="288"/>
          </a:xfrm>
        </p:grpSpPr>
        <p:sp>
          <p:nvSpPr>
            <p:cNvPr id="224380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381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4382" name="Text Box 126"/>
          <p:cNvSpPr txBox="1">
            <a:spLocks noChangeArrowheads="1"/>
          </p:cNvSpPr>
          <p:nvPr/>
        </p:nvSpPr>
        <p:spPr bwMode="auto">
          <a:xfrm>
            <a:off x="2819400" y="914400"/>
            <a:ext cx="80772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3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BCNN </a:t>
            </a:r>
            <a:r>
              <a:rPr lang="en-US" alt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3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 </a:t>
            </a:r>
            <a:r>
              <a:rPr lang="en-US" altLang="en-US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en-US" sz="3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3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4383" name="Text Box 127"/>
          <p:cNvSpPr txBox="1">
            <a:spLocks noChangeArrowheads="1"/>
          </p:cNvSpPr>
          <p:nvPr/>
        </p:nvSpPr>
        <p:spPr bwMode="auto">
          <a:xfrm>
            <a:off x="4038600" y="2057401"/>
            <a:ext cx="1295400" cy="51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NI-Helve" pitchFamily="2" charset="0"/>
              </a:rPr>
              <a:t>  </a:t>
            </a:r>
            <a:r>
              <a:rPr lang="en-US" altLang="en-US" sz="2600" b="1" dirty="0" smtClean="0">
                <a:latin typeface="VNI-Helve" pitchFamily="2" charset="0"/>
              </a:rPr>
              <a:t>56</a:t>
            </a:r>
            <a:endParaRPr lang="en-US" altLang="en-US" sz="2600" b="1" dirty="0">
              <a:latin typeface="VNI-Helve" pitchFamily="2" charset="0"/>
            </a:endParaRPr>
          </a:p>
        </p:txBody>
      </p:sp>
      <p:sp>
        <p:nvSpPr>
          <p:cNvPr id="224385" name="Text Box 129"/>
          <p:cNvSpPr txBox="1">
            <a:spLocks noChangeArrowheads="1"/>
          </p:cNvSpPr>
          <p:nvPr/>
        </p:nvSpPr>
        <p:spPr bwMode="auto">
          <a:xfrm>
            <a:off x="4267200" y="3387725"/>
            <a:ext cx="1066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>
                <a:latin typeface="VNI-Helve" pitchFamily="2" charset="0"/>
              </a:rPr>
              <a:t>14</a:t>
            </a:r>
          </a:p>
        </p:txBody>
      </p:sp>
      <p:sp>
        <p:nvSpPr>
          <p:cNvPr id="224387" name="Text Box 131"/>
          <p:cNvSpPr txBox="1">
            <a:spLocks noChangeArrowheads="1"/>
          </p:cNvSpPr>
          <p:nvPr/>
        </p:nvSpPr>
        <p:spPr bwMode="auto">
          <a:xfrm>
            <a:off x="4267200" y="4530726"/>
            <a:ext cx="1295400" cy="51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600" b="1" dirty="0" smtClean="0">
                <a:latin typeface="VNI-Helve" pitchFamily="2" charset="0"/>
              </a:rPr>
              <a:t>1</a:t>
            </a:r>
            <a:endParaRPr lang="en-US" altLang="en-US" sz="2600" b="1" dirty="0">
              <a:latin typeface="VNI-Helve" pitchFamily="2" charset="0"/>
            </a:endParaRPr>
          </a:p>
        </p:txBody>
      </p:sp>
      <p:sp>
        <p:nvSpPr>
          <p:cNvPr id="224388" name="Text Box 132"/>
          <p:cNvSpPr txBox="1">
            <a:spLocks noChangeArrowheads="1"/>
          </p:cNvSpPr>
          <p:nvPr/>
        </p:nvSpPr>
        <p:spPr bwMode="auto">
          <a:xfrm>
            <a:off x="4267200" y="5826125"/>
            <a:ext cx="11430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>
                <a:latin typeface="VNI-Helve" pitchFamily="2" charset="0"/>
              </a:rPr>
              <a:t>140</a:t>
            </a:r>
          </a:p>
        </p:txBody>
      </p:sp>
      <p:sp>
        <p:nvSpPr>
          <p:cNvPr id="224391" name="Text Box 135"/>
          <p:cNvSpPr txBox="1">
            <a:spLocks noChangeArrowheads="1"/>
          </p:cNvSpPr>
          <p:nvPr/>
        </p:nvSpPr>
        <p:spPr bwMode="auto">
          <a:xfrm>
            <a:off x="2702266" y="79376"/>
            <a:ext cx="541586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400" b="1" u="sng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Câu </a:t>
            </a:r>
            <a:r>
              <a:rPr lang="en-US" altLang="en-US" sz="2400" b="1" u="sng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1:</a:t>
            </a:r>
            <a:r>
              <a:rPr lang="en-US" altLang="en-US" sz="2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Chọn đáp án đúng</a:t>
            </a:r>
            <a:endParaRPr lang="en-US" altLang="en-US" sz="2400" b="1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24397" name="AutoShape 141"/>
          <p:cNvSpPr>
            <a:spLocks noChangeArrowheads="1"/>
          </p:cNvSpPr>
          <p:nvPr/>
        </p:nvSpPr>
        <p:spPr bwMode="auto">
          <a:xfrm>
            <a:off x="8763000" y="19812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endParaRPr lang="vi-V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4398" name="AutoShape 142"/>
          <p:cNvSpPr>
            <a:spLocks noChangeArrowheads="1"/>
          </p:cNvSpPr>
          <p:nvPr/>
        </p:nvSpPr>
        <p:spPr bwMode="auto">
          <a:xfrm>
            <a:off x="8763000" y="56388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4399" name="AutoShape 143"/>
          <p:cNvSpPr>
            <a:spLocks noChangeArrowheads="1"/>
          </p:cNvSpPr>
          <p:nvPr/>
        </p:nvSpPr>
        <p:spPr bwMode="auto">
          <a:xfrm>
            <a:off x="8763000" y="32004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4400" name="AutoShape 144"/>
          <p:cNvSpPr>
            <a:spLocks noChangeArrowheads="1"/>
          </p:cNvSpPr>
          <p:nvPr/>
        </p:nvSpPr>
        <p:spPr bwMode="auto">
          <a:xfrm>
            <a:off x="8763000" y="44196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13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71430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2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2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42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42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42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224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224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224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4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4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1000"/>
                                        <p:tgtEl>
                                          <p:spTgt spid="22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1000"/>
                                        <p:tgtEl>
                                          <p:spTgt spid="22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1000"/>
                                        <p:tgtEl>
                                          <p:spTgt spid="22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1000"/>
                                        <p:tgtEl>
                                          <p:spTgt spid="22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24287" grpId="0" build="allAtOnce" animBg="1"/>
      <p:bldP spid="224382" grpId="0"/>
      <p:bldP spid="224383" grpId="0"/>
      <p:bldP spid="224387" grpId="0"/>
      <p:bldP spid="224391" grpId="0"/>
      <p:bldP spid="224397" grpId="0" animBg="1"/>
      <p:bldP spid="224398" grpId="0" animBg="1"/>
      <p:bldP spid="224399" grpId="0" animBg="1"/>
      <p:bldP spid="2244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286000" y="5064125"/>
            <a:ext cx="228600" cy="685800"/>
            <a:chOff x="240" y="624"/>
            <a:chExt cx="96" cy="288"/>
          </a:xfrm>
        </p:grpSpPr>
        <p:sp>
          <p:nvSpPr>
            <p:cNvPr id="226307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08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1752600" y="5445126"/>
            <a:ext cx="8591550" cy="1184275"/>
            <a:chOff x="96" y="3312"/>
            <a:chExt cx="5412" cy="746"/>
          </a:xfrm>
        </p:grpSpPr>
        <p:sp>
          <p:nvSpPr>
            <p:cNvPr id="226310" name="AutoShape 6"/>
            <p:cNvSpPr>
              <a:spLocks noChangeArrowheads="1"/>
            </p:cNvSpPr>
            <p:nvPr/>
          </p:nvSpPr>
          <p:spPr bwMode="gray">
            <a:xfrm>
              <a:off x="449" y="3422"/>
              <a:ext cx="4980" cy="5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26311" name="AutoShape 7"/>
            <p:cNvSpPr>
              <a:spLocks noChangeArrowheads="1"/>
            </p:cNvSpPr>
            <p:nvPr/>
          </p:nvSpPr>
          <p:spPr bwMode="gray">
            <a:xfrm>
              <a:off x="558" y="3471"/>
              <a:ext cx="959" cy="43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12" name="Freeform 8"/>
            <p:cNvSpPr>
              <a:spLocks/>
            </p:cNvSpPr>
            <p:nvPr/>
          </p:nvSpPr>
          <p:spPr bwMode="gray">
            <a:xfrm>
              <a:off x="618" y="3499"/>
              <a:ext cx="479" cy="218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313" name="Text Box 9"/>
            <p:cNvSpPr txBox="1">
              <a:spLocks noChangeArrowheads="1"/>
            </p:cNvSpPr>
            <p:nvPr/>
          </p:nvSpPr>
          <p:spPr bwMode="gray">
            <a:xfrm>
              <a:off x="899" y="3463"/>
              <a:ext cx="259" cy="33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26314" name="Text Box 10"/>
            <p:cNvSpPr txBox="1">
              <a:spLocks noChangeArrowheads="1"/>
            </p:cNvSpPr>
            <p:nvPr/>
          </p:nvSpPr>
          <p:spPr bwMode="gray">
            <a:xfrm>
              <a:off x="1649" y="3506"/>
              <a:ext cx="36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endParaRPr lang="vi-VN" altLang="en-US" sz="2000" b="1">
                <a:solidFill>
                  <a:schemeClr val="accent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6315" name="Rectangle 11"/>
            <p:cNvSpPr>
              <a:spLocks noChangeArrowheads="1"/>
            </p:cNvSpPr>
            <p:nvPr/>
          </p:nvSpPr>
          <p:spPr bwMode="auto">
            <a:xfrm>
              <a:off x="420" y="3361"/>
              <a:ext cx="5088" cy="697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vi-VN" altLang="en-US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" name="Group 12"/>
            <p:cNvGrpSpPr>
              <a:grpSpLocks/>
            </p:cNvGrpSpPr>
            <p:nvPr/>
          </p:nvGrpSpPr>
          <p:grpSpPr bwMode="auto">
            <a:xfrm rot="5400000">
              <a:off x="361" y="3510"/>
              <a:ext cx="186" cy="327"/>
              <a:chOff x="1872" y="1126"/>
              <a:chExt cx="2014" cy="3012"/>
            </a:xfrm>
          </p:grpSpPr>
          <p:sp>
            <p:nvSpPr>
              <p:cNvPr id="226317" name="AutoShape 13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18" name="AutoShape 14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19" name="AutoShape 15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20" name="Oval 16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21" name="Oval 17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22" name="Oval 18"/>
              <p:cNvSpPr>
                <a:spLocks noChangeArrowheads="1"/>
              </p:cNvSpPr>
              <p:nvPr/>
            </p:nvSpPr>
            <p:spPr bwMode="gray">
              <a:xfrm>
                <a:off x="1999" y="1128"/>
                <a:ext cx="1772" cy="300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23" name="Oval 19"/>
              <p:cNvSpPr>
                <a:spLocks noChangeArrowheads="1"/>
              </p:cNvSpPr>
              <p:nvPr/>
            </p:nvSpPr>
            <p:spPr bwMode="gray">
              <a:xfrm>
                <a:off x="1999" y="1127"/>
                <a:ext cx="1772" cy="301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24" name="Oval 20"/>
              <p:cNvSpPr>
                <a:spLocks noChangeArrowheads="1"/>
              </p:cNvSpPr>
              <p:nvPr/>
            </p:nvSpPr>
            <p:spPr bwMode="gray">
              <a:xfrm>
                <a:off x="2337" y="1126"/>
                <a:ext cx="1096" cy="301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25" name="Oval 21"/>
              <p:cNvSpPr>
                <a:spLocks noChangeArrowheads="1"/>
              </p:cNvSpPr>
              <p:nvPr/>
            </p:nvSpPr>
            <p:spPr bwMode="gray">
              <a:xfrm>
                <a:off x="2337" y="1126"/>
                <a:ext cx="1096" cy="3012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26326" name="AutoShape 22"/>
            <p:cNvSpPr>
              <a:spLocks noChangeArrowheads="1"/>
            </p:cNvSpPr>
            <p:nvPr/>
          </p:nvSpPr>
          <p:spPr bwMode="gray">
            <a:xfrm flipH="1">
              <a:off x="413" y="3312"/>
              <a:ext cx="113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27" name="AutoShape 23"/>
            <p:cNvSpPr>
              <a:spLocks noChangeArrowheads="1"/>
            </p:cNvSpPr>
            <p:nvPr/>
          </p:nvSpPr>
          <p:spPr bwMode="gray">
            <a:xfrm rot="10800000" flipH="1">
              <a:off x="425" y="3916"/>
              <a:ext cx="114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28" name="AutoShape 24"/>
            <p:cNvSpPr>
              <a:spLocks noChangeArrowheads="1"/>
            </p:cNvSpPr>
            <p:nvPr/>
          </p:nvSpPr>
          <p:spPr bwMode="gray">
            <a:xfrm rot="16200000" flipH="1">
              <a:off x="82" y="3611"/>
              <a:ext cx="103" cy="7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29" name="Oval 25"/>
            <p:cNvSpPr>
              <a:spLocks noChangeArrowheads="1"/>
            </p:cNvSpPr>
            <p:nvPr/>
          </p:nvSpPr>
          <p:spPr bwMode="gray">
            <a:xfrm rot="5400000">
              <a:off x="200" y="3353"/>
              <a:ext cx="539" cy="59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30" name="Oval 26"/>
            <p:cNvSpPr>
              <a:spLocks noChangeArrowheads="1"/>
            </p:cNvSpPr>
            <p:nvPr/>
          </p:nvSpPr>
          <p:spPr bwMode="gray">
            <a:xfrm rot="5400000">
              <a:off x="232" y="3386"/>
              <a:ext cx="478" cy="52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31" name="Oval 27"/>
            <p:cNvSpPr>
              <a:spLocks noChangeArrowheads="1"/>
            </p:cNvSpPr>
            <p:nvPr/>
          </p:nvSpPr>
          <p:spPr bwMode="gray">
            <a:xfrm rot="5400000">
              <a:off x="388" y="3487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6332" name="Oval 28"/>
            <p:cNvSpPr>
              <a:spLocks noChangeArrowheads="1"/>
            </p:cNvSpPr>
            <p:nvPr/>
          </p:nvSpPr>
          <p:spPr bwMode="gray">
            <a:xfrm rot="5400000">
              <a:off x="388" y="3487"/>
              <a:ext cx="164" cy="327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6333" name="Oval 29"/>
            <p:cNvSpPr>
              <a:spLocks noChangeArrowheads="1"/>
            </p:cNvSpPr>
            <p:nvPr/>
          </p:nvSpPr>
          <p:spPr bwMode="gray">
            <a:xfrm rot="5400000">
              <a:off x="287" y="3486"/>
              <a:ext cx="366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6334" name="Oval 30"/>
            <p:cNvSpPr>
              <a:spLocks noChangeArrowheads="1"/>
            </p:cNvSpPr>
            <p:nvPr/>
          </p:nvSpPr>
          <p:spPr bwMode="gray">
            <a:xfrm rot="5400000">
              <a:off x="287" y="3486"/>
              <a:ext cx="366" cy="32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26335" name="AutoShape 31"/>
          <p:cNvSpPr>
            <a:spLocks noChangeArrowheads="1"/>
          </p:cNvSpPr>
          <p:nvPr/>
        </p:nvSpPr>
        <p:spPr bwMode="gray">
          <a:xfrm>
            <a:off x="2286000" y="762000"/>
            <a:ext cx="8077200" cy="762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vi-VN" altLang="en-US" sz="2000" b="1">
              <a:solidFill>
                <a:srgbClr val="990000"/>
              </a:solidFill>
              <a:cs typeface="Arial" panose="020B0604020202020204" pitchFamily="34" charset="0"/>
            </a:endParaRPr>
          </a:p>
        </p:txBody>
      </p: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1752600" y="1863726"/>
            <a:ext cx="8591550" cy="1108075"/>
            <a:chOff x="108" y="1032"/>
            <a:chExt cx="5412" cy="698"/>
          </a:xfrm>
        </p:grpSpPr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6338" name="AutoShape 3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6339" name="AutoShape 3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40" name="Freeform 3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41" name="Text Box 37"/>
              <p:cNvSpPr txBox="1">
                <a:spLocks noChangeArrowheads="1"/>
              </p:cNvSpPr>
              <p:nvPr/>
            </p:nvSpPr>
            <p:spPr bwMode="gray">
              <a:xfrm>
                <a:off x="1327" y="1063"/>
                <a:ext cx="225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26342" name="Text Box 3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343" name="Rectangle 3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4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9" name="Group 41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6346" name="AutoShape 4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47" name="AutoShape 4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48" name="AutoShape 4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49" name="Oval 4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50" name="Oval 4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51" name="Oval 47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52" name="Oval 48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53" name="Oval 49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54" name="Oval 50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6355" name="AutoShape 5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56" name="AutoShape 5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57" name="AutoShape 5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58" name="Oval 5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59" name="Oval 5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60" name="Oval 56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61" name="Oval 57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62" name="Oval 58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63" name="Oval 59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1752600" y="4225926"/>
            <a:ext cx="8591550" cy="1185863"/>
            <a:chOff x="108" y="2508"/>
            <a:chExt cx="5412" cy="747"/>
          </a:xfrm>
        </p:grpSpPr>
        <p:grpSp>
          <p:nvGrpSpPr>
            <p:cNvPr id="11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26366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6367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68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69" name="Text Box 65"/>
              <p:cNvSpPr txBox="1">
                <a:spLocks noChangeArrowheads="1"/>
              </p:cNvSpPr>
              <p:nvPr/>
            </p:nvSpPr>
            <p:spPr bwMode="gray">
              <a:xfrm>
                <a:off x="1334" y="1063"/>
                <a:ext cx="210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226370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371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68"/>
            <p:cNvGrpSpPr>
              <a:grpSpLocks/>
            </p:cNvGrpSpPr>
            <p:nvPr/>
          </p:nvGrpSpPr>
          <p:grpSpPr bwMode="auto">
            <a:xfrm>
              <a:off x="108" y="2508"/>
              <a:ext cx="672" cy="673"/>
              <a:chOff x="-144" y="1056"/>
              <a:chExt cx="586" cy="625"/>
            </a:xfrm>
          </p:grpSpPr>
          <p:grpSp>
            <p:nvGrpSpPr>
              <p:cNvPr id="13" name="Group 69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6374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75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76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77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78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379" name="Oval 75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80" name="Oval 76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81" name="Oval 77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382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6383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4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5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6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7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8" name="Oval 84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89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90" name="Oval 86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391" name="Oval 87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" name="Group 88"/>
          <p:cNvGrpSpPr>
            <a:grpSpLocks/>
          </p:cNvGrpSpPr>
          <p:nvPr/>
        </p:nvGrpSpPr>
        <p:grpSpPr bwMode="auto">
          <a:xfrm>
            <a:off x="2343150" y="1295400"/>
            <a:ext cx="228600" cy="533400"/>
            <a:chOff x="240" y="624"/>
            <a:chExt cx="96" cy="288"/>
          </a:xfrm>
        </p:grpSpPr>
        <p:sp>
          <p:nvSpPr>
            <p:cNvPr id="226393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94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6395" name="Text Box 91"/>
          <p:cNvSpPr txBox="1">
            <a:spLocks noChangeArrowheads="1"/>
          </p:cNvSpPr>
          <p:nvPr/>
        </p:nvSpPr>
        <p:spPr bwMode="auto">
          <a:xfrm>
            <a:off x="4343400" y="3463926"/>
            <a:ext cx="601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altLang="en-US">
              <a:cs typeface="Arial" panose="020B0604020202020204" pitchFamily="34" charset="0"/>
            </a:endParaRPr>
          </a:p>
        </p:txBody>
      </p:sp>
      <p:grpSp>
        <p:nvGrpSpPr>
          <p:cNvPr id="15" name="Group 92"/>
          <p:cNvGrpSpPr>
            <a:grpSpLocks/>
          </p:cNvGrpSpPr>
          <p:nvPr/>
        </p:nvGrpSpPr>
        <p:grpSpPr bwMode="auto">
          <a:xfrm>
            <a:off x="1752600" y="3082926"/>
            <a:ext cx="8591550" cy="1108075"/>
            <a:chOff x="108" y="1032"/>
            <a:chExt cx="5412" cy="698"/>
          </a:xfrm>
        </p:grpSpPr>
        <p:grpSp>
          <p:nvGrpSpPr>
            <p:cNvPr id="16" name="Group 9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6398" name="AutoShape 9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6399" name="AutoShape 9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00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01" name="Text Box 97"/>
              <p:cNvSpPr txBox="1">
                <a:spLocks noChangeArrowheads="1"/>
              </p:cNvSpPr>
              <p:nvPr/>
            </p:nvSpPr>
            <p:spPr bwMode="gray">
              <a:xfrm>
                <a:off x="1331" y="1063"/>
                <a:ext cx="216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226402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403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Group 10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18" name="Group 101"/>
              <p:cNvGrpSpPr>
                <a:grpSpLocks/>
              </p:cNvGrpSpPr>
              <p:nvPr/>
            </p:nvGrpSpPr>
            <p:grpSpPr bwMode="auto">
              <a:xfrm rot="5400000">
                <a:off x="82" y="1249"/>
                <a:ext cx="173" cy="285"/>
                <a:chOff x="1872" y="1126"/>
                <a:chExt cx="2014" cy="3012"/>
              </a:xfrm>
            </p:grpSpPr>
            <p:sp>
              <p:nvSpPr>
                <p:cNvPr id="226406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407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408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409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410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411" name="Oval 107"/>
                <p:cNvSpPr>
                  <a:spLocks noChangeArrowheads="1"/>
                </p:cNvSpPr>
                <p:nvPr/>
              </p:nvSpPr>
              <p:spPr bwMode="gray">
                <a:xfrm>
                  <a:off x="2000" y="1131"/>
                  <a:ext cx="1769" cy="30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412" name="Oval 108"/>
                <p:cNvSpPr>
                  <a:spLocks noChangeArrowheads="1"/>
                </p:cNvSpPr>
                <p:nvPr/>
              </p:nvSpPr>
              <p:spPr bwMode="gray">
                <a:xfrm>
                  <a:off x="2000" y="1129"/>
                  <a:ext cx="1769" cy="30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413" name="Oval 109"/>
                <p:cNvSpPr>
                  <a:spLocks noChangeArrowheads="1"/>
                </p:cNvSpPr>
                <p:nvPr/>
              </p:nvSpPr>
              <p:spPr bwMode="gray">
                <a:xfrm>
                  <a:off x="2337" y="1128"/>
                  <a:ext cx="1096" cy="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6414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126"/>
                  <a:ext cx="1096" cy="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6415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16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17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18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19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20" name="Oval 116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421" name="Oval 117"/>
              <p:cNvSpPr>
                <a:spLocks noChangeArrowheads="1"/>
              </p:cNvSpPr>
              <p:nvPr/>
            </p:nvSpPr>
            <p:spPr bwMode="gray">
              <a:xfrm rot="5400000">
                <a:off x="106" y="1228"/>
                <a:ext cx="152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422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423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27"/>
                <a:ext cx="340" cy="28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9" name="Group 120"/>
          <p:cNvGrpSpPr>
            <a:grpSpLocks/>
          </p:cNvGrpSpPr>
          <p:nvPr/>
        </p:nvGrpSpPr>
        <p:grpSpPr bwMode="auto">
          <a:xfrm>
            <a:off x="2381250" y="3940175"/>
            <a:ext cx="228600" cy="533400"/>
            <a:chOff x="240" y="624"/>
            <a:chExt cx="96" cy="288"/>
          </a:xfrm>
        </p:grpSpPr>
        <p:sp>
          <p:nvSpPr>
            <p:cNvPr id="226425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426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23"/>
          <p:cNvGrpSpPr>
            <a:grpSpLocks/>
          </p:cNvGrpSpPr>
          <p:nvPr/>
        </p:nvGrpSpPr>
        <p:grpSpPr bwMode="auto">
          <a:xfrm>
            <a:off x="2381250" y="2854325"/>
            <a:ext cx="228600" cy="533400"/>
            <a:chOff x="240" y="624"/>
            <a:chExt cx="96" cy="288"/>
          </a:xfrm>
        </p:grpSpPr>
        <p:sp>
          <p:nvSpPr>
            <p:cNvPr id="226428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429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6430" name="Text Box 126"/>
          <p:cNvSpPr txBox="1">
            <a:spLocks noChangeArrowheads="1"/>
          </p:cNvSpPr>
          <p:nvPr/>
        </p:nvSpPr>
        <p:spPr bwMode="auto">
          <a:xfrm>
            <a:off x="2662238" y="872103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VNI-Helve" pitchFamily="2" charset="0"/>
              </a:rPr>
              <a:t>b) </a:t>
            </a:r>
            <a:r>
              <a:rPr lang="en-US" altLang="en-US" sz="2800" b="1" dirty="0" smtClean="0">
                <a:solidFill>
                  <a:srgbClr val="0000CC"/>
                </a:solidFill>
                <a:latin typeface="VNI-Helve" pitchFamily="2" charset="0"/>
              </a:rPr>
              <a:t>BCNN </a:t>
            </a:r>
            <a:r>
              <a:rPr lang="en-US" altLang="en-US" sz="2800" b="1" dirty="0">
                <a:solidFill>
                  <a:srgbClr val="0000CC"/>
                </a:solidFill>
                <a:latin typeface="VNI-Helve" pitchFamily="2" charset="0"/>
              </a:rPr>
              <a:t>(30, 60, </a:t>
            </a:r>
            <a:r>
              <a:rPr lang="en-US" altLang="en-US" sz="2800" b="1" dirty="0" smtClean="0">
                <a:solidFill>
                  <a:srgbClr val="0000CC"/>
                </a:solidFill>
                <a:latin typeface="VNI-Helve" pitchFamily="2" charset="0"/>
              </a:rPr>
              <a:t>180)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00CC"/>
                </a:solidFill>
                <a:latin typeface="VNI-Helve" pitchFamily="2" charset="0"/>
              </a:rPr>
              <a:t> :</a:t>
            </a:r>
            <a:endParaRPr lang="en-US" altLang="en-US" sz="2800" b="1" dirty="0">
              <a:solidFill>
                <a:srgbClr val="0000CC"/>
              </a:solidFill>
              <a:latin typeface="VNI-Helve" pitchFamily="2" charset="0"/>
            </a:endParaRPr>
          </a:p>
        </p:txBody>
      </p:sp>
      <p:sp>
        <p:nvSpPr>
          <p:cNvPr id="226431" name="Text Box 127"/>
          <p:cNvSpPr txBox="1">
            <a:spLocks noChangeArrowheads="1"/>
          </p:cNvSpPr>
          <p:nvPr/>
        </p:nvSpPr>
        <p:spPr bwMode="auto">
          <a:xfrm>
            <a:off x="4038600" y="2066926"/>
            <a:ext cx="12954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600" b="1">
                <a:effectLst>
                  <a:outerShdw blurRad="38100" dist="38100" dir="2700000" algn="tl">
                    <a:srgbClr val="C0C0C0"/>
                  </a:outerShdw>
                </a:effectLst>
                <a:latin typeface="VNI-Helve" pitchFamily="2" charset="0"/>
              </a:rPr>
              <a:t>  </a:t>
            </a:r>
            <a:r>
              <a:rPr lang="en-US" altLang="en-US" sz="2600" b="1">
                <a:latin typeface="VNI-Helve" pitchFamily="2" charset="0"/>
              </a:rPr>
              <a:t>15</a:t>
            </a:r>
          </a:p>
        </p:txBody>
      </p:sp>
      <p:sp>
        <p:nvSpPr>
          <p:cNvPr id="226433" name="Text Box 129"/>
          <p:cNvSpPr txBox="1">
            <a:spLocks noChangeArrowheads="1"/>
          </p:cNvSpPr>
          <p:nvPr/>
        </p:nvSpPr>
        <p:spPr bwMode="auto">
          <a:xfrm>
            <a:off x="4267200" y="3397250"/>
            <a:ext cx="1066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latin typeface="VNI-Helve" pitchFamily="2" charset="0"/>
              </a:rPr>
              <a:t>180</a:t>
            </a:r>
            <a:endParaRPr lang="en-US" altLang="en-US" sz="2600" b="1" dirty="0">
              <a:latin typeface="VNI-Helve" pitchFamily="2" charset="0"/>
            </a:endParaRPr>
          </a:p>
        </p:txBody>
      </p:sp>
      <p:sp>
        <p:nvSpPr>
          <p:cNvPr id="226435" name="Text Box 131"/>
          <p:cNvSpPr txBox="1">
            <a:spLocks noChangeArrowheads="1"/>
          </p:cNvSpPr>
          <p:nvPr/>
        </p:nvSpPr>
        <p:spPr bwMode="auto">
          <a:xfrm>
            <a:off x="4267200" y="4540251"/>
            <a:ext cx="12954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600" b="1">
                <a:latin typeface="VNI-Helve" pitchFamily="2" charset="0"/>
              </a:rPr>
              <a:t>60</a:t>
            </a:r>
          </a:p>
        </p:txBody>
      </p:sp>
      <p:sp>
        <p:nvSpPr>
          <p:cNvPr id="226436" name="Text Box 132"/>
          <p:cNvSpPr txBox="1">
            <a:spLocks noChangeArrowheads="1"/>
          </p:cNvSpPr>
          <p:nvPr/>
        </p:nvSpPr>
        <p:spPr bwMode="auto">
          <a:xfrm>
            <a:off x="4267200" y="5835650"/>
            <a:ext cx="11430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latin typeface="VNI-Helve" pitchFamily="2" charset="0"/>
              </a:rPr>
              <a:t>20</a:t>
            </a:r>
            <a:endParaRPr lang="en-US" altLang="en-US" sz="2600" b="1" dirty="0">
              <a:latin typeface="VNI-Helve" pitchFamily="2" charset="0"/>
            </a:endParaRPr>
          </a:p>
        </p:txBody>
      </p:sp>
      <p:sp>
        <p:nvSpPr>
          <p:cNvPr id="226440" name="AutoShape 136"/>
          <p:cNvSpPr>
            <a:spLocks noChangeArrowheads="1"/>
          </p:cNvSpPr>
          <p:nvPr/>
        </p:nvSpPr>
        <p:spPr bwMode="auto">
          <a:xfrm>
            <a:off x="8763000" y="32004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vi-V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6441" name="AutoShape 137"/>
          <p:cNvSpPr>
            <a:spLocks noChangeArrowheads="1"/>
          </p:cNvSpPr>
          <p:nvPr/>
        </p:nvSpPr>
        <p:spPr bwMode="auto">
          <a:xfrm>
            <a:off x="8763000" y="56388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6442" name="AutoShape 138"/>
          <p:cNvSpPr>
            <a:spLocks noChangeArrowheads="1"/>
          </p:cNvSpPr>
          <p:nvPr/>
        </p:nvSpPr>
        <p:spPr bwMode="auto">
          <a:xfrm>
            <a:off x="8763000" y="19812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6443" name="AutoShape 139"/>
          <p:cNvSpPr>
            <a:spLocks noChangeArrowheads="1"/>
          </p:cNvSpPr>
          <p:nvPr/>
        </p:nvSpPr>
        <p:spPr bwMode="auto">
          <a:xfrm>
            <a:off x="8763000" y="44196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86657" y="77572"/>
            <a:ext cx="428995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800" b="1" u="sng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Câu </a:t>
            </a:r>
            <a:r>
              <a:rPr lang="en-US" altLang="en-US" sz="2800" b="1" u="sng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2:</a:t>
            </a:r>
            <a:r>
              <a:rPr lang="en-US" altLang="en-US" sz="28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en-US" alt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Chọn đáp án đúng</a:t>
            </a:r>
          </a:p>
        </p:txBody>
      </p:sp>
      <p:sp>
        <p:nvSpPr>
          <p:cNvPr id="13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1259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63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63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63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22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22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22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6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6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1000"/>
                                        <p:tgtEl>
                                          <p:spTgt spid="22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1000"/>
                                        <p:tgtEl>
                                          <p:spTgt spid="22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1000"/>
                                        <p:tgtEl>
                                          <p:spTgt spid="22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1000"/>
                                        <p:tgtEl>
                                          <p:spTgt spid="22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26335" grpId="0" build="allAtOnce" animBg="1"/>
      <p:bldP spid="226430" grpId="0"/>
      <p:bldP spid="226431" grpId="0"/>
      <p:bldP spid="226435" grpId="0"/>
      <p:bldP spid="226440" grpId="0" animBg="1"/>
      <p:bldP spid="226441" grpId="0" animBg="1"/>
      <p:bldP spid="226442" grpId="0" animBg="1"/>
      <p:bldP spid="2264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457200" y="5064125"/>
            <a:ext cx="228600" cy="685800"/>
            <a:chOff x="240" y="624"/>
            <a:chExt cx="96" cy="288"/>
          </a:xfrm>
        </p:grpSpPr>
        <p:sp>
          <p:nvSpPr>
            <p:cNvPr id="227331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32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600200" y="5445126"/>
            <a:ext cx="8915400" cy="1184275"/>
            <a:chOff x="96" y="3312"/>
            <a:chExt cx="5412" cy="746"/>
          </a:xfrm>
        </p:grpSpPr>
        <p:sp>
          <p:nvSpPr>
            <p:cNvPr id="227334" name="AutoShape 6"/>
            <p:cNvSpPr>
              <a:spLocks noChangeArrowheads="1"/>
            </p:cNvSpPr>
            <p:nvPr/>
          </p:nvSpPr>
          <p:spPr bwMode="gray">
            <a:xfrm>
              <a:off x="449" y="3422"/>
              <a:ext cx="4980" cy="5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27335" name="AutoShape 7"/>
            <p:cNvSpPr>
              <a:spLocks noChangeArrowheads="1"/>
            </p:cNvSpPr>
            <p:nvPr/>
          </p:nvSpPr>
          <p:spPr bwMode="gray">
            <a:xfrm>
              <a:off x="558" y="3471"/>
              <a:ext cx="959" cy="43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36" name="Freeform 8"/>
            <p:cNvSpPr>
              <a:spLocks/>
            </p:cNvSpPr>
            <p:nvPr/>
          </p:nvSpPr>
          <p:spPr bwMode="gray">
            <a:xfrm>
              <a:off x="618" y="3499"/>
              <a:ext cx="479" cy="218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337" name="Text Box 9"/>
            <p:cNvSpPr txBox="1">
              <a:spLocks noChangeArrowheads="1"/>
            </p:cNvSpPr>
            <p:nvPr/>
          </p:nvSpPr>
          <p:spPr bwMode="gray">
            <a:xfrm>
              <a:off x="902" y="3463"/>
              <a:ext cx="249" cy="33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28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27338" name="Text Box 10"/>
            <p:cNvSpPr txBox="1">
              <a:spLocks noChangeArrowheads="1"/>
            </p:cNvSpPr>
            <p:nvPr/>
          </p:nvSpPr>
          <p:spPr bwMode="gray">
            <a:xfrm>
              <a:off x="1649" y="3506"/>
              <a:ext cx="366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endParaRPr lang="vi-VN" altLang="en-US" sz="2000" b="1">
                <a:solidFill>
                  <a:schemeClr val="accent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7339" name="Rectangle 11"/>
            <p:cNvSpPr>
              <a:spLocks noChangeArrowheads="1"/>
            </p:cNvSpPr>
            <p:nvPr/>
          </p:nvSpPr>
          <p:spPr bwMode="auto">
            <a:xfrm>
              <a:off x="420" y="3361"/>
              <a:ext cx="5088" cy="697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vi-VN" altLang="en-US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 rot="5400000">
              <a:off x="361" y="3516"/>
              <a:ext cx="186" cy="315"/>
              <a:chOff x="1872" y="1179"/>
              <a:chExt cx="2014" cy="2905"/>
            </a:xfrm>
          </p:grpSpPr>
          <p:sp>
            <p:nvSpPr>
              <p:cNvPr id="227341" name="AutoShape 13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42" name="AutoShape 14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43" name="AutoShape 15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44" name="Oval 16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45" name="Oval 17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46" name="Oval 18"/>
              <p:cNvSpPr>
                <a:spLocks noChangeArrowheads="1"/>
              </p:cNvSpPr>
              <p:nvPr/>
            </p:nvSpPr>
            <p:spPr bwMode="gray">
              <a:xfrm>
                <a:off x="1999" y="1182"/>
                <a:ext cx="1772" cy="289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47" name="Oval 19"/>
              <p:cNvSpPr>
                <a:spLocks noChangeArrowheads="1"/>
              </p:cNvSpPr>
              <p:nvPr/>
            </p:nvSpPr>
            <p:spPr bwMode="gray">
              <a:xfrm>
                <a:off x="1999" y="1181"/>
                <a:ext cx="1772" cy="2901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48" name="Oval 20"/>
              <p:cNvSpPr>
                <a:spLocks noChangeArrowheads="1"/>
              </p:cNvSpPr>
              <p:nvPr/>
            </p:nvSpPr>
            <p:spPr bwMode="gray">
              <a:xfrm>
                <a:off x="2337" y="1180"/>
                <a:ext cx="1096" cy="29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49" name="Oval 21"/>
              <p:cNvSpPr>
                <a:spLocks noChangeArrowheads="1"/>
              </p:cNvSpPr>
              <p:nvPr/>
            </p:nvSpPr>
            <p:spPr bwMode="gray">
              <a:xfrm>
                <a:off x="2337" y="1179"/>
                <a:ext cx="1096" cy="290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27350" name="AutoShape 22"/>
            <p:cNvSpPr>
              <a:spLocks noChangeArrowheads="1"/>
            </p:cNvSpPr>
            <p:nvPr/>
          </p:nvSpPr>
          <p:spPr bwMode="gray">
            <a:xfrm flipH="1">
              <a:off x="413" y="3312"/>
              <a:ext cx="113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51" name="AutoShape 23"/>
            <p:cNvSpPr>
              <a:spLocks noChangeArrowheads="1"/>
            </p:cNvSpPr>
            <p:nvPr/>
          </p:nvSpPr>
          <p:spPr bwMode="gray">
            <a:xfrm rot="10800000" flipH="1">
              <a:off x="425" y="3916"/>
              <a:ext cx="114" cy="69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52" name="AutoShape 24"/>
            <p:cNvSpPr>
              <a:spLocks noChangeArrowheads="1"/>
            </p:cNvSpPr>
            <p:nvPr/>
          </p:nvSpPr>
          <p:spPr bwMode="gray">
            <a:xfrm rot="16200000" flipH="1">
              <a:off x="82" y="3611"/>
              <a:ext cx="103" cy="7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53" name="Oval 25"/>
            <p:cNvSpPr>
              <a:spLocks noChangeArrowheads="1"/>
            </p:cNvSpPr>
            <p:nvPr/>
          </p:nvSpPr>
          <p:spPr bwMode="gray">
            <a:xfrm rot="5400000">
              <a:off x="200" y="3353"/>
              <a:ext cx="539" cy="59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54" name="Oval 26"/>
            <p:cNvSpPr>
              <a:spLocks noChangeArrowheads="1"/>
            </p:cNvSpPr>
            <p:nvPr/>
          </p:nvSpPr>
          <p:spPr bwMode="gray">
            <a:xfrm rot="5400000">
              <a:off x="232" y="3386"/>
              <a:ext cx="478" cy="52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355" name="Oval 27"/>
            <p:cNvSpPr>
              <a:spLocks noChangeArrowheads="1"/>
            </p:cNvSpPr>
            <p:nvPr/>
          </p:nvSpPr>
          <p:spPr bwMode="gray">
            <a:xfrm rot="5400000">
              <a:off x="388" y="3493"/>
              <a:ext cx="164" cy="31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7356" name="Oval 28"/>
            <p:cNvSpPr>
              <a:spLocks noChangeArrowheads="1"/>
            </p:cNvSpPr>
            <p:nvPr/>
          </p:nvSpPr>
          <p:spPr bwMode="gray">
            <a:xfrm rot="5400000">
              <a:off x="388" y="3493"/>
              <a:ext cx="164" cy="315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7357" name="Oval 29"/>
            <p:cNvSpPr>
              <a:spLocks noChangeArrowheads="1"/>
            </p:cNvSpPr>
            <p:nvPr/>
          </p:nvSpPr>
          <p:spPr bwMode="gray">
            <a:xfrm rot="5400000">
              <a:off x="287" y="3492"/>
              <a:ext cx="366" cy="31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7358" name="Oval 30"/>
            <p:cNvSpPr>
              <a:spLocks noChangeArrowheads="1"/>
            </p:cNvSpPr>
            <p:nvPr/>
          </p:nvSpPr>
          <p:spPr bwMode="gray">
            <a:xfrm rot="5400000">
              <a:off x="287" y="3492"/>
              <a:ext cx="366" cy="315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27359" name="AutoShape 31"/>
          <p:cNvSpPr>
            <a:spLocks noChangeArrowheads="1"/>
          </p:cNvSpPr>
          <p:nvPr/>
        </p:nvSpPr>
        <p:spPr bwMode="gray">
          <a:xfrm>
            <a:off x="2133600" y="762000"/>
            <a:ext cx="8077200" cy="762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vi-VN" altLang="en-US" sz="2000" b="1">
              <a:solidFill>
                <a:srgbClr val="990000"/>
              </a:solidFill>
              <a:cs typeface="Arial" panose="020B0604020202020204" pitchFamily="34" charset="0"/>
            </a:endParaRPr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600200" y="1863726"/>
            <a:ext cx="8915400" cy="1108075"/>
            <a:chOff x="108" y="1032"/>
            <a:chExt cx="5412" cy="698"/>
          </a:xfrm>
        </p:grpSpPr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7362" name="AutoShape 3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7363" name="AutoShape 3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64" name="Freeform 3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65" name="Text Box 37"/>
              <p:cNvSpPr txBox="1">
                <a:spLocks noChangeArrowheads="1"/>
              </p:cNvSpPr>
              <p:nvPr/>
            </p:nvSpPr>
            <p:spPr bwMode="gray">
              <a:xfrm>
                <a:off x="1330" y="1063"/>
                <a:ext cx="217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27366" name="Text Box 3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367" name="Rectangle 3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Group 4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8" name="Group 41"/>
              <p:cNvGrpSpPr>
                <a:grpSpLocks/>
              </p:cNvGrpSpPr>
              <p:nvPr/>
            </p:nvGrpSpPr>
            <p:grpSpPr bwMode="auto">
              <a:xfrm rot="5400000">
                <a:off x="82" y="1254"/>
                <a:ext cx="173" cy="275"/>
                <a:chOff x="1872" y="1185"/>
                <a:chExt cx="2014" cy="2894"/>
              </a:xfrm>
            </p:grpSpPr>
            <p:sp>
              <p:nvSpPr>
                <p:cNvPr id="227370" name="AutoShape 4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71" name="AutoShape 4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72" name="AutoShape 4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73" name="Oval 4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74" name="Oval 4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75" name="Oval 47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376" name="Oval 48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377" name="Oval 49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378" name="Oval 50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7379" name="AutoShape 5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80" name="AutoShape 5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81" name="AutoShape 5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82" name="Oval 5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83" name="Oval 5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84" name="Oval 56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85" name="Oval 57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86" name="Oval 58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87" name="Oval 59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1600200" y="4225926"/>
            <a:ext cx="8915400" cy="1185863"/>
            <a:chOff x="108" y="2508"/>
            <a:chExt cx="5412" cy="747"/>
          </a:xfrm>
        </p:grpSpPr>
        <p:grpSp>
          <p:nvGrpSpPr>
            <p:cNvPr id="10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27390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7391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392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93" name="Text Box 65"/>
              <p:cNvSpPr txBox="1">
                <a:spLocks noChangeArrowheads="1"/>
              </p:cNvSpPr>
              <p:nvPr/>
            </p:nvSpPr>
            <p:spPr bwMode="gray">
              <a:xfrm>
                <a:off x="1337" y="1063"/>
                <a:ext cx="202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227394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395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68"/>
            <p:cNvGrpSpPr>
              <a:grpSpLocks/>
            </p:cNvGrpSpPr>
            <p:nvPr/>
          </p:nvGrpSpPr>
          <p:grpSpPr bwMode="auto">
            <a:xfrm>
              <a:off x="108" y="2508"/>
              <a:ext cx="672" cy="673"/>
              <a:chOff x="-144" y="1056"/>
              <a:chExt cx="586" cy="625"/>
            </a:xfrm>
          </p:grpSpPr>
          <p:grpSp>
            <p:nvGrpSpPr>
              <p:cNvPr id="12" name="Group 69"/>
              <p:cNvGrpSpPr>
                <a:grpSpLocks/>
              </p:cNvGrpSpPr>
              <p:nvPr/>
            </p:nvGrpSpPr>
            <p:grpSpPr bwMode="auto">
              <a:xfrm rot="5400000">
                <a:off x="82" y="1254"/>
                <a:ext cx="173" cy="275"/>
                <a:chOff x="1872" y="1185"/>
                <a:chExt cx="2014" cy="2894"/>
              </a:xfrm>
            </p:grpSpPr>
            <p:sp>
              <p:nvSpPr>
                <p:cNvPr id="227398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99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00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01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02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03" name="Oval 75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04" name="Oval 76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05" name="Oval 77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06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7407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08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09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10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11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12" name="Oval 84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13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14" name="Oval 86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15" name="Oval 87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-476250" y="1295400"/>
            <a:ext cx="228600" cy="533400"/>
            <a:chOff x="240" y="624"/>
            <a:chExt cx="96" cy="288"/>
          </a:xfrm>
        </p:grpSpPr>
        <p:sp>
          <p:nvSpPr>
            <p:cNvPr id="227417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18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419" name="Text Box 91"/>
          <p:cNvSpPr txBox="1">
            <a:spLocks noChangeArrowheads="1"/>
          </p:cNvSpPr>
          <p:nvPr/>
        </p:nvSpPr>
        <p:spPr bwMode="auto">
          <a:xfrm>
            <a:off x="4114800" y="3463926"/>
            <a:ext cx="601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altLang="en-US">
              <a:cs typeface="Arial" panose="020B0604020202020204" pitchFamily="34" charset="0"/>
            </a:endParaRPr>
          </a:p>
        </p:txBody>
      </p:sp>
      <p:grpSp>
        <p:nvGrpSpPr>
          <p:cNvPr id="14" name="Group 92"/>
          <p:cNvGrpSpPr>
            <a:grpSpLocks/>
          </p:cNvGrpSpPr>
          <p:nvPr/>
        </p:nvGrpSpPr>
        <p:grpSpPr bwMode="auto">
          <a:xfrm>
            <a:off x="1600200" y="3082926"/>
            <a:ext cx="8915400" cy="1108075"/>
            <a:chOff x="108" y="1032"/>
            <a:chExt cx="5412" cy="698"/>
          </a:xfrm>
        </p:grpSpPr>
        <p:grpSp>
          <p:nvGrpSpPr>
            <p:cNvPr id="15" name="Group 9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7422" name="AutoShape 94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vi-V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27423" name="AutoShape 95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1" cy="31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24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25" name="Text Box 97"/>
              <p:cNvSpPr txBox="1">
                <a:spLocks noChangeArrowheads="1"/>
              </p:cNvSpPr>
              <p:nvPr/>
            </p:nvSpPr>
            <p:spPr bwMode="gray">
              <a:xfrm>
                <a:off x="1334" y="1063"/>
                <a:ext cx="208" cy="23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en-US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227426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vi-VN" altLang="en-US" sz="20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427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vi-VN" altLang="en-US">
                  <a:solidFill>
                    <a:srgbClr val="0000FF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Group 100"/>
            <p:cNvGrpSpPr>
              <a:grpSpLocks/>
            </p:cNvGrpSpPr>
            <p:nvPr/>
          </p:nvGrpSpPr>
          <p:grpSpPr bwMode="auto">
            <a:xfrm>
              <a:off x="108" y="1033"/>
              <a:ext cx="672" cy="673"/>
              <a:chOff x="-144" y="1056"/>
              <a:chExt cx="586" cy="625"/>
            </a:xfrm>
          </p:grpSpPr>
          <p:grpSp>
            <p:nvGrpSpPr>
              <p:cNvPr id="17" name="Group 101"/>
              <p:cNvGrpSpPr>
                <a:grpSpLocks/>
              </p:cNvGrpSpPr>
              <p:nvPr/>
            </p:nvGrpSpPr>
            <p:grpSpPr bwMode="auto">
              <a:xfrm rot="5400000">
                <a:off x="82" y="1254"/>
                <a:ext cx="173" cy="275"/>
                <a:chOff x="1872" y="1185"/>
                <a:chExt cx="2014" cy="2894"/>
              </a:xfrm>
            </p:grpSpPr>
            <p:sp>
              <p:nvSpPr>
                <p:cNvPr id="227430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0" y="2528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31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8" y="2494"/>
                  <a:ext cx="309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32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39"/>
                  <a:ext cx="308" cy="206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33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34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63529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63529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435" name="Oval 107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36" name="Oval 108"/>
                <p:cNvSpPr>
                  <a:spLocks noChangeArrowheads="1"/>
                </p:cNvSpPr>
                <p:nvPr/>
              </p:nvSpPr>
              <p:spPr bwMode="gray">
                <a:xfrm>
                  <a:off x="2000" y="1185"/>
                  <a:ext cx="1769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>
                        <a:gamma/>
                        <a:shade val="0"/>
                        <a:invGamma/>
                      </a:srgbClr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37" name="Oval 109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7438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185"/>
                  <a:ext cx="1096" cy="28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8627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27439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40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41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6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42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43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444" name="Oval 116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45" name="Oval 117"/>
              <p:cNvSpPr>
                <a:spLocks noChangeArrowheads="1"/>
              </p:cNvSpPr>
              <p:nvPr/>
            </p:nvSpPr>
            <p:spPr bwMode="gray">
              <a:xfrm rot="5400000">
                <a:off x="106" y="1234"/>
                <a:ext cx="152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46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47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33"/>
                <a:ext cx="340" cy="275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8" name="Group 120"/>
          <p:cNvGrpSpPr>
            <a:grpSpLocks/>
          </p:cNvGrpSpPr>
          <p:nvPr/>
        </p:nvGrpSpPr>
        <p:grpSpPr bwMode="auto">
          <a:xfrm>
            <a:off x="-361950" y="3940175"/>
            <a:ext cx="228600" cy="533400"/>
            <a:chOff x="240" y="624"/>
            <a:chExt cx="96" cy="288"/>
          </a:xfrm>
        </p:grpSpPr>
        <p:sp>
          <p:nvSpPr>
            <p:cNvPr id="227449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50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" name="Group 123"/>
          <p:cNvGrpSpPr>
            <a:grpSpLocks/>
          </p:cNvGrpSpPr>
          <p:nvPr/>
        </p:nvGrpSpPr>
        <p:grpSpPr bwMode="auto">
          <a:xfrm>
            <a:off x="-361950" y="2854325"/>
            <a:ext cx="228600" cy="533400"/>
            <a:chOff x="240" y="624"/>
            <a:chExt cx="96" cy="288"/>
          </a:xfrm>
        </p:grpSpPr>
        <p:sp>
          <p:nvSpPr>
            <p:cNvPr id="227452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53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7454" name="Text Box 126"/>
          <p:cNvSpPr txBox="1">
            <a:spLocks noChangeArrowheads="1"/>
          </p:cNvSpPr>
          <p:nvPr/>
        </p:nvSpPr>
        <p:spPr bwMode="auto">
          <a:xfrm>
            <a:off x="2667000" y="914400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BCNN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endParaRPr lang="en-US" alt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55" name="Text Box 127"/>
          <p:cNvSpPr txBox="1">
            <a:spLocks noChangeArrowheads="1"/>
          </p:cNvSpPr>
          <p:nvPr/>
        </p:nvSpPr>
        <p:spPr bwMode="auto">
          <a:xfrm>
            <a:off x="4038600" y="2060576"/>
            <a:ext cx="5105400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 b phải là hai số nguyên tố</a:t>
            </a:r>
            <a:endParaRPr lang="en-US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57" name="Text Box 129"/>
          <p:cNvSpPr txBox="1">
            <a:spLocks noChangeArrowheads="1"/>
          </p:cNvSpPr>
          <p:nvPr/>
        </p:nvSpPr>
        <p:spPr bwMode="auto">
          <a:xfrm>
            <a:off x="4038600" y="3352801"/>
            <a:ext cx="4953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 số nguyên tố, b là hợp số</a:t>
            </a:r>
            <a:endParaRPr lang="en-US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59" name="Text Box 131"/>
          <p:cNvSpPr txBox="1">
            <a:spLocks noChangeArrowheads="1"/>
          </p:cNvSpPr>
          <p:nvPr/>
        </p:nvSpPr>
        <p:spPr bwMode="auto">
          <a:xfrm>
            <a:off x="4038600" y="4498976"/>
            <a:ext cx="4953000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 hợp số, b là số nguyên tố</a:t>
            </a:r>
            <a:endParaRPr lang="en-US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60" name="Text Box 132"/>
          <p:cNvSpPr txBox="1">
            <a:spLocks noChangeArrowheads="1"/>
          </p:cNvSpPr>
          <p:nvPr/>
        </p:nvSpPr>
        <p:spPr bwMode="auto">
          <a:xfrm>
            <a:off x="4038600" y="5791201"/>
            <a:ext cx="6248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63" name="Text Box 135"/>
          <p:cNvSpPr txBox="1">
            <a:spLocks noChangeArrowheads="1"/>
          </p:cNvSpPr>
          <p:nvPr/>
        </p:nvSpPr>
        <p:spPr bwMode="auto">
          <a:xfrm>
            <a:off x="2133600" y="79376"/>
            <a:ext cx="6553200" cy="56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en-US" sz="2800" b="1" u="sng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altLang="en-US" sz="28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71" name="AutoShape 143"/>
          <p:cNvSpPr>
            <a:spLocks noChangeArrowheads="1"/>
          </p:cNvSpPr>
          <p:nvPr/>
        </p:nvSpPr>
        <p:spPr bwMode="auto">
          <a:xfrm>
            <a:off x="1600200" y="56388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vi-V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472" name="AutoShape 144"/>
          <p:cNvSpPr>
            <a:spLocks noChangeArrowheads="1"/>
          </p:cNvSpPr>
          <p:nvPr/>
        </p:nvSpPr>
        <p:spPr bwMode="auto">
          <a:xfrm>
            <a:off x="1600200" y="19812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7473" name="AutoShape 145"/>
          <p:cNvSpPr>
            <a:spLocks noChangeArrowheads="1"/>
          </p:cNvSpPr>
          <p:nvPr/>
        </p:nvSpPr>
        <p:spPr bwMode="auto">
          <a:xfrm>
            <a:off x="1600200" y="32004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227474" name="AutoShape 146"/>
          <p:cNvSpPr>
            <a:spLocks noChangeArrowheads="1"/>
          </p:cNvSpPr>
          <p:nvPr/>
        </p:nvSpPr>
        <p:spPr bwMode="auto">
          <a:xfrm>
            <a:off x="1600200" y="4419600"/>
            <a:ext cx="1371600" cy="762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400" b="1">
                <a:solidFill>
                  <a:srgbClr val="0000FF"/>
                </a:solidFill>
                <a:latin typeface="VNI-Helve" pitchFamily="2" charset="0"/>
              </a:rPr>
              <a:t>SAI</a:t>
            </a:r>
            <a:endParaRPr lang="vi-VN" altLang="en-US" sz="2400" b="1">
              <a:solidFill>
                <a:srgbClr val="0000FF"/>
              </a:solidFill>
              <a:latin typeface="VNI-Helve" pitchFamily="2" charset="0"/>
            </a:endParaRPr>
          </a:p>
        </p:txBody>
      </p:sp>
      <p:sp>
        <p:nvSpPr>
          <p:cNvPr id="13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713876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2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2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73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73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73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227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227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227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1000"/>
                                        <p:tgtEl>
                                          <p:spTgt spid="22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1000"/>
                                        <p:tgtEl>
                                          <p:spTgt spid="22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1000"/>
                                        <p:tgtEl>
                                          <p:spTgt spid="22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1000"/>
                                        <p:tgtEl>
                                          <p:spTgt spid="22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27359" grpId="0" build="allAtOnce" animBg="1"/>
      <p:bldP spid="227454" grpId="0"/>
      <p:bldP spid="227455" grpId="0"/>
      <p:bldP spid="227459" grpId="0"/>
      <p:bldP spid="227463" grpId="0"/>
      <p:bldP spid="227471" grpId="0" animBg="1"/>
      <p:bldP spid="227472" grpId="0" animBg="1"/>
      <p:bldP spid="227473" grpId="0" animBg="1"/>
      <p:bldP spid="2274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Line 5"/>
          <p:cNvSpPr>
            <a:spLocks noChangeShapeType="1"/>
          </p:cNvSpPr>
          <p:nvPr/>
        </p:nvSpPr>
        <p:spPr bwMode="auto">
          <a:xfrm flipV="1">
            <a:off x="1625865" y="1066602"/>
            <a:ext cx="1016000" cy="251519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41988" name="Line 6"/>
          <p:cNvSpPr>
            <a:spLocks noChangeShapeType="1"/>
          </p:cNvSpPr>
          <p:nvPr/>
        </p:nvSpPr>
        <p:spPr bwMode="auto">
          <a:xfrm flipV="1">
            <a:off x="1625865" y="2581672"/>
            <a:ext cx="914135" cy="10001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41989" name="Line 7"/>
          <p:cNvSpPr>
            <a:spLocks noChangeShapeType="1"/>
          </p:cNvSpPr>
          <p:nvPr/>
        </p:nvSpPr>
        <p:spPr bwMode="auto">
          <a:xfrm>
            <a:off x="1625865" y="3581797"/>
            <a:ext cx="850635" cy="199032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41991" name="AutoShape 14"/>
          <p:cNvSpPr>
            <a:spLocks noChangeArrowheads="1"/>
          </p:cNvSpPr>
          <p:nvPr/>
        </p:nvSpPr>
        <p:spPr bwMode="auto">
          <a:xfrm>
            <a:off x="2413000" y="5114727"/>
            <a:ext cx="2540000" cy="685601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08850" tIns="54425" rIns="108850" bIns="54425" anchor="ctr"/>
          <a:lstStyle/>
          <a:p>
            <a:pPr algn="ctr">
              <a:defRPr/>
            </a:pPr>
            <a:r>
              <a:rPr lang="en-US" sz="3000">
                <a:latin typeface="Times New Roman" pitchFamily="18" charset="0"/>
                <a:cs typeface="Times New Roman" pitchFamily="18" charset="0"/>
              </a:rPr>
              <a:t>Chú ý</a:t>
            </a:r>
          </a:p>
        </p:txBody>
      </p:sp>
      <p:sp>
        <p:nvSpPr>
          <p:cNvPr id="41992" name="AutoShape 15"/>
          <p:cNvSpPr>
            <a:spLocks noChangeArrowheads="1"/>
          </p:cNvSpPr>
          <p:nvPr/>
        </p:nvSpPr>
        <p:spPr bwMode="auto">
          <a:xfrm>
            <a:off x="2641865" y="523875"/>
            <a:ext cx="2540000" cy="686594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08850" tIns="54425" rIns="108850" bIns="54425" anchor="ctr"/>
          <a:lstStyle/>
          <a:p>
            <a:pPr algn="ctr">
              <a:defRPr/>
            </a:pPr>
            <a:r>
              <a:rPr lang="en-US" sz="3000">
                <a:latin typeface="Times New Roman" pitchFamily="18" charset="0"/>
                <a:cs typeface="Times New Roman" pitchFamily="18" charset="0"/>
              </a:rPr>
              <a:t>Khái niệm</a:t>
            </a:r>
          </a:p>
        </p:txBody>
      </p:sp>
      <p:sp>
        <p:nvSpPr>
          <p:cNvPr id="41993" name="AutoShape 16"/>
          <p:cNvSpPr>
            <a:spLocks noChangeArrowheads="1"/>
          </p:cNvSpPr>
          <p:nvPr/>
        </p:nvSpPr>
        <p:spPr bwMode="auto">
          <a:xfrm>
            <a:off x="2540000" y="2239368"/>
            <a:ext cx="2540000" cy="685601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108850" tIns="54425" rIns="108850" bIns="54425" anchor="ctr"/>
          <a:lstStyle/>
          <a:p>
            <a:pPr algn="ctr">
              <a:defRPr/>
            </a:pPr>
            <a:r>
              <a:rPr lang="en-US" sz="3000">
                <a:latin typeface="Times New Roman" pitchFamily="18" charset="0"/>
                <a:cs typeface="Times New Roman" pitchFamily="18" charset="0"/>
              </a:rPr>
              <a:t>Cách tìm</a:t>
            </a:r>
          </a:p>
        </p:txBody>
      </p:sp>
      <p:sp>
        <p:nvSpPr>
          <p:cNvPr id="41994" name="Line 17"/>
          <p:cNvSpPr>
            <a:spLocks noChangeShapeType="1"/>
          </p:cNvSpPr>
          <p:nvPr/>
        </p:nvSpPr>
        <p:spPr bwMode="auto">
          <a:xfrm flipV="1">
            <a:off x="5080001" y="1825983"/>
            <a:ext cx="720296" cy="75568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41995" name="Line 18"/>
          <p:cNvSpPr>
            <a:spLocks noChangeShapeType="1"/>
          </p:cNvSpPr>
          <p:nvPr/>
        </p:nvSpPr>
        <p:spPr bwMode="auto">
          <a:xfrm>
            <a:off x="5079999" y="2582666"/>
            <a:ext cx="720297" cy="34230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91157" name="Text Box 21"/>
          <p:cNvSpPr txBox="1">
            <a:spLocks noChangeArrowheads="1"/>
          </p:cNvSpPr>
          <p:nvPr/>
        </p:nvSpPr>
        <p:spPr bwMode="auto">
          <a:xfrm>
            <a:off x="1828271" y="5810251"/>
            <a:ext cx="3657865" cy="9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Với mọi số tự nhiên a, b, c (khác 0)</a:t>
            </a:r>
          </a:p>
        </p:txBody>
      </p:sp>
      <p:sp>
        <p:nvSpPr>
          <p:cNvPr id="91188" name="Line 52"/>
          <p:cNvSpPr>
            <a:spLocks noChangeShapeType="1"/>
          </p:cNvSpPr>
          <p:nvPr/>
        </p:nvSpPr>
        <p:spPr bwMode="auto">
          <a:xfrm>
            <a:off x="4953001" y="5476875"/>
            <a:ext cx="838729" cy="101832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91189" name="Line 53"/>
          <p:cNvSpPr>
            <a:spLocks noChangeShapeType="1"/>
          </p:cNvSpPr>
          <p:nvPr/>
        </p:nvSpPr>
        <p:spPr bwMode="auto">
          <a:xfrm flipV="1">
            <a:off x="4953001" y="4076899"/>
            <a:ext cx="847296" cy="139997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91190" name="Line 54"/>
          <p:cNvSpPr>
            <a:spLocks noChangeShapeType="1"/>
          </p:cNvSpPr>
          <p:nvPr/>
        </p:nvSpPr>
        <p:spPr bwMode="auto">
          <a:xfrm flipV="1">
            <a:off x="4953001" y="5334000"/>
            <a:ext cx="838729" cy="14287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8850" tIns="54425" rIns="108850" bIns="54425"/>
          <a:lstStyle/>
          <a:p>
            <a:pPr>
              <a:defRPr/>
            </a:pPr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0" y="2819797"/>
            <a:ext cx="1651000" cy="1656953"/>
          </a:xfrm>
          <a:prstGeom prst="round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031" tIns="34016" rIns="68031" bIns="34016" anchor="ctr"/>
          <a:lstStyle/>
          <a:p>
            <a:pPr algn="ctr"/>
            <a:r>
              <a:rPr lang="en-US" sz="3000">
                <a:solidFill>
                  <a:srgbClr val="FFFFFF"/>
                </a:solidFill>
              </a:rPr>
              <a:t>BCNN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181866" y="648538"/>
            <a:ext cx="609864" cy="218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800297" y="95535"/>
            <a:ext cx="5377220" cy="11060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Là số nhỏ </a:t>
            </a:r>
            <a:r>
              <a:rPr lang="vi-VN" sz="2400" dirty="0" smtClean="0"/>
              <a:t>nhất (khác 0) </a:t>
            </a:r>
            <a:r>
              <a:rPr lang="vi-VN" sz="2400" dirty="0"/>
              <a:t>trong tập hợp các bội chung của các số đó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02569" y="1640031"/>
            <a:ext cx="5377220" cy="6175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Cách 1: Dựa vào định nghĩa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802569" y="2483716"/>
            <a:ext cx="5377220" cy="6175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Cách 2: Áp dụng quy tắc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802569" y="3564474"/>
            <a:ext cx="5377220" cy="11060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Calibri" pitchFamily="34" charset="0"/>
              </a:rPr>
              <a:t>BCNN(a, 1) = a;</a:t>
            </a:r>
          </a:p>
          <a:p>
            <a:pPr algn="ctr"/>
            <a:r>
              <a:rPr lang="pt-BR" sz="2400" dirty="0">
                <a:solidFill>
                  <a:schemeClr val="bg1"/>
                </a:solidFill>
                <a:latin typeface="Calibri" pitchFamily="34" charset="0"/>
              </a:rPr>
              <a:t>BCNN(a, b, 1)= BCNN(a, b)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802569" y="4885394"/>
            <a:ext cx="5377220" cy="11060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bg1"/>
                </a:solidFill>
                <a:latin typeface="Calibri" pitchFamily="34" charset="0"/>
              </a:rPr>
              <a:t>Nếu a, b, c từng đôi một nguyên tố cùng nhau thì BCNN(a, b, c) = a.b.c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800297" y="6218696"/>
            <a:ext cx="5377220" cy="55300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Calibri" pitchFamily="34" charset="0"/>
              </a:rPr>
              <a:t>Nếu a  b; a   c thì BCNN(a, b, c) = a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571987"/>
              </p:ext>
            </p:extLst>
          </p:nvPr>
        </p:nvGraphicFramePr>
        <p:xfrm>
          <a:off x="7740801" y="6287207"/>
          <a:ext cx="1889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44" name="Equation" r:id="rId4" imgW="75960" imgH="177480" progId="Equation.DSMT4">
                  <p:embed/>
                </p:oleObj>
              </mc:Choice>
              <mc:Fallback>
                <p:oleObj name="Equation" r:id="rId4" imgW="75960" imgH="177480" progId="Equation.DSMT4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801" y="6287207"/>
                        <a:ext cx="188913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692275"/>
              </p:ext>
            </p:extLst>
          </p:nvPr>
        </p:nvGraphicFramePr>
        <p:xfrm>
          <a:off x="7114806" y="6316399"/>
          <a:ext cx="18891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45" name="Equation" r:id="rId6" imgW="76035" imgH="177415" progId="Equation.DSMT4">
                  <p:embed/>
                </p:oleObj>
              </mc:Choice>
              <mc:Fallback>
                <p:oleObj name="Equation" r:id="rId6" imgW="76035" imgH="17741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4806" y="6316399"/>
                        <a:ext cx="188912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561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 animBg="1"/>
      <p:bldP spid="41995" grpId="0" animBg="1"/>
      <p:bldP spid="91157" grpId="0"/>
      <p:bldP spid="91188" grpId="0" animBg="1"/>
      <p:bldP spid="91189" grpId="0" animBg="1"/>
      <p:bldP spid="91190" grpId="0" animBg="1"/>
      <p:bldP spid="3" grpId="0" animBg="1"/>
      <p:bldP spid="2" grpId="0" animBg="1"/>
      <p:bldP spid="38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09600" y="228601"/>
            <a:ext cx="77216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err="1">
                <a:solidFill>
                  <a:srgbClr val="002060"/>
                </a:solidFill>
                <a:latin typeface="Times New Roman" pitchFamily="18" charset="0"/>
              </a:rPr>
              <a:t>Bài</a:t>
            </a:r>
            <a:r>
              <a:rPr lang="en-US" sz="2400" b="1" u="sng" dirty="0">
                <a:solidFill>
                  <a:srgbClr val="002060"/>
                </a:solidFill>
                <a:latin typeface="Times New Roman" pitchFamily="18" charset="0"/>
              </a:rPr>
              <a:t> 149 (SGK/59).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</a:rPr>
              <a:t>Tìm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 BCNN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812800" y="990601"/>
            <a:ext cx="113792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a) 60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 280;     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             b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) 84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 108;       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            c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) 13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15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2890" y="2133601"/>
            <a:ext cx="802640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a)  60 = 2</a:t>
            </a:r>
            <a:r>
              <a:rPr lang="en-US" sz="24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.3.5</a:t>
            </a:r>
          </a:p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  280 = 2</a:t>
            </a:r>
            <a:r>
              <a:rPr lang="en-US" sz="2400" b="1" baseline="20000" dirty="0" smtClean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.5.7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2890" y="3422224"/>
            <a:ext cx="792480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b) 84 = 2</a:t>
            </a:r>
            <a:r>
              <a:rPr lang="en-US" sz="24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.3.7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  108 =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400" b="1" baseline="20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.3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itchFamily="18" charset="0"/>
              </a:rPr>
              <a:t>3</a:t>
            </a:r>
            <a:endParaRPr lang="en-US" sz="2400" b="1" baseline="30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2890" y="4646755"/>
            <a:ext cx="59897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c) BCNN(13, 15) = 13.15 = 195</a:t>
            </a:r>
          </a:p>
        </p:txBody>
      </p:sp>
      <p:sp>
        <p:nvSpPr>
          <p:cNvPr id="10" name="Right Brace 9"/>
          <p:cNvSpPr/>
          <p:nvPr/>
        </p:nvSpPr>
        <p:spPr>
          <a:xfrm>
            <a:off x="2101750" y="2221858"/>
            <a:ext cx="259307" cy="83914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2400">
              <a:solidFill>
                <a:srgbClr val="0F01C3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48549" y="2410599"/>
            <a:ext cx="4681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=&gt; BCNN(60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, 280) = 2</a:t>
            </a:r>
            <a:r>
              <a:rPr lang="en-US" sz="2400" b="1" baseline="30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.3.5.7 = 840</a:t>
            </a:r>
          </a:p>
        </p:txBody>
      </p:sp>
      <p:sp>
        <p:nvSpPr>
          <p:cNvPr id="13" name="Right Brace 12"/>
          <p:cNvSpPr/>
          <p:nvPr/>
        </p:nvSpPr>
        <p:spPr>
          <a:xfrm>
            <a:off x="2104022" y="3507042"/>
            <a:ext cx="259307" cy="83914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2400">
              <a:solidFill>
                <a:srgbClr val="0F01C3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07605" y="3695783"/>
            <a:ext cx="4552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=&gt; BCNN(84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, 108) = 2</a:t>
            </a:r>
            <a:r>
              <a:rPr lang="en-US" sz="2400" b="1" baseline="30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.3</a:t>
            </a:r>
            <a:r>
              <a:rPr lang="en-US" sz="2400" b="1" baseline="30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.7 = 756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7001285" y="1856096"/>
            <a:ext cx="0" cy="2581791"/>
          </a:xfrm>
          <a:prstGeom prst="line">
            <a:avLst/>
          </a:prstGeom>
          <a:ln>
            <a:solidFill>
              <a:srgbClr val="0F01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29639" y="1856096"/>
            <a:ext cx="42161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F01C3"/>
                </a:solidFill>
              </a:rPr>
              <a:t>Phân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tích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ra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thừa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số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nguyên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tố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đúng</a:t>
            </a:r>
            <a:r>
              <a:rPr lang="en-US" sz="2400" b="1" dirty="0" smtClean="0">
                <a:solidFill>
                  <a:srgbClr val="0F01C3"/>
                </a:solidFill>
              </a:rPr>
              <a:t>… </a:t>
            </a:r>
            <a:r>
              <a:rPr lang="en-US" sz="2400" b="1" dirty="0" err="1" smtClean="0">
                <a:solidFill>
                  <a:srgbClr val="0F01C3"/>
                </a:solidFill>
              </a:rPr>
              <a:t>mỗi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số</a:t>
            </a:r>
            <a:r>
              <a:rPr lang="en-US" sz="2400" b="1" dirty="0" smtClean="0">
                <a:solidFill>
                  <a:srgbClr val="0F01C3"/>
                </a:solidFill>
              </a:rPr>
              <a:t> 1,0đ</a:t>
            </a: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F01C3"/>
                </a:solidFill>
              </a:rPr>
              <a:t>Chọn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ra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các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thừa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số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nguyên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tố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chung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và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riêng</a:t>
            </a:r>
            <a:r>
              <a:rPr lang="en-US" sz="2400" b="1" dirty="0" smtClean="0">
                <a:solidFill>
                  <a:srgbClr val="0F01C3"/>
                </a:solidFill>
              </a:rPr>
              <a:t> …</a:t>
            </a:r>
            <a:r>
              <a:rPr lang="en-US" sz="2400" b="1" dirty="0" err="1" smtClean="0">
                <a:solidFill>
                  <a:srgbClr val="0F01C3"/>
                </a:solidFill>
              </a:rPr>
              <a:t>đúng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mỗi</a:t>
            </a:r>
            <a:r>
              <a:rPr lang="en-US" sz="2400" b="1" dirty="0" smtClean="0">
                <a:solidFill>
                  <a:srgbClr val="0F01C3"/>
                </a:solidFill>
              </a:rPr>
              <a:t> ý 1,0đ</a:t>
            </a: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solidFill>
                  <a:srgbClr val="0F01C3"/>
                </a:solidFill>
              </a:rPr>
              <a:t>Tính</a:t>
            </a:r>
            <a:r>
              <a:rPr lang="en-US" sz="2400" b="1" dirty="0" smtClean="0">
                <a:solidFill>
                  <a:srgbClr val="0F01C3"/>
                </a:solidFill>
              </a:rPr>
              <a:t> </a:t>
            </a:r>
            <a:r>
              <a:rPr lang="en-US" sz="2400" b="1" dirty="0" err="1" smtClean="0">
                <a:solidFill>
                  <a:srgbClr val="0F01C3"/>
                </a:solidFill>
              </a:rPr>
              <a:t>đúng</a:t>
            </a:r>
            <a:r>
              <a:rPr lang="en-US" sz="2400" b="1" dirty="0" smtClean="0">
                <a:solidFill>
                  <a:srgbClr val="0F01C3"/>
                </a:solidFill>
              </a:rPr>
              <a:t> BCNN…</a:t>
            </a:r>
            <a:r>
              <a:rPr lang="en-US" sz="2400" b="1" dirty="0" err="1" smtClean="0">
                <a:solidFill>
                  <a:srgbClr val="0F01C3"/>
                </a:solidFill>
              </a:rPr>
              <a:t>mỗi</a:t>
            </a:r>
            <a:r>
              <a:rPr lang="en-US" sz="2400" b="1" dirty="0" smtClean="0">
                <a:solidFill>
                  <a:srgbClr val="0F01C3"/>
                </a:solidFill>
              </a:rPr>
              <a:t> ý 1,0đ</a:t>
            </a:r>
            <a:endParaRPr lang="vi-VN" sz="2400" b="1" dirty="0">
              <a:solidFill>
                <a:srgbClr val="0F01C3"/>
              </a:solidFill>
            </a:endParaRPr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 animBg="1"/>
      <p:bldP spid="12" grpId="0"/>
      <p:bldP spid="13" grpId="0" animBg="1"/>
      <p:bldP spid="1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69504" y="728081"/>
            <a:ext cx="712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bội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A: </a:t>
            </a:r>
            <a:r>
              <a:rPr lang="en-US" sz="2800" dirty="0" err="1" smtClean="0"/>
              <a:t>bấm</a:t>
            </a:r>
            <a:r>
              <a:rPr lang="en-US" sz="2800" dirty="0" smtClean="0"/>
              <a:t>                                          …</a:t>
            </a:r>
            <a:endParaRPr lang="vi-VN" sz="2800" dirty="0"/>
          </a:p>
        </p:txBody>
      </p:sp>
      <p:pic>
        <p:nvPicPr>
          <p:cNvPr id="102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313" y="2440726"/>
            <a:ext cx="2066576" cy="429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56295" y="722065"/>
            <a:ext cx="461145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2F2B20"/>
                </a:solidFill>
              </a:rPr>
              <a:t>+</a:t>
            </a:r>
            <a:endParaRPr lang="vi-VN" dirty="0"/>
          </a:p>
        </p:txBody>
      </p:sp>
      <p:sp>
        <p:nvSpPr>
          <p:cNvPr id="17" name="Rectangle 16"/>
          <p:cNvSpPr/>
          <p:nvPr/>
        </p:nvSpPr>
        <p:spPr>
          <a:xfrm>
            <a:off x="6217440" y="722065"/>
            <a:ext cx="890445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2F2B20"/>
                </a:solidFill>
              </a:rPr>
              <a:t>Ans</a:t>
            </a:r>
            <a:endParaRPr lang="vi-VN" dirty="0"/>
          </a:p>
        </p:txBody>
      </p:sp>
      <p:sp>
        <p:nvSpPr>
          <p:cNvPr id="18" name="Rectangle 17"/>
          <p:cNvSpPr/>
          <p:nvPr/>
        </p:nvSpPr>
        <p:spPr>
          <a:xfrm>
            <a:off x="7569030" y="721381"/>
            <a:ext cx="461145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2F2B20"/>
                </a:solidFill>
              </a:rPr>
              <a:t>=</a:t>
            </a:r>
            <a:endParaRPr lang="vi-VN" dirty="0"/>
          </a:p>
        </p:txBody>
      </p:sp>
      <p:sp>
        <p:nvSpPr>
          <p:cNvPr id="19" name="Rectangle 18"/>
          <p:cNvSpPr/>
          <p:nvPr/>
        </p:nvSpPr>
        <p:spPr>
          <a:xfrm>
            <a:off x="7107885" y="719455"/>
            <a:ext cx="461145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2F2B20"/>
                </a:solidFill>
              </a:rPr>
              <a:t>=</a:t>
            </a:r>
            <a:endParaRPr lang="vi-VN" dirty="0"/>
          </a:p>
        </p:txBody>
      </p:sp>
      <p:sp>
        <p:nvSpPr>
          <p:cNvPr id="20" name="Rectangle 19"/>
          <p:cNvSpPr/>
          <p:nvPr/>
        </p:nvSpPr>
        <p:spPr>
          <a:xfrm>
            <a:off x="5306051" y="722065"/>
            <a:ext cx="445222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2F2B20"/>
                </a:solidFill>
              </a:rPr>
              <a:t>A</a:t>
            </a:r>
            <a:endParaRPr lang="vi-VN" dirty="0"/>
          </a:p>
        </p:txBody>
      </p:sp>
      <p:sp>
        <p:nvSpPr>
          <p:cNvPr id="21" name="Rectangle 20"/>
          <p:cNvSpPr/>
          <p:nvPr/>
        </p:nvSpPr>
        <p:spPr>
          <a:xfrm>
            <a:off x="8030175" y="724692"/>
            <a:ext cx="461145" cy="523220"/>
          </a:xfrm>
          <a:prstGeom prst="rect">
            <a:avLst/>
          </a:prstGeom>
          <a:solidFill>
            <a:srgbClr val="99CC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2F2B20"/>
                </a:solidFill>
              </a:rPr>
              <a:t>=</a:t>
            </a:r>
            <a:endParaRPr lang="vi-VN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9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668518"/>
              </p:ext>
            </p:extLst>
          </p:nvPr>
        </p:nvGraphicFramePr>
        <p:xfrm>
          <a:off x="-73481" y="260204"/>
          <a:ext cx="2211869" cy="1353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1" name="Equation" r:id="rId3" imgW="482400" imgH="393480" progId="Equation.DSMT4">
                  <p:embed/>
                </p:oleObj>
              </mc:Choice>
              <mc:Fallback>
                <p:oleObj name="Equation" r:id="rId3" imgW="482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73481" y="260204"/>
                        <a:ext cx="2211869" cy="1353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15680" y="134644"/>
            <a:ext cx="650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ƯCLN(A,B) = A : m</a:t>
            </a:r>
            <a:endParaRPr lang="vi-VN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215680" y="728081"/>
            <a:ext cx="6255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BCNN(A,B) = A . n</a:t>
            </a:r>
            <a:endParaRPr lang="vi-VN" sz="2800" dirty="0"/>
          </a:p>
        </p:txBody>
      </p:sp>
      <p:pic>
        <p:nvPicPr>
          <p:cNvPr id="1027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349" y="2440726"/>
            <a:ext cx="2066576" cy="429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71" y="2440726"/>
            <a:ext cx="2085817" cy="4302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 rot="299211">
            <a:off x="-47012" y="163604"/>
            <a:ext cx="4132992" cy="1828820"/>
            <a:chOff x="338791" y="134283"/>
            <a:chExt cx="4079095" cy="2567167"/>
          </a:xfrm>
        </p:grpSpPr>
        <p:sp>
          <p:nvSpPr>
            <p:cNvPr id="5" name="Arc 4"/>
            <p:cNvSpPr/>
            <p:nvPr/>
          </p:nvSpPr>
          <p:spPr>
            <a:xfrm rot="19043795">
              <a:off x="338791" y="419442"/>
              <a:ext cx="1778802" cy="1728453"/>
            </a:xfrm>
            <a:prstGeom prst="arc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Arc 11"/>
            <p:cNvSpPr/>
            <p:nvPr/>
          </p:nvSpPr>
          <p:spPr>
            <a:xfrm rot="18443171">
              <a:off x="1797525" y="81089"/>
              <a:ext cx="2479645" cy="2761077"/>
            </a:xfrm>
            <a:prstGeom prst="arc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9" name="Rectangle 8"/>
            <p:cNvSpPr/>
            <p:nvPr/>
          </p:nvSpPr>
          <p:spPr>
            <a:xfrm>
              <a:off x="894788" y="134283"/>
              <a:ext cx="484520" cy="90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dirty="0">
                  <a:solidFill>
                    <a:srgbClr val="FF0000"/>
                  </a:solidFill>
                </a:rPr>
                <a:t>:</a:t>
              </a:r>
              <a:endParaRPr lang="vi-VN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rot="21390429">
            <a:off x="238531" y="-782660"/>
            <a:ext cx="3174859" cy="2491537"/>
            <a:chOff x="553816" y="-555383"/>
            <a:chExt cx="3487246" cy="2798322"/>
          </a:xfrm>
        </p:grpSpPr>
        <p:sp>
          <p:nvSpPr>
            <p:cNvPr id="14" name="Arc 13"/>
            <p:cNvSpPr/>
            <p:nvPr/>
          </p:nvSpPr>
          <p:spPr>
            <a:xfrm rot="4763376" flipV="1">
              <a:off x="597252" y="-104510"/>
              <a:ext cx="2087465" cy="2174338"/>
            </a:xfrm>
            <a:prstGeom prst="arc">
              <a:avLst/>
            </a:prstGeom>
            <a:ln w="28575">
              <a:solidFill>
                <a:srgbClr val="0000CC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" name="Arc 14"/>
            <p:cNvSpPr/>
            <p:nvPr/>
          </p:nvSpPr>
          <p:spPr>
            <a:xfrm rot="1853967" flipV="1">
              <a:off x="1397823" y="-555383"/>
              <a:ext cx="2643239" cy="2798322"/>
            </a:xfrm>
            <a:prstGeom prst="arc">
              <a:avLst/>
            </a:prstGeom>
            <a:ln w="28575">
              <a:solidFill>
                <a:srgbClr val="0000CC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04759" y="1386557"/>
              <a:ext cx="348977" cy="58974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0000CC"/>
                  </a:solidFill>
                </a:rPr>
                <a:t>x</a:t>
              </a:r>
              <a:endParaRPr lang="vi-VN" sz="2400" dirty="0">
                <a:solidFill>
                  <a:srgbClr val="0000CC"/>
                </a:solidFill>
              </a:endParaRPr>
            </a:p>
          </p:txBody>
        </p:sp>
      </p:grpSp>
      <p:sp>
        <p:nvSpPr>
          <p:cNvPr id="1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4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711200" y="1475526"/>
            <a:ext cx="983210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BCNN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 So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BCNN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ƯCLN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150; 151 (SGK/59)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3291764" y="466724"/>
            <a:ext cx="40827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GIAO VIỆC VỀ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NHÀ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300117" y="1651286"/>
            <a:ext cx="7110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Tìm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tập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hợp</a:t>
            </a:r>
            <a:r>
              <a:rPr lang="en-US" sz="4000" b="1" dirty="0" smtClean="0"/>
              <a:t> BC(4;6)</a:t>
            </a:r>
            <a:endParaRPr lang="en-US" sz="4000" b="1" dirty="0"/>
          </a:p>
        </p:txBody>
      </p:sp>
      <p:sp>
        <p:nvSpPr>
          <p:cNvPr id="7" name="Rectangle 41"/>
          <p:cNvSpPr>
            <a:spLocks noChangeArrowheads="1"/>
          </p:cNvSpPr>
          <p:nvPr/>
        </p:nvSpPr>
        <p:spPr bwMode="auto">
          <a:xfrm>
            <a:off x="2216728" y="2782669"/>
            <a:ext cx="7841672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3600" dirty="0" smtClean="0"/>
              <a:t> </a:t>
            </a:r>
            <a:r>
              <a:rPr lang="en-US" sz="3600" b="1" dirty="0" smtClean="0"/>
              <a:t>Ta </a:t>
            </a:r>
            <a:r>
              <a:rPr lang="en-US" sz="3600" b="1" dirty="0" err="1" smtClean="0"/>
              <a:t>có</a:t>
            </a:r>
            <a:r>
              <a:rPr lang="en-US" sz="3600" b="1" dirty="0" smtClean="0"/>
              <a:t>: B(4)={0;4;8;12;16;…}</a:t>
            </a:r>
          </a:p>
          <a:p>
            <a:pPr marL="0" indent="0">
              <a:buNone/>
            </a:pPr>
            <a:r>
              <a:rPr lang="en-US" sz="3600" b="1" dirty="0" smtClean="0"/>
              <a:t>            B(6)={0;6;12;18;24;…}</a:t>
            </a:r>
          </a:p>
          <a:p>
            <a:pPr marL="0" indent="0">
              <a:buNone/>
            </a:pPr>
            <a:r>
              <a:rPr lang="en-US" sz="3600" b="1" dirty="0" smtClean="0"/>
              <a:t>=&gt;BC(4;6)={0;12;24;36;…}</a:t>
            </a:r>
            <a:endParaRPr lang="en-US" alt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600" y="6000750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91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num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56" y="2552700"/>
            <a:ext cx="7874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num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915" y="2518542"/>
            <a:ext cx="9906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num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627" y="2552700"/>
            <a:ext cx="10033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num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577" y="2552700"/>
            <a:ext cx="1062038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num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394" y="2552700"/>
            <a:ext cx="9969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0"/>
          <p:cNvSpPr/>
          <p:nvPr/>
        </p:nvSpPr>
        <p:spPr>
          <a:xfrm>
            <a:off x="3598399" y="357445"/>
            <a:ext cx="4650251" cy="7694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</a:t>
            </a:r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  <p:pic>
        <p:nvPicPr>
          <p:cNvPr id="10" name="Picture 24" descr="14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93" y="4992414"/>
            <a:ext cx="1676400" cy="126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23894" y="4992414"/>
            <a:ext cx="4481676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0" descr="20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" y="75416"/>
            <a:ext cx="1309688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-25401" y="0"/>
            <a:ext cx="12217401" cy="6934200"/>
            <a:chOff x="0" y="0"/>
            <a:chExt cx="5760" cy="4320"/>
          </a:xfrm>
        </p:grpSpPr>
        <p:pic>
          <p:nvPicPr>
            <p:cNvPr id="14" name="Picture 17" descr="bluline[1]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8" descr="bluline[1]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9" descr="bluline[1]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099" y="2099"/>
              <a:ext cx="427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0" descr="bluline[1]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87" y="2147"/>
              <a:ext cx="427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Picture 3" descr="amaryllis02[1]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6374">
            <a:off x="10002610" y="231706"/>
            <a:ext cx="124301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336466"/>
              </p:ext>
            </p:extLst>
          </p:nvPr>
        </p:nvGraphicFramePr>
        <p:xfrm>
          <a:off x="9974263" y="5638800"/>
          <a:ext cx="1303337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6" name="Clip" r:id="rId17" imgW="1999793" imgH="1831543" progId="">
                  <p:embed/>
                </p:oleObj>
              </mc:Choice>
              <mc:Fallback>
                <p:oleObj name="Clip" r:id="rId17" imgW="1999793" imgH="1831543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74263" y="5638800"/>
                        <a:ext cx="1303337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8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300117" y="1651286"/>
            <a:ext cx="774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hãy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nêu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cách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tìm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bội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số</a:t>
            </a:r>
            <a:endParaRPr lang="en-US" sz="3600" dirty="0"/>
          </a:p>
        </p:txBody>
      </p:sp>
      <p:sp>
        <p:nvSpPr>
          <p:cNvPr id="7" name="Rectangle 41"/>
          <p:cNvSpPr>
            <a:spLocks noChangeArrowheads="1"/>
          </p:cNvSpPr>
          <p:nvPr/>
        </p:nvSpPr>
        <p:spPr bwMode="auto">
          <a:xfrm>
            <a:off x="1911928" y="2782669"/>
            <a:ext cx="89638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0;1;2;3…</a:t>
            </a:r>
            <a:endParaRPr lang="en-US" alt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600" y="6000750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88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600" y="6000750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429773" y="1141591"/>
            <a:ext cx="972894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cha</a:t>
            </a:r>
          </a:p>
          <a:p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30cm,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50cm. </a:t>
            </a:r>
          </a:p>
          <a:p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cha con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cha?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4262" y="4652846"/>
            <a:ext cx="9545782" cy="1200329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KT 45’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29772" y="3039864"/>
            <a:ext cx="10007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                                                    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838"/>
              </p:ext>
            </p:extLst>
          </p:nvPr>
        </p:nvGraphicFramePr>
        <p:xfrm>
          <a:off x="6188053" y="3048000"/>
          <a:ext cx="4141787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Equation" r:id="rId6" imgW="2298600" imgH="253800" progId="Equation.DSMT4">
                  <p:embed/>
                </p:oleObj>
              </mc:Choice>
              <mc:Fallback>
                <p:oleObj name="Equation" r:id="rId6" imgW="22986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88053" y="3048000"/>
                        <a:ext cx="4141787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432044" y="3424280"/>
            <a:ext cx="10007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                         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948506"/>
              </p:ext>
            </p:extLst>
          </p:nvPr>
        </p:nvGraphicFramePr>
        <p:xfrm>
          <a:off x="6669155" y="3446463"/>
          <a:ext cx="343058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Equation" r:id="rId8" imgW="1904760" imgH="253800" progId="Equation.DSMT4">
                  <p:embed/>
                </p:oleObj>
              </mc:Choice>
              <mc:Fallback>
                <p:oleObj name="Equation" r:id="rId8" imgW="1904760" imgH="253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155" y="3446463"/>
                        <a:ext cx="3430588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445692" y="3816312"/>
            <a:ext cx="10007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150 cm = 1,5 m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08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/>
          <p:cNvSpPr/>
          <p:nvPr/>
        </p:nvSpPr>
        <p:spPr>
          <a:xfrm>
            <a:off x="818863" y="4189867"/>
            <a:ext cx="10563367" cy="1304236"/>
          </a:xfrm>
          <a:prstGeom prst="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600" y="6000750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170158" y="913521"/>
            <a:ext cx="105646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lẻ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chẵn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18863" y="4239182"/>
            <a:ext cx="105633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solidFill>
                  <a:srgbClr val="FFFF00"/>
                </a:solidFill>
              </a:rPr>
              <a:t>Vào ngày 28 tháng 9 năm </a:t>
            </a:r>
            <a:r>
              <a:rPr lang="vi-VN" sz="2400" dirty="0" smtClean="0">
                <a:solidFill>
                  <a:srgbClr val="FFFF00"/>
                </a:solidFill>
              </a:rPr>
              <a:t>1982, Hội </a:t>
            </a:r>
            <a:r>
              <a:rPr lang="vi-VN" sz="2400" dirty="0">
                <a:solidFill>
                  <a:srgbClr val="FFFF00"/>
                </a:solidFill>
              </a:rPr>
              <a:t>đồng Bộ trưởng (nay là Chính phủ) đã ban hành quyết </a:t>
            </a:r>
            <a:r>
              <a:rPr lang="vi-VN" sz="2400" dirty="0" smtClean="0">
                <a:solidFill>
                  <a:srgbClr val="FFFF00"/>
                </a:solidFill>
              </a:rPr>
              <a:t>định: </a:t>
            </a:r>
            <a:r>
              <a:rPr lang="vi-VN" sz="2400" dirty="0">
                <a:solidFill>
                  <a:srgbClr val="FFFF00"/>
                </a:solidFill>
              </a:rPr>
              <a:t>ngày 20 tháng 11 hằng năm là ngày lễ mang tên </a:t>
            </a:r>
            <a:endParaRPr lang="vi-VN" sz="2400" dirty="0" smtClean="0">
              <a:solidFill>
                <a:srgbClr val="FFFF00"/>
              </a:solidFill>
            </a:endParaRPr>
          </a:p>
          <a:p>
            <a:pPr algn="ctr"/>
            <a:r>
              <a:rPr lang="vi-VN" sz="2400" dirty="0" smtClean="0">
                <a:solidFill>
                  <a:srgbClr val="FFFF00"/>
                </a:solidFill>
              </a:rPr>
              <a:t>"</a:t>
            </a:r>
            <a:r>
              <a:rPr lang="vi-VN" sz="2400" dirty="0">
                <a:solidFill>
                  <a:srgbClr val="FFFF00"/>
                </a:solidFill>
              </a:rPr>
              <a:t>Ngày Nhà giáo Việt Nam</a:t>
            </a:r>
            <a:r>
              <a:rPr lang="vi-VN" sz="2400" dirty="0" smtClean="0">
                <a:solidFill>
                  <a:srgbClr val="FFFF00"/>
                </a:solidFill>
              </a:rPr>
              <a:t>". Chúc các em học tốt chào mừng ngày 20-11. </a:t>
            </a:r>
            <a:endParaRPr lang="vi-VN" sz="2400" dirty="0">
              <a:solidFill>
                <a:srgbClr val="FFFF00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09133"/>
              </p:ext>
            </p:extLst>
          </p:nvPr>
        </p:nvGraphicFramePr>
        <p:xfrm>
          <a:off x="8860572" y="1993503"/>
          <a:ext cx="392610" cy="42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60572" y="1993503"/>
                        <a:ext cx="392610" cy="42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915468" y="3166280"/>
            <a:ext cx="1228299" cy="707886"/>
          </a:xfrm>
          <a:prstGeom prst="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1982</a:t>
            </a:r>
            <a:endParaRPr lang="vi-VN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04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600" y="6000750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248632" y="1578320"/>
            <a:ext cx="745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685309" y="2535382"/>
          <a:ext cx="3948546" cy="872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Equation" r:id="rId6" imgW="647640" imgH="177480" progId="Equation.DSMT4">
                  <p:embed/>
                </p:oleObj>
              </mc:Choice>
              <mc:Fallback>
                <p:oleObj name="Equation" r:id="rId6" imgW="647640" imgH="177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5309" y="2535382"/>
                        <a:ext cx="3948546" cy="8728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96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358353" y="685800"/>
            <a:ext cx="8839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vi-VN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altLang="vi-VN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vi-VN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vi-VN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altLang="vi-VN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Line 36"/>
          <p:cNvSpPr>
            <a:spLocks noChangeShapeType="1"/>
          </p:cNvSpPr>
          <p:nvPr/>
        </p:nvSpPr>
        <p:spPr bwMode="auto">
          <a:xfrm>
            <a:off x="8839200" y="-42672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7187" name="Rectangle 100"/>
          <p:cNvSpPr>
            <a:spLocks noChangeArrowheads="1"/>
          </p:cNvSpPr>
          <p:nvPr/>
        </p:nvSpPr>
        <p:spPr bwMode="auto">
          <a:xfrm>
            <a:off x="1795569" y="131802"/>
            <a:ext cx="815365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altLang="vi-VN" sz="3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en-US" altLang="vi-VN" sz="3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BÀI </a:t>
            </a:r>
            <a:r>
              <a:rPr lang="en-US" altLang="vi-VN" sz="3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18: BỘI CHUNG NHỎ NHẤT</a:t>
            </a:r>
            <a:endParaRPr lang="en-US" altLang="vi-VN" sz="30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731520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788099"/>
              </p:ext>
            </p:extLst>
          </p:nvPr>
        </p:nvGraphicFramePr>
        <p:xfrm>
          <a:off x="0" y="5662612"/>
          <a:ext cx="1459898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Clip" r:id="rId4" imgW="1999793" imgH="1831543" progId="">
                  <p:embed/>
                </p:oleObj>
              </mc:Choice>
              <mc:Fallback>
                <p:oleObj name="Clip" r:id="rId4" imgW="1999793" imgH="1831543" progId="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662612"/>
                        <a:ext cx="1459898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654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1828800" y="1362076"/>
            <a:ext cx="471488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Tifani HeavyH" panose="020B7200000000000000" pitchFamily="34" charset="0"/>
              </a:rPr>
              <a:t>?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743200" y="1549400"/>
            <a:ext cx="373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BCNN(1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5)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743200" y="2133600"/>
            <a:ext cx="373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BCNN(4; 6;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791200" y="16002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>
                <a:solidFill>
                  <a:srgbClr val="C00000"/>
                </a:solidFill>
              </a:rPr>
              <a:t>= </a:t>
            </a:r>
            <a:r>
              <a:rPr lang="en-US" altLang="en-US" b="1" dirty="0" smtClean="0">
                <a:solidFill>
                  <a:srgbClr val="C00000"/>
                </a:solidFill>
              </a:rPr>
              <a:t>5</a:t>
            </a:r>
            <a:endParaRPr lang="en-US" altLang="en-US" b="1" dirty="0">
              <a:solidFill>
                <a:srgbClr val="C00000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324600" y="21336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>
                <a:solidFill>
                  <a:srgbClr val="C00000"/>
                </a:solidFill>
              </a:rPr>
              <a:t>= </a:t>
            </a:r>
            <a:r>
              <a:rPr lang="en-US" altLang="en-US" b="1" dirty="0" smtClean="0">
                <a:solidFill>
                  <a:srgbClr val="C00000"/>
                </a:solidFill>
              </a:rPr>
              <a:t>12</a:t>
            </a:r>
            <a:endParaRPr lang="en-US" altLang="en-US" b="1" dirty="0">
              <a:solidFill>
                <a:srgbClr val="C00000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687782" y="3578836"/>
            <a:ext cx="7273635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000" b="1" dirty="0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BCNN(a,1</a:t>
            </a:r>
            <a:r>
              <a:rPr lang="en-US" altLang="en-US" sz="3000" b="1" dirty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en-US" sz="3000" b="1" dirty="0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en-US" altLang="en-US" sz="3000" b="1" dirty="0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BCNN(a,b,1</a:t>
            </a:r>
            <a:r>
              <a:rPr lang="en-US" altLang="en-US" sz="3000" b="1" dirty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altLang="en-US" sz="3000" b="1" dirty="0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BCNN(</a:t>
            </a:r>
            <a:r>
              <a:rPr lang="en-US" altLang="en-US" sz="3000" b="1" dirty="0" err="1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altLang="en-US" sz="3000" b="1" dirty="0" smtClean="0">
                <a:solidFill>
                  <a:srgbClr val="0F01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3000" b="1" dirty="0">
              <a:solidFill>
                <a:srgbClr val="0F01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676948"/>
              </p:ext>
            </p:extLst>
          </p:nvPr>
        </p:nvGraphicFramePr>
        <p:xfrm>
          <a:off x="0" y="5662612"/>
          <a:ext cx="1459898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Clip" r:id="rId3" imgW="1999793" imgH="1831543" progId="">
                  <p:embed/>
                </p:oleObj>
              </mc:Choice>
              <mc:Fallback>
                <p:oleObj name="Clip" r:id="rId3" imgW="1999793" imgH="1831543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662612"/>
                        <a:ext cx="1459898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118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1" grpId="0"/>
      <p:bldP spid="31752" grpId="0"/>
      <p:bldP spid="3175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58353" y="1242023"/>
            <a:ext cx="9437026" cy="1057638"/>
          </a:xfrm>
        </p:spPr>
        <p:txBody>
          <a:bodyPr/>
          <a:lstStyle/>
          <a:p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bội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676948"/>
              </p:ext>
            </p:extLst>
          </p:nvPr>
        </p:nvGraphicFramePr>
        <p:xfrm>
          <a:off x="0" y="5662612"/>
          <a:ext cx="1459898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0" name="Clip" r:id="rId3" imgW="1999793" imgH="1831543" progId="">
                  <p:embed/>
                </p:oleObj>
              </mc:Choice>
              <mc:Fallback>
                <p:oleObj name="Clip" r:id="rId3" imgW="1999793" imgH="1831543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662612"/>
                        <a:ext cx="1459898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58353" y="685800"/>
            <a:ext cx="8839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vi-VN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altLang="vi-VN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vi-VN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vi-VN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altLang="vi-VN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00"/>
          <p:cNvSpPr>
            <a:spLocks noChangeArrowheads="1"/>
          </p:cNvSpPr>
          <p:nvPr/>
        </p:nvSpPr>
        <p:spPr bwMode="auto">
          <a:xfrm>
            <a:off x="1795569" y="131802"/>
            <a:ext cx="815365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altLang="vi-VN" sz="3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en-US" altLang="vi-VN" sz="3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BÀI </a:t>
            </a:r>
            <a:r>
              <a:rPr lang="en-US" altLang="vi-VN" sz="3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18: BỘI CHUNG NHỎ NHẤT</a:t>
            </a:r>
            <a:endParaRPr lang="en-US" altLang="vi-VN" sz="30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795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90" name="Text Box 6"/>
          <p:cNvSpPr txBox="1">
            <a:spLocks noChangeArrowheads="1"/>
          </p:cNvSpPr>
          <p:nvPr/>
        </p:nvSpPr>
        <p:spPr bwMode="auto">
          <a:xfrm>
            <a:off x="3184149" y="3574460"/>
            <a:ext cx="434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30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= </a:t>
            </a: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2</a:t>
            </a: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. </a:t>
            </a:r>
            <a:r>
              <a:rPr lang="en-US" altLang="en-US" sz="2400" dirty="0">
                <a:solidFill>
                  <a:srgbClr val="00B050"/>
                </a:solidFill>
                <a:latin typeface="VNI-Helve" pitchFamily="2" charset="0"/>
              </a:rPr>
              <a:t>3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  . </a:t>
            </a: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5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3821474" y="2521515"/>
            <a:ext cx="2895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8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= </a:t>
            </a: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2</a:t>
            </a:r>
            <a:r>
              <a:rPr lang="en-US" altLang="en-US" sz="2400" baseline="30000" dirty="0" smtClean="0">
                <a:solidFill>
                  <a:srgbClr val="660066"/>
                </a:solidFill>
                <a:latin typeface="VNI-Helve" pitchFamily="2" charset="0"/>
              </a:rPr>
              <a:t>3</a:t>
            </a:r>
            <a:endParaRPr lang="en-US" altLang="en-US" sz="2400" dirty="0" smtClean="0">
              <a:solidFill>
                <a:srgbClr val="660066"/>
              </a:solidFill>
              <a:latin typeface="VNI-Helve" pitchFamily="2" charset="0"/>
            </a:endParaRPr>
          </a:p>
          <a:p>
            <a:pPr eaLnBrk="0" hangingPunct="0">
              <a:spcBef>
                <a:spcPct val="50000"/>
              </a:spcBef>
            </a:pPr>
            <a:endParaRPr lang="en-US" altLang="en-US" sz="2400" b="1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3294986" y="3054914"/>
            <a:ext cx="358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18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= </a:t>
            </a: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2</a:t>
            </a: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. </a:t>
            </a:r>
            <a:r>
              <a:rPr lang="en-US" altLang="en-US" sz="2400" dirty="0" smtClean="0">
                <a:solidFill>
                  <a:srgbClr val="00B050"/>
                </a:solidFill>
                <a:latin typeface="VNI-Helve" pitchFamily="2" charset="0"/>
              </a:rPr>
              <a:t>3</a:t>
            </a:r>
            <a:r>
              <a:rPr lang="en-US" altLang="en-US" sz="2400" baseline="30000" dirty="0" smtClean="0">
                <a:solidFill>
                  <a:srgbClr val="660066"/>
                </a:solidFill>
                <a:latin typeface="VNI-Helve" pitchFamily="2" charset="0"/>
              </a:rPr>
              <a:t>2</a:t>
            </a: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  </a:t>
            </a:r>
            <a:endParaRPr lang="en-US" altLang="en-US" sz="2400" b="1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195592" name="Text Box 8"/>
          <p:cNvSpPr txBox="1">
            <a:spLocks noChangeArrowheads="1"/>
          </p:cNvSpPr>
          <p:nvPr/>
        </p:nvSpPr>
        <p:spPr bwMode="auto">
          <a:xfrm>
            <a:off x="4340399" y="2521513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2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719618" y="1834374"/>
            <a:ext cx="63246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0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3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BCNN(8, 18, 30)</a:t>
            </a:r>
            <a:endParaRPr lang="en-US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1191536" y="778898"/>
            <a:ext cx="9437026" cy="1057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bội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676948"/>
              </p:ext>
            </p:extLst>
          </p:nvPr>
        </p:nvGraphicFramePr>
        <p:xfrm>
          <a:off x="0" y="5662612"/>
          <a:ext cx="1459898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" name="Clip" r:id="rId3" imgW="1999793" imgH="1831543" progId="">
                  <p:embed/>
                </p:oleObj>
              </mc:Choice>
              <mc:Fallback>
                <p:oleObj name="Clip" r:id="rId3" imgW="1999793" imgH="1831543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662612"/>
                        <a:ext cx="1459898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447292" y="3061841"/>
            <a:ext cx="5689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00B050"/>
                </a:solidFill>
                <a:latin typeface="VNI-Helve" pitchFamily="2" charset="0"/>
              </a:rPr>
              <a:t>3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894150" y="3574667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5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4447042" y="2507863"/>
            <a:ext cx="5689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 </a:t>
            </a:r>
            <a:r>
              <a:rPr lang="en-US" altLang="en-US" sz="2400" baseline="30000" dirty="0" smtClean="0">
                <a:solidFill>
                  <a:srgbClr val="660066"/>
                </a:solidFill>
                <a:latin typeface="VNI-Helve" pitchFamily="2" charset="0"/>
              </a:rPr>
              <a:t>3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807827" y="2521307"/>
            <a:ext cx="2895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dirty="0" smtClean="0">
                <a:solidFill>
                  <a:srgbClr val="660066"/>
                </a:solidFill>
                <a:latin typeface="VNI-Helve" pitchFamily="2" charset="0"/>
              </a:rPr>
              <a:t>8 </a:t>
            </a:r>
            <a:r>
              <a:rPr lang="en-US" altLang="en-US" sz="2400" dirty="0">
                <a:solidFill>
                  <a:srgbClr val="660066"/>
                </a:solidFill>
                <a:latin typeface="VNI-Helve" pitchFamily="2" charset="0"/>
              </a:rPr>
              <a:t>= </a:t>
            </a:r>
            <a:r>
              <a:rPr lang="en-US" altLang="en-US" sz="2400" dirty="0" smtClean="0">
                <a:solidFill>
                  <a:srgbClr val="FF0000"/>
                </a:solidFill>
                <a:latin typeface="VNI-Helve" pitchFamily="2" charset="0"/>
              </a:rPr>
              <a:t>2</a:t>
            </a:r>
            <a:r>
              <a:rPr lang="en-US" altLang="en-US" sz="2400" baseline="30000" dirty="0" smtClean="0">
                <a:solidFill>
                  <a:srgbClr val="660066"/>
                </a:solidFill>
                <a:latin typeface="VNI-Helve" pitchFamily="2" charset="0"/>
              </a:rPr>
              <a:t>3</a:t>
            </a:r>
            <a:endParaRPr lang="en-US" altLang="en-US" sz="2400" dirty="0" smtClean="0">
              <a:solidFill>
                <a:srgbClr val="660066"/>
              </a:solidFill>
              <a:latin typeface="VNI-Helve" pitchFamily="2" charset="0"/>
            </a:endParaRPr>
          </a:p>
          <a:p>
            <a:pPr eaLnBrk="0" hangingPunct="0">
              <a:spcBef>
                <a:spcPct val="50000"/>
              </a:spcBef>
            </a:pPr>
            <a:endParaRPr lang="en-US" altLang="en-US" sz="2400" b="1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4627375" y="3061841"/>
            <a:ext cx="5689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400" baseline="30000" dirty="0" smtClean="0">
                <a:solidFill>
                  <a:srgbClr val="660066"/>
                </a:solidFill>
                <a:latin typeface="VNI-Helve" pitchFamily="2" charset="0"/>
              </a:rPr>
              <a:t>2</a:t>
            </a:r>
            <a:endParaRPr lang="en-US" altLang="en-US" sz="2400" dirty="0">
              <a:solidFill>
                <a:srgbClr val="660066"/>
              </a:solidFill>
              <a:latin typeface="VNI-Helve" pitchFamily="2" charset="0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129145" y="4279173"/>
            <a:ext cx="305492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BCNN (8;18 ;30) </a:t>
            </a:r>
            <a:r>
              <a:rPr lang="en-US" altLang="en-US" sz="26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6075205" y="4279171"/>
            <a:ext cx="35814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en-US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en-US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4454170" y="4239447"/>
            <a:ext cx="36715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5077624" y="4239447"/>
            <a:ext cx="36715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6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12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7 0.17106 L -0.02747 0.25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4 0.09167 L 0.01784 0.180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54 0.0125 L 0.04454 0.1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0259E-7 -2.09066E-6 L -0.02462 0.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24 0.01202 L 0.03022 0.162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" y="7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2" grpId="0"/>
      <p:bldP spid="11" grpId="0"/>
      <p:bldP spid="12" grpId="0"/>
      <p:bldP spid="20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718344" y="619126"/>
            <a:ext cx="10554707" cy="357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031" tIns="34016" rIns="68031" bIns="34016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BCNN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1, ta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                    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BCNN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54000" y="0"/>
            <a:ext cx="2730500" cy="43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031" tIns="34016" rIns="68031" bIns="34016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/>
            <a:r>
              <a:rPr lang="en-US" i="1">
                <a:solidFill>
                  <a:srgbClr val="FF0000"/>
                </a:solidFill>
              </a:rPr>
              <a:t>* </a:t>
            </a:r>
            <a:r>
              <a:rPr lang="en-US" i="1" u="sng">
                <a:solidFill>
                  <a:srgbClr val="FF0000"/>
                </a:solidFill>
              </a:rPr>
              <a:t>Quy tắc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2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175000" y="95250"/>
            <a:ext cx="4164542" cy="66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u="sng">
                <a:solidFill>
                  <a:srgbClr val="FF0000"/>
                </a:solidFill>
                <a:latin typeface="Arial" charset="0"/>
                <a:cs typeface="Arial" charset="0"/>
              </a:rPr>
              <a:t>Bài tập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304272" y="630040"/>
            <a:ext cx="10955132" cy="103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Ba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bạn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tìm</a:t>
            </a:r>
            <a:r>
              <a:rPr lang="en-US" sz="30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BCNN(36, 84, 168)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ra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kết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quả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như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sau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.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Em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hãy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cho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biết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bạn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nào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làm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đúng</a:t>
            </a:r>
            <a:r>
              <a:rPr lang="en-US" sz="3000" dirty="0">
                <a:solidFill>
                  <a:srgbClr val="FF0000"/>
                </a:solidFill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304271" y="1600399"/>
            <a:ext cx="9855729" cy="52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700">
                <a:latin typeface="Arial" charset="0"/>
                <a:cs typeface="Arial" charset="0"/>
              </a:rPr>
              <a:t>Ta có: 36 = 2</a:t>
            </a:r>
            <a:r>
              <a:rPr lang="en-US" sz="2700" baseline="30000">
                <a:latin typeface="Arial" charset="0"/>
                <a:cs typeface="Arial" charset="0"/>
              </a:rPr>
              <a:t>2</a:t>
            </a:r>
            <a:r>
              <a:rPr lang="en-US" sz="2700">
                <a:latin typeface="Arial" charset="0"/>
                <a:cs typeface="Arial" charset="0"/>
              </a:rPr>
              <a:t> .3</a:t>
            </a:r>
            <a:r>
              <a:rPr lang="en-US" sz="2700" baseline="30000">
                <a:latin typeface="Arial" charset="0"/>
                <a:cs typeface="Arial" charset="0"/>
              </a:rPr>
              <a:t>2</a:t>
            </a:r>
            <a:r>
              <a:rPr lang="en-US" sz="2700">
                <a:latin typeface="Arial" charset="0"/>
                <a:cs typeface="Arial" charset="0"/>
              </a:rPr>
              <a:t>  ;  84 = 2</a:t>
            </a:r>
            <a:r>
              <a:rPr lang="en-US" sz="2700" baseline="30000">
                <a:latin typeface="Arial" charset="0"/>
                <a:cs typeface="Arial" charset="0"/>
              </a:rPr>
              <a:t>2</a:t>
            </a:r>
            <a:r>
              <a:rPr lang="en-US" sz="2700">
                <a:latin typeface="Arial" charset="0"/>
                <a:cs typeface="Arial" charset="0"/>
              </a:rPr>
              <a:t>. 3. 7    ;   168 = 2</a:t>
            </a:r>
            <a:r>
              <a:rPr lang="en-US" sz="2700" baseline="30000">
                <a:latin typeface="Arial" charset="0"/>
                <a:cs typeface="Arial" charset="0"/>
              </a:rPr>
              <a:t>3</a:t>
            </a:r>
            <a:r>
              <a:rPr lang="en-US" sz="2700">
                <a:latin typeface="Arial" charset="0"/>
                <a:cs typeface="Arial" charset="0"/>
              </a:rPr>
              <a:t>. 3. 7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71500" y="2362399"/>
            <a:ext cx="6858000" cy="1143000"/>
          </a:xfrm>
          <a:prstGeom prst="rect">
            <a:avLst/>
          </a:prstGeom>
          <a:noFill/>
          <a:ln w="38100" cmpd="dbl">
            <a:solidFill>
              <a:srgbClr val="CC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700">
                <a:latin typeface="Arial" charset="0"/>
                <a:cs typeface="Arial" charset="0"/>
              </a:rPr>
              <a:t>Bạn Lan:</a:t>
            </a:r>
          </a:p>
          <a:p>
            <a:pPr eaLnBrk="1" hangingPunct="1">
              <a:spcBef>
                <a:spcPct val="50000"/>
              </a:spcBef>
            </a:pPr>
            <a:r>
              <a:rPr lang="en-US" sz="2700">
                <a:latin typeface="Arial" charset="0"/>
                <a:cs typeface="Arial" charset="0"/>
              </a:rPr>
              <a:t>BCNN(36, 84, 168) = 2</a:t>
            </a:r>
            <a:r>
              <a:rPr lang="en-US" sz="2700" baseline="30000">
                <a:latin typeface="Arial" charset="0"/>
                <a:cs typeface="Arial" charset="0"/>
              </a:rPr>
              <a:t>3</a:t>
            </a:r>
            <a:r>
              <a:rPr lang="en-US" sz="2700">
                <a:latin typeface="Arial" charset="0"/>
                <a:cs typeface="Arial" charset="0"/>
              </a:rPr>
              <a:t> . 3</a:t>
            </a:r>
            <a:r>
              <a:rPr lang="en-US" sz="2700" baseline="30000">
                <a:latin typeface="Arial" charset="0"/>
                <a:cs typeface="Arial" charset="0"/>
              </a:rPr>
              <a:t>2 </a:t>
            </a:r>
            <a:r>
              <a:rPr lang="en-US" sz="2700">
                <a:latin typeface="Arial" charset="0"/>
                <a:cs typeface="Arial" charset="0"/>
              </a:rPr>
              <a:t>= 72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71500" y="3622741"/>
            <a:ext cx="6858000" cy="1143000"/>
          </a:xfrm>
          <a:prstGeom prst="rect">
            <a:avLst/>
          </a:prstGeom>
          <a:noFill/>
          <a:ln w="38100" cmpd="dbl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700">
                <a:latin typeface="Arial" charset="0"/>
                <a:cs typeface="Arial" charset="0"/>
              </a:rPr>
              <a:t>Bạn Hùng: </a:t>
            </a:r>
          </a:p>
          <a:p>
            <a:pPr eaLnBrk="1" hangingPunct="1">
              <a:spcBef>
                <a:spcPct val="50000"/>
              </a:spcBef>
            </a:pPr>
            <a:r>
              <a:rPr lang="en-US" sz="2700">
                <a:latin typeface="Arial" charset="0"/>
                <a:cs typeface="Arial" charset="0"/>
              </a:rPr>
              <a:t>BCNN(36, 84, 168) = 2</a:t>
            </a:r>
            <a:r>
              <a:rPr lang="en-US" sz="2700" baseline="30000">
                <a:latin typeface="Arial" charset="0"/>
                <a:cs typeface="Arial" charset="0"/>
              </a:rPr>
              <a:t>2</a:t>
            </a:r>
            <a:r>
              <a:rPr lang="en-US" sz="2700">
                <a:latin typeface="Arial" charset="0"/>
                <a:cs typeface="Arial" charset="0"/>
              </a:rPr>
              <a:t> . 3 .7 = 84</a:t>
            </a:r>
          </a:p>
        </p:txBody>
      </p:sp>
      <p:sp>
        <p:nvSpPr>
          <p:cNvPr id="23559" name="Text Box 12"/>
          <p:cNvSpPr txBox="1">
            <a:spLocks noChangeArrowheads="1"/>
          </p:cNvSpPr>
          <p:nvPr/>
        </p:nvSpPr>
        <p:spPr bwMode="auto">
          <a:xfrm>
            <a:off x="576240" y="4897438"/>
            <a:ext cx="6858000" cy="1148659"/>
          </a:xfrm>
          <a:prstGeom prst="rect">
            <a:avLst/>
          </a:prstGeom>
          <a:noFill/>
          <a:ln w="57150" cmpd="thinThick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700" dirty="0" err="1">
                <a:latin typeface="Arial" charset="0"/>
                <a:cs typeface="Arial" charset="0"/>
              </a:rPr>
              <a:t>Bạn</a:t>
            </a:r>
            <a:r>
              <a:rPr lang="en-US" sz="2700" dirty="0">
                <a:latin typeface="Arial" charset="0"/>
                <a:cs typeface="Arial" charset="0"/>
              </a:rPr>
              <a:t> </a:t>
            </a:r>
            <a:r>
              <a:rPr lang="en-US" sz="2700" dirty="0" err="1">
                <a:latin typeface="Arial" charset="0"/>
                <a:cs typeface="Arial" charset="0"/>
              </a:rPr>
              <a:t>Hoa</a:t>
            </a:r>
            <a:r>
              <a:rPr lang="en-US" sz="27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 sz="2700" dirty="0">
                <a:latin typeface="Arial" charset="0"/>
                <a:cs typeface="Arial" charset="0"/>
              </a:rPr>
              <a:t>BCNN(36, 84, 168) = 2</a:t>
            </a:r>
            <a:r>
              <a:rPr lang="en-US" sz="2700" baseline="30000" dirty="0">
                <a:latin typeface="Arial" charset="0"/>
                <a:cs typeface="Arial" charset="0"/>
              </a:rPr>
              <a:t>3</a:t>
            </a:r>
            <a:r>
              <a:rPr lang="en-US" sz="2700" dirty="0">
                <a:latin typeface="Arial" charset="0"/>
                <a:cs typeface="Arial" charset="0"/>
              </a:rPr>
              <a:t>. 3</a:t>
            </a:r>
            <a:r>
              <a:rPr lang="en-US" sz="2700" baseline="30000" dirty="0">
                <a:latin typeface="Arial" charset="0"/>
                <a:cs typeface="Arial" charset="0"/>
              </a:rPr>
              <a:t>2 </a:t>
            </a:r>
            <a:r>
              <a:rPr lang="en-US" sz="2700" dirty="0">
                <a:latin typeface="Arial" charset="0"/>
                <a:cs typeface="Arial" charset="0"/>
              </a:rPr>
              <a:t>. 7 = </a:t>
            </a:r>
            <a:r>
              <a:rPr lang="en-US" sz="2700" dirty="0" smtClean="0">
                <a:latin typeface="Arial" charset="0"/>
                <a:cs typeface="Arial" charset="0"/>
              </a:rPr>
              <a:t>504</a:t>
            </a:r>
            <a:endParaRPr lang="en-US" sz="2700" dirty="0">
              <a:latin typeface="Arial" charset="0"/>
              <a:cs typeface="Arial" charset="0"/>
            </a:endParaRPr>
          </a:p>
        </p:txBody>
      </p:sp>
      <p:sp>
        <p:nvSpPr>
          <p:cNvPr id="23560" name="Text Box 14"/>
          <p:cNvSpPr txBox="1">
            <a:spLocks noChangeArrowheads="1"/>
          </p:cNvSpPr>
          <p:nvPr/>
        </p:nvSpPr>
        <p:spPr bwMode="auto">
          <a:xfrm>
            <a:off x="9448271" y="4724797"/>
            <a:ext cx="2743729" cy="52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.Vn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.Vn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 sz="2700">
              <a:latin typeface="Arial" charset="0"/>
              <a:cs typeface="Arial" charset="0"/>
            </a:endParaRPr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8318501" y="3333751"/>
            <a:ext cx="3759729" cy="1390650"/>
          </a:xfrm>
          <a:prstGeom prst="wedgeRoundRectCallout">
            <a:avLst>
              <a:gd name="adj1" fmla="val -100521"/>
              <a:gd name="adj2" fmla="val 23556"/>
              <a:gd name="adj3" fmla="val 16667"/>
            </a:avLst>
          </a:prstGeom>
          <a:solidFill>
            <a:srgbClr val="00206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8850" tIns="54425" rIns="108850" bIns="54425"/>
          <a:lstStyle/>
          <a:p>
            <a:pPr algn="ctr">
              <a:defRPr/>
            </a:pPr>
            <a:r>
              <a:rPr lang="en-US" sz="27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Sai ở bước 3: Không lấy</a:t>
            </a:r>
          </a:p>
          <a:p>
            <a:pPr algn="ctr">
              <a:defRPr/>
            </a:pPr>
            <a:r>
              <a:rPr lang="en-US" sz="27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số mũ lớn nhất</a:t>
            </a:r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6655179" y="4703762"/>
            <a:ext cx="4826000" cy="2154238"/>
          </a:xfrm>
          <a:prstGeom prst="irregularSeal1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108850" tIns="54425" rIns="108850" bIns="54425" anchor="ctr"/>
          <a:lstStyle/>
          <a:p>
            <a:pPr algn="ctr">
              <a:defRPr/>
            </a:pPr>
            <a:r>
              <a:rPr lang="en-US" sz="27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Bạn Hoa làm đúng</a:t>
            </a: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18501" y="1492250"/>
            <a:ext cx="3759729" cy="1718072"/>
          </a:xfrm>
          <a:prstGeom prst="wedgeRoundRectCallout">
            <a:avLst>
              <a:gd name="adj1" fmla="val -107796"/>
              <a:gd name="adj2" fmla="val 43071"/>
              <a:gd name="adj3" fmla="val 16667"/>
            </a:avLst>
          </a:prstGeom>
          <a:solidFill>
            <a:srgbClr val="00206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8850" tIns="54425" rIns="108850" bIns="54425"/>
          <a:lstStyle/>
          <a:p>
            <a:pPr algn="ctr">
              <a:defRPr/>
            </a:pPr>
            <a:r>
              <a:rPr lang="en-US" sz="27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Sai ở bước 2:</a:t>
            </a:r>
          </a:p>
          <a:p>
            <a:pPr algn="ctr">
              <a:defRPr/>
            </a:pPr>
            <a:r>
              <a:rPr lang="en-US" sz="27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Không lấy thừa số nguyên tố riêng là 7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0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1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0" grpId="1" animBg="1"/>
      <p:bldP spid="18442" grpId="0" animBg="1"/>
      <p:bldP spid="184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950990" y="747204"/>
            <a:ext cx="471055" cy="413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kern="1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422045" y="661705"/>
            <a:ext cx="92409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BCNN (8,12);  BCNN(5,7,8); BCNN(12,16,48)</a:t>
            </a:r>
            <a:endParaRPr lang="en-US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676948"/>
              </p:ext>
            </p:extLst>
          </p:nvPr>
        </p:nvGraphicFramePr>
        <p:xfrm>
          <a:off x="0" y="5662612"/>
          <a:ext cx="1459898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7" name="Clip" r:id="rId3" imgW="1999793" imgH="1831543" progId="">
                  <p:embed/>
                </p:oleObj>
              </mc:Choice>
              <mc:Fallback>
                <p:oleObj name="Clip" r:id="rId3" imgW="1999793" imgH="1831543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662612"/>
                        <a:ext cx="1459898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75717" y="5648960"/>
            <a:ext cx="525131" cy="3962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SzPct val="85000"/>
              <a:buFont typeface="Wingdings" pitchFamily="2" charset="2"/>
              <a:buChar char="£"/>
              <a:defRPr sz="3200" b="1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105000"/>
              <a:buChar char="•"/>
              <a:defRPr sz="28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38D1C3A1-5C90-4AD3-B8AB-4BD8D95C1B03}" type="slidenum">
              <a:rPr lang="en-US" altLang="en-US" sz="1200" b="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8623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0,515213388,C:\Users\noname\Desktop\mai oanh\BOI CHUNG NHO NHAT\Media.ppc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5,515213388,C:\Users\noname\Desktop\mai oanh\BOI CHUNG NHO NHAT\Media.ppcx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2161</TotalTime>
  <Words>1163</Words>
  <Application>Microsoft Office PowerPoint</Application>
  <PresentationFormat>Custom</PresentationFormat>
  <Paragraphs>192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Adjacency</vt:lpstr>
      <vt:lpstr>Clip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Phân biệt giống và khác giữa cách tìm ƯCLN và BCNN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10 Gamer</dc:creator>
  <cp:lastModifiedBy>ChanHung</cp:lastModifiedBy>
  <cp:revision>229</cp:revision>
  <dcterms:created xsi:type="dcterms:W3CDTF">2017-12-01T03:30:22Z</dcterms:created>
  <dcterms:modified xsi:type="dcterms:W3CDTF">2019-11-12T07:59:15Z</dcterms:modified>
</cp:coreProperties>
</file>