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notesMasterIdLst>
    <p:notesMasterId r:id="rId26"/>
  </p:notesMasterIdLst>
  <p:sldIdLst>
    <p:sldId id="256" r:id="rId4"/>
    <p:sldId id="323" r:id="rId5"/>
    <p:sldId id="320" r:id="rId6"/>
    <p:sldId id="321" r:id="rId7"/>
    <p:sldId id="324" r:id="rId8"/>
    <p:sldId id="311" r:id="rId9"/>
    <p:sldId id="325" r:id="rId10"/>
    <p:sldId id="314" r:id="rId11"/>
    <p:sldId id="316" r:id="rId12"/>
    <p:sldId id="318" r:id="rId13"/>
    <p:sldId id="275" r:id="rId14"/>
    <p:sldId id="276" r:id="rId15"/>
    <p:sldId id="268" r:id="rId16"/>
    <p:sldId id="313" r:id="rId17"/>
    <p:sldId id="288" r:id="rId18"/>
    <p:sldId id="292" r:id="rId19"/>
    <p:sldId id="298" r:id="rId20"/>
    <p:sldId id="297" r:id="rId21"/>
    <p:sldId id="296" r:id="rId22"/>
    <p:sldId id="304" r:id="rId23"/>
    <p:sldId id="308" r:id="rId24"/>
    <p:sldId id="285" r:id="rId25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1" autoAdjust="0"/>
  </p:normalViewPr>
  <p:slideViewPr>
    <p:cSldViewPr>
      <p:cViewPr varScale="1">
        <p:scale>
          <a:sx n="53" d="100"/>
          <a:sy n="53" d="100"/>
        </p:scale>
        <p:origin x="37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266F11-E028-4DB8-AC21-35942FFB13A4}" type="doc">
      <dgm:prSet loTypeId="urn:microsoft.com/office/officeart/2005/8/layout/chevron2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BEC45A1-B878-48BF-85B5-0047717E241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HĐ1</a:t>
          </a:r>
        </a:p>
      </dgm:t>
    </dgm:pt>
    <dgm:pt modelId="{510FF3D7-4BF0-4D11-B49B-B6742C54389D}" type="par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59D1DD6-04C3-41A0-A473-22EEFA772F8F}" type="sibTrans" cxnId="{F4ECC8F0-4340-40FC-9BB2-FADC973B05F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06850DA-9698-484D-AC0C-4474CE47B19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KHỞI ĐỘNG</a:t>
          </a:r>
        </a:p>
      </dgm:t>
    </dgm:pt>
    <dgm:pt modelId="{519CFAE1-B6A0-40C3-82A3-217C179D3D2A}" type="par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7FBAA8-B086-4300-A553-79CD7737B1EB}" type="sibTrans" cxnId="{A073EA2A-EB1B-4E64-A336-B28E8CC089AC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379CBE6-CF85-4F70-933B-AC682C39BB7D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HĐ2</a:t>
          </a:r>
        </a:p>
      </dgm:t>
    </dgm:pt>
    <dgm:pt modelId="{6AE0E342-809A-4CD7-8794-E358A8E7018B}" type="par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00A36D9-8181-4120-8D24-0395CA0CC210}" type="sibTrans" cxnId="{27FD3019-40F9-41C7-8D44-CBA1547C1972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042ECF77-459B-41C7-9823-DE903F8A4931}">
      <dgm:prSet phldrT="[Text]"/>
      <dgm:spPr/>
      <dgm:t>
        <a:bodyPr/>
        <a:lstStyle/>
        <a:p>
          <a:r>
            <a:rPr lang="en-US" b="1" smtClean="0">
              <a:latin typeface="Cambria" pitchFamily="18" charset="0"/>
            </a:rPr>
            <a:t>BIỂU DIỄN THÔNG TIN TRONG MÁY TÍNH</a:t>
          </a:r>
          <a:endParaRPr lang="en-US" b="1" dirty="0">
            <a:latin typeface="Cambria" pitchFamily="18" charset="0"/>
          </a:endParaRPr>
        </a:p>
      </dgm:t>
    </dgm:pt>
    <dgm:pt modelId="{72EBE417-41C7-40BA-A5CA-98356F532309}" type="par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C5054410-8DD1-4233-8E7B-B03D58D2F8E7}" type="sibTrans" cxnId="{A88DA491-CD0B-44FC-A37D-3BA4BCD18E7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FC14F758-2498-447B-A7AF-00FDBA0F8A5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HĐ3</a:t>
          </a:r>
        </a:p>
      </dgm:t>
    </dgm:pt>
    <dgm:pt modelId="{605748FF-EF01-46BD-B49B-B428FB12926D}" type="par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6F61C51E-8294-4E33-AA2E-707EE3F79C30}" type="sibTrans" cxnId="{6EB85461-2AFC-4FEF-8268-29C7C8024ADD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D49C1AC-D38D-411C-9709-4CAEACF210BF}">
      <dgm:prSet phldrT="[Text]"/>
      <dgm:spPr/>
      <dgm:t>
        <a:bodyPr/>
        <a:lstStyle/>
        <a:p>
          <a:r>
            <a:rPr lang="en-US" b="1" smtClean="0">
              <a:latin typeface="Cambria" pitchFamily="18" charset="0"/>
            </a:rPr>
            <a:t>ĐƠN VỊ ĐO THÔNG TIN</a:t>
          </a:r>
          <a:endParaRPr lang="en-US" b="1" dirty="0">
            <a:latin typeface="Cambria" pitchFamily="18" charset="0"/>
          </a:endParaRPr>
        </a:p>
      </dgm:t>
    </dgm:pt>
    <dgm:pt modelId="{5753BECE-9FB9-4BE1-ACC2-B5EB759B4903}" type="par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B1AE9F59-CB49-4BE4-83C1-7A77E940C692}" type="sibTrans" cxnId="{FB26ED5E-BF99-474C-A7D9-936CAC85AA71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13D2CABD-727C-48D2-8595-4F7FD265DC1E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HĐ4</a:t>
          </a:r>
        </a:p>
      </dgm:t>
    </dgm:pt>
    <dgm:pt modelId="{254BB954-F167-4FF2-99AA-0FE9FF8AE0A1}" type="par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6B0FC2A-B923-461A-82CA-5960ED9D04FC}" type="sibTrans" cxnId="{01A7EECA-763B-44DB-A1F7-34099390CDC6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F3C8A23-2C72-45D5-9F16-6BF51C34BA86}">
      <dgm:prSet/>
      <dgm:spPr/>
      <dgm:t>
        <a:bodyPr/>
        <a:lstStyle/>
        <a:p>
          <a:r>
            <a:rPr lang="en-US" b="1" smtClean="0">
              <a:latin typeface="Cambria" pitchFamily="18" charset="0"/>
            </a:rPr>
            <a:t>LUYỆN TẬP</a:t>
          </a:r>
          <a:endParaRPr lang="en-US" b="1" dirty="0">
            <a:latin typeface="Cambria" pitchFamily="18" charset="0"/>
          </a:endParaRPr>
        </a:p>
      </dgm:t>
    </dgm:pt>
    <dgm:pt modelId="{D39ED653-86D8-4A09-8680-93ECAC0F2C49}" type="par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577CD3C8-4B2F-48C6-94D3-4A1F36D0D854}" type="sibTrans" cxnId="{35B14F76-9C77-4E97-BE23-C95D80F1EBF4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3417E034-5946-4B93-AEB1-06D4166D50F5}">
      <dgm:prSet phldrT="[Text]"/>
      <dgm:spPr/>
      <dgm:t>
        <a:bodyPr/>
        <a:lstStyle/>
        <a:p>
          <a:r>
            <a:rPr lang="en-US" b="1" dirty="0">
              <a:latin typeface="Cambria" pitchFamily="18" charset="0"/>
            </a:rPr>
            <a:t>HĐ5</a:t>
          </a:r>
        </a:p>
      </dgm:t>
    </dgm:pt>
    <dgm:pt modelId="{6F5945B9-DE3F-4C32-9BCA-993128FD5004}" type="par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94197097-01CD-490C-9889-C20B719D583F}" type="sibTrans" cxnId="{712920E6-2721-49B3-86B0-C17F3638FDB5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80D53C2D-25F9-4CCF-A1C8-D46827CF88CF}">
      <dgm:prSet/>
      <dgm:spPr/>
      <dgm:t>
        <a:bodyPr/>
        <a:lstStyle/>
        <a:p>
          <a:r>
            <a:rPr lang="en-US" b="1" smtClean="0">
              <a:latin typeface="Cambria" pitchFamily="18" charset="0"/>
            </a:rPr>
            <a:t>VẬN DỤNG</a:t>
          </a:r>
          <a:endParaRPr lang="en-US" b="1" dirty="0">
            <a:latin typeface="Cambria" pitchFamily="18" charset="0"/>
          </a:endParaRPr>
        </a:p>
      </dgm:t>
    </dgm:pt>
    <dgm:pt modelId="{1A6BFF0F-95F6-45B8-8948-93E466C8A5E3}" type="par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44B00358-A8CA-4354-A0F1-F1DAD2F8ED09}" type="sibTrans" cxnId="{0CB4543D-3E1D-4E78-B36E-0045D4FCF719}">
      <dgm:prSet/>
      <dgm:spPr/>
      <dgm:t>
        <a:bodyPr/>
        <a:lstStyle/>
        <a:p>
          <a:endParaRPr lang="en-US" b="1">
            <a:latin typeface="Cambria" pitchFamily="18" charset="0"/>
          </a:endParaRPr>
        </a:p>
      </dgm:t>
    </dgm:pt>
    <dgm:pt modelId="{2EC9BC4A-D4A7-46B2-8F8C-52C35A3BDBB2}" type="pres">
      <dgm:prSet presAssocID="{D8266F11-E028-4DB8-AC21-35942FFB13A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56F1BBA-AF7C-41D6-8FCE-0B8A89C7F482}" type="pres">
      <dgm:prSet presAssocID="{9BEC45A1-B878-48BF-85B5-0047717E2415}" presName="composite" presStyleCnt="0"/>
      <dgm:spPr/>
    </dgm:pt>
    <dgm:pt modelId="{C8CB19B0-3B43-4F96-ABB7-5255525F0E55}" type="pres">
      <dgm:prSet presAssocID="{9BEC45A1-B878-48BF-85B5-0047717E2415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B8869B-60AF-4361-8B7A-E7F99D127A96}" type="pres">
      <dgm:prSet presAssocID="{9BEC45A1-B878-48BF-85B5-0047717E2415}" presName="descendantText" presStyleLbl="alignAcc1" presStyleIdx="0" presStyleCnt="5" custLinFactNeighborY="397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BEFBFE-22C1-4BEE-B15C-7C0E35F70233}" type="pres">
      <dgm:prSet presAssocID="{F59D1DD6-04C3-41A0-A473-22EEFA772F8F}" presName="sp" presStyleCnt="0"/>
      <dgm:spPr/>
    </dgm:pt>
    <dgm:pt modelId="{379689BD-07C6-4E65-95FB-FAEADAEA7325}" type="pres">
      <dgm:prSet presAssocID="{F379CBE6-CF85-4F70-933B-AC682C39BB7D}" presName="composite" presStyleCnt="0"/>
      <dgm:spPr/>
    </dgm:pt>
    <dgm:pt modelId="{06B72AD2-612B-4DDE-8A65-7356D5159209}" type="pres">
      <dgm:prSet presAssocID="{F379CBE6-CF85-4F70-933B-AC682C39BB7D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24E07D-0C26-4EB2-A4B2-E627D2151BE7}" type="pres">
      <dgm:prSet presAssocID="{F379CBE6-CF85-4F70-933B-AC682C39BB7D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5CF10D-35EE-4331-B3AB-37E1E86043AA}" type="pres">
      <dgm:prSet presAssocID="{400A36D9-8181-4120-8D24-0395CA0CC210}" presName="sp" presStyleCnt="0"/>
      <dgm:spPr/>
    </dgm:pt>
    <dgm:pt modelId="{C9998D1E-F784-40C9-8D71-34E3F97C37D8}" type="pres">
      <dgm:prSet presAssocID="{FC14F758-2498-447B-A7AF-00FDBA0F8A5E}" presName="composite" presStyleCnt="0"/>
      <dgm:spPr/>
    </dgm:pt>
    <dgm:pt modelId="{5252AAB6-4EE5-47C3-A85B-49315BA605E7}" type="pres">
      <dgm:prSet presAssocID="{FC14F758-2498-447B-A7AF-00FDBA0F8A5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80D28D-FA42-43A0-B8F0-D5D72E204BF4}" type="pres">
      <dgm:prSet presAssocID="{FC14F758-2498-447B-A7AF-00FDBA0F8A5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93D011-590D-4ACF-A0F9-6B9AE6E22BE2}" type="pres">
      <dgm:prSet presAssocID="{6F61C51E-8294-4E33-AA2E-707EE3F79C30}" presName="sp" presStyleCnt="0"/>
      <dgm:spPr/>
    </dgm:pt>
    <dgm:pt modelId="{D4A3A470-F81E-413B-AC56-E3D96C784284}" type="pres">
      <dgm:prSet presAssocID="{13D2CABD-727C-48D2-8595-4F7FD265DC1E}" presName="composite" presStyleCnt="0"/>
      <dgm:spPr/>
    </dgm:pt>
    <dgm:pt modelId="{02C0A129-41D9-4A2E-84F9-B86DCEDAF7AD}" type="pres">
      <dgm:prSet presAssocID="{13D2CABD-727C-48D2-8595-4F7FD265DC1E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8FF1BA-87CA-44A1-A048-159C0CB9A588}" type="pres">
      <dgm:prSet presAssocID="{13D2CABD-727C-48D2-8595-4F7FD265DC1E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47F09D-1579-4B93-9695-0AA01D43E20B}" type="pres">
      <dgm:prSet presAssocID="{96B0FC2A-B923-461A-82CA-5960ED9D04FC}" presName="sp" presStyleCnt="0"/>
      <dgm:spPr/>
    </dgm:pt>
    <dgm:pt modelId="{61F01BD9-6BFF-43D4-B318-186A781F8B14}" type="pres">
      <dgm:prSet presAssocID="{3417E034-5946-4B93-AEB1-06D4166D50F5}" presName="composite" presStyleCnt="0"/>
      <dgm:spPr/>
    </dgm:pt>
    <dgm:pt modelId="{B5F27B00-F0EE-450A-84E5-7E9F6D6F624A}" type="pres">
      <dgm:prSet presAssocID="{3417E034-5946-4B93-AEB1-06D4166D50F5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07C083-4291-4CC8-98A6-B9C416BAEEB3}" type="pres">
      <dgm:prSet presAssocID="{3417E034-5946-4B93-AEB1-06D4166D50F5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8C84E4-16DB-4363-9BA6-C32A1ACF9BA4}" type="presOf" srcId="{3417E034-5946-4B93-AEB1-06D4166D50F5}" destId="{B5F27B00-F0EE-450A-84E5-7E9F6D6F624A}" srcOrd="0" destOrd="0" presId="urn:microsoft.com/office/officeart/2005/8/layout/chevron2"/>
    <dgm:cxn modelId="{0CB4543D-3E1D-4E78-B36E-0045D4FCF719}" srcId="{3417E034-5946-4B93-AEB1-06D4166D50F5}" destId="{80D53C2D-25F9-4CCF-A1C8-D46827CF88CF}" srcOrd="0" destOrd="0" parTransId="{1A6BFF0F-95F6-45B8-8948-93E466C8A5E3}" sibTransId="{44B00358-A8CA-4354-A0F1-F1DAD2F8ED09}"/>
    <dgm:cxn modelId="{95B8866D-DDA4-462E-8202-1DB8AE7DCB0A}" type="presOf" srcId="{2D49C1AC-D38D-411C-9709-4CAEACF210BF}" destId="{1180D28D-FA42-43A0-B8F0-D5D72E204BF4}" srcOrd="0" destOrd="0" presId="urn:microsoft.com/office/officeart/2005/8/layout/chevron2"/>
    <dgm:cxn modelId="{35B14F76-9C77-4E97-BE23-C95D80F1EBF4}" srcId="{13D2CABD-727C-48D2-8595-4F7FD265DC1E}" destId="{4F3C8A23-2C72-45D5-9F16-6BF51C34BA86}" srcOrd="0" destOrd="0" parTransId="{D39ED653-86D8-4A09-8680-93ECAC0F2C49}" sibTransId="{577CD3C8-4B2F-48C6-94D3-4A1F36D0D854}"/>
    <dgm:cxn modelId="{3B6F7CEC-CE07-40A4-9A03-A75DC5727FC7}" type="presOf" srcId="{9BEC45A1-B878-48BF-85B5-0047717E2415}" destId="{C8CB19B0-3B43-4F96-ABB7-5255525F0E55}" srcOrd="0" destOrd="0" presId="urn:microsoft.com/office/officeart/2005/8/layout/chevron2"/>
    <dgm:cxn modelId="{BD8D95C2-71A6-4F4E-A4CE-BFE508C45435}" type="presOf" srcId="{80D53C2D-25F9-4CCF-A1C8-D46827CF88CF}" destId="{EA07C083-4291-4CC8-98A6-B9C416BAEEB3}" srcOrd="0" destOrd="0" presId="urn:microsoft.com/office/officeart/2005/8/layout/chevron2"/>
    <dgm:cxn modelId="{70B9F7AE-F1C5-4498-81CC-7AE7EE76855C}" type="presOf" srcId="{C06850DA-9698-484D-AC0C-4474CE47B19D}" destId="{E2B8869B-60AF-4361-8B7A-E7F99D127A96}" srcOrd="0" destOrd="0" presId="urn:microsoft.com/office/officeart/2005/8/layout/chevron2"/>
    <dgm:cxn modelId="{AEB17585-D3CB-49C6-9DE8-20C7B9129E72}" type="presOf" srcId="{F379CBE6-CF85-4F70-933B-AC682C39BB7D}" destId="{06B72AD2-612B-4DDE-8A65-7356D5159209}" srcOrd="0" destOrd="0" presId="urn:microsoft.com/office/officeart/2005/8/layout/chevron2"/>
    <dgm:cxn modelId="{6AF61F31-E91A-47AB-A635-EF725B28B935}" type="presOf" srcId="{D8266F11-E028-4DB8-AC21-35942FFB13A4}" destId="{2EC9BC4A-D4A7-46B2-8F8C-52C35A3BDBB2}" srcOrd="0" destOrd="0" presId="urn:microsoft.com/office/officeart/2005/8/layout/chevron2"/>
    <dgm:cxn modelId="{DFFEDB43-F764-4C53-A3B6-D3B0F7BB5713}" type="presOf" srcId="{4F3C8A23-2C72-45D5-9F16-6BF51C34BA86}" destId="{1B8FF1BA-87CA-44A1-A048-159C0CB9A588}" srcOrd="0" destOrd="0" presId="urn:microsoft.com/office/officeart/2005/8/layout/chevron2"/>
    <dgm:cxn modelId="{FB26ED5E-BF99-474C-A7D9-936CAC85AA71}" srcId="{FC14F758-2498-447B-A7AF-00FDBA0F8A5E}" destId="{2D49C1AC-D38D-411C-9709-4CAEACF210BF}" srcOrd="0" destOrd="0" parTransId="{5753BECE-9FB9-4BE1-ACC2-B5EB759B4903}" sibTransId="{B1AE9F59-CB49-4BE4-83C1-7A77E940C692}"/>
    <dgm:cxn modelId="{A88DA491-CD0B-44FC-A37D-3BA4BCD18E75}" srcId="{F379CBE6-CF85-4F70-933B-AC682C39BB7D}" destId="{042ECF77-459B-41C7-9823-DE903F8A4931}" srcOrd="0" destOrd="0" parTransId="{72EBE417-41C7-40BA-A5CA-98356F532309}" sibTransId="{C5054410-8DD1-4233-8E7B-B03D58D2F8E7}"/>
    <dgm:cxn modelId="{712920E6-2721-49B3-86B0-C17F3638FDB5}" srcId="{D8266F11-E028-4DB8-AC21-35942FFB13A4}" destId="{3417E034-5946-4B93-AEB1-06D4166D50F5}" srcOrd="4" destOrd="0" parTransId="{6F5945B9-DE3F-4C32-9BCA-993128FD5004}" sibTransId="{94197097-01CD-490C-9889-C20B719D583F}"/>
    <dgm:cxn modelId="{B475548A-A83A-4F57-82AA-E7EFEA23D635}" type="presOf" srcId="{042ECF77-459B-41C7-9823-DE903F8A4931}" destId="{C324E07D-0C26-4EB2-A4B2-E627D2151BE7}" srcOrd="0" destOrd="0" presId="urn:microsoft.com/office/officeart/2005/8/layout/chevron2"/>
    <dgm:cxn modelId="{F4ECC8F0-4340-40FC-9BB2-FADC973B05F5}" srcId="{D8266F11-E028-4DB8-AC21-35942FFB13A4}" destId="{9BEC45A1-B878-48BF-85B5-0047717E2415}" srcOrd="0" destOrd="0" parTransId="{510FF3D7-4BF0-4D11-B49B-B6742C54389D}" sibTransId="{F59D1DD6-04C3-41A0-A473-22EEFA772F8F}"/>
    <dgm:cxn modelId="{9DC4B224-736C-44AA-BFA8-EB29A9FDCDCC}" type="presOf" srcId="{FC14F758-2498-447B-A7AF-00FDBA0F8A5E}" destId="{5252AAB6-4EE5-47C3-A85B-49315BA605E7}" srcOrd="0" destOrd="0" presId="urn:microsoft.com/office/officeart/2005/8/layout/chevron2"/>
    <dgm:cxn modelId="{01A7EECA-763B-44DB-A1F7-34099390CDC6}" srcId="{D8266F11-E028-4DB8-AC21-35942FFB13A4}" destId="{13D2CABD-727C-48D2-8595-4F7FD265DC1E}" srcOrd="3" destOrd="0" parTransId="{254BB954-F167-4FF2-99AA-0FE9FF8AE0A1}" sibTransId="{96B0FC2A-B923-461A-82CA-5960ED9D04FC}"/>
    <dgm:cxn modelId="{6EB85461-2AFC-4FEF-8268-29C7C8024ADD}" srcId="{D8266F11-E028-4DB8-AC21-35942FFB13A4}" destId="{FC14F758-2498-447B-A7AF-00FDBA0F8A5E}" srcOrd="2" destOrd="0" parTransId="{605748FF-EF01-46BD-B49B-B428FB12926D}" sibTransId="{6F61C51E-8294-4E33-AA2E-707EE3F79C30}"/>
    <dgm:cxn modelId="{A073EA2A-EB1B-4E64-A336-B28E8CC089AC}" srcId="{9BEC45A1-B878-48BF-85B5-0047717E2415}" destId="{C06850DA-9698-484D-AC0C-4474CE47B19D}" srcOrd="0" destOrd="0" parTransId="{519CFAE1-B6A0-40C3-82A3-217C179D3D2A}" sibTransId="{FC7FBAA8-B086-4300-A553-79CD7737B1EB}"/>
    <dgm:cxn modelId="{F9CB275F-D661-4E96-9019-75ECFB108D8D}" type="presOf" srcId="{13D2CABD-727C-48D2-8595-4F7FD265DC1E}" destId="{02C0A129-41D9-4A2E-84F9-B86DCEDAF7AD}" srcOrd="0" destOrd="0" presId="urn:microsoft.com/office/officeart/2005/8/layout/chevron2"/>
    <dgm:cxn modelId="{27FD3019-40F9-41C7-8D44-CBA1547C1972}" srcId="{D8266F11-E028-4DB8-AC21-35942FFB13A4}" destId="{F379CBE6-CF85-4F70-933B-AC682C39BB7D}" srcOrd="1" destOrd="0" parTransId="{6AE0E342-809A-4CD7-8794-E358A8E7018B}" sibTransId="{400A36D9-8181-4120-8D24-0395CA0CC210}"/>
    <dgm:cxn modelId="{CCF457CF-1908-45FB-BF04-C093E4130551}" type="presParOf" srcId="{2EC9BC4A-D4A7-46B2-8F8C-52C35A3BDBB2}" destId="{C56F1BBA-AF7C-41D6-8FCE-0B8A89C7F482}" srcOrd="0" destOrd="0" presId="urn:microsoft.com/office/officeart/2005/8/layout/chevron2"/>
    <dgm:cxn modelId="{A7F851FD-3FAC-4DD6-A035-D561C7921459}" type="presParOf" srcId="{C56F1BBA-AF7C-41D6-8FCE-0B8A89C7F482}" destId="{C8CB19B0-3B43-4F96-ABB7-5255525F0E55}" srcOrd="0" destOrd="0" presId="urn:microsoft.com/office/officeart/2005/8/layout/chevron2"/>
    <dgm:cxn modelId="{F9FBEA6A-6B53-40FC-AE6F-B741B2B66DCC}" type="presParOf" srcId="{C56F1BBA-AF7C-41D6-8FCE-0B8A89C7F482}" destId="{E2B8869B-60AF-4361-8B7A-E7F99D127A96}" srcOrd="1" destOrd="0" presId="urn:microsoft.com/office/officeart/2005/8/layout/chevron2"/>
    <dgm:cxn modelId="{D299AAEC-F679-42D6-BA7B-F442AB6149A2}" type="presParOf" srcId="{2EC9BC4A-D4A7-46B2-8F8C-52C35A3BDBB2}" destId="{88BEFBFE-22C1-4BEE-B15C-7C0E35F70233}" srcOrd="1" destOrd="0" presId="urn:microsoft.com/office/officeart/2005/8/layout/chevron2"/>
    <dgm:cxn modelId="{4FBF49E8-CE6E-428E-8240-CC2B751F894D}" type="presParOf" srcId="{2EC9BC4A-D4A7-46B2-8F8C-52C35A3BDBB2}" destId="{379689BD-07C6-4E65-95FB-FAEADAEA7325}" srcOrd="2" destOrd="0" presId="urn:microsoft.com/office/officeart/2005/8/layout/chevron2"/>
    <dgm:cxn modelId="{23389AAB-4A2D-4BB8-81A4-40A5FB419784}" type="presParOf" srcId="{379689BD-07C6-4E65-95FB-FAEADAEA7325}" destId="{06B72AD2-612B-4DDE-8A65-7356D5159209}" srcOrd="0" destOrd="0" presId="urn:microsoft.com/office/officeart/2005/8/layout/chevron2"/>
    <dgm:cxn modelId="{6A4C2200-462D-4302-B87A-682EBA3E73D6}" type="presParOf" srcId="{379689BD-07C6-4E65-95FB-FAEADAEA7325}" destId="{C324E07D-0C26-4EB2-A4B2-E627D2151BE7}" srcOrd="1" destOrd="0" presId="urn:microsoft.com/office/officeart/2005/8/layout/chevron2"/>
    <dgm:cxn modelId="{C4B091D4-4587-4CD8-9655-0B09F2F2C49D}" type="presParOf" srcId="{2EC9BC4A-D4A7-46B2-8F8C-52C35A3BDBB2}" destId="{595CF10D-35EE-4331-B3AB-37E1E86043AA}" srcOrd="3" destOrd="0" presId="urn:microsoft.com/office/officeart/2005/8/layout/chevron2"/>
    <dgm:cxn modelId="{6A0C31A5-583A-42EC-A312-E40BF9C9166B}" type="presParOf" srcId="{2EC9BC4A-D4A7-46B2-8F8C-52C35A3BDBB2}" destId="{C9998D1E-F784-40C9-8D71-34E3F97C37D8}" srcOrd="4" destOrd="0" presId="urn:microsoft.com/office/officeart/2005/8/layout/chevron2"/>
    <dgm:cxn modelId="{0304580F-1FF3-48DD-99B1-1A407BEF3201}" type="presParOf" srcId="{C9998D1E-F784-40C9-8D71-34E3F97C37D8}" destId="{5252AAB6-4EE5-47C3-A85B-49315BA605E7}" srcOrd="0" destOrd="0" presId="urn:microsoft.com/office/officeart/2005/8/layout/chevron2"/>
    <dgm:cxn modelId="{23C903D6-9514-40A9-9FE8-904EF8DB7CC9}" type="presParOf" srcId="{C9998D1E-F784-40C9-8D71-34E3F97C37D8}" destId="{1180D28D-FA42-43A0-B8F0-D5D72E204BF4}" srcOrd="1" destOrd="0" presId="urn:microsoft.com/office/officeart/2005/8/layout/chevron2"/>
    <dgm:cxn modelId="{982A1865-D87A-4FAE-9A9B-4859B2263D97}" type="presParOf" srcId="{2EC9BC4A-D4A7-46B2-8F8C-52C35A3BDBB2}" destId="{4493D011-590D-4ACF-A0F9-6B9AE6E22BE2}" srcOrd="5" destOrd="0" presId="urn:microsoft.com/office/officeart/2005/8/layout/chevron2"/>
    <dgm:cxn modelId="{9544F493-E040-4988-9ABF-52ECF5536020}" type="presParOf" srcId="{2EC9BC4A-D4A7-46B2-8F8C-52C35A3BDBB2}" destId="{D4A3A470-F81E-413B-AC56-E3D96C784284}" srcOrd="6" destOrd="0" presId="urn:microsoft.com/office/officeart/2005/8/layout/chevron2"/>
    <dgm:cxn modelId="{1A6DC749-75D3-4286-9B82-09C6B7ABB0F3}" type="presParOf" srcId="{D4A3A470-F81E-413B-AC56-E3D96C784284}" destId="{02C0A129-41D9-4A2E-84F9-B86DCEDAF7AD}" srcOrd="0" destOrd="0" presId="urn:microsoft.com/office/officeart/2005/8/layout/chevron2"/>
    <dgm:cxn modelId="{33878835-DAAC-4049-8F0E-084E0F13DC17}" type="presParOf" srcId="{D4A3A470-F81E-413B-AC56-E3D96C784284}" destId="{1B8FF1BA-87CA-44A1-A048-159C0CB9A588}" srcOrd="1" destOrd="0" presId="urn:microsoft.com/office/officeart/2005/8/layout/chevron2"/>
    <dgm:cxn modelId="{B4CB7F3C-A67A-46D5-843A-F47D1A1BC2CB}" type="presParOf" srcId="{2EC9BC4A-D4A7-46B2-8F8C-52C35A3BDBB2}" destId="{3647F09D-1579-4B93-9695-0AA01D43E20B}" srcOrd="7" destOrd="0" presId="urn:microsoft.com/office/officeart/2005/8/layout/chevron2"/>
    <dgm:cxn modelId="{8343053F-AF95-4E03-8DC4-A228B493A02E}" type="presParOf" srcId="{2EC9BC4A-D4A7-46B2-8F8C-52C35A3BDBB2}" destId="{61F01BD9-6BFF-43D4-B318-186A781F8B14}" srcOrd="8" destOrd="0" presId="urn:microsoft.com/office/officeart/2005/8/layout/chevron2"/>
    <dgm:cxn modelId="{22BDAECE-2174-4043-8605-005A6360B285}" type="presParOf" srcId="{61F01BD9-6BFF-43D4-B318-186A781F8B14}" destId="{B5F27B00-F0EE-450A-84E5-7E9F6D6F624A}" srcOrd="0" destOrd="0" presId="urn:microsoft.com/office/officeart/2005/8/layout/chevron2"/>
    <dgm:cxn modelId="{CCEC3222-85A9-4314-87DE-293394F31BD0}" type="presParOf" srcId="{61F01BD9-6BFF-43D4-B318-186A781F8B14}" destId="{EA07C083-4291-4CC8-98A6-B9C416BAEEB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CB19B0-3B43-4F96-ABB7-5255525F0E55}">
      <dsp:nvSpPr>
        <dsp:cNvPr id="0" name=""/>
        <dsp:cNvSpPr/>
      </dsp:nvSpPr>
      <dsp:spPr>
        <a:xfrm rot="5400000">
          <a:off x="-164836" y="166260"/>
          <a:ext cx="1098909" cy="7692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HĐ1</a:t>
          </a:r>
        </a:p>
      </dsp:txBody>
      <dsp:txXfrm rot="-5400000">
        <a:off x="1" y="386041"/>
        <a:ext cx="769236" cy="329673"/>
      </dsp:txXfrm>
    </dsp:sp>
    <dsp:sp modelId="{E2B8869B-60AF-4361-8B7A-E7F99D127A96}">
      <dsp:nvSpPr>
        <dsp:cNvPr id="0" name=""/>
        <dsp:cNvSpPr/>
      </dsp:nvSpPr>
      <dsp:spPr>
        <a:xfrm rot="5400000">
          <a:off x="4130228" y="-333119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dirty="0">
              <a:latin typeface="Cambria" pitchFamily="18" charset="0"/>
            </a:rPr>
            <a:t>KHỞI ĐỘNG</a:t>
          </a:r>
        </a:p>
      </dsp:txBody>
      <dsp:txXfrm rot="-5400000">
        <a:off x="769237" y="64664"/>
        <a:ext cx="7401406" cy="644553"/>
      </dsp:txXfrm>
    </dsp:sp>
    <dsp:sp modelId="{06B72AD2-612B-4DDE-8A65-7356D5159209}">
      <dsp:nvSpPr>
        <dsp:cNvPr id="0" name=""/>
        <dsp:cNvSpPr/>
      </dsp:nvSpPr>
      <dsp:spPr>
        <a:xfrm rot="5400000">
          <a:off x="-164836" y="1148121"/>
          <a:ext cx="1098909" cy="769236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HĐ2</a:t>
          </a:r>
        </a:p>
      </dsp:txBody>
      <dsp:txXfrm rot="-5400000">
        <a:off x="1" y="1367902"/>
        <a:ext cx="769236" cy="329673"/>
      </dsp:txXfrm>
    </dsp:sp>
    <dsp:sp modelId="{C324E07D-0C26-4EB2-A4B2-E627D2151BE7}">
      <dsp:nvSpPr>
        <dsp:cNvPr id="0" name=""/>
        <dsp:cNvSpPr/>
      </dsp:nvSpPr>
      <dsp:spPr>
        <a:xfrm rot="5400000">
          <a:off x="4130228" y="-2377707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smtClean="0">
              <a:latin typeface="Cambria" pitchFamily="18" charset="0"/>
            </a:rPr>
            <a:t>BIỂU DIỄN THÔNG TIN TRONG MÁY TÍNH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1018153"/>
        <a:ext cx="7401406" cy="644553"/>
      </dsp:txXfrm>
    </dsp:sp>
    <dsp:sp modelId="{5252AAB6-4EE5-47C3-A85B-49315BA605E7}">
      <dsp:nvSpPr>
        <dsp:cNvPr id="0" name=""/>
        <dsp:cNvSpPr/>
      </dsp:nvSpPr>
      <dsp:spPr>
        <a:xfrm rot="5400000">
          <a:off x="-164836" y="2129981"/>
          <a:ext cx="1098909" cy="769236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HĐ3</a:t>
          </a:r>
        </a:p>
      </dsp:txBody>
      <dsp:txXfrm rot="-5400000">
        <a:off x="1" y="2349762"/>
        <a:ext cx="769236" cy="329673"/>
      </dsp:txXfrm>
    </dsp:sp>
    <dsp:sp modelId="{1180D28D-FA42-43A0-B8F0-D5D72E204BF4}">
      <dsp:nvSpPr>
        <dsp:cNvPr id="0" name=""/>
        <dsp:cNvSpPr/>
      </dsp:nvSpPr>
      <dsp:spPr>
        <a:xfrm rot="5400000">
          <a:off x="4130228" y="-139584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smtClean="0">
              <a:latin typeface="Cambria" pitchFamily="18" charset="0"/>
            </a:rPr>
            <a:t>ĐƠN VỊ ĐO THÔNG TIN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000014"/>
        <a:ext cx="7401406" cy="644553"/>
      </dsp:txXfrm>
    </dsp:sp>
    <dsp:sp modelId="{02C0A129-41D9-4A2E-84F9-B86DCEDAF7AD}">
      <dsp:nvSpPr>
        <dsp:cNvPr id="0" name=""/>
        <dsp:cNvSpPr/>
      </dsp:nvSpPr>
      <dsp:spPr>
        <a:xfrm rot="5400000">
          <a:off x="-164836" y="3111842"/>
          <a:ext cx="1098909" cy="769236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HĐ4</a:t>
          </a:r>
        </a:p>
      </dsp:txBody>
      <dsp:txXfrm rot="-5400000">
        <a:off x="1" y="3331623"/>
        <a:ext cx="769236" cy="329673"/>
      </dsp:txXfrm>
    </dsp:sp>
    <dsp:sp modelId="{1B8FF1BA-87CA-44A1-A048-159C0CB9A588}">
      <dsp:nvSpPr>
        <dsp:cNvPr id="0" name=""/>
        <dsp:cNvSpPr/>
      </dsp:nvSpPr>
      <dsp:spPr>
        <a:xfrm rot="5400000">
          <a:off x="4130228" y="-413986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smtClean="0">
              <a:latin typeface="Cambria" pitchFamily="18" charset="0"/>
            </a:rPr>
            <a:t>LUYỆN TẬP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2981874"/>
        <a:ext cx="7401406" cy="644553"/>
      </dsp:txXfrm>
    </dsp:sp>
    <dsp:sp modelId="{B5F27B00-F0EE-450A-84E5-7E9F6D6F624A}">
      <dsp:nvSpPr>
        <dsp:cNvPr id="0" name=""/>
        <dsp:cNvSpPr/>
      </dsp:nvSpPr>
      <dsp:spPr>
        <a:xfrm rot="5400000">
          <a:off x="-164836" y="4093702"/>
          <a:ext cx="1098909" cy="769236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>
              <a:latin typeface="Cambria" pitchFamily="18" charset="0"/>
            </a:rPr>
            <a:t>HĐ5</a:t>
          </a:r>
        </a:p>
      </dsp:txBody>
      <dsp:txXfrm rot="-5400000">
        <a:off x="1" y="4313483"/>
        <a:ext cx="769236" cy="329673"/>
      </dsp:txXfrm>
    </dsp:sp>
    <dsp:sp modelId="{EA07C083-4291-4CC8-98A6-B9C416BAEEB3}">
      <dsp:nvSpPr>
        <dsp:cNvPr id="0" name=""/>
        <dsp:cNvSpPr/>
      </dsp:nvSpPr>
      <dsp:spPr>
        <a:xfrm rot="5400000">
          <a:off x="4130228" y="567874"/>
          <a:ext cx="714291" cy="743627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06248" tIns="18415" rIns="18415" bIns="18415" numCol="1" spcCol="1270" anchor="ctr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b="1" kern="1200" smtClean="0">
              <a:latin typeface="Cambria" pitchFamily="18" charset="0"/>
            </a:rPr>
            <a:t>VẬN DỤNG</a:t>
          </a:r>
          <a:endParaRPr lang="en-US" sz="2900" b="1" kern="1200" dirty="0">
            <a:latin typeface="Cambria" pitchFamily="18" charset="0"/>
          </a:endParaRPr>
        </a:p>
      </dsp:txBody>
      <dsp:txXfrm rot="-5400000">
        <a:off x="769237" y="3963735"/>
        <a:ext cx="7401406" cy="644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01452-26A3-43D3-89C0-1F8B4F759154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1992F-7B4F-4F14-9D4A-FC1612944A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0822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272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71992F-7B4F-4F14-9D4A-FC1612944A3C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1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8764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72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58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55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80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5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9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926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4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6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2861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42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588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18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9955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0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539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34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7478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47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943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62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88863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72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42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928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06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944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062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932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7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5703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/>
          <a:lstStyle/>
          <a:p>
            <a:fld id="{8776EAA2-86A1-4D5A-9D3A-CAEA51727D2A}" type="datetimeFigureOut">
              <a:rPr lang="vi-VN" smtClean="0"/>
              <a:t>03/10/2022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55E3E-F3CF-4192-A728-76519D6DB90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439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5B655E3E-F3CF-4192-A728-76519D6DB9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686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5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03/10/2022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12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5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5.wav"/><Relationship Id="rId7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62470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FIREWRK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737" y="1556792"/>
            <a:ext cx="623341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9"/>
          <p:cNvSpPr>
            <a:spLocks noChangeArrowheads="1" noChangeShapeType="1" noTextEdit="1"/>
          </p:cNvSpPr>
          <p:nvPr/>
        </p:nvSpPr>
        <p:spPr bwMode="auto">
          <a:xfrm>
            <a:off x="609600" y="1196752"/>
            <a:ext cx="7924800" cy="110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</a:t>
            </a:r>
          </a:p>
        </p:txBody>
      </p:sp>
      <p:sp>
        <p:nvSpPr>
          <p:cNvPr id="4" name="WordArt 10"/>
          <p:cNvSpPr>
            <a:spLocks noChangeArrowheads="1" noChangeShapeType="1" noTextEdit="1"/>
          </p:cNvSpPr>
          <p:nvPr/>
        </p:nvSpPr>
        <p:spPr bwMode="auto">
          <a:xfrm>
            <a:off x="1905000" y="2796952"/>
            <a:ext cx="525780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DỰ GIỜ</a:t>
            </a:r>
          </a:p>
        </p:txBody>
      </p:sp>
      <p:sp>
        <p:nvSpPr>
          <p:cNvPr id="5" name="WordArt 11"/>
          <p:cNvSpPr>
            <a:spLocks noChangeArrowheads="1" noChangeShapeType="1" noTextEdit="1"/>
          </p:cNvSpPr>
          <p:nvPr/>
        </p:nvSpPr>
        <p:spPr bwMode="auto">
          <a:xfrm>
            <a:off x="1409700" y="3968527"/>
            <a:ext cx="701040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3600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 HỌC </a:t>
            </a: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4979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1297604" y="1745512"/>
            <a:ext cx="6860194" cy="316835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>
                <a:solidFill>
                  <a:srgbClr val="0000FF"/>
                </a:solidFill>
              </a:rPr>
              <a:t>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mtClean="0">
                <a:solidFill>
                  <a:srgbClr val="0000FF"/>
                </a:solidFill>
              </a:rPr>
              <a:t>Bit </a:t>
            </a:r>
            <a:r>
              <a:rPr lang="vi-VN">
                <a:solidFill>
                  <a:srgbClr val="0000FF"/>
                </a:solidFill>
              </a:rPr>
              <a:t>là đơn vị đo nhỏ nhất trong lưu trữ thông tin</a:t>
            </a:r>
            <a:r>
              <a:rPr lang="vi-VN" smtClean="0">
                <a:solidFill>
                  <a:srgbClr val="0000FF"/>
                </a:solidFill>
              </a:rPr>
              <a:t>.</a:t>
            </a:r>
            <a:endParaRPr lang="vi-VN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5512"/>
            <a:ext cx="757141" cy="685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1560" y="404664"/>
            <a:ext cx="8003232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1. Biểu diễn thông tin trong máy tính</a:t>
            </a:r>
            <a:endParaRPr lang="vi-VN" sz="3600" b="1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7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2" y="2771166"/>
            <a:ext cx="1821248" cy="24283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6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Dãy bit là gì?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20491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199515"/>
            <a:ext cx="1900674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dãy kí hiệu 0 và 1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5" y="2771166"/>
            <a:ext cx="1800921" cy="240122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83769" y="5199515"/>
            <a:ext cx="201730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âm thanh phát ra từ máy tính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604" y="2771166"/>
            <a:ext cx="1780595" cy="237412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730860" y="5199515"/>
            <a:ext cx="189443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dãy chỉ gồm dãy số 2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7" y="2771173"/>
            <a:ext cx="1702150" cy="2269533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23129" y="5199515"/>
            <a:ext cx="1926380" cy="132483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những chữ số từ 0 đến 9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149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39708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26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Máy tính sử dụng dãy bit để làm gì?</a:t>
            </a:r>
            <a:endParaRPr lang="en-US" sz="3200" b="1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21" y="5308426"/>
            <a:ext cx="1772813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các số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39708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4" y="5308426"/>
            <a:ext cx="1845476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39708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3" y="5308426"/>
            <a:ext cx="2140694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hình ảnh, âm thanh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39708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38617" y="5308426"/>
            <a:ext cx="2405385" cy="1144910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số, văn bản, hình ảnh, âm thanh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" y="484145"/>
            <a:ext cx="979176" cy="1052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436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325603" y="5473535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l"/>
            <a:r>
              <a:rPr lang="en-US" sz="2400" b="1" smtClean="0">
                <a:solidFill>
                  <a:srgbClr val="0000FF"/>
                </a:solidFill>
              </a:rPr>
              <a:t>        Một số đơn vị cơ bản đo dung lượng thông tin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52936"/>
            <a:ext cx="7455624" cy="26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66036" y="1163700"/>
            <a:ext cx="8350853" cy="457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smtClean="0">
                <a:solidFill>
                  <a:srgbClr val="0000FF"/>
                </a:solidFill>
              </a:rPr>
              <a:t>    - Bit là đơn vị đo dung lượng thông tin nhỏ nhất trong máy tính.</a:t>
            </a:r>
            <a:endParaRPr lang="vi-VN" sz="2400">
              <a:solidFill>
                <a:srgbClr val="0000FF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9" y="1584744"/>
            <a:ext cx="2592289" cy="1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880015" y="383503"/>
            <a:ext cx="615105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FFFF00"/>
                </a:solidFill>
              </a:rPr>
              <a:t>2. Đơn vị đo thông tin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29" y="1128754"/>
            <a:ext cx="690263" cy="56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1880" y="2564904"/>
            <a:ext cx="86409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13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Usb Bộ Nhớ Thanh Đèn - Miễn Phí vector hình ảnh trê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54" y="1367236"/>
            <a:ext cx="2834559" cy="3672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20" y="5215993"/>
            <a:ext cx="2448272" cy="144016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0674" y="1975585"/>
            <a:ext cx="2838691" cy="1749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782" y="1367235"/>
            <a:ext cx="3004219" cy="2497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980710"/>
            <a:ext cx="3149544" cy="2831750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179511" y="1371583"/>
            <a:ext cx="1475657" cy="136815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Ổ cứng:</a:t>
            </a:r>
          </a:p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1 TB</a:t>
            </a:r>
            <a:endParaRPr lang="vi-VN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1788521" y="5360009"/>
            <a:ext cx="1719490" cy="1152128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Thẻ nhớ</a:t>
            </a:r>
          </a:p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8GB</a:t>
            </a:r>
            <a:endParaRPr lang="vi-VN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3545079" y="3400757"/>
            <a:ext cx="1547672" cy="1306168"/>
          </a:xfrm>
          <a:prstGeom prst="up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chemeClr val="tx1"/>
                </a:solidFill>
                <a:latin typeface="+mj-lt"/>
              </a:rPr>
              <a:t>USB </a:t>
            </a:r>
            <a:r>
              <a:rPr lang="vi-VN" sz="2000" b="1" smtClean="0">
                <a:solidFill>
                  <a:schemeClr val="tx1"/>
                </a:solidFill>
                <a:latin typeface="+mj-lt"/>
              </a:rPr>
              <a:t>flash</a:t>
            </a:r>
          </a:p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4GB</a:t>
            </a:r>
            <a:endParaRPr lang="vi-VN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493429" y="1907499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Đĩa quang Compact (CD)</a:t>
            </a:r>
          </a:p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700 MB</a:t>
            </a:r>
            <a:endParaRPr lang="vi-VN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ight Arrow 17"/>
          <p:cNvSpPr/>
          <p:nvPr/>
        </p:nvSpPr>
        <p:spPr>
          <a:xfrm rot="19662805">
            <a:off x="3832776" y="5225184"/>
            <a:ext cx="2304256" cy="1650885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Đĩa quang kĩ thuật số (DVD)</a:t>
            </a:r>
          </a:p>
          <a:p>
            <a:pPr algn="ctr"/>
            <a:r>
              <a:rPr lang="vi-VN" sz="2000" b="1" smtClean="0">
                <a:solidFill>
                  <a:schemeClr val="tx1"/>
                </a:solidFill>
                <a:latin typeface="+mj-lt"/>
              </a:rPr>
              <a:t>4.7 GB</a:t>
            </a:r>
            <a:endParaRPr lang="vi-VN" sz="20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47664" y="46531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H1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80824" y="379604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H2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01686" y="3494952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H3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56523" y="6301594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H4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52120" y="6414350"/>
            <a:ext cx="598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smtClean="0">
                <a:solidFill>
                  <a:srgbClr val="FF0000"/>
                </a:solidFill>
              </a:rPr>
              <a:t>H5</a:t>
            </a:r>
            <a:endParaRPr lang="vi-VN" b="1">
              <a:solidFill>
                <a:srgbClr val="FF0000"/>
              </a:solidFill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" y="134202"/>
            <a:ext cx="812621" cy="77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7340" y="134202"/>
            <a:ext cx="8047148" cy="99054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300" b="1" smtClean="0">
              <a:solidFill>
                <a:prstClr val="black"/>
              </a:solidFill>
              <a:latin typeface="Times New Roman"/>
            </a:endParaRPr>
          </a:p>
          <a:p>
            <a:pPr algn="just"/>
            <a:r>
              <a:rPr lang="vi-VN" sz="2300" b="1" smtClean="0">
                <a:solidFill>
                  <a:prstClr val="black"/>
                </a:solidFill>
                <a:latin typeface="Times New Roman"/>
              </a:rPr>
              <a:t>Em </a:t>
            </a:r>
            <a:r>
              <a:rPr lang="vi-VN" sz="2300" b="1">
                <a:solidFill>
                  <a:prstClr val="black"/>
                </a:solidFill>
                <a:latin typeface="Times New Roman"/>
              </a:rPr>
              <a:t>hãy quan sát các hình ảnh </a:t>
            </a:r>
            <a:r>
              <a:rPr lang="vi-VN" sz="2300" b="1" smtClean="0">
                <a:solidFill>
                  <a:prstClr val="black"/>
                </a:solidFill>
                <a:latin typeface="Times New Roman"/>
              </a:rPr>
              <a:t>sau</a:t>
            </a:r>
            <a:r>
              <a:rPr lang="en-US" sz="2300" b="1" smtClean="0">
                <a:solidFill>
                  <a:prstClr val="black"/>
                </a:solidFill>
                <a:latin typeface="Times New Roman"/>
              </a:rPr>
              <a:t>, </a:t>
            </a:r>
            <a:r>
              <a:rPr lang="vi-VN" sz="2300" b="1" smtClean="0">
                <a:solidFill>
                  <a:prstClr val="black"/>
                </a:solidFill>
                <a:latin typeface="Times New Roman"/>
              </a:rPr>
              <a:t>cho </a:t>
            </a:r>
            <a:r>
              <a:rPr lang="vi-VN" sz="2300" b="1">
                <a:solidFill>
                  <a:prstClr val="black"/>
                </a:solidFill>
                <a:latin typeface="Times New Roman"/>
              </a:rPr>
              <a:t>biết </a:t>
            </a:r>
            <a:r>
              <a:rPr lang="en-US" sz="2300" b="1" smtClean="0">
                <a:solidFill>
                  <a:prstClr val="black"/>
                </a:solidFill>
                <a:latin typeface="Times New Roman"/>
              </a:rPr>
              <a:t>tên </a:t>
            </a:r>
            <a:r>
              <a:rPr lang="vi-VN" sz="2300" b="1" smtClean="0">
                <a:solidFill>
                  <a:prstClr val="black"/>
                </a:solidFill>
                <a:latin typeface="Times New Roman"/>
              </a:rPr>
              <a:t>thiết </a:t>
            </a:r>
            <a:r>
              <a:rPr lang="vi-VN" sz="2300" b="1">
                <a:solidFill>
                  <a:prstClr val="black"/>
                </a:solidFill>
                <a:latin typeface="Times New Roman"/>
              </a:rPr>
              <a:t>bị </a:t>
            </a:r>
            <a:r>
              <a:rPr lang="en-US" sz="2300" b="1" smtClean="0">
                <a:solidFill>
                  <a:prstClr val="black"/>
                </a:solidFill>
                <a:latin typeface="Times New Roman"/>
              </a:rPr>
              <a:t>và </a:t>
            </a:r>
            <a:r>
              <a:rPr lang="vi-VN" sz="2300" b="1" smtClean="0">
                <a:solidFill>
                  <a:prstClr val="black"/>
                </a:solidFill>
                <a:latin typeface="Times New Roman"/>
              </a:rPr>
              <a:t>dung </a:t>
            </a:r>
            <a:r>
              <a:rPr lang="vi-VN" sz="2300" b="1">
                <a:solidFill>
                  <a:prstClr val="black"/>
                </a:solidFill>
                <a:latin typeface="Times New Roman"/>
              </a:rPr>
              <a:t>lượng của từng thiết bị nhớ?</a:t>
            </a:r>
            <a:endParaRPr lang="vi-VN" sz="2300">
              <a:solidFill>
                <a:prstClr val="black"/>
              </a:solidFill>
              <a:latin typeface="Times New Roman"/>
            </a:endParaRPr>
          </a:p>
          <a:p>
            <a:pPr algn="just"/>
            <a:endParaRPr lang="vi-VN" sz="2300"/>
          </a:p>
        </p:txBody>
      </p:sp>
    </p:spTree>
    <p:extLst>
      <p:ext uri="{BB962C8B-B14F-4D97-AF65-F5344CB8AC3E}">
        <p14:creationId xmlns:p14="http://schemas.microsoft.com/office/powerpoint/2010/main" val="393270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8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11562" y="1268760"/>
            <a:ext cx="755099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 smtClean="0">
                <a:solidFill>
                  <a:srgbClr val="0000FF"/>
                </a:solidFill>
              </a:rPr>
              <a:t> 1. Em hãy quan sát hình sau và cho biết thông tin về dung lượng của từng ổ đĩa?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23" y="1988840"/>
            <a:ext cx="7754301" cy="3978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2656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92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003232" cy="634082"/>
          </a:xfrm>
        </p:spPr>
        <p:txBody>
          <a:bodyPr>
            <a:noAutofit/>
          </a:bodyPr>
          <a:lstStyle/>
          <a:p>
            <a:r>
              <a:rPr lang="en-US" sz="3600" b="1" smtClean="0">
                <a:solidFill>
                  <a:srgbClr val="FF0000"/>
                </a:solidFill>
              </a:rPr>
              <a:t>    </a:t>
            </a:r>
            <a:endParaRPr lang="vi-VN" sz="3600" b="1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3515" y="1600948"/>
            <a:ext cx="8283677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algn="just"/>
            <a:r>
              <a:rPr lang="en-US" sz="2400" b="1" smtClean="0">
                <a:solidFill>
                  <a:srgbClr val="0000FF"/>
                </a:solidFill>
              </a:rPr>
              <a:t>2. Em hãy quan sát hình sau và cho biết dung lượng của mỗi tệp?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63960" y="548680"/>
            <a:ext cx="8003232" cy="6340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</a:rPr>
              <a:t>Ai nhanh hơn?</a:t>
            </a:r>
            <a:endParaRPr lang="vi-VN" sz="3600" b="1">
              <a:solidFill>
                <a:srgbClr val="FF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" y="2420890"/>
            <a:ext cx="8280919" cy="2472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31840" y="472661"/>
            <a:ext cx="4104456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AI NHANH HƠN</a:t>
            </a:r>
            <a:endParaRPr lang="vi-VN" sz="36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607" y="401964"/>
            <a:ext cx="792088" cy="77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85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1484783"/>
            <a:ext cx="7895046" cy="100811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>
                <a:solidFill>
                  <a:prstClr val="black"/>
                </a:solidFill>
                <a:latin typeface="+mj-lt"/>
              </a:rPr>
              <a:t>Câu 1: Một GB xấp xỉ bao nhiêu byte?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817719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vi-VN" sz="2800" smtClean="0">
              <a:solidFill>
                <a:prstClr val="black"/>
              </a:solidFill>
              <a:latin typeface="+mj-lt"/>
            </a:endParaRPr>
          </a:p>
          <a:p>
            <a:pPr>
              <a:defRPr/>
            </a:pPr>
            <a:r>
              <a:rPr lang="vi-VN" sz="2800" smtClean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byte</a:t>
            </a:r>
          </a:p>
          <a:p>
            <a:pPr>
              <a:defRPr/>
            </a:pP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2" y="282190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triệu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6" y="39562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2" y="396047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Một nghìn tỉ byte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3" y="2843197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362" y="4019875"/>
            <a:ext cx="603402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4" y="4001245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616" y="2894869"/>
            <a:ext cx="549444" cy="6437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5E8988-359A-4EDF-BCF0-69913E4A6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941168"/>
            <a:ext cx="1592746" cy="1771733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963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59568" y="1484784"/>
            <a:ext cx="8826807" cy="101284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smtClean="0">
                <a:solidFill>
                  <a:prstClr val="black"/>
                </a:solidFill>
                <a:latin typeface="+mj-lt"/>
              </a:rPr>
              <a:t>Câu 2: khả năng lưu trữ của một thiết bị nhớ là? 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49536" y="2891892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2800" smtClean="0">
                <a:solidFill>
                  <a:prstClr val="black"/>
                </a:solidFill>
                <a:latin typeface="+mj-lt"/>
              </a:rPr>
              <a:t>Dung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819642" y="2896081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2800" smtClean="0">
                <a:solidFill>
                  <a:prstClr val="black"/>
                </a:solidFill>
                <a:latin typeface="+mj-lt"/>
              </a:rPr>
              <a:t>Khối lượng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49536" y="4113584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2800" smtClean="0">
                <a:solidFill>
                  <a:prstClr val="black"/>
                </a:solidFill>
                <a:latin typeface="+mj-lt"/>
              </a:rPr>
              <a:t>Thể tích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19642" y="4117773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28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2800" smtClean="0">
                <a:solidFill>
                  <a:prstClr val="black"/>
                </a:solidFill>
                <a:latin typeface="+mj-lt"/>
              </a:rPr>
              <a:t>Năng lực nhớ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79637" y="2917370"/>
            <a:ext cx="66385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840087" y="4146948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4158548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184" y="2937340"/>
            <a:ext cx="603557" cy="707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9B1F08-E992-43DA-8993-50F2CF46D2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2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7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323508" y="1371996"/>
            <a:ext cx="8568972" cy="9248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smtClean="0">
                <a:solidFill>
                  <a:prstClr val="black"/>
                </a:solidFill>
                <a:latin typeface="+mj-lt"/>
              </a:rPr>
              <a:t>Câu 3:</a:t>
            </a:r>
            <a:r>
              <a:rPr lang="en-US" sz="3200" b="1" smtClean="0">
                <a:solidFill>
                  <a:prstClr val="black"/>
                </a:solidFill>
                <a:latin typeface="+mj-lt"/>
              </a:rPr>
              <a:t> Hỏi</a:t>
            </a:r>
            <a:r>
              <a:rPr lang="vi-VN" sz="3200" b="1" smtClean="0">
                <a:solidFill>
                  <a:prstClr val="black"/>
                </a:solidFill>
                <a:latin typeface="+mj-lt"/>
              </a:rPr>
              <a:t> 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1</a:t>
            </a:r>
            <a:r>
              <a:rPr lang="vi-VN" sz="3200" b="1">
                <a:solidFill>
                  <a:prstClr val="black"/>
                </a:solidFill>
                <a:latin typeface="+mj-lt"/>
              </a:rPr>
              <a:t> </a:t>
            </a:r>
            <a:r>
              <a:rPr lang="en-US" sz="3200" b="1" smtClean="0">
                <a:solidFill>
                  <a:prstClr val="black"/>
                </a:solidFill>
                <a:latin typeface="+mj-lt"/>
              </a:rPr>
              <a:t>KB </a:t>
            </a:r>
            <a:r>
              <a:rPr lang="en-US" sz="3200" b="1">
                <a:solidFill>
                  <a:prstClr val="black"/>
                </a:solidFill>
                <a:latin typeface="+mj-lt"/>
              </a:rPr>
              <a:t>=</a:t>
            </a:r>
            <a:r>
              <a:rPr lang="vi-VN" sz="3200" b="1" smtClean="0">
                <a:solidFill>
                  <a:prstClr val="black"/>
                </a:solidFill>
                <a:latin typeface="+mj-lt"/>
              </a:rPr>
              <a:t>?</a:t>
            </a:r>
            <a:r>
              <a:rPr lang="en-US" sz="3200" b="1" smtClean="0">
                <a:solidFill>
                  <a:prstClr val="black"/>
                </a:solidFill>
                <a:latin typeface="+mj-lt"/>
              </a:rPr>
              <a:t> Byte</a:t>
            </a:r>
            <a:endParaRPr lang="vi-VN" sz="3200" b="1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6" y="2716242"/>
            <a:ext cx="467543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A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+mj-lt"/>
              </a:rPr>
              <a:t>64</a:t>
            </a:r>
            <a:r>
              <a:rPr lang="en-US" sz="3200" smtClean="0">
                <a:solidFill>
                  <a:prstClr val="black"/>
                </a:solidFill>
                <a:latin typeface="+mj-lt"/>
              </a:rPr>
              <a:t> Byte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850336" y="3628031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B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+mj-lt"/>
              </a:rPr>
              <a:t>1024</a:t>
            </a:r>
            <a:r>
              <a:rPr lang="en-US" sz="3200" smtClean="0">
                <a:solidFill>
                  <a:prstClr val="black"/>
                </a:solidFill>
                <a:latin typeface="+mj-lt"/>
              </a:rPr>
              <a:t> Byte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0336" y="4580913"/>
            <a:ext cx="465776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C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+mj-lt"/>
              </a:rPr>
              <a:t>2048</a:t>
            </a:r>
            <a:r>
              <a:rPr lang="en-US" sz="3200" smtClean="0">
                <a:solidFill>
                  <a:prstClr val="black"/>
                </a:solidFill>
                <a:latin typeface="+mj-lt"/>
              </a:rPr>
              <a:t> Byte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22092" y="5552528"/>
            <a:ext cx="468601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+mj-lt"/>
              </a:rPr>
              <a:t>D</a:t>
            </a:r>
            <a:r>
              <a:rPr lang="vi-VN" sz="3200">
                <a:solidFill>
                  <a:prstClr val="black"/>
                </a:solidFill>
                <a:latin typeface="+mj-lt"/>
              </a:rPr>
              <a:t>. </a:t>
            </a:r>
            <a:r>
              <a:rPr lang="vi-VN" sz="3200" smtClean="0">
                <a:solidFill>
                  <a:prstClr val="black"/>
                </a:solidFill>
                <a:latin typeface="+mj-lt"/>
              </a:rPr>
              <a:t>10240</a:t>
            </a:r>
            <a:r>
              <a:rPr lang="en-US" sz="3200" smtClean="0">
                <a:solidFill>
                  <a:prstClr val="black"/>
                </a:solidFill>
                <a:latin typeface="+mj-lt"/>
              </a:rPr>
              <a:t> Byte </a:t>
            </a:r>
            <a:endParaRPr lang="vi-VN" sz="3200" dirty="0">
              <a:solidFill>
                <a:prstClr val="black"/>
              </a:solidFill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871" y="2778999"/>
            <a:ext cx="60429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60032" y="4678383"/>
            <a:ext cx="603402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584337"/>
            <a:ext cx="603557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06" y="3755054"/>
            <a:ext cx="603557" cy="64379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9C7DBEE8-26A1-4F05-AA2B-AE4A4318B8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29" y="4702502"/>
            <a:ext cx="1592746" cy="2010399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12" y="195475"/>
            <a:ext cx="956174" cy="91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2483768" y="185551"/>
            <a:ext cx="4515687" cy="91633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LUYỆN TẬP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42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1764" y="2681625"/>
            <a:ext cx="882047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3</a:t>
            </a:r>
          </a:p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THÔNG TIN TRONG MÁY TÍNH</a:t>
            </a:r>
            <a:endParaRPr lang="vi-VN" sz="40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5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76299" y="1196752"/>
            <a:ext cx="8089224" cy="1224136"/>
          </a:xfrm>
          <a:prstGeom prst="snip2Diag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 b="1" u="sng" smtClean="0">
                <a:solidFill>
                  <a:prstClr val="black"/>
                </a:solidFill>
                <a:latin typeface="Times New Roman"/>
              </a:rPr>
              <a:t>Câu hỏi 1:</a:t>
            </a:r>
            <a:r>
              <a:rPr lang="vi-VN" sz="280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vi-VN" sz="2800" b="1" smtClean="0">
                <a:solidFill>
                  <a:schemeClr val="tx1"/>
                </a:solidFill>
                <a:latin typeface="Times New Roman"/>
              </a:rPr>
              <a:t>Em hãy kiểm tra và ghi lại dung lượng các ổ đĩa  của máy tính mà em đang sử dụng</a:t>
            </a:r>
            <a:endParaRPr lang="vi-VN" sz="2800" dirty="0">
              <a:solidFill>
                <a:schemeClr val="tx1"/>
              </a:solidFill>
              <a:latin typeface="Times New Roman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564904"/>
            <a:ext cx="8097978" cy="3960440"/>
          </a:xfrm>
          <a:prstGeom prst="rect">
            <a:avLst/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481" y="203901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795208" y="226940"/>
            <a:ext cx="408104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93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467545" y="847621"/>
            <a:ext cx="8424936" cy="183977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u="sng" smtClean="0">
                <a:solidFill>
                  <a:prstClr val="black"/>
                </a:solidFill>
                <a:latin typeface="+mj-lt"/>
              </a:rPr>
              <a:t>Câu hỏi 2:</a:t>
            </a:r>
            <a:endParaRPr lang="vi-VN" sz="3200" smtClean="0">
              <a:solidFill>
                <a:prstClr val="black"/>
              </a:solidFill>
              <a:latin typeface="+mj-lt"/>
            </a:endParaRPr>
          </a:p>
          <a:p>
            <a:pPr algn="just">
              <a:defRPr/>
            </a:pPr>
            <a:r>
              <a:rPr lang="vi-VN" sz="2800" b="1" smtClean="0">
                <a:solidFill>
                  <a:prstClr val="black"/>
                </a:solidFill>
                <a:latin typeface="+mj-lt"/>
              </a:rPr>
              <a:t>Thực hiện tương tự như Hoạt động 1 với dãy các số từ 0 đến 15 để tìm mã hóa của các số từ 8 đến 15 và đưa ra nhận xét.</a:t>
            </a:r>
            <a:endParaRPr lang="vi-VN" sz="28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5" y="2739345"/>
            <a:ext cx="4405057" cy="40934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M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ã </a:t>
            </a:r>
            <a:r>
              <a:rPr lang="it-IT" sz="2500" b="1">
                <a:latin typeface="Times New Roman" pitchFamily="18" charset="0"/>
                <a:ea typeface="Times New Roman"/>
                <a:cs typeface="Times New Roman" pitchFamily="18" charset="0"/>
              </a:rPr>
              <a:t>hóa các số từ số 8 đến 15 là: 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Số 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8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	   =&gt;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1000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9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   =&gt;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1001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10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   =&gt; 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1010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11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  =&gt; 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1011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12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  =&gt;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1100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13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  =&gt;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1101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14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  =&gt; 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1110</a:t>
            </a:r>
            <a:endParaRPr lang="vi-VN" sz="2500" b="1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Số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15</a:t>
            </a:r>
            <a:r>
              <a:rPr lang="vi-VN" sz="2500" b="1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vi-VN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    =&gt; 	</a:t>
            </a:r>
            <a:r>
              <a:rPr lang="it-IT" sz="25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1111</a:t>
            </a:r>
          </a:p>
        </p:txBody>
      </p:sp>
      <p:sp>
        <p:nvSpPr>
          <p:cNvPr id="6" name="Rectangle 5"/>
          <p:cNvSpPr/>
          <p:nvPr/>
        </p:nvSpPr>
        <p:spPr>
          <a:xfrm>
            <a:off x="4996685" y="2768841"/>
            <a:ext cx="3984284" cy="39703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vi-VN" sz="28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* </a:t>
            </a:r>
            <a:r>
              <a:rPr lang="it-IT" sz="2800" b="1" smtClean="0">
                <a:latin typeface="Times New Roman" pitchFamily="18" charset="0"/>
                <a:ea typeface="Times New Roman"/>
                <a:cs typeface="Times New Roman" pitchFamily="18" charset="0"/>
              </a:rPr>
              <a:t>Nhận xét: </a:t>
            </a:r>
            <a:endParaRPr lang="vi-VN" sz="2800" b="1" smtClean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2800" b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để </a:t>
            </a:r>
            <a:r>
              <a:rPr lang="vi-VN" sz="2800" b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mã hóa </a:t>
            </a:r>
            <a:r>
              <a:rPr lang="it-IT" sz="2800" b="1" smtClean="0">
                <a:solidFill>
                  <a:srgbClr val="C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các số từ 8 đến 15 ta cần dùng 4 bit.</a:t>
            </a:r>
          </a:p>
          <a:p>
            <a:pPr lvl="0" algn="just"/>
            <a:r>
              <a:rPr lang="vi-VN" sz="2800" smtClean="0">
                <a:latin typeface="+mj-lt"/>
              </a:rPr>
              <a:t>(Tập </a:t>
            </a:r>
            <a:r>
              <a:rPr lang="vi-VN" sz="2800">
                <a:latin typeface="+mj-lt"/>
              </a:rPr>
              <a:t>hợp các số đã cho càng nhiều, sẽ mã hoá được số càng lớn. Khi đó, dãy kí hiệu 0 và 1 của mỗi số sẽ càng </a:t>
            </a:r>
            <a:r>
              <a:rPr lang="vi-VN" sz="2800" smtClean="0">
                <a:latin typeface="+mj-lt"/>
              </a:rPr>
              <a:t>dài)</a:t>
            </a:r>
          </a:p>
          <a:p>
            <a:pPr lvl="0" algn="just"/>
            <a:endParaRPr lang="vi-VN" sz="2800">
              <a:effectLst/>
              <a:latin typeface="+mj-lt"/>
              <a:ea typeface="Times New Roman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221" y="56421"/>
            <a:ext cx="722727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868948" y="79460"/>
            <a:ext cx="4007308" cy="70183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VẬN DỤNG</a:t>
            </a:r>
            <a:endParaRPr lang="vi-VN" sz="3600" b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10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3822" y="548680"/>
            <a:ext cx="3176356" cy="63408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n-US" sz="3600" b="1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GHI NHỚ</a:t>
            </a:r>
            <a:endParaRPr lang="vi-VN" sz="3600" b="1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39552" y="1556792"/>
            <a:ext cx="8064896" cy="367240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>
                <a:latin typeface="+mj-lt"/>
              </a:rPr>
              <a:t>- Thông tin được biểu diễn trong máy tính bằng dãy các bit. Mỗi bit là một kí hiệu 0 hoặc 1, hay còn được gọi là chữ số nhị phân.</a:t>
            </a:r>
          </a:p>
          <a:p>
            <a:pPr algn="just"/>
            <a:r>
              <a:rPr lang="vi-VN" sz="3200" smtClean="0">
                <a:latin typeface="+mj-lt"/>
              </a:rPr>
              <a:t>- Bit </a:t>
            </a:r>
            <a:r>
              <a:rPr lang="vi-VN" sz="3200">
                <a:latin typeface="+mj-lt"/>
              </a:rPr>
              <a:t>là đơn vị đo </a:t>
            </a:r>
            <a:r>
              <a:rPr lang="vi-VN" sz="3200" smtClean="0">
                <a:latin typeface="+mj-lt"/>
              </a:rPr>
              <a:t>nhỏ </a:t>
            </a:r>
            <a:r>
              <a:rPr lang="vi-VN" sz="3200">
                <a:latin typeface="+mj-lt"/>
              </a:rPr>
              <a:t>nhất trong </a:t>
            </a:r>
            <a:r>
              <a:rPr lang="vi-VN" sz="3200" smtClean="0">
                <a:latin typeface="+mj-lt"/>
              </a:rPr>
              <a:t>lưu trữ thông tin.</a:t>
            </a:r>
          </a:p>
          <a:p>
            <a:pPr marL="457200" indent="-457200" algn="just">
              <a:buFontTx/>
              <a:buChar char="-"/>
            </a:pPr>
            <a:r>
              <a:rPr lang="vi-VN" sz="3200" smtClean="0">
                <a:latin typeface="+mj-lt"/>
              </a:rPr>
              <a:t>Một số đơn vị cơ bản đo dung lượng thông tin: B, MB, GB, TB, TB.</a:t>
            </a:r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962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923505"/>
              </p:ext>
            </p:extLst>
          </p:nvPr>
        </p:nvGraphicFramePr>
        <p:xfrm>
          <a:off x="609600" y="1600200"/>
          <a:ext cx="8205512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28092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7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C79D3EA-DF47-45A7-AA98-835C192D3A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106" y="3733800"/>
            <a:ext cx="2913888" cy="304800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E1C0A0AF-2E57-47CF-9EEE-041557B8B0DC}"/>
              </a:ext>
            </a:extLst>
          </p:cNvPr>
          <p:cNvSpPr/>
          <p:nvPr/>
        </p:nvSpPr>
        <p:spPr>
          <a:xfrm>
            <a:off x="4078982" y="1157135"/>
            <a:ext cx="40190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r>
              <a:rPr lang="en-US" sz="3200" b="1" cap="none" spc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643317" y="289385"/>
            <a:ext cx="3885123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rgbClr val="FFFF00"/>
                </a:solidFill>
              </a:rPr>
              <a:t>KHỞI ĐỘNG</a:t>
            </a:r>
            <a:endParaRPr lang="vi-VN" b="1">
              <a:solidFill>
                <a:srgbClr val="FFFF0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28" y="296540"/>
            <a:ext cx="715596" cy="64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79364"/>
      </p:ext>
    </p:extLst>
  </p:cSld>
  <p:clrMapOvr>
    <a:masterClrMapping/>
  </p:clrMapOvr>
  <p:transition spd="med">
    <p:diamond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5496" y="764704"/>
            <a:ext cx="871296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Nhóm 1:-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số: 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Hãy mã hoá số 3 và số 6 theo cách như trên. Hai dãy kí hiệu nhận được có giống nhau không?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Nhóm 2:- </a:t>
            </a: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văn bản: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 Văn bản được chuyển thành dãy bit bằng cách nào ?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 Giải thích cách chuyển từ CAFE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496" y="3253040"/>
            <a:ext cx="871296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</a:t>
            </a:r>
            <a:r>
              <a:rPr lang="vi-VN" altLang="en-US" sz="2400" b="1">
                <a:ea typeface="Arial" panose="020B0604020202020204" pitchFamily="34" charset="0"/>
                <a:cs typeface="Times New Roman" panose="02020603050405020304" pitchFamily="18" charset="0"/>
              </a:rPr>
              <a:t>ọc thông tin trang 13 (SGK) và điền nội dung thích hợp vào chỗ có dấu (....)</a:t>
            </a:r>
            <a:endParaRPr kumimoji="0" lang="nl-NL" altLang="en-US" sz="2400" b="1" i="0" u="sng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Nhóm 3:-</a:t>
            </a:r>
            <a:r>
              <a:rPr kumimoji="0" lang="nl-NL" altLang="en-US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Biểu diễn hình ảnh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 Hình ảnh kĩ thuật số được tạo thành từ các ...............  (pixel). Mỗi pixel trong một ảnh đen trắng được biểu thị bằng 1 bit.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en-US" sz="2400" b="1" i="0" u="sng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Nhóm 4:- </a:t>
            </a:r>
            <a:r>
              <a:rPr kumimoji="0" lang="nl-NL" altLang="en-US" sz="2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Biểu diễn âm thanh: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Âm thanh cũng cần chuyển đổi thành ................... . Tốc độ rung của âm thanh được ghi lại dưới dạng ...................., từ đó chuyển thành dãy bit.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621840"/>
            <a:ext cx="3923928" cy="73515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839005" y="44624"/>
            <a:ext cx="3885123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mtClean="0">
                <a:solidFill>
                  <a:srgbClr val="FFFF00"/>
                </a:solidFill>
              </a:rPr>
              <a:t>HOẠT ĐỘNG NHÓM: 5’</a:t>
            </a:r>
            <a:endParaRPr lang="vi-VN" b="1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2240" y="2245067"/>
            <a:ext cx="2592288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huyển từng kí tự một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39468" y="4329102"/>
            <a:ext cx="1203369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 ảnh</a:t>
            </a:r>
            <a:endParaRPr lang="vi-VN" sz="2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096" y="5339402"/>
            <a:ext cx="1152128" cy="43088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ãy bit</a:t>
            </a:r>
            <a:endParaRPr lang="vi-VN" sz="2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4530" y="5838810"/>
            <a:ext cx="1235420" cy="40011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 trị số</a:t>
            </a:r>
            <a:endParaRPr lang="vi-VN" sz="2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Đồng hồ đếm ngược 5 phút - 5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0"/>
            <a:ext cx="1889956" cy="106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424936" cy="100811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u="sng" smtClean="0">
                <a:solidFill>
                  <a:srgbClr val="0000FF"/>
                </a:solidFill>
              </a:rPr>
              <a:t>NHÓM 1:</a:t>
            </a:r>
          </a:p>
          <a:p>
            <a:pPr marL="0" indent="0">
              <a:buNone/>
            </a:pPr>
            <a:r>
              <a:rPr lang="en-US" b="1" smtClean="0">
                <a:solidFill>
                  <a:srgbClr val="0000FF"/>
                </a:solidFill>
              </a:rPr>
              <a:t> </a:t>
            </a:r>
            <a:r>
              <a:rPr lang="en-US" smtClean="0">
                <a:solidFill>
                  <a:srgbClr val="0000FF"/>
                </a:solidFill>
              </a:rPr>
              <a:t>Em hãy mã hóa số </a:t>
            </a:r>
            <a:r>
              <a:rPr lang="en-US" b="1" smtClean="0">
                <a:solidFill>
                  <a:srgbClr val="0000FF"/>
                </a:solidFill>
              </a:rPr>
              <a:t>3</a:t>
            </a:r>
            <a:r>
              <a:rPr lang="en-US" smtClean="0">
                <a:solidFill>
                  <a:srgbClr val="0000FF"/>
                </a:solidFill>
              </a:rPr>
              <a:t> và số </a:t>
            </a:r>
            <a:r>
              <a:rPr lang="en-US" b="1" smtClean="0">
                <a:solidFill>
                  <a:srgbClr val="0000FF"/>
                </a:solidFill>
              </a:rPr>
              <a:t>6</a:t>
            </a:r>
            <a:r>
              <a:rPr lang="en-US" smtClean="0">
                <a:solidFill>
                  <a:srgbClr val="0000FF"/>
                </a:solidFill>
              </a:rPr>
              <a:t> theo cách như trên. Hai dãy kí hiệu nhận được có giống nhau không?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59666" y="3082950"/>
            <a:ext cx="4173334" cy="63408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dirty="0" err="1" smtClean="0">
                <a:solidFill>
                  <a:srgbClr val="FFFF00"/>
                </a:solidFill>
              </a:rPr>
              <a:t>Kết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quả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mã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hóa</a:t>
            </a:r>
            <a:endParaRPr lang="vi-VN" b="1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42526" y="4293096"/>
            <a:ext cx="3518048" cy="648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Mã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hóa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số</a:t>
            </a:r>
            <a:r>
              <a:rPr lang="en-US" dirty="0" smtClean="0">
                <a:solidFill>
                  <a:srgbClr val="0000FF"/>
                </a:solidFill>
              </a:rPr>
              <a:t> 3:</a:t>
            </a:r>
          </a:p>
          <a:p>
            <a:pPr marL="0" indent="0">
              <a:buNone/>
            </a:pP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6332" y="5085184"/>
            <a:ext cx="8364140" cy="10081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err="1" smtClean="0">
                <a:solidFill>
                  <a:srgbClr val="0000FF"/>
                </a:solidFill>
              </a:rPr>
              <a:t>Sau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khi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mã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hóa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hai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dãy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kí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hiệu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nhận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được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là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không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giống</a:t>
            </a:r>
            <a:r>
              <a:rPr lang="en-US" b="1" dirty="0" smtClean="0">
                <a:solidFill>
                  <a:srgbClr val="C00000"/>
                </a:solidFill>
              </a:rPr>
              <a:t> </a:t>
            </a:r>
            <a:r>
              <a:rPr lang="en-US" b="1" dirty="0" err="1" smtClean="0">
                <a:solidFill>
                  <a:srgbClr val="C00000"/>
                </a:solidFill>
              </a:rPr>
              <a:t>nhau</a:t>
            </a:r>
            <a:r>
              <a:rPr lang="en-US" dirty="0" smtClean="0">
                <a:solidFill>
                  <a:srgbClr val="0000FF"/>
                </a:solidFill>
              </a:rPr>
              <a:t>.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10" name="Content Placeholder 6"/>
          <p:cNvSpPr txBox="1">
            <a:spLocks/>
          </p:cNvSpPr>
          <p:nvPr/>
        </p:nvSpPr>
        <p:spPr>
          <a:xfrm>
            <a:off x="4788024" y="4365104"/>
            <a:ext cx="2376264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mtClean="0">
                <a:solidFill>
                  <a:srgbClr val="0000FF"/>
                </a:solidFill>
              </a:rPr>
              <a:t>Mã hóa số 6:</a:t>
            </a:r>
            <a:endParaRPr lang="vi-VN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59832" y="4284385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011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6359" y="4356393"/>
            <a:ext cx="8098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FF0000"/>
                </a:solidFill>
              </a:rPr>
              <a:t>110</a:t>
            </a:r>
          </a:p>
        </p:txBody>
      </p:sp>
    </p:spTree>
    <p:extLst>
      <p:ext uri="{BB962C8B-B14F-4D97-AF65-F5344CB8AC3E}">
        <p14:creationId xmlns:p14="http://schemas.microsoft.com/office/powerpoint/2010/main" val="316029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18619" y="3607856"/>
            <a:ext cx="87038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6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nl-NL" sz="60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 </a:t>
            </a:r>
            <a:r>
              <a:rPr lang="nl-NL" sz="6000" b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01000010 </a:t>
            </a:r>
            <a:r>
              <a:rPr lang="nl-NL" sz="6000" b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01000001</a:t>
            </a:r>
            <a:endParaRPr lang="en-US" sz="6000" b="1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285" y="490111"/>
            <a:ext cx="3971429" cy="34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8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65312"/>
            <a:ext cx="3672408" cy="29523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u="sng" smtClean="0">
                <a:solidFill>
                  <a:srgbClr val="0000FF"/>
                </a:solidFill>
              </a:rPr>
              <a:t>Câu </a:t>
            </a:r>
            <a:r>
              <a:rPr lang="vi-VN" sz="2600" b="1" u="sng">
                <a:solidFill>
                  <a:srgbClr val="0000FF"/>
                </a:solidFill>
              </a:rPr>
              <a:t>1:</a:t>
            </a:r>
            <a:r>
              <a:rPr lang="vi-VN" sz="2600">
                <a:solidFill>
                  <a:srgbClr val="0000FF"/>
                </a:solidFill>
              </a:rPr>
              <a:t> Em hãy chuyển mỗi dòng trong hình vẽ thành một dãy bit. </a:t>
            </a:r>
          </a:p>
          <a:p>
            <a:pPr marL="0" indent="0" algn="just">
              <a:buNone/>
            </a:pPr>
            <a:r>
              <a:rPr lang="vi-VN" sz="2600" b="1" u="sng">
                <a:solidFill>
                  <a:srgbClr val="0000FF"/>
                </a:solidFill>
              </a:rPr>
              <a:t>Câu 2:</a:t>
            </a:r>
            <a:r>
              <a:rPr lang="vi-VN" sz="2600">
                <a:solidFill>
                  <a:srgbClr val="0000FF"/>
                </a:solidFill>
              </a:rPr>
              <a:t> Em hãy chuyển cả hình vẽ thành dãy bit bằng cách nối các dãy bit của các dòng lại với </a:t>
            </a:r>
            <a:r>
              <a:rPr lang="vi-VN" sz="2600" smtClean="0">
                <a:solidFill>
                  <a:srgbClr val="0000FF"/>
                </a:solidFill>
              </a:rPr>
              <a:t>nhau </a:t>
            </a:r>
            <a:r>
              <a:rPr lang="vi-VN" sz="2600">
                <a:solidFill>
                  <a:srgbClr val="0000FF"/>
                </a:solidFill>
              </a:rPr>
              <a:t>(từ trên xuống dưới)</a:t>
            </a:r>
          </a:p>
          <a:p>
            <a:pPr marL="0" indent="0" algn="just">
              <a:buNone/>
            </a:pPr>
            <a:endParaRPr lang="vi-VN" sz="2800">
              <a:solidFill>
                <a:srgbClr val="0000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55576" y="1224442"/>
            <a:ext cx="7920880" cy="63408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r>
              <a:rPr lang="en-US" b="1" smtClean="0">
                <a:solidFill>
                  <a:srgbClr val="0000FF"/>
                </a:solidFill>
              </a:rPr>
              <a:t>Hoạt động 2: hoạt động cặp đôi, làm vào vở </a:t>
            </a:r>
            <a:endParaRPr lang="vi-VN" b="1">
              <a:solidFill>
                <a:srgbClr val="0000FF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624754"/>
              </p:ext>
            </p:extLst>
          </p:nvPr>
        </p:nvGraphicFramePr>
        <p:xfrm>
          <a:off x="4499992" y="2132856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0" y="1055967"/>
            <a:ext cx="3384377" cy="453650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600" b="1" smtClean="0"/>
              <a:t>Câu 1:</a:t>
            </a:r>
            <a:r>
              <a:rPr lang="vi-VN" sz="2600" smtClean="0"/>
              <a:t> 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1:  01100110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2:  10011001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3:  10000001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4:  01000010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5:  01000010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6:  00100100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7:  00111100</a:t>
            </a:r>
          </a:p>
          <a:p>
            <a:pPr marL="0" indent="0">
              <a:buNone/>
            </a:pPr>
            <a:r>
              <a:rPr lang="vi-VN" sz="2600" smtClean="0"/>
              <a:t>- Dòng </a:t>
            </a:r>
            <a:r>
              <a:rPr lang="vi-VN" sz="2600"/>
              <a:t>8:  </a:t>
            </a:r>
            <a:r>
              <a:rPr lang="vi-VN" sz="2600" smtClean="0"/>
              <a:t>00011000</a:t>
            </a:r>
            <a:endParaRPr lang="vi-VN" sz="260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3550" y="5422980"/>
            <a:ext cx="6860194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vi-VN" sz="2400" b="1" smtClean="0"/>
              <a:t>Câu 2: </a:t>
            </a:r>
            <a:r>
              <a:rPr lang="vi-VN" sz="2400" smtClean="0"/>
              <a:t> 01100110  10011001  10000001 01000010 01000010  00100100 00111100  00011000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262353"/>
              </p:ext>
            </p:extLst>
          </p:nvPr>
        </p:nvGraphicFramePr>
        <p:xfrm>
          <a:off x="4283968" y="1772823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370627"/>
              </p:ext>
            </p:extLst>
          </p:nvPr>
        </p:nvGraphicFramePr>
        <p:xfrm>
          <a:off x="4288888" y="1777743"/>
          <a:ext cx="3744416" cy="30308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80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84236"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sz="2000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80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015"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b="1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vi-VN" b="1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07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9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1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300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900"/>
                            </p:stCondLst>
                            <p:childTnLst>
                              <p:par>
                                <p:cTn id="6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10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300"/>
                            </p:stCondLst>
                            <p:childTnLst>
                              <p:par>
                                <p:cTn id="8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2539</TotalTime>
  <Words>1060</Words>
  <Application>Microsoft Office PowerPoint</Application>
  <PresentationFormat>On-screen Show (4:3)</PresentationFormat>
  <Paragraphs>199</Paragraphs>
  <Slides>22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.VnTime</vt:lpstr>
      <vt:lpstr>Arial</vt:lpstr>
      <vt:lpstr>Calibri</vt:lpstr>
      <vt:lpstr>Calibri Light</vt:lpstr>
      <vt:lpstr>Cambria</vt:lpstr>
      <vt:lpstr>Symbol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GHI NHỚ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254</cp:revision>
  <dcterms:created xsi:type="dcterms:W3CDTF">2021-06-22T14:05:55Z</dcterms:created>
  <dcterms:modified xsi:type="dcterms:W3CDTF">2022-10-03T01:15:00Z</dcterms:modified>
</cp:coreProperties>
</file>