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93" r:id="rId2"/>
    <p:sldId id="294" r:id="rId3"/>
    <p:sldId id="311" r:id="rId4"/>
    <p:sldId id="298" r:id="rId5"/>
    <p:sldId id="300" r:id="rId6"/>
    <p:sldId id="301" r:id="rId7"/>
    <p:sldId id="310" r:id="rId8"/>
    <p:sldId id="302" r:id="rId9"/>
    <p:sldId id="303" r:id="rId10"/>
    <p:sldId id="304" r:id="rId11"/>
    <p:sldId id="307" r:id="rId12"/>
    <p:sldId id="308" r:id="rId13"/>
    <p:sldId id="309" r:id="rId14"/>
    <p:sldId id="295" r:id="rId15"/>
    <p:sldId id="264" r:id="rId16"/>
    <p:sldId id="285" r:id="rId17"/>
    <p:sldId id="286" r:id="rId18"/>
    <p:sldId id="315" r:id="rId19"/>
    <p:sldId id="317" r:id="rId20"/>
    <p:sldId id="258" r:id="rId21"/>
    <p:sldId id="314" r:id="rId22"/>
    <p:sldId id="287" r:id="rId23"/>
    <p:sldId id="288" r:id="rId24"/>
    <p:sldId id="289" r:id="rId25"/>
    <p:sldId id="290" r:id="rId26"/>
    <p:sldId id="291" r:id="rId27"/>
    <p:sldId id="318" r:id="rId28"/>
    <p:sldId id="319" r:id="rId29"/>
    <p:sldId id="320" r:id="rId30"/>
    <p:sldId id="260" r:id="rId31"/>
    <p:sldId id="292" r:id="rId32"/>
    <p:sldId id="261" r:id="rId33"/>
    <p:sldId id="262" r:id="rId34"/>
    <p:sldId id="312" r:id="rId35"/>
    <p:sldId id="31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00B0F0"/>
    <a:srgbClr val="F16649"/>
    <a:srgbClr val="FFFFFF"/>
    <a:srgbClr val="FF0000"/>
    <a:srgbClr val="1DC4FF"/>
    <a:srgbClr val="B7ECFF"/>
    <a:srgbClr val="97E4FF"/>
    <a:srgbClr val="61D6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386" y="66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4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2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6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1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9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unit%208%20-%20write\Spice%20Girls%20-%20Mama.mp3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audio" Target="../media/audio3.wav"/><Relationship Id="rId21" Type="http://schemas.openxmlformats.org/officeDocument/2006/relationships/image" Target="../media/image26.gif"/><Relationship Id="rId7" Type="http://schemas.openxmlformats.org/officeDocument/2006/relationships/audio" Target="../media/audio7.wav"/><Relationship Id="rId12" Type="http://schemas.openxmlformats.org/officeDocument/2006/relationships/slide" Target="slide22.xml"/><Relationship Id="rId17" Type="http://schemas.openxmlformats.org/officeDocument/2006/relationships/slide" Target="slide26.xml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slide" Target="slide28.xml"/><Relationship Id="rId10" Type="http://schemas.openxmlformats.org/officeDocument/2006/relationships/audio" Target="../media/audio10.wav"/><Relationship Id="rId19" Type="http://schemas.openxmlformats.org/officeDocument/2006/relationships/slide" Target="slide27.xml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slide" Target="slide24.xml"/><Relationship Id="rId22" Type="http://schemas.openxmlformats.org/officeDocument/2006/relationships/slide" Target="slide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69"/>
            <a:ext cx="9144000" cy="68490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8666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11034" y="2615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7. The city is crowed. It is…………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17520" y="1516371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NOISY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83326" y="3920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8. ……………#  </a:t>
            </a:r>
            <a:r>
              <a:rPr lang="en-US" dirty="0">
                <a:solidFill>
                  <a:srgbClr val="0070C0"/>
                </a:solidFill>
              </a:rPr>
              <a:t>cheap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9246" y="1920780"/>
            <a:ext cx="304364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EXPENSIVE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9. I don’t like living in the </a:t>
            </a:r>
            <a:r>
              <a:rPr lang="en-US" dirty="0" err="1"/>
              <a:t>coutryside</a:t>
            </a:r>
            <a:r>
              <a:rPr lang="en-US" dirty="0"/>
              <a:t> because it is…………….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17966" y="2274723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BORING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10…………………….# HISTORIC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17966" y="2274723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MODERN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78307" y="123687"/>
            <a:ext cx="8965693" cy="1548107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4: MY </a:t>
            </a:r>
            <a:r>
              <a:rPr lang="en-US" sz="4000" b="1" dirty="0">
                <a:solidFill>
                  <a:srgbClr val="FF0000"/>
                </a:solidFill>
                <a:latin typeface="Arial Black" pitchFamily="34" charset="0"/>
              </a:rPr>
              <a:t>NEIGHBOURHOOD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923657" y="2429440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abia" pitchFamily="34" charset="0"/>
              </a:rPr>
              <a:t>LESSON 3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81" y="3374521"/>
            <a:ext cx="3514980" cy="768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66" y="3374521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4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227" y="359433"/>
            <a:ext cx="437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*</a:t>
            </a:r>
            <a:r>
              <a:rPr lang="en-US" sz="3600" b="1" dirty="0">
                <a:solidFill>
                  <a:srgbClr val="0FB7BD"/>
                </a:solidFill>
                <a:latin typeface=".VnBodoniH" pitchFamily="34" charset="0"/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714" y="1132798"/>
            <a:ext cx="3664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Comparative adjectives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40171" y="1851537"/>
            <a:ext cx="8760993" cy="2372954"/>
            <a:chOff x="140171" y="2452435"/>
            <a:chExt cx="8760993" cy="2372954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8499" y="3530113"/>
              <a:ext cx="7104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46" y="1214335"/>
            <a:ext cx="3831039" cy="4650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4447" y="452549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Tom is </a:t>
            </a:r>
            <a:r>
              <a:rPr lang="en-US" sz="2800" b="1" dirty="0"/>
              <a:t>taller than </a:t>
            </a:r>
            <a:r>
              <a:rPr lang="en-US" sz="2800" dirty="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763937" y="198413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356" y="714159"/>
            <a:ext cx="673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 house in a city is normally </a:t>
            </a:r>
            <a:r>
              <a:rPr lang="en-US" sz="2800" b="1"/>
              <a:t>more expensive than</a:t>
            </a:r>
            <a:r>
              <a:rPr lang="en-US" sz="2800"/>
              <a:t> a house in the countryside.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6" y="41344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459" y="2630214"/>
            <a:ext cx="7875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+ </a:t>
            </a:r>
            <a:r>
              <a:rPr lang="en-GB" sz="3600" b="1" u="sng" dirty="0">
                <a:solidFill>
                  <a:srgbClr val="00A1DA"/>
                </a:solidFill>
              </a:rPr>
              <a:t>Short </a:t>
            </a:r>
            <a:r>
              <a:rPr lang="en-GB" sz="3600" b="1" u="sng" dirty="0" err="1">
                <a:solidFill>
                  <a:srgbClr val="00A1DA"/>
                </a:solidFill>
              </a:rPr>
              <a:t>Adj</a:t>
            </a:r>
            <a:r>
              <a:rPr lang="en-GB" sz="3600" b="1" u="sng" dirty="0">
                <a:solidFill>
                  <a:srgbClr val="00A1DA"/>
                </a:solidFill>
              </a:rPr>
              <a:t>:</a:t>
            </a:r>
          </a:p>
          <a:p>
            <a:r>
              <a:rPr lang="en-GB" sz="3600" b="1" dirty="0"/>
              <a:t>               S + be + </a:t>
            </a:r>
            <a:r>
              <a:rPr lang="en-GB" sz="3600" b="1" dirty="0" err="1">
                <a:solidFill>
                  <a:srgbClr val="FF0000"/>
                </a:solidFill>
              </a:rPr>
              <a:t>adj</a:t>
            </a:r>
            <a:r>
              <a:rPr lang="en-GB" sz="3600" b="1" dirty="0"/>
              <a:t>-</a:t>
            </a:r>
            <a:r>
              <a:rPr lang="en-GB" sz="3600" b="1" dirty="0">
                <a:solidFill>
                  <a:srgbClr val="0070C0"/>
                </a:solidFill>
              </a:rPr>
              <a:t>ER </a:t>
            </a:r>
            <a:r>
              <a:rPr lang="en-GB" sz="3600" b="1" dirty="0"/>
              <a:t> + than + S’.</a:t>
            </a:r>
          </a:p>
          <a:p>
            <a:r>
              <a:rPr lang="en-GB" sz="3600" b="1" dirty="0"/>
              <a:t>+  </a:t>
            </a:r>
            <a:r>
              <a:rPr lang="en-GB" sz="3600" b="1" dirty="0">
                <a:solidFill>
                  <a:srgbClr val="00A1DA"/>
                </a:solidFill>
              </a:rPr>
              <a:t>Long </a:t>
            </a:r>
            <a:r>
              <a:rPr lang="en-GB" sz="3600" b="1" dirty="0" err="1">
                <a:solidFill>
                  <a:srgbClr val="00A1DA"/>
                </a:solidFill>
              </a:rPr>
              <a:t>Adj</a:t>
            </a:r>
            <a:r>
              <a:rPr lang="en-GB" sz="3600" b="1" dirty="0">
                <a:solidFill>
                  <a:srgbClr val="00A1DA"/>
                </a:solidFill>
              </a:rPr>
              <a:t>: </a:t>
            </a:r>
          </a:p>
          <a:p>
            <a:r>
              <a:rPr lang="en-GB" sz="3600" b="1" dirty="0"/>
              <a:t>               S + be + </a:t>
            </a:r>
            <a:r>
              <a:rPr lang="en-GB" sz="3600" b="1" dirty="0">
                <a:solidFill>
                  <a:srgbClr val="0070C0"/>
                </a:solidFill>
              </a:rPr>
              <a:t>MORE</a:t>
            </a:r>
            <a:r>
              <a:rPr lang="en-GB" sz="3600" b="1" dirty="0"/>
              <a:t> + </a:t>
            </a:r>
            <a:r>
              <a:rPr lang="en-GB" sz="3600" b="1" dirty="0" err="1">
                <a:solidFill>
                  <a:srgbClr val="FF0000"/>
                </a:solidFill>
              </a:rPr>
              <a:t>adj</a:t>
            </a:r>
            <a:r>
              <a:rPr lang="en-GB" sz="3600" b="1" dirty="0"/>
              <a:t> + than + S’.</a:t>
            </a:r>
          </a:p>
          <a:p>
            <a:endParaRPr lang="en-GB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605853" y="344379"/>
            <a:ext cx="1637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srgbClr val="FF0000"/>
                </a:solidFill>
              </a:rPr>
              <a:t>* Form:</a:t>
            </a:r>
          </a:p>
        </p:txBody>
      </p:sp>
      <p:sp>
        <p:nvSpPr>
          <p:cNvPr id="4" name="Rectangle 3"/>
          <p:cNvSpPr/>
          <p:nvPr/>
        </p:nvSpPr>
        <p:spPr>
          <a:xfrm>
            <a:off x="519281" y="1187946"/>
            <a:ext cx="83260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</a:rPr>
              <a:t>Comparative adjectives: </a:t>
            </a:r>
            <a:r>
              <a:rPr lang="en-US" sz="2800" b="1" i="1" dirty="0"/>
              <a:t>(</a:t>
            </a:r>
            <a:r>
              <a:rPr lang="en-US" sz="2800" b="1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Cấp</a:t>
            </a:r>
            <a:r>
              <a:rPr lang="en-US" sz="2800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so </a:t>
            </a:r>
            <a:r>
              <a:rPr lang="en-US" sz="2800" b="1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sánh</a:t>
            </a:r>
            <a:r>
              <a:rPr lang="en-US" sz="2800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b="1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hơn</a:t>
            </a:r>
            <a:r>
              <a:rPr lang="en-US" sz="2800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b="1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của</a:t>
            </a:r>
            <a:r>
              <a:rPr lang="en-US" sz="2800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b="1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tính</a:t>
            </a:r>
            <a:r>
              <a:rPr lang="en-US" sz="2800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b="1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từ</a:t>
            </a:r>
            <a:r>
              <a:rPr lang="en-US" sz="2800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).</a:t>
            </a:r>
            <a:endParaRPr lang="en-GB" sz="2800" b="1" i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50866" y="3756848"/>
            <a:ext cx="535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08121" y="4849938"/>
            <a:ext cx="977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940027"/>
              </p:ext>
            </p:extLst>
          </p:nvPr>
        </p:nvGraphicFramePr>
        <p:xfrm>
          <a:off x="232951" y="703209"/>
          <a:ext cx="8305801" cy="5181600"/>
        </p:xfrm>
        <a:graphic>
          <a:graphicData uri="http://schemas.openxmlformats.org/drawingml/2006/table">
            <a:tbl>
              <a:tblPr/>
              <a:tblGrid>
                <a:gridCol w="1764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9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syllable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Positive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Comparative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Rule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34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80000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5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800" b="1" kern="1200" dirty="0">
                        <a:solidFill>
                          <a:srgbClr val="FF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26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1" kern="1200" dirty="0">
                        <a:solidFill>
                          <a:srgbClr val="80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1" kern="1200" dirty="0">
                        <a:solidFill>
                          <a:srgbClr val="80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385351" y="2151009"/>
            <a:ext cx="160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800000"/>
                </a:solidFill>
              </a:rPr>
              <a:t>one</a:t>
            </a:r>
          </a:p>
          <a:p>
            <a:pPr algn="ctr"/>
            <a:r>
              <a:rPr lang="en-US" sz="2800" b="1">
                <a:solidFill>
                  <a:srgbClr val="800000"/>
                </a:solidFill>
              </a:rPr>
              <a:t>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2137951" y="1617609"/>
            <a:ext cx="152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fast</a:t>
            </a:r>
            <a:endParaRPr lang="en-US" sz="2800" b="1" u="sng"/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4271551" y="1693809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fast</a:t>
            </a:r>
            <a:r>
              <a:rPr lang="en-US" sz="2800" b="1" u="sng">
                <a:solidFill>
                  <a:srgbClr val="FF0000"/>
                </a:solidFill>
              </a:rPr>
              <a:t>er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2137951" y="2836809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larg</a:t>
            </a:r>
            <a:r>
              <a:rPr lang="en-US" sz="2800" b="1" u="sng"/>
              <a:t>e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4195351" y="27606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large</a:t>
            </a:r>
            <a:r>
              <a:rPr lang="en-US" sz="2800" b="1" u="sng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2137951" y="3751209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u="sng"/>
              <a:t>big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4119151" y="3827409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big</a:t>
            </a:r>
            <a:r>
              <a:rPr lang="en-US" sz="2800" b="1" u="sng">
                <a:solidFill>
                  <a:srgbClr val="FF0000"/>
                </a:solidFill>
              </a:rPr>
              <a:t>ger</a:t>
            </a:r>
          </a:p>
        </p:txBody>
      </p:sp>
      <p:sp>
        <p:nvSpPr>
          <p:cNvPr id="11" name="Rectangle 57"/>
          <p:cNvSpPr>
            <a:spLocks noChangeArrowheads="1"/>
          </p:cNvSpPr>
          <p:nvPr/>
        </p:nvSpPr>
        <p:spPr bwMode="auto">
          <a:xfrm>
            <a:off x="7014751" y="1617609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+ </a:t>
            </a:r>
            <a:r>
              <a:rPr lang="en-US" sz="2800" b="1">
                <a:solidFill>
                  <a:srgbClr val="FF0000"/>
                </a:solidFill>
                <a:sym typeface="Wingdings" pitchFamily="2" charset="2"/>
              </a:rPr>
              <a:t>er</a:t>
            </a:r>
            <a:endParaRPr lang="en-US" sz="2800" b="1" u="sng">
              <a:solidFill>
                <a:srgbClr val="FF0000"/>
              </a:solidFill>
            </a:endParaRPr>
          </a:p>
        </p:txBody>
      </p:sp>
      <p:sp>
        <p:nvSpPr>
          <p:cNvPr id="14" name="Rectangle 60"/>
          <p:cNvSpPr>
            <a:spLocks noChangeArrowheads="1"/>
          </p:cNvSpPr>
          <p:nvPr/>
        </p:nvSpPr>
        <p:spPr bwMode="auto">
          <a:xfrm>
            <a:off x="6786151" y="16938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Rectangle 60"/>
          <p:cNvSpPr>
            <a:spLocks noChangeArrowheads="1"/>
          </p:cNvSpPr>
          <p:nvPr/>
        </p:nvSpPr>
        <p:spPr bwMode="auto">
          <a:xfrm>
            <a:off x="7090951" y="27606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 r</a:t>
            </a:r>
          </a:p>
        </p:txBody>
      </p:sp>
      <p:sp>
        <p:nvSpPr>
          <p:cNvPr id="20" name="Rectangle 60"/>
          <p:cNvSpPr>
            <a:spLocks noChangeArrowheads="1"/>
          </p:cNvSpPr>
          <p:nvPr/>
        </p:nvSpPr>
        <p:spPr bwMode="auto">
          <a:xfrm>
            <a:off x="7014751" y="38274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+ ...er</a:t>
            </a: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156751" y="4818009"/>
            <a:ext cx="182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800000"/>
                </a:solidFill>
              </a:rPr>
              <a:t>two </a:t>
            </a:r>
          </a:p>
          <a:p>
            <a:pPr algn="ctr"/>
            <a:r>
              <a:rPr lang="en-US" sz="2800" b="1">
                <a:solidFill>
                  <a:srgbClr val="800000"/>
                </a:solidFill>
              </a:rPr>
              <a:t>syllables </a:t>
            </a:r>
          </a:p>
        </p:txBody>
      </p:sp>
      <p:sp>
        <p:nvSpPr>
          <p:cNvPr id="22" name="Rectangle 63"/>
          <p:cNvSpPr>
            <a:spLocks noChangeArrowheads="1"/>
          </p:cNvSpPr>
          <p:nvPr/>
        </p:nvSpPr>
        <p:spPr bwMode="auto">
          <a:xfrm>
            <a:off x="2137951" y="5046609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nois</a:t>
            </a:r>
            <a:r>
              <a:rPr lang="en-US" sz="2800" b="1" u="sng"/>
              <a:t>y</a:t>
            </a:r>
          </a:p>
        </p:txBody>
      </p:sp>
      <p:sp>
        <p:nvSpPr>
          <p:cNvPr id="23" name="Rectangle 64"/>
          <p:cNvSpPr>
            <a:spLocks noChangeArrowheads="1"/>
          </p:cNvSpPr>
          <p:nvPr/>
        </p:nvSpPr>
        <p:spPr bwMode="auto">
          <a:xfrm>
            <a:off x="4119151" y="4970409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nois</a:t>
            </a:r>
            <a:r>
              <a:rPr lang="en-US" sz="2800" b="1" u="sng">
                <a:solidFill>
                  <a:srgbClr val="FF0000"/>
                </a:solidFill>
              </a:rPr>
              <a:t>ier</a:t>
            </a:r>
          </a:p>
        </p:txBody>
      </p:sp>
      <p:sp>
        <p:nvSpPr>
          <p:cNvPr id="24" name="Rectangle 60"/>
          <p:cNvSpPr>
            <a:spLocks noChangeArrowheads="1"/>
          </p:cNvSpPr>
          <p:nvPr/>
        </p:nvSpPr>
        <p:spPr bwMode="auto">
          <a:xfrm>
            <a:off x="7014751" y="5046609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5" name="Rectangle 57"/>
          <p:cNvSpPr>
            <a:spLocks noChangeArrowheads="1"/>
          </p:cNvSpPr>
          <p:nvPr/>
        </p:nvSpPr>
        <p:spPr bwMode="auto">
          <a:xfrm>
            <a:off x="7014751" y="5046609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y </a:t>
            </a:r>
            <a:r>
              <a:rPr lang="en-US" sz="2800" b="1">
                <a:solidFill>
                  <a:srgbClr val="FF0000"/>
                </a:solidFill>
                <a:sym typeface="Wingdings" pitchFamily="2" charset="2"/>
              </a:rPr>
              <a:t> ier</a:t>
            </a:r>
            <a:endParaRPr lang="en-US" sz="2800" b="1" u="sng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59" y="78376"/>
            <a:ext cx="1752601" cy="523220"/>
          </a:xfrm>
          <a:prstGeom prst="rect">
            <a:avLst/>
          </a:prstGeom>
          <a:solidFill>
            <a:srgbClr val="00A1DA">
              <a:alpha val="72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* Note: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6" grpId="0"/>
      <p:bldP spid="17" grpId="0"/>
      <p:bldP spid="11" grpId="0"/>
      <p:bldP spid="14" grpId="0"/>
      <p:bldP spid="15" grpId="0"/>
      <p:bldP spid="20" grpId="0"/>
      <p:bldP spid="18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2052" name="Picture 4" descr="tinh-mau-tu-fiap-h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"/>
                    </a14:imgEffect>
                    <a14:imgEffect>
                      <a14:brightnessContrast bright="32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Spice Girls - Mam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6"/>
          <p:cNvSpPr>
            <a:spLocks noChangeArrowheads="1" noChangeShapeType="1"/>
          </p:cNvSpPr>
          <p:nvPr/>
        </p:nvSpPr>
        <p:spPr bwMode="auto">
          <a:xfrm>
            <a:off x="381000" y="4861144"/>
            <a:ext cx="5771606" cy="990600"/>
          </a:xfrm>
          <a:prstGeom prst="rect">
            <a:avLst/>
          </a:prstGeom>
          <a:solidFill>
            <a:srgbClr val="1DC4FF">
              <a:alpha val="69000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Welcome to our </a:t>
            </a:r>
            <a:r>
              <a:rPr lang="en-GB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lesson</a:t>
            </a:r>
            <a:r>
              <a:rPr lang="en-GB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!</a:t>
            </a:r>
          </a:p>
        </p:txBody>
      </p:sp>
      <p:sp>
        <p:nvSpPr>
          <p:cNvPr id="4103" name="WordArt 7" descr="Narrow vertical"/>
          <p:cNvSpPr>
            <a:spLocks noChangeArrowheads="1" noChangeShapeType="1" noTextEdit="1"/>
          </p:cNvSpPr>
          <p:nvPr/>
        </p:nvSpPr>
        <p:spPr bwMode="auto">
          <a:xfrm rot="-285190">
            <a:off x="236538" y="225425"/>
            <a:ext cx="1362075" cy="12747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6D5</a:t>
            </a:r>
          </a:p>
        </p:txBody>
      </p:sp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2590800" y="304800"/>
            <a:ext cx="62484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Cooper Black" pitchFamily="18" charset="0"/>
              </a:rPr>
              <a:t>Nam  Hai secondary  school</a:t>
            </a:r>
          </a:p>
        </p:txBody>
      </p:sp>
    </p:spTree>
    <p:extLst>
      <p:ext uri="{BB962C8B-B14F-4D97-AF65-F5344CB8AC3E}">
        <p14:creationId xmlns:p14="http://schemas.microsoft.com/office/powerpoint/2010/main" val="57304441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15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  <p:bldP spid="4103" grpId="1" animBg="1"/>
      <p:bldP spid="4104" grpId="0" animBg="1"/>
      <p:bldP spid="410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89291" y="74839"/>
            <a:ext cx="795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 dirty="0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343982" y="1805452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346241" y="1565651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605880" y="4246427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483696" y="1699672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520767" y="4363327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447800" y="2127660"/>
            <a:ext cx="1371600" cy="132715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FF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30723" name="Rectangle 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204139" y="2127660"/>
            <a:ext cx="1371600" cy="1371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990033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30724" name="Rectangle 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773613" y="2057400"/>
            <a:ext cx="1371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FFFF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0725" name="Rectangle 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475413" y="2057400"/>
            <a:ext cx="1371600" cy="1371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4</a:t>
            </a:r>
          </a:p>
        </p:txBody>
      </p:sp>
      <p:sp>
        <p:nvSpPr>
          <p:cNvPr id="30726" name="Rectangle 6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1408113" y="3848100"/>
            <a:ext cx="1371600" cy="1371600"/>
          </a:xfrm>
          <a:prstGeom prst="rect">
            <a:avLst/>
          </a:prstGeom>
          <a:solidFill>
            <a:srgbClr val="B0EE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990033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30727" name="Rectangle 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135313" y="3848100"/>
            <a:ext cx="1371600" cy="1371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6</a:t>
            </a:r>
          </a:p>
        </p:txBody>
      </p:sp>
      <p:sp>
        <p:nvSpPr>
          <p:cNvPr id="30728" name="Rectangle 8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4824413" y="3848100"/>
            <a:ext cx="1371600" cy="1371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7</a:t>
            </a:r>
          </a:p>
        </p:txBody>
      </p:sp>
      <p:sp>
        <p:nvSpPr>
          <p:cNvPr id="30729" name="Rectangle 9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6526213" y="3848100"/>
            <a:ext cx="1371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8</a:t>
            </a: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381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762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1295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676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16764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2192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2057400" y="5867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auto">
          <a:xfrm>
            <a:off x="1600200" y="304800"/>
            <a:ext cx="5791200" cy="1219200"/>
          </a:xfrm>
          <a:prstGeom prst="ribbon">
            <a:avLst>
              <a:gd name="adj1" fmla="val 12500"/>
              <a:gd name="adj2" fmla="val 71491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rgbClr val="990033"/>
              </a:solidFill>
              <a:latin typeface=".VnBodoniH" pitchFamily="34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152400" y="304800"/>
            <a:ext cx="1371600" cy="13716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490538" y="760413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20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30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566738" y="6842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09600" y="76200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50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60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70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193563" name="WordArt 27"/>
          <p:cNvSpPr>
            <a:spLocks noChangeArrowheads="1" noChangeShapeType="1" noTextEdit="1"/>
          </p:cNvSpPr>
          <p:nvPr/>
        </p:nvSpPr>
        <p:spPr bwMode="auto">
          <a:xfrm>
            <a:off x="457200" y="1524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1664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Tom</a:t>
            </a:r>
          </a:p>
        </p:txBody>
      </p:sp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7464561" y="234950"/>
            <a:ext cx="1524000" cy="15240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745413" y="76835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7974013" y="76835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7974013" y="76835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30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7897813" y="7683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40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7974013" y="8445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50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8042275" y="782638"/>
            <a:ext cx="9985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60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974012" y="762000"/>
            <a:ext cx="712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.VnTime" pitchFamily="34" charset="0"/>
              </a:rPr>
              <a:t>70</a:t>
            </a:r>
          </a:p>
        </p:txBody>
      </p:sp>
      <p:sp>
        <p:nvSpPr>
          <p:cNvPr id="193572" name="WordArt 36"/>
          <p:cNvSpPr>
            <a:spLocks noChangeArrowheads="1" noChangeShapeType="1" noTextEdit="1"/>
          </p:cNvSpPr>
          <p:nvPr/>
        </p:nvSpPr>
        <p:spPr bwMode="auto">
          <a:xfrm>
            <a:off x="7772400" y="152400"/>
            <a:ext cx="1066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Jerry</a:t>
            </a:r>
          </a:p>
        </p:txBody>
      </p:sp>
      <p:sp>
        <p:nvSpPr>
          <p:cNvPr id="193573" name="WordArt 37"/>
          <p:cNvSpPr>
            <a:spLocks noChangeArrowheads="1" noChangeShapeType="1" noTextEdit="1"/>
          </p:cNvSpPr>
          <p:nvPr/>
        </p:nvSpPr>
        <p:spPr bwMode="auto">
          <a:xfrm>
            <a:off x="2590800" y="6096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 Narrow"/>
              </a:rPr>
              <a:t>Lucky Numbers</a:t>
            </a:r>
          </a:p>
        </p:txBody>
      </p:sp>
      <p:pic>
        <p:nvPicPr>
          <p:cNvPr id="193574" name="Picture 39" descr="smilefem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5" name="Picture 41" descr="smile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261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4206467" y="6137366"/>
            <a:ext cx="1134291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8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3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8"/>
                  </p:tgtEl>
                </p:cond>
              </p:nextCondLst>
            </p:seq>
          </p:childTnLst>
        </p:cTn>
      </p:par>
    </p:tnLst>
    <p:bldLst>
      <p:bldP spid="30722" grpId="0" animBg="1"/>
      <p:bldP spid="30722" grpId="1" animBg="1"/>
      <p:bldP spid="30723" grpId="0" animBg="1"/>
      <p:bldP spid="30723" grpId="1" animBg="1"/>
      <p:bldP spid="30724" grpId="0" animBg="1"/>
      <p:bldP spid="30724" grpId="1" animBg="1"/>
      <p:bldP spid="30725" grpId="0" animBg="1"/>
      <p:bldP spid="30725" grpId="1" animBg="1"/>
      <p:bldP spid="30726" grpId="0" animBg="1"/>
      <p:bldP spid="30726" grpId="1" animBg="1"/>
      <p:bldP spid="30727" grpId="0" animBg="1"/>
      <p:bldP spid="30727" grpId="1" animBg="1"/>
      <p:bldP spid="30728" grpId="0" animBg="1"/>
      <p:bldP spid="30728" grpId="1" animBg="1"/>
      <p:bldP spid="30729" grpId="0" animBg="1"/>
      <p:bldP spid="30729" grpId="1" animBg="1"/>
      <p:bldP spid="30739" grpId="0"/>
      <p:bldP spid="30739" grpId="1"/>
      <p:bldP spid="30740" grpId="0"/>
      <p:bldP spid="30740" grpId="1"/>
      <p:bldP spid="30741" grpId="0"/>
      <p:bldP spid="30741" grpId="1"/>
      <p:bldP spid="30742" grpId="0"/>
      <p:bldP spid="30742" grpId="1"/>
      <p:bldP spid="30743" grpId="0"/>
      <p:bldP spid="30743" grpId="1"/>
      <p:bldP spid="30744" grpId="0"/>
      <p:bldP spid="30744" grpId="1"/>
      <p:bldP spid="30745" grpId="0"/>
      <p:bldP spid="30745" grpId="1"/>
      <p:bldP spid="30746" grpId="0"/>
      <p:bldP spid="30746" grpId="1"/>
      <p:bldP spid="30749" grpId="0"/>
      <p:bldP spid="30749" grpId="1"/>
      <p:bldP spid="30750" grpId="0" build="allAtOnce"/>
      <p:bldP spid="30751" grpId="0"/>
      <p:bldP spid="30751" grpId="1"/>
      <p:bldP spid="30752" grpId="0" build="allAtOnce"/>
      <p:bldP spid="30753" grpId="0" build="allAtOnce"/>
      <p:bldP spid="30754" grpId="0" build="allAtOnce"/>
      <p:bldP spid="3075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This building is…. ……….than 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1769" y="402134"/>
            <a:ext cx="5483333" cy="414783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Rectangle 1"/>
          <p:cNvSpPr/>
          <p:nvPr/>
        </p:nvSpPr>
        <p:spPr>
          <a:xfrm>
            <a:off x="3820273" y="5148743"/>
            <a:ext cx="1172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taller</a:t>
            </a:r>
            <a:r>
              <a:rPr lang="en-US" sz="3200" dirty="0"/>
              <a:t> </a:t>
            </a:r>
            <a:endParaRPr lang="en-GB" sz="3200" dirty="0"/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My </a:t>
            </a:r>
            <a:r>
              <a:rPr lang="en-US" sz="2800" b="1" dirty="0" err="1"/>
              <a:t>neighbourhood</a:t>
            </a:r>
            <a:r>
              <a:rPr lang="en-US" sz="2800" b="1" dirty="0"/>
              <a:t> is               than your </a:t>
            </a:r>
            <a:r>
              <a:rPr lang="en-US" sz="2800" b="1" dirty="0" err="1"/>
              <a:t>neighbourhood</a:t>
            </a:r>
            <a:r>
              <a:rPr lang="en-US" sz="2800" b="1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1769" y="407624"/>
            <a:ext cx="6515306" cy="4538949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70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4704954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noisier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944" y="5180925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square in Ha </a:t>
            </a:r>
            <a:r>
              <a:rPr lang="en-US" sz="2800" b="1" dirty="0" err="1"/>
              <a:t>Noi</a:t>
            </a:r>
            <a:r>
              <a:rPr lang="en-US" sz="2800" b="1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5478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8144" y="1489278"/>
            <a:ext cx="8547711" cy="3021318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4898353" y="5236424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bigger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158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0575" y="5272366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4916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4302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4994126" y="5282591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more peaceful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B770D-970E-4A42-82C1-E3DA718958A8}"/>
              </a:ext>
            </a:extLst>
          </p:cNvPr>
          <p:cNvSpPr txBox="1"/>
          <p:nvPr/>
        </p:nvSpPr>
        <p:spPr>
          <a:xfrm>
            <a:off x="7203465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6591" y="5396369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5947" y="5269486"/>
            <a:ext cx="4641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Is living in a city</a:t>
            </a:r>
          </a:p>
          <a:p>
            <a:r>
              <a:rPr lang="en-US" sz="2800" b="1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5792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2908" y="1353405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DC5050-2876-4781-AAF7-1E0963D9CA4D}"/>
              </a:ext>
            </a:extLst>
          </p:cNvPr>
          <p:cNvSpPr txBox="1"/>
          <p:nvPr/>
        </p:nvSpPr>
        <p:spPr>
          <a:xfrm>
            <a:off x="6391675" y="5259696"/>
            <a:ext cx="1894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than living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4055911" y="5236382"/>
            <a:ext cx="2473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more exciting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1434670"/>
            <a:ext cx="7859486" cy="502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799" y="436211"/>
            <a:ext cx="91022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/>
              <a:t>Things in this shop is …………</a:t>
            </a:r>
            <a:r>
              <a:rPr lang="vi-VN" sz="2400" b="1" dirty="0"/>
              <a:t>......</a:t>
            </a:r>
            <a:r>
              <a:rPr lang="en-US" sz="2400" b="1" dirty="0"/>
              <a:t>……than things in the supermarket ( expensive).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2571" y="352353"/>
            <a:ext cx="2808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+mj-lt"/>
              </a:rPr>
              <a:t>more expensive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6925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6925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349286"/>
              </p:ext>
            </p:extLst>
          </p:nvPr>
        </p:nvGraphicFramePr>
        <p:xfrm>
          <a:off x="3596148" y="68580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67670"/>
              </p:ext>
            </p:extLst>
          </p:nvPr>
        </p:nvGraphicFramePr>
        <p:xfrm>
          <a:off x="1524000" y="121920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063634"/>
              </p:ext>
            </p:extLst>
          </p:nvPr>
        </p:nvGraphicFramePr>
        <p:xfrm>
          <a:off x="2558844" y="175260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26534"/>
              </p:ext>
            </p:extLst>
          </p:nvPr>
        </p:nvGraphicFramePr>
        <p:xfrm>
          <a:off x="3598608" y="2286000"/>
          <a:ext cx="414528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39735"/>
              </p:ext>
            </p:extLst>
          </p:nvPr>
        </p:nvGraphicFramePr>
        <p:xfrm>
          <a:off x="3079956" y="2819892"/>
          <a:ext cx="46924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932873"/>
              </p:ext>
            </p:extLst>
          </p:nvPr>
        </p:nvGraphicFramePr>
        <p:xfrm>
          <a:off x="1524000" y="3291348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Q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U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10101"/>
              </p:ext>
            </p:extLst>
          </p:nvPr>
        </p:nvGraphicFramePr>
        <p:xfrm>
          <a:off x="2561304" y="3825240"/>
          <a:ext cx="2590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381480"/>
              </p:ext>
            </p:extLst>
          </p:nvPr>
        </p:nvGraphicFramePr>
        <p:xfrm>
          <a:off x="1007820" y="4297188"/>
          <a:ext cx="466344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78717"/>
              </p:ext>
            </p:extLst>
          </p:nvPr>
        </p:nvGraphicFramePr>
        <p:xfrm>
          <a:off x="1005348" y="534924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609731"/>
              </p:ext>
            </p:extLst>
          </p:nvPr>
        </p:nvGraphicFramePr>
        <p:xfrm>
          <a:off x="3079956" y="481584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val 14">
            <a:hlinkClick r:id="rId2" action="ppaction://hlinksldjump"/>
          </p:cNvPr>
          <p:cNvSpPr/>
          <p:nvPr/>
        </p:nvSpPr>
        <p:spPr>
          <a:xfrm>
            <a:off x="228600" y="62484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581263"/>
              </p:ext>
            </p:extLst>
          </p:nvPr>
        </p:nvGraphicFramePr>
        <p:xfrm>
          <a:off x="3591794" y="71291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01392"/>
              </p:ext>
            </p:extLst>
          </p:nvPr>
        </p:nvGraphicFramePr>
        <p:xfrm>
          <a:off x="1521823" y="1233948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84423"/>
              </p:ext>
            </p:extLst>
          </p:nvPr>
        </p:nvGraphicFramePr>
        <p:xfrm>
          <a:off x="2547258" y="1769526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845692"/>
              </p:ext>
            </p:extLst>
          </p:nvPr>
        </p:nvGraphicFramePr>
        <p:xfrm>
          <a:off x="3594254" y="2304893"/>
          <a:ext cx="41452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86826"/>
              </p:ext>
            </p:extLst>
          </p:nvPr>
        </p:nvGraphicFramePr>
        <p:xfrm>
          <a:off x="3088665" y="2847000"/>
          <a:ext cx="469244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39875"/>
              </p:ext>
            </p:extLst>
          </p:nvPr>
        </p:nvGraphicFramePr>
        <p:xfrm>
          <a:off x="1532709" y="334023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457246"/>
              </p:ext>
            </p:extLst>
          </p:nvPr>
        </p:nvGraphicFramePr>
        <p:xfrm>
          <a:off x="2583076" y="3847996"/>
          <a:ext cx="2590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15421"/>
              </p:ext>
            </p:extLst>
          </p:nvPr>
        </p:nvGraphicFramePr>
        <p:xfrm>
          <a:off x="1018902" y="4330337"/>
          <a:ext cx="466344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428989"/>
              </p:ext>
            </p:extLst>
          </p:nvPr>
        </p:nvGraphicFramePr>
        <p:xfrm>
          <a:off x="1014057" y="5371996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03311"/>
              </p:ext>
            </p:extLst>
          </p:nvPr>
        </p:nvGraphicFramePr>
        <p:xfrm>
          <a:off x="3088665" y="4851659"/>
          <a:ext cx="3181506" cy="450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3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Oval 50">
            <a:hlinkClick r:id="rId3" action="ppaction://hlinksldjump"/>
          </p:cNvPr>
          <p:cNvSpPr/>
          <p:nvPr/>
        </p:nvSpPr>
        <p:spPr>
          <a:xfrm>
            <a:off x="263433" y="1182194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2" name="Oval 51">
            <a:hlinkClick r:id="rId4" action="ppaction://hlinksldjump"/>
          </p:cNvPr>
          <p:cNvSpPr/>
          <p:nvPr/>
        </p:nvSpPr>
        <p:spPr>
          <a:xfrm>
            <a:off x="259077" y="173954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3" name="Oval 52">
            <a:hlinkClick r:id="rId5" action="ppaction://hlinksldjump"/>
          </p:cNvPr>
          <p:cNvSpPr/>
          <p:nvPr/>
        </p:nvSpPr>
        <p:spPr>
          <a:xfrm>
            <a:off x="276496" y="2292549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4" name="Oval 53">
            <a:hlinkClick r:id="rId6" action="ppaction://hlinksldjump"/>
          </p:cNvPr>
          <p:cNvSpPr/>
          <p:nvPr/>
        </p:nvSpPr>
        <p:spPr>
          <a:xfrm>
            <a:off x="311329" y="2823776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5" name="Oval 54">
            <a:hlinkClick r:id="rId7" action="ppaction://hlinksldjump"/>
          </p:cNvPr>
          <p:cNvSpPr/>
          <p:nvPr/>
        </p:nvSpPr>
        <p:spPr>
          <a:xfrm>
            <a:off x="306973" y="332887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6" name="Oval 55">
            <a:hlinkClick r:id="rId8" action="ppaction://hlinksldjump"/>
          </p:cNvPr>
          <p:cNvSpPr/>
          <p:nvPr/>
        </p:nvSpPr>
        <p:spPr>
          <a:xfrm>
            <a:off x="306973" y="385139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7" name="Oval 56">
            <a:hlinkClick r:id="rId9" action="ppaction://hlinksldjump"/>
          </p:cNvPr>
          <p:cNvSpPr/>
          <p:nvPr/>
        </p:nvSpPr>
        <p:spPr>
          <a:xfrm>
            <a:off x="324392" y="4378273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8" name="Oval 57">
            <a:hlinkClick r:id="rId10" action="ppaction://hlinksldjump"/>
          </p:cNvPr>
          <p:cNvSpPr/>
          <p:nvPr/>
        </p:nvSpPr>
        <p:spPr>
          <a:xfrm>
            <a:off x="359225" y="4883374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59" name="Oval 58">
            <a:hlinkClick r:id="rId11" action="ppaction://hlinksldjump"/>
          </p:cNvPr>
          <p:cNvSpPr/>
          <p:nvPr/>
        </p:nvSpPr>
        <p:spPr>
          <a:xfrm>
            <a:off x="120828" y="5340574"/>
            <a:ext cx="907868" cy="646658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7040880" y="6296297"/>
            <a:ext cx="107115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324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237" y="801668"/>
            <a:ext cx="245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237" y="1245176"/>
            <a:ext cx="310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1751314"/>
            <a:ext cx="81855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Ha </a:t>
            </a:r>
            <a:r>
              <a:rPr lang="en-US" sz="2800" b="1" dirty="0" err="1"/>
              <a:t>Noi</a:t>
            </a:r>
            <a:r>
              <a:rPr lang="en-US" sz="2800" b="1" dirty="0"/>
              <a:t> is beautiful but it’s too busy for me. I’m having a great time at </a:t>
            </a:r>
            <a:r>
              <a:rPr lang="en-US" sz="2800" b="1" dirty="0" err="1"/>
              <a:t>Cua</a:t>
            </a:r>
            <a:r>
              <a:rPr lang="en-US" sz="2800" b="1" dirty="0"/>
              <a:t> Lo Beach now. The weather is (1. hot) ______ than that in Ha Noi. The houses and buildings are (2. small) _______ and (3. old) _______ than those in Ha </a:t>
            </a:r>
            <a:r>
              <a:rPr lang="en-US" sz="2800" b="1" dirty="0" err="1"/>
              <a:t>Noi</a:t>
            </a:r>
            <a:r>
              <a:rPr lang="en-US" sz="2800" b="1" dirty="0"/>
              <a:t>. </a:t>
            </a:r>
          </a:p>
          <a:p>
            <a:pPr algn="just"/>
            <a:r>
              <a:rPr lang="en-US" sz="2800" b="1" dirty="0"/>
              <a:t> The streets are (4. wide) _______ with less traffic. the seafood here is (5. delicious) _______ and (6. cheap) _______ than the seafood in Ha </a:t>
            </a:r>
            <a:r>
              <a:rPr lang="en-US" sz="2800" b="1" dirty="0" err="1"/>
              <a:t>Noi</a:t>
            </a:r>
            <a:r>
              <a:rPr lang="en-US" sz="2800" b="1" dirty="0"/>
              <a:t>.  </a:t>
            </a:r>
          </a:p>
          <a:p>
            <a:pPr algn="just"/>
            <a:r>
              <a:rPr lang="en-US" sz="2800" b="1" dirty="0"/>
              <a:t>See you soon,</a:t>
            </a:r>
          </a:p>
          <a:p>
            <a:pPr algn="just"/>
            <a:r>
              <a:rPr lang="en-US" sz="2800" b="1" i="1" dirty="0" err="1"/>
              <a:t>Vy</a:t>
            </a:r>
            <a:endParaRPr lang="en-US" sz="28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3888" y="104779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901876"/>
            <a:ext cx="201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1345384"/>
            <a:ext cx="2542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516" y="1864048"/>
            <a:ext cx="84174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Ha </a:t>
            </a:r>
            <a:r>
              <a:rPr lang="en-US" sz="2800" b="1" dirty="0" err="1"/>
              <a:t>Noi</a:t>
            </a:r>
            <a:r>
              <a:rPr lang="en-US" sz="2800" b="1" dirty="0"/>
              <a:t> is beautiful but it’s too busy for me. I’m having a great time at </a:t>
            </a:r>
            <a:r>
              <a:rPr lang="en-US" sz="2800" b="1" dirty="0" err="1"/>
              <a:t>Cua</a:t>
            </a:r>
            <a:r>
              <a:rPr lang="en-US" sz="2800" b="1" dirty="0"/>
              <a:t> Lo Beach now. The weather is (1. hot) </a:t>
            </a:r>
            <a:r>
              <a:rPr lang="en-US" sz="2800" b="1" dirty="0">
                <a:solidFill>
                  <a:srgbClr val="FF0000"/>
                </a:solidFill>
              </a:rPr>
              <a:t>hotter</a:t>
            </a:r>
            <a:r>
              <a:rPr lang="en-US" sz="2800" b="1" dirty="0"/>
              <a:t> than that in Ha </a:t>
            </a:r>
            <a:r>
              <a:rPr lang="en-US" sz="2800" b="1" dirty="0" err="1"/>
              <a:t>Noi</a:t>
            </a:r>
            <a:r>
              <a:rPr lang="en-US" sz="2800" b="1" dirty="0"/>
              <a:t>. The houses and buildings are (2. small) </a:t>
            </a:r>
            <a:r>
              <a:rPr lang="en-US" sz="2800" b="1" dirty="0">
                <a:solidFill>
                  <a:srgbClr val="FF0000"/>
                </a:solidFill>
              </a:rPr>
              <a:t>smaller</a:t>
            </a:r>
            <a:r>
              <a:rPr lang="en-US" sz="2800" b="1" dirty="0"/>
              <a:t> and (3. old) </a:t>
            </a:r>
            <a:r>
              <a:rPr lang="en-US" sz="2800" b="1" dirty="0">
                <a:solidFill>
                  <a:srgbClr val="FF0000"/>
                </a:solidFill>
              </a:rPr>
              <a:t>older</a:t>
            </a:r>
            <a:r>
              <a:rPr lang="en-US" sz="2800" b="1" dirty="0"/>
              <a:t> than those in Ha </a:t>
            </a:r>
            <a:r>
              <a:rPr lang="en-US" sz="2800" b="1" dirty="0" err="1"/>
              <a:t>Noi</a:t>
            </a:r>
            <a:r>
              <a:rPr lang="en-US" sz="2800" b="1" dirty="0"/>
              <a:t>. </a:t>
            </a:r>
          </a:p>
          <a:p>
            <a:pPr algn="just"/>
            <a:r>
              <a:rPr lang="en-US" sz="2800" b="1" dirty="0"/>
              <a:t> The streets are (4. wide) </a:t>
            </a:r>
            <a:r>
              <a:rPr lang="en-US" sz="2800" b="1" dirty="0">
                <a:solidFill>
                  <a:srgbClr val="FF0000"/>
                </a:solidFill>
              </a:rPr>
              <a:t>wider</a:t>
            </a:r>
            <a:r>
              <a:rPr lang="en-US" sz="2800" b="1" dirty="0"/>
              <a:t> with less traffic. the seafood here is (5. delicious) </a:t>
            </a:r>
            <a:r>
              <a:rPr lang="en-US" sz="2800" b="1" dirty="0">
                <a:solidFill>
                  <a:srgbClr val="FF0000"/>
                </a:solidFill>
              </a:rPr>
              <a:t>more delicious</a:t>
            </a:r>
            <a:r>
              <a:rPr lang="en-US" sz="2800" b="1" dirty="0"/>
              <a:t> and (6. cheap) </a:t>
            </a:r>
            <a:r>
              <a:rPr lang="en-US" sz="2800" b="1" dirty="0">
                <a:solidFill>
                  <a:srgbClr val="FF0000"/>
                </a:solidFill>
              </a:rPr>
              <a:t>cheaper</a:t>
            </a:r>
            <a:r>
              <a:rPr lang="en-US" sz="2800" b="1" dirty="0"/>
              <a:t> than the seafood in Ha </a:t>
            </a:r>
            <a:r>
              <a:rPr lang="en-US" sz="2800" b="1" dirty="0" err="1"/>
              <a:t>Noi</a:t>
            </a:r>
            <a:r>
              <a:rPr lang="en-US" sz="2800" b="1" dirty="0"/>
              <a:t>.  </a:t>
            </a:r>
          </a:p>
          <a:p>
            <a:pPr algn="just"/>
            <a:r>
              <a:rPr lang="en-US" sz="2800" b="1" dirty="0"/>
              <a:t>See you soon,</a:t>
            </a:r>
          </a:p>
          <a:p>
            <a:pPr algn="just"/>
            <a:r>
              <a:rPr lang="en-US" sz="2800" b="1" i="1" dirty="0" err="1"/>
              <a:t>Vy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789291" y="0"/>
            <a:ext cx="8336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Look at the pictures of the two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neighbourhoods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Minh and Long Son. Compare two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neighbourhoods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You can use the adjectives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9214" y="1201193"/>
            <a:ext cx="8914786" cy="1491972"/>
            <a:chOff x="1184564" y="1631373"/>
            <a:chExt cx="7219207" cy="1491972"/>
          </a:xfrm>
          <a:solidFill>
            <a:srgbClr val="92D050"/>
          </a:solidFill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crowded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peaceful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modern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busy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boring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9213" y="29071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8246" y="2900357"/>
            <a:ext cx="889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Binh Minh is noisier than Long Son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3560658"/>
            <a:ext cx="3676912" cy="281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3594662"/>
            <a:ext cx="3612952" cy="2784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17761" y="6241273"/>
            <a:ext cx="299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70389" y="6241272"/>
            <a:ext cx="299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8" name="TextBox 7"/>
          <p:cNvSpPr txBox="1"/>
          <p:nvPr/>
        </p:nvSpPr>
        <p:spPr>
          <a:xfrm>
            <a:off x="881745" y="76967"/>
            <a:ext cx="7896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neighborhoods using the pictures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4448" y="366392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0" y="4044249"/>
            <a:ext cx="8009710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dirty="0"/>
              <a:t>A: </a:t>
            </a:r>
            <a:r>
              <a:rPr lang="en-US" sz="3200" b="1" dirty="0"/>
              <a:t>Is </a:t>
            </a:r>
            <a:r>
              <a:rPr lang="en-US" sz="3200" b="1" dirty="0" err="1"/>
              <a:t>Binh</a:t>
            </a:r>
            <a:r>
              <a:rPr lang="en-US" sz="3200" b="1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B: </a:t>
            </a:r>
            <a:r>
              <a:rPr lang="en-US" sz="3200" b="1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A: </a:t>
            </a:r>
            <a:r>
              <a:rPr lang="en-US" sz="3200" b="1" dirty="0"/>
              <a:t>Is Long Son more modern than </a:t>
            </a:r>
            <a:r>
              <a:rPr lang="en-US" sz="3200" b="1" dirty="0" err="1"/>
              <a:t>Binh</a:t>
            </a:r>
            <a:r>
              <a:rPr lang="en-US" sz="3200" b="1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B: </a:t>
            </a:r>
            <a:r>
              <a:rPr lang="en-US" sz="3200" b="1" dirty="0"/>
              <a:t>No, it isn’t.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15044" y="1277296"/>
            <a:ext cx="65057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1. Binh Minh </a:t>
            </a:r>
            <a:r>
              <a:rPr lang="en-US" sz="2400" b="1" dirty="0">
                <a:solidFill>
                  <a:srgbClr val="C00000"/>
                </a:solidFill>
              </a:rPr>
              <a:t>/ </a:t>
            </a:r>
            <a:r>
              <a:rPr lang="en-US" sz="2400" b="1" dirty="0">
                <a:solidFill>
                  <a:srgbClr val="0000FF"/>
                </a:solidFill>
              </a:rPr>
              <a:t>crowded </a:t>
            </a:r>
            <a:r>
              <a:rPr lang="en-US" sz="2400" b="1" dirty="0"/>
              <a:t>/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/>
              <a:t>2. Long Son </a:t>
            </a:r>
            <a:r>
              <a:rPr lang="en-US" sz="2400" b="1" dirty="0">
                <a:solidFill>
                  <a:srgbClr val="C00000"/>
                </a:solidFill>
              </a:rPr>
              <a:t>/ </a:t>
            </a:r>
            <a:r>
              <a:rPr lang="en-US" sz="2400" b="1" dirty="0">
                <a:solidFill>
                  <a:srgbClr val="0000FF"/>
                </a:solidFill>
              </a:rPr>
              <a:t>modern </a:t>
            </a:r>
            <a:r>
              <a:rPr lang="en-US" sz="2400" b="1" dirty="0"/>
              <a:t>/ Binh Minh?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/>
              <a:t>3. Binh Minh </a:t>
            </a:r>
            <a:r>
              <a:rPr lang="en-US" sz="2400" b="1" dirty="0">
                <a:solidFill>
                  <a:srgbClr val="C00000"/>
                </a:solidFill>
              </a:rPr>
              <a:t>/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noisy /</a:t>
            </a:r>
            <a:r>
              <a:rPr lang="en-US" sz="2400" b="1" dirty="0"/>
              <a:t>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/>
              <a:t>4. Long Son </a:t>
            </a:r>
            <a:r>
              <a:rPr lang="en-US" sz="2400" b="1" dirty="0">
                <a:solidFill>
                  <a:srgbClr val="C00000"/>
                </a:solidFill>
              </a:rPr>
              <a:t>/ </a:t>
            </a:r>
            <a:r>
              <a:rPr lang="en-US" sz="2400" b="1" dirty="0">
                <a:solidFill>
                  <a:srgbClr val="0000FF"/>
                </a:solidFill>
              </a:rPr>
              <a:t>beautiful </a:t>
            </a:r>
            <a:r>
              <a:rPr lang="en-US" sz="2400" b="1" dirty="0"/>
              <a:t>/ Binh Minh?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/>
              <a:t>5. Long Son </a:t>
            </a:r>
            <a:r>
              <a:rPr lang="en-US" sz="2400" b="1" dirty="0">
                <a:solidFill>
                  <a:srgbClr val="C00000"/>
                </a:solidFill>
              </a:rPr>
              <a:t>/</a:t>
            </a:r>
            <a:r>
              <a:rPr lang="en-US" sz="2400" b="1" dirty="0">
                <a:solidFill>
                  <a:srgbClr val="0000FF"/>
                </a:solidFill>
              </a:rPr>
              <a:t> peaceful </a:t>
            </a:r>
            <a:r>
              <a:rPr lang="en-US" sz="2400" b="1" dirty="0"/>
              <a:t>/ Binh Minh?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00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5" y="174811"/>
            <a:ext cx="2931459" cy="2439759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5493" y="342019"/>
            <a:ext cx="6976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CC00CC"/>
                </a:solidFill>
                <a:latin typeface=".VnArabiaH" pitchFamily="34" charset="0"/>
                <a:cs typeface="Arial" pitchFamily="34" charset="0"/>
              </a:rPr>
              <a:t>* Home </a:t>
            </a:r>
            <a:r>
              <a:rPr lang="vi-VN" altLang="en-US" sz="3600" b="1" dirty="0">
                <a:solidFill>
                  <a:srgbClr val="CC00CC"/>
                </a:solidFill>
                <a:latin typeface=".VnArabiaH" pitchFamily="34" charset="0"/>
                <a:cs typeface="Arial" pitchFamily="34" charset="0"/>
              </a:rPr>
              <a:t>ASSIGNMENT</a:t>
            </a:r>
            <a:endParaRPr lang="en-US" altLang="en-US" sz="3600" b="1" dirty="0">
              <a:solidFill>
                <a:srgbClr val="CC00CC"/>
              </a:solidFill>
              <a:latin typeface=".VnArabiaH" pitchFamily="34" charset="0"/>
              <a:cs typeface="Arial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55811" y="2614570"/>
            <a:ext cx="6382871" cy="3597971"/>
          </a:xfrm>
          <a:prstGeom prst="cloudCallout">
            <a:avLst>
              <a:gd name="adj1" fmla="val -31338"/>
              <a:gd name="adj2" fmla="val 47583"/>
            </a:avLst>
          </a:prstGeom>
          <a:solidFill>
            <a:srgbClr val="D6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b="1">
                <a:latin typeface=".VnTime" pitchFamily="34" charset="0"/>
                <a:cs typeface="Arial" pitchFamily="34" charset="0"/>
              </a:rPr>
              <a:t>- </a:t>
            </a:r>
            <a:r>
              <a:rPr lang="en-US" altLang="en-US" sz="2800" b="1" dirty="0">
                <a:latin typeface=".VnTime" pitchFamily="34" charset="0"/>
                <a:cs typeface="Arial" pitchFamily="34" charset="0"/>
              </a:rPr>
              <a:t>Do exercise in workbook</a:t>
            </a:r>
            <a:r>
              <a:rPr lang="en-US" altLang="en-US" sz="2800" dirty="0">
                <a:latin typeface=".VnTime" pitchFamily="34" charset="0"/>
                <a:cs typeface="Arial" pitchFamily="34" charset="0"/>
              </a:rPr>
              <a:t>.</a:t>
            </a:r>
          </a:p>
          <a:p>
            <a:pPr algn="ctr" eaLnBrk="1" hangingPunct="1">
              <a:buFontTx/>
              <a:buChar char="-"/>
            </a:pPr>
            <a:r>
              <a:rPr lang="en-US" altLang="en-US" sz="2800" b="1" dirty="0">
                <a:latin typeface=".VnTime" pitchFamily="34" charset="0"/>
                <a:cs typeface="Arial" pitchFamily="34" charset="0"/>
              </a:rPr>
              <a:t> Make five sentences using comparative adjective</a:t>
            </a:r>
          </a:p>
        </p:txBody>
      </p:sp>
    </p:spTree>
    <p:extLst>
      <p:ext uri="{BB962C8B-B14F-4D97-AF65-F5344CB8AC3E}">
        <p14:creationId xmlns:p14="http://schemas.microsoft.com/office/powerpoint/2010/main" val="1460707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8001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3093020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3326" y="496707"/>
            <a:ext cx="8660674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1. He always get good marks. He does exercises at school  quickly. He is…………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317966" y="2274723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CLEVER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2. What is this?</a:t>
            </a:r>
            <a:endParaRPr lang="en-GB" dirty="0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952205" y="5473337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Bus stop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2" y="1288994"/>
            <a:ext cx="5381898" cy="38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135086" y="4754174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TEMPLE</a:t>
            </a:r>
            <a:endParaRPr lang="en-GB" sz="40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89166" y="1162594"/>
            <a:ext cx="5368834" cy="3082835"/>
            <a:chOff x="98989" y="1241497"/>
            <a:chExt cx="3257150" cy="2172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9" name="Title 2"/>
          <p:cNvSpPr txBox="1">
            <a:spLocks/>
          </p:cNvSpPr>
          <p:nvPr/>
        </p:nvSpPr>
        <p:spPr>
          <a:xfrm>
            <a:off x="483326" y="105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3. What is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9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11111E-6 L 0.06163 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4. ……………#  </a:t>
            </a:r>
            <a:r>
              <a:rPr lang="en-US" b="1" dirty="0">
                <a:solidFill>
                  <a:srgbClr val="0070C0"/>
                </a:solidFill>
              </a:rPr>
              <a:t>NOISY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17966" y="2274723"/>
            <a:ext cx="31612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PEACEFUL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09406" y="5163161"/>
            <a:ext cx="339634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CATHEDRAL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95" y="770708"/>
            <a:ext cx="5486400" cy="415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83326" y="105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5. What is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9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92286" y="5331431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SQUARE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7" y="1097280"/>
            <a:ext cx="5329646" cy="399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83326" y="105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6. What is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1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</TotalTime>
  <Words>891</Words>
  <Application>Microsoft Office PowerPoint</Application>
  <PresentationFormat>On-screen Show (4:3)</PresentationFormat>
  <Paragraphs>236</Paragraphs>
  <Slides>35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.VnArabia</vt:lpstr>
      <vt:lpstr>.VnArabiaH</vt:lpstr>
      <vt:lpstr>.VnArial Narrow</vt:lpstr>
      <vt:lpstr>.VnBlackH</vt:lpstr>
      <vt:lpstr>.VnBodoniH</vt:lpstr>
      <vt:lpstr>.VnTime</vt:lpstr>
      <vt:lpstr>Arial</vt:lpstr>
      <vt:lpstr>Arial Black</vt:lpstr>
      <vt:lpstr>Calibri</vt:lpstr>
      <vt:lpstr>Cooper Black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1. He always get good marks. He does exercises at school  quickly. He is…………</vt:lpstr>
      <vt:lpstr>2. What is this?</vt:lpstr>
      <vt:lpstr>PowerPoint Presentation</vt:lpstr>
      <vt:lpstr>4. ……………#  NOISY</vt:lpstr>
      <vt:lpstr>PowerPoint Presentation</vt:lpstr>
      <vt:lpstr>PowerPoint Presentation</vt:lpstr>
      <vt:lpstr>PowerPoint Presentation</vt:lpstr>
      <vt:lpstr>PowerPoint Presentation</vt:lpstr>
      <vt:lpstr>9. I don’t like living in the coutryside because it is…………….</vt:lpstr>
      <vt:lpstr>10…………………….# HISTORIC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123</cp:revision>
  <dcterms:created xsi:type="dcterms:W3CDTF">2020-12-09T02:04:09Z</dcterms:created>
  <dcterms:modified xsi:type="dcterms:W3CDTF">2022-12-02T01:25:54Z</dcterms:modified>
</cp:coreProperties>
</file>