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5" r:id="rId3"/>
    <p:sldMasterId id="2147483688" r:id="rId4"/>
    <p:sldMasterId id="2147483703" r:id="rId5"/>
    <p:sldMasterId id="2147483718" r:id="rId6"/>
    <p:sldMasterId id="2147483748" r:id="rId7"/>
    <p:sldMasterId id="2147483791" r:id="rId8"/>
    <p:sldMasterId id="2147483821" r:id="rId9"/>
    <p:sldMasterId id="2147483851" r:id="rId10"/>
    <p:sldMasterId id="2147483866" r:id="rId11"/>
    <p:sldMasterId id="2147483878" r:id="rId12"/>
  </p:sldMasterIdLst>
  <p:notesMasterIdLst>
    <p:notesMasterId r:id="rId34"/>
  </p:notesMasterIdLst>
  <p:sldIdLst>
    <p:sldId id="258" r:id="rId13"/>
    <p:sldId id="294" r:id="rId14"/>
    <p:sldId id="257" r:id="rId15"/>
    <p:sldId id="259" r:id="rId16"/>
    <p:sldId id="260" r:id="rId17"/>
    <p:sldId id="261" r:id="rId18"/>
    <p:sldId id="263" r:id="rId19"/>
    <p:sldId id="289" r:id="rId20"/>
    <p:sldId id="290" r:id="rId21"/>
    <p:sldId id="291" r:id="rId22"/>
    <p:sldId id="292" r:id="rId23"/>
    <p:sldId id="293" r:id="rId24"/>
    <p:sldId id="284" r:id="rId25"/>
    <p:sldId id="285" r:id="rId26"/>
    <p:sldId id="275" r:id="rId27"/>
    <p:sldId id="282" r:id="rId28"/>
    <p:sldId id="283" r:id="rId29"/>
    <p:sldId id="287" r:id="rId30"/>
    <p:sldId id="280" r:id="rId31"/>
    <p:sldId id="279" r:id="rId32"/>
    <p:sldId id="288" r:id="rId33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80610" autoAdjust="0"/>
  </p:normalViewPr>
  <p:slideViewPr>
    <p:cSldViewPr snapToGrid="0">
      <p:cViewPr varScale="1">
        <p:scale>
          <a:sx n="72" d="100"/>
          <a:sy n="72" d="100"/>
        </p:scale>
        <p:origin x="450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2T09:24:44.49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B0A6F-28A6-4EB5-AB2B-E413A1BE4E52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9312B-C733-40DC-9409-F2DE24F08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2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CAF7BFC4-FB18-4C2E-AB48-456FED5F3A43}" type="slidenum"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u="sng">
                <a:latin typeface="Arial" panose="020B0604020202020204" pitchFamily="34" charset="0"/>
              </a:rPr>
              <a:t>Slide 1</a:t>
            </a:r>
            <a:r>
              <a:rPr lang="en-US">
                <a:latin typeface="Arial" panose="020B0604020202020204" pitchFamily="34" charset="0"/>
              </a:rPr>
              <a:t>: Gioi thieu truong.</a:t>
            </a:r>
          </a:p>
        </p:txBody>
      </p:sp>
    </p:spTree>
    <p:extLst>
      <p:ext uri="{BB962C8B-B14F-4D97-AF65-F5344CB8AC3E}">
        <p14:creationId xmlns:p14="http://schemas.microsoft.com/office/powerpoint/2010/main" val="92890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gc062ea4f8e_0_3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6" name="Google Shape;3186;gc062ea4f8e_0_3101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70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8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168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28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51495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44651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4603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8286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5078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2719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61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720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74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30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073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03083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75538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23418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51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12925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34759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60968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62263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1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19866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258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456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90103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60901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14362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80869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24032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22296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048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0572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4171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84189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890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92603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921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3576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9102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181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509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169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82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52122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8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371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293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782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149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495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018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720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910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1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13300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848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543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90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807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304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742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491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209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9868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50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43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1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715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8168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2186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381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081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37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16AAD-7E97-4EB2-9B00-92382F3E14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98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5F71C-9AB8-4575-96C4-F1566DAEFF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49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69039-C44F-4DAB-B571-B41D4A6C66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3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725D2-051E-4E5B-99EB-D5511F65C5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18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E197F-14BC-41E5-BE28-3F6A999922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61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917AC-61EF-4EEE-9DAE-EDBA4192EB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21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13ACE-799C-4D50-A192-ECC2F5928E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60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0C9AC-6EDB-4DE6-BB07-94561994F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CCCD0-5E26-47B3-8F2B-E5EB14152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52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D09E5-0935-4447-8497-037ADD829C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0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D068B-B1E7-425A-B2AD-FEBED3DD37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45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887B9-9418-43A7-968F-DC6647415B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25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1704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422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7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5933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0201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2745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881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05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2751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3062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701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360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04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0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482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060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15344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059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6969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29294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9647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3463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94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358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407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505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8723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64191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154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631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6665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079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8163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8336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050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539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77145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12843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74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617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5178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53525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743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0759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8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32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2951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36907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9832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4940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9717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51191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79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294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918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629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10150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7431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300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137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6744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7682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0266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5772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58525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635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4439-C704-4EAA-BC27-BC9C75F2E630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65694-CEA6-4840-A1C5-D4CC1B1B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0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4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7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73F594-D504-4281-B4F4-5348427F6412}" type="slidenum"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8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7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1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3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my-library/kahoots/al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37.xml"/><Relationship Id="rId7" Type="http://schemas.openxmlformats.org/officeDocument/2006/relationships/slide" Target="slide10.xml"/><Relationship Id="rId12" Type="http://schemas.openxmlformats.org/officeDocument/2006/relationships/image" Target="../media/image1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9.xml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slide" Target="slide13.xml"/><Relationship Id="rId4" Type="http://schemas.openxmlformats.org/officeDocument/2006/relationships/image" Target="../media/image15.png"/><Relationship Id="rId9" Type="http://schemas.openxmlformats.org/officeDocument/2006/relationships/slide" Target="slide12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648200" y="57912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CC"/>
                </a:solidFill>
                <a:latin typeface="VNI-Ariston" pitchFamily="2" charset="0"/>
                <a:cs typeface="Arial" panose="020B0604020202020204" pitchFamily="34" charset="0"/>
              </a:rPr>
              <a:t>     </a:t>
            </a:r>
            <a:endParaRPr lang="en-US" sz="3200">
              <a:solidFill>
                <a:srgbClr val="0000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81200" y="304801"/>
            <a:ext cx="8077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7C4</a:t>
            </a:r>
          </a:p>
        </p:txBody>
      </p:sp>
      <p:pic>
        <p:nvPicPr>
          <p:cNvPr id="2052" name="Picture 4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ANDL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3733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ato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5105400" y="1828800"/>
            <a:ext cx="2133600" cy="1066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172200" y="6172201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u="sng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sz="2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78515"/>
      </p:ext>
    </p:extLst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0579" y="237809"/>
            <a:ext cx="10427021" cy="15690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2000"/>
              </a:lnSpc>
              <a:spcAft>
                <a:spcPts val="500"/>
              </a:spcAft>
              <a:tabLst>
                <a:tab pos="350520" algn="l"/>
              </a:tabLst>
            </a:pPr>
            <a:r>
              <a:rPr lang="en-US" sz="3200" b="1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TH&gt;.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8s.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B2B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7562" y="2724308"/>
            <a:ext cx="249645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20 m/s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931963" y="2728015"/>
            <a:ext cx="249645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B. 0,4 m/s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7487" y="3769131"/>
            <a:ext cx="249645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 8 m/s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31964" y="3780324"/>
            <a:ext cx="249645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D. 2,5 m/s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22" y="2866021"/>
            <a:ext cx="641330" cy="5635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03160" y="3890198"/>
            <a:ext cx="712093" cy="6231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21" y="2861020"/>
            <a:ext cx="678763" cy="5964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98" y="3892449"/>
            <a:ext cx="601386" cy="481108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934337" y="497695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D0014-6689-4356-9F58-BB4C77B84A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4303" y="1932318"/>
            <a:ext cx="4690034" cy="39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2830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Trên đoạn đường có biển báo này, các phương tiện tham gia giao thông được đi với tốc độ trong khoảng: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63313" y="1948720"/>
            <a:ext cx="2462868" cy="11401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lớn hơn 60 km/h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58313" y="1939979"/>
            <a:ext cx="2531513" cy="11243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từ 60 km/h đến dưới 100 km/h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72358" y="3396132"/>
            <a:ext cx="2462869" cy="11401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C. nhỏ hơn 100 km/h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72990" y="3396132"/>
            <a:ext cx="2531513" cy="11072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D. có thể đi với tốc độ tùy ý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22843" y="2487529"/>
            <a:ext cx="590545" cy="4724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016907" y="3877522"/>
            <a:ext cx="609274" cy="5332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406" y="3945069"/>
            <a:ext cx="543420" cy="4775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76" y="2399788"/>
            <a:ext cx="637405" cy="560143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6FD3D-5A76-4DCD-B09A-93F8307ECD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636" y="1935483"/>
            <a:ext cx="3834858" cy="26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91478" y="396968"/>
            <a:ext cx="9102685" cy="9877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Cự li tối thiểu giữa 2 xe trên đoạn đường có biển báo này là bao nhiêu?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31088" y="1970852"/>
            <a:ext cx="2428454" cy="11185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A. 5m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55019" y="1965022"/>
            <a:ext cx="2467154" cy="1124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B. 7m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31088" y="3226944"/>
            <a:ext cx="2428454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C. 8m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55019" y="3240438"/>
            <a:ext cx="2467154" cy="11243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D. 9m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05" y="224785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3" y="344680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51" y="35124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51" y="2312121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91680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FE19A-CA2C-40AB-98F5-B95DF55D6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7007" y="1834722"/>
            <a:ext cx="2820928" cy="26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3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818994-59F1-8DFE-8257-A5E8E8CC9057}"/>
              </a:ext>
            </a:extLst>
          </p:cNvPr>
          <p:cNvSpPr txBox="1"/>
          <p:nvPr/>
        </p:nvSpPr>
        <p:spPr>
          <a:xfrm>
            <a:off x="300624" y="1913729"/>
            <a:ext cx="11891376" cy="4812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67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 CHƠI</a:t>
            </a:r>
            <a:endParaRPr lang="en-US" sz="3067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189" indent="-457189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đội trả lời các câu hỏi trắc nghiệm trên phần mềm Kahoot.</a:t>
            </a:r>
          </a:p>
          <a:p>
            <a:pPr marL="450839"/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câu hỏi, các đội sẽ có thời gian 30s để thảo luận và đưa ra       phương án trả lời.</a:t>
            </a:r>
          </a:p>
          <a:p>
            <a:pPr marL="457189" indent="-457189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đội chỉ sử dụng 1 máy tính hoặc 1 điện thoại đăng nhập vào trang web kahoot, nhập mã pin để làm bài thi.</a:t>
            </a:r>
            <a:endParaRPr lang="en-US" sz="3067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 cho các đội được tính như sau:</a:t>
            </a:r>
            <a:endParaRPr lang="en-US" sz="3067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+ Đội xếp thứ nhất được 30 điểm</a:t>
            </a:r>
            <a:endParaRPr lang="en-US" sz="3067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+ Đội xếp thứ nhì được 28 điểm</a:t>
            </a:r>
            <a:endParaRPr lang="en-US" sz="3067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3067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+ Đội xếp thứ ba được 26 điểm.</a:t>
            </a:r>
            <a:endParaRPr lang="en-US" sz="3067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FF62B7-114B-9DA8-5155-30A35A33657E}"/>
              </a:ext>
            </a:extLst>
          </p:cNvPr>
          <p:cNvSpPr txBox="1">
            <a:spLocks/>
          </p:cNvSpPr>
          <p:nvPr/>
        </p:nvSpPr>
        <p:spPr>
          <a:xfrm>
            <a:off x="1318592" y="1268309"/>
            <a:ext cx="9554817" cy="6474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>
              <a:buClr>
                <a:prstClr val="white"/>
              </a:buClr>
            </a:pPr>
            <a:r>
              <a:rPr lang="nl-NL" sz="3733" b="1" i="1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trên phần mềm Kahoot</a:t>
            </a:r>
            <a:r>
              <a:rPr lang="en-US" sz="3733" b="1" i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2A4BFF-49C3-4944-4C1A-DC20EBE83155}"/>
              </a:ext>
            </a:extLst>
          </p:cNvPr>
          <p:cNvGrpSpPr/>
          <p:nvPr/>
        </p:nvGrpSpPr>
        <p:grpSpPr>
          <a:xfrm>
            <a:off x="734097" y="181179"/>
            <a:ext cx="10792496" cy="942108"/>
            <a:chOff x="1572494" y="3574944"/>
            <a:chExt cx="7119182" cy="758415"/>
          </a:xfrm>
          <a:scene3d>
            <a:camera prst="orthographicFront"/>
            <a:lightRig rig="sunrise" dir="t"/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93DA1A8-D05C-EB20-1634-B81C8D0BF7CE}"/>
                </a:ext>
              </a:extLst>
            </p:cNvPr>
            <p:cNvSpPr/>
            <p:nvPr/>
          </p:nvSpPr>
          <p:spPr>
            <a:xfrm>
              <a:off x="2495049" y="3631760"/>
              <a:ext cx="6196627" cy="70159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Tuân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thủ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luật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giao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thông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(30 </a:t>
              </a:r>
              <a:r>
                <a:rPr lang="en-US" sz="3733" b="1" cap="all" err="1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điểm</a:t>
              </a: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)</a:t>
              </a:r>
            </a:p>
          </p:txBody>
        </p:sp>
        <p:sp>
          <p:nvSpPr>
            <p:cNvPr id="7" name="Heptagon 6">
              <a:extLst>
                <a:ext uri="{FF2B5EF4-FFF2-40B4-BE49-F238E27FC236}">
                  <a16:creationId xmlns:a16="http://schemas.microsoft.com/office/drawing/2014/main" id="{F25DBDE3-74C4-5CAB-37B4-3F0F5857CC9C}"/>
                </a:ext>
              </a:extLst>
            </p:cNvPr>
            <p:cNvSpPr/>
            <p:nvPr/>
          </p:nvSpPr>
          <p:spPr>
            <a:xfrm>
              <a:off x="1572494" y="3574944"/>
              <a:ext cx="706581" cy="70658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Stencil" panose="040409050D0802020404" pitchFamily="82" charset="0"/>
                </a:rPr>
                <a:t>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DC415F0-02E4-94B7-84EF-769FDD36EE9C}"/>
              </a:ext>
            </a:extLst>
          </p:cNvPr>
          <p:cNvSpPr/>
          <p:nvPr/>
        </p:nvSpPr>
        <p:spPr>
          <a:xfrm>
            <a:off x="67733" y="67733"/>
            <a:ext cx="12039600" cy="67056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F15176-2B4B-BA4F-BE04-D6CBC3E0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2" name="Action Button: Go Forward or Next 1">
            <a:hlinkClick r:id="rId3"/>
            <a:extLst>
              <a:ext uri="{FF2B5EF4-FFF2-40B4-BE49-F238E27FC236}">
                <a16:creationId xmlns:a16="http://schemas.microsoft.com/office/drawing/2014/main" id="{A09B69D9-5C36-C1A1-D5EC-196C07ECE7A1}"/>
              </a:ext>
            </a:extLst>
          </p:cNvPr>
          <p:cNvSpPr/>
          <p:nvPr/>
        </p:nvSpPr>
        <p:spPr>
          <a:xfrm>
            <a:off x="11687505" y="6138042"/>
            <a:ext cx="392385" cy="266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0953" y="1391896"/>
            <a:ext cx="5560818" cy="340580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0666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VỀ ĐÍCH </a:t>
            </a:r>
          </a:p>
          <a:p>
            <a:pPr algn="ctr"/>
            <a:r>
              <a:rPr lang="en-US" sz="10666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 TOÀN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1520080"/>
            <a:ext cx="3593259" cy="37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DAA4D28-B127-538D-EA5B-D7840226D68C}"/>
              </a:ext>
            </a:extLst>
          </p:cNvPr>
          <p:cNvGrpSpPr/>
          <p:nvPr/>
        </p:nvGrpSpPr>
        <p:grpSpPr>
          <a:xfrm>
            <a:off x="952390" y="150313"/>
            <a:ext cx="10041077" cy="958500"/>
            <a:chOff x="1572494" y="2578782"/>
            <a:chExt cx="5630021" cy="71887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6E2B5F-6F1D-C7F2-1E5A-B568212F5260}"/>
                </a:ext>
              </a:extLst>
            </p:cNvPr>
            <p:cNvSpPr/>
            <p:nvPr/>
          </p:nvSpPr>
          <p:spPr>
            <a:xfrm>
              <a:off x="2495048" y="2596058"/>
              <a:ext cx="4707467" cy="701599"/>
            </a:xfrm>
            <a:prstGeom prst="roundRect">
              <a:avLst/>
            </a:prstGeom>
            <a:solidFill>
              <a:srgbClr val="FFFF00"/>
            </a:solidFill>
            <a:scene3d>
              <a:camera prst="orthographicFront"/>
              <a:lightRig rig="two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733" b="1" cap="all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Về</a:t>
              </a:r>
              <a:r>
                <a:rPr lang="en-US" sz="3733" b="1" cap="all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3733" b="1" cap="all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đích</a:t>
              </a:r>
              <a:r>
                <a:rPr lang="en-US" sz="3733" b="1" cap="all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 an </a:t>
              </a:r>
              <a:r>
                <a:rPr lang="en-US" sz="3733" b="1" cap="all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toàn</a:t>
              </a:r>
              <a:r>
                <a:rPr lang="en-US" sz="3733" b="1" cap="all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(30 ĐIỂM)</a:t>
              </a:r>
            </a:p>
          </p:txBody>
        </p:sp>
        <p:sp>
          <p:nvSpPr>
            <p:cNvPr id="10" name="Heptagon 9">
              <a:extLst>
                <a:ext uri="{FF2B5EF4-FFF2-40B4-BE49-F238E27FC236}">
                  <a16:creationId xmlns:a16="http://schemas.microsoft.com/office/drawing/2014/main" id="{31EB59F5-48D0-0CDF-BCCA-73BE8E8E953E}"/>
                </a:ext>
              </a:extLst>
            </p:cNvPr>
            <p:cNvSpPr/>
            <p:nvPr/>
          </p:nvSpPr>
          <p:spPr>
            <a:xfrm>
              <a:off x="1572494" y="2578782"/>
              <a:ext cx="706581" cy="70658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Stencil" panose="040409050D0802020404" pitchFamily="82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09A3040-D839-E2A9-9933-9D6941C34D89}"/>
              </a:ext>
            </a:extLst>
          </p:cNvPr>
          <p:cNvSpPr txBox="1"/>
          <p:nvPr/>
        </p:nvSpPr>
        <p:spPr>
          <a:xfrm>
            <a:off x="388190" y="2494735"/>
            <a:ext cx="11415620" cy="17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07000"/>
              </a:lnSpc>
              <a:spcAft>
                <a:spcPts val="1067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09585" algn="l"/>
              </a:tabLst>
            </a:pP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min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chuẩn.Nếu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 </a:t>
            </a:r>
            <a:r>
              <a:rPr lang="en-US" sz="3333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333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9BA43B-4A07-D1AA-41F3-6F0CB9DD8127}"/>
              </a:ext>
            </a:extLst>
          </p:cNvPr>
          <p:cNvSpPr/>
          <p:nvPr/>
        </p:nvSpPr>
        <p:spPr>
          <a:xfrm>
            <a:off x="67733" y="67733"/>
            <a:ext cx="12039600" cy="67056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1141140" y="5108964"/>
            <a:ext cx="1337688" cy="1337688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4400" b="1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400" b="1" ker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9311836" y="5108964"/>
            <a:ext cx="1337688" cy="1337688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4400" b="1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400" b="1" ker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13">
            <a:hlinkClick r:id="rId2" action="ppaction://hlinksldjump"/>
          </p:cNvPr>
          <p:cNvSpPr/>
          <p:nvPr/>
        </p:nvSpPr>
        <p:spPr>
          <a:xfrm>
            <a:off x="5226488" y="5108964"/>
            <a:ext cx="1337688" cy="1337688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4400" b="1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400" b="1" ker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245" y="4259686"/>
            <a:ext cx="6555347" cy="3219721"/>
          </a:xfrm>
        </p:spPr>
        <p:txBody>
          <a:bodyPr>
            <a:noAutofit/>
          </a:bodyPr>
          <a:lstStyle/>
          <a:p>
            <a:pPr algn="l"/>
            <a:br>
              <a:rPr lang="en-US" sz="240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sz="3200" b="1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Bài</a:t>
            </a:r>
            <a:r>
              <a:rPr lang="en-US" sz="3200" b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tập</a:t>
            </a:r>
            <a:r>
              <a:rPr lang="en-US" sz="3200" b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: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hình 8.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đường màu đỏ và đường màu xanh lần lượt biểu diễn đồ thị quãng đường – thời gian của xe A và xe B trong một chuyến đi dài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en-US" sz="32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 quãng đường xe A đi được trong một giờ đầu?</a:t>
            </a:r>
            <a:b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(10 </a:t>
            </a:r>
            <a:r>
              <a:rPr lang="en-US" sz="32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Tốc độ của xe A thay đổi như thế nào trong giờ thứ 2 của chuyến đi?</a:t>
            </a:r>
            <a:b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(10 </a:t>
            </a:r>
            <a:r>
              <a:rPr lang="en-US" sz="32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B chuyển động nhanh hơn hay chậm hơn xe A trong một giờ đầu tiên?</a:t>
            </a:r>
            <a:br>
              <a:rPr lang="vi-VN" sz="2800">
                <a:solidFill>
                  <a:srgbClr val="222222"/>
                </a:solidFill>
                <a:latin typeface="Roboto"/>
              </a:rPr>
            </a:br>
            <a:br>
              <a:rPr lang="en-US" sz="28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br>
              <a:rPr lang="en-US" sz="16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endParaRPr 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32" y="1120461"/>
            <a:ext cx="4584879" cy="49905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AA4D28-B127-538D-EA5B-D7840226D68C}"/>
              </a:ext>
            </a:extLst>
          </p:cNvPr>
          <p:cNvGrpSpPr/>
          <p:nvPr/>
        </p:nvGrpSpPr>
        <p:grpSpPr>
          <a:xfrm>
            <a:off x="1931831" y="150313"/>
            <a:ext cx="7778839" cy="622420"/>
            <a:chOff x="1702837" y="2578782"/>
            <a:chExt cx="5499678" cy="466815"/>
          </a:xfrm>
        </p:grpSpPr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4A6E2B5F-6F1D-C7F2-1E5A-B568212F5260}"/>
                </a:ext>
              </a:extLst>
            </p:cNvPr>
            <p:cNvSpPr/>
            <p:nvPr/>
          </p:nvSpPr>
          <p:spPr>
            <a:xfrm>
              <a:off x="2495048" y="2596059"/>
              <a:ext cx="4707467" cy="44953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wo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Về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đích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 an </a:t>
              </a: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toàn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(30 ĐIỂM)</a:t>
              </a:r>
            </a:p>
          </p:txBody>
        </p:sp>
        <p:sp>
          <p:nvSpPr>
            <p:cNvPr id="9" name="Heptagon 8">
              <a:extLst>
                <a:ext uri="{FF2B5EF4-FFF2-40B4-BE49-F238E27FC236}">
                  <a16:creationId xmlns:a16="http://schemas.microsoft.com/office/drawing/2014/main" id="{31EB59F5-48D0-0CDF-BCCA-73BE8E8E953E}"/>
                </a:ext>
              </a:extLst>
            </p:cNvPr>
            <p:cNvSpPr/>
            <p:nvPr/>
          </p:nvSpPr>
          <p:spPr>
            <a:xfrm>
              <a:off x="1702837" y="2578782"/>
              <a:ext cx="576238" cy="466815"/>
            </a:xfrm>
            <a:prstGeom prst="heptagon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encil" panose="040409050D0802020404" pitchFamily="8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0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792078" y="1189644"/>
            <a:ext cx="11178861" cy="404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tabLst>
                <a:tab pos="462280" algn="l"/>
              </a:tabLst>
            </a:pPr>
            <a:r>
              <a:rPr lang="en-US" sz="2000" b="1" err="1">
                <a:solidFill>
                  <a:prstClr val="black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GIẢI</a:t>
            </a:r>
            <a:endParaRPr lang="en-US" sz="2000" b="1">
              <a:solidFill>
                <a:prstClr val="black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pPr algn="l"/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a) Từ đồ thị ta thấy: Trong 1 giờ đầu xe A đi được quãng đường là 50km.</a:t>
            </a:r>
          </a:p>
          <a:p>
            <a:pPr algn="l"/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b) Trong giờ thứ 2 của chuyện động, đồ thị của xe A có hướng đi lên, chứng tỏ tốc độ của xe A đang tăng.</a:t>
            </a:r>
          </a:p>
          <a:p>
            <a:pPr algn="l"/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c) Tốc độ của xe A trong 1 giờ đầu là: 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=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222222"/>
                </a:solidFill>
                <a:latin typeface="Calibri Light" panose="020F0302020204030204"/>
              </a:rPr>
              <a:t>.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t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=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50</a:t>
            </a:r>
            <a:r>
              <a:rPr lang="en-US" sz="3200">
                <a:solidFill>
                  <a:srgbClr val="222222"/>
                </a:solidFill>
                <a:latin typeface="Calibri Light" panose="020F0302020204030204"/>
              </a:rPr>
              <a:t>.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1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=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50(km/h)</a:t>
            </a:r>
          </a:p>
          <a:p>
            <a:pPr algn="l"/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Tốc độ của xe B trong 1 giờ đầu là: </a:t>
            </a:r>
            <a:r>
              <a:rPr lang="en-US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=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t=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25</a:t>
            </a:r>
            <a:r>
              <a:rPr lang="en-US" sz="3200">
                <a:solidFill>
                  <a:srgbClr val="222222"/>
                </a:solidFill>
                <a:latin typeface="Calibri Light" panose="020F0302020204030204"/>
              </a:rPr>
              <a:t>.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1=25(km/h)</a:t>
            </a:r>
            <a:endParaRPr lang="en-US" sz="320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Vì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aseline="-250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 &gt;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aseline="-250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</a:rPr>
              <a:t>nên trong một giờ đầu xe B chuyển động chậm hơn xe A</a:t>
            </a:r>
          </a:p>
          <a:p>
            <a:pPr>
              <a:lnSpc>
                <a:spcPct val="115000"/>
              </a:lnSpc>
              <a:tabLst>
                <a:tab pos="462280" algn="l"/>
              </a:tabLst>
            </a:pPr>
            <a:endParaRPr lang="en-US" sz="200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algn="l"/>
            <a:endParaRPr lang="en-US" sz="140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AA4D28-B127-538D-EA5B-D7840226D68C}"/>
              </a:ext>
            </a:extLst>
          </p:cNvPr>
          <p:cNvGrpSpPr/>
          <p:nvPr/>
        </p:nvGrpSpPr>
        <p:grpSpPr>
          <a:xfrm>
            <a:off x="1931831" y="150313"/>
            <a:ext cx="7778839" cy="622420"/>
            <a:chOff x="1702837" y="2578782"/>
            <a:chExt cx="5499678" cy="4668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6E2B5F-6F1D-C7F2-1E5A-B568212F5260}"/>
                </a:ext>
              </a:extLst>
            </p:cNvPr>
            <p:cNvSpPr/>
            <p:nvPr/>
          </p:nvSpPr>
          <p:spPr>
            <a:xfrm>
              <a:off x="2495048" y="2596059"/>
              <a:ext cx="4707467" cy="44953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wo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Về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đích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 an </a:t>
              </a:r>
              <a:r>
                <a:rPr kumimoji="0" lang="en-US" sz="3733" b="1" i="0" u="none" strike="noStrike" kern="0" cap="all" spc="0" normalizeH="0" baseline="0" noProof="0" err="1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toàn</a:t>
              </a:r>
              <a:r>
                <a:rPr kumimoji="0" lang="en-US" sz="3733" b="1" i="0" u="none" strike="noStrike" kern="0" cap="all" spc="0" normalizeH="0" baseline="0" noProof="0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uLnTx/>
                  <a:uFillTx/>
                  <a:latin typeface="Calibri" panose="020F0502020204030204"/>
                </a:rPr>
                <a:t>(30 ĐIỂM)</a:t>
              </a:r>
            </a:p>
          </p:txBody>
        </p:sp>
        <p:sp>
          <p:nvSpPr>
            <p:cNvPr id="10" name="Heptagon 9">
              <a:extLst>
                <a:ext uri="{FF2B5EF4-FFF2-40B4-BE49-F238E27FC236}">
                  <a16:creationId xmlns:a16="http://schemas.microsoft.com/office/drawing/2014/main" id="{31EB59F5-48D0-0CDF-BCCA-73BE8E8E953E}"/>
                </a:ext>
              </a:extLst>
            </p:cNvPr>
            <p:cNvSpPr/>
            <p:nvPr/>
          </p:nvSpPr>
          <p:spPr>
            <a:xfrm>
              <a:off x="1702837" y="2578782"/>
              <a:ext cx="576238" cy="466815"/>
            </a:xfrm>
            <a:prstGeom prst="heptagon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encil" panose="040409050D0802020404" pitchFamily="8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3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805" y="7436222"/>
            <a:ext cx="11133786" cy="3039415"/>
          </a:xfrm>
        </p:spPr>
        <p:txBody>
          <a:bodyPr>
            <a:noAutofit/>
          </a:bodyPr>
          <a:lstStyle/>
          <a:p>
            <a:pPr algn="l"/>
            <a:br>
              <a:rPr lang="en-US" sz="240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sz="2000" b="1" err="1">
                <a:solidFill>
                  <a:srgbClr val="222222"/>
                </a:solidFill>
                <a:latin typeface="Roboto"/>
              </a:rPr>
              <a:t>vẽ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sơ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đồ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tư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duy</a:t>
            </a:r>
            <a:br>
              <a:rPr lang="en-US" sz="2000" b="1">
                <a:solidFill>
                  <a:srgbClr val="222222"/>
                </a:solidFill>
                <a:latin typeface="Roboto"/>
              </a:rPr>
            </a:br>
            <a:r>
              <a:rPr lang="en-US" sz="2000" b="1" err="1">
                <a:solidFill>
                  <a:srgbClr val="222222"/>
                </a:solidFill>
                <a:latin typeface="Roboto"/>
              </a:rPr>
              <a:t>Ảnh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ATGT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cổng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trường</a:t>
            </a:r>
            <a:r>
              <a:rPr lang="en-US" sz="2000" b="1">
                <a:solidFill>
                  <a:srgbClr val="222222"/>
                </a:solidFill>
                <a:latin typeface="Roboto"/>
              </a:rPr>
              <a:t> </a:t>
            </a:r>
            <a:r>
              <a:rPr lang="en-US" sz="2000" b="1" err="1">
                <a:solidFill>
                  <a:srgbClr val="222222"/>
                </a:solidFill>
                <a:latin typeface="Roboto"/>
              </a:rPr>
              <a:t>học</a:t>
            </a:r>
            <a:br>
              <a:rPr lang="vi-VN" sz="2000">
                <a:solidFill>
                  <a:srgbClr val="222222"/>
                </a:solidFill>
                <a:latin typeface="Roboto"/>
              </a:rPr>
            </a:br>
            <a:br>
              <a:rPr lang="vi-VN" sz="2000">
                <a:solidFill>
                  <a:srgbClr val="222222"/>
                </a:solidFill>
                <a:latin typeface="Roboto"/>
              </a:rPr>
            </a:br>
            <a:br>
              <a:rPr lang="en-US" sz="28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br>
              <a:rPr lang="en-US" sz="16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endParaRPr lang="en-US" sz="1600"/>
          </a:p>
        </p:txBody>
      </p:sp>
      <p:pic>
        <p:nvPicPr>
          <p:cNvPr id="3" name="van de giao th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" y="116114"/>
            <a:ext cx="11727544" cy="65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ỷ lục tốc độ 40km_h ở bộ môn bóng đá 🤣 #football #soccer #bongda #fyp #fory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2425" y="0"/>
            <a:ext cx="386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323635-6BC7-E7E1-1BD2-130E3AF2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203" y="162977"/>
            <a:ext cx="8007484" cy="1219200"/>
          </a:xfrm>
        </p:spPr>
        <p:txBody>
          <a:bodyPr>
            <a:normAutofit/>
          </a:bodyPr>
          <a:lstStyle/>
          <a:p>
            <a:pPr algn="ctr"/>
            <a:r>
              <a:rPr 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333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BAAAE32-1C6C-C50D-DBD7-E9971F4EB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888" y="1139631"/>
            <a:ext cx="8998225" cy="4108173"/>
          </a:xfrm>
        </p:spPr>
        <p:txBody>
          <a:bodyPr>
            <a:noAutofit/>
          </a:bodyPr>
          <a:lstStyle/>
          <a:p>
            <a:pPr marL="40639" algn="just">
              <a:lnSpc>
                <a:spcPct val="107000"/>
              </a:lnSpc>
              <a:spcAft>
                <a:spcPts val="1067"/>
              </a:spcAft>
            </a:pPr>
            <a:r>
              <a:rPr lang="nl-NL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Nắm vững các kiến thức cơ bản của bài học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1067"/>
              </a:spcAft>
            </a:pP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Làm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QR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nhóm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zalo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33" b="1" err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733" b="1">
                <a:solidFill>
                  <a:srgbClr val="0B0BB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467" b="1">
              <a:solidFill>
                <a:srgbClr val="0B0B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D4970-717B-55AB-BAB5-73087BC89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4" t="36515" r="7174" b="21919"/>
          <a:stretch/>
        </p:blipFill>
        <p:spPr>
          <a:xfrm>
            <a:off x="7934855" y="3193717"/>
            <a:ext cx="3776869" cy="35615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56D754-BA47-93F3-80AE-FEFEDB3C66F9}"/>
              </a:ext>
            </a:extLst>
          </p:cNvPr>
          <p:cNvSpPr/>
          <p:nvPr/>
        </p:nvSpPr>
        <p:spPr>
          <a:xfrm>
            <a:off x="67733" y="67733"/>
            <a:ext cx="12039600" cy="67056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32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162" y="4811812"/>
            <a:ext cx="11664928" cy="3039415"/>
          </a:xfrm>
        </p:spPr>
        <p:txBody>
          <a:bodyPr>
            <a:noAutofit/>
          </a:bodyPr>
          <a:lstStyle/>
          <a:p>
            <a:pPr algn="l"/>
            <a:br>
              <a:rPr lang="en-US" sz="240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br>
              <a:rPr lang="en-US" sz="24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en-US" sz="360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Dạng</a:t>
            </a:r>
            <a:r>
              <a:rPr lang="en-US" sz="36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6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6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360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360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đô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v, t 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 Với mỗi đoạn đồ thị để xác định quãng đường chuyển động ta làm như sau: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Từ điểm đầu, kẻ vuông góc với trục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OS-&gt; S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Từ điểm </a:t>
            </a:r>
            <a:r>
              <a:rPr lang="vi-VN" sz="3200">
                <a:solidFill>
                  <a:prstClr val="black"/>
                </a:solidFill>
                <a:cs typeface="Times New Roman" panose="02020603050405020304" pitchFamily="18" charset="0"/>
              </a:rPr>
              <a:t>c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prstClr val="black"/>
                </a:solidFill>
                <a:cs typeface="Times New Roman" panose="02020603050405020304" pitchFamily="18" charset="0"/>
              </a:rPr>
              <a:t>kẻ vuông góc với trục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OS-&gt; S</a:t>
            </a:r>
            <a:r>
              <a:rPr lang="en-US" sz="3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20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=&gt; Quãng đường chuyển động 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Với mỗi đoạn đồ thị để xác định thời gian chuyển động ta làm như sau: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Từ điểm đầu, </a:t>
            </a:r>
            <a:r>
              <a:rPr lang="vi-VN" sz="3200">
                <a:solidFill>
                  <a:prstClr val="black"/>
                </a:solidFill>
                <a:cs typeface="Times New Roman" panose="02020603050405020304" pitchFamily="18" charset="0"/>
              </a:rPr>
              <a:t>kẻ vuông góc với trục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Từ điểm c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prstClr val="black"/>
                </a:solidFill>
                <a:cs typeface="Times New Roman" panose="02020603050405020304" pitchFamily="18" charset="0"/>
              </a:rPr>
              <a:t>kẻ vuông góc với trục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=&gt; Thời gian chuyển động: t =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độ chuyển động </a:t>
            </a: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v=s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</a:t>
            </a:r>
            <a:b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 nào có tốc độ lớn hơn sẽ chuyển động nhanh hơn</a:t>
            </a:r>
            <a:r>
              <a:rPr lang="vi-VN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>
                <a:solidFill>
                  <a:srgbClr val="222222"/>
                </a:solidFill>
                <a:latin typeface="Roboto"/>
              </a:rPr>
            </a:br>
            <a:br>
              <a:rPr lang="en-US" sz="28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br>
              <a:rPr lang="en-US" sz="1600">
                <a:solidFill>
                  <a:srgbClr val="2B2B2C"/>
                </a:solidFill>
                <a:latin typeface="Segoe UI" panose="020B0502040204020203" pitchFamily="34" charset="0"/>
                <a:ea typeface="Segoe UI" panose="020B0502040204020203" pitchFamily="34" charset="0"/>
              </a:rPr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706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219;p41">
            <a:extLst>
              <a:ext uri="{FF2B5EF4-FFF2-40B4-BE49-F238E27FC236}">
                <a16:creationId xmlns:a16="http://schemas.microsoft.com/office/drawing/2014/main" id="{344971A5-7A41-97DD-4C8E-AE5215260CAB}"/>
              </a:ext>
            </a:extLst>
          </p:cNvPr>
          <p:cNvSpPr txBox="1">
            <a:spLocks/>
          </p:cNvSpPr>
          <p:nvPr/>
        </p:nvSpPr>
        <p:spPr>
          <a:xfrm rot="302">
            <a:off x="733809" y="1090713"/>
            <a:ext cx="10299863" cy="1998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30000"/>
              </a:lnSpc>
              <a:buClr>
                <a:prstClr val="black"/>
              </a:buClr>
              <a:buSzPts val="1100"/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4: TỐC ĐỘ</a:t>
            </a:r>
            <a:br>
              <a:rPr lang="vi-VN" sz="373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vi-VN" sz="373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vi-VN" sz="3733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B3BF-F073-A137-F85E-17E4DE281B52}"/>
              </a:ext>
            </a:extLst>
          </p:cNvPr>
          <p:cNvSpPr txBox="1"/>
          <p:nvPr/>
        </p:nvSpPr>
        <p:spPr>
          <a:xfrm>
            <a:off x="1893286" y="4244591"/>
            <a:ext cx="8405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sz="3200" b="1">
              <a:solidFill>
                <a:srgbClr val="0B0B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b="1" err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>
                <a:solidFill>
                  <a:srgbClr val="0B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THCS Nam Hải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8852" y="5926664"/>
            <a:ext cx="1748589" cy="88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19" y="5262503"/>
            <a:ext cx="2063471" cy="2063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76" y="5826407"/>
            <a:ext cx="1029269" cy="10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2235" y="5751071"/>
            <a:ext cx="1031733" cy="1018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60" y="4598689"/>
            <a:ext cx="1110113" cy="21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7" name="Google Shape;3207;p72"/>
          <p:cNvCxnSpPr/>
          <p:nvPr/>
        </p:nvCxnSpPr>
        <p:spPr>
          <a:xfrm rot="10800000" flipH="1">
            <a:off x="-846667" y="6094809"/>
            <a:ext cx="12192000" cy="12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ctangle 3"/>
          <p:cNvSpPr/>
          <p:nvPr/>
        </p:nvSpPr>
        <p:spPr>
          <a:xfrm>
            <a:off x="67733" y="67733"/>
            <a:ext cx="12039600" cy="67056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59A5F7-5BBB-FB6E-5F6B-A4670DE6DAD2}"/>
              </a:ext>
            </a:extLst>
          </p:cNvPr>
          <p:cNvGrpSpPr/>
          <p:nvPr/>
        </p:nvGrpSpPr>
        <p:grpSpPr>
          <a:xfrm>
            <a:off x="2096660" y="602609"/>
            <a:ext cx="7506693" cy="994063"/>
            <a:chOff x="1572495" y="451956"/>
            <a:chExt cx="5630020" cy="745547"/>
          </a:xfrm>
          <a:scene3d>
            <a:camera prst="orthographicFront"/>
            <a:lightRig rig="freezing" dir="t"/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B3F848-91DC-BE6F-DF5D-8D9ED03FAEAE}"/>
                </a:ext>
              </a:extLst>
            </p:cNvPr>
            <p:cNvSpPr/>
            <p:nvPr/>
          </p:nvSpPr>
          <p:spPr>
            <a:xfrm>
              <a:off x="2495048" y="495904"/>
              <a:ext cx="4707467" cy="701599"/>
            </a:xfrm>
            <a:prstGeom prst="roundRect">
              <a:avLst/>
            </a:prstGeom>
            <a:solidFill>
              <a:srgbClr val="00CC00"/>
            </a:solidFill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733" b="1" cap="all">
                  <a:ln w="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XUẤT PHÁT</a:t>
              </a:r>
            </a:p>
          </p:txBody>
        </p:sp>
        <p:sp>
          <p:nvSpPr>
            <p:cNvPr id="15" name="Heptagon 14">
              <a:extLst>
                <a:ext uri="{FF2B5EF4-FFF2-40B4-BE49-F238E27FC236}">
                  <a16:creationId xmlns:a16="http://schemas.microsoft.com/office/drawing/2014/main" id="{FB91F6A5-6B82-4E95-7BEE-7B3F14BB5F7E}"/>
                </a:ext>
              </a:extLst>
            </p:cNvPr>
            <p:cNvSpPr/>
            <p:nvPr/>
          </p:nvSpPr>
          <p:spPr>
            <a:xfrm>
              <a:off x="1572495" y="451956"/>
              <a:ext cx="706581" cy="706581"/>
            </a:xfrm>
            <a:prstGeom prst="heptagon">
              <a:avLst/>
            </a:prstGeom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Stencil" panose="040409050D0802020404" pitchFamily="82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F1C508-19A5-5307-972A-E7C2B9BD9BAC}"/>
              </a:ext>
            </a:extLst>
          </p:cNvPr>
          <p:cNvGrpSpPr/>
          <p:nvPr/>
        </p:nvGrpSpPr>
        <p:grpSpPr>
          <a:xfrm>
            <a:off x="2080805" y="2425554"/>
            <a:ext cx="7506695" cy="958500"/>
            <a:chOff x="1572494" y="2578782"/>
            <a:chExt cx="5630021" cy="7188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B5C596-84AA-2459-5207-B0BDECCF84A5}"/>
                </a:ext>
              </a:extLst>
            </p:cNvPr>
            <p:cNvSpPr/>
            <p:nvPr/>
          </p:nvSpPr>
          <p:spPr>
            <a:xfrm>
              <a:off x="2495048" y="2596058"/>
              <a:ext cx="4707467" cy="701599"/>
            </a:xfrm>
            <a:prstGeom prst="roundRect">
              <a:avLst/>
            </a:prstGeom>
            <a:solidFill>
              <a:srgbClr val="FFFF00"/>
            </a:solidFill>
            <a:scene3d>
              <a:camera prst="orthographicFront"/>
              <a:lightRig rig="two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733" b="1" cap="all">
                  <a:ln w="0"/>
                  <a:gradFill flip="none">
                    <a:gsLst>
                      <a:gs pos="0">
                        <a:srgbClr val="4472C4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472C4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472C4">
                          <a:shade val="65000"/>
                          <a:satMod val="130000"/>
                        </a:srgbClr>
                      </a:gs>
                      <a:gs pos="92000">
                        <a:srgbClr val="4472C4">
                          <a:shade val="50000"/>
                          <a:satMod val="120000"/>
                        </a:srgbClr>
                      </a:gs>
                      <a:gs pos="100000">
                        <a:srgbClr val="4472C4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TUÂN THỦ LUẬT GIAO THÔNG</a:t>
              </a:r>
            </a:p>
          </p:txBody>
        </p:sp>
        <p:sp>
          <p:nvSpPr>
            <p:cNvPr id="17" name="Heptagon 16">
              <a:extLst>
                <a:ext uri="{FF2B5EF4-FFF2-40B4-BE49-F238E27FC236}">
                  <a16:creationId xmlns:a16="http://schemas.microsoft.com/office/drawing/2014/main" id="{69E3B621-710D-4935-C1FF-F0958471859A}"/>
                </a:ext>
              </a:extLst>
            </p:cNvPr>
            <p:cNvSpPr/>
            <p:nvPr/>
          </p:nvSpPr>
          <p:spPr>
            <a:xfrm>
              <a:off x="1572494" y="2578782"/>
              <a:ext cx="706581" cy="70658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Stencil" panose="040409050D0802020404" pitchFamily="82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03763-B434-FE04-7D9A-95B1D862D665}"/>
              </a:ext>
            </a:extLst>
          </p:cNvPr>
          <p:cNvGrpSpPr/>
          <p:nvPr/>
        </p:nvGrpSpPr>
        <p:grpSpPr>
          <a:xfrm>
            <a:off x="2080617" y="4189070"/>
            <a:ext cx="7506695" cy="1011220"/>
            <a:chOff x="1572494" y="3574944"/>
            <a:chExt cx="5630021" cy="758415"/>
          </a:xfrm>
          <a:scene3d>
            <a:camera prst="orthographicFront"/>
            <a:lightRig rig="sunrise" dir="t"/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89BD6D0-AD52-5A4F-C478-91C147379EF4}"/>
                </a:ext>
              </a:extLst>
            </p:cNvPr>
            <p:cNvSpPr/>
            <p:nvPr/>
          </p:nvSpPr>
          <p:spPr>
            <a:xfrm>
              <a:off x="2495049" y="3631760"/>
              <a:ext cx="4707466" cy="70159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733" b="1" cap="all">
                  <a:ln w="0"/>
                  <a:solidFill>
                    <a:srgbClr val="FFFF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VỀ ĐÍCH AN TOÀN</a:t>
              </a:r>
            </a:p>
          </p:txBody>
        </p:sp>
        <p:sp>
          <p:nvSpPr>
            <p:cNvPr id="18" name="Heptagon 17">
              <a:extLst>
                <a:ext uri="{FF2B5EF4-FFF2-40B4-BE49-F238E27FC236}">
                  <a16:creationId xmlns:a16="http://schemas.microsoft.com/office/drawing/2014/main" id="{2B9652D1-1877-9E5B-1D5B-E54FE0465542}"/>
                </a:ext>
              </a:extLst>
            </p:cNvPr>
            <p:cNvSpPr/>
            <p:nvPr/>
          </p:nvSpPr>
          <p:spPr>
            <a:xfrm>
              <a:off x="1572494" y="3574944"/>
              <a:ext cx="706581" cy="70658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Stencil" panose="040409050D0802020404" pitchFamily="8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9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193" y="357563"/>
            <a:ext cx="9997345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b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7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endParaRPr lang="en-US" sz="7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9" y="1520080"/>
            <a:ext cx="3593259" cy="378736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74FD9A8-6599-1802-B14E-AFF9978FB567}"/>
              </a:ext>
            </a:extLst>
          </p:cNvPr>
          <p:cNvSpPr txBox="1">
            <a:spLocks/>
          </p:cNvSpPr>
          <p:nvPr/>
        </p:nvSpPr>
        <p:spPr>
          <a:xfrm>
            <a:off x="3825767" y="1877643"/>
            <a:ext cx="8296805" cy="44813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n-lt"/>
                <a:ea typeface="+mn-ea"/>
                <a:cs typeface="+mn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30000"/>
              </a:lnSpc>
            </a:pP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9008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6529" y="64257"/>
            <a:ext cx="8734073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XUẤT PHÁT (40 điểm)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E0D3F2D-494B-899C-477C-F46FC6E22240}"/>
              </a:ext>
            </a:extLst>
          </p:cNvPr>
          <p:cNvSpPr txBox="1">
            <a:spLocks/>
          </p:cNvSpPr>
          <p:nvPr/>
        </p:nvSpPr>
        <p:spPr>
          <a:xfrm>
            <a:off x="1723118" y="892629"/>
            <a:ext cx="9440991" cy="8087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n-lt"/>
                <a:ea typeface="+mn-ea"/>
                <a:cs typeface="+mn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TIÊU CHÍ ĐÁNH GIÁ VÀ THANG ĐIỂM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3C1479-57F7-2182-A35E-7D0BAE42D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707145"/>
              </p:ext>
            </p:extLst>
          </p:nvPr>
        </p:nvGraphicFramePr>
        <p:xfrm>
          <a:off x="1" y="1727267"/>
          <a:ext cx="12192000" cy="5100253"/>
        </p:xfrm>
        <a:graphic>
          <a:graphicData uri="http://schemas.openxmlformats.org/drawingml/2006/table">
            <a:tbl>
              <a:tblPr firstRow="1" bandRow="1"/>
              <a:tblGrid>
                <a:gridCol w="2108601">
                  <a:extLst>
                    <a:ext uri="{9D8B030D-6E8A-4147-A177-3AD203B41FA5}">
                      <a16:colId xmlns:a16="http://schemas.microsoft.com/office/drawing/2014/main" val="2365211768"/>
                    </a:ext>
                  </a:extLst>
                </a:gridCol>
                <a:gridCol w="10083399">
                  <a:extLst>
                    <a:ext uri="{9D8B030D-6E8A-4147-A177-3AD203B41FA5}">
                      <a16:colId xmlns:a16="http://schemas.microsoft.com/office/drawing/2014/main" val="595509758"/>
                    </a:ext>
                  </a:extLst>
                </a:gridCol>
              </a:tblGrid>
              <a:tr h="117776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</a:pP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90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290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9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7410"/>
                  </a:ext>
                </a:extLst>
              </a:tr>
              <a:tr h="73287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đội  đánh giá</a:t>
                      </a:r>
                      <a:endParaRPr lang="en-US" sz="29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290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36216"/>
                  </a:ext>
                </a:extLst>
              </a:tr>
              <a:tr h="1078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hay,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endParaRPr lang="en-US" sz="290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92146"/>
                  </a:ext>
                </a:extLst>
              </a:tr>
              <a:tr h="732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290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03734"/>
                  </a:ext>
                </a:extLst>
              </a:tr>
              <a:tr h="1378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 viên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29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900" baseline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2900" baseline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sung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90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90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90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952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2782" y="1102184"/>
            <a:ext cx="9358716" cy="340580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0666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TUÂN THỦ LUẬT</a:t>
            </a:r>
          </a:p>
          <a:p>
            <a:pPr algn="ctr"/>
            <a:r>
              <a:rPr lang="en-US" sz="10666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GIAO THÔNG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3" y="1520080"/>
            <a:ext cx="3593259" cy="37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Bánh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0197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2861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Bánh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780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408545" y="376414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647840" y="5426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4885" y="1953582"/>
            <a:ext cx="5152133" cy="922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3048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1953582"/>
            <a:ext cx="5263364" cy="922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B.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+mj-lt"/>
              </a:rPr>
              <a:t>Cho biết vật chuyển động theo quỹ đạo nào.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64885" y="3245930"/>
            <a:ext cx="51341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C. Cho biết vật chuyển động nhanh hay chậm.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1598" y="3246172"/>
            <a:ext cx="526336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Cho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16150" y="3503045"/>
            <a:ext cx="715097" cy="5720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6284" y="2158755"/>
            <a:ext cx="684429" cy="5989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4" y="3374844"/>
            <a:ext cx="680488" cy="5980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53" y="2137081"/>
            <a:ext cx="675193" cy="593351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4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677</Words>
  <Application>Microsoft Office PowerPoint</Application>
  <PresentationFormat>Widescreen</PresentationFormat>
  <Paragraphs>107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Arial</vt:lpstr>
      <vt:lpstr>Calibri</vt:lpstr>
      <vt:lpstr>Calibri Light</vt:lpstr>
      <vt:lpstr>Mouse Memoirs</vt:lpstr>
      <vt:lpstr>Roboto</vt:lpstr>
      <vt:lpstr>Segoe UI</vt:lpstr>
      <vt:lpstr>Stencil</vt:lpstr>
      <vt:lpstr>Tahoma</vt:lpstr>
      <vt:lpstr>Times New Roman</vt:lpstr>
      <vt:lpstr>VNI-Ariston</vt:lpstr>
      <vt:lpstr>Wingdings</vt:lpstr>
      <vt:lpstr>Office Theme</vt:lpstr>
      <vt:lpstr>1_Office Theme</vt:lpstr>
      <vt:lpstr>Default Design</vt:lpstr>
      <vt:lpstr>2_Office Theme</vt:lpstr>
      <vt:lpstr>3_Office Theme</vt:lpstr>
      <vt:lpstr>4_Office Theme</vt:lpstr>
      <vt:lpstr>6_Office Theme</vt:lpstr>
      <vt:lpstr>9_Office Theme</vt:lpstr>
      <vt:lpstr>11_Office Theme</vt:lpstr>
      <vt:lpstr>13_Office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Bài tập: Trong hình 8.7, đường màu đỏ và đường màu xanh lần lượt biểu diễn đồ thị quãng đường – thời gian của xe A và xe B trong một chuyến đi dài. a. (10 điểm) Tính quãng đường xe A đi được trong một giờ đầu? b. (10 điểm) Tốc độ của xe A thay đổi như thế nào trong giờ thứ 2 của chuyến đi? c. (10 điểm) Xe B chuyển động nhanh hơn hay chậm hơn xe A trong một giờ đầu tiên?   </vt:lpstr>
      <vt:lpstr>PowerPoint Presentation</vt:lpstr>
      <vt:lpstr>     vẽ sơ đồ tư duy Ảnh ATGT cổng trường học    </vt:lpstr>
      <vt:lpstr>HƯỚNG DẪN VỀ NHÀ</vt:lpstr>
      <vt:lpstr>     Dạng bài tập: Từ đô thị quãng đường – thời gian xác định các đại lượng S, v, t  a) Với mỗi đoạn đồ thị để xác định quãng đường chuyển động ta làm như sau: + Từ điểm đầu, kẻ vuông góc với trục OS-&gt; S1  + Từ điểm cuối, kẻ vuông góc với trục OS-&gt; S2  =&gt; Quãng đường chuyển động : S  = S2  – S1  b) Với mỗi đoạn đồ thị để xác định thời gian chuyển động ta làm như sau: + Từ điểm đầu, kẻ vuông góc với trục Ot-&gt; t1 + Từ điểm cuối, kẻ vuông góc với trục Ot-&gt; t2 =&gt; Thời gian chuyển động: t = t2  – t1 - Tốc độ chuyển động : v=s/t - Xe nào có tốc độ lớn hơn sẽ chuyển động nhanh hơn.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73</cp:revision>
  <cp:lastPrinted>2022-11-22T22:38:32Z</cp:lastPrinted>
  <dcterms:created xsi:type="dcterms:W3CDTF">2022-11-21T19:31:06Z</dcterms:created>
  <dcterms:modified xsi:type="dcterms:W3CDTF">2022-12-02T01:39:56Z</dcterms:modified>
</cp:coreProperties>
</file>