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2" r:id="rId6"/>
    <p:sldId id="263" r:id="rId7"/>
    <p:sldId id="264" r:id="rId8"/>
    <p:sldId id="265" r:id="rId9"/>
    <p:sldId id="266" r:id="rId10"/>
    <p:sldId id="267" r:id="rId11"/>
    <p:sldId id="268"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4" r:id="rId26"/>
    <p:sldId id="285" r:id="rId27"/>
    <p:sldId id="286" r:id="rId28"/>
    <p:sldId id="287" r:id="rId29"/>
    <p:sldId id="288" r:id="rId30"/>
    <p:sldId id="289" r:id="rId31"/>
    <p:sldId id="290" r:id="rId32"/>
    <p:sldId id="291" r:id="rId33"/>
    <p:sldId id="29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3BB9E3-03E0-474B-9087-F2C9BFCF0C65}" type="datetimeFigureOut">
              <a:rPr lang="en-US" smtClean="0"/>
              <a:t>9/1/2023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52501-02E8-4BBA-BEAF-B6F10A149163}" type="slidenum">
              <a:rPr lang="en-US" smtClean="0"/>
              <a:t>‹#›</a:t>
            </a:fld>
            <a:endParaRPr lang="en-US"/>
          </a:p>
        </p:txBody>
      </p:sp>
    </p:spTree>
    <p:extLst>
      <p:ext uri="{BB962C8B-B14F-4D97-AF65-F5344CB8AC3E}">
        <p14:creationId xmlns:p14="http://schemas.microsoft.com/office/powerpoint/2010/main" val="78694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a:t>
            </a:fld>
            <a:endParaRPr lang="zh-CN" altLang="en-US"/>
          </a:p>
        </p:txBody>
      </p:sp>
    </p:spTree>
    <p:extLst>
      <p:ext uri="{BB962C8B-B14F-4D97-AF65-F5344CB8AC3E}">
        <p14:creationId xmlns:p14="http://schemas.microsoft.com/office/powerpoint/2010/main" val="1661918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12</a:t>
            </a:fld>
            <a:endParaRPr lang="zh-CN" altLang="en-US"/>
          </a:p>
        </p:txBody>
      </p:sp>
    </p:spTree>
    <p:extLst>
      <p:ext uri="{BB962C8B-B14F-4D97-AF65-F5344CB8AC3E}">
        <p14:creationId xmlns:p14="http://schemas.microsoft.com/office/powerpoint/2010/main" val="159986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418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14</a:t>
            </a:fld>
            <a:endParaRPr lang="zh-CN" altLang="en-US"/>
          </a:p>
        </p:txBody>
      </p:sp>
    </p:spTree>
    <p:extLst>
      <p:ext uri="{BB962C8B-B14F-4D97-AF65-F5344CB8AC3E}">
        <p14:creationId xmlns:p14="http://schemas.microsoft.com/office/powerpoint/2010/main" val="85349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15</a:t>
            </a:fld>
            <a:endParaRPr lang="zh-CN" altLang="en-US"/>
          </a:p>
        </p:txBody>
      </p:sp>
    </p:spTree>
    <p:extLst>
      <p:ext uri="{BB962C8B-B14F-4D97-AF65-F5344CB8AC3E}">
        <p14:creationId xmlns:p14="http://schemas.microsoft.com/office/powerpoint/2010/main" val="63679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16</a:t>
            </a:fld>
            <a:endParaRPr lang="zh-CN" altLang="en-US"/>
          </a:p>
        </p:txBody>
      </p:sp>
    </p:spTree>
    <p:extLst>
      <p:ext uri="{BB962C8B-B14F-4D97-AF65-F5344CB8AC3E}">
        <p14:creationId xmlns:p14="http://schemas.microsoft.com/office/powerpoint/2010/main" val="50903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17</a:t>
            </a:fld>
            <a:endParaRPr lang="zh-CN" altLang="en-US"/>
          </a:p>
        </p:txBody>
      </p:sp>
    </p:spTree>
    <p:extLst>
      <p:ext uri="{BB962C8B-B14F-4D97-AF65-F5344CB8AC3E}">
        <p14:creationId xmlns:p14="http://schemas.microsoft.com/office/powerpoint/2010/main" val="3849496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18</a:t>
            </a:fld>
            <a:endParaRPr lang="zh-CN" altLang="en-US"/>
          </a:p>
        </p:txBody>
      </p:sp>
    </p:spTree>
    <p:extLst>
      <p:ext uri="{BB962C8B-B14F-4D97-AF65-F5344CB8AC3E}">
        <p14:creationId xmlns:p14="http://schemas.microsoft.com/office/powerpoint/2010/main" val="2296653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19</a:t>
            </a:fld>
            <a:endParaRPr lang="zh-CN" altLang="en-US"/>
          </a:p>
        </p:txBody>
      </p:sp>
    </p:spTree>
    <p:extLst>
      <p:ext uri="{BB962C8B-B14F-4D97-AF65-F5344CB8AC3E}">
        <p14:creationId xmlns:p14="http://schemas.microsoft.com/office/powerpoint/2010/main" val="359060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20</a:t>
            </a:fld>
            <a:endParaRPr lang="zh-CN" altLang="en-US"/>
          </a:p>
        </p:txBody>
      </p:sp>
    </p:spTree>
    <p:extLst>
      <p:ext uri="{BB962C8B-B14F-4D97-AF65-F5344CB8AC3E}">
        <p14:creationId xmlns:p14="http://schemas.microsoft.com/office/powerpoint/2010/main" val="3964977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22</a:t>
            </a:fld>
            <a:endParaRPr lang="zh-CN" altLang="en-US"/>
          </a:p>
        </p:txBody>
      </p:sp>
    </p:spTree>
    <p:extLst>
      <p:ext uri="{BB962C8B-B14F-4D97-AF65-F5344CB8AC3E}">
        <p14:creationId xmlns:p14="http://schemas.microsoft.com/office/powerpoint/2010/main" val="77447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a:t>
            </a:fld>
            <a:endParaRPr lang="zh-CN" altLang="en-US"/>
          </a:p>
        </p:txBody>
      </p:sp>
    </p:spTree>
    <p:extLst>
      <p:ext uri="{BB962C8B-B14F-4D97-AF65-F5344CB8AC3E}">
        <p14:creationId xmlns:p14="http://schemas.microsoft.com/office/powerpoint/2010/main" val="2351293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23</a:t>
            </a:fld>
            <a:endParaRPr lang="zh-CN" altLang="en-US"/>
          </a:p>
        </p:txBody>
      </p:sp>
    </p:spTree>
    <p:extLst>
      <p:ext uri="{BB962C8B-B14F-4D97-AF65-F5344CB8AC3E}">
        <p14:creationId xmlns:p14="http://schemas.microsoft.com/office/powerpoint/2010/main" val="2772578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283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8934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917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27</a:t>
            </a:fld>
            <a:endParaRPr lang="zh-CN" altLang="en-US"/>
          </a:p>
        </p:txBody>
      </p:sp>
    </p:spTree>
    <p:extLst>
      <p:ext uri="{BB962C8B-B14F-4D97-AF65-F5344CB8AC3E}">
        <p14:creationId xmlns:p14="http://schemas.microsoft.com/office/powerpoint/2010/main" val="2490544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28</a:t>
            </a:fld>
            <a:endParaRPr lang="zh-CN" altLang="en-US"/>
          </a:p>
        </p:txBody>
      </p:sp>
    </p:spTree>
    <p:extLst>
      <p:ext uri="{BB962C8B-B14F-4D97-AF65-F5344CB8AC3E}">
        <p14:creationId xmlns:p14="http://schemas.microsoft.com/office/powerpoint/2010/main" val="1765276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29</a:t>
            </a:fld>
            <a:endParaRPr lang="zh-CN" altLang="en-US"/>
          </a:p>
        </p:txBody>
      </p:sp>
    </p:spTree>
    <p:extLst>
      <p:ext uri="{BB962C8B-B14F-4D97-AF65-F5344CB8AC3E}">
        <p14:creationId xmlns:p14="http://schemas.microsoft.com/office/powerpoint/2010/main" val="1021044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30</a:t>
            </a:fld>
            <a:endParaRPr lang="zh-CN" altLang="en-US"/>
          </a:p>
        </p:txBody>
      </p:sp>
    </p:spTree>
    <p:extLst>
      <p:ext uri="{BB962C8B-B14F-4D97-AF65-F5344CB8AC3E}">
        <p14:creationId xmlns:p14="http://schemas.microsoft.com/office/powerpoint/2010/main" val="1308550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31</a:t>
            </a:fld>
            <a:endParaRPr lang="zh-CN" altLang="en-US"/>
          </a:p>
        </p:txBody>
      </p:sp>
    </p:spTree>
    <p:extLst>
      <p:ext uri="{BB962C8B-B14F-4D97-AF65-F5344CB8AC3E}">
        <p14:creationId xmlns:p14="http://schemas.microsoft.com/office/powerpoint/2010/main" val="3129128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848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0618-AC7C-4AD5-8FFE-497CCF3813E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5139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33</a:t>
            </a:fld>
            <a:endParaRPr lang="zh-CN" altLang="en-US"/>
          </a:p>
        </p:txBody>
      </p:sp>
    </p:spTree>
    <p:extLst>
      <p:ext uri="{BB962C8B-B14F-4D97-AF65-F5344CB8AC3E}">
        <p14:creationId xmlns:p14="http://schemas.microsoft.com/office/powerpoint/2010/main" val="297640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6</a:t>
            </a:fld>
            <a:endParaRPr lang="zh-CN" altLang="en-US"/>
          </a:p>
        </p:txBody>
      </p:sp>
    </p:spTree>
    <p:extLst>
      <p:ext uri="{BB962C8B-B14F-4D97-AF65-F5344CB8AC3E}">
        <p14:creationId xmlns:p14="http://schemas.microsoft.com/office/powerpoint/2010/main" val="295148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7</a:t>
            </a:fld>
            <a:endParaRPr lang="zh-CN" altLang="en-US"/>
          </a:p>
        </p:txBody>
      </p:sp>
    </p:spTree>
    <p:extLst>
      <p:ext uri="{BB962C8B-B14F-4D97-AF65-F5344CB8AC3E}">
        <p14:creationId xmlns:p14="http://schemas.microsoft.com/office/powerpoint/2010/main" val="297397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8</a:t>
            </a:fld>
            <a:endParaRPr lang="zh-CN" altLang="en-US"/>
          </a:p>
        </p:txBody>
      </p:sp>
    </p:spTree>
    <p:extLst>
      <p:ext uri="{BB962C8B-B14F-4D97-AF65-F5344CB8AC3E}">
        <p14:creationId xmlns:p14="http://schemas.microsoft.com/office/powerpoint/2010/main" val="3031459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9</a:t>
            </a:fld>
            <a:endParaRPr lang="zh-CN" altLang="en-US"/>
          </a:p>
        </p:txBody>
      </p:sp>
    </p:spTree>
    <p:extLst>
      <p:ext uri="{BB962C8B-B14F-4D97-AF65-F5344CB8AC3E}">
        <p14:creationId xmlns:p14="http://schemas.microsoft.com/office/powerpoint/2010/main" val="190207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10</a:t>
            </a:fld>
            <a:endParaRPr lang="zh-CN" altLang="en-US"/>
          </a:p>
        </p:txBody>
      </p:sp>
    </p:spTree>
    <p:extLst>
      <p:ext uri="{BB962C8B-B14F-4D97-AF65-F5344CB8AC3E}">
        <p14:creationId xmlns:p14="http://schemas.microsoft.com/office/powerpoint/2010/main" val="357517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F90618-AC7C-4AD5-8FFE-497CCF3813E1}" type="slidenum">
              <a:rPr lang="zh-CN" altLang="en-US" smtClean="0"/>
              <a:t>11</a:t>
            </a:fld>
            <a:endParaRPr lang="zh-CN" altLang="en-US"/>
          </a:p>
        </p:txBody>
      </p:sp>
    </p:spTree>
    <p:extLst>
      <p:ext uri="{BB962C8B-B14F-4D97-AF65-F5344CB8AC3E}">
        <p14:creationId xmlns:p14="http://schemas.microsoft.com/office/powerpoint/2010/main" val="254924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8A4139-1D9A-4410-8D87-B153690EFED8}"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370016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8A4139-1D9A-4410-8D87-B153690EFED8}"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274887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8A4139-1D9A-4410-8D87-B153690EFED8}"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1485195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5573"/>
          <a:stretch/>
        </p:blipFill>
        <p:spPr>
          <a:xfrm>
            <a:off x="5400675" y="1"/>
            <a:ext cx="3743325" cy="6295869"/>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4049486" cy="4997237"/>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61857" y="3279651"/>
            <a:ext cx="4082143" cy="3578349"/>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23428"/>
          <a:stretch/>
        </p:blipFill>
        <p:spPr>
          <a:xfrm>
            <a:off x="-1" y="0"/>
            <a:ext cx="9144000" cy="685800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4400549"/>
            <a:ext cx="2043113" cy="2457450"/>
          </a:xfrm>
          <a:prstGeom prst="rect">
            <a:avLst/>
          </a:prstGeom>
        </p:spPr>
      </p:pic>
      <p:pic>
        <p:nvPicPr>
          <p:cNvPr id="12" name="图片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957388" cy="2381250"/>
          </a:xfrm>
          <a:prstGeom prst="rect">
            <a:avLst/>
          </a:prstGeom>
        </p:spPr>
      </p:pic>
    </p:spTree>
    <p:extLst>
      <p:ext uri="{BB962C8B-B14F-4D97-AF65-F5344CB8AC3E}">
        <p14:creationId xmlns:p14="http://schemas.microsoft.com/office/powerpoint/2010/main" val="287987986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5573"/>
          <a:stretch/>
        </p:blipFill>
        <p:spPr>
          <a:xfrm>
            <a:off x="5400675" y="1"/>
            <a:ext cx="3743325" cy="6295869"/>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23428"/>
          <a:stretch/>
        </p:blipFill>
        <p:spPr>
          <a:xfrm>
            <a:off x="-1" y="0"/>
            <a:ext cx="9144000" cy="6858000"/>
          </a:xfrm>
          <a:prstGeom prst="rect">
            <a:avLst/>
          </a:prstGeom>
        </p:spPr>
      </p:pic>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4400549"/>
            <a:ext cx="2043113" cy="2457450"/>
          </a:xfrm>
          <a:prstGeom prst="rect">
            <a:avLst/>
          </a:prstGeom>
        </p:spPr>
      </p:pic>
    </p:spTree>
    <p:extLst>
      <p:ext uri="{BB962C8B-B14F-4D97-AF65-F5344CB8AC3E}">
        <p14:creationId xmlns:p14="http://schemas.microsoft.com/office/powerpoint/2010/main" val="228698943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8A4139-1D9A-4410-8D87-B153690EFED8}"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141996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8A4139-1D9A-4410-8D87-B153690EFED8}" type="datetimeFigureOut">
              <a:rPr lang="en-US" smtClean="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161148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4139-1D9A-4410-8D87-B153690EFED8}"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542846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8A4139-1D9A-4410-8D87-B153690EFED8}" type="datetimeFigureOut">
              <a:rPr lang="en-US" smtClean="0"/>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225005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8A4139-1D9A-4410-8D87-B153690EFED8}" type="datetimeFigureOut">
              <a:rPr lang="en-US" smtClean="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376352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A4139-1D9A-4410-8D87-B153690EFED8}" type="datetimeFigureOut">
              <a:rPr lang="en-US" smtClean="0"/>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2450387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A4139-1D9A-4410-8D87-B153690EFED8}"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202171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A4139-1D9A-4410-8D87-B153690EFED8}" type="datetimeFigureOut">
              <a:rPr lang="en-US" smtClean="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0E02EE-A9E6-4AE6-94B7-C008FADBAA65}" type="slidenum">
              <a:rPr lang="en-US" smtClean="0"/>
              <a:t>‹#›</a:t>
            </a:fld>
            <a:endParaRPr lang="en-US"/>
          </a:p>
        </p:txBody>
      </p:sp>
    </p:spTree>
    <p:extLst>
      <p:ext uri="{BB962C8B-B14F-4D97-AF65-F5344CB8AC3E}">
        <p14:creationId xmlns:p14="http://schemas.microsoft.com/office/powerpoint/2010/main" val="197943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A4139-1D9A-4410-8D87-B153690EFED8}" type="datetimeFigureOut">
              <a:rPr lang="en-US" smtClean="0"/>
              <a:t>9/1/2023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02EE-A9E6-4AE6-94B7-C008FADBAA65}" type="slidenum">
              <a:rPr lang="en-US" smtClean="0"/>
              <a:t>‹#›</a:t>
            </a:fld>
            <a:endParaRPr lang="en-US"/>
          </a:p>
        </p:txBody>
      </p:sp>
    </p:spTree>
    <p:extLst>
      <p:ext uri="{BB962C8B-B14F-4D97-AF65-F5344CB8AC3E}">
        <p14:creationId xmlns:p14="http://schemas.microsoft.com/office/powerpoint/2010/main" val="3200502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292" y="1304712"/>
            <a:ext cx="7382768" cy="4622509"/>
          </a:xfrm>
          <a:prstGeom prst="rect">
            <a:avLst/>
          </a:prstGeom>
        </p:spPr>
      </p:pic>
      <p:sp>
        <p:nvSpPr>
          <p:cNvPr id="6" name="TextBox 5">
            <a:extLst>
              <a:ext uri="{FF2B5EF4-FFF2-40B4-BE49-F238E27FC236}">
                <a16:creationId xmlns="" xmlns:a16="http://schemas.microsoft.com/office/drawing/2014/main" id="{5AC31281-F500-7C19-1AF8-5EF2E56A2B00}"/>
              </a:ext>
            </a:extLst>
          </p:cNvPr>
          <p:cNvSpPr txBox="1"/>
          <p:nvPr/>
        </p:nvSpPr>
        <p:spPr>
          <a:xfrm>
            <a:off x="2928445" y="2036133"/>
            <a:ext cx="5525814" cy="3139321"/>
          </a:xfrm>
          <a:prstGeom prst="rect">
            <a:avLst/>
          </a:prstGeom>
          <a:noFill/>
        </p:spPr>
        <p:txBody>
          <a:bodyPr wrap="square">
            <a:spAutoFit/>
          </a:bodyPr>
          <a:lstStyle/>
          <a:p>
            <a:pPr algn="ctr"/>
            <a:r>
              <a:rPr lang="en-US" sz="6600" b="1" dirty="0" err="1">
                <a:solidFill>
                  <a:srgbClr val="FF0000"/>
                </a:solidFill>
                <a:effectLst/>
                <a:latin typeface="Times New Roman" pitchFamily="18" charset="0"/>
                <a:ea typeface="Times New Roman" pitchFamily="18" charset="0"/>
                <a:cs typeface="Times New Roman" pitchFamily="18" charset="0"/>
              </a:rPr>
              <a:t>Quang</a:t>
            </a:r>
            <a:r>
              <a:rPr lang="en-US" sz="6600" b="1" dirty="0">
                <a:solidFill>
                  <a:srgbClr val="FF0000"/>
                </a:solidFill>
                <a:effectLst/>
                <a:latin typeface="Times New Roman" pitchFamily="18" charset="0"/>
                <a:ea typeface="Times New Roman" pitchFamily="18" charset="0"/>
                <a:cs typeface="Times New Roman" pitchFamily="18" charset="0"/>
              </a:rPr>
              <a:t> </a:t>
            </a:r>
            <a:r>
              <a:rPr lang="en-US" sz="6600" b="1" dirty="0" err="1">
                <a:solidFill>
                  <a:srgbClr val="FF0000"/>
                </a:solidFill>
                <a:effectLst/>
                <a:latin typeface="Times New Roman" pitchFamily="18" charset="0"/>
                <a:ea typeface="Times New Roman" pitchFamily="18" charset="0"/>
                <a:cs typeface="Times New Roman" pitchFamily="18" charset="0"/>
              </a:rPr>
              <a:t>Trung</a:t>
            </a:r>
            <a:r>
              <a:rPr lang="en-US" sz="6600" b="1" dirty="0">
                <a:solidFill>
                  <a:srgbClr val="FF0000"/>
                </a:solidFill>
                <a:effectLst/>
                <a:latin typeface="Times New Roman" pitchFamily="18" charset="0"/>
                <a:ea typeface="Times New Roman" pitchFamily="18" charset="0"/>
                <a:cs typeface="Times New Roman" pitchFamily="18" charset="0"/>
              </a:rPr>
              <a:t> </a:t>
            </a:r>
            <a:r>
              <a:rPr lang="en-US" sz="6600" b="1" dirty="0" err="1">
                <a:solidFill>
                  <a:srgbClr val="FF0000"/>
                </a:solidFill>
                <a:effectLst/>
                <a:latin typeface="Times New Roman" pitchFamily="18" charset="0"/>
                <a:ea typeface="Times New Roman" pitchFamily="18" charset="0"/>
                <a:cs typeface="Times New Roman" pitchFamily="18" charset="0"/>
              </a:rPr>
              <a:t>đại</a:t>
            </a:r>
            <a:r>
              <a:rPr lang="en-US" sz="6600" b="1" dirty="0">
                <a:solidFill>
                  <a:srgbClr val="FF0000"/>
                </a:solidFill>
                <a:effectLst/>
                <a:latin typeface="Times New Roman" pitchFamily="18" charset="0"/>
                <a:ea typeface="Times New Roman" pitchFamily="18" charset="0"/>
                <a:cs typeface="Times New Roman" pitchFamily="18" charset="0"/>
              </a:rPr>
              <a:t> </a:t>
            </a:r>
            <a:r>
              <a:rPr lang="en-US" sz="6600" b="1" dirty="0" err="1">
                <a:solidFill>
                  <a:srgbClr val="FF0000"/>
                </a:solidFill>
                <a:effectLst/>
                <a:latin typeface="Times New Roman" pitchFamily="18" charset="0"/>
                <a:ea typeface="Times New Roman" pitchFamily="18" charset="0"/>
                <a:cs typeface="Times New Roman" pitchFamily="18" charset="0"/>
              </a:rPr>
              <a:t>phá</a:t>
            </a:r>
            <a:r>
              <a:rPr lang="en-US" sz="6600" b="1" dirty="0">
                <a:solidFill>
                  <a:srgbClr val="FF0000"/>
                </a:solidFill>
                <a:effectLst/>
                <a:latin typeface="Times New Roman" pitchFamily="18" charset="0"/>
                <a:ea typeface="Times New Roman" pitchFamily="18" charset="0"/>
                <a:cs typeface="Times New Roman" pitchFamily="18" charset="0"/>
              </a:rPr>
              <a:t> </a:t>
            </a:r>
            <a:r>
              <a:rPr lang="en-US" sz="6600" b="1" dirty="0" err="1">
                <a:solidFill>
                  <a:srgbClr val="FF0000"/>
                </a:solidFill>
                <a:effectLst/>
                <a:latin typeface="Times New Roman" pitchFamily="18" charset="0"/>
                <a:ea typeface="Times New Roman" pitchFamily="18" charset="0"/>
                <a:cs typeface="Times New Roman" pitchFamily="18" charset="0"/>
              </a:rPr>
              <a:t>quân</a:t>
            </a:r>
            <a:r>
              <a:rPr lang="en-US" sz="6600" b="1" dirty="0">
                <a:solidFill>
                  <a:srgbClr val="FF0000"/>
                </a:solidFill>
                <a:effectLst/>
                <a:latin typeface="Times New Roman" pitchFamily="18" charset="0"/>
                <a:ea typeface="Times New Roman" pitchFamily="18" charset="0"/>
                <a:cs typeface="Times New Roman" pitchFamily="18" charset="0"/>
              </a:rPr>
              <a:t> </a:t>
            </a:r>
            <a:r>
              <a:rPr lang="en-US" sz="6600" b="1" dirty="0" err="1">
                <a:solidFill>
                  <a:srgbClr val="FF0000"/>
                </a:solidFill>
                <a:effectLst/>
                <a:latin typeface="Times New Roman" pitchFamily="18" charset="0"/>
                <a:ea typeface="Times New Roman" pitchFamily="18" charset="0"/>
                <a:cs typeface="Times New Roman" pitchFamily="18" charset="0"/>
              </a:rPr>
              <a:t>thanh</a:t>
            </a:r>
            <a:endParaRPr lang="en-US" sz="6600"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9F993789-E33F-D932-3979-750172B23FB9}"/>
              </a:ext>
            </a:extLst>
          </p:cNvPr>
          <p:cNvSpPr txBox="1"/>
          <p:nvPr/>
        </p:nvSpPr>
        <p:spPr>
          <a:xfrm>
            <a:off x="3962400" y="5334000"/>
            <a:ext cx="4889480" cy="769441"/>
          </a:xfrm>
          <a:prstGeom prst="rect">
            <a:avLst/>
          </a:prstGeom>
          <a:noFill/>
        </p:spPr>
        <p:txBody>
          <a:bodyPr wrap="none" rtlCol="0">
            <a:spAutoFit/>
          </a:bodyPr>
          <a:lstStyle/>
          <a:p>
            <a:r>
              <a:rPr lang="en-US" sz="4400" b="1" dirty="0">
                <a:solidFill>
                  <a:schemeClr val="accent2">
                    <a:lumMod val="75000"/>
                  </a:schemeClr>
                </a:solidFill>
                <a:latin typeface="Times New Roman" pitchFamily="18" charset="0"/>
                <a:cs typeface="Times New Roman" pitchFamily="18" charset="0"/>
              </a:rPr>
              <a:t>(</a:t>
            </a:r>
            <a:r>
              <a:rPr lang="en-US" sz="4400" b="1" dirty="0" err="1">
                <a:solidFill>
                  <a:schemeClr val="accent2">
                    <a:lumMod val="75000"/>
                  </a:schemeClr>
                </a:solidFill>
                <a:latin typeface="Times New Roman" pitchFamily="18" charset="0"/>
                <a:cs typeface="Times New Roman" pitchFamily="18" charset="0"/>
              </a:rPr>
              <a:t>Hồi</a:t>
            </a:r>
            <a:r>
              <a:rPr lang="en-US" sz="4400" b="1" dirty="0">
                <a:solidFill>
                  <a:schemeClr val="accent2">
                    <a:lumMod val="75000"/>
                  </a:schemeClr>
                </a:solidFill>
                <a:latin typeface="Times New Roman" pitchFamily="18" charset="0"/>
                <a:cs typeface="Times New Roman" pitchFamily="18" charset="0"/>
              </a:rPr>
              <a:t> </a:t>
            </a:r>
            <a:r>
              <a:rPr lang="en-US" sz="4400" b="1" dirty="0" err="1">
                <a:solidFill>
                  <a:schemeClr val="accent2">
                    <a:lumMod val="75000"/>
                  </a:schemeClr>
                </a:solidFill>
                <a:latin typeface="Times New Roman" pitchFamily="18" charset="0"/>
                <a:cs typeface="Times New Roman" pitchFamily="18" charset="0"/>
              </a:rPr>
              <a:t>thứ</a:t>
            </a:r>
            <a:r>
              <a:rPr lang="en-US" sz="4400" b="1" dirty="0">
                <a:solidFill>
                  <a:schemeClr val="accent2">
                    <a:lumMod val="75000"/>
                  </a:schemeClr>
                </a:solidFill>
                <a:latin typeface="Times New Roman" pitchFamily="18" charset="0"/>
                <a:cs typeface="Times New Roman" pitchFamily="18" charset="0"/>
              </a:rPr>
              <a:t> </a:t>
            </a:r>
            <a:r>
              <a:rPr lang="en-US" sz="4400" b="1" dirty="0" err="1">
                <a:solidFill>
                  <a:schemeClr val="accent2">
                    <a:lumMod val="75000"/>
                  </a:schemeClr>
                </a:solidFill>
                <a:latin typeface="Times New Roman" pitchFamily="18" charset="0"/>
                <a:cs typeface="Times New Roman" pitchFamily="18" charset="0"/>
              </a:rPr>
              <a:t>mười</a:t>
            </a:r>
            <a:r>
              <a:rPr lang="en-US" sz="4400" b="1" dirty="0">
                <a:solidFill>
                  <a:schemeClr val="accent2">
                    <a:lumMod val="75000"/>
                  </a:schemeClr>
                </a:solidFill>
                <a:latin typeface="Times New Roman" pitchFamily="18" charset="0"/>
                <a:cs typeface="Times New Roman" pitchFamily="18" charset="0"/>
              </a:rPr>
              <a:t> </a:t>
            </a:r>
            <a:r>
              <a:rPr lang="en-US" sz="4400" b="1" dirty="0" err="1">
                <a:solidFill>
                  <a:schemeClr val="accent2">
                    <a:lumMod val="75000"/>
                  </a:schemeClr>
                </a:solidFill>
                <a:latin typeface="Times New Roman" pitchFamily="18" charset="0"/>
                <a:cs typeface="Times New Roman" pitchFamily="18" charset="0"/>
              </a:rPr>
              <a:t>bốn</a:t>
            </a:r>
            <a:r>
              <a:rPr lang="en-US" sz="4400" b="1" dirty="0">
                <a:solidFill>
                  <a:schemeClr val="accent2">
                    <a:lumMod val="75000"/>
                  </a:schemeClr>
                </a:solidFill>
                <a:latin typeface="Times New Roman" pitchFamily="18" charset="0"/>
                <a:cs typeface="Times New Roman" pitchFamily="18" charset="0"/>
              </a:rPr>
              <a:t>)</a:t>
            </a:r>
          </a:p>
        </p:txBody>
      </p:sp>
      <p:pic>
        <p:nvPicPr>
          <p:cNvPr id="9" name="Picture 2" descr="Quang Trung | When the Cold Breeze Blows Away Wiki | Fandom">
            <a:extLst>
              <a:ext uri="{FF2B5EF4-FFF2-40B4-BE49-F238E27FC236}">
                <a16:creationId xmlns="" xmlns:a16="http://schemas.microsoft.com/office/drawing/2014/main" id="{8E960506-79A9-1902-2388-CA0F443ADF4A}"/>
              </a:ext>
            </a:extLst>
          </p:cNvPr>
          <p:cNvPicPr>
            <a:picLocks noChangeAspect="1" noChangeArrowheads="1"/>
          </p:cNvPicPr>
          <p:nvPr/>
        </p:nvPicPr>
        <p:blipFill>
          <a:blip r:embed="rId4">
            <a:alphaModFix amt="72000"/>
            <a:extLst>
              <a:ext uri="{BEBA8EAE-BF5A-486C-A8C5-ECC9F3942E4B}">
                <a14:imgProps xmlns:a14="http://schemas.microsoft.com/office/drawing/2010/main">
                  <a14:imgLayer r:embed="rId5">
                    <a14:imgEffect>
                      <a14:backgroundRemoval t="1758" b="99512" l="840" r="98179">
                        <a14:foregroundMark x1="21849" y1="71387" x2="14566" y2="82324"/>
                        <a14:foregroundMark x1="14566" y1="82324" x2="46218" y2="94727"/>
                        <a14:foregroundMark x1="46218" y1="94727" x2="95658" y2="97754"/>
                        <a14:foregroundMark x1="95798" y1="85449" x2="98599" y2="91797"/>
                        <a14:foregroundMark x1="55602" y1="21680" x2="62885" y2="36426"/>
                        <a14:foregroundMark x1="59524" y1="21289" x2="66667" y2="24902"/>
                        <a14:foregroundMark x1="57003" y1="16699" x2="49440" y2="17383"/>
                        <a14:foregroundMark x1="38095" y1="1953" x2="40616" y2="14551"/>
                        <a14:foregroundMark x1="31513" y1="6250" x2="28431" y2="17383"/>
                        <a14:foregroundMark x1="44678" y1="12109" x2="51961" y2="14844"/>
                        <a14:foregroundMark x1="31232" y1="3906" x2="28852" y2="8496"/>
                        <a14:foregroundMark x1="7143" y1="86816" x2="25070" y2="99609"/>
                        <a14:foregroundMark x1="4342" y1="81641" x2="840" y2="85449"/>
                        <a14:foregroundMark x1="17927" y1="70117" x2="16106" y2="71387"/>
                        <a14:foregroundMark x1="64566" y1="20703" x2="64566" y2="21094"/>
                        <a14:foregroundMark x1="74930" y1="31152" x2="76471" y2="31934"/>
                      </a14:backgroundRemoval>
                    </a14:imgEffect>
                  </a14:imgLayer>
                </a14:imgProps>
              </a:ext>
              <a:ext uri="{28A0092B-C50C-407E-A947-70E740481C1C}">
                <a14:useLocalDpi xmlns:a14="http://schemas.microsoft.com/office/drawing/2010/main" val="0"/>
              </a:ext>
            </a:extLst>
          </a:blip>
          <a:srcRect/>
          <a:stretch>
            <a:fillRect/>
          </a:stretch>
        </p:blipFill>
        <p:spPr bwMode="auto">
          <a:xfrm>
            <a:off x="-244825" y="-723950"/>
            <a:ext cx="3970521" cy="759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0628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68B731D-3C6A-D304-70FC-20F7E4278D29}"/>
              </a:ext>
            </a:extLst>
          </p:cNvPr>
          <p:cNvSpPr txBox="1"/>
          <p:nvPr/>
        </p:nvSpPr>
        <p:spPr>
          <a:xfrm>
            <a:off x="94593" y="-309645"/>
            <a:ext cx="4572000" cy="1135888"/>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Times New Roman" pitchFamily="18" charset="0"/>
                <a:cs typeface="Times New Roman" pitchFamily="18" charset="0"/>
              </a:rPr>
              <a:t>2. Tác phẩm</a:t>
            </a:r>
          </a:p>
        </p:txBody>
      </p:sp>
      <p:cxnSp>
        <p:nvCxnSpPr>
          <p:cNvPr id="9" name="Straight Connector 8">
            <a:extLst>
              <a:ext uri="{FF2B5EF4-FFF2-40B4-BE49-F238E27FC236}">
                <a16:creationId xmlns="" xmlns:a16="http://schemas.microsoft.com/office/drawing/2014/main" id="{1118C9AF-362D-8BD5-3E20-5D9DFA10641B}"/>
              </a:ext>
            </a:extLst>
          </p:cNvPr>
          <p:cNvCxnSpPr>
            <a:cxnSpLocks/>
          </p:cNvCxnSpPr>
          <p:nvPr/>
        </p:nvCxnSpPr>
        <p:spPr>
          <a:xfrm>
            <a:off x="157655" y="919244"/>
            <a:ext cx="2017987" cy="0"/>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 xmlns:a16="http://schemas.microsoft.com/office/drawing/2014/main" id="{FC448995-399D-8153-4169-02C48D5C47B5}"/>
              </a:ext>
            </a:extLst>
          </p:cNvPr>
          <p:cNvSpPr txBox="1"/>
          <p:nvPr/>
        </p:nvSpPr>
        <p:spPr>
          <a:xfrm>
            <a:off x="1133146" y="1623438"/>
            <a:ext cx="3533447" cy="4247317"/>
          </a:xfrm>
          <a:prstGeom prst="rect">
            <a:avLst/>
          </a:prstGeom>
          <a:noFill/>
        </p:spPr>
        <p:txBody>
          <a:bodyPr wrap="square">
            <a:spAutoFit/>
          </a:bodyPr>
          <a:lstStyle/>
          <a:p>
            <a:pPr marL="0" marR="0" algn="just">
              <a:lnSpc>
                <a:spcPct val="150000"/>
              </a:lnSpc>
              <a:spcBef>
                <a:spcPts val="0"/>
              </a:spcBef>
              <a:spcAft>
                <a:spcPts val="0"/>
              </a:spcAft>
            </a:pPr>
            <a:r>
              <a:rPr lang="en-US" sz="3600" dirty="0" err="1">
                <a:effectLst/>
                <a:latin typeface="Times New Roman" pitchFamily="18" charset="0"/>
                <a:ea typeface="Calibri" panose="020F0502020204030204" pitchFamily="34" charset="0"/>
                <a:cs typeface="Times New Roman" pitchFamily="18" charset="0"/>
              </a:rPr>
              <a:t>Văn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bản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học</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nằm</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trong</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hồi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thứ</a:t>
            </a:r>
            <a:r>
              <a:rPr lang="en-US" sz="3600" dirty="0">
                <a:effectLst/>
                <a:latin typeface="Times New Roman" pitchFamily="18" charset="0"/>
                <a:ea typeface="Calibri" panose="020F0502020204030204" pitchFamily="34" charset="0"/>
                <a:cs typeface="Times New Roman" pitchFamily="18" charset="0"/>
              </a:rPr>
              <a:t> 14 </a:t>
            </a:r>
            <a:r>
              <a:rPr lang="en-US" sz="3600" dirty="0" err="1">
                <a:effectLst/>
                <a:latin typeface="Times New Roman" pitchFamily="18" charset="0"/>
                <a:ea typeface="Calibri" panose="020F0502020204030204" pitchFamily="34" charset="0"/>
                <a:cs typeface="Times New Roman" pitchFamily="18" charset="0"/>
              </a:rPr>
              <a:t>về</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sự</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kiện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vua</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Quang</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Trung</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đại</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phá</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quân</a:t>
            </a:r>
            <a:r>
              <a:rPr lang="en-US" sz="3600" dirty="0">
                <a:effectLst/>
                <a:latin typeface="Times New Roman" pitchFamily="18" charset="0"/>
                <a:ea typeface="Calibri" panose="020F0502020204030204" pitchFamily="34" charset="0"/>
                <a:cs typeface="Times New Roman" pitchFamily="18" charset="0"/>
              </a:rPr>
              <a:t> </a:t>
            </a:r>
            <a:r>
              <a:rPr lang="en-US" sz="3600" dirty="0" err="1">
                <a:effectLst/>
                <a:latin typeface="Times New Roman" pitchFamily="18" charset="0"/>
                <a:ea typeface="Calibri" panose="020F0502020204030204" pitchFamily="34" charset="0"/>
                <a:cs typeface="Times New Roman" pitchFamily="18" charset="0"/>
              </a:rPr>
              <a:t>Thanh</a:t>
            </a:r>
            <a:endParaRPr lang="en-US" sz="3600" dirty="0">
              <a:effectLst/>
              <a:latin typeface="Times New Roman" pitchFamily="18" charset="0"/>
              <a:ea typeface="Calibri" panose="020F0502020204030204" pitchFamily="34" charset="0"/>
              <a:cs typeface="Times New Roman" pitchFamily="18" charset="0"/>
            </a:endParaRPr>
          </a:p>
        </p:txBody>
      </p:sp>
      <p:pic>
        <p:nvPicPr>
          <p:cNvPr id="6" name="Picture 5" descr="A red and gold book cover&#10;&#10;Description automatically generated with low confidence">
            <a:extLst>
              <a:ext uri="{FF2B5EF4-FFF2-40B4-BE49-F238E27FC236}">
                <a16:creationId xmlns="" xmlns:a16="http://schemas.microsoft.com/office/drawing/2014/main" id="{5699864B-CC60-C0A8-AE39-E5BA6B2A9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779" y="992818"/>
            <a:ext cx="2793453" cy="5248306"/>
          </a:xfrm>
          <a:prstGeom prst="rect">
            <a:avLst/>
          </a:prstGeom>
        </p:spPr>
      </p:pic>
    </p:spTree>
    <p:extLst>
      <p:ext uri="{BB962C8B-B14F-4D97-AF65-F5344CB8AC3E}">
        <p14:creationId xmlns:p14="http://schemas.microsoft.com/office/powerpoint/2010/main" val="224236604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68B731D-3C6A-D304-70FC-20F7E4278D29}"/>
              </a:ext>
            </a:extLst>
          </p:cNvPr>
          <p:cNvSpPr txBox="1"/>
          <p:nvPr/>
        </p:nvSpPr>
        <p:spPr>
          <a:xfrm>
            <a:off x="94593" y="-309645"/>
            <a:ext cx="4572000" cy="1135247"/>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2. </a:t>
            </a:r>
            <a:r>
              <a:rPr kumimoji="0" lang="en-US" sz="4000" b="0" i="0" u="none" strike="noStrike" kern="1200" cap="none" spc="0" normalizeH="0" baseline="0" noProof="0" dirty="0" err="1">
                <a:ln>
                  <a:noFill/>
                </a:ln>
                <a:solidFill>
                  <a:prstClr val="black"/>
                </a:solidFill>
                <a:effectLst/>
                <a:uLnTx/>
                <a:uFillTx/>
                <a:latin typeface="#9Slide04 NewParis Headline" panose="02070500080000000003" pitchFamily="18" charset="0"/>
                <a:cs typeface="+mn-cs"/>
              </a:rPr>
              <a:t>Tác</a:t>
            </a:r>
            <a:r>
              <a:rPr kumimoji="0" lang="en-US" sz="4000" b="0" i="0" u="none" strike="noStrike" kern="1200" cap="none" spc="0" normalizeH="0" baseline="0" noProof="0" dirty="0">
                <a:ln>
                  <a:noFill/>
                </a:ln>
                <a:solidFill>
                  <a:prstClr val="black"/>
                </a:solidFill>
                <a:effectLst/>
                <a:uLnTx/>
                <a:uFillTx/>
                <a:latin typeface="#9Slide04 NewParis Headline" panose="02070500080000000003"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phẩm</a:t>
            </a:r>
            <a:endPar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cxnSp>
        <p:nvCxnSpPr>
          <p:cNvPr id="9" name="Straight Connector 8">
            <a:extLst>
              <a:ext uri="{FF2B5EF4-FFF2-40B4-BE49-F238E27FC236}">
                <a16:creationId xmlns="" xmlns:a16="http://schemas.microsoft.com/office/drawing/2014/main" id="{1118C9AF-362D-8BD5-3E20-5D9DFA10641B}"/>
              </a:ext>
            </a:extLst>
          </p:cNvPr>
          <p:cNvCxnSpPr>
            <a:cxnSpLocks/>
          </p:cNvCxnSpPr>
          <p:nvPr/>
        </p:nvCxnSpPr>
        <p:spPr>
          <a:xfrm>
            <a:off x="157655" y="919244"/>
            <a:ext cx="2017987" cy="0"/>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 xmlns:a16="http://schemas.microsoft.com/office/drawing/2014/main" id="{FC448995-399D-8153-4169-02C48D5C47B5}"/>
              </a:ext>
            </a:extLst>
          </p:cNvPr>
          <p:cNvSpPr txBox="1"/>
          <p:nvPr/>
        </p:nvSpPr>
        <p:spPr>
          <a:xfrm>
            <a:off x="3216165" y="1653517"/>
            <a:ext cx="4572001" cy="3785652"/>
          </a:xfrm>
          <a:prstGeom prst="rect">
            <a:avLst/>
          </a:prstGeom>
          <a:noFill/>
        </p:spPr>
        <p:txBody>
          <a:bodyPr wrap="square">
            <a:spAutoFit/>
          </a:bodyPr>
          <a:lstStyle/>
          <a:p>
            <a:pPr marL="0" marR="0" algn="just">
              <a:lnSpc>
                <a:spcPct val="150000"/>
              </a:lnSpc>
              <a:spcBef>
                <a:spcPts val="0"/>
              </a:spcBef>
              <a:spcAft>
                <a:spcPts val="0"/>
              </a:spcAft>
            </a:pPr>
            <a:r>
              <a:rPr lang="vi-VN" sz="4000" b="1" i="1" dirty="0">
                <a:effectLst/>
                <a:latin typeface="Times New Roman" pitchFamily="18" charset="0"/>
                <a:ea typeface="Calibri" panose="020F0502020204030204" pitchFamily="34" charset="0"/>
                <a:cs typeface="Times New Roman" pitchFamily="18" charset="0"/>
              </a:rPr>
              <a:t>b. Thể loại: </a:t>
            </a:r>
            <a:r>
              <a:rPr lang="vi-VN" sz="4000" dirty="0">
                <a:effectLst/>
                <a:latin typeface="Times New Roman" pitchFamily="18" charset="0"/>
                <a:ea typeface="Calibri" panose="020F0502020204030204" pitchFamily="34" charset="0"/>
                <a:cs typeface="Times New Roman" pitchFamily="18" charset="0"/>
              </a:rPr>
              <a:t>Tiểu thuyết chương hồi</a:t>
            </a:r>
          </a:p>
          <a:p>
            <a:pPr marL="0" marR="0" algn="just">
              <a:lnSpc>
                <a:spcPct val="150000"/>
              </a:lnSpc>
              <a:spcBef>
                <a:spcPts val="0"/>
              </a:spcBef>
              <a:spcAft>
                <a:spcPts val="0"/>
              </a:spcAft>
            </a:pPr>
            <a:r>
              <a:rPr lang="vi-VN" sz="4000" b="1" dirty="0">
                <a:effectLst/>
                <a:latin typeface="Times New Roman" pitchFamily="18" charset="0"/>
                <a:ea typeface="Calibri" panose="020F0502020204030204" pitchFamily="34" charset="0"/>
                <a:cs typeface="Times New Roman" pitchFamily="18" charset="0"/>
              </a:rPr>
              <a:t>c. Phương thức biểu đạt chính: </a:t>
            </a:r>
            <a:r>
              <a:rPr lang="vi-VN" sz="4000" dirty="0">
                <a:effectLst/>
                <a:latin typeface="Times New Roman" pitchFamily="18" charset="0"/>
                <a:ea typeface="Calibri" panose="020F0502020204030204" pitchFamily="34" charset="0"/>
                <a:cs typeface="Times New Roman" pitchFamily="18" charset="0"/>
              </a:rPr>
              <a:t>tự sự</a:t>
            </a:r>
          </a:p>
        </p:txBody>
      </p:sp>
      <p:pic>
        <p:nvPicPr>
          <p:cNvPr id="6" name="Picture 5" descr="A red and gold book cover&#10;&#10;Description automatically generated with low confidence">
            <a:extLst>
              <a:ext uri="{FF2B5EF4-FFF2-40B4-BE49-F238E27FC236}">
                <a16:creationId xmlns="" xmlns:a16="http://schemas.microsoft.com/office/drawing/2014/main" id="{5699864B-CC60-C0A8-AE39-E5BA6B2A9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66" y="1266087"/>
            <a:ext cx="2793453" cy="5248306"/>
          </a:xfrm>
          <a:prstGeom prst="rect">
            <a:avLst/>
          </a:prstGeom>
        </p:spPr>
      </p:pic>
    </p:spTree>
    <p:extLst>
      <p:ext uri="{BB962C8B-B14F-4D97-AF65-F5344CB8AC3E}">
        <p14:creationId xmlns:p14="http://schemas.microsoft.com/office/powerpoint/2010/main" val="226176462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BB6F9DE-B92A-AB61-1E68-1F7253B73937}"/>
              </a:ext>
            </a:extLst>
          </p:cNvPr>
          <p:cNvSpPr txBox="1"/>
          <p:nvPr/>
        </p:nvSpPr>
        <p:spPr>
          <a:xfrm>
            <a:off x="533400" y="-152400"/>
            <a:ext cx="8305800" cy="6934334"/>
          </a:xfrm>
          <a:prstGeom prst="rect">
            <a:avLst/>
          </a:prstGeom>
          <a:noFill/>
        </p:spPr>
        <p:txBody>
          <a:bodyPr wrap="square">
            <a:spAutoFit/>
          </a:bodyPr>
          <a:lstStyle/>
          <a:p>
            <a:pPr marL="0" marR="0" algn="just">
              <a:lnSpc>
                <a:spcPct val="150000"/>
              </a:lnSpc>
              <a:spcBef>
                <a:spcPts val="0"/>
              </a:spcBef>
              <a:spcAft>
                <a:spcPts val="0"/>
              </a:spcAft>
            </a:pPr>
            <a:r>
              <a:rPr lang="en-US" sz="3000" b="1" dirty="0">
                <a:effectLst/>
                <a:latin typeface="Times New Roman" pitchFamily="18" charset="0"/>
                <a:ea typeface="Calibri" panose="020F0502020204030204" pitchFamily="34" charset="0"/>
                <a:cs typeface="Times New Roman" pitchFamily="18" charset="0"/>
              </a:rPr>
              <a:t>d. </a:t>
            </a:r>
            <a:r>
              <a:rPr lang="en-US" sz="3000" b="1" dirty="0" err="1">
                <a:effectLst/>
                <a:latin typeface="Times New Roman" pitchFamily="18" charset="0"/>
                <a:ea typeface="Calibri" panose="020F0502020204030204" pitchFamily="34" charset="0"/>
                <a:cs typeface="Times New Roman" pitchFamily="18" charset="0"/>
              </a:rPr>
              <a:t>Bố</a:t>
            </a:r>
            <a:r>
              <a:rPr lang="en-US" sz="3000" b="1" dirty="0">
                <a:effectLst/>
                <a:latin typeface="Times New Roman" pitchFamily="18" charset="0"/>
                <a:ea typeface="Calibri" panose="020F0502020204030204" pitchFamily="34" charset="0"/>
                <a:cs typeface="Times New Roman" pitchFamily="18" charset="0"/>
              </a:rPr>
              <a:t> </a:t>
            </a:r>
            <a:r>
              <a:rPr lang="en-US" sz="3000" b="1" dirty="0" err="1">
                <a:effectLst/>
                <a:latin typeface="Times New Roman" pitchFamily="18" charset="0"/>
                <a:ea typeface="Calibri" panose="020F0502020204030204" pitchFamily="34" charset="0"/>
                <a:cs typeface="Times New Roman" pitchFamily="18" charset="0"/>
              </a:rPr>
              <a:t>cục</a:t>
            </a:r>
            <a:endParaRPr lang="en-US" sz="3000" b="1" dirty="0">
              <a:effectLst/>
              <a:latin typeface="Times New Roman" pitchFamily="18" charset="0"/>
              <a:ea typeface="Calibri" panose="020F0502020204030204" pitchFamily="34" charset="0"/>
              <a:cs typeface="Times New Roman" pitchFamily="18" charset="0"/>
            </a:endParaRPr>
          </a:p>
          <a:p>
            <a:pPr marL="0" marR="0" algn="just">
              <a:lnSpc>
                <a:spcPct val="150000"/>
              </a:lnSpc>
              <a:spcBef>
                <a:spcPts val="0"/>
              </a:spcBef>
              <a:spcAft>
                <a:spcPts val="0"/>
              </a:spcAft>
            </a:pP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Gồm</a:t>
            </a:r>
            <a:r>
              <a:rPr lang="en-US" sz="3000" dirty="0">
                <a:effectLst/>
                <a:latin typeface="Times New Roman" pitchFamily="18" charset="0"/>
                <a:ea typeface="Calibri" panose="020F0502020204030204" pitchFamily="34" charset="0"/>
                <a:cs typeface="Times New Roman" pitchFamily="18" charset="0"/>
              </a:rPr>
              <a:t> 3 </a:t>
            </a:r>
            <a:r>
              <a:rPr lang="en-US" sz="3000" dirty="0" err="1">
                <a:effectLst/>
                <a:latin typeface="Times New Roman" pitchFamily="18" charset="0"/>
                <a:ea typeface="Calibri" panose="020F0502020204030204" pitchFamily="34" charset="0"/>
                <a:cs typeface="Times New Roman" pitchFamily="18" charset="0"/>
              </a:rPr>
              <a:t>phần</a:t>
            </a:r>
            <a:r>
              <a:rPr lang="en-US" sz="3000" dirty="0">
                <a:effectLst/>
                <a:latin typeface="Times New Roman" pitchFamily="18" charset="0"/>
                <a:ea typeface="Calibri" panose="020F0502020204030204" pitchFamily="34" charset="0"/>
                <a:cs typeface="Times New Roman" pitchFamily="18" charset="0"/>
              </a:rPr>
              <a:t> :</a:t>
            </a:r>
          </a:p>
          <a:p>
            <a:pPr marL="0" marR="0" algn="just">
              <a:lnSpc>
                <a:spcPct val="150000"/>
              </a:lnSpc>
              <a:spcBef>
                <a:spcPts val="0"/>
              </a:spcBef>
              <a:spcAft>
                <a:spcPts val="0"/>
              </a:spcAft>
            </a:pPr>
            <a:r>
              <a:rPr lang="en-US" sz="3000" b="1" dirty="0">
                <a:effectLst/>
                <a:latin typeface="Times New Roman" pitchFamily="18" charset="0"/>
                <a:ea typeface="Calibri" panose="020F0502020204030204" pitchFamily="34" charset="0"/>
                <a:cs typeface="Times New Roman" pitchFamily="18" charset="0"/>
              </a:rPr>
              <a:t>   </a:t>
            </a:r>
            <a:r>
              <a:rPr lang="en-US" sz="3000" b="1" dirty="0">
                <a:solidFill>
                  <a:srgbClr val="C00000"/>
                </a:solidFill>
                <a:effectLst/>
                <a:latin typeface="Times New Roman" pitchFamily="18" charset="0"/>
                <a:ea typeface="Calibri" panose="020F0502020204030204" pitchFamily="34" charset="0"/>
                <a:cs typeface="Times New Roman" pitchFamily="18" charset="0"/>
              </a:rPr>
              <a:t>+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Phần</a:t>
            </a:r>
            <a:r>
              <a:rPr lang="en-US" sz="3000" b="1" dirty="0">
                <a:solidFill>
                  <a:srgbClr val="C00000"/>
                </a:solidFill>
                <a:effectLst/>
                <a:latin typeface="Times New Roman" pitchFamily="18" charset="0"/>
                <a:ea typeface="Calibri" panose="020F0502020204030204" pitchFamily="34" charset="0"/>
                <a:cs typeface="Times New Roman" pitchFamily="18" charset="0"/>
              </a:rPr>
              <a:t> 1: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Từ</a:t>
            </a:r>
            <a:r>
              <a:rPr lang="en-US" sz="3000" b="1" dirty="0">
                <a:solidFill>
                  <a:srgbClr val="C00000"/>
                </a:solidFill>
                <a:effectLst/>
                <a:latin typeface="Times New Roman" pitchFamily="18" charset="0"/>
                <a:ea typeface="Calibri" panose="020F0502020204030204" pitchFamily="34" charset="0"/>
                <a:cs typeface="Times New Roman" pitchFamily="18" charset="0"/>
              </a:rPr>
              <a:t>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đầu</a:t>
            </a:r>
            <a:r>
              <a:rPr lang="en-US" sz="3000" b="1" dirty="0">
                <a:solidFill>
                  <a:srgbClr val="C00000"/>
                </a:solidFill>
                <a:effectLst/>
                <a:latin typeface="Times New Roman" pitchFamily="18" charset="0"/>
                <a:ea typeface="Calibri" panose="020F0502020204030204" pitchFamily="34" charset="0"/>
                <a:cs typeface="Times New Roman" pitchFamily="18" charset="0"/>
              </a:rPr>
              <a:t> ⇒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năm</a:t>
            </a:r>
            <a:r>
              <a:rPr lang="en-US" sz="3000" b="1" dirty="0">
                <a:solidFill>
                  <a:srgbClr val="C00000"/>
                </a:solidFill>
                <a:effectLst/>
                <a:latin typeface="Times New Roman" pitchFamily="18" charset="0"/>
                <a:ea typeface="Calibri" panose="020F0502020204030204" pitchFamily="34" charset="0"/>
                <a:cs typeface="Times New Roman" pitchFamily="18" charset="0"/>
              </a:rPr>
              <a:t>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Mậu</a:t>
            </a:r>
            <a:r>
              <a:rPr lang="en-US" sz="3000" b="1" dirty="0">
                <a:solidFill>
                  <a:srgbClr val="C00000"/>
                </a:solidFill>
                <a:effectLst/>
                <a:latin typeface="Times New Roman" pitchFamily="18" charset="0"/>
                <a:ea typeface="Calibri" panose="020F0502020204030204" pitchFamily="34" charset="0"/>
                <a:cs typeface="Times New Roman" pitchFamily="18" charset="0"/>
              </a:rPr>
              <a:t>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Thân</a:t>
            </a:r>
            <a:r>
              <a:rPr lang="en-US" sz="3000" b="1" dirty="0">
                <a:solidFill>
                  <a:srgbClr val="C00000"/>
                </a:solidFill>
                <a:effectLst/>
                <a:latin typeface="Times New Roman" pitchFamily="18" charset="0"/>
                <a:ea typeface="Calibri" panose="020F0502020204030204" pitchFamily="34" charset="0"/>
                <a:cs typeface="Times New Roman" pitchFamily="18" charset="0"/>
              </a:rPr>
              <a:t>)</a:t>
            </a:r>
          </a:p>
          <a:p>
            <a:pPr marL="0" marR="0" algn="just">
              <a:lnSpc>
                <a:spcPct val="150000"/>
              </a:lnSpc>
              <a:spcBef>
                <a:spcPts val="0"/>
              </a:spcBef>
              <a:spcAft>
                <a:spcPts val="0"/>
              </a:spcAft>
            </a:pP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Được</a:t>
            </a:r>
            <a:r>
              <a:rPr lang="en-US" sz="3000" dirty="0">
                <a:effectLst/>
                <a:latin typeface="Times New Roman" pitchFamily="18" charset="0"/>
                <a:ea typeface="Calibri" panose="020F0502020204030204" pitchFamily="34" charset="0"/>
                <a:cs typeface="Times New Roman" pitchFamily="18" charset="0"/>
              </a:rPr>
              <a:t> tin </a:t>
            </a:r>
            <a:r>
              <a:rPr lang="en-US" sz="3000" dirty="0" err="1">
                <a:effectLst/>
                <a:latin typeface="Times New Roman" pitchFamily="18" charset="0"/>
                <a:ea typeface="Calibri" panose="020F0502020204030204" pitchFamily="34" charset="0"/>
                <a:cs typeface="Times New Roman" pitchFamily="18" charset="0"/>
              </a:rPr>
              <a:t>quân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Thanh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chiếm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Thăng</a:t>
            </a:r>
            <a:r>
              <a:rPr lang="en-US" sz="3000" dirty="0">
                <a:effectLst/>
                <a:latin typeface="Times New Roman" pitchFamily="18" charset="0"/>
                <a:ea typeface="Calibri" panose="020F0502020204030204" pitchFamily="34" charset="0"/>
                <a:cs typeface="Times New Roman" pitchFamily="18" charset="0"/>
              </a:rPr>
              <a:t> Long, </a:t>
            </a:r>
            <a:r>
              <a:rPr lang="en-US" sz="3000" dirty="0" err="1">
                <a:effectLst/>
                <a:latin typeface="Times New Roman" pitchFamily="18" charset="0"/>
                <a:ea typeface="Calibri" panose="020F0502020204030204" pitchFamily="34" charset="0"/>
                <a:cs typeface="Times New Roman" pitchFamily="18" charset="0"/>
              </a:rPr>
              <a:t>Nguyễn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Huệ</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lên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ngôi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hoàng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đế</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và</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cầm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quân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dẹp</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loạn</a:t>
            </a:r>
            <a:r>
              <a:rPr lang="en-US" sz="3000" dirty="0">
                <a:effectLst/>
                <a:latin typeface="Times New Roman" pitchFamily="18" charset="0"/>
                <a:ea typeface="Calibri" panose="020F0502020204030204" pitchFamily="34" charset="0"/>
                <a:cs typeface="Times New Roman" pitchFamily="18" charset="0"/>
              </a:rPr>
              <a:t>.</a:t>
            </a:r>
          </a:p>
          <a:p>
            <a:pPr marL="0" marR="0" algn="just">
              <a:lnSpc>
                <a:spcPct val="150000"/>
              </a:lnSpc>
              <a:spcBef>
                <a:spcPts val="0"/>
              </a:spcBef>
              <a:spcAft>
                <a:spcPts val="0"/>
              </a:spcAft>
            </a:pPr>
            <a:r>
              <a:rPr lang="en-US" sz="3000" b="1" dirty="0">
                <a:solidFill>
                  <a:srgbClr val="C00000"/>
                </a:solidFill>
                <a:effectLst/>
                <a:latin typeface="Times New Roman" pitchFamily="18" charset="0"/>
                <a:ea typeface="Calibri" panose="020F0502020204030204" pitchFamily="34" charset="0"/>
                <a:cs typeface="Times New Roman" pitchFamily="18" charset="0"/>
              </a:rPr>
              <a:t>   +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Phần</a:t>
            </a:r>
            <a:r>
              <a:rPr lang="en-US" sz="3000" b="1" dirty="0">
                <a:solidFill>
                  <a:srgbClr val="C00000"/>
                </a:solidFill>
                <a:effectLst/>
                <a:latin typeface="Times New Roman" pitchFamily="18" charset="0"/>
                <a:ea typeface="Calibri" panose="020F0502020204030204" pitchFamily="34" charset="0"/>
                <a:cs typeface="Times New Roman" pitchFamily="18" charset="0"/>
              </a:rPr>
              <a:t> 2: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Tiếp</a:t>
            </a:r>
            <a:r>
              <a:rPr lang="en-US" sz="3000" b="1" dirty="0">
                <a:solidFill>
                  <a:srgbClr val="C00000"/>
                </a:solidFill>
                <a:effectLst/>
                <a:latin typeface="Times New Roman" pitchFamily="18" charset="0"/>
                <a:ea typeface="Calibri" panose="020F0502020204030204" pitchFamily="34" charset="0"/>
                <a:cs typeface="Times New Roman" pitchFamily="18" charset="0"/>
              </a:rPr>
              <a:t>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theo</a:t>
            </a:r>
            <a:r>
              <a:rPr lang="en-US" sz="3000" b="1" dirty="0">
                <a:solidFill>
                  <a:srgbClr val="C00000"/>
                </a:solidFill>
                <a:effectLst/>
                <a:latin typeface="Times New Roman" pitchFamily="18" charset="0"/>
                <a:ea typeface="Calibri" panose="020F0502020204030204" pitchFamily="34" charset="0"/>
                <a:cs typeface="Times New Roman" pitchFamily="18" charset="0"/>
              </a:rPr>
              <a:t> ⇒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vào</a:t>
            </a:r>
            <a:r>
              <a:rPr lang="en-US" sz="3000" b="1" dirty="0">
                <a:solidFill>
                  <a:srgbClr val="C00000"/>
                </a:solidFill>
                <a:effectLst/>
                <a:latin typeface="Times New Roman" pitchFamily="18" charset="0"/>
                <a:ea typeface="Calibri" panose="020F0502020204030204" pitchFamily="34" charset="0"/>
                <a:cs typeface="Times New Roman" pitchFamily="18" charset="0"/>
              </a:rPr>
              <a:t>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thành</a:t>
            </a:r>
            <a:r>
              <a:rPr lang="en-US" sz="3000" b="1" dirty="0">
                <a:solidFill>
                  <a:srgbClr val="C00000"/>
                </a:solidFill>
                <a:effectLst/>
                <a:latin typeface="Times New Roman" pitchFamily="18" charset="0"/>
                <a:ea typeface="Calibri" panose="020F0502020204030204" pitchFamily="34" charset="0"/>
                <a:cs typeface="Times New Roman" pitchFamily="18" charset="0"/>
              </a:rPr>
              <a:t>)</a:t>
            </a:r>
          </a:p>
          <a:p>
            <a:pPr marL="0" marR="0" algn="just">
              <a:lnSpc>
                <a:spcPct val="150000"/>
              </a:lnSpc>
              <a:spcBef>
                <a:spcPts val="0"/>
              </a:spcBef>
              <a:spcAft>
                <a:spcPts val="0"/>
              </a:spcAft>
            </a:pP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Cuộc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hành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quân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thần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tốc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và</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chiến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thắng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lẫy</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lừng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của</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vua</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Quang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Trung</a:t>
            </a:r>
            <a:r>
              <a:rPr lang="en-US" sz="3000" dirty="0">
                <a:effectLst/>
                <a:latin typeface="Times New Roman" pitchFamily="18" charset="0"/>
                <a:ea typeface="Calibri" panose="020F0502020204030204" pitchFamily="34" charset="0"/>
                <a:cs typeface="Times New Roman" pitchFamily="18" charset="0"/>
              </a:rPr>
              <a:t>.</a:t>
            </a:r>
          </a:p>
          <a:p>
            <a:pPr marL="0" marR="0" algn="just">
              <a:lnSpc>
                <a:spcPct val="150000"/>
              </a:lnSpc>
              <a:spcBef>
                <a:spcPts val="0"/>
              </a:spcBef>
              <a:spcAft>
                <a:spcPts val="0"/>
              </a:spcAft>
            </a:pPr>
            <a:r>
              <a:rPr lang="en-US" sz="3000" dirty="0">
                <a:effectLst/>
                <a:latin typeface="Times New Roman" pitchFamily="18" charset="0"/>
                <a:ea typeface="Calibri" panose="020F0502020204030204" pitchFamily="34" charset="0"/>
                <a:cs typeface="Times New Roman" pitchFamily="18" charset="0"/>
              </a:rPr>
              <a:t>  </a:t>
            </a:r>
            <a:r>
              <a:rPr lang="en-US" sz="3000" b="1" dirty="0">
                <a:solidFill>
                  <a:srgbClr val="C00000"/>
                </a:solidFill>
                <a:effectLst/>
                <a:latin typeface="Times New Roman" pitchFamily="18" charset="0"/>
                <a:ea typeface="Calibri" panose="020F0502020204030204" pitchFamily="34" charset="0"/>
                <a:cs typeface="Times New Roman" pitchFamily="18" charset="0"/>
              </a:rPr>
              <a:t> +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Phần</a:t>
            </a:r>
            <a:r>
              <a:rPr lang="en-US" sz="3000" b="1" dirty="0">
                <a:solidFill>
                  <a:srgbClr val="C00000"/>
                </a:solidFill>
                <a:effectLst/>
                <a:latin typeface="Times New Roman" pitchFamily="18" charset="0"/>
                <a:ea typeface="Calibri" panose="020F0502020204030204" pitchFamily="34" charset="0"/>
                <a:cs typeface="Times New Roman" pitchFamily="18" charset="0"/>
              </a:rPr>
              <a:t> 3: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còn</a:t>
            </a:r>
            <a:r>
              <a:rPr lang="en-US" sz="3000" b="1" dirty="0">
                <a:solidFill>
                  <a:srgbClr val="C00000"/>
                </a:solidFill>
                <a:effectLst/>
                <a:latin typeface="Times New Roman" pitchFamily="18" charset="0"/>
                <a:ea typeface="Calibri" panose="020F0502020204030204" pitchFamily="34" charset="0"/>
                <a:cs typeface="Times New Roman" pitchFamily="18" charset="0"/>
              </a:rPr>
              <a:t> </a:t>
            </a:r>
            <a:r>
              <a:rPr lang="en-US" sz="3000" b="1" dirty="0" err="1">
                <a:solidFill>
                  <a:srgbClr val="C00000"/>
                </a:solidFill>
                <a:effectLst/>
                <a:latin typeface="Times New Roman" pitchFamily="18" charset="0"/>
                <a:ea typeface="Calibri" panose="020F0502020204030204" pitchFamily="34" charset="0"/>
                <a:cs typeface="Times New Roman" pitchFamily="18" charset="0"/>
              </a:rPr>
              <a:t>lại</a:t>
            </a:r>
            <a:r>
              <a:rPr lang="en-US" sz="3000" b="1" dirty="0">
                <a:solidFill>
                  <a:srgbClr val="C00000"/>
                </a:solidFill>
                <a:effectLst/>
                <a:latin typeface="Times New Roman" pitchFamily="18" charset="0"/>
                <a:ea typeface="Calibri" panose="020F0502020204030204" pitchFamily="34" charset="0"/>
                <a:cs typeface="Times New Roman" pitchFamily="18" charset="0"/>
              </a:rPr>
              <a:t> ) </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Hình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ảnh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thảm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bại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của</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bọn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xâm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lược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và</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bọn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tay</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sai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bán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nước</a:t>
            </a:r>
            <a:r>
              <a:rPr lang="en-US" sz="3000" dirty="0">
                <a:effectLst/>
                <a:latin typeface="Times New Roman" pitchFamily="18" charset="0"/>
                <a:ea typeface="Calibri" panose="020F0502020204030204" pitchFamily="34" charset="0"/>
                <a:cs typeface="Times New Roman" pitchFamily="18" charset="0"/>
              </a:rPr>
              <a:t>.</a:t>
            </a:r>
          </a:p>
        </p:txBody>
      </p:sp>
    </p:spTree>
    <p:extLst>
      <p:ext uri="{BB962C8B-B14F-4D97-AF65-F5344CB8AC3E}">
        <p14:creationId xmlns:p14="http://schemas.microsoft.com/office/powerpoint/2010/main" val="105894253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02E41BA-D9C2-71C2-A7DF-484DEA79B04D}"/>
              </a:ext>
            </a:extLst>
          </p:cNvPr>
          <p:cNvSpPr txBox="1"/>
          <p:nvPr/>
        </p:nvSpPr>
        <p:spPr>
          <a:xfrm>
            <a:off x="149773" y="504498"/>
            <a:ext cx="658892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prstClr val="black"/>
                </a:solidFill>
                <a:latin typeface="Times New Roman" pitchFamily="18" charset="0"/>
                <a:ea typeface="#9Slide02 Tieu de rat dai 01" panose="02000000000000000000" pitchFamily="2" charset="0"/>
                <a:cs typeface="Times New Roman" pitchFamily="18" charset="0"/>
              </a:rPr>
              <a:t>II/ TÌM HIỂU </a:t>
            </a:r>
            <a:r>
              <a:rPr lang="en-US" sz="4800" dirty="0" smtClean="0">
                <a:solidFill>
                  <a:prstClr val="black"/>
                </a:solidFill>
                <a:latin typeface="Times New Roman" pitchFamily="18" charset="0"/>
                <a:ea typeface="#9Slide02 Tieu de rat dai 01" panose="02000000000000000000" pitchFamily="2" charset="0"/>
                <a:cs typeface="Times New Roman" pitchFamily="18" charset="0"/>
              </a:rPr>
              <a:t>VĂN BẢN</a:t>
            </a:r>
            <a:endParaRPr kumimoji="0" lang="en-US" sz="4800" b="0" i="0" u="none" strike="noStrike" kern="1200" cap="none" spc="0" normalizeH="0" baseline="0" noProof="0" dirty="0">
              <a:ln>
                <a:noFill/>
              </a:ln>
              <a:solidFill>
                <a:prstClr val="black"/>
              </a:solidFill>
              <a:effectLst/>
              <a:uLnTx/>
              <a:uFillTx/>
              <a:latin typeface="Times New Roman" pitchFamily="18" charset="0"/>
              <a:ea typeface="#9Slide02 Tieu de rat dai 01" panose="02000000000000000000" pitchFamily="2" charset="0"/>
              <a:cs typeface="Times New Roman" pitchFamily="18" charset="0"/>
            </a:endParaRPr>
          </a:p>
        </p:txBody>
      </p:sp>
    </p:spTree>
    <p:extLst>
      <p:ext uri="{BB962C8B-B14F-4D97-AF65-F5344CB8AC3E}">
        <p14:creationId xmlns:p14="http://schemas.microsoft.com/office/powerpoint/2010/main" val="853616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9CF6A8AF-BA27-6E39-3B2E-EC186269E648}"/>
              </a:ext>
            </a:extLst>
          </p:cNvPr>
          <p:cNvSpPr txBox="1"/>
          <p:nvPr/>
        </p:nvSpPr>
        <p:spPr>
          <a:xfrm>
            <a:off x="110358" y="-147145"/>
            <a:ext cx="7433441" cy="905056"/>
          </a:xfrm>
          <a:prstGeom prst="rect">
            <a:avLst/>
          </a:prstGeom>
          <a:noFill/>
        </p:spPr>
        <p:txBody>
          <a:bodyPr wrap="square">
            <a:spAutoFit/>
          </a:bodyPr>
          <a:lstStyle/>
          <a:p>
            <a:pPr marL="0" marR="0" algn="just">
              <a:lnSpc>
                <a:spcPct val="150000"/>
              </a:lnSpc>
              <a:spcBef>
                <a:spcPts val="0"/>
              </a:spcBef>
              <a:spcAft>
                <a:spcPts val="0"/>
              </a:spcAft>
            </a:pPr>
            <a:r>
              <a:rPr lang="en-US" sz="4000" b="1" dirty="0" smtClean="0">
                <a:solidFill>
                  <a:srgbClr val="C00000"/>
                </a:solidFill>
                <a:latin typeface="Times New Roman" pitchFamily="18" charset="0"/>
                <a:ea typeface="#9Slide04 Abraham Lincoln" pitchFamily="2" charset="0"/>
                <a:cs typeface="Times New Roman" pitchFamily="18" charset="0"/>
              </a:rPr>
              <a:t>1.</a:t>
            </a:r>
            <a:r>
              <a:rPr lang="en-US" sz="4000" b="1" dirty="0" smtClean="0">
                <a:solidFill>
                  <a:srgbClr val="C00000"/>
                </a:solidFill>
                <a:effectLst/>
                <a:latin typeface="Times New Roman" pitchFamily="18" charset="0"/>
                <a:ea typeface="#9Slide04 Abraham Lincoln" pitchFamily="2" charset="0"/>
                <a:cs typeface="Times New Roman" pitchFamily="18" charset="0"/>
              </a:rPr>
              <a:t> </a:t>
            </a:r>
            <a:r>
              <a:rPr lang="en-US" sz="4000" b="1" dirty="0" err="1">
                <a:solidFill>
                  <a:srgbClr val="C00000"/>
                </a:solidFill>
                <a:effectLst/>
                <a:latin typeface="Times New Roman" pitchFamily="18" charset="0"/>
                <a:ea typeface="#9Slide04 Abraham Lincoln" pitchFamily="2" charset="0"/>
                <a:cs typeface="Times New Roman" pitchFamily="18" charset="0"/>
              </a:rPr>
              <a:t>Bối</a:t>
            </a:r>
            <a:r>
              <a:rPr lang="en-US" sz="4000" b="1" dirty="0">
                <a:solidFill>
                  <a:srgbClr val="C00000"/>
                </a:solidFill>
                <a:effectLst/>
                <a:latin typeface="Times New Roman" pitchFamily="18" charset="0"/>
                <a:ea typeface="#9Slide04 Abraham Lincoln" pitchFamily="2" charset="0"/>
                <a:cs typeface="Times New Roman" pitchFamily="18" charset="0"/>
              </a:rPr>
              <a:t> </a:t>
            </a:r>
            <a:r>
              <a:rPr lang="en-US" sz="4000" b="1" dirty="0" err="1">
                <a:solidFill>
                  <a:srgbClr val="C00000"/>
                </a:solidFill>
                <a:effectLst/>
                <a:latin typeface="Times New Roman" pitchFamily="18" charset="0"/>
                <a:ea typeface="#9Slide04 Abraham Lincoln" pitchFamily="2" charset="0"/>
                <a:cs typeface="Times New Roman" pitchFamily="18" charset="0"/>
              </a:rPr>
              <a:t>cảnh</a:t>
            </a:r>
            <a:r>
              <a:rPr lang="en-US" sz="4000" b="1" dirty="0">
                <a:solidFill>
                  <a:srgbClr val="C00000"/>
                </a:solidFill>
                <a:effectLst/>
                <a:latin typeface="Times New Roman" pitchFamily="18" charset="0"/>
                <a:ea typeface="#9Slide04 Abraham Lincoln" pitchFamily="2" charset="0"/>
                <a:cs typeface="Times New Roman" pitchFamily="18" charset="0"/>
              </a:rPr>
              <a:t> </a:t>
            </a:r>
            <a:r>
              <a:rPr lang="en-US" sz="4000" b="1" dirty="0" err="1">
                <a:solidFill>
                  <a:srgbClr val="C00000"/>
                </a:solidFill>
                <a:effectLst/>
                <a:latin typeface="Times New Roman" pitchFamily="18" charset="0"/>
                <a:ea typeface="#9Slide04 Abraham Lincoln" pitchFamily="2" charset="0"/>
                <a:cs typeface="Times New Roman" pitchFamily="18" charset="0"/>
              </a:rPr>
              <a:t>lịch</a:t>
            </a:r>
            <a:r>
              <a:rPr lang="en-US" sz="4000" b="1" dirty="0">
                <a:solidFill>
                  <a:srgbClr val="C00000"/>
                </a:solidFill>
                <a:effectLst/>
                <a:latin typeface="Times New Roman" pitchFamily="18" charset="0"/>
                <a:ea typeface="#9Slide04 Abraham Lincoln" pitchFamily="2" charset="0"/>
                <a:cs typeface="Times New Roman" pitchFamily="18" charset="0"/>
              </a:rPr>
              <a:t> </a:t>
            </a:r>
            <a:r>
              <a:rPr lang="en-US" sz="4000" b="1" dirty="0" err="1">
                <a:solidFill>
                  <a:srgbClr val="C00000"/>
                </a:solidFill>
                <a:effectLst/>
                <a:latin typeface="Times New Roman" pitchFamily="18" charset="0"/>
                <a:ea typeface="#9Slide04 Abraham Lincoln" pitchFamily="2" charset="0"/>
                <a:cs typeface="Times New Roman" pitchFamily="18" charset="0"/>
              </a:rPr>
              <a:t>sử</a:t>
            </a:r>
            <a:endParaRPr lang="en-US" sz="3200" dirty="0">
              <a:solidFill>
                <a:srgbClr val="C00000"/>
              </a:solidFill>
              <a:effectLst/>
              <a:latin typeface="Times New Roman" pitchFamily="18" charset="0"/>
              <a:ea typeface="#9Slide04 Abraham Lincoln" pitchFamily="2" charset="0"/>
              <a:cs typeface="Times New Roman" pitchFamily="18" charset="0"/>
            </a:endParaRPr>
          </a:p>
        </p:txBody>
      </p:sp>
      <p:sp>
        <p:nvSpPr>
          <p:cNvPr id="15" name="TextBox 14">
            <a:extLst>
              <a:ext uri="{FF2B5EF4-FFF2-40B4-BE49-F238E27FC236}">
                <a16:creationId xmlns="" xmlns:a16="http://schemas.microsoft.com/office/drawing/2014/main" id="{E165A9C3-6DF9-F1CF-0A66-B3D05959906C}"/>
              </a:ext>
            </a:extLst>
          </p:cNvPr>
          <p:cNvSpPr txBox="1"/>
          <p:nvPr/>
        </p:nvSpPr>
        <p:spPr>
          <a:xfrm>
            <a:off x="381000" y="914400"/>
            <a:ext cx="7515554" cy="954107"/>
          </a:xfrm>
          <a:prstGeom prst="rect">
            <a:avLst/>
          </a:prstGeom>
          <a:noFill/>
        </p:spPr>
        <p:txBody>
          <a:bodyPr wrap="square">
            <a:spAutoFit/>
          </a:bodyPr>
          <a:lstStyle/>
          <a:p>
            <a:pPr algn="just"/>
            <a:r>
              <a:rPr lang="en-US" sz="2800" dirty="0" err="1">
                <a:effectLst/>
                <a:latin typeface="Times New Roman" pitchFamily="18" charset="0"/>
                <a:ea typeface="Calibri" panose="020F0502020204030204" pitchFamily="34" charset="0"/>
                <a:cs typeface="Times New Roman" pitchFamily="18" charset="0"/>
              </a:rPr>
              <a:t>Cuối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năm</a:t>
            </a:r>
            <a:r>
              <a:rPr lang="en-US" sz="2800" dirty="0">
                <a:effectLst/>
                <a:latin typeface="Times New Roman" pitchFamily="18" charset="0"/>
                <a:ea typeface="Calibri" panose="020F0502020204030204" pitchFamily="34" charset="0"/>
                <a:cs typeface="Times New Roman" pitchFamily="18" charset="0"/>
              </a:rPr>
              <a:t> 1788, </a:t>
            </a:r>
            <a:r>
              <a:rPr lang="en-US" sz="2800" dirty="0" err="1">
                <a:effectLst/>
                <a:latin typeface="Times New Roman" pitchFamily="18" charset="0"/>
                <a:ea typeface="Calibri" panose="020F0502020204030204" pitchFamily="34" charset="0"/>
                <a:cs typeface="Times New Roman" pitchFamily="18" charset="0"/>
              </a:rPr>
              <a:t>mượn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cớ</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giúp</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nhà</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Lê</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quân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Thanh</a:t>
            </a:r>
            <a:r>
              <a:rPr lang="en-US" sz="2800" dirty="0">
                <a:effectLst/>
                <a:latin typeface="Times New Roman" pitchFamily="18" charset="0"/>
                <a:ea typeface="Calibri" panose="020F0502020204030204" pitchFamily="34" charset="0"/>
                <a:cs typeface="Times New Roman" pitchFamily="18" charset="0"/>
              </a:rPr>
              <a:t> sang </a:t>
            </a:r>
            <a:r>
              <a:rPr lang="en-US" sz="2800" dirty="0" err="1">
                <a:effectLst/>
                <a:latin typeface="Times New Roman" pitchFamily="18" charset="0"/>
                <a:ea typeface="Calibri" panose="020F0502020204030204" pitchFamily="34" charset="0"/>
                <a:cs typeface="Times New Roman" pitchFamily="18" charset="0"/>
              </a:rPr>
              <a:t>xâm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chiếm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nước</a:t>
            </a:r>
            <a:r>
              <a:rPr lang="en-US" sz="2800" dirty="0">
                <a:effectLst/>
                <a:latin typeface="Times New Roman" pitchFamily="18" charset="0"/>
                <a:ea typeface="Calibri" panose="020F0502020204030204" pitchFamily="34" charset="0"/>
                <a:cs typeface="Times New Roman" pitchFamily="18" charset="0"/>
              </a:rPr>
              <a:t> ta.</a:t>
            </a:r>
            <a:endParaRPr lang="en-US" sz="3600" dirty="0">
              <a:latin typeface="Times New Roman" pitchFamily="18" charset="0"/>
              <a:ea typeface="Calibri" panose="020F0502020204030204" pitchFamily="34" charset="0"/>
              <a:cs typeface="Times New Roman" pitchFamily="18" charset="0"/>
            </a:endParaRPr>
          </a:p>
        </p:txBody>
      </p:sp>
      <p:sp>
        <p:nvSpPr>
          <p:cNvPr id="18" name="TextBox 17">
            <a:extLst>
              <a:ext uri="{FF2B5EF4-FFF2-40B4-BE49-F238E27FC236}">
                <a16:creationId xmlns="" xmlns:a16="http://schemas.microsoft.com/office/drawing/2014/main" id="{C104A140-3985-696F-4918-DCB9A707367A}"/>
              </a:ext>
            </a:extLst>
          </p:cNvPr>
          <p:cNvSpPr txBox="1"/>
          <p:nvPr/>
        </p:nvSpPr>
        <p:spPr>
          <a:xfrm>
            <a:off x="381001" y="1891605"/>
            <a:ext cx="8229480" cy="1384995"/>
          </a:xfrm>
          <a:prstGeom prst="rect">
            <a:avLst/>
          </a:prstGeom>
          <a:noFill/>
        </p:spPr>
        <p:txBody>
          <a:bodyPr wrap="square">
            <a:spAutoFit/>
          </a:bodyPr>
          <a:lstStyle/>
          <a:p>
            <a:pPr algn="just"/>
            <a:r>
              <a:rPr lang="en-US" sz="2800" dirty="0" err="1">
                <a:effectLst/>
                <a:latin typeface="Times New Roman" pitchFamily="18" charset="0"/>
                <a:ea typeface="Calibri" panose="020F0502020204030204" pitchFamily="34" charset="0"/>
                <a:cs typeface="Times New Roman" pitchFamily="18" charset="0"/>
              </a:rPr>
              <a:t>Nguyễn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Huệ</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nghe</a:t>
            </a:r>
            <a:r>
              <a:rPr lang="en-US" sz="2800" dirty="0">
                <a:effectLst/>
                <a:latin typeface="Times New Roman" pitchFamily="18" charset="0"/>
                <a:ea typeface="Calibri" panose="020F0502020204030204" pitchFamily="34" charset="0"/>
                <a:cs typeface="Times New Roman" pitchFamily="18" charset="0"/>
              </a:rPr>
              <a:t> tin </a:t>
            </a:r>
            <a:r>
              <a:rPr lang="en-US" sz="2800" dirty="0" err="1">
                <a:effectLst/>
                <a:latin typeface="Times New Roman" pitchFamily="18" charset="0"/>
                <a:ea typeface="Calibri" panose="020F0502020204030204" pitchFamily="34" charset="0"/>
                <a:cs typeface="Times New Roman" pitchFamily="18" charset="0"/>
              </a:rPr>
              <a:t>quân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Thanh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đến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Thăng</a:t>
            </a:r>
            <a:r>
              <a:rPr lang="en-US" sz="2800" dirty="0">
                <a:effectLst/>
                <a:latin typeface="Times New Roman" pitchFamily="18" charset="0"/>
                <a:ea typeface="Calibri" panose="020F0502020204030204" pitchFamily="34" charset="0"/>
                <a:cs typeface="Times New Roman" pitchFamily="18" charset="0"/>
              </a:rPr>
              <a:t> Long </a:t>
            </a:r>
            <a:r>
              <a:rPr lang="en-US" sz="2800" dirty="0" err="1">
                <a:effectLst/>
                <a:latin typeface="Times New Roman" pitchFamily="18" charset="0"/>
                <a:ea typeface="Calibri" panose="020F0502020204030204" pitchFamily="34" charset="0"/>
                <a:cs typeface="Times New Roman" pitchFamily="18" charset="0"/>
              </a:rPr>
              <a:t>giận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lắm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liền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họp</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các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tướng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sĩ</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định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chỉnh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cầm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quân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ngay</a:t>
            </a:r>
            <a:r>
              <a:rPr lang="en-US" sz="2800" dirty="0">
                <a:effectLst/>
                <a:latin typeface="Times New Roman" pitchFamily="18" charset="0"/>
                <a:ea typeface="Calibri" panose="020F0502020204030204" pitchFamily="34" charset="0"/>
                <a:cs typeface="Times New Roman" pitchFamily="18" charset="0"/>
              </a:rPr>
              <a:t>.</a:t>
            </a:r>
            <a:endParaRPr lang="en-US" sz="3600" dirty="0">
              <a:latin typeface="Times New Roman" pitchFamily="18" charset="0"/>
              <a:ea typeface="Calibri" panose="020F0502020204030204" pitchFamily="34" charset="0"/>
              <a:cs typeface="Times New Roman" pitchFamily="18" charset="0"/>
            </a:endParaRPr>
          </a:p>
        </p:txBody>
      </p:sp>
      <p:sp>
        <p:nvSpPr>
          <p:cNvPr id="21" name="TextBox 20">
            <a:extLst>
              <a:ext uri="{FF2B5EF4-FFF2-40B4-BE49-F238E27FC236}">
                <a16:creationId xmlns="" xmlns:a16="http://schemas.microsoft.com/office/drawing/2014/main" id="{BA214092-4648-4842-C5F6-97899E3A94BF}"/>
              </a:ext>
            </a:extLst>
          </p:cNvPr>
          <p:cNvSpPr txBox="1"/>
          <p:nvPr/>
        </p:nvSpPr>
        <p:spPr>
          <a:xfrm>
            <a:off x="304801" y="3299936"/>
            <a:ext cx="9067800" cy="738664"/>
          </a:xfrm>
          <a:prstGeom prst="rect">
            <a:avLst/>
          </a:prstGeom>
          <a:noFill/>
        </p:spPr>
        <p:txBody>
          <a:bodyPr wrap="square">
            <a:spAutoFit/>
          </a:bodyPr>
          <a:lstStyle/>
          <a:p>
            <a:pPr algn="just">
              <a:lnSpc>
                <a:spcPct val="150000"/>
              </a:lnSpc>
            </a:pPr>
            <a:r>
              <a:rPr lang="en-US" sz="2800" dirty="0" err="1">
                <a:effectLst/>
                <a:latin typeface="Times New Roman" pitchFamily="18" charset="0"/>
                <a:ea typeface="Calibri" panose="020F0502020204030204" pitchFamily="34" charset="0"/>
                <a:cs typeface="Times New Roman" pitchFamily="18" charset="0"/>
              </a:rPr>
              <a:t>Tướng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sĩ</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xin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Bắc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Bình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Vương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lên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ngôi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để</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làm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yên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lòng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người</a:t>
            </a:r>
            <a:endParaRPr lang="en-US" sz="3600" dirty="0">
              <a:latin typeface="Times New Roman" pitchFamily="18" charset="0"/>
              <a:ea typeface="Calibri" panose="020F0502020204030204" pitchFamily="34" charset="0"/>
              <a:cs typeface="Times New Roman" pitchFamily="18" charset="0"/>
            </a:endParaRPr>
          </a:p>
        </p:txBody>
      </p:sp>
      <p:sp>
        <p:nvSpPr>
          <p:cNvPr id="24" name="TextBox 23">
            <a:extLst>
              <a:ext uri="{FF2B5EF4-FFF2-40B4-BE49-F238E27FC236}">
                <a16:creationId xmlns="" xmlns:a16="http://schemas.microsoft.com/office/drawing/2014/main" id="{031245B4-4B24-98EC-8541-C7311E6EFB44}"/>
              </a:ext>
            </a:extLst>
          </p:cNvPr>
          <p:cNvSpPr txBox="1"/>
          <p:nvPr/>
        </p:nvSpPr>
        <p:spPr>
          <a:xfrm>
            <a:off x="352096" y="4253805"/>
            <a:ext cx="8563304" cy="1384995"/>
          </a:xfrm>
          <a:prstGeom prst="rect">
            <a:avLst/>
          </a:prstGeom>
          <a:noFill/>
        </p:spPr>
        <p:txBody>
          <a:bodyPr wrap="square">
            <a:spAutoFit/>
          </a:bodyPr>
          <a:lstStyle/>
          <a:p>
            <a:pPr algn="just"/>
            <a:r>
              <a:rPr lang="en-US" sz="2800" dirty="0" err="1">
                <a:effectLst/>
                <a:latin typeface="Times New Roman" pitchFamily="18" charset="0"/>
                <a:ea typeface="Calibri" panose="020F0502020204030204" pitchFamily="34" charset="0"/>
                <a:cs typeface="Times New Roman" pitchFamily="18" charset="0"/>
              </a:rPr>
              <a:t>Nguyễn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Huệ</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cho</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đắp</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đàn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trên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núi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tế</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trời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đất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lên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ngôi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Hoàng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đế</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lấy</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niên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hiệu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là</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Quang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Trung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Ngày</a:t>
            </a:r>
            <a:r>
              <a:rPr lang="en-US" sz="2800" dirty="0">
                <a:effectLst/>
                <a:latin typeface="Times New Roman" pitchFamily="18" charset="0"/>
                <a:ea typeface="Calibri" panose="020F0502020204030204" pitchFamily="34" charset="0"/>
                <a:cs typeface="Times New Roman" pitchFamily="18" charset="0"/>
              </a:rPr>
              <a:t> 25 </a:t>
            </a:r>
            <a:r>
              <a:rPr lang="en-US" sz="2800" dirty="0" err="1">
                <a:effectLst/>
                <a:latin typeface="Times New Roman" pitchFamily="18" charset="0"/>
                <a:ea typeface="Calibri" panose="020F0502020204030204" pitchFamily="34" charset="0"/>
                <a:cs typeface="Times New Roman" pitchFamily="18" charset="0"/>
              </a:rPr>
              <a:t>tháng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Chạp</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năm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Mậu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hạ</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lệnh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xuất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binh</a:t>
            </a:r>
            <a:endParaRPr lang="en-US" sz="2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573984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8" grpId="0"/>
      <p:bldP spid="21"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A40CC302-352A-320E-526D-8E3CD14CA743}"/>
              </a:ext>
            </a:extLst>
          </p:cNvPr>
          <p:cNvSpPr txBox="1"/>
          <p:nvPr/>
        </p:nvSpPr>
        <p:spPr>
          <a:xfrm>
            <a:off x="110358" y="-304800"/>
            <a:ext cx="9033641" cy="1490729"/>
          </a:xfrm>
          <a:prstGeom prst="rect">
            <a:avLst/>
          </a:prstGeom>
          <a:noFill/>
        </p:spPr>
        <p:txBody>
          <a:bodyPr wrap="square">
            <a:spAutoFit/>
          </a:bodyPr>
          <a:lstStyle/>
          <a:p>
            <a:pPr marL="0" marR="0" algn="just">
              <a:lnSpc>
                <a:spcPct val="150000"/>
              </a:lnSpc>
              <a:spcBef>
                <a:spcPts val="0"/>
              </a:spcBef>
              <a:spcAft>
                <a:spcPts val="0"/>
              </a:spcAft>
            </a:pPr>
            <a:r>
              <a:rPr lang="vi-VN" sz="3200" b="1" dirty="0">
                <a:solidFill>
                  <a:srgbClr val="C00000"/>
                </a:solidFill>
                <a:effectLst/>
                <a:latin typeface="+mj-lt"/>
                <a:ea typeface="#9Slide04 Abraham Lincoln" pitchFamily="2" charset="0"/>
                <a:cs typeface="Times New Roman" panose="02020603050405020304" pitchFamily="18" charset="0"/>
              </a:rPr>
              <a:t>2. Hình tương người anh hùng Quang Trung (Nguyễn Huệ)</a:t>
            </a:r>
            <a:endParaRPr lang="en-US" sz="3200" b="1" dirty="0">
              <a:solidFill>
                <a:srgbClr val="C00000"/>
              </a:solidFill>
              <a:effectLst/>
              <a:latin typeface="+mj-lt"/>
              <a:ea typeface="#9Slide04 Abraham Lincoln" pitchFamily="2" charset="0"/>
              <a:cs typeface="Times New Roman" panose="02020603050405020304" pitchFamily="18" charset="0"/>
            </a:endParaRPr>
          </a:p>
        </p:txBody>
      </p:sp>
      <p:pic>
        <p:nvPicPr>
          <p:cNvPr id="11" name="Picture 10" descr="A picture containing christmas, fictional character, cartoon&#10;&#10;Description automatically generated">
            <a:extLst>
              <a:ext uri="{FF2B5EF4-FFF2-40B4-BE49-F238E27FC236}">
                <a16:creationId xmlns="" xmlns:a16="http://schemas.microsoft.com/office/drawing/2014/main" id="{765FAB4D-EA05-A636-FE46-94F106580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921" y="1232338"/>
            <a:ext cx="5422355" cy="7229806"/>
          </a:xfrm>
          <a:prstGeom prst="rect">
            <a:avLst/>
          </a:prstGeom>
        </p:spPr>
      </p:pic>
      <p:sp>
        <p:nvSpPr>
          <p:cNvPr id="12" name="Rectangle: Rounded Corners 11">
            <a:extLst>
              <a:ext uri="{FF2B5EF4-FFF2-40B4-BE49-F238E27FC236}">
                <a16:creationId xmlns="" xmlns:a16="http://schemas.microsoft.com/office/drawing/2014/main" id="{AE869EB1-C212-C066-8B81-70124037ECA3}"/>
              </a:ext>
            </a:extLst>
          </p:cNvPr>
          <p:cNvSpPr/>
          <p:nvPr/>
        </p:nvSpPr>
        <p:spPr>
          <a:xfrm>
            <a:off x="268012" y="1240221"/>
            <a:ext cx="7275788" cy="1045779"/>
          </a:xfrm>
          <a:prstGeom prst="roundRect">
            <a:avLst/>
          </a:prstGeom>
          <a:solidFill>
            <a:schemeClr val="bg1">
              <a:alpha val="6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itchFamily="18" charset="0"/>
                <a:ea typeface="Calibri" panose="020F0502020204030204" pitchFamily="34" charset="0"/>
                <a:cs typeface="Times New Roman" pitchFamily="18" charset="0"/>
              </a:rPr>
              <a:t>Nhận được tin quân Thanh chiếm Thăng Long Nguyễn Huệ rất tức giận, không hề nao núng: </a:t>
            </a:r>
            <a:r>
              <a:rPr lang="vi-VN" sz="2400" b="1" i="1" dirty="0">
                <a:solidFill>
                  <a:schemeClr val="tx1"/>
                </a:solidFill>
                <a:latin typeface="Times New Roman" pitchFamily="18" charset="0"/>
                <a:ea typeface="Calibri" panose="020F0502020204030204" pitchFamily="34" charset="0"/>
                <a:cs typeface="Times New Roman" pitchFamily="18" charset="0"/>
              </a:rPr>
              <a:t>“định thân chinh cầm quân đi ngay”.</a:t>
            </a:r>
            <a:endParaRPr lang="en-US" sz="2400" b="1" i="1" dirty="0">
              <a:solidFill>
                <a:schemeClr val="tx1"/>
              </a:solidFill>
              <a:latin typeface="Times New Roman" pitchFamily="18" charset="0"/>
              <a:ea typeface="Calibri" panose="020F0502020204030204" pitchFamily="34" charset="0"/>
              <a:cs typeface="Times New Roman" pitchFamily="18" charset="0"/>
            </a:endParaRPr>
          </a:p>
        </p:txBody>
      </p:sp>
      <p:sp>
        <p:nvSpPr>
          <p:cNvPr id="13" name="Rectangle: Rounded Corners 12">
            <a:extLst>
              <a:ext uri="{FF2B5EF4-FFF2-40B4-BE49-F238E27FC236}">
                <a16:creationId xmlns="" xmlns:a16="http://schemas.microsoft.com/office/drawing/2014/main" id="{1180C5D8-505E-0529-64FF-A38535A99AE2}"/>
              </a:ext>
            </a:extLst>
          </p:cNvPr>
          <p:cNvSpPr/>
          <p:nvPr/>
        </p:nvSpPr>
        <p:spPr>
          <a:xfrm>
            <a:off x="223675" y="2817525"/>
            <a:ext cx="8463124" cy="2211675"/>
          </a:xfrm>
          <a:prstGeom prst="roundRect">
            <a:avLst/>
          </a:prstGeom>
          <a:solidFill>
            <a:schemeClr val="bg1">
              <a:alpha val="6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itchFamily="18" charset="0"/>
                <a:ea typeface="Calibri" panose="020F0502020204030204" pitchFamily="34" charset="0"/>
                <a:cs typeface="Times New Roman" pitchFamily="18" charset="0"/>
              </a:rPr>
              <a:t>Trong vòng một tháng (24/11 đến 29/12/1788) ông làm được rất nhiều việc lớn: </a:t>
            </a:r>
            <a:r>
              <a:rPr lang="vi-VN" sz="2400" b="1" i="1" dirty="0">
                <a:solidFill>
                  <a:schemeClr val="tx1"/>
                </a:solidFill>
                <a:latin typeface="Times New Roman" pitchFamily="18" charset="0"/>
                <a:ea typeface="Calibri" panose="020F0502020204030204" pitchFamily="34" charset="0"/>
                <a:cs typeface="Times New Roman" pitchFamily="18" charset="0"/>
              </a:rPr>
              <a:t>làm lễ lên ngôi; đốc xuất đại binh ra Bắc; gặp La Sơn phu tử NguyễnThiếp; tuyển quân ở Nghệ An; phủ dụ tướng sĩ; định kế hoạch hành quân,đánh giặc và kế hoạch đối phó với nhà Thanh sau khi chiến thắng.</a:t>
            </a:r>
            <a:endParaRPr lang="en-US" sz="2400" b="1" i="1" dirty="0">
              <a:solidFill>
                <a:schemeClr val="tx1"/>
              </a:solidFill>
              <a:latin typeface="Times New Roman" pitchFamily="18" charset="0"/>
              <a:ea typeface="Calibri" panose="020F0502020204030204" pitchFamily="34" charset="0"/>
              <a:cs typeface="Times New Roman" pitchFamily="18" charset="0"/>
            </a:endParaRPr>
          </a:p>
        </p:txBody>
      </p:sp>
      <p:sp>
        <p:nvSpPr>
          <p:cNvPr id="15" name="TextBox 14">
            <a:extLst>
              <a:ext uri="{FF2B5EF4-FFF2-40B4-BE49-F238E27FC236}">
                <a16:creationId xmlns="" xmlns:a16="http://schemas.microsoft.com/office/drawing/2014/main" id="{D892545E-9A09-25D5-BB3A-994814D455F4}"/>
              </a:ext>
            </a:extLst>
          </p:cNvPr>
          <p:cNvSpPr txBox="1"/>
          <p:nvPr/>
        </p:nvSpPr>
        <p:spPr>
          <a:xfrm>
            <a:off x="-152399" y="5334000"/>
            <a:ext cx="8991599" cy="1307537"/>
          </a:xfrm>
          <a:prstGeom prst="rect">
            <a:avLst/>
          </a:prstGeom>
          <a:noFill/>
        </p:spPr>
        <p:txBody>
          <a:bodyPr wrap="square">
            <a:spAutoFit/>
          </a:bodyPr>
          <a:lstStyle/>
          <a:p>
            <a:pPr marL="0" marR="0" algn="just">
              <a:lnSpc>
                <a:spcPct val="150000"/>
              </a:lnSpc>
              <a:spcBef>
                <a:spcPts val="0"/>
              </a:spcBef>
              <a:spcAft>
                <a:spcPts val="0"/>
              </a:spcAft>
            </a:pP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Người</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bình</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tĩnh</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hành</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động</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nhanh</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kịp</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thời</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mạnh</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mẽ</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quyết</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đoán</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trước</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những</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biến</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cố</a:t>
            </a:r>
            <a:r>
              <a:rPr lang="en-US" sz="2800" b="1" dirty="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FF0000"/>
                </a:solidFill>
                <a:effectLst/>
                <a:latin typeface="Times New Roman" pitchFamily="18" charset="0"/>
                <a:ea typeface="Calibri" panose="020F0502020204030204" pitchFamily="34" charset="0"/>
                <a:cs typeface="Times New Roman" pitchFamily="18" charset="0"/>
              </a:rPr>
              <a:t>lớn</a:t>
            </a:r>
            <a:r>
              <a:rPr lang="en-US" sz="2800" b="1" dirty="0">
                <a:solidFill>
                  <a:srgbClr val="FF0000"/>
                </a:solidFill>
                <a:effectLst/>
                <a:latin typeface="Times New Roman" pitchFamily="18" charset="0"/>
                <a:ea typeface="Calibri" panose="020F0502020204030204" pitchFamily="34" charset="0"/>
                <a:cs typeface="Times New Roman" pitchFamily="18" charset="0"/>
              </a:rPr>
              <a:t>.</a:t>
            </a:r>
            <a:endParaRPr lang="en-US" sz="2000" b="1" dirty="0">
              <a:solidFill>
                <a:srgbClr val="FF000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550891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A40CC302-352A-320E-526D-8E3CD14CA743}"/>
              </a:ext>
            </a:extLst>
          </p:cNvPr>
          <p:cNvSpPr txBox="1"/>
          <p:nvPr/>
        </p:nvSpPr>
        <p:spPr>
          <a:xfrm>
            <a:off x="110358" y="-228600"/>
            <a:ext cx="9033641" cy="1828386"/>
          </a:xfrm>
          <a:prstGeom prst="rect">
            <a:avLst/>
          </a:prstGeom>
          <a:noFill/>
        </p:spPr>
        <p:txBody>
          <a:bodyPr wrap="square">
            <a:spAutoFit/>
          </a:bodyPr>
          <a:lstStyle/>
          <a:p>
            <a:pPr marL="0" marR="0" algn="just">
              <a:lnSpc>
                <a:spcPct val="150000"/>
              </a:lnSpc>
              <a:spcBef>
                <a:spcPts val="0"/>
              </a:spcBef>
              <a:spcAft>
                <a:spcPts val="0"/>
              </a:spcAft>
            </a:pPr>
            <a:r>
              <a:rPr lang="en-US" sz="4000" b="1" dirty="0">
                <a:solidFill>
                  <a:srgbClr val="C00000"/>
                </a:solidFill>
                <a:latin typeface="Times New Roman" pitchFamily="18" charset="0"/>
                <a:ea typeface="#9Slide04 Abraham Lincoln" pitchFamily="2" charset="0"/>
                <a:cs typeface="Times New Roman" pitchFamily="18" charset="0"/>
              </a:rPr>
              <a:t>2</a:t>
            </a:r>
            <a:r>
              <a:rPr lang="vi-VN" sz="4000" b="1" dirty="0" smtClean="0">
                <a:solidFill>
                  <a:srgbClr val="C00000"/>
                </a:solidFill>
                <a:effectLst/>
                <a:latin typeface="Times New Roman" pitchFamily="18" charset="0"/>
                <a:ea typeface="#9Slide04 Abraham Lincoln" pitchFamily="2" charset="0"/>
                <a:cs typeface="Times New Roman" pitchFamily="18" charset="0"/>
              </a:rPr>
              <a:t>. </a:t>
            </a:r>
            <a:r>
              <a:rPr lang="vi-VN" sz="4000" b="1" dirty="0">
                <a:solidFill>
                  <a:srgbClr val="C00000"/>
                </a:solidFill>
                <a:effectLst/>
                <a:latin typeface="Times New Roman" pitchFamily="18" charset="0"/>
                <a:ea typeface="#9Slide04 Abraham Lincoln" pitchFamily="2" charset="0"/>
                <a:cs typeface="Times New Roman" pitchFamily="18" charset="0"/>
              </a:rPr>
              <a:t>Hình tương người anh hùng Quang Trung (Nguyễn Huệ)</a:t>
            </a:r>
            <a:endParaRPr lang="en-US" sz="4000" b="1" dirty="0">
              <a:solidFill>
                <a:srgbClr val="C00000"/>
              </a:solidFill>
              <a:effectLst/>
              <a:latin typeface="Times New Roman" pitchFamily="18" charset="0"/>
              <a:ea typeface="#9Slide04 Abraham Lincoln" pitchFamily="2" charset="0"/>
              <a:cs typeface="Times New Roman" pitchFamily="18" charset="0"/>
            </a:endParaRPr>
          </a:p>
        </p:txBody>
      </p:sp>
      <p:pic>
        <p:nvPicPr>
          <p:cNvPr id="11" name="Picture 10" descr="A picture containing christmas, fictional character, cartoon&#10;&#10;Description automatically generated">
            <a:extLst>
              <a:ext uri="{FF2B5EF4-FFF2-40B4-BE49-F238E27FC236}">
                <a16:creationId xmlns="" xmlns:a16="http://schemas.microsoft.com/office/drawing/2014/main" id="{765FAB4D-EA05-A636-FE46-94F106580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921" y="1232338"/>
            <a:ext cx="5422355" cy="7229806"/>
          </a:xfrm>
          <a:prstGeom prst="rect">
            <a:avLst/>
          </a:prstGeom>
        </p:spPr>
      </p:pic>
      <p:sp>
        <p:nvSpPr>
          <p:cNvPr id="12" name="Rectangle: Rounded Corners 11">
            <a:extLst>
              <a:ext uri="{FF2B5EF4-FFF2-40B4-BE49-F238E27FC236}">
                <a16:creationId xmlns="" xmlns:a16="http://schemas.microsoft.com/office/drawing/2014/main" id="{AE869EB1-C212-C066-8B81-70124037ECA3}"/>
              </a:ext>
            </a:extLst>
          </p:cNvPr>
          <p:cNvSpPr/>
          <p:nvPr/>
        </p:nvSpPr>
        <p:spPr>
          <a:xfrm>
            <a:off x="268012" y="1727075"/>
            <a:ext cx="6534809" cy="914400"/>
          </a:xfrm>
          <a:prstGeom prst="roundRect">
            <a:avLst/>
          </a:prstGeom>
          <a:solidFill>
            <a:schemeClr val="bg1">
              <a:alpha val="6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itchFamily="18" charset="0"/>
                <a:ea typeface="Calibri" panose="020F0502020204030204" pitchFamily="34" charset="0"/>
                <a:cs typeface="Times New Roman" pitchFamily="18" charset="0"/>
              </a:rPr>
              <a:t>Ở Nghệ An </a:t>
            </a:r>
            <a:r>
              <a:rPr lang="vi-VN" sz="2400" b="1" i="1" dirty="0">
                <a:solidFill>
                  <a:schemeClr val="tx1"/>
                </a:solidFill>
                <a:latin typeface="Times New Roman" pitchFamily="18" charset="0"/>
                <a:ea typeface="Calibri" panose="020F0502020204030204" pitchFamily="34" charset="0"/>
                <a:cs typeface="Times New Roman" pitchFamily="18" charset="0"/>
              </a:rPr>
              <a:t>→ gặp gỡ người cống sĩ tham khảo ý kiến; kén lính “ba suất đinh thì lấy một người”</a:t>
            </a:r>
            <a:endParaRPr lang="en-US" sz="2400" b="1" i="1" dirty="0">
              <a:solidFill>
                <a:schemeClr val="tx1"/>
              </a:solidFill>
              <a:latin typeface="Times New Roman" pitchFamily="18" charset="0"/>
              <a:ea typeface="Calibri" panose="020F0502020204030204" pitchFamily="34" charset="0"/>
              <a:cs typeface="Times New Roman" pitchFamily="18" charset="0"/>
            </a:endParaRPr>
          </a:p>
        </p:txBody>
      </p:sp>
      <p:sp>
        <p:nvSpPr>
          <p:cNvPr id="13" name="Rectangle: Rounded Corners 12">
            <a:extLst>
              <a:ext uri="{FF2B5EF4-FFF2-40B4-BE49-F238E27FC236}">
                <a16:creationId xmlns="" xmlns:a16="http://schemas.microsoft.com/office/drawing/2014/main" id="{1180C5D8-505E-0529-64FF-A38535A99AE2}"/>
              </a:ext>
            </a:extLst>
          </p:cNvPr>
          <p:cNvSpPr/>
          <p:nvPr/>
        </p:nvSpPr>
        <p:spPr>
          <a:xfrm>
            <a:off x="223675" y="3067897"/>
            <a:ext cx="6657973" cy="1749220"/>
          </a:xfrm>
          <a:prstGeom prst="roundRect">
            <a:avLst/>
          </a:prstGeom>
          <a:solidFill>
            <a:schemeClr val="bg1">
              <a:alpha val="6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a:solidFill>
                  <a:schemeClr val="tx1"/>
                </a:solidFill>
                <a:latin typeface="Times New Roman" pitchFamily="18" charset="0"/>
                <a:ea typeface="Calibri" panose="020F0502020204030204" pitchFamily="34" charset="0"/>
                <a:cs typeface="Times New Roman" pitchFamily="18" charset="0"/>
              </a:rPr>
              <a:t>Ông rất nhạy bén trong việc dụ binh, thu phục lòng quân: </a:t>
            </a:r>
            <a:r>
              <a:rPr lang="vi-VN" sz="2400">
                <a:solidFill>
                  <a:schemeClr val="tx1"/>
                </a:solidFill>
                <a:latin typeface="Times New Roman" pitchFamily="18" charset="0"/>
                <a:ea typeface="Calibri" panose="020F0502020204030204" pitchFamily="34" charset="0"/>
                <a:cs typeface="Times New Roman" pitchFamily="18" charset="0"/>
              </a:rPr>
              <a:t>bài hịch “đất nào sao ấy” ngắn gọn, hào hùng, khích lệ lòng yêu nước và truyền thống quật cường dân tộc.</a:t>
            </a:r>
            <a:endParaRPr lang="en-US" sz="2400">
              <a:solidFill>
                <a:schemeClr val="tx1"/>
              </a:solidFill>
              <a:latin typeface="Times New Roman" pitchFamily="18" charset="0"/>
              <a:ea typeface="Calibri" panose="020F0502020204030204" pitchFamily="34" charset="0"/>
              <a:cs typeface="Times New Roman" pitchFamily="18" charset="0"/>
            </a:endParaRPr>
          </a:p>
        </p:txBody>
      </p:sp>
      <p:sp>
        <p:nvSpPr>
          <p:cNvPr id="2" name="Rectangle: Rounded Corners 1">
            <a:extLst>
              <a:ext uri="{FF2B5EF4-FFF2-40B4-BE49-F238E27FC236}">
                <a16:creationId xmlns="" xmlns:a16="http://schemas.microsoft.com/office/drawing/2014/main" id="{D94BB17A-411A-3720-E5A6-C7329CFE9218}"/>
              </a:ext>
            </a:extLst>
          </p:cNvPr>
          <p:cNvSpPr/>
          <p:nvPr/>
        </p:nvSpPr>
        <p:spPr>
          <a:xfrm>
            <a:off x="241902" y="5108780"/>
            <a:ext cx="6657973" cy="1749220"/>
          </a:xfrm>
          <a:prstGeom prst="roundRect">
            <a:avLst/>
          </a:prstGeom>
          <a:solidFill>
            <a:schemeClr val="bg1">
              <a:alpha val="6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a:solidFill>
                  <a:schemeClr val="tx1"/>
                </a:solidFill>
                <a:latin typeface="Times New Roman" pitchFamily="18" charset="0"/>
                <a:ea typeface="Calibri" panose="020F0502020204030204" pitchFamily="34" charset="0"/>
                <a:cs typeface="Times New Roman" pitchFamily="18" charset="0"/>
              </a:rPr>
              <a:t>Nguyễn Huệ sáng suốt trong việc lựa chọn tướng tài. </a:t>
            </a:r>
            <a:r>
              <a:rPr lang="vi-VN" sz="2800">
                <a:solidFill>
                  <a:schemeClr val="tx1"/>
                </a:solidFill>
                <a:latin typeface="Times New Roman" pitchFamily="18" charset="0"/>
                <a:ea typeface="Calibri" panose="020F0502020204030204" pitchFamily="34" charset="0"/>
                <a:cs typeface="Times New Roman" pitchFamily="18" charset="0"/>
              </a:rPr>
              <a:t>Hiểu tường tận năng lực của tướng sĩ, khen chê đúng người đúng việc.</a:t>
            </a:r>
            <a:endParaRPr lang="en-US" sz="2800">
              <a:solidFill>
                <a:schemeClr val="tx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148521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hristmas, fictional character, cartoon&#10;&#10;Description automatically generated">
            <a:extLst>
              <a:ext uri="{FF2B5EF4-FFF2-40B4-BE49-F238E27FC236}">
                <a16:creationId xmlns="" xmlns:a16="http://schemas.microsoft.com/office/drawing/2014/main" id="{765FAB4D-EA05-A636-FE46-94F106580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0467" y="-373117"/>
            <a:ext cx="7102365" cy="9469820"/>
          </a:xfrm>
          <a:prstGeom prst="rect">
            <a:avLst/>
          </a:prstGeom>
        </p:spPr>
      </p:pic>
      <p:sp>
        <p:nvSpPr>
          <p:cNvPr id="12" name="Rectangle: Rounded Corners 11">
            <a:extLst>
              <a:ext uri="{FF2B5EF4-FFF2-40B4-BE49-F238E27FC236}">
                <a16:creationId xmlns="" xmlns:a16="http://schemas.microsoft.com/office/drawing/2014/main" id="{AE869EB1-C212-C066-8B81-70124037ECA3}"/>
              </a:ext>
            </a:extLst>
          </p:cNvPr>
          <p:cNvSpPr/>
          <p:nvPr/>
        </p:nvSpPr>
        <p:spPr>
          <a:xfrm>
            <a:off x="268012" y="-147145"/>
            <a:ext cx="6534809" cy="916276"/>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i="1" dirty="0">
                <a:solidFill>
                  <a:schemeClr val="tx1"/>
                </a:solidFill>
                <a:latin typeface="+mj-lt"/>
                <a:ea typeface="Calibri" panose="020F0502020204030204" pitchFamily="34" charset="0"/>
                <a:cs typeface="Calibri" panose="020F0502020204030204" pitchFamily="34" charset="0"/>
              </a:rPr>
              <a:t>Người có trí tuệ sáng suốt sâu sắc và nhạy bén.</a:t>
            </a:r>
            <a:endParaRPr lang="en-US" sz="2400" b="1" i="1" dirty="0">
              <a:solidFill>
                <a:schemeClr val="tx1"/>
              </a:solidFill>
              <a:latin typeface="+mj-lt"/>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 xmlns:a16="http://schemas.microsoft.com/office/drawing/2014/main" id="{9EDEF2F0-A043-1B0A-180A-CD58044CA73E}"/>
              </a:ext>
            </a:extLst>
          </p:cNvPr>
          <p:cNvSpPr/>
          <p:nvPr/>
        </p:nvSpPr>
        <p:spPr>
          <a:xfrm>
            <a:off x="268012" y="1295401"/>
            <a:ext cx="6534809" cy="2743200"/>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mj-lt"/>
                <a:ea typeface="Calibri" panose="020F0502020204030204" pitchFamily="34" charset="0"/>
                <a:cs typeface="Calibri" panose="020F0502020204030204" pitchFamily="34" charset="0"/>
              </a:rPr>
              <a:t>Tài dụng binh như thần: </a:t>
            </a:r>
            <a:r>
              <a:rPr lang="vi-VN" sz="2400" dirty="0">
                <a:solidFill>
                  <a:schemeClr val="tx1"/>
                </a:solidFill>
                <a:latin typeface="+mj-lt"/>
                <a:ea typeface="Calibri" panose="020F0502020204030204" pitchFamily="34" charset="0"/>
                <a:cs typeface="Calibri" panose="020F0502020204030204" pitchFamily="34" charset="0"/>
              </a:rPr>
              <a:t>chiến dịch hành quân thần tốc ngày 25 rời Phú Xuân - Huế → ngày29 đến Nghệ An, ngày 30 bắt đầu xuất quân ở Nghệ An, dự định ngày 7 tháng giêng(7 ngày) sẽ ăn tết ở Thăng Long (đoạn đường khoảng 650 km → 10 ngày đi bộ)</a:t>
            </a:r>
            <a:endParaRPr lang="en-US" sz="2400" dirty="0">
              <a:solidFill>
                <a:schemeClr val="tx1"/>
              </a:solidFill>
              <a:latin typeface="+mj-lt"/>
              <a:ea typeface="Calibri" panose="020F0502020204030204" pitchFamily="34" charset="0"/>
              <a:cs typeface="Calibri" panose="020F0502020204030204" pitchFamily="34" charset="0"/>
            </a:endParaRPr>
          </a:p>
          <a:p>
            <a:pPr algn="just"/>
            <a:r>
              <a:rPr lang="en-US" sz="2400" b="1" dirty="0" err="1">
                <a:solidFill>
                  <a:srgbClr val="C00000"/>
                </a:solidFill>
                <a:latin typeface="Times New Roman" pitchFamily="18" charset="0"/>
                <a:ea typeface="Calibri" panose="020F0502020204030204" pitchFamily="34" charset="0"/>
                <a:cs typeface="Times New Roman" pitchFamily="18" charset="0"/>
              </a:rPr>
              <a:t>Thực</a:t>
            </a:r>
            <a:r>
              <a:rPr lang="en-US" sz="2400" b="1" dirty="0">
                <a:solidFill>
                  <a:srgbClr val="C00000"/>
                </a:solidFill>
                <a:latin typeface="Times New Roman" pitchFamily="18" charset="0"/>
                <a:ea typeface="Calibri" panose="020F0502020204030204" pitchFamily="34" charset="0"/>
                <a:cs typeface="Times New Roman" pitchFamily="18" charset="0"/>
              </a:rPr>
              <a:t> </a:t>
            </a:r>
            <a:r>
              <a:rPr lang="en-US" sz="2400" b="1" dirty="0" err="1">
                <a:solidFill>
                  <a:srgbClr val="C00000"/>
                </a:solidFill>
                <a:latin typeface="Times New Roman" pitchFamily="18" charset="0"/>
                <a:ea typeface="Calibri" panose="020F0502020204030204" pitchFamily="34" charset="0"/>
                <a:cs typeface="Times New Roman" pitchFamily="18" charset="0"/>
              </a:rPr>
              <a:t>tế</a:t>
            </a:r>
            <a:r>
              <a:rPr lang="en-US" sz="2400" b="1" dirty="0">
                <a:solidFill>
                  <a:srgbClr val="C00000"/>
                </a:solidFill>
                <a:latin typeface="Times New Roman" pitchFamily="18" charset="0"/>
                <a:ea typeface="Calibri" panose="020F0502020204030204" pitchFamily="34" charset="0"/>
                <a:cs typeface="Times New Roman" pitchFamily="18" charset="0"/>
              </a:rPr>
              <a:t>: </a:t>
            </a:r>
            <a:r>
              <a:rPr lang="en-US" sz="2400" dirty="0" err="1">
                <a:solidFill>
                  <a:schemeClr val="tx1"/>
                </a:solidFill>
                <a:latin typeface="Times New Roman" pitchFamily="18" charset="0"/>
                <a:ea typeface="Calibri" panose="020F0502020204030204" pitchFamily="34" charset="0"/>
                <a:cs typeface="Times New Roman" pitchFamily="18" charset="0"/>
              </a:rPr>
              <a:t>ngày</a:t>
            </a:r>
            <a:r>
              <a:rPr lang="en-US" sz="2400" dirty="0">
                <a:solidFill>
                  <a:schemeClr val="tx1"/>
                </a:solidFill>
                <a:latin typeface="Times New Roman" pitchFamily="18" charset="0"/>
                <a:ea typeface="Calibri" panose="020F0502020204030204" pitchFamily="34" charset="0"/>
                <a:cs typeface="Times New Roman" pitchFamily="18" charset="0"/>
              </a:rPr>
              <a:t> 5 </a:t>
            </a:r>
            <a:r>
              <a:rPr lang="en-US" sz="2400" dirty="0" err="1">
                <a:solidFill>
                  <a:schemeClr val="tx1"/>
                </a:solidFill>
                <a:latin typeface="Times New Roman" pitchFamily="18" charset="0"/>
                <a:ea typeface="Calibri" panose="020F0502020204030204" pitchFamily="34" charset="0"/>
                <a:cs typeface="Times New Roman" pitchFamily="18" charset="0"/>
              </a:rPr>
              <a:t>tết</a:t>
            </a:r>
            <a:r>
              <a:rPr lang="en-US" sz="2400" dirty="0">
                <a:solidFill>
                  <a:schemeClr val="tx1"/>
                </a:solidFill>
                <a:latin typeface="Times New Roman" pitchFamily="18" charset="0"/>
                <a:ea typeface="Calibri" panose="020F0502020204030204" pitchFamily="34" charset="0"/>
                <a:cs typeface="Times New Roman" pitchFamily="18" charset="0"/>
              </a:rPr>
              <a:t> </a:t>
            </a:r>
            <a:r>
              <a:rPr lang="en-US" sz="2400" dirty="0" err="1">
                <a:solidFill>
                  <a:schemeClr val="tx1"/>
                </a:solidFill>
                <a:latin typeface="Times New Roman" pitchFamily="18" charset="0"/>
                <a:ea typeface="Calibri" panose="020F0502020204030204" pitchFamily="34" charset="0"/>
                <a:cs typeface="Times New Roman" pitchFamily="18" charset="0"/>
              </a:rPr>
              <a:t>đã</a:t>
            </a:r>
            <a:r>
              <a:rPr lang="en-US" sz="2400" dirty="0">
                <a:solidFill>
                  <a:schemeClr val="tx1"/>
                </a:solidFill>
                <a:latin typeface="Times New Roman" pitchFamily="18" charset="0"/>
                <a:ea typeface="Calibri" panose="020F0502020204030204" pitchFamily="34" charset="0"/>
                <a:cs typeface="Times New Roman" pitchFamily="18" charset="0"/>
              </a:rPr>
              <a:t> </a:t>
            </a:r>
            <a:r>
              <a:rPr lang="en-US" sz="2400" dirty="0" err="1">
                <a:solidFill>
                  <a:schemeClr val="tx1"/>
                </a:solidFill>
                <a:latin typeface="Times New Roman" pitchFamily="18" charset="0"/>
                <a:ea typeface="Calibri" panose="020F0502020204030204" pitchFamily="34" charset="0"/>
                <a:cs typeface="Times New Roman" pitchFamily="18" charset="0"/>
              </a:rPr>
              <a:t>đến</a:t>
            </a:r>
            <a:r>
              <a:rPr lang="en-US" sz="2400" dirty="0">
                <a:solidFill>
                  <a:schemeClr val="tx1"/>
                </a:solidFill>
                <a:latin typeface="Times New Roman" pitchFamily="18" charset="0"/>
                <a:ea typeface="Calibri" panose="020F0502020204030204" pitchFamily="34" charset="0"/>
                <a:cs typeface="Times New Roman" pitchFamily="18" charset="0"/>
              </a:rPr>
              <a:t> </a:t>
            </a:r>
            <a:r>
              <a:rPr lang="en-US" sz="2400" dirty="0" err="1">
                <a:solidFill>
                  <a:schemeClr val="tx1"/>
                </a:solidFill>
                <a:latin typeface="Times New Roman" pitchFamily="18" charset="0"/>
                <a:ea typeface="Calibri" panose="020F0502020204030204" pitchFamily="34" charset="0"/>
                <a:cs typeface="Times New Roman" pitchFamily="18" charset="0"/>
              </a:rPr>
              <a:t>Thăng</a:t>
            </a:r>
            <a:r>
              <a:rPr lang="en-US" sz="2400" dirty="0">
                <a:solidFill>
                  <a:schemeClr val="tx1"/>
                </a:solidFill>
                <a:latin typeface="Times New Roman" pitchFamily="18" charset="0"/>
                <a:ea typeface="Calibri" panose="020F0502020204030204" pitchFamily="34" charset="0"/>
                <a:cs typeface="Times New Roman" pitchFamily="18" charset="0"/>
              </a:rPr>
              <a:t> Long</a:t>
            </a:r>
          </a:p>
        </p:txBody>
      </p:sp>
    </p:spTree>
    <p:extLst>
      <p:ext uri="{BB962C8B-B14F-4D97-AF65-F5344CB8AC3E}">
        <p14:creationId xmlns:p14="http://schemas.microsoft.com/office/powerpoint/2010/main" val="1410301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hristmas, fictional character, cartoon&#10;&#10;Description automatically generated">
            <a:extLst>
              <a:ext uri="{FF2B5EF4-FFF2-40B4-BE49-F238E27FC236}">
                <a16:creationId xmlns="" xmlns:a16="http://schemas.microsoft.com/office/drawing/2014/main" id="{765FAB4D-EA05-A636-FE46-94F106580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0467" y="-373117"/>
            <a:ext cx="7102365" cy="9469820"/>
          </a:xfrm>
          <a:prstGeom prst="rect">
            <a:avLst/>
          </a:prstGeom>
        </p:spPr>
      </p:pic>
      <p:sp>
        <p:nvSpPr>
          <p:cNvPr id="12" name="Rectangle: Rounded Corners 11">
            <a:extLst>
              <a:ext uri="{FF2B5EF4-FFF2-40B4-BE49-F238E27FC236}">
                <a16:creationId xmlns="" xmlns:a16="http://schemas.microsoft.com/office/drawing/2014/main" id="{AE869EB1-C212-C066-8B81-70124037ECA3}"/>
              </a:ext>
            </a:extLst>
          </p:cNvPr>
          <p:cNvSpPr/>
          <p:nvPr/>
        </p:nvSpPr>
        <p:spPr>
          <a:xfrm>
            <a:off x="304800" y="399393"/>
            <a:ext cx="8169167" cy="2375338"/>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i="1" dirty="0">
                <a:solidFill>
                  <a:schemeClr val="tx1"/>
                </a:solidFill>
                <a:latin typeface="+mj-lt"/>
                <a:ea typeface="Calibri" panose="020F0502020204030204" pitchFamily="34" charset="0"/>
                <a:cs typeface="Calibri" panose="020F0502020204030204" pitchFamily="34" charset="0"/>
              </a:rPr>
              <a:t>→ đến nơi đội ngũ vẫn tinh nhuệ đánh cho quân Thanh tan tác → tài tổ chức cầm quân.</a:t>
            </a:r>
            <a:endParaRPr lang="en-US" sz="4000" b="1" i="1" dirty="0">
              <a:solidFill>
                <a:schemeClr val="tx1"/>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8879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in armor pointing at something&#10;&#10;Description automatically generated with low confidence">
            <a:extLst>
              <a:ext uri="{FF2B5EF4-FFF2-40B4-BE49-F238E27FC236}">
                <a16:creationId xmlns="" xmlns:a16="http://schemas.microsoft.com/office/drawing/2014/main" id="{92818271-5F5C-BDD3-8EA1-D3F53D058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58" y="1999595"/>
            <a:ext cx="4381829" cy="5842439"/>
          </a:xfrm>
          <a:prstGeom prst="rect">
            <a:avLst/>
          </a:prstGeom>
        </p:spPr>
      </p:pic>
      <p:sp>
        <p:nvSpPr>
          <p:cNvPr id="15" name="TextBox 14">
            <a:extLst>
              <a:ext uri="{FF2B5EF4-FFF2-40B4-BE49-F238E27FC236}">
                <a16:creationId xmlns="" xmlns:a16="http://schemas.microsoft.com/office/drawing/2014/main" id="{DC3DA425-CEF0-4E2C-E5F9-4D3630A6B878}"/>
              </a:ext>
            </a:extLst>
          </p:cNvPr>
          <p:cNvSpPr txBox="1"/>
          <p:nvPr/>
        </p:nvSpPr>
        <p:spPr>
          <a:xfrm>
            <a:off x="71436" y="-7883"/>
            <a:ext cx="8767764" cy="823752"/>
          </a:xfrm>
          <a:prstGeom prst="rect">
            <a:avLst/>
          </a:prstGeom>
          <a:noFill/>
        </p:spPr>
        <p:txBody>
          <a:bodyPr wrap="square">
            <a:spAutoFit/>
          </a:bodyPr>
          <a:lstStyle/>
          <a:p>
            <a:pPr marL="0" marR="0" algn="just">
              <a:lnSpc>
                <a:spcPct val="150000"/>
              </a:lnSpc>
              <a:spcBef>
                <a:spcPts val="0"/>
              </a:spcBef>
              <a:spcAft>
                <a:spcPts val="0"/>
              </a:spcAft>
            </a:pP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Anh</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hùng</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Quang</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Trung</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trong</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chiến</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trận</a:t>
            </a:r>
            <a:r>
              <a:rPr lang="en-US" sz="3600" b="1" dirty="0">
                <a:solidFill>
                  <a:srgbClr val="C00000"/>
                </a:solidFill>
                <a:effectLst/>
                <a:latin typeface="Times New Roman" pitchFamily="18" charset="0"/>
                <a:ea typeface="Times New Roman" pitchFamily="18" charset="0"/>
                <a:cs typeface="Times New Roman" pitchFamily="18" charset="0"/>
              </a:rPr>
              <a:t>:</a:t>
            </a:r>
            <a:endParaRPr lang="en-US" sz="3600" b="1" dirty="0">
              <a:solidFill>
                <a:srgbClr val="C00000"/>
              </a:solidFill>
              <a:effectLst/>
              <a:latin typeface="Times New Roman" pitchFamily="18" charset="0"/>
              <a:ea typeface="Calibri" panose="020F0502020204030204" pitchFamily="34" charset="0"/>
              <a:cs typeface="Times New Roman" pitchFamily="18" charset="0"/>
            </a:endParaRPr>
          </a:p>
        </p:txBody>
      </p:sp>
      <p:sp>
        <p:nvSpPr>
          <p:cNvPr id="16" name="Rectangle: Rounded Corners 15">
            <a:extLst>
              <a:ext uri="{FF2B5EF4-FFF2-40B4-BE49-F238E27FC236}">
                <a16:creationId xmlns="" xmlns:a16="http://schemas.microsoft.com/office/drawing/2014/main" id="{E6A31DCF-4CCA-C637-E4C3-4B253B277F27}"/>
              </a:ext>
            </a:extLst>
          </p:cNvPr>
          <p:cNvSpPr/>
          <p:nvPr/>
        </p:nvSpPr>
        <p:spPr>
          <a:xfrm>
            <a:off x="1905000" y="1143000"/>
            <a:ext cx="7049813" cy="1568669"/>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dirty="0">
                <a:solidFill>
                  <a:sysClr val="windowText" lastClr="000000"/>
                </a:solidFill>
                <a:latin typeface="+mj-lt"/>
                <a:ea typeface="Calibri" panose="020F0502020204030204" pitchFamily="34" charset="0"/>
                <a:cs typeface="Calibri" panose="020F0502020204030204" pitchFamily="34" charset="0"/>
              </a:rPr>
              <a:t>Chủ chương </a:t>
            </a:r>
            <a:r>
              <a:rPr lang="vi-VN" sz="3200" dirty="0">
                <a:solidFill>
                  <a:sysClr val="windowText" lastClr="000000"/>
                </a:solidFill>
                <a:latin typeface="+mj-lt"/>
                <a:ea typeface="Calibri" panose="020F0502020204030204" pitchFamily="34" charset="0"/>
                <a:cs typeface="Calibri" panose="020F0502020204030204" pitchFamily="34" charset="0"/>
              </a:rPr>
              <a:t>đánh là thắng, chiến đấu dũng mãnh, quyết tử, quân đội nghiêm minh.</a:t>
            </a:r>
            <a:endParaRPr lang="en-US" sz="3200" dirty="0">
              <a:solidFill>
                <a:sysClr val="windowText" lastClr="000000"/>
              </a:solidFill>
              <a:latin typeface="+mj-lt"/>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 xmlns:a16="http://schemas.microsoft.com/office/drawing/2014/main" id="{07E3D5CC-37CB-4B69-9666-947853D955F4}"/>
              </a:ext>
            </a:extLst>
          </p:cNvPr>
          <p:cNvSpPr/>
          <p:nvPr/>
        </p:nvSpPr>
        <p:spPr>
          <a:xfrm>
            <a:off x="1904999" y="2895600"/>
            <a:ext cx="7049813" cy="3557752"/>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dirty="0">
                <a:solidFill>
                  <a:sysClr val="windowText" lastClr="000000"/>
                </a:solidFill>
                <a:latin typeface="+mj-lt"/>
                <a:ea typeface="Calibri" panose="020F0502020204030204" pitchFamily="34" charset="0"/>
                <a:cs typeface="Calibri" panose="020F0502020204030204" pitchFamily="34" charset="0"/>
              </a:rPr>
              <a:t>Vua Quang Trung cưỡi voi thân chinh cầm quân - một tổng chỉ huy chiến dịch: </a:t>
            </a:r>
            <a:r>
              <a:rPr lang="vi-VN" sz="3200" dirty="0">
                <a:solidFill>
                  <a:sysClr val="windowText" lastClr="000000"/>
                </a:solidFill>
                <a:latin typeface="+mj-lt"/>
                <a:ea typeface="Calibri" panose="020F0502020204030204" pitchFamily="34" charset="0"/>
                <a:cs typeface="Calibri" panose="020F0502020204030204" pitchFamily="34" charset="0"/>
              </a:rPr>
              <a:t>vừa hoạch định phương lược tiến đánh vừa tấn công quân sỹ, thống lĩnh một mũi tiên phong </a:t>
            </a:r>
            <a:endParaRPr lang="en-US" sz="3200" dirty="0">
              <a:solidFill>
                <a:sysClr val="windowText" lastClr="000000"/>
              </a:solidFill>
              <a:latin typeface="+mj-lt"/>
              <a:ea typeface="Calibri" panose="020F0502020204030204" pitchFamily="34" charset="0"/>
              <a:cs typeface="Calibri" panose="020F0502020204030204" pitchFamily="34" charset="0"/>
            </a:endParaRPr>
          </a:p>
          <a:p>
            <a:pPr algn="just"/>
            <a:r>
              <a:rPr lang="vi-VN" sz="3200" b="1" i="1" dirty="0">
                <a:solidFill>
                  <a:srgbClr val="C00000"/>
                </a:solidFill>
                <a:latin typeface="+mj-lt"/>
                <a:ea typeface="Calibri" panose="020F0502020204030204" pitchFamily="34" charset="0"/>
                <a:cs typeface="Calibri" panose="020F0502020204030204" pitchFamily="34" charset="0"/>
              </a:rPr>
              <a:t>=&gt; Tạo nên trận thắng đẹp áp đảo kẻ thù.</a:t>
            </a:r>
            <a:endParaRPr lang="en-US" sz="3200" b="1" i="1" dirty="0">
              <a:solidFill>
                <a:srgbClr val="C0000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0396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015741" y="1988186"/>
            <a:ext cx="1107281" cy="1310005"/>
            <a:chOff x="8437" y="2498"/>
            <a:chExt cx="2325" cy="2063"/>
          </a:xfrm>
        </p:grpSpPr>
        <p:sp>
          <p:nvSpPr>
            <p:cNvPr id="6" name="文本框 5"/>
            <p:cNvSpPr txBox="1"/>
            <p:nvPr/>
          </p:nvSpPr>
          <p:spPr>
            <a:xfrm>
              <a:off x="8437" y="2696"/>
              <a:ext cx="2325" cy="1598"/>
            </a:xfrm>
            <a:prstGeom prst="rect">
              <a:avLst/>
            </a:prstGeom>
            <a:noFill/>
          </p:spPr>
          <p:txBody>
            <a:bodyPr wrap="square" rtlCol="0">
              <a:spAutoFit/>
            </a:bodyPr>
            <a:lstStyle/>
            <a:p>
              <a:pPr algn="ctr"/>
              <a:r>
                <a:rPr lang="en-US" altLang="zh-CN" sz="6000">
                  <a:solidFill>
                    <a:schemeClr val="tx1">
                      <a:lumMod val="85000"/>
                      <a:lumOff val="15000"/>
                    </a:schemeClr>
                  </a:solidFill>
                  <a:cs typeface="+mn-ea"/>
                  <a:sym typeface="+mn-lt"/>
                </a:rPr>
                <a:t>01</a:t>
              </a:r>
              <a:endParaRPr lang="zh-CN" altLang="en-US" sz="6000" dirty="0">
                <a:solidFill>
                  <a:schemeClr val="tx1">
                    <a:lumMod val="85000"/>
                    <a:lumOff val="15000"/>
                  </a:schemeClr>
                </a:solidFill>
                <a:cs typeface="+mn-ea"/>
                <a:sym typeface="+mn-lt"/>
              </a:endParaRPr>
            </a:p>
          </p:txBody>
        </p:sp>
        <p:sp>
          <p:nvSpPr>
            <p:cNvPr id="7" name="椭圆 6"/>
            <p:cNvSpPr/>
            <p:nvPr/>
          </p:nvSpPr>
          <p:spPr>
            <a:xfrm>
              <a:off x="8568" y="2498"/>
              <a:ext cx="2063" cy="2063"/>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9" name="图片 8" descr="109"/>
          <p:cNvPicPr>
            <a:picLocks noChangeAspect="1"/>
          </p:cNvPicPr>
          <p:nvPr/>
        </p:nvPicPr>
        <p:blipFill>
          <a:blip r:embed="rId3"/>
          <a:stretch>
            <a:fillRect/>
          </a:stretch>
        </p:blipFill>
        <p:spPr>
          <a:xfrm>
            <a:off x="6854326" y="797923"/>
            <a:ext cx="528638" cy="704850"/>
          </a:xfrm>
          <a:prstGeom prst="rect">
            <a:avLst/>
          </a:prstGeom>
        </p:spPr>
      </p:pic>
      <p:pic>
        <p:nvPicPr>
          <p:cNvPr id="10" name="图片 9" descr="110"/>
          <p:cNvPicPr>
            <a:picLocks noChangeAspect="1"/>
          </p:cNvPicPr>
          <p:nvPr/>
        </p:nvPicPr>
        <p:blipFill>
          <a:blip r:embed="rId4"/>
          <a:stretch>
            <a:fillRect/>
          </a:stretch>
        </p:blipFill>
        <p:spPr>
          <a:xfrm>
            <a:off x="5154113" y="1012553"/>
            <a:ext cx="2486025" cy="800100"/>
          </a:xfrm>
          <a:prstGeom prst="rect">
            <a:avLst/>
          </a:prstGeom>
        </p:spPr>
      </p:pic>
      <p:sp>
        <p:nvSpPr>
          <p:cNvPr id="2" name="TextBox 1">
            <a:extLst>
              <a:ext uri="{FF2B5EF4-FFF2-40B4-BE49-F238E27FC236}">
                <a16:creationId xmlns="" xmlns:a16="http://schemas.microsoft.com/office/drawing/2014/main" id="{E3CE7748-198A-7503-29A5-BC442135FBFF}"/>
              </a:ext>
            </a:extLst>
          </p:cNvPr>
          <p:cNvSpPr txBox="1"/>
          <p:nvPr/>
        </p:nvSpPr>
        <p:spPr>
          <a:xfrm>
            <a:off x="457200" y="3423920"/>
            <a:ext cx="8741496" cy="1862048"/>
          </a:xfrm>
          <a:prstGeom prst="rect">
            <a:avLst/>
          </a:prstGeom>
          <a:noFill/>
        </p:spPr>
        <p:txBody>
          <a:bodyPr wrap="none" rtlCol="0">
            <a:spAutoFit/>
          </a:bodyPr>
          <a:lstStyle/>
          <a:p>
            <a:r>
              <a:rPr lang="en-US" sz="11500" dirty="0">
                <a:latin typeface="Times New Roman" pitchFamily="18" charset="0"/>
                <a:cs typeface="Times New Roman" pitchFamily="18" charset="0"/>
              </a:rPr>
              <a:t>KHỞI ĐỘNG</a:t>
            </a:r>
          </a:p>
        </p:txBody>
      </p:sp>
    </p:spTree>
    <p:extLst>
      <p:ext uri="{BB962C8B-B14F-4D97-AF65-F5344CB8AC3E}">
        <p14:creationId xmlns:p14="http://schemas.microsoft.com/office/powerpoint/2010/main" val="2929756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in armor pointing at something&#10;&#10;Description automatically generated with low confidence">
            <a:extLst>
              <a:ext uri="{FF2B5EF4-FFF2-40B4-BE49-F238E27FC236}">
                <a16:creationId xmlns="" xmlns:a16="http://schemas.microsoft.com/office/drawing/2014/main" id="{92818271-5F5C-BDD3-8EA1-D3F53D058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58" y="1999595"/>
            <a:ext cx="4381829" cy="5842439"/>
          </a:xfrm>
          <a:prstGeom prst="rect">
            <a:avLst/>
          </a:prstGeom>
        </p:spPr>
      </p:pic>
      <p:sp>
        <p:nvSpPr>
          <p:cNvPr id="15" name="TextBox 14">
            <a:extLst>
              <a:ext uri="{FF2B5EF4-FFF2-40B4-BE49-F238E27FC236}">
                <a16:creationId xmlns="" xmlns:a16="http://schemas.microsoft.com/office/drawing/2014/main" id="{DC3DA425-CEF0-4E2C-E5F9-4D3630A6B878}"/>
              </a:ext>
            </a:extLst>
          </p:cNvPr>
          <p:cNvSpPr txBox="1"/>
          <p:nvPr/>
        </p:nvSpPr>
        <p:spPr>
          <a:xfrm>
            <a:off x="71436" y="-7883"/>
            <a:ext cx="9072564" cy="1828386"/>
          </a:xfrm>
          <a:prstGeom prst="rect">
            <a:avLst/>
          </a:prstGeom>
          <a:noFill/>
        </p:spPr>
        <p:txBody>
          <a:bodyPr wrap="square">
            <a:spAutoFit/>
          </a:bodyPr>
          <a:lstStyle/>
          <a:p>
            <a:pPr marL="0" marR="0" algn="just">
              <a:lnSpc>
                <a:spcPct val="150000"/>
              </a:lnSpc>
              <a:spcBef>
                <a:spcPts val="0"/>
              </a:spcBef>
              <a:spcAft>
                <a:spcPts val="0"/>
              </a:spcAft>
            </a:pPr>
            <a:r>
              <a:rPr lang="en-US" sz="4000" b="1" dirty="0">
                <a:solidFill>
                  <a:srgbClr val="C00000"/>
                </a:solidFill>
                <a:effectLst/>
                <a:latin typeface="Times New Roman" pitchFamily="18" charset="0"/>
                <a:ea typeface="Times New Roman" pitchFamily="18" charset="0"/>
                <a:cs typeface="Times New Roman" pitchFamily="18" charset="0"/>
              </a:rPr>
              <a:t>* </a:t>
            </a:r>
            <a:r>
              <a:rPr lang="en-US" sz="4000" b="1" dirty="0" err="1">
                <a:solidFill>
                  <a:srgbClr val="C00000"/>
                </a:solidFill>
                <a:effectLst/>
                <a:latin typeface="Times New Roman" pitchFamily="18" charset="0"/>
                <a:ea typeface="Times New Roman" pitchFamily="18" charset="0"/>
                <a:cs typeface="Times New Roman" pitchFamily="18" charset="0"/>
              </a:rPr>
              <a:t>Anh</a:t>
            </a:r>
            <a:r>
              <a:rPr lang="en-US" sz="4000" b="1" dirty="0">
                <a:solidFill>
                  <a:srgbClr val="C00000"/>
                </a:solidFill>
                <a:effectLst/>
                <a:latin typeface="Times New Roman" pitchFamily="18" charset="0"/>
                <a:ea typeface="Times New Roman" pitchFamily="18" charset="0"/>
                <a:cs typeface="Times New Roman" pitchFamily="18" charset="0"/>
              </a:rPr>
              <a:t> </a:t>
            </a:r>
            <a:r>
              <a:rPr lang="en-US" sz="4000" b="1" dirty="0" err="1">
                <a:solidFill>
                  <a:srgbClr val="C00000"/>
                </a:solidFill>
                <a:effectLst/>
                <a:latin typeface="Times New Roman" pitchFamily="18" charset="0"/>
                <a:ea typeface="Times New Roman" pitchFamily="18" charset="0"/>
                <a:cs typeface="Times New Roman" pitchFamily="18" charset="0"/>
              </a:rPr>
              <a:t>hùng</a:t>
            </a:r>
            <a:r>
              <a:rPr lang="en-US" sz="4000" b="1" dirty="0">
                <a:solidFill>
                  <a:srgbClr val="C00000"/>
                </a:solidFill>
                <a:effectLst/>
                <a:latin typeface="Times New Roman" pitchFamily="18" charset="0"/>
                <a:ea typeface="Times New Roman" pitchFamily="18" charset="0"/>
                <a:cs typeface="Times New Roman" pitchFamily="18" charset="0"/>
              </a:rPr>
              <a:t> </a:t>
            </a:r>
            <a:r>
              <a:rPr lang="en-US" sz="4000" b="1" dirty="0" err="1">
                <a:solidFill>
                  <a:srgbClr val="C00000"/>
                </a:solidFill>
                <a:effectLst/>
                <a:latin typeface="Times New Roman" pitchFamily="18" charset="0"/>
                <a:ea typeface="Times New Roman" pitchFamily="18" charset="0"/>
                <a:cs typeface="Times New Roman" pitchFamily="18" charset="0"/>
              </a:rPr>
              <a:t>Quang</a:t>
            </a:r>
            <a:r>
              <a:rPr lang="en-US" sz="4000" b="1" dirty="0">
                <a:solidFill>
                  <a:srgbClr val="C00000"/>
                </a:solidFill>
                <a:effectLst/>
                <a:latin typeface="Times New Roman" pitchFamily="18" charset="0"/>
                <a:ea typeface="Times New Roman" pitchFamily="18" charset="0"/>
                <a:cs typeface="Times New Roman" pitchFamily="18" charset="0"/>
              </a:rPr>
              <a:t> </a:t>
            </a:r>
            <a:r>
              <a:rPr lang="en-US" sz="4000" b="1" dirty="0" err="1">
                <a:solidFill>
                  <a:srgbClr val="C00000"/>
                </a:solidFill>
                <a:effectLst/>
                <a:latin typeface="Times New Roman" pitchFamily="18" charset="0"/>
                <a:ea typeface="Times New Roman" pitchFamily="18" charset="0"/>
                <a:cs typeface="Times New Roman" pitchFamily="18" charset="0"/>
              </a:rPr>
              <a:t>Trung</a:t>
            </a:r>
            <a:r>
              <a:rPr lang="en-US" sz="4000" b="1" dirty="0">
                <a:solidFill>
                  <a:srgbClr val="C00000"/>
                </a:solidFill>
                <a:effectLst/>
                <a:latin typeface="Times New Roman" pitchFamily="18" charset="0"/>
                <a:ea typeface="Times New Roman" pitchFamily="18" charset="0"/>
                <a:cs typeface="Times New Roman" pitchFamily="18" charset="0"/>
              </a:rPr>
              <a:t> </a:t>
            </a:r>
            <a:r>
              <a:rPr lang="en-US" sz="4000" b="1" dirty="0" err="1">
                <a:solidFill>
                  <a:srgbClr val="C00000"/>
                </a:solidFill>
                <a:effectLst/>
                <a:latin typeface="Times New Roman" pitchFamily="18" charset="0"/>
                <a:ea typeface="Times New Roman" pitchFamily="18" charset="0"/>
                <a:cs typeface="Times New Roman" pitchFamily="18" charset="0"/>
              </a:rPr>
              <a:t>trong</a:t>
            </a:r>
            <a:r>
              <a:rPr lang="en-US" sz="4000" b="1" dirty="0">
                <a:solidFill>
                  <a:srgbClr val="C00000"/>
                </a:solidFill>
                <a:effectLst/>
                <a:latin typeface="Times New Roman" pitchFamily="18" charset="0"/>
                <a:ea typeface="Times New Roman" pitchFamily="18" charset="0"/>
                <a:cs typeface="Times New Roman" pitchFamily="18" charset="0"/>
              </a:rPr>
              <a:t> </a:t>
            </a:r>
            <a:r>
              <a:rPr lang="en-US" sz="4000" b="1" dirty="0" err="1">
                <a:solidFill>
                  <a:srgbClr val="C00000"/>
                </a:solidFill>
                <a:effectLst/>
                <a:latin typeface="Times New Roman" pitchFamily="18" charset="0"/>
                <a:ea typeface="Times New Roman" pitchFamily="18" charset="0"/>
                <a:cs typeface="Times New Roman" pitchFamily="18" charset="0"/>
              </a:rPr>
              <a:t>chiến</a:t>
            </a:r>
            <a:r>
              <a:rPr lang="en-US" sz="4000" b="1" dirty="0">
                <a:solidFill>
                  <a:srgbClr val="C00000"/>
                </a:solidFill>
                <a:effectLst/>
                <a:latin typeface="Times New Roman" pitchFamily="18" charset="0"/>
                <a:ea typeface="Times New Roman" pitchFamily="18" charset="0"/>
                <a:cs typeface="Times New Roman" pitchFamily="18" charset="0"/>
              </a:rPr>
              <a:t> </a:t>
            </a:r>
            <a:r>
              <a:rPr lang="en-US" sz="4000" b="1" dirty="0" err="1">
                <a:solidFill>
                  <a:srgbClr val="C00000"/>
                </a:solidFill>
                <a:effectLst/>
                <a:latin typeface="Times New Roman" pitchFamily="18" charset="0"/>
                <a:ea typeface="Times New Roman" pitchFamily="18" charset="0"/>
                <a:cs typeface="Times New Roman" pitchFamily="18" charset="0"/>
              </a:rPr>
              <a:t>trận</a:t>
            </a:r>
            <a:r>
              <a:rPr lang="en-US" sz="4000" b="1" dirty="0">
                <a:solidFill>
                  <a:srgbClr val="C00000"/>
                </a:solidFill>
                <a:effectLst/>
                <a:latin typeface="Times New Roman" pitchFamily="18" charset="0"/>
                <a:ea typeface="Times New Roman" pitchFamily="18" charset="0"/>
                <a:cs typeface="Times New Roman" pitchFamily="18" charset="0"/>
              </a:rPr>
              <a:t>:</a:t>
            </a:r>
            <a:endParaRPr lang="en-US" sz="3200" b="1" dirty="0">
              <a:solidFill>
                <a:srgbClr val="C00000"/>
              </a:solidFill>
              <a:effectLst/>
              <a:latin typeface="Times New Roman" pitchFamily="18" charset="0"/>
              <a:ea typeface="Calibri" panose="020F0502020204030204" pitchFamily="34" charset="0"/>
              <a:cs typeface="Times New Roman" pitchFamily="18" charset="0"/>
            </a:endParaRPr>
          </a:p>
        </p:txBody>
      </p:sp>
      <p:sp>
        <p:nvSpPr>
          <p:cNvPr id="17" name="Rectangle: Rounded Corners 16">
            <a:extLst>
              <a:ext uri="{FF2B5EF4-FFF2-40B4-BE49-F238E27FC236}">
                <a16:creationId xmlns="" xmlns:a16="http://schemas.microsoft.com/office/drawing/2014/main" id="{07E3D5CC-37CB-4B69-9666-947853D955F4}"/>
              </a:ext>
            </a:extLst>
          </p:cNvPr>
          <p:cNvSpPr/>
          <p:nvPr/>
        </p:nvSpPr>
        <p:spPr>
          <a:xfrm>
            <a:off x="3208281" y="1719100"/>
            <a:ext cx="5770180" cy="3306472"/>
          </a:xfrm>
          <a:prstGeom prst="roundRect">
            <a:avLst>
              <a:gd name="adj" fmla="val 8402"/>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itchFamily="18" charset="0"/>
                <a:ea typeface="Calibri" panose="020F0502020204030204" pitchFamily="34" charset="0"/>
                <a:cs typeface="Times New Roman" pitchFamily="18" charset="0"/>
              </a:rPr>
              <a:t>H/ả ng anh hùng Quang Trung được khắc hoạ thật oai phong lẫm liệt, bừng bừng khí tiết một h/ả đẹp hào hùng về người anh hùng lịch sử của dân tộc.</a:t>
            </a:r>
            <a:endParaRPr lang="en-US" sz="3600" dirty="0">
              <a:solidFill>
                <a:schemeClr val="tx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243425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 y="401022"/>
            <a:ext cx="9186990" cy="492436"/>
          </a:xfrm>
          <a:prstGeom prst="rect">
            <a:avLst/>
          </a:prstGeom>
        </p:spPr>
        <p:txBody>
          <a:bodyPr wrap="none" lIns="60954" tIns="30477" rIns="60954" bIns="30477">
            <a:spAutoFit/>
          </a:bodyPr>
          <a:lstStyle/>
          <a:p>
            <a:r>
              <a:rPr lang="en-US" sz="2800" b="1" dirty="0">
                <a:solidFill>
                  <a:srgbClr val="C00000"/>
                </a:solidFill>
                <a:latin typeface="Times New Roman" pitchFamily="18" charset="0"/>
                <a:cs typeface="Times New Roman" pitchFamily="18" charset="0"/>
              </a:rPr>
              <a:t>2</a:t>
            </a:r>
            <a:r>
              <a:rPr lang="en-US" sz="2800" b="1" dirty="0" smtClean="0">
                <a:solidFill>
                  <a:srgbClr val="C00000"/>
                </a:solidFill>
                <a:latin typeface="Times New Roman" pitchFamily="18" charset="0"/>
                <a:cs typeface="Times New Roman" pitchFamily="18" charset="0"/>
              </a:rPr>
              <a:t>. </a:t>
            </a:r>
            <a:r>
              <a:rPr lang="en-US" sz="2800" b="1" dirty="0">
                <a:solidFill>
                  <a:srgbClr val="C00000"/>
                </a:solidFill>
                <a:latin typeface="Times New Roman" pitchFamily="18" charset="0"/>
                <a:cs typeface="Times New Roman" pitchFamily="18" charset="0"/>
              </a:rPr>
              <a:t>Hình tượng người anh hùng Quang Trung (Nguyễn Huệ)</a:t>
            </a:r>
            <a:endParaRPr lang="en-US" sz="2800" dirty="0">
              <a:solidFill>
                <a:srgbClr val="C00000"/>
              </a:solidFill>
              <a:latin typeface="Times New Roman" pitchFamily="18" charset="0"/>
              <a:cs typeface="Times New Roman" pitchFamily="18" charset="0"/>
            </a:endParaRPr>
          </a:p>
        </p:txBody>
      </p:sp>
      <p:sp>
        <p:nvSpPr>
          <p:cNvPr id="3" name="Rectangle 2"/>
          <p:cNvSpPr/>
          <p:nvPr/>
        </p:nvSpPr>
        <p:spPr>
          <a:xfrm>
            <a:off x="225850" y="1286273"/>
            <a:ext cx="8305723" cy="492436"/>
          </a:xfrm>
          <a:prstGeom prst="rect">
            <a:avLst/>
          </a:prstGeom>
        </p:spPr>
        <p:txBody>
          <a:bodyPr wrap="none" lIns="60954" tIns="30477" rIns="60954" bIns="30477">
            <a:spAutoFit/>
          </a:bodyPr>
          <a:lstStyle/>
          <a:p>
            <a:r>
              <a:rPr lang="en-US" sz="2800" b="1" dirty="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Tiếp</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nhận tin báo, định thân chinh cầm quân đi ngay.</a:t>
            </a:r>
          </a:p>
        </p:txBody>
      </p:sp>
      <p:sp>
        <p:nvSpPr>
          <p:cNvPr id="4" name="Rectangle 3"/>
          <p:cNvSpPr/>
          <p:nvPr/>
        </p:nvSpPr>
        <p:spPr>
          <a:xfrm>
            <a:off x="243169" y="1975822"/>
            <a:ext cx="4300461" cy="492436"/>
          </a:xfrm>
          <a:prstGeom prst="rect">
            <a:avLst/>
          </a:prstGeom>
        </p:spPr>
        <p:txBody>
          <a:bodyPr wrap="none" lIns="60954" tIns="30477" rIns="60954" bIns="30477">
            <a:spAutoFit/>
          </a:bodyPr>
          <a:lstStyle/>
          <a:p>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Tế</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cáo lên ngôi hoàng đế.</a:t>
            </a:r>
          </a:p>
        </p:txBody>
      </p:sp>
      <p:sp>
        <p:nvSpPr>
          <p:cNvPr id="5" name="Rectangle 4"/>
          <p:cNvSpPr/>
          <p:nvPr/>
        </p:nvSpPr>
        <p:spPr>
          <a:xfrm>
            <a:off x="257024" y="2636222"/>
            <a:ext cx="2410584" cy="492436"/>
          </a:xfrm>
          <a:prstGeom prst="rect">
            <a:avLst/>
          </a:prstGeom>
        </p:spPr>
        <p:txBody>
          <a:bodyPr wrap="none" lIns="60954" tIns="30477" rIns="60954" bIns="30477">
            <a:spAutoFit/>
          </a:bodyPr>
          <a:lstStyle/>
          <a:p>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Hỏi</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cơ mưu.</a:t>
            </a:r>
          </a:p>
        </p:txBody>
      </p:sp>
      <p:sp>
        <p:nvSpPr>
          <p:cNvPr id="6" name="Rectangle 5"/>
          <p:cNvSpPr/>
          <p:nvPr/>
        </p:nvSpPr>
        <p:spPr>
          <a:xfrm>
            <a:off x="225850" y="3347422"/>
            <a:ext cx="9197890" cy="923324"/>
          </a:xfrm>
          <a:prstGeom prst="rect">
            <a:avLst/>
          </a:prstGeom>
        </p:spPr>
        <p:txBody>
          <a:bodyPr wrap="none" lIns="60954" tIns="30477" rIns="60954" bIns="30477">
            <a:spAutoFit/>
          </a:bodyPr>
          <a:lstStyle/>
          <a:p>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Tuyển</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mộ quân lính, duyệt binh, phủ dụ quân sĩ, lên kế </a:t>
            </a:r>
            <a:r>
              <a:rPr lang="en-US" sz="2800" dirty="0" err="1">
                <a:solidFill>
                  <a:srgbClr val="FF0000"/>
                </a:solidFill>
                <a:latin typeface="Times New Roman" pitchFamily="18" charset="0"/>
                <a:cs typeface="Times New Roman" pitchFamily="18" charset="0"/>
              </a:rPr>
              <a:t>hoạch</a:t>
            </a:r>
            <a:r>
              <a:rPr lang="en-US" sz="2800" dirty="0">
                <a:solidFill>
                  <a:srgbClr val="FF0000"/>
                </a:solidFill>
                <a:latin typeface="Times New Roman" pitchFamily="18" charset="0"/>
                <a:cs typeface="Times New Roman" pitchFamily="18" charset="0"/>
              </a:rPr>
              <a:t> </a:t>
            </a:r>
            <a:endParaRPr lang="en-US" sz="2800" dirty="0" smtClean="0">
              <a:solidFill>
                <a:srgbClr val="FF0000"/>
              </a:solidFill>
              <a:latin typeface="Times New Roman" pitchFamily="18" charset="0"/>
              <a:cs typeface="Times New Roman" pitchFamily="18" charset="0"/>
            </a:endParaRPr>
          </a:p>
          <a:p>
            <a:pPr marL="457200" indent="-457200">
              <a:buFontTx/>
              <a:buChar char="-"/>
            </a:pPr>
            <a:r>
              <a:rPr lang="en-US" sz="2800" dirty="0" err="1" smtClean="0">
                <a:solidFill>
                  <a:srgbClr val="FF0000"/>
                </a:solidFill>
                <a:latin typeface="Times New Roman" pitchFamily="18" charset="0"/>
                <a:cs typeface="Times New Roman" pitchFamily="18" charset="0"/>
              </a:rPr>
              <a:t>Tiến</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quân đánh giặc.</a:t>
            </a:r>
          </a:p>
        </p:txBody>
      </p:sp>
      <p:sp>
        <p:nvSpPr>
          <p:cNvPr id="7" name="Rectangle 6"/>
          <p:cNvSpPr/>
          <p:nvPr/>
        </p:nvSpPr>
        <p:spPr>
          <a:xfrm>
            <a:off x="232779" y="4334476"/>
            <a:ext cx="8568322" cy="923324"/>
          </a:xfrm>
          <a:prstGeom prst="rect">
            <a:avLst/>
          </a:prstGeom>
        </p:spPr>
        <p:txBody>
          <a:bodyPr wrap="square" lIns="60954" tIns="30477" rIns="60954" bIns="30477">
            <a:spAutoFit/>
          </a:bodyPr>
          <a:lstStyle/>
          <a:p>
            <a:r>
              <a:rPr lang="en-US" sz="2800" dirty="0">
                <a:solidFill>
                  <a:srgbClr val="FF0000"/>
                </a:solidFill>
                <a:latin typeface="Times New Roman" pitchFamily="18" charset="0"/>
                <a:cs typeface="Times New Roman" pitchFamily="18" charset="0"/>
              </a:rPr>
              <a:t>=&gt; </a:t>
            </a:r>
            <a:r>
              <a:rPr lang="en-US" sz="2800" dirty="0" err="1" smtClean="0">
                <a:solidFill>
                  <a:srgbClr val="FF0000"/>
                </a:solidFill>
                <a:latin typeface="Times New Roman" pitchFamily="18" charset="0"/>
                <a:cs typeface="Times New Roman" pitchFamily="18" charset="0"/>
              </a:rPr>
              <a:t>Nhạy</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bén, sáng suốt, hành động mạnh mẽ; có tầm nhìn xa trông rộng và tài thao lược; lẫm liệt trong chiến trận.</a:t>
            </a:r>
          </a:p>
        </p:txBody>
      </p:sp>
      <p:sp>
        <p:nvSpPr>
          <p:cNvPr id="8" name="Footer Placeholder 7"/>
          <p:cNvSpPr>
            <a:spLocks noGrp="1"/>
          </p:cNvSpPr>
          <p:nvPr>
            <p:ph type="ftr" sz="quarter" idx="11"/>
          </p:nvPr>
        </p:nvSpPr>
        <p:spPr>
          <a:xfrm>
            <a:off x="3101804" y="6607657"/>
            <a:ext cx="1447800" cy="243417"/>
          </a:xfrm>
        </p:spPr>
        <p:txBody>
          <a:bodyPr/>
          <a:lstStyle/>
          <a:p>
            <a:r>
              <a:rPr lang="en-US" dirty="0">
                <a:solidFill>
                  <a:schemeClr val="tx1"/>
                </a:solidFill>
              </a:rPr>
              <a:t>Zalo 0904570992</a:t>
            </a:r>
          </a:p>
        </p:txBody>
      </p:sp>
    </p:spTree>
    <p:extLst>
      <p:ext uri="{BB962C8B-B14F-4D97-AF65-F5344CB8AC3E}">
        <p14:creationId xmlns:p14="http://schemas.microsoft.com/office/powerpoint/2010/main" val="1497293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human face, art, cartoon, night&#10;&#10;Description automatically generated">
            <a:extLst>
              <a:ext uri="{FF2B5EF4-FFF2-40B4-BE49-F238E27FC236}">
                <a16:creationId xmlns="" xmlns:a16="http://schemas.microsoft.com/office/drawing/2014/main" id="{D9230B4C-466C-36A6-9424-87E291E2F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982" y="-626683"/>
            <a:ext cx="7771417" cy="10361889"/>
          </a:xfrm>
          <a:prstGeom prst="rect">
            <a:avLst/>
          </a:prstGeom>
        </p:spPr>
      </p:pic>
      <p:cxnSp>
        <p:nvCxnSpPr>
          <p:cNvPr id="13" name="Straight Connector 12">
            <a:extLst>
              <a:ext uri="{FF2B5EF4-FFF2-40B4-BE49-F238E27FC236}">
                <a16:creationId xmlns="" xmlns:a16="http://schemas.microsoft.com/office/drawing/2014/main" id="{99AAE85B-CEB0-9C2F-09CB-81117A278663}"/>
              </a:ext>
            </a:extLst>
          </p:cNvPr>
          <p:cNvCxnSpPr>
            <a:cxnSpLocks/>
          </p:cNvCxnSpPr>
          <p:nvPr/>
        </p:nvCxnSpPr>
        <p:spPr>
          <a:xfrm>
            <a:off x="283779" y="861848"/>
            <a:ext cx="3697014"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 xmlns:a16="http://schemas.microsoft.com/office/drawing/2014/main" id="{FA34FFE1-F735-D201-1C43-F084BF5DA519}"/>
              </a:ext>
            </a:extLst>
          </p:cNvPr>
          <p:cNvSpPr txBox="1"/>
          <p:nvPr/>
        </p:nvSpPr>
        <p:spPr>
          <a:xfrm>
            <a:off x="283779" y="114127"/>
            <a:ext cx="8326821" cy="523220"/>
          </a:xfrm>
          <a:prstGeom prst="rect">
            <a:avLst/>
          </a:prstGeom>
          <a:noFill/>
        </p:spPr>
        <p:txBody>
          <a:bodyPr wrap="square">
            <a:spAutoFit/>
          </a:bodyPr>
          <a:lstStyle/>
          <a:p>
            <a:r>
              <a:rPr lang="en-US" sz="2800" b="1" dirty="0">
                <a:solidFill>
                  <a:srgbClr val="C00000"/>
                </a:solidFill>
                <a:effectLst/>
                <a:latin typeface="Times New Roman" pitchFamily="18" charset="0"/>
                <a:ea typeface="Times New Roman" pitchFamily="18" charset="0"/>
                <a:cs typeface="Times New Roman" pitchFamily="18" charset="0"/>
              </a:rPr>
              <a:t>3. </a:t>
            </a:r>
            <a:r>
              <a:rPr lang="en-US" sz="2800" b="1" dirty="0" err="1">
                <a:solidFill>
                  <a:srgbClr val="C00000"/>
                </a:solidFill>
                <a:effectLst/>
                <a:latin typeface="Times New Roman" pitchFamily="18" charset="0"/>
                <a:ea typeface="Times New Roman" pitchFamily="18" charset="0"/>
                <a:cs typeface="Times New Roman" pitchFamily="18" charset="0"/>
              </a:rPr>
              <a:t>Nhân</a:t>
            </a:r>
            <a:r>
              <a:rPr lang="en-US" sz="2800" b="1" dirty="0">
                <a:solidFill>
                  <a:srgbClr val="C00000"/>
                </a:solidFill>
                <a:effectLst/>
                <a:latin typeface="Times New Roman" pitchFamily="18" charset="0"/>
                <a:ea typeface="Times New Roman" pitchFamily="18" charset="0"/>
                <a:cs typeface="Times New Roman" pitchFamily="18" charset="0"/>
              </a:rPr>
              <a:t> </a:t>
            </a:r>
            <a:r>
              <a:rPr lang="en-US" sz="2800" b="1" dirty="0" err="1">
                <a:solidFill>
                  <a:srgbClr val="C00000"/>
                </a:solidFill>
                <a:effectLst/>
                <a:latin typeface="Times New Roman" pitchFamily="18" charset="0"/>
                <a:ea typeface="Times New Roman" pitchFamily="18" charset="0"/>
                <a:cs typeface="Times New Roman" pitchFamily="18" charset="0"/>
              </a:rPr>
              <a:t>vật</a:t>
            </a:r>
            <a:r>
              <a:rPr lang="en-US" sz="2800" b="1" dirty="0">
                <a:solidFill>
                  <a:srgbClr val="C00000"/>
                </a:solidFill>
                <a:effectLst/>
                <a:latin typeface="Times New Roman" pitchFamily="18" charset="0"/>
                <a:ea typeface="Times New Roman" pitchFamily="18" charset="0"/>
                <a:cs typeface="Times New Roman" pitchFamily="18" charset="0"/>
              </a:rPr>
              <a:t> </a:t>
            </a:r>
            <a:r>
              <a:rPr lang="en-US" sz="2800" b="1" dirty="0" err="1">
                <a:solidFill>
                  <a:srgbClr val="C00000"/>
                </a:solidFill>
                <a:effectLst/>
                <a:latin typeface="Times New Roman" pitchFamily="18" charset="0"/>
                <a:ea typeface="Times New Roman" pitchFamily="18" charset="0"/>
                <a:cs typeface="Times New Roman" pitchFamily="18" charset="0"/>
              </a:rPr>
              <a:t>Lê</a:t>
            </a:r>
            <a:r>
              <a:rPr lang="en-US" sz="2800" b="1" dirty="0">
                <a:solidFill>
                  <a:srgbClr val="C00000"/>
                </a:solidFill>
                <a:effectLst/>
                <a:latin typeface="Times New Roman" pitchFamily="18" charset="0"/>
                <a:ea typeface="Times New Roman" pitchFamily="18" charset="0"/>
                <a:cs typeface="Times New Roman" pitchFamily="18" charset="0"/>
              </a:rPr>
              <a:t> </a:t>
            </a:r>
            <a:r>
              <a:rPr lang="en-US" sz="2800" b="1" dirty="0" err="1">
                <a:solidFill>
                  <a:srgbClr val="C00000"/>
                </a:solidFill>
                <a:effectLst/>
                <a:latin typeface="Times New Roman" pitchFamily="18" charset="0"/>
                <a:ea typeface="Times New Roman" pitchFamily="18" charset="0"/>
                <a:cs typeface="Times New Roman" pitchFamily="18" charset="0"/>
              </a:rPr>
              <a:t>Chiêu</a:t>
            </a:r>
            <a:r>
              <a:rPr lang="en-US" sz="2800" b="1" dirty="0">
                <a:solidFill>
                  <a:srgbClr val="C00000"/>
                </a:solidFill>
                <a:effectLst/>
                <a:latin typeface="Times New Roman" pitchFamily="18" charset="0"/>
                <a:ea typeface="Times New Roman" pitchFamily="18" charset="0"/>
                <a:cs typeface="Times New Roman" pitchFamily="18" charset="0"/>
              </a:rPr>
              <a:t> </a:t>
            </a:r>
            <a:r>
              <a:rPr lang="en-US" sz="2800" b="1" dirty="0" err="1">
                <a:solidFill>
                  <a:srgbClr val="C00000"/>
                </a:solidFill>
                <a:effectLst/>
                <a:latin typeface="Times New Roman" pitchFamily="18" charset="0"/>
                <a:ea typeface="Times New Roman" pitchFamily="18" charset="0"/>
                <a:cs typeface="Times New Roman" pitchFamily="18" charset="0"/>
              </a:rPr>
              <a:t>Thống</a:t>
            </a:r>
            <a:endParaRPr lang="en-US" sz="2800" dirty="0">
              <a:solidFill>
                <a:srgbClr val="C00000"/>
              </a:solidFill>
              <a:latin typeface="Times New Roman" pitchFamily="18" charset="0"/>
              <a:cs typeface="Times New Roman" pitchFamily="18" charset="0"/>
            </a:endParaRPr>
          </a:p>
        </p:txBody>
      </p:sp>
      <p:sp>
        <p:nvSpPr>
          <p:cNvPr id="17" name="Rectangle: Rounded Corners 16">
            <a:extLst>
              <a:ext uri="{FF2B5EF4-FFF2-40B4-BE49-F238E27FC236}">
                <a16:creationId xmlns="" xmlns:a16="http://schemas.microsoft.com/office/drawing/2014/main" id="{CDAB0EB9-CC87-DFC4-0E13-3F730DD9FFB8}"/>
              </a:ext>
            </a:extLst>
          </p:cNvPr>
          <p:cNvSpPr/>
          <p:nvPr/>
        </p:nvSpPr>
        <p:spPr>
          <a:xfrm>
            <a:off x="1600197" y="1096788"/>
            <a:ext cx="6731878" cy="2512614"/>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itchFamily="18" charset="0"/>
                <a:ea typeface="Calibri" panose="020F0502020204030204" pitchFamily="34" charset="0"/>
                <a:cs typeface="Times New Roman" pitchFamily="18" charset="0"/>
              </a:rPr>
              <a:t>Vua Lê Chiêu Thống và bề tôi trung thành chỉ vì lợi ích riêng của dòng họ mà mù quáng “cõng rắn cắn gà nhà”, cấu kết với nhà Thanh, để rồi đặt vận mệnh của dân tộc vào tay kẻ thù phương Bắc vốn không đội trời chung</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sp>
        <p:nvSpPr>
          <p:cNvPr id="18" name="Rectangle: Rounded Corners 17">
            <a:extLst>
              <a:ext uri="{FF2B5EF4-FFF2-40B4-BE49-F238E27FC236}">
                <a16:creationId xmlns="" xmlns:a16="http://schemas.microsoft.com/office/drawing/2014/main" id="{D9FB168C-16D3-962A-3953-16EFB4150F7C}"/>
              </a:ext>
            </a:extLst>
          </p:cNvPr>
          <p:cNvSpPr/>
          <p:nvPr/>
        </p:nvSpPr>
        <p:spPr>
          <a:xfrm>
            <a:off x="1981200" y="3810000"/>
            <a:ext cx="7021404" cy="2590800"/>
          </a:xfrm>
          <a:prstGeom prst="roundRect">
            <a:avLst>
              <a:gd name="adj" fmla="val 11759"/>
            </a:avLst>
          </a:prstGeom>
          <a:solidFill>
            <a:schemeClr val="bg1">
              <a:alpha val="65000"/>
            </a:schemeClr>
          </a:solid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itchFamily="18" charset="0"/>
                <a:ea typeface="Calibri" panose="020F0502020204030204" pitchFamily="34" charset="0"/>
                <a:cs typeface="Times New Roman" pitchFamily="18" charset="0"/>
              </a:rPr>
              <a:t>Lê Chiêu Thống không xứng đáng với vị thế của bậc quân vương. Kết cục ông phải trả giá là chịu chung số phận thảm hại của kẻ vong quốc: “chạy bán sống, bán chết”, nhịn đói để trốn, ông cùng kẻ cầu cạnh chỉ biết “nhìn nhau than thở, oán giận chảy nước mắt”</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6367031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99AAE85B-CEB0-9C2F-09CB-81117A278663}"/>
              </a:ext>
            </a:extLst>
          </p:cNvPr>
          <p:cNvCxnSpPr>
            <a:cxnSpLocks/>
          </p:cNvCxnSpPr>
          <p:nvPr/>
        </p:nvCxnSpPr>
        <p:spPr>
          <a:xfrm>
            <a:off x="283779" y="861848"/>
            <a:ext cx="3697014" cy="0"/>
          </a:xfrm>
          <a:prstGeom prst="line">
            <a:avLst/>
          </a:prstGeom>
          <a:ln w="571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 xmlns:a16="http://schemas.microsoft.com/office/drawing/2014/main" id="{FA34FFE1-F735-D201-1C43-F084BF5DA519}"/>
              </a:ext>
            </a:extLst>
          </p:cNvPr>
          <p:cNvSpPr txBox="1"/>
          <p:nvPr/>
        </p:nvSpPr>
        <p:spPr>
          <a:xfrm>
            <a:off x="283779" y="114127"/>
            <a:ext cx="8098221" cy="646331"/>
          </a:xfrm>
          <a:prstGeom prst="rect">
            <a:avLst/>
          </a:prstGeom>
          <a:noFill/>
        </p:spPr>
        <p:txBody>
          <a:bodyPr wrap="square">
            <a:spAutoFit/>
          </a:bodyPr>
          <a:lstStyle/>
          <a:p>
            <a:r>
              <a:rPr lang="en-US" sz="3600" b="1" dirty="0">
                <a:solidFill>
                  <a:srgbClr val="C00000"/>
                </a:solidFill>
                <a:effectLst/>
                <a:latin typeface="Times New Roman" pitchFamily="18" charset="0"/>
                <a:ea typeface="Times New Roman" pitchFamily="18" charset="0"/>
                <a:cs typeface="Times New Roman" pitchFamily="18" charset="0"/>
              </a:rPr>
              <a:t>3. </a:t>
            </a:r>
            <a:r>
              <a:rPr lang="en-US" sz="3600" b="1" dirty="0" err="1">
                <a:solidFill>
                  <a:srgbClr val="C00000"/>
                </a:solidFill>
                <a:effectLst/>
                <a:latin typeface="Times New Roman" pitchFamily="18" charset="0"/>
                <a:ea typeface="Times New Roman" pitchFamily="18" charset="0"/>
                <a:cs typeface="Times New Roman" pitchFamily="18" charset="0"/>
              </a:rPr>
              <a:t>Nhân</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vật</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Lê</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Chiêu</a:t>
            </a:r>
            <a:r>
              <a:rPr lang="en-US" sz="3600" b="1" dirty="0">
                <a:solidFill>
                  <a:srgbClr val="C00000"/>
                </a:solidFill>
                <a:effectLst/>
                <a:latin typeface="Times New Roman" pitchFamily="18" charset="0"/>
                <a:ea typeface="Times New Roman" pitchFamily="18" charset="0"/>
                <a:cs typeface="Times New Roman" pitchFamily="18" charset="0"/>
              </a:rPr>
              <a:t> </a:t>
            </a:r>
            <a:r>
              <a:rPr lang="en-US" sz="3600" b="1" dirty="0" err="1">
                <a:solidFill>
                  <a:srgbClr val="C00000"/>
                </a:solidFill>
                <a:effectLst/>
                <a:latin typeface="Times New Roman" pitchFamily="18" charset="0"/>
                <a:ea typeface="Times New Roman" pitchFamily="18" charset="0"/>
                <a:cs typeface="Times New Roman" pitchFamily="18" charset="0"/>
              </a:rPr>
              <a:t>Thống</a:t>
            </a:r>
            <a:endParaRPr lang="en-US" sz="4400" dirty="0">
              <a:solidFill>
                <a:srgbClr val="C00000"/>
              </a:solidFill>
              <a:latin typeface="Times New Roman" pitchFamily="18" charset="0"/>
              <a:cs typeface="Times New Roman" pitchFamily="18" charset="0"/>
            </a:endParaRPr>
          </a:p>
        </p:txBody>
      </p:sp>
      <p:sp>
        <p:nvSpPr>
          <p:cNvPr id="7" name="Rectangle 6"/>
          <p:cNvSpPr/>
          <p:nvPr/>
        </p:nvSpPr>
        <p:spPr>
          <a:xfrm>
            <a:off x="228600" y="1813923"/>
            <a:ext cx="8382000" cy="1538877"/>
          </a:xfrm>
          <a:prstGeom prst="rect">
            <a:avLst/>
          </a:prstGeom>
        </p:spPr>
        <p:txBody>
          <a:bodyPr wrap="square" lIns="60954" tIns="30477" rIns="60954" bIns="30477">
            <a:spAutoFit/>
          </a:bodyPr>
          <a:lstStyle/>
          <a:p>
            <a:r>
              <a:rPr lang="en-US" sz="3200" dirty="0">
                <a:solidFill>
                  <a:srgbClr val="FF0000"/>
                </a:solidFill>
                <a:latin typeface="Times New Roman" pitchFamily="18" charset="0"/>
                <a:cs typeface="Times New Roman" pitchFamily="18" charset="0"/>
              </a:rPr>
              <a:t>+ Vì lợi ích của dòng họ, vị thế nhà Lê mà trở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kẻ</a:t>
            </a:r>
            <a:r>
              <a:rPr lang="en-US" sz="3200" dirty="0" smtClean="0">
                <a:solidFill>
                  <a:srgbClr val="FF0000"/>
                </a:solidFill>
                <a:latin typeface="Times New Roman" pitchFamily="18" charset="0"/>
                <a:cs typeface="Times New Roman" pitchFamily="18" charset="0"/>
              </a:rPr>
              <a:t> </a:t>
            </a:r>
            <a:r>
              <a:rPr lang="en-US" sz="3200" dirty="0">
                <a:solidFill>
                  <a:srgbClr val="FF0000"/>
                </a:solidFill>
                <a:latin typeface="Times New Roman" pitchFamily="18" charset="0"/>
                <a:cs typeface="Times New Roman" pitchFamily="18" charset="0"/>
              </a:rPr>
              <a:t>phản động, cõng rắn cắn gà nhà, đi ngược lại quyền lợi của dân tộc.</a:t>
            </a:r>
          </a:p>
        </p:txBody>
      </p:sp>
      <p:sp>
        <p:nvSpPr>
          <p:cNvPr id="8" name="Rectangle 7"/>
          <p:cNvSpPr/>
          <p:nvPr/>
        </p:nvSpPr>
        <p:spPr>
          <a:xfrm>
            <a:off x="319221" y="956472"/>
            <a:ext cx="6691179" cy="553992"/>
          </a:xfrm>
          <a:prstGeom prst="rect">
            <a:avLst/>
          </a:prstGeom>
        </p:spPr>
        <p:txBody>
          <a:bodyPr wrap="none" lIns="60954" tIns="30477" rIns="60954" bIns="30477">
            <a:spAutoFit/>
          </a:bodyPr>
          <a:lstStyle/>
          <a:p>
            <a:r>
              <a:rPr lang="en-US" sz="3200" dirty="0">
                <a:solidFill>
                  <a:srgbClr val="FF0000"/>
                </a:solidFill>
                <a:latin typeface="Times New Roman" pitchFamily="18" charset="0"/>
                <a:cs typeface="Times New Roman" pitchFamily="18" charset="0"/>
              </a:rPr>
              <a:t>+ Đớn hèn, nhục nhã trước quân Thanh.</a:t>
            </a:r>
          </a:p>
        </p:txBody>
      </p:sp>
      <p:sp>
        <p:nvSpPr>
          <p:cNvPr id="9" name="Rectangle 8"/>
          <p:cNvSpPr/>
          <p:nvPr/>
        </p:nvSpPr>
        <p:spPr>
          <a:xfrm>
            <a:off x="333707" y="3754166"/>
            <a:ext cx="7819693" cy="1046434"/>
          </a:xfrm>
          <a:prstGeom prst="rect">
            <a:avLst/>
          </a:prstGeom>
        </p:spPr>
        <p:txBody>
          <a:bodyPr wrap="none" lIns="60954" tIns="30477" rIns="60954" bIns="30477">
            <a:spAutoFit/>
          </a:bodyPr>
          <a:lstStyle/>
          <a:p>
            <a:r>
              <a:rPr lang="en-US" sz="3200" dirty="0">
                <a:solidFill>
                  <a:srgbClr val="FF0000"/>
                </a:solidFill>
                <a:latin typeface="Times New Roman" pitchFamily="18" charset="0"/>
                <a:cs typeface="Times New Roman" pitchFamily="18" charset="0"/>
              </a:rPr>
              <a:t>-&gt; Tác giả xót thương, ngậm ngùi cho số </a:t>
            </a:r>
            <a:r>
              <a:rPr lang="en-US" sz="3200" dirty="0" err="1">
                <a:solidFill>
                  <a:srgbClr val="FF0000"/>
                </a:solidFill>
                <a:latin typeface="Times New Roman" pitchFamily="18" charset="0"/>
                <a:cs typeface="Times New Roman" pitchFamily="18" charset="0"/>
              </a:rPr>
              <a:t>phận</a:t>
            </a:r>
            <a:r>
              <a:rPr lang="en-US" sz="3200" dirty="0">
                <a:solidFill>
                  <a:srgbClr val="FF0000"/>
                </a:solidFill>
                <a:latin typeface="Times New Roman" pitchFamily="18" charset="0"/>
                <a:cs typeface="Times New Roman" pitchFamily="18" charset="0"/>
              </a:rPr>
              <a:t> </a:t>
            </a:r>
            <a:endParaRPr lang="en-US" sz="3200" dirty="0" smtClean="0">
              <a:solidFill>
                <a:srgbClr val="FF0000"/>
              </a:solidFill>
              <a:latin typeface="Times New Roman" pitchFamily="18" charset="0"/>
              <a:cs typeface="Times New Roman" pitchFamily="18" charset="0"/>
            </a:endParaRPr>
          </a:p>
          <a:p>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a:solidFill>
                  <a:srgbClr val="FF0000"/>
                </a:solidFill>
                <a:latin typeface="Times New Roman" pitchFamily="18" charset="0"/>
                <a:cs typeface="Times New Roman" pitchFamily="18" charset="0"/>
              </a:rPr>
              <a:t>Lê Chiêu Thống.</a:t>
            </a:r>
          </a:p>
        </p:txBody>
      </p:sp>
      <p:sp>
        <p:nvSpPr>
          <p:cNvPr id="10" name="Rectangle 9"/>
          <p:cNvSpPr/>
          <p:nvPr/>
        </p:nvSpPr>
        <p:spPr>
          <a:xfrm>
            <a:off x="929197" y="5166723"/>
            <a:ext cx="8000488" cy="1538877"/>
          </a:xfrm>
          <a:prstGeom prst="rect">
            <a:avLst/>
          </a:prstGeom>
        </p:spPr>
        <p:txBody>
          <a:bodyPr wrap="square" lIns="60954" tIns="30477" rIns="60954" bIns="30477">
            <a:spAutoFit/>
          </a:bodyPr>
          <a:lstStyle/>
          <a:p>
            <a:r>
              <a:rPr lang="en-US" sz="3200" dirty="0">
                <a:solidFill>
                  <a:srgbClr val="7030A0"/>
                </a:solidFill>
                <a:latin typeface="Times New Roman" pitchFamily="18" charset="0"/>
                <a:cs typeface="Times New Roman" pitchFamily="18" charset="0"/>
              </a:rPr>
              <a:t>=&gt; Sự đối lập giữa hai nhân vật có tác dụng quan trọng trong việc thể hiện chủ đề của đoạn trích</a:t>
            </a:r>
          </a:p>
        </p:txBody>
      </p:sp>
    </p:spTree>
    <p:extLst>
      <p:ext uri="{BB962C8B-B14F-4D97-AF65-F5344CB8AC3E}">
        <p14:creationId xmlns:p14="http://schemas.microsoft.com/office/powerpoint/2010/main" val="212787114"/>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02E41BA-D9C2-71C2-A7DF-484DEA79B04D}"/>
              </a:ext>
            </a:extLst>
          </p:cNvPr>
          <p:cNvSpPr txBox="1"/>
          <p:nvPr/>
        </p:nvSpPr>
        <p:spPr>
          <a:xfrm>
            <a:off x="149773" y="0"/>
            <a:ext cx="317715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itchFamily="18" charset="0"/>
                <a:ea typeface="#9Slide02 Tieu de rat dai 01" panose="02000000000000000000" pitchFamily="2" charset="0"/>
                <a:cs typeface="Times New Roman" pitchFamily="18" charset="0"/>
              </a:rPr>
              <a:t>III/ TỔNG KẾT</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9Slide02 Tieu de rat dai 01" panose="02000000000000000000" pitchFamily="2" charset="0"/>
              <a:cs typeface="Times New Roman" pitchFamily="18" charset="0"/>
            </a:endParaRPr>
          </a:p>
        </p:txBody>
      </p:sp>
      <p:sp>
        <p:nvSpPr>
          <p:cNvPr id="7" name="TextBox 6">
            <a:extLst>
              <a:ext uri="{FF2B5EF4-FFF2-40B4-BE49-F238E27FC236}">
                <a16:creationId xmlns="" xmlns:a16="http://schemas.microsoft.com/office/drawing/2014/main" id="{02DF82F7-72C3-3DDC-03B9-8F48E7173F77}"/>
              </a:ext>
            </a:extLst>
          </p:cNvPr>
          <p:cNvSpPr txBox="1"/>
          <p:nvPr/>
        </p:nvSpPr>
        <p:spPr>
          <a:xfrm>
            <a:off x="522891" y="457200"/>
            <a:ext cx="3439509" cy="830997"/>
          </a:xfrm>
          <a:prstGeom prst="rect">
            <a:avLst/>
          </a:prstGeom>
          <a:noFill/>
        </p:spPr>
        <p:txBody>
          <a:bodyPr wrap="square">
            <a:spAutoFit/>
          </a:bodyPr>
          <a:lstStyle/>
          <a:p>
            <a:pPr marL="0" marR="0" algn="just">
              <a:lnSpc>
                <a:spcPct val="150000"/>
              </a:lnSpc>
              <a:spcBef>
                <a:spcPts val="0"/>
              </a:spcBef>
              <a:spcAft>
                <a:spcPts val="0"/>
              </a:spcAft>
            </a:pPr>
            <a:r>
              <a:rPr lang="en-US" sz="3200" b="1" dirty="0">
                <a:solidFill>
                  <a:srgbClr val="C00000"/>
                </a:solidFill>
                <a:effectLst/>
                <a:latin typeface="Times New Roman" pitchFamily="18" charset="0"/>
                <a:ea typeface="Times New Roman" pitchFamily="18" charset="0"/>
                <a:cs typeface="Times New Roman" pitchFamily="18" charset="0"/>
              </a:rPr>
              <a:t>1. </a:t>
            </a:r>
            <a:r>
              <a:rPr lang="en-US" sz="3200" b="1" dirty="0" err="1">
                <a:solidFill>
                  <a:srgbClr val="C00000"/>
                </a:solidFill>
                <a:effectLst/>
                <a:latin typeface="Times New Roman" pitchFamily="18" charset="0"/>
                <a:ea typeface="Times New Roman" pitchFamily="18" charset="0"/>
                <a:cs typeface="Times New Roman" pitchFamily="18" charset="0"/>
              </a:rPr>
              <a:t>Nghệ</a:t>
            </a:r>
            <a:r>
              <a:rPr lang="en-US" sz="3200" b="1" dirty="0">
                <a:solidFill>
                  <a:srgbClr val="C00000"/>
                </a:solidFill>
                <a:effectLst/>
                <a:latin typeface="Times New Roman" pitchFamily="18" charset="0"/>
                <a:ea typeface="Times New Roman" pitchFamily="18" charset="0"/>
                <a:cs typeface="Times New Roman" pitchFamily="18" charset="0"/>
              </a:rPr>
              <a:t> </a:t>
            </a:r>
            <a:r>
              <a:rPr lang="en-US" sz="3200" b="1" dirty="0" err="1">
                <a:solidFill>
                  <a:srgbClr val="C00000"/>
                </a:solidFill>
                <a:effectLst/>
                <a:latin typeface="Times New Roman" pitchFamily="18" charset="0"/>
                <a:ea typeface="Times New Roman" pitchFamily="18" charset="0"/>
                <a:cs typeface="Times New Roman" pitchFamily="18" charset="0"/>
              </a:rPr>
              <a:t>thuật</a:t>
            </a:r>
            <a:endParaRPr lang="en-US" sz="2400" dirty="0">
              <a:solidFill>
                <a:srgbClr val="C00000"/>
              </a:solidFill>
              <a:effectLst/>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 xmlns:a16="http://schemas.microsoft.com/office/drawing/2014/main" id="{22381619-7E50-008E-633F-173FC1A424D3}"/>
              </a:ext>
            </a:extLst>
          </p:cNvPr>
          <p:cNvSpPr txBox="1"/>
          <p:nvPr/>
        </p:nvSpPr>
        <p:spPr>
          <a:xfrm>
            <a:off x="149773" y="1211282"/>
            <a:ext cx="8918027" cy="3970318"/>
          </a:xfrm>
          <a:prstGeom prst="rect">
            <a:avLst/>
          </a:prstGeom>
          <a:noFill/>
        </p:spPr>
        <p:txBody>
          <a:bodyPr wrap="square">
            <a:spAutoFit/>
          </a:bodyPr>
          <a:lstStyle/>
          <a:p>
            <a:pPr marL="0" marR="0" algn="just">
              <a:lnSpc>
                <a:spcPct val="150000"/>
              </a:lnSpc>
              <a:spcBef>
                <a:spcPts val="0"/>
              </a:spcBef>
              <a:spcAft>
                <a:spcPts val="0"/>
              </a:spcAft>
            </a:pPr>
            <a:r>
              <a:rPr lang="en-US" sz="2800" dirty="0" smtClean="0">
                <a:effectLst/>
                <a:latin typeface="Times New Roman" pitchFamily="18" charset="0"/>
                <a:ea typeface="Calibri" panose="020F0502020204030204" pitchFamily="34" charset="0"/>
                <a:cs typeface="Times New Roman" pitchFamily="18" charset="0"/>
              </a:rPr>
              <a:t>– </a:t>
            </a:r>
            <a:r>
              <a:rPr lang="en-US" sz="2800" dirty="0" err="1" smtClean="0">
                <a:effectLst/>
                <a:latin typeface="Times New Roman" pitchFamily="18" charset="0"/>
                <a:ea typeface="Calibri" panose="020F0502020204030204" pitchFamily="34" charset="0"/>
                <a:cs typeface="Times New Roman" pitchFamily="18" charset="0"/>
              </a:rPr>
              <a:t>Ngôn</a:t>
            </a:r>
            <a:r>
              <a:rPr lang="en-US" sz="2800" dirty="0" smtClean="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ngữ</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kể</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tả</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thực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tác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phẩm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đã</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khắc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họa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sinh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động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các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nhân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vật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lịch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sử</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từ</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nhân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vật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chính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nghĩa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đến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phản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diện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đều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được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hiện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lên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rõ</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nét</a:t>
            </a:r>
            <a:endParaRPr lang="en-US" sz="2800" dirty="0">
              <a:effectLst/>
              <a:latin typeface="Times New Roman" pitchFamily="18" charset="0"/>
              <a:ea typeface="Calibri" panose="020F0502020204030204" pitchFamily="34" charset="0"/>
              <a:cs typeface="Times New Roman" pitchFamily="18" charset="0"/>
            </a:endParaRPr>
          </a:p>
          <a:p>
            <a:pPr marL="0" marR="0" algn="just">
              <a:lnSpc>
                <a:spcPct val="150000"/>
              </a:lnSpc>
              <a:spcBef>
                <a:spcPts val="0"/>
              </a:spcBef>
              <a:spcAft>
                <a:spcPts val="0"/>
              </a:spcAft>
            </a:pP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Sử</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dụng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giọng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điệu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trần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thuật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thể</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hiện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thái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độ</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của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tác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giả</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với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vương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triều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Lê</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với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chiến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thắng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của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nhân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dân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dân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tộc</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với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bọn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cướp</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nước</a:t>
            </a:r>
            <a:r>
              <a:rPr lang="en-US" sz="2800" dirty="0">
                <a:effectLst/>
                <a:latin typeface="Times New Roman" pitchFamily="18" charset="0"/>
                <a:ea typeface="Calibri" panose="020F0502020204030204" pitchFamily="34" charset="0"/>
                <a:cs typeface="Times New Roman" pitchFamily="18" charset="0"/>
              </a:rPr>
              <a:t>.</a:t>
            </a:r>
          </a:p>
        </p:txBody>
      </p:sp>
    </p:spTree>
    <p:extLst>
      <p:ext uri="{BB962C8B-B14F-4D97-AF65-F5344CB8AC3E}">
        <p14:creationId xmlns:p14="http://schemas.microsoft.com/office/powerpoint/2010/main" val="961050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02E41BA-D9C2-71C2-A7DF-484DEA79B04D}"/>
              </a:ext>
            </a:extLst>
          </p:cNvPr>
          <p:cNvSpPr txBox="1"/>
          <p:nvPr/>
        </p:nvSpPr>
        <p:spPr>
          <a:xfrm>
            <a:off x="149773" y="152400"/>
            <a:ext cx="467345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prstClr val="black"/>
                </a:solidFill>
                <a:latin typeface="Times New Roman" pitchFamily="18" charset="0"/>
                <a:ea typeface="#9Slide02 Tieu de rat dai 01" panose="02000000000000000000" pitchFamily="2" charset="0"/>
                <a:cs typeface="Times New Roman" pitchFamily="18" charset="0"/>
              </a:rPr>
              <a:t>III/ TỔNG KẾT</a:t>
            </a:r>
            <a:endParaRPr kumimoji="0" lang="en-US" sz="5400" b="0" i="0" u="none" strike="noStrike" kern="1200" cap="none" spc="0" normalizeH="0" baseline="0" noProof="0" dirty="0">
              <a:ln>
                <a:noFill/>
              </a:ln>
              <a:solidFill>
                <a:prstClr val="black"/>
              </a:solidFill>
              <a:effectLst/>
              <a:uLnTx/>
              <a:uFillTx/>
              <a:latin typeface="Times New Roman" pitchFamily="18" charset="0"/>
              <a:ea typeface="#9Slide02 Tieu de rat dai 01" panose="02000000000000000000" pitchFamily="2" charset="0"/>
              <a:cs typeface="Times New Roman" pitchFamily="18" charset="0"/>
            </a:endParaRPr>
          </a:p>
        </p:txBody>
      </p:sp>
      <p:sp>
        <p:nvSpPr>
          <p:cNvPr id="7" name="TextBox 6">
            <a:extLst>
              <a:ext uri="{FF2B5EF4-FFF2-40B4-BE49-F238E27FC236}">
                <a16:creationId xmlns="" xmlns:a16="http://schemas.microsoft.com/office/drawing/2014/main" id="{02DF82F7-72C3-3DDC-03B9-8F48E7173F77}"/>
              </a:ext>
            </a:extLst>
          </p:cNvPr>
          <p:cNvSpPr txBox="1"/>
          <p:nvPr/>
        </p:nvSpPr>
        <p:spPr>
          <a:xfrm>
            <a:off x="149773" y="1112516"/>
            <a:ext cx="4619297" cy="742511"/>
          </a:xfrm>
          <a:prstGeom prst="rect">
            <a:avLst/>
          </a:prstGeom>
          <a:noFill/>
        </p:spPr>
        <p:txBody>
          <a:bodyPr wrap="square">
            <a:spAutoFit/>
          </a:bodyPr>
          <a:lstStyle/>
          <a:p>
            <a:pPr marL="0" marR="0" algn="just">
              <a:lnSpc>
                <a:spcPct val="150000"/>
              </a:lnSpc>
              <a:spcBef>
                <a:spcPts val="0"/>
              </a:spcBef>
              <a:spcAft>
                <a:spcPts val="0"/>
              </a:spcAft>
            </a:pPr>
            <a:r>
              <a:rPr lang="en-US" sz="3200" b="1" dirty="0">
                <a:solidFill>
                  <a:srgbClr val="C00000"/>
                </a:solidFill>
                <a:latin typeface="Times New Roman" pitchFamily="18" charset="0"/>
                <a:ea typeface="Calibri" panose="020F0502020204030204" pitchFamily="34" charset="0"/>
                <a:cs typeface="Times New Roman" pitchFamily="18" charset="0"/>
              </a:rPr>
              <a:t>2. </a:t>
            </a:r>
            <a:r>
              <a:rPr lang="en-US" sz="3200" b="1" dirty="0" err="1">
                <a:solidFill>
                  <a:srgbClr val="C00000"/>
                </a:solidFill>
                <a:latin typeface="Times New Roman" pitchFamily="18" charset="0"/>
                <a:ea typeface="Calibri" panose="020F0502020204030204" pitchFamily="34" charset="0"/>
                <a:cs typeface="Times New Roman" pitchFamily="18" charset="0"/>
              </a:rPr>
              <a:t>Nội</a:t>
            </a:r>
            <a:r>
              <a:rPr lang="en-US" sz="3200" b="1" dirty="0">
                <a:solidFill>
                  <a:srgbClr val="C00000"/>
                </a:solidFill>
                <a:latin typeface="Times New Roman" pitchFamily="18" charset="0"/>
                <a:ea typeface="Calibri" panose="020F0502020204030204" pitchFamily="34" charset="0"/>
                <a:cs typeface="Times New Roman" pitchFamily="18" charset="0"/>
              </a:rPr>
              <a:t> dung</a:t>
            </a:r>
            <a:endParaRPr lang="en-US" sz="2400" dirty="0">
              <a:solidFill>
                <a:srgbClr val="C00000"/>
              </a:solidFill>
              <a:effectLst/>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 xmlns:a16="http://schemas.microsoft.com/office/drawing/2014/main" id="{22381619-7E50-008E-633F-173FC1A424D3}"/>
              </a:ext>
            </a:extLst>
          </p:cNvPr>
          <p:cNvSpPr txBox="1"/>
          <p:nvPr/>
        </p:nvSpPr>
        <p:spPr>
          <a:xfrm>
            <a:off x="-1" y="1883679"/>
            <a:ext cx="9144001" cy="4435830"/>
          </a:xfrm>
          <a:prstGeom prst="rect">
            <a:avLst/>
          </a:prstGeom>
          <a:solidFill>
            <a:schemeClr val="bg1"/>
          </a:solidFill>
        </p:spPr>
        <p:txBody>
          <a:bodyPr wrap="square">
            <a:spAutoFit/>
          </a:bodyPr>
          <a:lstStyle/>
          <a:p>
            <a:pPr algn="just">
              <a:lnSpc>
                <a:spcPct val="150000"/>
              </a:lnSpc>
            </a:pPr>
            <a:r>
              <a:rPr lang="vi-VN" sz="3200" dirty="0" smtClean="0">
                <a:effectLst/>
                <a:latin typeface="Times New Roman" pitchFamily="18" charset="0"/>
                <a:ea typeface="Calibri" panose="020F0502020204030204" pitchFamily="34" charset="0"/>
                <a:cs typeface="Times New Roman" pitchFamily="18" charset="0"/>
              </a:rPr>
              <a:t>Tác </a:t>
            </a:r>
            <a:r>
              <a:rPr lang="vi-VN" sz="3200" dirty="0">
                <a:effectLst/>
                <a:latin typeface="Times New Roman" pitchFamily="18" charset="0"/>
                <a:ea typeface="Calibri" panose="020F0502020204030204" pitchFamily="34" charset="0"/>
                <a:cs typeface="Times New Roman" pitchFamily="18" charset="0"/>
              </a:rPr>
              <a:t>phẩm vừa làm nổi bật những phẩm chất tốt đẹp của </a:t>
            </a:r>
            <a:r>
              <a:rPr lang="vi-VN" sz="3200" dirty="0" smtClean="0">
                <a:effectLst/>
                <a:latin typeface="Times New Roman" pitchFamily="18" charset="0"/>
                <a:ea typeface="Calibri" panose="020F0502020204030204" pitchFamily="34" charset="0"/>
                <a:cs typeface="Times New Roman" pitchFamily="18" charset="0"/>
              </a:rPr>
              <a:t>một</a:t>
            </a:r>
            <a:r>
              <a:rPr lang="en-US" sz="3200" dirty="0" smtClean="0">
                <a:effectLst/>
                <a:latin typeface="Times New Roman" pitchFamily="18" charset="0"/>
                <a:ea typeface="Calibri" panose="020F0502020204030204" pitchFamily="34" charset="0"/>
                <a:cs typeface="Times New Roman" pitchFamily="18" charset="0"/>
              </a:rPr>
              <a:t> </a:t>
            </a:r>
            <a:r>
              <a:rPr lang="vi-VN" sz="3200" dirty="0">
                <a:latin typeface="Times New Roman" pitchFamily="18" charset="0"/>
                <a:ea typeface="Calibri" panose="020F0502020204030204" pitchFamily="34" charset="0"/>
                <a:cs typeface="Times New Roman" pitchFamily="18" charset="0"/>
              </a:rPr>
              <a:t>người anh hùng áo vải Quang Trung – Nguyễn </a:t>
            </a:r>
            <a:r>
              <a:rPr lang="vi-VN" sz="3200" dirty="0" smtClean="0">
                <a:latin typeface="Times New Roman" pitchFamily="18" charset="0"/>
                <a:ea typeface="Calibri" panose="020F0502020204030204" pitchFamily="34" charset="0"/>
                <a:cs typeface="Times New Roman" pitchFamily="18" charset="0"/>
              </a:rPr>
              <a:t>Huệ</a:t>
            </a:r>
            <a:r>
              <a:rPr lang="en-US" sz="3200" dirty="0" smtClean="0">
                <a:latin typeface="Times New Roman" pitchFamily="18" charset="0"/>
                <a:ea typeface="Calibri" panose="020F0502020204030204" pitchFamily="34" charset="0"/>
                <a:cs typeface="Times New Roman" pitchFamily="18" charset="0"/>
              </a:rPr>
              <a:t>, </a:t>
            </a:r>
            <a:r>
              <a:rPr lang="en-US" sz="3200" dirty="0" err="1" smtClean="0">
                <a:latin typeface="Times New Roman" pitchFamily="18" charset="0"/>
                <a:ea typeface="Calibri" panose="020F0502020204030204" pitchFamily="34" charset="0"/>
                <a:cs typeface="Times New Roman" pitchFamily="18" charset="0"/>
              </a:rPr>
              <a:t>một</a:t>
            </a:r>
            <a:r>
              <a:rPr lang="vi-VN" sz="3200" dirty="0" smtClean="0">
                <a:latin typeface="Times New Roman" pitchFamily="18" charset="0"/>
                <a:ea typeface="Calibri" panose="020F0502020204030204" pitchFamily="34" charset="0"/>
                <a:cs typeface="Times New Roman" pitchFamily="18" charset="0"/>
              </a:rPr>
              <a:t> </a:t>
            </a:r>
            <a:r>
              <a:rPr lang="vi-VN" sz="3200" dirty="0">
                <a:effectLst/>
                <a:latin typeface="Times New Roman" pitchFamily="18" charset="0"/>
                <a:ea typeface="Calibri" panose="020F0502020204030204" pitchFamily="34" charset="0"/>
                <a:cs typeface="Times New Roman" pitchFamily="18" charset="0"/>
              </a:rPr>
              <a:t>vị vua </a:t>
            </a:r>
            <a:r>
              <a:rPr lang="vi-VN" sz="3200" dirty="0" smtClean="0">
                <a:effectLst/>
                <a:latin typeface="Times New Roman" pitchFamily="18" charset="0"/>
                <a:ea typeface="Calibri" panose="020F0502020204030204" pitchFamily="34" charset="0"/>
                <a:cs typeface="Times New Roman" pitchFamily="18" charset="0"/>
              </a:rPr>
              <a:t>văn </a:t>
            </a:r>
            <a:r>
              <a:rPr lang="vi-VN" sz="3200" dirty="0">
                <a:effectLst/>
                <a:latin typeface="Times New Roman" pitchFamily="18" charset="0"/>
                <a:ea typeface="Calibri" panose="020F0502020204030204" pitchFamily="34" charset="0"/>
                <a:cs typeface="Times New Roman" pitchFamily="18" charset="0"/>
              </a:rPr>
              <a:t>võ toàn tài, vừa nói lên tình cảnh thất bại ê chề, nhục nhã của bọn vua quan bán nước Lê Chiêu Thống cùng quân xâm lược nhà Thanh.</a:t>
            </a:r>
            <a:endParaRPr lang="en-US" sz="32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4137633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015741" y="1988186"/>
            <a:ext cx="1107281" cy="1310005"/>
            <a:chOff x="8437" y="2498"/>
            <a:chExt cx="2325" cy="2063"/>
          </a:xfrm>
        </p:grpSpPr>
        <p:sp>
          <p:nvSpPr>
            <p:cNvPr id="6" name="文本框 5"/>
            <p:cNvSpPr txBox="1"/>
            <p:nvPr/>
          </p:nvSpPr>
          <p:spPr>
            <a:xfrm>
              <a:off x="8437" y="2696"/>
              <a:ext cx="2325" cy="15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black">
                      <a:lumMod val="85000"/>
                      <a:lumOff val="15000"/>
                    </a:prstClr>
                  </a:solidFill>
                  <a:effectLst/>
                  <a:uLnTx/>
                  <a:uFillTx/>
                  <a:latin typeface="字魂73号-江南手书" panose="020F0502020204030204"/>
                  <a:cs typeface="+mn-ea"/>
                  <a:sym typeface="+mn-lt"/>
                </a:rPr>
                <a:t>03</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字魂73号-江南手书" panose="020F0502020204030204"/>
                <a:cs typeface="+mn-ea"/>
                <a:sym typeface="+mn-lt"/>
              </a:endParaRPr>
            </a:p>
          </p:txBody>
        </p:sp>
        <p:sp>
          <p:nvSpPr>
            <p:cNvPr id="7" name="椭圆 6"/>
            <p:cNvSpPr/>
            <p:nvPr/>
          </p:nvSpPr>
          <p:spPr>
            <a:xfrm>
              <a:off x="8568" y="2498"/>
              <a:ext cx="2063" cy="2063"/>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3号-江南手书" panose="020F0502020204030204"/>
                <a:cs typeface="+mn-ea"/>
                <a:sym typeface="+mn-lt"/>
              </a:endParaRPr>
            </a:p>
          </p:txBody>
        </p:sp>
      </p:grpSp>
      <p:pic>
        <p:nvPicPr>
          <p:cNvPr id="9" name="图片 8" descr="109"/>
          <p:cNvPicPr>
            <a:picLocks noChangeAspect="1"/>
          </p:cNvPicPr>
          <p:nvPr/>
        </p:nvPicPr>
        <p:blipFill>
          <a:blip r:embed="rId3"/>
          <a:stretch>
            <a:fillRect/>
          </a:stretch>
        </p:blipFill>
        <p:spPr>
          <a:xfrm>
            <a:off x="6854326" y="797923"/>
            <a:ext cx="528638" cy="704850"/>
          </a:xfrm>
          <a:prstGeom prst="rect">
            <a:avLst/>
          </a:prstGeom>
        </p:spPr>
      </p:pic>
      <p:pic>
        <p:nvPicPr>
          <p:cNvPr id="10" name="图片 9" descr="110"/>
          <p:cNvPicPr>
            <a:picLocks noChangeAspect="1"/>
          </p:cNvPicPr>
          <p:nvPr/>
        </p:nvPicPr>
        <p:blipFill>
          <a:blip r:embed="rId4"/>
          <a:stretch>
            <a:fillRect/>
          </a:stretch>
        </p:blipFill>
        <p:spPr>
          <a:xfrm>
            <a:off x="5154113" y="1012553"/>
            <a:ext cx="2486025" cy="800100"/>
          </a:xfrm>
          <a:prstGeom prst="rect">
            <a:avLst/>
          </a:prstGeom>
        </p:spPr>
      </p:pic>
      <p:sp>
        <p:nvSpPr>
          <p:cNvPr id="2" name="TextBox 1">
            <a:extLst>
              <a:ext uri="{FF2B5EF4-FFF2-40B4-BE49-F238E27FC236}">
                <a16:creationId xmlns="" xmlns:a16="http://schemas.microsoft.com/office/drawing/2014/main" id="{E3CE7748-198A-7503-29A5-BC442135FBFF}"/>
              </a:ext>
            </a:extLst>
          </p:cNvPr>
          <p:cNvSpPr txBox="1"/>
          <p:nvPr/>
        </p:nvSpPr>
        <p:spPr>
          <a:xfrm>
            <a:off x="856601" y="3423920"/>
            <a:ext cx="74255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prstClr val="black"/>
                </a:solidFill>
                <a:effectLst/>
                <a:uLnTx/>
                <a:uFillTx/>
                <a:latin typeface="#9Slide03 SFU Salzburg" panose="00000500000000000000" pitchFamily="2" charset="0"/>
                <a:cs typeface="+mn-cs"/>
              </a:rPr>
              <a:t>LUYỆN TẬP</a:t>
            </a:r>
          </a:p>
        </p:txBody>
      </p:sp>
    </p:spTree>
    <p:extLst>
      <p:ext uri="{BB962C8B-B14F-4D97-AF65-F5344CB8AC3E}">
        <p14:creationId xmlns:p14="http://schemas.microsoft.com/office/powerpoint/2010/main" val="2959933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C4B2EFD-515F-11EE-F299-24C31C1B1053}"/>
              </a:ext>
            </a:extLst>
          </p:cNvPr>
          <p:cNvSpPr txBox="1"/>
          <p:nvPr/>
        </p:nvSpPr>
        <p:spPr>
          <a:xfrm>
            <a:off x="394137" y="335105"/>
            <a:ext cx="5785945" cy="5909310"/>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3600" b="1" dirty="0" err="1">
                <a:solidFill>
                  <a:srgbClr val="000000"/>
                </a:solidFill>
                <a:effectLst/>
                <a:latin typeface="Times New Roman" pitchFamily="18" charset="0"/>
                <a:ea typeface="Calibri" panose="020F0502020204030204" pitchFamily="34" charset="0"/>
                <a:cs typeface="Times New Roman" pitchFamily="18" charset="0"/>
              </a:rPr>
              <a:t>Câu</a:t>
            </a:r>
            <a:r>
              <a:rPr lang="en-US" sz="3600" b="1" dirty="0">
                <a:solidFill>
                  <a:srgbClr val="000000"/>
                </a:solidFill>
                <a:effectLst/>
                <a:latin typeface="Times New Roman" pitchFamily="18" charset="0"/>
                <a:ea typeface="Calibri" panose="020F0502020204030204" pitchFamily="34" charset="0"/>
                <a:cs typeface="Times New Roman" pitchFamily="18" charset="0"/>
              </a:rPr>
              <a:t> 1: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Ngô</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gia</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văn</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phái</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là</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một</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nhóm</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tác</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giả</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thuộc</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dòng</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họ</a:t>
            </a:r>
            <a:r>
              <a:rPr lang="en-US" sz="3600" b="1" dirty="0">
                <a:solidFill>
                  <a:srgbClr val="000000"/>
                </a:solidFill>
                <a:effectLst/>
                <a:latin typeface="Times New Roman" pitchFamily="18" charset="0"/>
                <a:ea typeface="Calibri" panose="020F0502020204030204" pitchFamily="34" charset="0"/>
                <a:cs typeface="Times New Roman" pitchFamily="18" charset="0"/>
              </a:rPr>
              <a:t> </a:t>
            </a:r>
            <a:r>
              <a:rPr lang="en-US" sz="3600" b="1" dirty="0" err="1">
                <a:solidFill>
                  <a:srgbClr val="000000"/>
                </a:solidFill>
                <a:effectLst/>
                <a:latin typeface="Times New Roman" pitchFamily="18" charset="0"/>
                <a:ea typeface="Calibri" panose="020F0502020204030204" pitchFamily="34" charset="0"/>
                <a:cs typeface="Times New Roman" pitchFamily="18" charset="0"/>
              </a:rPr>
              <a:t>nào</a:t>
            </a:r>
            <a:r>
              <a:rPr lang="en-US" sz="3600" b="1" dirty="0">
                <a:solidFill>
                  <a:srgbClr val="000000"/>
                </a:solidFill>
                <a:effectLst/>
                <a:latin typeface="Times New Roman" pitchFamily="18" charset="0"/>
                <a:ea typeface="Calibri" panose="020F0502020204030204" pitchFamily="34" charset="0"/>
                <a:cs typeface="Times New Roman" pitchFamily="18" charset="0"/>
              </a:rPr>
              <a:t>?</a:t>
            </a:r>
            <a:endParaRPr lang="en-US" sz="3600" b="1" dirty="0">
              <a:effectLst/>
              <a:latin typeface="Times New Roman" pitchFamily="18" charset="0"/>
              <a:ea typeface="Calibri" panose="020F0502020204030204" pitchFamily="34" charset="0"/>
              <a:cs typeface="Times New Roman" pitchFamily="18"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600" dirty="0" err="1">
                <a:solidFill>
                  <a:srgbClr val="000000"/>
                </a:solidFill>
                <a:effectLst/>
                <a:latin typeface="Times New Roman" pitchFamily="18" charset="0"/>
                <a:ea typeface="Calibri" panose="020F0502020204030204" pitchFamily="34" charset="0"/>
                <a:cs typeface="Times New Roman" pitchFamily="18" charset="0"/>
              </a:rPr>
              <a:t>Dòng</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họ</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Ngô</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Thì</a:t>
            </a:r>
            <a:r>
              <a:rPr lang="en-US" sz="3600" dirty="0">
                <a:solidFill>
                  <a:srgbClr val="000000"/>
                </a:solidFill>
                <a:effectLst/>
                <a:latin typeface="Times New Roman" pitchFamily="18" charset="0"/>
                <a:ea typeface="Calibri" panose="020F0502020204030204" pitchFamily="34" charset="0"/>
                <a:cs typeface="Times New Roman" pitchFamily="18" charset="0"/>
              </a:rPr>
              <a:t>.</a:t>
            </a:r>
            <a:endParaRPr lang="en-US" sz="3600" dirty="0">
              <a:effectLst/>
              <a:latin typeface="Times New Roman" pitchFamily="18" charset="0"/>
              <a:ea typeface="Calibri" panose="020F0502020204030204" pitchFamily="34" charset="0"/>
              <a:cs typeface="Times New Roman" pitchFamily="18"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600" dirty="0" err="1">
                <a:solidFill>
                  <a:srgbClr val="000000"/>
                </a:solidFill>
                <a:effectLst/>
                <a:latin typeface="Times New Roman" pitchFamily="18" charset="0"/>
                <a:ea typeface="Calibri" panose="020F0502020204030204" pitchFamily="34" charset="0"/>
                <a:cs typeface="Times New Roman" pitchFamily="18" charset="0"/>
              </a:rPr>
              <a:t>Dòng</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họ</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Nguyễn</a:t>
            </a:r>
            <a:r>
              <a:rPr lang="en-US" sz="3600" dirty="0">
                <a:solidFill>
                  <a:srgbClr val="000000"/>
                </a:solidFill>
                <a:effectLst/>
                <a:latin typeface="Times New Roman" pitchFamily="18" charset="0"/>
                <a:ea typeface="Calibri" panose="020F0502020204030204" pitchFamily="34" charset="0"/>
                <a:cs typeface="Times New Roman" pitchFamily="18" charset="0"/>
              </a:rPr>
              <a:t>.</a:t>
            </a:r>
            <a:endParaRPr lang="en-US" sz="3600" dirty="0">
              <a:effectLst/>
              <a:latin typeface="Times New Roman" pitchFamily="18" charset="0"/>
              <a:ea typeface="Calibri" panose="020F0502020204030204" pitchFamily="34" charset="0"/>
              <a:cs typeface="Times New Roman" pitchFamily="18"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600" dirty="0" err="1">
                <a:solidFill>
                  <a:srgbClr val="000000"/>
                </a:solidFill>
                <a:effectLst/>
                <a:latin typeface="Times New Roman" pitchFamily="18" charset="0"/>
                <a:ea typeface="Calibri" panose="020F0502020204030204" pitchFamily="34" charset="0"/>
                <a:cs typeface="Times New Roman" pitchFamily="18" charset="0"/>
              </a:rPr>
              <a:t>Dòng</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họ</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Lý</a:t>
            </a:r>
            <a:r>
              <a:rPr lang="en-US" sz="3600" dirty="0">
                <a:solidFill>
                  <a:srgbClr val="000000"/>
                </a:solidFill>
                <a:effectLst/>
                <a:latin typeface="Times New Roman" pitchFamily="18" charset="0"/>
                <a:ea typeface="Calibri" panose="020F0502020204030204" pitchFamily="34" charset="0"/>
                <a:cs typeface="Times New Roman" pitchFamily="18" charset="0"/>
              </a:rPr>
              <a:t>.</a:t>
            </a:r>
            <a:endParaRPr lang="en-US" sz="3600" dirty="0">
              <a:effectLst/>
              <a:latin typeface="Times New Roman" pitchFamily="18" charset="0"/>
              <a:ea typeface="Calibri" panose="020F0502020204030204" pitchFamily="34" charset="0"/>
              <a:cs typeface="Times New Roman" pitchFamily="18"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600" dirty="0" err="1">
                <a:solidFill>
                  <a:srgbClr val="000000"/>
                </a:solidFill>
                <a:effectLst/>
                <a:latin typeface="Times New Roman" pitchFamily="18" charset="0"/>
                <a:ea typeface="Calibri" panose="020F0502020204030204" pitchFamily="34" charset="0"/>
                <a:cs typeface="Times New Roman" pitchFamily="18" charset="0"/>
              </a:rPr>
              <a:t>Dòng</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họ</a:t>
            </a:r>
            <a:r>
              <a:rPr lang="en-US" sz="3600" dirty="0">
                <a:solidFill>
                  <a:srgbClr val="000000"/>
                </a:solidFill>
                <a:effectLst/>
                <a:latin typeface="Times New Roman" pitchFamily="18" charset="0"/>
                <a:ea typeface="Calibri" panose="020F0502020204030204" pitchFamily="34" charset="0"/>
                <a:cs typeface="Times New Roman" pitchFamily="18" charset="0"/>
              </a:rPr>
              <a:t> </a:t>
            </a:r>
            <a:r>
              <a:rPr lang="en-US" sz="3600" dirty="0" err="1">
                <a:solidFill>
                  <a:srgbClr val="000000"/>
                </a:solidFill>
                <a:effectLst/>
                <a:latin typeface="Times New Roman" pitchFamily="18" charset="0"/>
                <a:ea typeface="Calibri" panose="020F0502020204030204" pitchFamily="34" charset="0"/>
                <a:cs typeface="Times New Roman" pitchFamily="18" charset="0"/>
              </a:rPr>
              <a:t>Lê</a:t>
            </a:r>
            <a:r>
              <a:rPr lang="en-US" sz="3600" dirty="0">
                <a:solidFill>
                  <a:srgbClr val="000000"/>
                </a:solidFill>
                <a:effectLst/>
                <a:latin typeface="Times New Roman" pitchFamily="18" charset="0"/>
                <a:ea typeface="Calibri" panose="020F0502020204030204" pitchFamily="34" charset="0"/>
                <a:cs typeface="Times New Roman" pitchFamily="18" charset="0"/>
              </a:rPr>
              <a:t>.</a:t>
            </a:r>
            <a:endParaRPr lang="en-US" sz="36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516353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1" end="1"/>
                                            </p:txEl>
                                          </p:spTgt>
                                        </p:tgtEl>
                                        <p:attrNameLst>
                                          <p:attrName>style.color</p:attrName>
                                        </p:attrNameLst>
                                      </p:cBhvr>
                                      <p:to>
                                        <p:clrVal>
                                          <a:srgbClr val="C00000"/>
                                        </p:clrVal>
                                      </p:to>
                                    </p:set>
                                    <p:set>
                                      <p:cBhvr>
                                        <p:cTn id="7" dur="500" fill="hold"/>
                                        <p:tgtEl>
                                          <p:spTgt spid="11">
                                            <p:txEl>
                                              <p:pRg st="1" end="1"/>
                                            </p:txEl>
                                          </p:spTgt>
                                        </p:tgtEl>
                                        <p:attrNameLst>
                                          <p:attrName>fillcolor</p:attrName>
                                        </p:attrNameLst>
                                      </p:cBhvr>
                                      <p:to>
                                        <p:clrVal>
                                          <a:srgbClr val="C00000"/>
                                        </p:clrVal>
                                      </p:to>
                                    </p:set>
                                    <p:set>
                                      <p:cBhvr>
                                        <p:cTn id="8" dur="500" fill="hold"/>
                                        <p:tgtEl>
                                          <p:spTgt spid="11">
                                            <p:txEl>
                                              <p:pRg st="1" end="1"/>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C4B2EFD-515F-11EE-F299-24C31C1B1053}"/>
              </a:ext>
            </a:extLst>
          </p:cNvPr>
          <p:cNvSpPr txBox="1"/>
          <p:nvPr/>
        </p:nvSpPr>
        <p:spPr>
          <a:xfrm>
            <a:off x="394137" y="335105"/>
            <a:ext cx="7031422" cy="50783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600" b="1" dirty="0">
                <a:solidFill>
                  <a:srgbClr val="FF0000"/>
                </a:solidFill>
                <a:latin typeface="Times New Roman" pitchFamily="18" charset="0"/>
                <a:ea typeface="Calibri" panose="020F0502020204030204" pitchFamily="34" charset="0"/>
                <a:cs typeface="Times New Roman" pitchFamily="18" charset="0"/>
              </a:rPr>
              <a:t>Câu 2: Hoàng Lê nhất thống chí thuộc thể loại nào?</a:t>
            </a:r>
          </a:p>
          <a:p>
            <a:pPr marL="180340" marR="0" algn="just">
              <a:lnSpc>
                <a:spcPct val="150000"/>
              </a:lnSpc>
              <a:spcBef>
                <a:spcPts val="0"/>
              </a:spcBef>
              <a:spcAft>
                <a:spcPts val="0"/>
              </a:spcAft>
              <a:tabLst>
                <a:tab pos="90170" algn="l"/>
                <a:tab pos="180340" algn="l"/>
              </a:tabLst>
            </a:pPr>
            <a:r>
              <a:rPr lang="vi-VN" sz="3600" dirty="0">
                <a:latin typeface="Times New Roman" pitchFamily="18" charset="0"/>
                <a:ea typeface="Calibri" panose="020F0502020204030204" pitchFamily="34" charset="0"/>
                <a:cs typeface="Times New Roman" pitchFamily="18" charset="0"/>
              </a:rPr>
              <a:t>A.	Kí.</a:t>
            </a:r>
          </a:p>
          <a:p>
            <a:pPr marL="180340" marR="0" algn="just">
              <a:lnSpc>
                <a:spcPct val="150000"/>
              </a:lnSpc>
              <a:spcBef>
                <a:spcPts val="0"/>
              </a:spcBef>
              <a:spcAft>
                <a:spcPts val="0"/>
              </a:spcAft>
              <a:tabLst>
                <a:tab pos="90170" algn="l"/>
                <a:tab pos="180340" algn="l"/>
              </a:tabLst>
            </a:pPr>
            <a:r>
              <a:rPr lang="vi-VN" sz="3600" dirty="0">
                <a:latin typeface="Times New Roman" pitchFamily="18" charset="0"/>
                <a:ea typeface="Calibri" panose="020F0502020204030204" pitchFamily="34" charset="0"/>
                <a:cs typeface="Times New Roman" pitchFamily="18" charset="0"/>
              </a:rPr>
              <a:t>B.	Tiểu thuyết chương hồi.</a:t>
            </a:r>
          </a:p>
          <a:p>
            <a:pPr marL="180340" marR="0" algn="just">
              <a:lnSpc>
                <a:spcPct val="150000"/>
              </a:lnSpc>
              <a:spcBef>
                <a:spcPts val="0"/>
              </a:spcBef>
              <a:spcAft>
                <a:spcPts val="0"/>
              </a:spcAft>
              <a:tabLst>
                <a:tab pos="90170" algn="l"/>
                <a:tab pos="180340" algn="l"/>
              </a:tabLst>
            </a:pPr>
            <a:r>
              <a:rPr lang="vi-VN" sz="3600" dirty="0">
                <a:latin typeface="Times New Roman" pitchFamily="18" charset="0"/>
                <a:ea typeface="Calibri" panose="020F0502020204030204" pitchFamily="34" charset="0"/>
                <a:cs typeface="Times New Roman" pitchFamily="18" charset="0"/>
              </a:rPr>
              <a:t>C.	Tùy bút.</a:t>
            </a:r>
          </a:p>
          <a:p>
            <a:pPr marL="180340" marR="0" algn="just">
              <a:lnSpc>
                <a:spcPct val="150000"/>
              </a:lnSpc>
              <a:spcBef>
                <a:spcPts val="0"/>
              </a:spcBef>
              <a:spcAft>
                <a:spcPts val="0"/>
              </a:spcAft>
              <a:tabLst>
                <a:tab pos="90170" algn="l"/>
                <a:tab pos="180340" algn="l"/>
              </a:tabLst>
            </a:pPr>
            <a:r>
              <a:rPr lang="vi-VN" sz="3600" dirty="0">
                <a:latin typeface="Times New Roman" pitchFamily="18" charset="0"/>
                <a:ea typeface="Calibri" panose="020F0502020204030204" pitchFamily="34" charset="0"/>
                <a:cs typeface="Times New Roman" pitchFamily="18" charset="0"/>
              </a:rPr>
              <a:t>D.	Tất cả các đáp án trên đều sai.</a:t>
            </a:r>
          </a:p>
        </p:txBody>
      </p:sp>
    </p:spTree>
    <p:extLst>
      <p:ext uri="{BB962C8B-B14F-4D97-AF65-F5344CB8AC3E}">
        <p14:creationId xmlns:p14="http://schemas.microsoft.com/office/powerpoint/2010/main" val="2567543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2" end="2"/>
                                            </p:txEl>
                                          </p:spTgt>
                                        </p:tgtEl>
                                        <p:attrNameLst>
                                          <p:attrName>style.color</p:attrName>
                                        </p:attrNameLst>
                                      </p:cBhvr>
                                      <p:to>
                                        <p:clrVal>
                                          <a:srgbClr val="C00000"/>
                                        </p:clrVal>
                                      </p:to>
                                    </p:set>
                                    <p:set>
                                      <p:cBhvr>
                                        <p:cTn id="7" dur="500" fill="hold"/>
                                        <p:tgtEl>
                                          <p:spTgt spid="11">
                                            <p:txEl>
                                              <p:pRg st="2" end="2"/>
                                            </p:txEl>
                                          </p:spTgt>
                                        </p:tgtEl>
                                        <p:attrNameLst>
                                          <p:attrName>fillcolor</p:attrName>
                                        </p:attrNameLst>
                                      </p:cBhvr>
                                      <p:to>
                                        <p:clrVal>
                                          <a:srgbClr val="C00000"/>
                                        </p:clrVal>
                                      </p:to>
                                    </p:set>
                                    <p:set>
                                      <p:cBhvr>
                                        <p:cTn id="8" dur="500" fill="hold"/>
                                        <p:tgtEl>
                                          <p:spTgt spid="11">
                                            <p:txEl>
                                              <p:pRg st="2" end="2"/>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C4B2EFD-515F-11EE-F299-24C31C1B1053}"/>
              </a:ext>
            </a:extLst>
          </p:cNvPr>
          <p:cNvSpPr txBox="1"/>
          <p:nvPr/>
        </p:nvSpPr>
        <p:spPr>
          <a:xfrm>
            <a:off x="-152400" y="304800"/>
            <a:ext cx="9283264" cy="583185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dirty="0">
                <a:latin typeface="Times New Roman" pitchFamily="18" charset="0"/>
                <a:ea typeface="Calibri" panose="020F0502020204030204" pitchFamily="34" charset="0"/>
                <a:cs typeface="Times New Roman" pitchFamily="18" charset="0"/>
              </a:rPr>
              <a:t>Câu 3: Nội dung của “Quang Trung đại phá quân Thanh” là gì?</a:t>
            </a:r>
          </a:p>
          <a:p>
            <a:pPr marL="180340" marR="0" algn="just">
              <a:lnSpc>
                <a:spcPct val="150000"/>
              </a:lnSpc>
              <a:spcBef>
                <a:spcPts val="0"/>
              </a:spcBef>
              <a:spcAft>
                <a:spcPts val="0"/>
              </a:spcAft>
              <a:tabLst>
                <a:tab pos="90170" algn="l"/>
                <a:tab pos="180340" algn="l"/>
              </a:tabLst>
            </a:pPr>
            <a:r>
              <a:rPr lang="vi-VN" sz="2800" dirty="0">
                <a:latin typeface="Times New Roman" pitchFamily="18" charset="0"/>
                <a:ea typeface="Calibri" panose="020F0502020204030204" pitchFamily="34" charset="0"/>
                <a:cs typeface="Times New Roman" pitchFamily="18" charset="0"/>
              </a:rPr>
              <a:t>A.	Thể hiện tấm lòng yêu nước của vua Quang Trung.</a:t>
            </a:r>
          </a:p>
          <a:p>
            <a:pPr marL="180340" marR="0" algn="just">
              <a:lnSpc>
                <a:spcPct val="150000"/>
              </a:lnSpc>
              <a:spcBef>
                <a:spcPts val="0"/>
              </a:spcBef>
              <a:spcAft>
                <a:spcPts val="0"/>
              </a:spcAft>
              <a:tabLst>
                <a:tab pos="90170" algn="l"/>
                <a:tab pos="180340" algn="l"/>
              </a:tabLst>
            </a:pPr>
            <a:r>
              <a:rPr lang="vi-VN" sz="2800" dirty="0">
                <a:latin typeface="Times New Roman" pitchFamily="18" charset="0"/>
                <a:ea typeface="Calibri" panose="020F0502020204030204" pitchFamily="34" charset="0"/>
                <a:cs typeface="Times New Roman" pitchFamily="18" charset="0"/>
              </a:rPr>
              <a:t>B.	Tập trung phơi bày sự thối nát dẫn đến sụp đổ tất yếu của tập đoàn phong kiến Lê-Trịnh, đồng thời ca ngợi cuộc khởi nghĩa Tây Sơn do người anh hùng áo vải Nguyễn Huệ lãnh đạo.</a:t>
            </a:r>
          </a:p>
          <a:p>
            <a:pPr marL="180340" marR="0" algn="just">
              <a:lnSpc>
                <a:spcPct val="150000"/>
              </a:lnSpc>
              <a:spcBef>
                <a:spcPts val="0"/>
              </a:spcBef>
              <a:spcAft>
                <a:spcPts val="0"/>
              </a:spcAft>
              <a:tabLst>
                <a:tab pos="90170" algn="l"/>
                <a:tab pos="180340" algn="l"/>
              </a:tabLst>
            </a:pPr>
            <a:r>
              <a:rPr lang="vi-VN" sz="2800" dirty="0">
                <a:latin typeface="Times New Roman" pitchFamily="18" charset="0"/>
                <a:ea typeface="Calibri" panose="020F0502020204030204" pitchFamily="34" charset="0"/>
                <a:cs typeface="Times New Roman" pitchFamily="18" charset="0"/>
              </a:rPr>
              <a:t>C.	Ghi chép lại những sự kiện lịch sử - xã hội có thực.</a:t>
            </a:r>
          </a:p>
          <a:p>
            <a:pPr marL="180340" marR="0" algn="just">
              <a:lnSpc>
                <a:spcPct val="150000"/>
              </a:lnSpc>
              <a:spcBef>
                <a:spcPts val="0"/>
              </a:spcBef>
              <a:spcAft>
                <a:spcPts val="0"/>
              </a:spcAft>
              <a:tabLst>
                <a:tab pos="90170" algn="l"/>
                <a:tab pos="180340" algn="l"/>
              </a:tabLst>
            </a:pPr>
            <a:r>
              <a:rPr lang="vi-VN" sz="2800" dirty="0">
                <a:latin typeface="Times New Roman" pitchFamily="18" charset="0"/>
                <a:ea typeface="Calibri" panose="020F0502020204030204" pitchFamily="34" charset="0"/>
                <a:cs typeface="Times New Roman" pitchFamily="18" charset="0"/>
              </a:rPr>
              <a:t>D.	Tất cả các đáp án trên đều sai.</a:t>
            </a:r>
          </a:p>
        </p:txBody>
      </p:sp>
    </p:spTree>
    <p:extLst>
      <p:ext uri="{BB962C8B-B14F-4D97-AF65-F5344CB8AC3E}">
        <p14:creationId xmlns:p14="http://schemas.microsoft.com/office/powerpoint/2010/main" val="2371417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2" end="2"/>
                                            </p:txEl>
                                          </p:spTgt>
                                        </p:tgtEl>
                                        <p:attrNameLst>
                                          <p:attrName>style.color</p:attrName>
                                        </p:attrNameLst>
                                      </p:cBhvr>
                                      <p:to>
                                        <p:clrVal>
                                          <a:srgbClr val="C00000"/>
                                        </p:clrVal>
                                      </p:to>
                                    </p:set>
                                    <p:set>
                                      <p:cBhvr>
                                        <p:cTn id="7" dur="500" fill="hold"/>
                                        <p:tgtEl>
                                          <p:spTgt spid="11">
                                            <p:txEl>
                                              <p:pRg st="2" end="2"/>
                                            </p:txEl>
                                          </p:spTgt>
                                        </p:tgtEl>
                                        <p:attrNameLst>
                                          <p:attrName>fillcolor</p:attrName>
                                        </p:attrNameLst>
                                      </p:cBhvr>
                                      <p:to>
                                        <p:clrVal>
                                          <a:srgbClr val="C00000"/>
                                        </p:clrVal>
                                      </p:to>
                                    </p:set>
                                    <p:set>
                                      <p:cBhvr>
                                        <p:cTn id="8" dur="500" fill="hold"/>
                                        <p:tgtEl>
                                          <p:spTgt spid="1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p:cNvSpPr txBox="1"/>
          <p:nvPr/>
        </p:nvSpPr>
        <p:spPr>
          <a:xfrm>
            <a:off x="800100" y="34562"/>
            <a:ext cx="7543800" cy="1590179"/>
          </a:xfrm>
          <a:prstGeom prst="rect">
            <a:avLst/>
          </a:prstGeom>
        </p:spPr>
        <p:txBody>
          <a:bodyPr wrap="square" lIns="0" tIns="0" rIns="0" bIns="0" rtlCol="0" anchor="t">
            <a:spAutoFit/>
          </a:bodyPr>
          <a:lstStyle/>
          <a:p>
            <a:pPr algn="ctr">
              <a:lnSpc>
                <a:spcPts val="6239"/>
              </a:lnSpc>
              <a:spcBef>
                <a:spcPct val="0"/>
              </a:spcBef>
            </a:pPr>
            <a:r>
              <a:rPr lang="en-US" sz="4400" b="1" dirty="0">
                <a:solidFill>
                  <a:srgbClr val="5E3023"/>
                </a:solidFill>
                <a:latin typeface="Times New Roman" panose="02020603050405020304" pitchFamily="18" charset="0"/>
                <a:cs typeface="Times New Roman" panose="02020603050405020304" pitchFamily="18" charset="0"/>
              </a:rPr>
              <a:t>NHÌN TRANH ĐOÁN NHÂN VẬT</a:t>
            </a:r>
          </a:p>
        </p:txBody>
      </p:sp>
      <p:pic>
        <p:nvPicPr>
          <p:cNvPr id="3" name="Picture 7" descr="C:\Users\Admin\Desktop\tải xuống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43" y="838200"/>
            <a:ext cx="7671877" cy="59109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8"/>
          <p:cNvSpPr txBox="1"/>
          <p:nvPr/>
        </p:nvSpPr>
        <p:spPr>
          <a:xfrm>
            <a:off x="959737" y="995042"/>
            <a:ext cx="2372591" cy="795089"/>
          </a:xfrm>
          <a:prstGeom prst="rect">
            <a:avLst/>
          </a:prstGeom>
          <a:solidFill>
            <a:srgbClr val="FFFF00"/>
          </a:solidFill>
        </p:spPr>
        <p:txBody>
          <a:bodyPr wrap="square" lIns="0" tIns="0" rIns="0" bIns="0" rtlCol="0" anchor="t">
            <a:spAutoFit/>
          </a:bodyPr>
          <a:lstStyle/>
          <a:p>
            <a:pPr algn="ctr">
              <a:lnSpc>
                <a:spcPts val="6239"/>
              </a:lnSpc>
              <a:spcBef>
                <a:spcPct val="0"/>
              </a:spcBef>
            </a:pPr>
            <a:r>
              <a:rPr lang="en-US" sz="2700" b="1" dirty="0">
                <a:solidFill>
                  <a:srgbClr val="5E3023"/>
                </a:solidFill>
                <a:latin typeface="Times New Roman" panose="02020603050405020304" pitchFamily="18" charset="0"/>
                <a:cs typeface="Times New Roman" panose="02020603050405020304" pitchFamily="18" charset="0"/>
              </a:rPr>
              <a:t>NGÔ QUYỀN</a:t>
            </a:r>
          </a:p>
        </p:txBody>
      </p:sp>
      <p:pic>
        <p:nvPicPr>
          <p:cNvPr id="11" name="Picture 2" descr="C:\Users\Admin\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838200"/>
            <a:ext cx="7598519" cy="5867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8"/>
          <p:cNvSpPr txBox="1"/>
          <p:nvPr/>
        </p:nvSpPr>
        <p:spPr>
          <a:xfrm>
            <a:off x="4513557" y="3793693"/>
            <a:ext cx="3001939" cy="1590179"/>
          </a:xfrm>
          <a:prstGeom prst="rect">
            <a:avLst/>
          </a:prstGeom>
          <a:solidFill>
            <a:srgbClr val="FFFF00"/>
          </a:solidFill>
        </p:spPr>
        <p:txBody>
          <a:bodyPr wrap="square" lIns="0" tIns="0" rIns="0" bIns="0" rtlCol="0" anchor="t">
            <a:spAutoFit/>
          </a:bodyPr>
          <a:lstStyle/>
          <a:p>
            <a:pPr algn="ctr">
              <a:lnSpc>
                <a:spcPts val="6239"/>
              </a:lnSpc>
              <a:spcBef>
                <a:spcPct val="0"/>
              </a:spcBef>
            </a:pPr>
            <a:r>
              <a:rPr lang="en-US" sz="2700" b="1" dirty="0">
                <a:solidFill>
                  <a:srgbClr val="5E3023"/>
                </a:solidFill>
                <a:latin typeface="Times New Roman" panose="02020603050405020304" pitchFamily="18" charset="0"/>
                <a:cs typeface="Times New Roman" panose="02020603050405020304" pitchFamily="18" charset="0"/>
              </a:rPr>
              <a:t>LÊ LỢI (LÊ THÁI TỔ)</a:t>
            </a:r>
          </a:p>
        </p:txBody>
      </p:sp>
      <p:pic>
        <p:nvPicPr>
          <p:cNvPr id="15" name="Picture 8" descr="C:\Users\Admin\Desktop\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57" y="785123"/>
            <a:ext cx="7543800" cy="59109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8"/>
          <p:cNvSpPr txBox="1"/>
          <p:nvPr/>
        </p:nvSpPr>
        <p:spPr>
          <a:xfrm>
            <a:off x="5684112" y="1010571"/>
            <a:ext cx="2583872" cy="1590179"/>
          </a:xfrm>
          <a:prstGeom prst="rect">
            <a:avLst/>
          </a:prstGeom>
          <a:solidFill>
            <a:srgbClr val="FFFF00"/>
          </a:solidFill>
        </p:spPr>
        <p:txBody>
          <a:bodyPr wrap="square" lIns="0" tIns="0" rIns="0" bIns="0" rtlCol="0" anchor="t">
            <a:spAutoFit/>
          </a:bodyPr>
          <a:lstStyle/>
          <a:p>
            <a:pPr algn="ctr">
              <a:lnSpc>
                <a:spcPts val="6239"/>
              </a:lnSpc>
              <a:spcBef>
                <a:spcPct val="0"/>
              </a:spcBef>
            </a:pPr>
            <a:r>
              <a:rPr lang="en-US" sz="2700" b="1" dirty="0">
                <a:solidFill>
                  <a:srgbClr val="5E3023"/>
                </a:solidFill>
                <a:latin typeface="Times New Roman" panose="02020603050405020304" pitchFamily="18" charset="0"/>
                <a:cs typeface="Times New Roman" panose="02020603050405020304" pitchFamily="18" charset="0"/>
              </a:rPr>
              <a:t>QUANG TRUNG</a:t>
            </a:r>
          </a:p>
        </p:txBody>
      </p:sp>
    </p:spTree>
    <p:extLst>
      <p:ext uri="{BB962C8B-B14F-4D97-AF65-F5344CB8AC3E}">
        <p14:creationId xmlns:p14="http://schemas.microsoft.com/office/powerpoint/2010/main" val="1207742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2"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C4B2EFD-515F-11EE-F299-24C31C1B1053}"/>
              </a:ext>
            </a:extLst>
          </p:cNvPr>
          <p:cNvSpPr txBox="1"/>
          <p:nvPr/>
        </p:nvSpPr>
        <p:spPr>
          <a:xfrm>
            <a:off x="394137" y="335105"/>
            <a:ext cx="7449208" cy="6740307"/>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dirty="0">
                <a:latin typeface="Times New Roman" pitchFamily="18" charset="0"/>
                <a:ea typeface="Calibri" panose="020F0502020204030204" pitchFamily="34" charset="0"/>
                <a:cs typeface="Times New Roman" pitchFamily="18" charset="0"/>
              </a:rPr>
              <a:t>Câu 4: Hoàng Lê nhất thống chí xây dựng hình ảnh vua Quang Trung như thế nào?</a:t>
            </a:r>
          </a:p>
          <a:p>
            <a:pPr marL="180340" marR="0" algn="just">
              <a:lnSpc>
                <a:spcPct val="150000"/>
              </a:lnSpc>
              <a:spcBef>
                <a:spcPts val="0"/>
              </a:spcBef>
              <a:spcAft>
                <a:spcPts val="0"/>
              </a:spcAft>
              <a:tabLst>
                <a:tab pos="90170" algn="l"/>
                <a:tab pos="180340" algn="l"/>
              </a:tabLst>
            </a:pPr>
            <a:r>
              <a:rPr lang="vi-VN" sz="3200" dirty="0">
                <a:latin typeface="Times New Roman" pitchFamily="18" charset="0"/>
                <a:ea typeface="Calibri" panose="020F0502020204030204" pitchFamily="34" charset="0"/>
                <a:cs typeface="Times New Roman" pitchFamily="18" charset="0"/>
              </a:rPr>
              <a:t>A.	Hành động mạnh mẽ, quyết đoán.</a:t>
            </a:r>
          </a:p>
          <a:p>
            <a:pPr marL="180340" marR="0" algn="just">
              <a:lnSpc>
                <a:spcPct val="150000"/>
              </a:lnSpc>
              <a:spcBef>
                <a:spcPts val="0"/>
              </a:spcBef>
              <a:spcAft>
                <a:spcPts val="0"/>
              </a:spcAft>
              <a:tabLst>
                <a:tab pos="90170" algn="l"/>
                <a:tab pos="180340" algn="l"/>
              </a:tabLst>
            </a:pPr>
            <a:r>
              <a:rPr lang="vi-VN" sz="3200" dirty="0">
                <a:latin typeface="Times New Roman" pitchFamily="18" charset="0"/>
                <a:ea typeface="Calibri" panose="020F0502020204030204" pitchFamily="34" charset="0"/>
                <a:cs typeface="Times New Roman" pitchFamily="18" charset="0"/>
              </a:rPr>
              <a:t>B.	Trí tuệ sáng suốt, mẫn cán, điều binh khiển tướng tài tình.</a:t>
            </a:r>
          </a:p>
          <a:p>
            <a:pPr marL="180340" marR="0" algn="just">
              <a:lnSpc>
                <a:spcPct val="150000"/>
              </a:lnSpc>
              <a:spcBef>
                <a:spcPts val="0"/>
              </a:spcBef>
              <a:spcAft>
                <a:spcPts val="0"/>
              </a:spcAft>
              <a:tabLst>
                <a:tab pos="90170" algn="l"/>
                <a:tab pos="180340" algn="l"/>
              </a:tabLst>
            </a:pPr>
            <a:r>
              <a:rPr lang="vi-VN" sz="3200" dirty="0">
                <a:latin typeface="Times New Roman" pitchFamily="18" charset="0"/>
                <a:ea typeface="Calibri" panose="020F0502020204030204" pitchFamily="34" charset="0"/>
                <a:cs typeface="Times New Roman" pitchFamily="18" charset="0"/>
              </a:rPr>
              <a:t>C.	Tài thao lược, lãnh đạo tài tình, phi thường.</a:t>
            </a:r>
          </a:p>
          <a:p>
            <a:pPr marL="180340" marR="0" algn="just">
              <a:lnSpc>
                <a:spcPct val="150000"/>
              </a:lnSpc>
              <a:spcBef>
                <a:spcPts val="0"/>
              </a:spcBef>
              <a:spcAft>
                <a:spcPts val="0"/>
              </a:spcAft>
              <a:tabLst>
                <a:tab pos="90170" algn="l"/>
                <a:tab pos="180340" algn="l"/>
              </a:tabLst>
            </a:pPr>
            <a:r>
              <a:rPr lang="vi-VN" sz="3200" dirty="0">
                <a:latin typeface="Times New Roman" pitchFamily="18" charset="0"/>
                <a:ea typeface="Calibri" panose="020F0502020204030204" pitchFamily="34" charset="0"/>
                <a:cs typeface="Times New Roman" pitchFamily="18" charset="0"/>
              </a:rPr>
              <a:t>D.	Tất cả các đáp án trên đều đúng.</a:t>
            </a:r>
          </a:p>
        </p:txBody>
      </p:sp>
    </p:spTree>
    <p:extLst>
      <p:ext uri="{BB962C8B-B14F-4D97-AF65-F5344CB8AC3E}">
        <p14:creationId xmlns:p14="http://schemas.microsoft.com/office/powerpoint/2010/main" val="3215355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4" end="4"/>
                                            </p:txEl>
                                          </p:spTgt>
                                        </p:tgtEl>
                                        <p:attrNameLst>
                                          <p:attrName>style.color</p:attrName>
                                        </p:attrNameLst>
                                      </p:cBhvr>
                                      <p:to>
                                        <p:clrVal>
                                          <a:srgbClr val="C00000"/>
                                        </p:clrVal>
                                      </p:to>
                                    </p:set>
                                    <p:set>
                                      <p:cBhvr>
                                        <p:cTn id="7" dur="500" fill="hold"/>
                                        <p:tgtEl>
                                          <p:spTgt spid="11">
                                            <p:txEl>
                                              <p:pRg st="4" end="4"/>
                                            </p:txEl>
                                          </p:spTgt>
                                        </p:tgtEl>
                                        <p:attrNameLst>
                                          <p:attrName>fillcolor</p:attrName>
                                        </p:attrNameLst>
                                      </p:cBhvr>
                                      <p:to>
                                        <p:clrVal>
                                          <a:srgbClr val="C00000"/>
                                        </p:clrVal>
                                      </p:to>
                                    </p:set>
                                    <p:set>
                                      <p:cBhvr>
                                        <p:cTn id="8" dur="500" fill="hold"/>
                                        <p:tgtEl>
                                          <p:spTgt spid="11">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C4B2EFD-515F-11EE-F299-24C31C1B1053}"/>
              </a:ext>
            </a:extLst>
          </p:cNvPr>
          <p:cNvSpPr txBox="1"/>
          <p:nvPr/>
        </p:nvSpPr>
        <p:spPr>
          <a:xfrm>
            <a:off x="-152400" y="0"/>
            <a:ext cx="9588063" cy="517449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dirty="0">
                <a:latin typeface="Times New Roman" pitchFamily="18" charset="0"/>
                <a:ea typeface="Calibri" panose="020F0502020204030204" pitchFamily="34" charset="0"/>
                <a:cs typeface="Times New Roman" pitchFamily="18" charset="0"/>
              </a:rPr>
              <a:t>Câu 5; Trong những đoạn văn nói về cảnh bỏ chạy khốn cùng của vua Lê Chiêu Thống, tác giả vẫn gửi gắm cảm xúc trong đó, theo em, cảm xúc đó là gì?</a:t>
            </a:r>
          </a:p>
          <a:p>
            <a:pPr marL="180340" marR="0" algn="just">
              <a:lnSpc>
                <a:spcPct val="150000"/>
              </a:lnSpc>
              <a:spcBef>
                <a:spcPts val="0"/>
              </a:spcBef>
              <a:spcAft>
                <a:spcPts val="0"/>
              </a:spcAft>
              <a:tabLst>
                <a:tab pos="90170" algn="l"/>
                <a:tab pos="180340" algn="l"/>
              </a:tabLst>
            </a:pPr>
            <a:r>
              <a:rPr lang="vi-VN" sz="3200" dirty="0">
                <a:latin typeface="Times New Roman" pitchFamily="18" charset="0"/>
                <a:ea typeface="Calibri" panose="020F0502020204030204" pitchFamily="34" charset="0"/>
                <a:cs typeface="Times New Roman" pitchFamily="18" charset="0"/>
              </a:rPr>
              <a:t>A.	Sự bênh vực.</a:t>
            </a:r>
          </a:p>
          <a:p>
            <a:pPr marL="180340" marR="0" algn="just">
              <a:lnSpc>
                <a:spcPct val="150000"/>
              </a:lnSpc>
              <a:spcBef>
                <a:spcPts val="0"/>
              </a:spcBef>
              <a:spcAft>
                <a:spcPts val="0"/>
              </a:spcAft>
              <a:tabLst>
                <a:tab pos="90170" algn="l"/>
                <a:tab pos="180340" algn="l"/>
              </a:tabLst>
            </a:pPr>
            <a:r>
              <a:rPr lang="vi-VN" sz="3200" dirty="0">
                <a:latin typeface="Times New Roman" pitchFamily="18" charset="0"/>
                <a:ea typeface="Calibri" panose="020F0502020204030204" pitchFamily="34" charset="0"/>
                <a:cs typeface="Times New Roman" pitchFamily="18" charset="0"/>
              </a:rPr>
              <a:t>B.	Sự tiếc nuối.</a:t>
            </a:r>
          </a:p>
          <a:p>
            <a:pPr marL="180340" marR="0" algn="just">
              <a:lnSpc>
                <a:spcPct val="150000"/>
              </a:lnSpc>
              <a:spcBef>
                <a:spcPts val="0"/>
              </a:spcBef>
              <a:spcAft>
                <a:spcPts val="0"/>
              </a:spcAft>
              <a:tabLst>
                <a:tab pos="90170" algn="l"/>
                <a:tab pos="180340" algn="l"/>
              </a:tabLst>
            </a:pPr>
            <a:r>
              <a:rPr lang="vi-VN" sz="3200" dirty="0">
                <a:latin typeface="Times New Roman" pitchFamily="18" charset="0"/>
                <a:ea typeface="Calibri" panose="020F0502020204030204" pitchFamily="34" charset="0"/>
                <a:cs typeface="Times New Roman" pitchFamily="18" charset="0"/>
              </a:rPr>
              <a:t>C.	Sự căm phẫn.</a:t>
            </a:r>
          </a:p>
          <a:p>
            <a:pPr marL="180340" marR="0" algn="just">
              <a:lnSpc>
                <a:spcPct val="150000"/>
              </a:lnSpc>
              <a:spcBef>
                <a:spcPts val="0"/>
              </a:spcBef>
              <a:spcAft>
                <a:spcPts val="0"/>
              </a:spcAft>
              <a:tabLst>
                <a:tab pos="90170" algn="l"/>
                <a:tab pos="180340" algn="l"/>
              </a:tabLst>
            </a:pPr>
            <a:r>
              <a:rPr lang="vi-VN" sz="3200" dirty="0">
                <a:latin typeface="Times New Roman" pitchFamily="18" charset="0"/>
                <a:ea typeface="Calibri" panose="020F0502020204030204" pitchFamily="34" charset="0"/>
                <a:cs typeface="Times New Roman" pitchFamily="18" charset="0"/>
              </a:rPr>
              <a:t>D.	Lòng thương cảm.</a:t>
            </a:r>
          </a:p>
        </p:txBody>
      </p:sp>
    </p:spTree>
    <p:extLst>
      <p:ext uri="{BB962C8B-B14F-4D97-AF65-F5344CB8AC3E}">
        <p14:creationId xmlns:p14="http://schemas.microsoft.com/office/powerpoint/2010/main" val="2414621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3" end="3"/>
                                            </p:txEl>
                                          </p:spTgt>
                                        </p:tgtEl>
                                        <p:attrNameLst>
                                          <p:attrName>style.color</p:attrName>
                                        </p:attrNameLst>
                                      </p:cBhvr>
                                      <p:to>
                                        <p:clrVal>
                                          <a:srgbClr val="C00000"/>
                                        </p:clrVal>
                                      </p:to>
                                    </p:set>
                                    <p:set>
                                      <p:cBhvr>
                                        <p:cTn id="7" dur="500" fill="hold"/>
                                        <p:tgtEl>
                                          <p:spTgt spid="11">
                                            <p:txEl>
                                              <p:pRg st="3" end="3"/>
                                            </p:txEl>
                                          </p:spTgt>
                                        </p:tgtEl>
                                        <p:attrNameLst>
                                          <p:attrName>fillcolor</p:attrName>
                                        </p:attrNameLst>
                                      </p:cBhvr>
                                      <p:to>
                                        <p:clrVal>
                                          <a:srgbClr val="C00000"/>
                                        </p:clrVal>
                                      </p:to>
                                    </p:set>
                                    <p:set>
                                      <p:cBhvr>
                                        <p:cTn id="8" dur="500" fill="hold"/>
                                        <p:tgtEl>
                                          <p:spTgt spid="11">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015741" y="1988186"/>
            <a:ext cx="1107281" cy="1310005"/>
            <a:chOff x="8437" y="2498"/>
            <a:chExt cx="2325" cy="2063"/>
          </a:xfrm>
        </p:grpSpPr>
        <p:sp>
          <p:nvSpPr>
            <p:cNvPr id="6" name="文本框 5"/>
            <p:cNvSpPr txBox="1"/>
            <p:nvPr/>
          </p:nvSpPr>
          <p:spPr>
            <a:xfrm>
              <a:off x="8437" y="2696"/>
              <a:ext cx="2325" cy="15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black">
                      <a:lumMod val="85000"/>
                      <a:lumOff val="15000"/>
                    </a:prstClr>
                  </a:solidFill>
                  <a:effectLst/>
                  <a:uLnTx/>
                  <a:uFillTx/>
                  <a:latin typeface="字魂73号-江南手书" panose="020F0502020204030204"/>
                  <a:cs typeface="+mn-ea"/>
                  <a:sym typeface="+mn-lt"/>
                </a:rPr>
                <a:t>04</a:t>
              </a:r>
              <a:endParaRPr kumimoji="0" lang="zh-CN" altLang="en-US" sz="6000" b="0" i="0" u="none" strike="noStrike" kern="1200" cap="none" spc="0" normalizeH="0" baseline="0" noProof="0" dirty="0">
                <a:ln>
                  <a:noFill/>
                </a:ln>
                <a:solidFill>
                  <a:prstClr val="black">
                    <a:lumMod val="85000"/>
                    <a:lumOff val="15000"/>
                  </a:prstClr>
                </a:solidFill>
                <a:effectLst/>
                <a:uLnTx/>
                <a:uFillTx/>
                <a:latin typeface="字魂73号-江南手书" panose="020F0502020204030204"/>
                <a:cs typeface="+mn-ea"/>
                <a:sym typeface="+mn-lt"/>
              </a:endParaRPr>
            </a:p>
          </p:txBody>
        </p:sp>
        <p:sp>
          <p:nvSpPr>
            <p:cNvPr id="7" name="椭圆 6"/>
            <p:cNvSpPr/>
            <p:nvPr/>
          </p:nvSpPr>
          <p:spPr>
            <a:xfrm>
              <a:off x="8568" y="2498"/>
              <a:ext cx="2063" cy="2063"/>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3号-江南手书" panose="020F0502020204030204"/>
                <a:cs typeface="+mn-ea"/>
                <a:sym typeface="+mn-lt"/>
              </a:endParaRPr>
            </a:p>
          </p:txBody>
        </p:sp>
      </p:grpSp>
      <p:pic>
        <p:nvPicPr>
          <p:cNvPr id="9" name="图片 8" descr="109"/>
          <p:cNvPicPr>
            <a:picLocks noChangeAspect="1"/>
          </p:cNvPicPr>
          <p:nvPr/>
        </p:nvPicPr>
        <p:blipFill>
          <a:blip r:embed="rId3"/>
          <a:stretch>
            <a:fillRect/>
          </a:stretch>
        </p:blipFill>
        <p:spPr>
          <a:xfrm>
            <a:off x="6854326" y="797923"/>
            <a:ext cx="528638" cy="704850"/>
          </a:xfrm>
          <a:prstGeom prst="rect">
            <a:avLst/>
          </a:prstGeom>
        </p:spPr>
      </p:pic>
      <p:pic>
        <p:nvPicPr>
          <p:cNvPr id="10" name="图片 9" descr="110"/>
          <p:cNvPicPr>
            <a:picLocks noChangeAspect="1"/>
          </p:cNvPicPr>
          <p:nvPr/>
        </p:nvPicPr>
        <p:blipFill>
          <a:blip r:embed="rId4"/>
          <a:stretch>
            <a:fillRect/>
          </a:stretch>
        </p:blipFill>
        <p:spPr>
          <a:xfrm>
            <a:off x="5154113" y="1012553"/>
            <a:ext cx="2486025" cy="800100"/>
          </a:xfrm>
          <a:prstGeom prst="rect">
            <a:avLst/>
          </a:prstGeom>
        </p:spPr>
      </p:pic>
      <p:sp>
        <p:nvSpPr>
          <p:cNvPr id="2" name="TextBox 1">
            <a:extLst>
              <a:ext uri="{FF2B5EF4-FFF2-40B4-BE49-F238E27FC236}">
                <a16:creationId xmlns="" xmlns:a16="http://schemas.microsoft.com/office/drawing/2014/main" id="{E3CE7748-198A-7503-29A5-BC442135FBFF}"/>
              </a:ext>
            </a:extLst>
          </p:cNvPr>
          <p:cNvSpPr txBox="1"/>
          <p:nvPr/>
        </p:nvSpPr>
        <p:spPr>
          <a:xfrm>
            <a:off x="856601" y="3423920"/>
            <a:ext cx="74255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prstClr val="black"/>
                </a:solidFill>
                <a:effectLst/>
                <a:uLnTx/>
                <a:uFillTx/>
                <a:latin typeface="#9Slide03 SFU Salzburg" panose="00000500000000000000" pitchFamily="2" charset="0"/>
                <a:cs typeface="+mn-cs"/>
              </a:rPr>
              <a:t>VẬN DỤNG</a:t>
            </a:r>
          </a:p>
        </p:txBody>
      </p:sp>
    </p:spTree>
    <p:extLst>
      <p:ext uri="{BB962C8B-B14F-4D97-AF65-F5344CB8AC3E}">
        <p14:creationId xmlns:p14="http://schemas.microsoft.com/office/powerpoint/2010/main" val="3149148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DED0AD4E-8E1B-BA2E-E099-1103969154CC}"/>
              </a:ext>
            </a:extLst>
          </p:cNvPr>
          <p:cNvSpPr txBox="1"/>
          <p:nvPr/>
        </p:nvSpPr>
        <p:spPr>
          <a:xfrm>
            <a:off x="457200" y="1788658"/>
            <a:ext cx="8450317" cy="3416320"/>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3600" dirty="0" err="1" smtClean="0">
                <a:solidFill>
                  <a:srgbClr val="7030A0"/>
                </a:solidFill>
                <a:effectLst/>
                <a:latin typeface="Times New Roman" pitchFamily="18" charset="0"/>
                <a:ea typeface="Tahoma" panose="020B0604030504040204" pitchFamily="34" charset="0"/>
                <a:cs typeface="Times New Roman" pitchFamily="18" charset="0"/>
              </a:rPr>
              <a:t>Viết</a:t>
            </a:r>
            <a:r>
              <a:rPr lang="en-US" sz="3600" dirty="0" smtClean="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đoạn</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văn</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khoảng</a:t>
            </a:r>
            <a:r>
              <a:rPr lang="en-US" sz="3600" dirty="0">
                <a:solidFill>
                  <a:srgbClr val="7030A0"/>
                </a:solidFill>
                <a:effectLst/>
                <a:latin typeface="Times New Roman" pitchFamily="18" charset="0"/>
                <a:ea typeface="Tahoma" panose="020B0604030504040204" pitchFamily="34" charset="0"/>
                <a:cs typeface="Times New Roman" pitchFamily="18" charset="0"/>
              </a:rPr>
              <a:t> 7 – 9 </a:t>
            </a:r>
            <a:r>
              <a:rPr lang="en-US" sz="3600" dirty="0" err="1">
                <a:solidFill>
                  <a:srgbClr val="7030A0"/>
                </a:solidFill>
                <a:effectLst/>
                <a:latin typeface="Times New Roman" pitchFamily="18" charset="0"/>
                <a:ea typeface="Tahoma" panose="020B0604030504040204" pitchFamily="34" charset="0"/>
                <a:cs typeface="Times New Roman" pitchFamily="18" charset="0"/>
              </a:rPr>
              <a:t>câu</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nêu</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cảm</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nhận</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về</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một</a:t>
            </a:r>
            <a:r>
              <a:rPr lang="en-US" sz="3600" dirty="0">
                <a:solidFill>
                  <a:srgbClr val="7030A0"/>
                </a:solidFill>
                <a:effectLst/>
                <a:latin typeface="Times New Roman" pitchFamily="18" charset="0"/>
                <a:ea typeface="Tahoma" panose="020B0604030504040204" pitchFamily="34" charset="0"/>
                <a:cs typeface="Times New Roman" pitchFamily="18" charset="0"/>
              </a:rPr>
              <a:t> chi </a:t>
            </a:r>
            <a:r>
              <a:rPr lang="en-US" sz="3600" dirty="0" err="1">
                <a:solidFill>
                  <a:srgbClr val="7030A0"/>
                </a:solidFill>
                <a:effectLst/>
                <a:latin typeface="Times New Roman" pitchFamily="18" charset="0"/>
                <a:ea typeface="Tahoma" panose="020B0604030504040204" pitchFamily="34" charset="0"/>
                <a:cs typeface="Times New Roman" pitchFamily="18" charset="0"/>
              </a:rPr>
              <a:t>tiết</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trong</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văn</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bản</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Quang</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Trung</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đại</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phá</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quân</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Thanh</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để</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lại</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cho</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em</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ấn</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tượng</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sâu</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sắc</a:t>
            </a:r>
            <a:r>
              <a:rPr lang="en-US" sz="3600" dirty="0">
                <a:solidFill>
                  <a:srgbClr val="7030A0"/>
                </a:solidFill>
                <a:effectLst/>
                <a:latin typeface="Times New Roman" pitchFamily="18" charset="0"/>
                <a:ea typeface="Tahoma" panose="020B0604030504040204" pitchFamily="34" charset="0"/>
                <a:cs typeface="Times New Roman" pitchFamily="18" charset="0"/>
              </a:rPr>
              <a:t> </a:t>
            </a:r>
            <a:r>
              <a:rPr lang="en-US" sz="3600" dirty="0" err="1">
                <a:solidFill>
                  <a:srgbClr val="7030A0"/>
                </a:solidFill>
                <a:effectLst/>
                <a:latin typeface="Times New Roman" pitchFamily="18" charset="0"/>
                <a:ea typeface="Tahoma" panose="020B0604030504040204" pitchFamily="34" charset="0"/>
                <a:cs typeface="Times New Roman" pitchFamily="18" charset="0"/>
              </a:rPr>
              <a:t>nhất</a:t>
            </a:r>
            <a:r>
              <a:rPr lang="en-US" sz="3600" dirty="0">
                <a:solidFill>
                  <a:srgbClr val="7030A0"/>
                </a:solidFill>
                <a:effectLst/>
                <a:latin typeface="Times New Roman" pitchFamily="18" charset="0"/>
                <a:ea typeface="Tahoma" panose="020B0604030504040204" pitchFamily="34" charset="0"/>
                <a:cs typeface="Times New Roman" pitchFamily="18" charset="0"/>
              </a:rPr>
              <a:t>.</a:t>
            </a:r>
          </a:p>
        </p:txBody>
      </p:sp>
      <p:sp>
        <p:nvSpPr>
          <p:cNvPr id="2" name="Rectangle 1"/>
          <p:cNvSpPr/>
          <p:nvPr/>
        </p:nvSpPr>
        <p:spPr>
          <a:xfrm>
            <a:off x="3581400" y="762000"/>
            <a:ext cx="4893840" cy="905056"/>
          </a:xfrm>
          <a:prstGeom prst="rect">
            <a:avLst/>
          </a:prstGeom>
        </p:spPr>
        <p:txBody>
          <a:bodyPr wrap="none">
            <a:spAutoFit/>
          </a:bodyPr>
          <a:lstStyle/>
          <a:p>
            <a:pPr marL="180340" marR="0" algn="just">
              <a:lnSpc>
                <a:spcPct val="150000"/>
              </a:lnSpc>
              <a:spcBef>
                <a:spcPts val="0"/>
              </a:spcBef>
              <a:spcAft>
                <a:spcPts val="0"/>
              </a:spcAft>
              <a:tabLst>
                <a:tab pos="90170" algn="l"/>
                <a:tab pos="180340" algn="l"/>
              </a:tabLst>
            </a:pPr>
            <a:r>
              <a:rPr lang="en-US" sz="4000" b="1" dirty="0" err="1">
                <a:solidFill>
                  <a:srgbClr val="002060"/>
                </a:solidFill>
                <a:latin typeface="Times New Roman" pitchFamily="18" charset="0"/>
                <a:ea typeface="Times New Roman" pitchFamily="18" charset="0"/>
                <a:cs typeface="Times New Roman" pitchFamily="18" charset="0"/>
              </a:rPr>
              <a:t>Viết</a:t>
            </a:r>
            <a:r>
              <a:rPr lang="en-US" sz="4000" b="1" dirty="0">
                <a:solidFill>
                  <a:srgbClr val="002060"/>
                </a:solidFill>
                <a:latin typeface="Times New Roman" pitchFamily="18" charset="0"/>
                <a:ea typeface="Times New Roman" pitchFamily="18" charset="0"/>
                <a:cs typeface="Times New Roman" pitchFamily="18" charset="0"/>
              </a:rPr>
              <a:t> </a:t>
            </a:r>
            <a:r>
              <a:rPr lang="en-US" sz="4000" b="1" dirty="0" err="1">
                <a:solidFill>
                  <a:srgbClr val="002060"/>
                </a:solidFill>
                <a:latin typeface="Times New Roman" pitchFamily="18" charset="0"/>
                <a:ea typeface="Times New Roman" pitchFamily="18" charset="0"/>
                <a:cs typeface="Times New Roman" pitchFamily="18" charset="0"/>
              </a:rPr>
              <a:t>kết</a:t>
            </a:r>
            <a:r>
              <a:rPr lang="en-US" sz="4000" b="1" dirty="0">
                <a:solidFill>
                  <a:srgbClr val="002060"/>
                </a:solidFill>
                <a:latin typeface="Times New Roman" pitchFamily="18" charset="0"/>
                <a:ea typeface="Times New Roman" pitchFamily="18" charset="0"/>
                <a:cs typeface="Times New Roman" pitchFamily="18" charset="0"/>
              </a:rPr>
              <a:t> </a:t>
            </a:r>
            <a:r>
              <a:rPr lang="en-US" sz="4000" b="1" dirty="0" err="1">
                <a:solidFill>
                  <a:srgbClr val="002060"/>
                </a:solidFill>
                <a:latin typeface="Times New Roman" pitchFamily="18" charset="0"/>
                <a:ea typeface="Times New Roman" pitchFamily="18" charset="0"/>
                <a:cs typeface="Times New Roman" pitchFamily="18" charset="0"/>
              </a:rPr>
              <a:t>nối</a:t>
            </a:r>
            <a:r>
              <a:rPr lang="en-US" sz="4000" b="1" dirty="0">
                <a:solidFill>
                  <a:srgbClr val="002060"/>
                </a:solidFill>
                <a:latin typeface="Times New Roman" pitchFamily="18" charset="0"/>
                <a:ea typeface="Times New Roman" pitchFamily="18" charset="0"/>
                <a:cs typeface="Times New Roman" pitchFamily="18" charset="0"/>
              </a:rPr>
              <a:t> </a:t>
            </a:r>
            <a:r>
              <a:rPr lang="en-US" sz="4000" b="1" dirty="0" err="1">
                <a:solidFill>
                  <a:srgbClr val="002060"/>
                </a:solidFill>
                <a:latin typeface="Times New Roman" pitchFamily="18" charset="0"/>
                <a:ea typeface="Times New Roman" pitchFamily="18" charset="0"/>
                <a:cs typeface="Times New Roman" pitchFamily="18" charset="0"/>
              </a:rPr>
              <a:t>với</a:t>
            </a:r>
            <a:r>
              <a:rPr lang="en-US" sz="4000" b="1" dirty="0">
                <a:solidFill>
                  <a:srgbClr val="002060"/>
                </a:solidFill>
                <a:latin typeface="Times New Roman" pitchFamily="18" charset="0"/>
                <a:ea typeface="Times New Roman" pitchFamily="18" charset="0"/>
                <a:cs typeface="Times New Roman" pitchFamily="18" charset="0"/>
              </a:rPr>
              <a:t> </a:t>
            </a:r>
            <a:r>
              <a:rPr lang="en-US" sz="4000" b="1" dirty="0" err="1">
                <a:solidFill>
                  <a:srgbClr val="002060"/>
                </a:solidFill>
                <a:latin typeface="Times New Roman" pitchFamily="18" charset="0"/>
                <a:ea typeface="Times New Roman" pitchFamily="18" charset="0"/>
                <a:cs typeface="Times New Roman" pitchFamily="18" charset="0"/>
              </a:rPr>
              <a:t>đọc</a:t>
            </a:r>
            <a:r>
              <a:rPr lang="en-US" sz="4000" b="1" dirty="0">
                <a:solidFill>
                  <a:srgbClr val="002060"/>
                </a:solidFill>
                <a:latin typeface="Times New Roman" pitchFamily="18" charset="0"/>
                <a:ea typeface="Times New Roman" pitchFamily="18" charset="0"/>
                <a:cs typeface="Times New Roman" pitchFamily="18" charset="0"/>
              </a:rPr>
              <a:t>: </a:t>
            </a:r>
            <a:endParaRPr lang="en-US" sz="4000" b="1" dirty="0">
              <a:solidFill>
                <a:srgbClr val="002060"/>
              </a:solidFill>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965290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015741" y="1140276"/>
            <a:ext cx="1107281" cy="1310005"/>
            <a:chOff x="8437" y="2498"/>
            <a:chExt cx="2325" cy="2063"/>
          </a:xfrm>
        </p:grpSpPr>
        <p:sp>
          <p:nvSpPr>
            <p:cNvPr id="6" name="文本框 5"/>
            <p:cNvSpPr txBox="1"/>
            <p:nvPr/>
          </p:nvSpPr>
          <p:spPr>
            <a:xfrm>
              <a:off x="8437" y="2696"/>
              <a:ext cx="2325" cy="1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FF0000"/>
                  </a:solidFill>
                  <a:effectLst/>
                  <a:uLnTx/>
                  <a:uFillTx/>
                  <a:latin typeface="Times New Roman" pitchFamily="18" charset="0"/>
                  <a:cs typeface="Times New Roman" pitchFamily="18" charset="0"/>
                  <a:sym typeface="+mn-lt"/>
                </a:rPr>
                <a:t>02</a:t>
              </a:r>
              <a:endParaRPr kumimoji="0" lang="zh-CN" altLang="en-US" sz="48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sym typeface="+mn-lt"/>
              </a:endParaRPr>
            </a:p>
          </p:txBody>
        </p:sp>
        <p:sp>
          <p:nvSpPr>
            <p:cNvPr id="7" name="椭圆 6"/>
            <p:cNvSpPr/>
            <p:nvPr/>
          </p:nvSpPr>
          <p:spPr>
            <a:xfrm>
              <a:off x="8568" y="2498"/>
              <a:ext cx="2063" cy="2063"/>
            </a:xfrm>
            <a:prstGeom prst="ellipse">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srgbClr val="FF0000"/>
                </a:solidFill>
                <a:effectLst/>
                <a:uLnTx/>
                <a:uFillTx/>
                <a:latin typeface="Times New Roman" pitchFamily="18" charset="0"/>
                <a:cs typeface="Times New Roman" pitchFamily="18" charset="0"/>
                <a:sym typeface="+mn-lt"/>
              </a:endParaRPr>
            </a:p>
          </p:txBody>
        </p:sp>
      </p:grpSp>
      <p:pic>
        <p:nvPicPr>
          <p:cNvPr id="9" name="图片 8" descr="109"/>
          <p:cNvPicPr>
            <a:picLocks noChangeAspect="1"/>
          </p:cNvPicPr>
          <p:nvPr/>
        </p:nvPicPr>
        <p:blipFill>
          <a:blip r:embed="rId3"/>
          <a:stretch>
            <a:fillRect/>
          </a:stretch>
        </p:blipFill>
        <p:spPr>
          <a:xfrm>
            <a:off x="6854326" y="797923"/>
            <a:ext cx="528638" cy="704850"/>
          </a:xfrm>
          <a:prstGeom prst="rect">
            <a:avLst/>
          </a:prstGeom>
        </p:spPr>
      </p:pic>
      <p:pic>
        <p:nvPicPr>
          <p:cNvPr id="10" name="图片 9" descr="110"/>
          <p:cNvPicPr>
            <a:picLocks noChangeAspect="1"/>
          </p:cNvPicPr>
          <p:nvPr/>
        </p:nvPicPr>
        <p:blipFill>
          <a:blip r:embed="rId4"/>
          <a:stretch>
            <a:fillRect/>
          </a:stretch>
        </p:blipFill>
        <p:spPr>
          <a:xfrm>
            <a:off x="5154113" y="1012553"/>
            <a:ext cx="2486025" cy="800100"/>
          </a:xfrm>
          <a:prstGeom prst="rect">
            <a:avLst/>
          </a:prstGeom>
        </p:spPr>
      </p:pic>
      <p:sp>
        <p:nvSpPr>
          <p:cNvPr id="2" name="TextBox 1">
            <a:extLst>
              <a:ext uri="{FF2B5EF4-FFF2-40B4-BE49-F238E27FC236}">
                <a16:creationId xmlns="" xmlns:a16="http://schemas.microsoft.com/office/drawing/2014/main" id="{E3CE7748-198A-7503-29A5-BC442135FBFF}"/>
              </a:ext>
            </a:extLst>
          </p:cNvPr>
          <p:cNvSpPr txBox="1"/>
          <p:nvPr/>
        </p:nvSpPr>
        <p:spPr>
          <a:xfrm>
            <a:off x="856601" y="2316540"/>
            <a:ext cx="74255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HÌNH THÀNH KIẾN THỨC </a:t>
            </a:r>
          </a:p>
        </p:txBody>
      </p:sp>
    </p:spTree>
    <p:extLst>
      <p:ext uri="{BB962C8B-B14F-4D97-AF65-F5344CB8AC3E}">
        <p14:creationId xmlns:p14="http://schemas.microsoft.com/office/powerpoint/2010/main" val="1017381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700" y="228602"/>
            <a:ext cx="4800789" cy="800213"/>
          </a:xfrm>
          <a:prstGeom prst="rect">
            <a:avLst/>
          </a:prstGeom>
        </p:spPr>
        <p:txBody>
          <a:bodyPr wrap="none" lIns="60954" tIns="30477" rIns="60954" bIns="30477">
            <a:spAutoFit/>
          </a:bodyPr>
          <a:lstStyle/>
          <a:p>
            <a:r>
              <a:rPr lang="en-US" sz="4800" b="1" dirty="0">
                <a:solidFill>
                  <a:schemeClr val="accent6">
                    <a:lumMod val="50000"/>
                  </a:schemeClr>
                </a:solidFill>
                <a:latin typeface="Times New Roman" pitchFamily="18" charset="0"/>
                <a:cs typeface="Times New Roman" pitchFamily="18" charset="0"/>
              </a:rPr>
              <a:t>I. Tìm hiểu chung</a:t>
            </a:r>
            <a:endParaRPr lang="en-US" sz="4800" dirty="0">
              <a:solidFill>
                <a:schemeClr val="accent6">
                  <a:lumMod val="50000"/>
                </a:schemeClr>
              </a:solidFill>
              <a:latin typeface="Times New Roman" pitchFamily="18" charset="0"/>
              <a:cs typeface="Times New Roman" pitchFamily="18" charset="0"/>
            </a:endParaRPr>
          </a:p>
        </p:txBody>
      </p:sp>
      <p:sp>
        <p:nvSpPr>
          <p:cNvPr id="7" name="Rectangle 6"/>
          <p:cNvSpPr/>
          <p:nvPr/>
        </p:nvSpPr>
        <p:spPr>
          <a:xfrm>
            <a:off x="266700" y="838200"/>
            <a:ext cx="2793701" cy="477048"/>
          </a:xfrm>
          <a:prstGeom prst="rect">
            <a:avLst/>
          </a:prstGeom>
        </p:spPr>
        <p:txBody>
          <a:bodyPr wrap="none" lIns="60954" tIns="30477" rIns="60954" bIns="30477">
            <a:spAutoFit/>
          </a:bodyPr>
          <a:lstStyle/>
          <a:p>
            <a:r>
              <a:rPr lang="en-US" sz="2700" dirty="0">
                <a:solidFill>
                  <a:schemeClr val="accent6">
                    <a:lumMod val="75000"/>
                  </a:schemeClr>
                </a:solidFill>
                <a:latin typeface="Times New Roman" pitchFamily="18" charset="0"/>
                <a:cs typeface="Times New Roman" pitchFamily="18" charset="0"/>
              </a:rPr>
              <a:t>* Tóm tắt văn bản: </a:t>
            </a:r>
          </a:p>
        </p:txBody>
      </p:sp>
      <p:sp>
        <p:nvSpPr>
          <p:cNvPr id="8" name="Rectangle 7"/>
          <p:cNvSpPr/>
          <p:nvPr/>
        </p:nvSpPr>
        <p:spPr>
          <a:xfrm>
            <a:off x="609600" y="1397001"/>
            <a:ext cx="7620000" cy="5463028"/>
          </a:xfrm>
          <a:prstGeom prst="rect">
            <a:avLst/>
          </a:prstGeom>
        </p:spPr>
        <p:txBody>
          <a:bodyPr wrap="square" lIns="60954" tIns="30477" rIns="60954" bIns="30477">
            <a:spAutoFit/>
          </a:bodyPr>
          <a:lstStyle/>
          <a:p>
            <a:r>
              <a:rPr lang="en-US" sz="2700" i="1" dirty="0">
                <a:solidFill>
                  <a:srgbClr val="7030A0"/>
                </a:solidFill>
                <a:latin typeface="Times New Roman" pitchFamily="18" charset="0"/>
                <a:cs typeface="Times New Roman" pitchFamily="18" charset="0"/>
              </a:rPr>
              <a:t>Quân Thanh do Tôn Sĩ Nghị cầm đầu kéo quân vào Thăng Long, định thôn tính nước ta. Bắc Bình Vương nhận được tin cấp báo từ tướng Ngô Văn Sở, lập tức lên ngôi vua, chiêu dụ vạn quân để tiêu diệt quân giặc. Ông chọn thời điểm Tết Nguyên đán để tấn công, mượn thời cơ khi quân giặc mải mê ăn Tết mà không kịp chuẩn bị, trở tay không kịp. Tối ngày 30 lên đường từ Nghệ An, đội quân thần tốc của vua Quang Trung đã đến được Thăng Long vào nửa đêm mùng 3 Tết, đánh chiếm thành công đồn Hà Hồi, sau đó tiến vào Ngọc Hồi. Nghĩa quân Tây Sơn thắng lợi hoàn toàn còn Tôn Sĩ Nghị cùng vua tôi Lê Chiêu Thống phải bỏ chạy về nước.</a:t>
            </a:r>
            <a:endParaRPr lang="en-US" sz="27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22098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02E41BA-D9C2-71C2-A7DF-484DEA79B04D}"/>
              </a:ext>
            </a:extLst>
          </p:cNvPr>
          <p:cNvSpPr txBox="1"/>
          <p:nvPr/>
        </p:nvSpPr>
        <p:spPr>
          <a:xfrm>
            <a:off x="149773" y="504497"/>
            <a:ext cx="6520118" cy="923330"/>
          </a:xfrm>
          <a:prstGeom prst="rect">
            <a:avLst/>
          </a:prstGeom>
          <a:noFill/>
        </p:spPr>
        <p:txBody>
          <a:bodyPr wrap="none" rtlCol="0">
            <a:spAutoFit/>
          </a:bodyPr>
          <a:lstStyle/>
          <a:p>
            <a:r>
              <a:rPr lang="en-US" sz="5400">
                <a:latin typeface="Times New Roman" pitchFamily="18" charset="0"/>
                <a:ea typeface="#9Slide02 Tieu de rat dai 01" panose="02000000000000000000" pitchFamily="2" charset="0"/>
                <a:cs typeface="Times New Roman" pitchFamily="18" charset="0"/>
              </a:rPr>
              <a:t>I/ TÌM HIỂU CHUNG</a:t>
            </a:r>
          </a:p>
        </p:txBody>
      </p:sp>
      <p:sp>
        <p:nvSpPr>
          <p:cNvPr id="3" name="TextBox 2">
            <a:extLst>
              <a:ext uri="{FF2B5EF4-FFF2-40B4-BE49-F238E27FC236}">
                <a16:creationId xmlns="" xmlns:a16="http://schemas.microsoft.com/office/drawing/2014/main" id="{09D788F3-CB2E-6E66-119E-A3F76192BE9A}"/>
              </a:ext>
            </a:extLst>
          </p:cNvPr>
          <p:cNvSpPr txBox="1"/>
          <p:nvPr/>
        </p:nvSpPr>
        <p:spPr>
          <a:xfrm>
            <a:off x="890752" y="1923394"/>
            <a:ext cx="2605200" cy="2366995"/>
          </a:xfrm>
          <a:prstGeom prst="rect">
            <a:avLst/>
          </a:prstGeom>
          <a:noFill/>
        </p:spPr>
        <p:txBody>
          <a:bodyPr wrap="none" rtlCol="0">
            <a:spAutoFit/>
          </a:bodyPr>
          <a:lstStyle/>
          <a:p>
            <a:pPr marL="342900" indent="-342900">
              <a:lnSpc>
                <a:spcPct val="200000"/>
              </a:lnSpc>
              <a:buAutoNum type="arabicPeriod"/>
            </a:pPr>
            <a:r>
              <a:rPr lang="en-US" sz="4000">
                <a:latin typeface="Times New Roman" pitchFamily="18" charset="0"/>
                <a:cs typeface="Times New Roman" pitchFamily="18" charset="0"/>
              </a:rPr>
              <a:t>Tác giả</a:t>
            </a:r>
          </a:p>
          <a:p>
            <a:pPr marL="342900" indent="-342900">
              <a:lnSpc>
                <a:spcPct val="200000"/>
              </a:lnSpc>
              <a:buAutoNum type="arabicPeriod"/>
            </a:pPr>
            <a:r>
              <a:rPr lang="en-US" sz="4000">
                <a:latin typeface="Times New Roman" pitchFamily="18" charset="0"/>
                <a:cs typeface="Times New Roman" pitchFamily="18" charset="0"/>
              </a:rPr>
              <a:t>Tác phẩm</a:t>
            </a:r>
          </a:p>
        </p:txBody>
      </p:sp>
      <p:cxnSp>
        <p:nvCxnSpPr>
          <p:cNvPr id="5" name="Straight Connector 4">
            <a:extLst>
              <a:ext uri="{FF2B5EF4-FFF2-40B4-BE49-F238E27FC236}">
                <a16:creationId xmlns="" xmlns:a16="http://schemas.microsoft.com/office/drawing/2014/main" id="{9FCF5ACC-CD91-E089-2952-2BEF0BED1354}"/>
              </a:ext>
            </a:extLst>
          </p:cNvPr>
          <p:cNvCxnSpPr>
            <a:cxnSpLocks/>
          </p:cNvCxnSpPr>
          <p:nvPr/>
        </p:nvCxnSpPr>
        <p:spPr>
          <a:xfrm flipV="1">
            <a:off x="536028" y="1776249"/>
            <a:ext cx="4177862" cy="73573"/>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4327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68B731D-3C6A-D304-70FC-20F7E4278D29}"/>
              </a:ext>
            </a:extLst>
          </p:cNvPr>
          <p:cNvSpPr txBox="1"/>
          <p:nvPr/>
        </p:nvSpPr>
        <p:spPr>
          <a:xfrm>
            <a:off x="94593" y="-309645"/>
            <a:ext cx="4572000" cy="1077218"/>
          </a:xfrm>
          <a:prstGeom prst="rect">
            <a:avLst/>
          </a:prstGeom>
          <a:noFill/>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Tác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giả</a:t>
            </a: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cxnSp>
        <p:nvCxnSpPr>
          <p:cNvPr id="9" name="Straight Connector 8">
            <a:extLst>
              <a:ext uri="{FF2B5EF4-FFF2-40B4-BE49-F238E27FC236}">
                <a16:creationId xmlns="" xmlns:a16="http://schemas.microsoft.com/office/drawing/2014/main" id="{1118C9AF-362D-8BD5-3E20-5D9DFA10641B}"/>
              </a:ext>
            </a:extLst>
          </p:cNvPr>
          <p:cNvCxnSpPr>
            <a:cxnSpLocks/>
          </p:cNvCxnSpPr>
          <p:nvPr/>
        </p:nvCxnSpPr>
        <p:spPr>
          <a:xfrm>
            <a:off x="157655" y="919244"/>
            <a:ext cx="2017987" cy="0"/>
          </a:xfrm>
          <a:prstGeom prst="line">
            <a:avLst/>
          </a:prstGeom>
          <a:ln w="381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 xmlns:a16="http://schemas.microsoft.com/office/drawing/2014/main" id="{93B1DED1-BAF1-005B-CC7C-F7A58ADA0839}"/>
              </a:ext>
            </a:extLst>
          </p:cNvPr>
          <p:cNvSpPr txBox="1"/>
          <p:nvPr/>
        </p:nvSpPr>
        <p:spPr>
          <a:xfrm>
            <a:off x="2088931" y="821772"/>
            <a:ext cx="4603530" cy="830997"/>
          </a:xfrm>
          <a:prstGeom prst="rect">
            <a:avLst/>
          </a:prstGeom>
          <a:noFill/>
        </p:spPr>
        <p:txBody>
          <a:bodyPr wrap="square">
            <a:spAutoFit/>
          </a:bodyPr>
          <a:lstStyle/>
          <a:p>
            <a:pPr marL="0" marR="0" algn="just">
              <a:lnSpc>
                <a:spcPct val="150000"/>
              </a:lnSpc>
              <a:spcBef>
                <a:spcPts val="0"/>
              </a:spcBef>
              <a:spcAft>
                <a:spcPts val="0"/>
              </a:spcAft>
            </a:pPr>
            <a:r>
              <a:rPr lang="en-US" sz="3200" b="1" dirty="0" err="1">
                <a:effectLst/>
                <a:latin typeface="Times New Roman" pitchFamily="18" charset="0"/>
                <a:ea typeface="Times New Roman" pitchFamily="18" charset="0"/>
                <a:cs typeface="Times New Roman" pitchFamily="18" charset="0"/>
              </a:rPr>
              <a:t>Ngô</a:t>
            </a:r>
            <a:r>
              <a:rPr lang="en-US" sz="3200" b="1" dirty="0">
                <a:effectLst/>
                <a:latin typeface="Times New Roman" pitchFamily="18" charset="0"/>
                <a:ea typeface="Times New Roman" pitchFamily="18" charset="0"/>
                <a:cs typeface="Times New Roman" pitchFamily="18" charset="0"/>
              </a:rPr>
              <a:t> </a:t>
            </a:r>
            <a:r>
              <a:rPr lang="en-US" sz="3200" b="1" dirty="0" err="1">
                <a:effectLst/>
                <a:latin typeface="Times New Roman" pitchFamily="18" charset="0"/>
                <a:ea typeface="Times New Roman" pitchFamily="18" charset="0"/>
                <a:cs typeface="Times New Roman" pitchFamily="18" charset="0"/>
              </a:rPr>
              <a:t>Gia</a:t>
            </a:r>
            <a:r>
              <a:rPr lang="en-US" sz="3200" b="1" dirty="0">
                <a:effectLst/>
                <a:latin typeface="Times New Roman" pitchFamily="18" charset="0"/>
                <a:ea typeface="Times New Roman" pitchFamily="18" charset="0"/>
                <a:cs typeface="Times New Roman" pitchFamily="18" charset="0"/>
              </a:rPr>
              <a:t> </a:t>
            </a:r>
            <a:r>
              <a:rPr lang="en-US" sz="3200" b="1" dirty="0" err="1">
                <a:effectLst/>
                <a:latin typeface="Times New Roman" pitchFamily="18" charset="0"/>
                <a:ea typeface="Times New Roman" pitchFamily="18" charset="0"/>
                <a:cs typeface="Times New Roman" pitchFamily="18" charset="0"/>
              </a:rPr>
              <a:t>Văn</a:t>
            </a:r>
            <a:r>
              <a:rPr lang="en-US" sz="3200" b="1" dirty="0">
                <a:effectLst/>
                <a:latin typeface="Times New Roman" pitchFamily="18" charset="0"/>
                <a:ea typeface="Times New Roman" pitchFamily="18" charset="0"/>
                <a:cs typeface="Times New Roman" pitchFamily="18" charset="0"/>
              </a:rPr>
              <a:t> </a:t>
            </a:r>
            <a:r>
              <a:rPr lang="en-US" sz="3200" b="1" dirty="0" err="1">
                <a:effectLst/>
                <a:latin typeface="Times New Roman" pitchFamily="18" charset="0"/>
                <a:ea typeface="Times New Roman" pitchFamily="18" charset="0"/>
                <a:cs typeface="Times New Roman" pitchFamily="18" charset="0"/>
              </a:rPr>
              <a:t>Phái</a:t>
            </a:r>
            <a:endParaRPr lang="en-US" sz="3200" dirty="0">
              <a:effectLst/>
              <a:latin typeface="Times New Roman" pitchFamily="18" charset="0"/>
              <a:ea typeface="Calibri" panose="020F0502020204030204" pitchFamily="34" charset="0"/>
              <a:cs typeface="Times New Roman" pitchFamily="18" charset="0"/>
            </a:endParaRPr>
          </a:p>
        </p:txBody>
      </p:sp>
      <p:pic>
        <p:nvPicPr>
          <p:cNvPr id="14" name="Picture 6" descr="Ngô gia văn phái&amp;#39; gồm những ai? - Tin tức xuất bản">
            <a:extLst>
              <a:ext uri="{FF2B5EF4-FFF2-40B4-BE49-F238E27FC236}">
                <a16:creationId xmlns="" xmlns:a16="http://schemas.microsoft.com/office/drawing/2014/main" id="{68032F81-C553-11CA-E5BA-1EC79B4EB8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50" b="99500" l="10000" r="90000">
                        <a14:foregroundMark x1="51061" y1="10750" x2="49091" y2="55750"/>
                        <a14:foregroundMark x1="49091" y1="55750" x2="41818" y2="87000"/>
                        <a14:foregroundMark x1="41818" y1="87000" x2="41515" y2="99500"/>
                        <a14:foregroundMark x1="41515" y1="99500" x2="51515" y2="99500"/>
                        <a14:foregroundMark x1="35455" y1="75000" x2="41818" y2="78750"/>
                        <a14:foregroundMark x1="58788" y1="14250" x2="54697" y2="35250"/>
                        <a14:foregroundMark x1="51667" y1="4250" x2="56818" y2="3250"/>
                        <a14:foregroundMark x1="42727" y1="71250" x2="39242" y2="86500"/>
                        <a14:foregroundMark x1="49697" y1="75750" x2="40606" y2="78750"/>
                        <a14:foregroundMark x1="40606" y1="78750" x2="40909" y2="79250"/>
                      </a14:backgroundRemoval>
                    </a14:imgEffect>
                  </a14:imgLayer>
                </a14:imgProps>
              </a:ext>
              <a:ext uri="{28A0092B-C50C-407E-A947-70E740481C1C}">
                <a14:useLocalDpi xmlns:a14="http://schemas.microsoft.com/office/drawing/2010/main" val="0"/>
              </a:ext>
            </a:extLst>
          </a:blip>
          <a:srcRect/>
          <a:stretch>
            <a:fillRect/>
          </a:stretch>
        </p:blipFill>
        <p:spPr bwMode="auto">
          <a:xfrm>
            <a:off x="5257800" y="1308444"/>
            <a:ext cx="4267200" cy="554955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FCECB65D-734C-E4E7-D978-3E5381267EEE}"/>
              </a:ext>
            </a:extLst>
          </p:cNvPr>
          <p:cNvSpPr txBox="1"/>
          <p:nvPr/>
        </p:nvSpPr>
        <p:spPr>
          <a:xfrm>
            <a:off x="157654" y="2801541"/>
            <a:ext cx="5494283" cy="3046988"/>
          </a:xfrm>
          <a:prstGeom prst="rect">
            <a:avLst/>
          </a:prstGeom>
          <a:noFill/>
        </p:spPr>
        <p:txBody>
          <a:bodyPr wrap="square">
            <a:spAutoFit/>
          </a:bodyPr>
          <a:lstStyle/>
          <a:p>
            <a:pPr marL="0" marR="0" algn="just">
              <a:lnSpc>
                <a:spcPct val="150000"/>
              </a:lnSpc>
              <a:spcBef>
                <a:spcPts val="0"/>
              </a:spcBef>
              <a:spcAft>
                <a:spcPts val="0"/>
              </a:spcAft>
            </a:pPr>
            <a:r>
              <a:rPr lang="en-US" sz="3200" b="1" i="1" dirty="0" err="1">
                <a:effectLst/>
                <a:latin typeface="Times New Roman" pitchFamily="18" charset="0"/>
                <a:ea typeface="Calibri" panose="020F0502020204030204" pitchFamily="34" charset="0"/>
                <a:cs typeface="Times New Roman" pitchFamily="18" charset="0"/>
              </a:rPr>
              <a:t>Ngô</a:t>
            </a:r>
            <a:r>
              <a:rPr lang="en-US" sz="3200" b="1" i="1" dirty="0">
                <a:effectLst/>
                <a:latin typeface="Times New Roman" pitchFamily="18" charset="0"/>
                <a:ea typeface="Calibri" panose="020F0502020204030204" pitchFamily="34" charset="0"/>
                <a:cs typeface="Times New Roman" pitchFamily="18" charset="0"/>
              </a:rPr>
              <a:t> </a:t>
            </a:r>
            <a:r>
              <a:rPr lang="en-US" sz="3200" b="1" i="1" dirty="0" err="1">
                <a:effectLst/>
                <a:latin typeface="Times New Roman" pitchFamily="18" charset="0"/>
                <a:ea typeface="Calibri" panose="020F0502020204030204" pitchFamily="34" charset="0"/>
                <a:cs typeface="Times New Roman" pitchFamily="18" charset="0"/>
              </a:rPr>
              <a:t>gia</a:t>
            </a:r>
            <a:r>
              <a:rPr lang="en-US" sz="3200" b="1" i="1" dirty="0">
                <a:effectLst/>
                <a:latin typeface="Times New Roman" pitchFamily="18" charset="0"/>
                <a:ea typeface="Calibri" panose="020F0502020204030204" pitchFamily="34" charset="0"/>
                <a:cs typeface="Times New Roman" pitchFamily="18" charset="0"/>
              </a:rPr>
              <a:t> </a:t>
            </a:r>
            <a:r>
              <a:rPr lang="en-US" sz="3200" b="1" i="1" dirty="0" err="1">
                <a:effectLst/>
                <a:latin typeface="Times New Roman" pitchFamily="18" charset="0"/>
                <a:ea typeface="Calibri" panose="020F0502020204030204" pitchFamily="34" charset="0"/>
                <a:cs typeface="Times New Roman" pitchFamily="18" charset="0"/>
              </a:rPr>
              <a:t>văn</a:t>
            </a:r>
            <a:r>
              <a:rPr lang="en-US" sz="3200" b="1" i="1" dirty="0">
                <a:effectLst/>
                <a:latin typeface="Times New Roman" pitchFamily="18" charset="0"/>
                <a:ea typeface="Calibri" panose="020F0502020204030204" pitchFamily="34" charset="0"/>
                <a:cs typeface="Times New Roman" pitchFamily="18" charset="0"/>
              </a:rPr>
              <a:t> </a:t>
            </a:r>
            <a:r>
              <a:rPr lang="en-US" sz="3200" b="1" i="1" dirty="0" err="1">
                <a:effectLst/>
                <a:latin typeface="Times New Roman" pitchFamily="18" charset="0"/>
                <a:ea typeface="Calibri" panose="020F0502020204030204" pitchFamily="34" charset="0"/>
                <a:cs typeface="Times New Roman" pitchFamily="18" charset="0"/>
              </a:rPr>
              <a:t>phái</a:t>
            </a:r>
            <a:r>
              <a:rPr lang="en-US" sz="3200" b="1" i="1"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là</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một</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nhóm</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tác</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giả</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thuộc</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dòng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họ</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Ngô</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Thì</a:t>
            </a:r>
            <a:r>
              <a:rPr lang="en-US" sz="3200" dirty="0">
                <a:effectLst/>
                <a:latin typeface="Times New Roman" pitchFamily="18" charset="0"/>
                <a:ea typeface="Calibri" panose="020F0502020204030204" pitchFamily="34" charset="0"/>
                <a:cs typeface="Times New Roman" pitchFamily="18" charset="0"/>
              </a:rPr>
              <a:t> ở </a:t>
            </a:r>
            <a:r>
              <a:rPr lang="en-US" sz="3200" dirty="0" err="1">
                <a:effectLst/>
                <a:latin typeface="Times New Roman" pitchFamily="18" charset="0"/>
                <a:ea typeface="Calibri" panose="020F0502020204030204" pitchFamily="34" charset="0"/>
                <a:cs typeface="Times New Roman" pitchFamily="18" charset="0"/>
              </a:rPr>
              <a:t>làng</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Tả</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Thanh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Oai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Hà</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Nội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ngày</a:t>
            </a:r>
            <a:r>
              <a:rPr lang="en-US" sz="3200" dirty="0">
                <a:effectLst/>
                <a:latin typeface="Times New Roman" pitchFamily="18" charset="0"/>
                <a:ea typeface="Calibri" panose="020F0502020204030204" pitchFamily="34" charset="0"/>
                <a:cs typeface="Times New Roman" pitchFamily="18" charset="0"/>
              </a:rPr>
              <a:t> nay. </a:t>
            </a:r>
          </a:p>
        </p:txBody>
      </p:sp>
    </p:spTree>
    <p:extLst>
      <p:ext uri="{BB962C8B-B14F-4D97-AF65-F5344CB8AC3E}">
        <p14:creationId xmlns:p14="http://schemas.microsoft.com/office/powerpoint/2010/main" val="598565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93B1DED1-BAF1-005B-CC7C-F7A58ADA0839}"/>
              </a:ext>
            </a:extLst>
          </p:cNvPr>
          <p:cNvSpPr txBox="1"/>
          <p:nvPr/>
        </p:nvSpPr>
        <p:spPr>
          <a:xfrm>
            <a:off x="5562600" y="87868"/>
            <a:ext cx="3255579" cy="738664"/>
          </a:xfrm>
          <a:prstGeom prst="rect">
            <a:avLst/>
          </a:prstGeom>
          <a:noFill/>
        </p:spPr>
        <p:txBody>
          <a:bodyPr wrap="square">
            <a:spAutoFit/>
          </a:bodyPr>
          <a:lstStyle/>
          <a:p>
            <a:pPr marL="0" marR="0" algn="just">
              <a:lnSpc>
                <a:spcPct val="150000"/>
              </a:lnSpc>
              <a:spcBef>
                <a:spcPts val="0"/>
              </a:spcBef>
              <a:spcAft>
                <a:spcPts val="0"/>
              </a:spcAft>
            </a:pPr>
            <a:r>
              <a:rPr lang="en-US" sz="2800" b="1" dirty="0" err="1">
                <a:effectLst/>
                <a:latin typeface="Times New Roman" pitchFamily="18" charset="0"/>
                <a:ea typeface="Times New Roman" pitchFamily="18" charset="0"/>
                <a:cs typeface="Times New Roman" pitchFamily="18" charset="0"/>
              </a:rPr>
              <a:t>Ngô</a:t>
            </a:r>
            <a:r>
              <a:rPr lang="en-US" sz="2800" b="1" dirty="0">
                <a:effectLst/>
                <a:latin typeface="Times New Roman" pitchFamily="18" charset="0"/>
                <a:ea typeface="Times New Roman" pitchFamily="18" charset="0"/>
                <a:cs typeface="Times New Roman" pitchFamily="18" charset="0"/>
              </a:rPr>
              <a:t> </a:t>
            </a:r>
            <a:r>
              <a:rPr lang="en-US" sz="2800" b="1" dirty="0" err="1">
                <a:effectLst/>
                <a:latin typeface="Times New Roman" pitchFamily="18" charset="0"/>
                <a:ea typeface="Times New Roman" pitchFamily="18" charset="0"/>
                <a:cs typeface="Times New Roman" pitchFamily="18" charset="0"/>
              </a:rPr>
              <a:t>Gia</a:t>
            </a:r>
            <a:r>
              <a:rPr lang="en-US" sz="2800" b="1" dirty="0">
                <a:effectLst/>
                <a:latin typeface="Times New Roman" pitchFamily="18" charset="0"/>
                <a:ea typeface="Times New Roman" pitchFamily="18" charset="0"/>
                <a:cs typeface="Times New Roman" pitchFamily="18" charset="0"/>
              </a:rPr>
              <a:t> </a:t>
            </a:r>
            <a:r>
              <a:rPr lang="en-US" sz="2800" b="1" dirty="0" err="1">
                <a:effectLst/>
                <a:latin typeface="Times New Roman" pitchFamily="18" charset="0"/>
                <a:ea typeface="Times New Roman" pitchFamily="18" charset="0"/>
                <a:cs typeface="Times New Roman" pitchFamily="18" charset="0"/>
              </a:rPr>
              <a:t>Văn</a:t>
            </a:r>
            <a:r>
              <a:rPr lang="en-US" sz="2800" b="1" dirty="0">
                <a:effectLst/>
                <a:latin typeface="Times New Roman" pitchFamily="18" charset="0"/>
                <a:ea typeface="Times New Roman" pitchFamily="18" charset="0"/>
                <a:cs typeface="Times New Roman" pitchFamily="18" charset="0"/>
              </a:rPr>
              <a:t> </a:t>
            </a:r>
            <a:r>
              <a:rPr lang="en-US" sz="2800" b="1" dirty="0" err="1">
                <a:effectLst/>
                <a:latin typeface="Times New Roman" pitchFamily="18" charset="0"/>
                <a:ea typeface="Times New Roman" pitchFamily="18" charset="0"/>
                <a:cs typeface="Times New Roman" pitchFamily="18" charset="0"/>
              </a:rPr>
              <a:t>Phái</a:t>
            </a:r>
            <a:endParaRPr lang="en-US" sz="2800" dirty="0">
              <a:effectLst/>
              <a:latin typeface="Times New Roman" pitchFamily="18" charset="0"/>
              <a:ea typeface="Calibri" panose="020F0502020204030204" pitchFamily="34" charset="0"/>
              <a:cs typeface="Times New Roman" pitchFamily="18" charset="0"/>
            </a:endParaRPr>
          </a:p>
        </p:txBody>
      </p:sp>
      <p:pic>
        <p:nvPicPr>
          <p:cNvPr id="14" name="Picture 6" descr="Ngô gia văn phái&amp;#39; gồm những ai? - Tin tức xuất bản">
            <a:extLst>
              <a:ext uri="{FF2B5EF4-FFF2-40B4-BE49-F238E27FC236}">
                <a16:creationId xmlns="" xmlns:a16="http://schemas.microsoft.com/office/drawing/2014/main" id="{68032F81-C553-11CA-E5BA-1EC79B4EB8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50" b="99500" l="10000" r="90000">
                        <a14:foregroundMark x1="51061" y1="10750" x2="49091" y2="55750"/>
                        <a14:foregroundMark x1="49091" y1="55750" x2="41818" y2="87000"/>
                        <a14:foregroundMark x1="41818" y1="87000" x2="41515" y2="99500"/>
                        <a14:foregroundMark x1="41515" y1="99500" x2="51515" y2="99500"/>
                        <a14:foregroundMark x1="35455" y1="75000" x2="41818" y2="78750"/>
                        <a14:foregroundMark x1="58788" y1="14250" x2="54697" y2="35250"/>
                        <a14:foregroundMark x1="51667" y1="4250" x2="56818" y2="3250"/>
                        <a14:foregroundMark x1="42727" y1="71250" x2="39242" y2="86500"/>
                        <a14:foregroundMark x1="49697" y1="75750" x2="40606" y2="78750"/>
                        <a14:foregroundMark x1="40606" y1="78750" x2="40909" y2="79250"/>
                      </a14:backgroundRemoval>
                    </a14:imgEffect>
                  </a14:imgLayer>
                </a14:imgProps>
              </a:ext>
              <a:ext uri="{28A0092B-C50C-407E-A947-70E740481C1C}">
                <a14:useLocalDpi xmlns:a14="http://schemas.microsoft.com/office/drawing/2010/main" val="0"/>
              </a:ext>
            </a:extLst>
          </a:blip>
          <a:srcRect/>
          <a:stretch>
            <a:fillRect/>
          </a:stretch>
        </p:blipFill>
        <p:spPr bwMode="auto">
          <a:xfrm>
            <a:off x="4666593" y="1308444"/>
            <a:ext cx="6867577" cy="5549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7087026A-E382-5E75-CE1C-552E6326FE92}"/>
              </a:ext>
            </a:extLst>
          </p:cNvPr>
          <p:cNvSpPr txBox="1"/>
          <p:nvPr/>
        </p:nvSpPr>
        <p:spPr>
          <a:xfrm>
            <a:off x="291662" y="304800"/>
            <a:ext cx="4836071" cy="65556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algn="just">
              <a:lnSpc>
                <a:spcPct val="150000"/>
              </a:lnSpc>
              <a:spcBef>
                <a:spcPts val="0"/>
              </a:spcBef>
              <a:spcAft>
                <a:spcPts val="0"/>
              </a:spcAft>
            </a:pPr>
            <a:r>
              <a:rPr lang="en-US" sz="2800" dirty="0" err="1">
                <a:effectLst/>
                <a:latin typeface="Times New Roman" pitchFamily="18" charset="0"/>
                <a:ea typeface="Calibri" panose="020F0502020204030204" pitchFamily="34" charset="0"/>
                <a:cs typeface="Times New Roman" pitchFamily="18" charset="0"/>
              </a:rPr>
              <a:t>Đây</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là</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một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dòng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họ</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lớn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có</a:t>
            </a:r>
            <a:r>
              <a:rPr lang="en-US" sz="2800"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truyền</a:t>
            </a:r>
            <a:r>
              <a:rPr lang="en-US" sz="2800" b="1" i="1"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thống</a:t>
            </a:r>
            <a:r>
              <a:rPr lang="en-US" sz="2800" b="1" i="1"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nghiên</a:t>
            </a:r>
            <a:r>
              <a:rPr lang="en-US" sz="2800" b="1" i="1"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cứu</a:t>
            </a:r>
            <a:r>
              <a:rPr lang="en-US" sz="2800" b="1" i="1"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và</a:t>
            </a:r>
            <a:r>
              <a:rPr lang="en-US" sz="2800" b="1" i="1"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sáng</a:t>
            </a:r>
            <a:r>
              <a:rPr lang="en-US" sz="2800" b="1" i="1"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tác</a:t>
            </a:r>
            <a:r>
              <a:rPr lang="en-US" sz="2800" b="1" i="1"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văn</a:t>
            </a:r>
            <a:r>
              <a:rPr lang="en-US" sz="2800" b="1" i="1" dirty="0">
                <a:effectLst/>
                <a:latin typeface="Times New Roman" pitchFamily="18" charset="0"/>
                <a:ea typeface="Calibri" panose="020F0502020204030204" pitchFamily="34" charset="0"/>
                <a:cs typeface="Times New Roman" pitchFamily="18" charset="0"/>
              </a:rPr>
              <a:t> </a:t>
            </a:r>
            <a:r>
              <a:rPr lang="en-US" sz="2800" b="1" i="1" dirty="0" err="1">
                <a:effectLst/>
                <a:latin typeface="Times New Roman" pitchFamily="18" charset="0"/>
                <a:ea typeface="Calibri" panose="020F0502020204030204" pitchFamily="34" charset="0"/>
                <a:cs typeface="Times New Roman" pitchFamily="18" charset="0"/>
              </a:rPr>
              <a:t>chương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với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những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tên</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tuổi</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tiêu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biểu</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như</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Ngô</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Ức</a:t>
            </a:r>
            <a:r>
              <a:rPr lang="en-US" sz="2800" dirty="0">
                <a:effectLst/>
                <a:latin typeface="Times New Roman" pitchFamily="18" charset="0"/>
                <a:ea typeface="Calibri" panose="020F0502020204030204" pitchFamily="34" charset="0"/>
                <a:cs typeface="Times New Roman" pitchFamily="18" charset="0"/>
              </a:rPr>
              <a:t> (1709 – 1736), </a:t>
            </a:r>
            <a:r>
              <a:rPr lang="en-US" sz="2800" dirty="0" err="1">
                <a:effectLst/>
                <a:latin typeface="Times New Roman" pitchFamily="18" charset="0"/>
                <a:ea typeface="Calibri" panose="020F0502020204030204" pitchFamily="34" charset="0"/>
                <a:cs typeface="Times New Roman" pitchFamily="18" charset="0"/>
              </a:rPr>
              <a:t>Ngô</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Sĩ</a:t>
            </a:r>
            <a:r>
              <a:rPr lang="en-US" sz="2800" dirty="0">
                <a:effectLst/>
                <a:latin typeface="Times New Roman" pitchFamily="18" charset="0"/>
                <a:ea typeface="Calibri" panose="020F0502020204030204" pitchFamily="34" charset="0"/>
                <a:cs typeface="Times New Roman" pitchFamily="18" charset="0"/>
              </a:rPr>
              <a:t> (1726 – 1780), </a:t>
            </a:r>
            <a:r>
              <a:rPr lang="en-US" sz="2800" dirty="0" err="1">
                <a:effectLst/>
                <a:latin typeface="Times New Roman" pitchFamily="18" charset="0"/>
                <a:ea typeface="Calibri" panose="020F0502020204030204" pitchFamily="34" charset="0"/>
                <a:cs typeface="Times New Roman" pitchFamily="18" charset="0"/>
              </a:rPr>
              <a:t>Ngô</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Nhậm</a:t>
            </a:r>
            <a:r>
              <a:rPr lang="en-US" sz="2800" dirty="0">
                <a:effectLst/>
                <a:latin typeface="Times New Roman" pitchFamily="18" charset="0"/>
                <a:ea typeface="Calibri" panose="020F0502020204030204" pitchFamily="34" charset="0"/>
                <a:cs typeface="Times New Roman" pitchFamily="18" charset="0"/>
              </a:rPr>
              <a:t> (1746 – 1803), </a:t>
            </a:r>
            <a:r>
              <a:rPr lang="en-US" sz="2800" dirty="0" err="1">
                <a:effectLst/>
                <a:latin typeface="Times New Roman" pitchFamily="18" charset="0"/>
                <a:ea typeface="Calibri" panose="020F0502020204030204" pitchFamily="34" charset="0"/>
                <a:cs typeface="Times New Roman" pitchFamily="18" charset="0"/>
              </a:rPr>
              <a:t>Ngô</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Chí</a:t>
            </a:r>
            <a:r>
              <a:rPr lang="en-US" sz="2800" dirty="0">
                <a:effectLst/>
                <a:latin typeface="Times New Roman" pitchFamily="18" charset="0"/>
                <a:ea typeface="Calibri" panose="020F0502020204030204" pitchFamily="34" charset="0"/>
                <a:cs typeface="Times New Roman" pitchFamily="18" charset="0"/>
              </a:rPr>
              <a:t> (1753 – 1788), </a:t>
            </a:r>
            <a:r>
              <a:rPr lang="en-US" sz="2800" dirty="0" err="1">
                <a:effectLst/>
                <a:latin typeface="Times New Roman" pitchFamily="18" charset="0"/>
                <a:ea typeface="Calibri" panose="020F0502020204030204" pitchFamily="34" charset="0"/>
                <a:cs typeface="Times New Roman" pitchFamily="18" charset="0"/>
              </a:rPr>
              <a:t>Ngô</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Thì</a:t>
            </a:r>
            <a:r>
              <a:rPr lang="en-US" sz="2800" dirty="0">
                <a:effectLst/>
                <a:latin typeface="Times New Roman" pitchFamily="18" charset="0"/>
                <a:ea typeface="Calibri" panose="020F0502020204030204" pitchFamily="34" charset="0"/>
                <a:cs typeface="Times New Roman" pitchFamily="18" charset="0"/>
              </a:rPr>
              <a:t> Du (1772 – 1840), </a:t>
            </a:r>
            <a:r>
              <a:rPr lang="en-US" sz="2800" dirty="0" err="1">
                <a:effectLst/>
                <a:latin typeface="Times New Roman" pitchFamily="18" charset="0"/>
                <a:ea typeface="Calibri" panose="020F0502020204030204" pitchFamily="34" charset="0"/>
                <a:cs typeface="Times New Roman" pitchFamily="18" charset="0"/>
              </a:rPr>
              <a:t>Ngô</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Thì</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Hương</a:t>
            </a:r>
            <a:r>
              <a:rPr lang="en-US" sz="2800" dirty="0">
                <a:effectLst/>
                <a:latin typeface="Times New Roman" pitchFamily="18" charset="0"/>
                <a:ea typeface="Calibri" panose="020F0502020204030204" pitchFamily="34" charset="0"/>
                <a:cs typeface="Times New Roman" pitchFamily="18" charset="0"/>
              </a:rPr>
              <a:t> (1774 – 1821),...</a:t>
            </a:r>
          </a:p>
        </p:txBody>
      </p:sp>
    </p:spTree>
    <p:extLst>
      <p:ext uri="{BB962C8B-B14F-4D97-AF65-F5344CB8AC3E}">
        <p14:creationId xmlns:p14="http://schemas.microsoft.com/office/powerpoint/2010/main" val="573494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68B731D-3C6A-D304-70FC-20F7E4278D29}"/>
              </a:ext>
            </a:extLst>
          </p:cNvPr>
          <p:cNvSpPr txBox="1"/>
          <p:nvPr/>
        </p:nvSpPr>
        <p:spPr>
          <a:xfrm>
            <a:off x="94593" y="-309645"/>
            <a:ext cx="4572000" cy="1135888"/>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2. </a:t>
            </a:r>
            <a:r>
              <a:rPr kumimoji="0" lang="en-US" sz="4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Tác</a:t>
            </a:r>
            <a:r>
              <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phẩm</a:t>
            </a:r>
            <a:endPar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FC448995-399D-8153-4169-02C48D5C47B5}"/>
              </a:ext>
            </a:extLst>
          </p:cNvPr>
          <p:cNvSpPr txBox="1"/>
          <p:nvPr/>
        </p:nvSpPr>
        <p:spPr>
          <a:xfrm>
            <a:off x="228600" y="762000"/>
            <a:ext cx="7397969" cy="5724644"/>
          </a:xfrm>
          <a:prstGeom prst="rect">
            <a:avLst/>
          </a:prstGeom>
          <a:noFill/>
        </p:spPr>
        <p:txBody>
          <a:bodyPr wrap="square">
            <a:spAutoFit/>
          </a:bodyPr>
          <a:lstStyle/>
          <a:p>
            <a:pPr marL="0" marR="0" algn="just">
              <a:lnSpc>
                <a:spcPct val="150000"/>
              </a:lnSpc>
              <a:spcBef>
                <a:spcPts val="0"/>
              </a:spcBef>
              <a:spcAft>
                <a:spcPts val="0"/>
              </a:spcAft>
            </a:pPr>
            <a:r>
              <a:rPr lang="en-US" sz="2800" b="1" dirty="0">
                <a:effectLst/>
                <a:latin typeface="Times New Roman" pitchFamily="18" charset="0"/>
                <a:ea typeface="Calibri" panose="020F0502020204030204" pitchFamily="34" charset="0"/>
                <a:cs typeface="Times New Roman" pitchFamily="18" charset="0"/>
              </a:rPr>
              <a:t>a. </a:t>
            </a:r>
            <a:r>
              <a:rPr lang="en-US" sz="2800" b="1" dirty="0" err="1">
                <a:effectLst/>
                <a:latin typeface="Times New Roman" pitchFamily="18" charset="0"/>
                <a:ea typeface="Calibri" panose="020F0502020204030204" pitchFamily="34" charset="0"/>
                <a:cs typeface="Times New Roman" pitchFamily="18" charset="0"/>
              </a:rPr>
              <a:t>Xuất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xứ</a:t>
            </a:r>
            <a:endParaRPr lang="en-US" sz="2000" b="1" dirty="0">
              <a:effectLst/>
              <a:latin typeface="Times New Roman" pitchFamily="18" charset="0"/>
              <a:ea typeface="Calibri" panose="020F0502020204030204" pitchFamily="34" charset="0"/>
              <a:cs typeface="Times New Roman" pitchFamily="18" charset="0"/>
            </a:endParaRPr>
          </a:p>
          <a:p>
            <a:pPr marL="0" marR="0" algn="just">
              <a:lnSpc>
                <a:spcPct val="150000"/>
              </a:lnSpc>
              <a:spcBef>
                <a:spcPts val="0"/>
              </a:spcBef>
              <a:spcAft>
                <a:spcPts val="0"/>
              </a:spcAft>
            </a:pP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Hoàng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Lê</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Nhất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thống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cuốn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tiểu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thuyết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lịch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viết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bằng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chữ</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Hán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theo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lối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chương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hồi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gồm</a:t>
            </a:r>
            <a:r>
              <a:rPr lang="en-US" sz="2400" dirty="0">
                <a:effectLst/>
                <a:latin typeface="Times New Roman" pitchFamily="18" charset="0"/>
                <a:ea typeface="Calibri" panose="020F0502020204030204" pitchFamily="34" charset="0"/>
                <a:cs typeface="Times New Roman" pitchFamily="18" charset="0"/>
              </a:rPr>
              <a:t> 17 </a:t>
            </a:r>
            <a:r>
              <a:rPr lang="en-US" sz="2400" dirty="0" err="1">
                <a:effectLst/>
                <a:latin typeface="Times New Roman" pitchFamily="18" charset="0"/>
                <a:ea typeface="Calibri" panose="020F0502020204030204" pitchFamily="34" charset="0"/>
                <a:cs typeface="Times New Roman" pitchFamily="18" charset="0"/>
              </a:rPr>
              <a:t>hồi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Dựa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vào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việc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ghi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chép</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sự</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kiện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lịch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sử</a:t>
            </a:r>
            <a:r>
              <a:rPr lang="en-US" sz="2400" dirty="0">
                <a:effectLst/>
                <a:latin typeface="Times New Roman" pitchFamily="18" charset="0"/>
                <a:ea typeface="Calibri" panose="020F0502020204030204" pitchFamily="34" charset="0"/>
                <a:cs typeface="Times New Roman" pitchFamily="18" charset="0"/>
              </a:rPr>
              <a:t> - </a:t>
            </a:r>
            <a:r>
              <a:rPr lang="en-US" sz="2400" dirty="0" err="1">
                <a:effectLst/>
                <a:latin typeface="Times New Roman" pitchFamily="18" charset="0"/>
                <a:ea typeface="Calibri" panose="020F0502020204030204" pitchFamily="34" charset="0"/>
                <a:cs typeface="Times New Roman" pitchFamily="18" charset="0"/>
              </a:rPr>
              <a:t>xã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hội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thực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nhân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vật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thực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địa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điểm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thực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tác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phẩm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phản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biến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động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lịch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nước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nhà</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từ</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cuối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thế</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kỉ</a:t>
            </a:r>
            <a:r>
              <a:rPr lang="en-US" sz="2400" dirty="0">
                <a:effectLst/>
                <a:latin typeface="Times New Roman" pitchFamily="18" charset="0"/>
                <a:ea typeface="Calibri" panose="020F0502020204030204" pitchFamily="34" charset="0"/>
                <a:cs typeface="Times New Roman" pitchFamily="18" charset="0"/>
              </a:rPr>
              <a:t> XVIII </a:t>
            </a:r>
            <a:r>
              <a:rPr lang="en-US" sz="2400" dirty="0" err="1">
                <a:effectLst/>
                <a:latin typeface="Times New Roman" pitchFamily="18" charset="0"/>
                <a:ea typeface="Calibri" panose="020F0502020204030204" pitchFamily="34" charset="0"/>
                <a:cs typeface="Times New Roman" pitchFamily="18" charset="0"/>
              </a:rPr>
              <a:t>đến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năm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đầu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thế</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kì</a:t>
            </a:r>
            <a:r>
              <a:rPr lang="en-US" sz="2400" dirty="0">
                <a:effectLst/>
                <a:latin typeface="Times New Roman" pitchFamily="18" charset="0"/>
                <a:ea typeface="Calibri" panose="020F0502020204030204" pitchFamily="34" charset="0"/>
                <a:cs typeface="Times New Roman" pitchFamily="18" charset="0"/>
              </a:rPr>
              <a:t> XIX, </a:t>
            </a:r>
            <a:r>
              <a:rPr lang="en-US" sz="2400" dirty="0" err="1">
                <a:effectLst/>
                <a:latin typeface="Times New Roman" pitchFamily="18" charset="0"/>
                <a:ea typeface="Calibri" panose="020F0502020204030204" pitchFamily="34" charset="0"/>
                <a:cs typeface="Times New Roman" pitchFamily="18" charset="0"/>
              </a:rPr>
              <a:t>trong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tập</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trung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bày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sự</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thối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dẫn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đến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sụp</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đổ</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tất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yếu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tập</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đoàn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phong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kiến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Lê</a:t>
            </a:r>
            <a:r>
              <a:rPr lang="en-US" sz="2400" dirty="0">
                <a:effectLst/>
                <a:latin typeface="Times New Roman" pitchFamily="18" charset="0"/>
                <a:ea typeface="Calibri" panose="020F0502020204030204" pitchFamily="34" charset="0"/>
                <a:cs typeface="Times New Roman" pitchFamily="18" charset="0"/>
              </a:rPr>
              <a:t> – </a:t>
            </a:r>
            <a:r>
              <a:rPr lang="en-US" sz="2400" dirty="0" err="1">
                <a:effectLst/>
                <a:latin typeface="Times New Roman" pitchFamily="18" charset="0"/>
                <a:ea typeface="Calibri" panose="020F0502020204030204" pitchFamily="34" charset="0"/>
                <a:cs typeface="Times New Roman" pitchFamily="18" charset="0"/>
              </a:rPr>
              <a:t>Trịnh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đồng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ngợi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cuộc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khởi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nghĩa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Sơn</a:t>
            </a:r>
            <a:r>
              <a:rPr lang="en-US" sz="2400" dirty="0">
                <a:effectLst/>
                <a:latin typeface="Times New Roman" pitchFamily="18" charset="0"/>
                <a:ea typeface="Calibri" panose="020F0502020204030204" pitchFamily="34" charset="0"/>
                <a:cs typeface="Times New Roman" pitchFamily="18" charset="0"/>
              </a:rPr>
              <a:t> do </a:t>
            </a:r>
            <a:r>
              <a:rPr lang="en-US" sz="2400" dirty="0" err="1">
                <a:effectLst/>
                <a:latin typeface="Times New Roman" pitchFamily="18" charset="0"/>
                <a:ea typeface="Calibri" panose="020F0502020204030204" pitchFamily="34" charset="0"/>
                <a:cs typeface="Times New Roman" pitchFamily="18" charset="0"/>
              </a:rPr>
              <a:t>người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anh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hùng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vải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Nguyễn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Huệ</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lãnh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đạo</a:t>
            </a:r>
            <a:r>
              <a:rPr lang="en-US" sz="2400" dirty="0">
                <a:effectLst/>
                <a:latin typeface="Times New Roman" pitchFamily="18" charset="0"/>
                <a:ea typeface="Calibri" panose="020F0502020204030204" pitchFamily="34" charset="0"/>
                <a:cs typeface="Times New Roman" pitchFamily="18" charset="0"/>
              </a:rPr>
              <a:t>.</a:t>
            </a:r>
            <a:endParaRPr lang="en-US" dirty="0">
              <a:effectLst/>
              <a:latin typeface="Times New Roman" pitchFamily="18" charset="0"/>
              <a:ea typeface="Calibri" panose="020F0502020204030204" pitchFamily="34" charset="0"/>
              <a:cs typeface="Times New Roman" pitchFamily="18" charset="0"/>
            </a:endParaRPr>
          </a:p>
        </p:txBody>
      </p:sp>
      <p:pic>
        <p:nvPicPr>
          <p:cNvPr id="6" name="Picture 5" descr="A red and gold book cover&#10;&#10;Description automatically generated with low confidence">
            <a:extLst>
              <a:ext uri="{FF2B5EF4-FFF2-40B4-BE49-F238E27FC236}">
                <a16:creationId xmlns="" xmlns:a16="http://schemas.microsoft.com/office/drawing/2014/main" id="{5699864B-CC60-C0A8-AE39-E5BA6B2A9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0"/>
            <a:ext cx="1600200" cy="5029200"/>
          </a:xfrm>
          <a:prstGeom prst="rect">
            <a:avLst/>
          </a:prstGeom>
        </p:spPr>
      </p:pic>
    </p:spTree>
    <p:extLst>
      <p:ext uri="{BB962C8B-B14F-4D97-AF65-F5344CB8AC3E}">
        <p14:creationId xmlns:p14="http://schemas.microsoft.com/office/powerpoint/2010/main" val="3155647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1681</Words>
  <Application>Microsoft Office PowerPoint</Application>
  <PresentationFormat>On-screen Show (4:3)</PresentationFormat>
  <Paragraphs>145</Paragraphs>
  <Slides>33</Slides>
  <Notes>30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7450</dc:creator>
  <cp:lastModifiedBy>dell 7450</cp:lastModifiedBy>
  <cp:revision>5</cp:revision>
  <dcterms:created xsi:type="dcterms:W3CDTF">2023-09-01T08:01:42Z</dcterms:created>
  <dcterms:modified xsi:type="dcterms:W3CDTF">2023-09-01T08:32:22Z</dcterms:modified>
</cp:coreProperties>
</file>