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59" r:id="rId4"/>
    <p:sldId id="261" r:id="rId5"/>
    <p:sldId id="264" r:id="rId6"/>
    <p:sldId id="262" r:id="rId7"/>
    <p:sldId id="263" r:id="rId8"/>
    <p:sldId id="265" r:id="rId9"/>
    <p:sldId id="267" r:id="rId10"/>
    <p:sldId id="268" r:id="rId11"/>
    <p:sldId id="266" r:id="rId12"/>
    <p:sldId id="269" r:id="rId13"/>
    <p:sldId id="276" r:id="rId14"/>
    <p:sldId id="274" r:id="rId15"/>
    <p:sldId id="275" r:id="rId16"/>
    <p:sldId id="277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3A"/>
    <a:srgbClr val="324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0" autoAdjust="0"/>
    <p:restoredTop sz="94685"/>
  </p:normalViewPr>
  <p:slideViewPr>
    <p:cSldViewPr snapToGrid="0" snapToObjects="1" showGuides="1">
      <p:cViewPr varScale="1">
        <p:scale>
          <a:sx n="68" d="100"/>
          <a:sy n="68" d="100"/>
        </p:scale>
        <p:origin x="708" y="7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5EDDD-62B6-3A42-80EF-C94A8ED3F323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42BBB-4ED5-1448-9104-3B20048BC51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106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BF9E-6B3F-F541-BD9C-887D0E1A1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672F0-F69D-A340-B6D5-2FC5E73E5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6857-58E8-6D4C-B61F-AF9E2E67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B50B3-7DF2-A341-947A-6729196F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BDD86-2A02-3449-AAD7-724E9BE8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0633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3BB25-D044-844E-A995-0B0F0887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69542-8E19-1142-A56A-71C28677F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76D7C-E03D-8345-98EE-0C4EA0DC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E0D73-D2B3-B644-B2E5-49E2B8F3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A2955-0ADF-8843-B2D6-B7A68103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240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DDF8A-2EF5-5640-A841-1DA2B6A78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9E01A-B16B-CC4B-BF8D-1C358D879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3A848-39A3-F64D-B573-D02A5C80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C1F22-2359-CB4F-9F71-528B477D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17DE4-1CDE-8548-9417-89BEFFDD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3542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4CA53-0530-1A44-9EDB-89C686B4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D5C95-21DB-6244-9892-564074D47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2E7B6-E52B-3041-8188-227D1808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1020-0FA2-4647-9D64-054A9C1F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3AEAF-8F01-CE48-BC12-C3C4A156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344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B29A-627F-4949-BCFB-B8B69A7B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FB62D-63BD-3A41-9F6E-96ECC4DD6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DC563-DA6B-F249-BC4A-58AD6D81E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3C8A-98FE-364D-8953-68740AA3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6DA8E-FF12-9A47-B1C2-B14FCE92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957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7C46-EF2A-DB4D-BE17-50FC45DD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A1C6-4A10-4E41-8150-1C0BD30E1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55F4B-F7CD-3B44-8566-275AE7CB2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47A10-8B49-5749-B1B6-F2B94FF7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EA583-DB65-7B46-9E73-59E58F86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59902-C100-8847-A20B-532A18FF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34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62689-0F6A-6C41-98D4-EBF26AAD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3FBF1-BDB5-514B-9C6A-827BBF99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64696-DF5C-334B-ABDF-2BAED5231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73569-8F3A-5349-8D07-1F00B92F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28020-AB1B-644A-A7A9-B2ADCFBB5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6662B-3369-2944-864E-B176EA68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0D9C2-74EC-674F-97F1-4523705D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88D7B-45B8-2F49-99C6-5C0BE016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746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24D3-F3AE-6540-9720-317B8C53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2BD16-BBE9-3746-B423-8E1F6A39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CC4A0-20DE-AA44-90AE-FD75950E9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EFD44-4D15-6242-8894-B3A9A513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7639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7C672-7B06-594C-BA00-CA6D5501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DE8EB-DCC5-F742-9A86-719CAB41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187D3-EF5F-1F44-BD1E-6A02AC7F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706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A9EA-92A6-3D49-9F8F-044843D1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DDE22-A0A8-A042-AA62-710B6FC5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9C722-98DB-A240-84C8-780E8F1DF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63D19-C9A8-9541-B064-2CD2FF96C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32835-D430-364B-85B3-53670C36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7528E-7EA4-A045-97A5-1E553CFA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7775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BBBE-34CA-284B-B389-EF559583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3B03D-E94F-3B49-BD9F-D3D01C984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84CE4-C96C-9841-A555-C8FA57CAD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8C8E4-3B1A-604A-8FB2-79B083C5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5BEE1-38F4-7E4B-943C-92AC616B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09B2D-8DEB-484D-9137-45662811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8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2B7BD5-4DED-BC47-B3BD-D0152C46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70AF7-0EEF-8B4C-A234-B5BEBABBC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EB0AB-17D5-3F49-AA18-61DD9E445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11DF3-39C7-7B41-80E7-7DC8F6A4DF6D}" type="datetimeFigureOut">
              <a:rPr lang="en-VN" smtClean="0"/>
              <a:t>05/09/2023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DD3B7-1222-0C41-A409-9B013135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E2BAD-B84C-C541-AA5B-C5C93385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343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jpeg"/><Relationship Id="rId10" Type="http://schemas.openxmlformats.org/officeDocument/2006/relationships/image" Target="../media/image44.png"/><Relationship Id="rId4" Type="http://schemas.openxmlformats.org/officeDocument/2006/relationships/image" Target="../media/image5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46.png"/><Relationship Id="rId5" Type="http://schemas.openxmlformats.org/officeDocument/2006/relationships/image" Target="../media/image10.jpeg"/><Relationship Id="rId10" Type="http://schemas.openxmlformats.org/officeDocument/2006/relationships/image" Target="../media/image45.png"/><Relationship Id="rId4" Type="http://schemas.openxmlformats.org/officeDocument/2006/relationships/image" Target="../media/image9.jpe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Bóng Của Hai Cối Xay Gió Trong Giờ Vàng">
            <a:extLst>
              <a:ext uri="{FF2B5EF4-FFF2-40B4-BE49-F238E27FC236}">
                <a16:creationId xmlns:a16="http://schemas.microsoft.com/office/drawing/2014/main" id="{34D749E1-6EBC-4E45-B541-F6095B2C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7CD24-169B-A242-AC58-06E38E252745}"/>
              </a:ext>
            </a:extLst>
          </p:cNvPr>
          <p:cNvSpPr txBox="1"/>
          <p:nvPr/>
        </p:nvSpPr>
        <p:spPr>
          <a:xfrm>
            <a:off x="6096000" y="1859339"/>
            <a:ext cx="53671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6600" dirty="0">
                <a:solidFill>
                  <a:srgbClr val="324B77"/>
                </a:solidFill>
                <a:latin typeface="SignPainter-HouseScript" panose="02000006070000020004" pitchFamily="2" charset="0"/>
              </a:rPr>
              <a:t>Bài 30</a:t>
            </a:r>
          </a:p>
          <a:p>
            <a:pPr algn="ctr"/>
            <a:r>
              <a:rPr lang="en-VN" sz="6600" dirty="0">
                <a:solidFill>
                  <a:srgbClr val="324B77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CÁC DẠNG </a:t>
            </a:r>
          </a:p>
          <a:p>
            <a:pPr algn="ctr"/>
            <a:r>
              <a:rPr lang="en-VN" sz="6600" dirty="0">
                <a:solidFill>
                  <a:srgbClr val="324B77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53113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382862" y="4120572"/>
            <a:ext cx="11511497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năng hấp dẫn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ở trên cầu, cuốn sách ở trên giá sách, quả táo ở trên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cành,…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hấp dẫn được gọi là thế năng hấp dẫn.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ở càng cao so với mặt đất thì có thế năng hấp dẫn càng lớn.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green apple fruit on green grass field during daytime">
            <a:extLst>
              <a:ext uri="{FF2B5EF4-FFF2-40B4-BE49-F238E27FC236}">
                <a16:creationId xmlns:a16="http://schemas.microsoft.com/office/drawing/2014/main" id="{6AEABFF5-A32B-1E4E-A7C2-9BAF479A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2" y="325113"/>
            <a:ext cx="2530306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ooks in brown wooden shelf">
            <a:extLst>
              <a:ext uri="{FF2B5EF4-FFF2-40B4-BE49-F238E27FC236}">
                <a16:creationId xmlns:a16="http://schemas.microsoft.com/office/drawing/2014/main" id="{70FB9268-42A8-8445-B97F-4942A879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831" y="308136"/>
            <a:ext cx="2615528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ssorted colored balloons mid airs">
            <a:extLst>
              <a:ext uri="{FF2B5EF4-FFF2-40B4-BE49-F238E27FC236}">
                <a16:creationId xmlns:a16="http://schemas.microsoft.com/office/drawing/2014/main" id="{14F545DF-84FA-6444-9893-825E9474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84" y="308136"/>
            <a:ext cx="5716031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7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6328758" y="213889"/>
            <a:ext cx="5425529" cy="643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hoá học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lưu trữ trong lương thực – thực phẩm, trong pin, trong nhiên liệu,…được gọi là năng lượng hoá học.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trong lương thực – thực phẩm giúp con người sinh sống, phát triển; năng lượng trong nhiên liệu giúp máy móc hoạt động.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Ảnh lưu trữ miễn phí về an toàn, Chân dung, Châu Á">
            <a:extLst>
              <a:ext uri="{FF2B5EF4-FFF2-40B4-BE49-F238E27FC236}">
                <a16:creationId xmlns:a16="http://schemas.microsoft.com/office/drawing/2014/main" id="{C2B48A22-E106-4A43-A3EA-406B098F8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9"/>
          <a:stretch/>
        </p:blipFill>
        <p:spPr bwMode="auto">
          <a:xfrm flipH="1">
            <a:off x="898937" y="3591641"/>
            <a:ext cx="2445791" cy="26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erson holding laboratory flasks">
            <a:extLst>
              <a:ext uri="{FF2B5EF4-FFF2-40B4-BE49-F238E27FC236}">
                <a16:creationId xmlns:a16="http://schemas.microsoft.com/office/drawing/2014/main" id="{EBB570D9-2FEE-0F42-AA67-97D0867E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21" y="755465"/>
            <a:ext cx="4014015" cy="26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yellow straw in clear glass bottle">
            <a:extLst>
              <a:ext uri="{FF2B5EF4-FFF2-40B4-BE49-F238E27FC236}">
                <a16:creationId xmlns:a16="http://schemas.microsoft.com/office/drawing/2014/main" id="{432D7840-05BA-E84D-A43A-333D6E43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54" y="3594116"/>
            <a:ext cx="2445790" cy="26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07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658305" y="1068322"/>
            <a:ext cx="5474208" cy="434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hạt nhân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Tàu ngầm nguyên tử, Mặt Trời và các ngôi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sao,…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nhờ năng lượng hạt nhân. Đó là năng lượng lưu trữ trong tâm của nguyên tử.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6" descr="Hành tinh nguyên tử – Wikipedia tiếng Việt">
            <a:extLst>
              <a:ext uri="{FF2B5EF4-FFF2-40B4-BE49-F238E27FC236}">
                <a16:creationId xmlns:a16="http://schemas.microsoft.com/office/drawing/2014/main" id="{1B1D4C93-2C1A-8846-B127-2578CF5B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69" y="837571"/>
            <a:ext cx="4560915" cy="51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7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A42EF9-41D0-1E44-9E5F-F5B7931D7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934231"/>
              </p:ext>
            </p:extLst>
          </p:nvPr>
        </p:nvGraphicFramePr>
        <p:xfrm>
          <a:off x="783273" y="220162"/>
          <a:ext cx="10698479" cy="66533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89929">
                  <a:extLst>
                    <a:ext uri="{9D8B030D-6E8A-4147-A177-3AD203B41FA5}">
                      <a16:colId xmlns:a16="http://schemas.microsoft.com/office/drawing/2014/main" val="2679143254"/>
                    </a:ext>
                  </a:extLst>
                </a:gridCol>
                <a:gridCol w="5516332">
                  <a:extLst>
                    <a:ext uri="{9D8B030D-6E8A-4147-A177-3AD203B41FA5}">
                      <a16:colId xmlns:a16="http://schemas.microsoft.com/office/drawing/2014/main" val="2080603050"/>
                    </a:ext>
                  </a:extLst>
                </a:gridCol>
                <a:gridCol w="2592218">
                  <a:extLst>
                    <a:ext uri="{9D8B030D-6E8A-4147-A177-3AD203B41FA5}">
                      <a16:colId xmlns:a16="http://schemas.microsoft.com/office/drawing/2014/main" val="1042703773"/>
                    </a:ext>
                  </a:extLst>
                </a:gridCol>
              </a:tblGrid>
              <a:tr h="3605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V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V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V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968"/>
                  </a:ext>
                </a:extLst>
              </a:tr>
              <a:tr h="4810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năng lượng do vật chuyển động mà có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279001"/>
                  </a:ext>
                </a:extLst>
              </a:tr>
              <a:tr h="44861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tỏa ra từ tất cả các vật có nhiệt độ.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09807"/>
                  </a:ext>
                </a:extLst>
              </a:tr>
              <a:tr h="4973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tỏa ra từ Mặt Trời, con đom đóm,… là các vật phát ra ánh sáng.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437257"/>
                  </a:ext>
                </a:extLst>
              </a:tr>
              <a:tr h="41853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 ra từ acquy, máy phát điện, pin mặt trời, thủy điện,…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911087"/>
                  </a:ext>
                </a:extLst>
              </a:tr>
              <a:tr h="45673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lan tỏa từ các nguồn phát ra âm thanh.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089047"/>
                  </a:ext>
                </a:extLst>
              </a:tr>
              <a:tr h="41853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các hóa chất của l</a:t>
                      </a:r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 thực thực phẩm, nhiên liệu,…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470874"/>
                  </a:ext>
                </a:extLst>
              </a:tr>
              <a:tr h="41853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các vật có tính đàn hồi khi vật đó bị biến dạng.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320502"/>
                  </a:ext>
                </a:extLst>
              </a:tr>
              <a:tr h="41853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các vật đang ở một độ cao xác định so với mặt đất.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624967"/>
                  </a:ext>
                </a:extLst>
              </a:tr>
              <a:tr h="43296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tâm của nguyên tử.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16858"/>
                  </a:ext>
                </a:extLst>
              </a:tr>
            </a:tbl>
          </a:graphicData>
        </a:graphic>
      </p:graphicFrame>
      <p:sp>
        <p:nvSpPr>
          <p:cNvPr id="9" name="Text Box 56">
            <a:extLst>
              <a:ext uri="{FF2B5EF4-FFF2-40B4-BE49-F238E27FC236}">
                <a16:creationId xmlns:a16="http://schemas.microsoft.com/office/drawing/2014/main" id="{B218C95B-0FD2-374A-9DEB-BAEB24DE2233}"/>
              </a:ext>
            </a:extLst>
          </p:cNvPr>
          <p:cNvSpPr txBox="1"/>
          <p:nvPr/>
        </p:nvSpPr>
        <p:spPr>
          <a:xfrm>
            <a:off x="1059509" y="647483"/>
            <a:ext cx="2090420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năng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56">
            <a:extLst>
              <a:ext uri="{FF2B5EF4-FFF2-40B4-BE49-F238E27FC236}">
                <a16:creationId xmlns:a16="http://schemas.microsoft.com/office/drawing/2014/main" id="{DC5BB91E-09AC-184D-A8C4-36671D1B278F}"/>
              </a:ext>
            </a:extLst>
          </p:cNvPr>
          <p:cNvSpPr txBox="1"/>
          <p:nvPr/>
        </p:nvSpPr>
        <p:spPr>
          <a:xfrm>
            <a:off x="8924544" y="647482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 sẻ đang bay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8CABCBFD-CCA7-AD43-AD8A-20FA42F040DC}"/>
              </a:ext>
            </a:extLst>
          </p:cNvPr>
          <p:cNvSpPr txBox="1"/>
          <p:nvPr/>
        </p:nvSpPr>
        <p:spPr>
          <a:xfrm>
            <a:off x="819849" y="1117475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56">
            <a:extLst>
              <a:ext uri="{FF2B5EF4-FFF2-40B4-BE49-F238E27FC236}">
                <a16:creationId xmlns:a16="http://schemas.microsoft.com/office/drawing/2014/main" id="{216024AD-EC8C-4B4B-9970-13521C6DB478}"/>
              </a:ext>
            </a:extLst>
          </p:cNvPr>
          <p:cNvSpPr txBox="1"/>
          <p:nvPr/>
        </p:nvSpPr>
        <p:spPr>
          <a:xfrm>
            <a:off x="8942959" y="1117475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56">
            <a:extLst>
              <a:ext uri="{FF2B5EF4-FFF2-40B4-BE49-F238E27FC236}">
                <a16:creationId xmlns:a16="http://schemas.microsoft.com/office/drawing/2014/main" id="{BF070271-904B-B84A-83FF-D700305F7273}"/>
              </a:ext>
            </a:extLst>
          </p:cNvPr>
          <p:cNvSpPr txBox="1"/>
          <p:nvPr/>
        </p:nvSpPr>
        <p:spPr>
          <a:xfrm>
            <a:off x="856425" y="1545997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 sáng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56">
            <a:extLst>
              <a:ext uri="{FF2B5EF4-FFF2-40B4-BE49-F238E27FC236}">
                <a16:creationId xmlns:a16="http://schemas.microsoft.com/office/drawing/2014/main" id="{E6A4C948-A537-9347-B787-3617BB25FA92}"/>
              </a:ext>
            </a:extLst>
          </p:cNvPr>
          <p:cNvSpPr txBox="1"/>
          <p:nvPr/>
        </p:nvSpPr>
        <p:spPr>
          <a:xfrm>
            <a:off x="8942705" y="1714776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 đèn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56">
            <a:extLst>
              <a:ext uri="{FF2B5EF4-FFF2-40B4-BE49-F238E27FC236}">
                <a16:creationId xmlns:a16="http://schemas.microsoft.com/office/drawing/2014/main" id="{E6F6C589-2BED-E241-B40A-919DEBF92A1B}"/>
              </a:ext>
            </a:extLst>
          </p:cNvPr>
          <p:cNvSpPr txBox="1"/>
          <p:nvPr/>
        </p:nvSpPr>
        <p:spPr>
          <a:xfrm>
            <a:off x="844339" y="2564329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điện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7A82CD1B-0F21-7948-AAA2-30079A012238}"/>
              </a:ext>
            </a:extLst>
          </p:cNvPr>
          <p:cNvSpPr txBox="1"/>
          <p:nvPr/>
        </p:nvSpPr>
        <p:spPr>
          <a:xfrm>
            <a:off x="8924543" y="2402611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 máy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 điện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56">
            <a:extLst>
              <a:ext uri="{FF2B5EF4-FFF2-40B4-BE49-F238E27FC236}">
                <a16:creationId xmlns:a16="http://schemas.microsoft.com/office/drawing/2014/main" id="{7C0216C4-CABB-8C4A-8B44-6B55F3C7E603}"/>
              </a:ext>
            </a:extLst>
          </p:cNvPr>
          <p:cNvSpPr txBox="1"/>
          <p:nvPr/>
        </p:nvSpPr>
        <p:spPr>
          <a:xfrm>
            <a:off x="819849" y="3233770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 máy âm thanh</a:t>
            </a:r>
            <a:endParaRPr lang="en-VN" sz="22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56">
            <a:extLst>
              <a:ext uri="{FF2B5EF4-FFF2-40B4-BE49-F238E27FC236}">
                <a16:creationId xmlns:a16="http://schemas.microsoft.com/office/drawing/2014/main" id="{4DDFD990-FCC4-D64A-81CE-31531698CC62}"/>
              </a:ext>
            </a:extLst>
          </p:cNvPr>
          <p:cNvSpPr txBox="1"/>
          <p:nvPr/>
        </p:nvSpPr>
        <p:spPr>
          <a:xfrm>
            <a:off x="8900053" y="3233769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hát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56">
            <a:extLst>
              <a:ext uri="{FF2B5EF4-FFF2-40B4-BE49-F238E27FC236}">
                <a16:creationId xmlns:a16="http://schemas.microsoft.com/office/drawing/2014/main" id="{09CEB7BE-FF6A-D44E-A78B-C009C3FCA61F}"/>
              </a:ext>
            </a:extLst>
          </p:cNvPr>
          <p:cNvSpPr txBox="1"/>
          <p:nvPr/>
        </p:nvSpPr>
        <p:spPr>
          <a:xfrm>
            <a:off x="832094" y="3714755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 học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56">
            <a:extLst>
              <a:ext uri="{FF2B5EF4-FFF2-40B4-BE49-F238E27FC236}">
                <a16:creationId xmlns:a16="http://schemas.microsoft.com/office/drawing/2014/main" id="{1132D1BF-6A9F-934D-AF62-DCA26043C79D}"/>
              </a:ext>
            </a:extLst>
          </p:cNvPr>
          <p:cNvSpPr txBox="1"/>
          <p:nvPr/>
        </p:nvSpPr>
        <p:spPr>
          <a:xfrm>
            <a:off x="8967115" y="3868727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56">
            <a:extLst>
              <a:ext uri="{FF2B5EF4-FFF2-40B4-BE49-F238E27FC236}">
                <a16:creationId xmlns:a16="http://schemas.microsoft.com/office/drawing/2014/main" id="{88A5DBD4-3241-E94F-A7B5-BCFD27377001}"/>
              </a:ext>
            </a:extLst>
          </p:cNvPr>
          <p:cNvSpPr txBox="1"/>
          <p:nvPr/>
        </p:nvSpPr>
        <p:spPr>
          <a:xfrm>
            <a:off x="861395" y="5368355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 dẫn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56">
            <a:extLst>
              <a:ext uri="{FF2B5EF4-FFF2-40B4-BE49-F238E27FC236}">
                <a16:creationId xmlns:a16="http://schemas.microsoft.com/office/drawing/2014/main" id="{153B3CFA-BE01-7047-BAC8-74BE4764FC75}"/>
              </a:ext>
            </a:extLst>
          </p:cNvPr>
          <p:cNvSpPr txBox="1"/>
          <p:nvPr/>
        </p:nvSpPr>
        <p:spPr>
          <a:xfrm>
            <a:off x="8924542" y="4733398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 xo bị nén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56">
            <a:extLst>
              <a:ext uri="{FF2B5EF4-FFF2-40B4-BE49-F238E27FC236}">
                <a16:creationId xmlns:a16="http://schemas.microsoft.com/office/drawing/2014/main" id="{1676DF5E-007B-3F42-A3E6-C87C12FF68E1}"/>
              </a:ext>
            </a:extLst>
          </p:cNvPr>
          <p:cNvSpPr txBox="1"/>
          <p:nvPr/>
        </p:nvSpPr>
        <p:spPr>
          <a:xfrm>
            <a:off x="844339" y="4694235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 đàn hồi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56">
            <a:extLst>
              <a:ext uri="{FF2B5EF4-FFF2-40B4-BE49-F238E27FC236}">
                <a16:creationId xmlns:a16="http://schemas.microsoft.com/office/drawing/2014/main" id="{A66D599E-005C-4D4F-B6D7-AF6B9C6E263D}"/>
              </a:ext>
            </a:extLst>
          </p:cNvPr>
          <p:cNvSpPr txBox="1"/>
          <p:nvPr/>
        </p:nvSpPr>
        <p:spPr>
          <a:xfrm>
            <a:off x="8942704" y="5368356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táo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cành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56">
            <a:extLst>
              <a:ext uri="{FF2B5EF4-FFF2-40B4-BE49-F238E27FC236}">
                <a16:creationId xmlns:a16="http://schemas.microsoft.com/office/drawing/2014/main" id="{91BACADA-95CF-0248-879E-AA400A78C1E8}"/>
              </a:ext>
            </a:extLst>
          </p:cNvPr>
          <p:cNvSpPr txBox="1"/>
          <p:nvPr/>
        </p:nvSpPr>
        <p:spPr>
          <a:xfrm>
            <a:off x="777151" y="6190239"/>
            <a:ext cx="2587947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hạt nhân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56">
            <a:extLst>
              <a:ext uri="{FF2B5EF4-FFF2-40B4-BE49-F238E27FC236}">
                <a16:creationId xmlns:a16="http://schemas.microsoft.com/office/drawing/2014/main" id="{3AF72FC1-0C60-6740-9135-D9EDD4DB67DF}"/>
              </a:ext>
            </a:extLst>
          </p:cNvPr>
          <p:cNvSpPr txBox="1"/>
          <p:nvPr/>
        </p:nvSpPr>
        <p:spPr>
          <a:xfrm>
            <a:off x="8866458" y="6200487"/>
            <a:ext cx="2587947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 tử Urani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ì sao không nên hạ kính cửa sổ khi xe đang chạy?">
            <a:extLst>
              <a:ext uri="{FF2B5EF4-FFF2-40B4-BE49-F238E27FC236}">
                <a16:creationId xmlns:a16="http://schemas.microsoft.com/office/drawing/2014/main" id="{AAD1C974-F662-F344-8F7E-6EDEFF7A7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 bwMode="auto">
          <a:xfrm>
            <a:off x="1056882" y="964931"/>
            <a:ext cx="2347223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56">
            <a:extLst>
              <a:ext uri="{FF2B5EF4-FFF2-40B4-BE49-F238E27FC236}">
                <a16:creationId xmlns:a16="http://schemas.microsoft.com/office/drawing/2014/main" id="{CF0B79CE-1505-9F4B-A93C-E44FF476C54C}"/>
              </a:ext>
            </a:extLst>
          </p:cNvPr>
          <p:cNvSpPr txBox="1"/>
          <p:nvPr/>
        </p:nvSpPr>
        <p:spPr>
          <a:xfrm>
            <a:off x="1185283" y="2449324"/>
            <a:ext cx="2090420" cy="842870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Ô tô đang chuyển động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3AB212-91EB-4D5B-86F7-B964AA7B5C96}"/>
              </a:ext>
            </a:extLst>
          </p:cNvPr>
          <p:cNvGrpSpPr/>
          <p:nvPr/>
        </p:nvGrpSpPr>
        <p:grpSpPr>
          <a:xfrm>
            <a:off x="3921414" y="1069545"/>
            <a:ext cx="2090420" cy="1923887"/>
            <a:chOff x="3935572" y="1235944"/>
            <a:chExt cx="2090420" cy="1923887"/>
          </a:xfrm>
        </p:grpSpPr>
        <p:pic>
          <p:nvPicPr>
            <p:cNvPr id="5" name="Picture 4" descr="ĐÁNH GIÁ] 40 Viên Pin Tiểu AA - Pin con thỏ - Pin rabbit, giá rẻ 59,000đ!  Xem đánh giá ... | CuaHangGiaRe.Vn">
              <a:extLst>
                <a:ext uri="{FF2B5EF4-FFF2-40B4-BE49-F238E27FC236}">
                  <a16:creationId xmlns:a16="http://schemas.microsoft.com/office/drawing/2014/main" id="{95EEF343-821E-8E4C-A86F-EACD80A5C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4" b="5505"/>
            <a:stretch/>
          </p:blipFill>
          <p:spPr bwMode="auto">
            <a:xfrm>
              <a:off x="4147478" y="1235944"/>
              <a:ext cx="1666609" cy="1440000"/>
            </a:xfrm>
            <a:prstGeom prst="rect">
              <a:avLst/>
            </a:prstGeom>
            <a:noFill/>
            <a:ln>
              <a:solidFill>
                <a:sysClr val="window" lastClr="FFFFFF">
                  <a:lumMod val="75000"/>
                </a:sys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 Box 78">
              <a:extLst>
                <a:ext uri="{FF2B5EF4-FFF2-40B4-BE49-F238E27FC236}">
                  <a16:creationId xmlns:a16="http://schemas.microsoft.com/office/drawing/2014/main" id="{9E20F147-DFA4-294D-8222-084FDCB37992}"/>
                </a:ext>
              </a:extLst>
            </p:cNvPr>
            <p:cNvSpPr txBox="1"/>
            <p:nvPr/>
          </p:nvSpPr>
          <p:spPr>
            <a:xfrm>
              <a:off x="3935572" y="2705097"/>
              <a:ext cx="2090420" cy="454734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Viên pin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4D6044-8B91-48FB-BCC6-436A8E2788E2}"/>
              </a:ext>
            </a:extLst>
          </p:cNvPr>
          <p:cNvGrpSpPr/>
          <p:nvPr/>
        </p:nvGrpSpPr>
        <p:grpSpPr>
          <a:xfrm>
            <a:off x="6377382" y="1026652"/>
            <a:ext cx="2090420" cy="1966780"/>
            <a:chOff x="6529963" y="646358"/>
            <a:chExt cx="2090420" cy="1966780"/>
          </a:xfrm>
        </p:grpSpPr>
        <p:pic>
          <p:nvPicPr>
            <p:cNvPr id="6" name="Picture 5" descr="Vì sao ngọn lửa lại bốc lên cao khi cháy? - VnExpress">
              <a:extLst>
                <a:ext uri="{FF2B5EF4-FFF2-40B4-BE49-F238E27FC236}">
                  <a16:creationId xmlns:a16="http://schemas.microsoft.com/office/drawing/2014/main" id="{857601B1-3700-E24D-8CCB-1B7787657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280" y="646358"/>
              <a:ext cx="1926950" cy="14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 Box 77">
              <a:extLst>
                <a:ext uri="{FF2B5EF4-FFF2-40B4-BE49-F238E27FC236}">
                  <a16:creationId xmlns:a16="http://schemas.microsoft.com/office/drawing/2014/main" id="{8B736C94-81D6-404E-ACB6-FBB7EE96B6B9}"/>
                </a:ext>
              </a:extLst>
            </p:cNvPr>
            <p:cNvSpPr txBox="1"/>
            <p:nvPr/>
          </p:nvSpPr>
          <p:spPr>
            <a:xfrm>
              <a:off x="6529963" y="2115511"/>
              <a:ext cx="2090420" cy="497627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Ngọn lửa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0AB034-FBDC-4068-9597-BCC25A31AC22}"/>
              </a:ext>
            </a:extLst>
          </p:cNvPr>
          <p:cNvGrpSpPr/>
          <p:nvPr/>
        </p:nvGrpSpPr>
        <p:grpSpPr>
          <a:xfrm>
            <a:off x="9064420" y="1098698"/>
            <a:ext cx="2100694" cy="1894734"/>
            <a:chOff x="9064420" y="675511"/>
            <a:chExt cx="2100694" cy="1894734"/>
          </a:xfrm>
        </p:grpSpPr>
        <p:pic>
          <p:nvPicPr>
            <p:cNvPr id="7" name="Picture 6" descr="Why LEDs Are Better Than Any Other Light Source | REenergizeCO">
              <a:extLst>
                <a:ext uri="{FF2B5EF4-FFF2-40B4-BE49-F238E27FC236}">
                  <a16:creationId xmlns:a16="http://schemas.microsoft.com/office/drawing/2014/main" id="{79527C33-3DA8-B344-AA29-5DD131A08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35"/>
            <a:stretch/>
          </p:blipFill>
          <p:spPr bwMode="auto">
            <a:xfrm>
              <a:off x="9276670" y="675511"/>
              <a:ext cx="1665920" cy="14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 Box 76">
              <a:extLst>
                <a:ext uri="{FF2B5EF4-FFF2-40B4-BE49-F238E27FC236}">
                  <a16:creationId xmlns:a16="http://schemas.microsoft.com/office/drawing/2014/main" id="{34F7F565-0027-8E44-9973-EAE3220C9A06}"/>
                </a:ext>
              </a:extLst>
            </p:cNvPr>
            <p:cNvSpPr txBox="1"/>
            <p:nvPr/>
          </p:nvSpPr>
          <p:spPr>
            <a:xfrm>
              <a:off x="9064420" y="2115511"/>
              <a:ext cx="2100694" cy="454734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Bóng đèn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 Box 78">
            <a:extLst>
              <a:ext uri="{FF2B5EF4-FFF2-40B4-BE49-F238E27FC236}">
                <a16:creationId xmlns:a16="http://schemas.microsoft.com/office/drawing/2014/main" id="{C7CAA7C0-E1CB-5A49-A61A-9E894528B7DD}"/>
              </a:ext>
            </a:extLst>
          </p:cNvPr>
          <p:cNvSpPr txBox="1"/>
          <p:nvPr/>
        </p:nvSpPr>
        <p:spPr>
          <a:xfrm>
            <a:off x="1278969" y="3381870"/>
            <a:ext cx="2090420" cy="4817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năng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78">
            <a:extLst>
              <a:ext uri="{FF2B5EF4-FFF2-40B4-BE49-F238E27FC236}">
                <a16:creationId xmlns:a16="http://schemas.microsoft.com/office/drawing/2014/main" id="{3D373500-4EB2-0A40-A1ED-A11FBB56179C}"/>
              </a:ext>
            </a:extLst>
          </p:cNvPr>
          <p:cNvSpPr txBox="1"/>
          <p:nvPr/>
        </p:nvSpPr>
        <p:spPr>
          <a:xfrm>
            <a:off x="1278969" y="4750909"/>
            <a:ext cx="2090420" cy="9033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78">
            <a:extLst>
              <a:ext uri="{FF2B5EF4-FFF2-40B4-BE49-F238E27FC236}">
                <a16:creationId xmlns:a16="http://schemas.microsoft.com/office/drawing/2014/main" id="{A232E923-ED0F-7E41-85A4-4A9820125C3A}"/>
              </a:ext>
            </a:extLst>
          </p:cNvPr>
          <p:cNvSpPr txBox="1"/>
          <p:nvPr/>
        </p:nvSpPr>
        <p:spPr>
          <a:xfrm>
            <a:off x="3977731" y="3171080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điện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78">
            <a:extLst>
              <a:ext uri="{FF2B5EF4-FFF2-40B4-BE49-F238E27FC236}">
                <a16:creationId xmlns:a16="http://schemas.microsoft.com/office/drawing/2014/main" id="{8344195C-654F-3D4F-A472-D5B42A67B065}"/>
              </a:ext>
            </a:extLst>
          </p:cNvPr>
          <p:cNvSpPr txBox="1"/>
          <p:nvPr/>
        </p:nvSpPr>
        <p:spPr>
          <a:xfrm>
            <a:off x="3987316" y="4781007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hoá học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 Box 78">
            <a:extLst>
              <a:ext uri="{FF2B5EF4-FFF2-40B4-BE49-F238E27FC236}">
                <a16:creationId xmlns:a16="http://schemas.microsoft.com/office/drawing/2014/main" id="{33A55AC9-1BF0-8649-B911-67EF90402AFB}"/>
              </a:ext>
            </a:extLst>
          </p:cNvPr>
          <p:cNvSpPr txBox="1"/>
          <p:nvPr/>
        </p:nvSpPr>
        <p:spPr>
          <a:xfrm>
            <a:off x="6505359" y="317665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78">
            <a:extLst>
              <a:ext uri="{FF2B5EF4-FFF2-40B4-BE49-F238E27FC236}">
                <a16:creationId xmlns:a16="http://schemas.microsoft.com/office/drawing/2014/main" id="{9ABC2534-DD7D-5847-A40A-EDEF181E8049}"/>
              </a:ext>
            </a:extLst>
          </p:cNvPr>
          <p:cNvSpPr txBox="1"/>
          <p:nvPr/>
        </p:nvSpPr>
        <p:spPr>
          <a:xfrm>
            <a:off x="6539545" y="4781007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ánh sáng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78">
            <a:extLst>
              <a:ext uri="{FF2B5EF4-FFF2-40B4-BE49-F238E27FC236}">
                <a16:creationId xmlns:a16="http://schemas.microsoft.com/office/drawing/2014/main" id="{B52DFB47-8949-1F49-A05B-3F6C9A382195}"/>
              </a:ext>
            </a:extLst>
          </p:cNvPr>
          <p:cNvSpPr txBox="1"/>
          <p:nvPr/>
        </p:nvSpPr>
        <p:spPr>
          <a:xfrm>
            <a:off x="9051674" y="4793282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78">
            <a:extLst>
              <a:ext uri="{FF2B5EF4-FFF2-40B4-BE49-F238E27FC236}">
                <a16:creationId xmlns:a16="http://schemas.microsoft.com/office/drawing/2014/main" id="{51C012B2-1D0F-2A40-AF7A-AFF8ACFB7FC5}"/>
              </a:ext>
            </a:extLst>
          </p:cNvPr>
          <p:cNvSpPr txBox="1"/>
          <p:nvPr/>
        </p:nvSpPr>
        <p:spPr>
          <a:xfrm>
            <a:off x="9051674" y="3326699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ánh sáng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Running free icon">
            <a:extLst>
              <a:ext uri="{FF2B5EF4-FFF2-40B4-BE49-F238E27FC236}">
                <a16:creationId xmlns:a16="http://schemas.microsoft.com/office/drawing/2014/main" id="{8109B653-1E56-8A47-9B94-E333D2952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30" y="3863646"/>
            <a:ext cx="680297" cy="6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nergy free icon">
            <a:extLst>
              <a:ext uri="{FF2B5EF4-FFF2-40B4-BE49-F238E27FC236}">
                <a16:creationId xmlns:a16="http://schemas.microsoft.com/office/drawing/2014/main" id="{21CAA602-175E-CE4D-9571-376E6669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92" y="4061763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hemistry free icon">
            <a:extLst>
              <a:ext uri="{FF2B5EF4-FFF2-40B4-BE49-F238E27FC236}">
                <a16:creationId xmlns:a16="http://schemas.microsoft.com/office/drawing/2014/main" id="{16BB9447-55B2-6B45-8B4C-6358AB60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85" y="5652036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Fire free icon">
            <a:extLst>
              <a:ext uri="{FF2B5EF4-FFF2-40B4-BE49-F238E27FC236}">
                <a16:creationId xmlns:a16="http://schemas.microsoft.com/office/drawing/2014/main" id="{B06C2DCA-F6F5-434B-9B92-51847E7E9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30" y="5652036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Fire free icon">
            <a:extLst>
              <a:ext uri="{FF2B5EF4-FFF2-40B4-BE49-F238E27FC236}">
                <a16:creationId xmlns:a16="http://schemas.microsoft.com/office/drawing/2014/main" id="{60005D2F-916A-B644-869B-4B4DE0CB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06" y="3975977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Fire free icon">
            <a:extLst>
              <a:ext uri="{FF2B5EF4-FFF2-40B4-BE49-F238E27FC236}">
                <a16:creationId xmlns:a16="http://schemas.microsoft.com/office/drawing/2014/main" id="{AF01F628-9F8A-A643-809B-1B70D628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35" y="5696637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Sun free icon">
            <a:extLst>
              <a:ext uri="{FF2B5EF4-FFF2-40B4-BE49-F238E27FC236}">
                <a16:creationId xmlns:a16="http://schemas.microsoft.com/office/drawing/2014/main" id="{A071446F-8608-D543-8E24-00A7AFE5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06" y="5652036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Sun free icon">
            <a:extLst>
              <a:ext uri="{FF2B5EF4-FFF2-40B4-BE49-F238E27FC236}">
                <a16:creationId xmlns:a16="http://schemas.microsoft.com/office/drawing/2014/main" id="{47BD490A-DD49-0245-9DE6-7E948248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0" y="4197728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8969" y="0"/>
            <a:ext cx="1076063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Hãy kể tên các dạng năng lượng có trong các ví dụ sau?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675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ỗi thường gặp khi tập đàn piano - Tiến Thành Music School">
            <a:extLst>
              <a:ext uri="{FF2B5EF4-FFF2-40B4-BE49-F238E27FC236}">
                <a16:creationId xmlns:a16="http://schemas.microsoft.com/office/drawing/2014/main" id="{B3EF18C5-DB60-7941-8DA9-670F6D89A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8" y="617887"/>
            <a:ext cx="1920715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73">
            <a:extLst>
              <a:ext uri="{FF2B5EF4-FFF2-40B4-BE49-F238E27FC236}">
                <a16:creationId xmlns:a16="http://schemas.microsoft.com/office/drawing/2014/main" id="{0351F3D9-5239-A449-B7DB-AEBE256F8388}"/>
              </a:ext>
            </a:extLst>
          </p:cNvPr>
          <p:cNvSpPr txBox="1"/>
          <p:nvPr/>
        </p:nvSpPr>
        <p:spPr>
          <a:xfrm>
            <a:off x="536394" y="2119312"/>
            <a:ext cx="2090420" cy="379095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Tiếng đàn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D6A16F-FA1C-4851-A1BA-7F55D59BAAAB}"/>
              </a:ext>
            </a:extLst>
          </p:cNvPr>
          <p:cNvGrpSpPr/>
          <p:nvPr/>
        </p:nvGrpSpPr>
        <p:grpSpPr>
          <a:xfrm>
            <a:off x="3098774" y="617887"/>
            <a:ext cx="1794872" cy="2324220"/>
            <a:chOff x="3098774" y="617887"/>
            <a:chExt cx="1794872" cy="2324220"/>
          </a:xfrm>
        </p:grpSpPr>
        <p:pic>
          <p:nvPicPr>
            <p:cNvPr id="9" name="Picture 8" descr="3D model Book shelf books and book end | CGTrader">
              <a:extLst>
                <a:ext uri="{FF2B5EF4-FFF2-40B4-BE49-F238E27FC236}">
                  <a16:creationId xmlns:a16="http://schemas.microsoft.com/office/drawing/2014/main" id="{C6871175-F8B7-5544-9634-302FBC175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4" r="1784"/>
            <a:stretch/>
          </p:blipFill>
          <p:spPr bwMode="auto">
            <a:xfrm>
              <a:off x="3098774" y="617887"/>
              <a:ext cx="1794872" cy="14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 Box 63">
              <a:extLst>
                <a:ext uri="{FF2B5EF4-FFF2-40B4-BE49-F238E27FC236}">
                  <a16:creationId xmlns:a16="http://schemas.microsoft.com/office/drawing/2014/main" id="{627680DA-F1B1-A14E-821D-79DB30DAF267}"/>
                </a:ext>
              </a:extLst>
            </p:cNvPr>
            <p:cNvSpPr txBox="1"/>
            <p:nvPr/>
          </p:nvSpPr>
          <p:spPr>
            <a:xfrm>
              <a:off x="3098774" y="2119312"/>
              <a:ext cx="1794872" cy="822795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 Cuốn sách trên giá sách</a:t>
              </a:r>
              <a:endParaRPr lang="en-VN" sz="2000" dirty="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5CF0EE-5D8B-43E9-81BA-B238B033C8BB}"/>
              </a:ext>
            </a:extLst>
          </p:cNvPr>
          <p:cNvGrpSpPr/>
          <p:nvPr/>
        </p:nvGrpSpPr>
        <p:grpSpPr>
          <a:xfrm>
            <a:off x="5160148" y="617886"/>
            <a:ext cx="2377403" cy="2441640"/>
            <a:chOff x="5160148" y="617887"/>
            <a:chExt cx="2377403" cy="22575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09D029-9B5D-374F-A9E7-1BE934D32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" t="1666" r="7527"/>
            <a:stretch/>
          </p:blipFill>
          <p:spPr bwMode="auto">
            <a:xfrm>
              <a:off x="5439537" y="617887"/>
              <a:ext cx="1818627" cy="14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 Box 71">
              <a:extLst>
                <a:ext uri="{FF2B5EF4-FFF2-40B4-BE49-F238E27FC236}">
                  <a16:creationId xmlns:a16="http://schemas.microsoft.com/office/drawing/2014/main" id="{08AC6000-32C8-BC48-A9E2-2D780A7ADF0A}"/>
                </a:ext>
              </a:extLst>
            </p:cNvPr>
            <p:cNvSpPr txBox="1"/>
            <p:nvPr/>
          </p:nvSpPr>
          <p:spPr>
            <a:xfrm>
              <a:off x="5160148" y="2116698"/>
              <a:ext cx="2377403" cy="758743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7. Dây chun đang bị kéo giãn</a:t>
              </a:r>
              <a:endParaRPr lang="en-VN" sz="2000" dirty="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783C47-55A1-4005-84EC-1BD1149703C7}"/>
              </a:ext>
            </a:extLst>
          </p:cNvPr>
          <p:cNvGrpSpPr/>
          <p:nvPr/>
        </p:nvGrpSpPr>
        <p:grpSpPr>
          <a:xfrm>
            <a:off x="7621960" y="565689"/>
            <a:ext cx="2115676" cy="2351878"/>
            <a:chOff x="7621960" y="565689"/>
            <a:chExt cx="2115676" cy="2351878"/>
          </a:xfrm>
        </p:grpSpPr>
        <p:pic>
          <p:nvPicPr>
            <p:cNvPr id="11" name="Picture 10" descr="Thực phẩm cho mùa dịch nên chọn những loại nào - LavenderCare">
              <a:extLst>
                <a:ext uri="{FF2B5EF4-FFF2-40B4-BE49-F238E27FC236}">
                  <a16:creationId xmlns:a16="http://schemas.microsoft.com/office/drawing/2014/main" id="{58271402-9BA3-4646-84F3-FF3846DA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960" y="565689"/>
              <a:ext cx="1783444" cy="16858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 Box 69">
              <a:extLst>
                <a:ext uri="{FF2B5EF4-FFF2-40B4-BE49-F238E27FC236}">
                  <a16:creationId xmlns:a16="http://schemas.microsoft.com/office/drawing/2014/main" id="{AE137774-20E9-ED44-BC82-BEF524D98A41}"/>
                </a:ext>
              </a:extLst>
            </p:cNvPr>
            <p:cNvSpPr txBox="1"/>
            <p:nvPr/>
          </p:nvSpPr>
          <p:spPr>
            <a:xfrm>
              <a:off x="7621960" y="2334552"/>
              <a:ext cx="2115676" cy="583015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8. Thực phẩm</a:t>
              </a:r>
              <a:endParaRPr lang="en-VN" sz="2000" dirty="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3077E-4BF6-43B6-A968-2BB78D20A3D3}"/>
              </a:ext>
            </a:extLst>
          </p:cNvPr>
          <p:cNvGrpSpPr/>
          <p:nvPr/>
        </p:nvGrpSpPr>
        <p:grpSpPr>
          <a:xfrm>
            <a:off x="9864057" y="617887"/>
            <a:ext cx="2090420" cy="2313968"/>
            <a:chOff x="9864057" y="617887"/>
            <a:chExt cx="2090420" cy="2083632"/>
          </a:xfrm>
        </p:grpSpPr>
        <p:pic>
          <p:nvPicPr>
            <p:cNvPr id="12" name="Picture 11" descr="Construindo átomos - Portal de Educação do Instituto Claro">
              <a:extLst>
                <a:ext uri="{FF2B5EF4-FFF2-40B4-BE49-F238E27FC236}">
                  <a16:creationId xmlns:a16="http://schemas.microsoft.com/office/drawing/2014/main" id="{371B8A05-FF24-B845-80B5-4E8D6C7D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3292" y="617887"/>
              <a:ext cx="1987927" cy="1621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 Box 60">
              <a:extLst>
                <a:ext uri="{FF2B5EF4-FFF2-40B4-BE49-F238E27FC236}">
                  <a16:creationId xmlns:a16="http://schemas.microsoft.com/office/drawing/2014/main" id="{BD1D1455-D354-EC4B-9037-FDA9DA6AF46E}"/>
                </a:ext>
              </a:extLst>
            </p:cNvPr>
            <p:cNvSpPr txBox="1"/>
            <p:nvPr/>
          </p:nvSpPr>
          <p:spPr>
            <a:xfrm>
              <a:off x="9864057" y="2322424"/>
              <a:ext cx="2090420" cy="379095"/>
            </a:xfrm>
            <a:prstGeom prst="rect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9. Nguyên tử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 Box 78">
            <a:extLst>
              <a:ext uri="{FF2B5EF4-FFF2-40B4-BE49-F238E27FC236}">
                <a16:creationId xmlns:a16="http://schemas.microsoft.com/office/drawing/2014/main" id="{413A415C-DF91-2B48-B5D3-29B3A2218B92}"/>
              </a:ext>
            </a:extLst>
          </p:cNvPr>
          <p:cNvSpPr txBox="1"/>
          <p:nvPr/>
        </p:nvSpPr>
        <p:spPr>
          <a:xfrm>
            <a:off x="9822045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hạt nhân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78">
            <a:extLst>
              <a:ext uri="{FF2B5EF4-FFF2-40B4-BE49-F238E27FC236}">
                <a16:creationId xmlns:a16="http://schemas.microsoft.com/office/drawing/2014/main" id="{CAEB67B2-7717-7244-A101-F353997F13B6}"/>
              </a:ext>
            </a:extLst>
          </p:cNvPr>
          <p:cNvSpPr txBox="1"/>
          <p:nvPr/>
        </p:nvSpPr>
        <p:spPr>
          <a:xfrm>
            <a:off x="9822045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năng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 Box 78">
            <a:extLst>
              <a:ext uri="{FF2B5EF4-FFF2-40B4-BE49-F238E27FC236}">
                <a16:creationId xmlns:a16="http://schemas.microsoft.com/office/drawing/2014/main" id="{C79EF642-ACAF-084B-B747-DBB2A1F88688}"/>
              </a:ext>
            </a:extLst>
          </p:cNvPr>
          <p:cNvSpPr txBox="1"/>
          <p:nvPr/>
        </p:nvSpPr>
        <p:spPr>
          <a:xfrm>
            <a:off x="7543957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hoá học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78">
            <a:extLst>
              <a:ext uri="{FF2B5EF4-FFF2-40B4-BE49-F238E27FC236}">
                <a16:creationId xmlns:a16="http://schemas.microsoft.com/office/drawing/2014/main" id="{37290B02-60AD-0E4F-B54C-9F451B403C88}"/>
              </a:ext>
            </a:extLst>
          </p:cNvPr>
          <p:cNvSpPr txBox="1"/>
          <p:nvPr/>
        </p:nvSpPr>
        <p:spPr>
          <a:xfrm>
            <a:off x="7543957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6" descr="Chemistry free icon">
            <a:extLst>
              <a:ext uri="{FF2B5EF4-FFF2-40B4-BE49-F238E27FC236}">
                <a16:creationId xmlns:a16="http://schemas.microsoft.com/office/drawing/2014/main" id="{C548E0C6-8ADF-1348-8223-7292478B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17" y="403913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78">
            <a:extLst>
              <a:ext uri="{FF2B5EF4-FFF2-40B4-BE49-F238E27FC236}">
                <a16:creationId xmlns:a16="http://schemas.microsoft.com/office/drawing/2014/main" id="{ACC99AD7-EC97-AC4F-AA31-0C091E6EE1FD}"/>
              </a:ext>
            </a:extLst>
          </p:cNvPr>
          <p:cNvSpPr txBox="1"/>
          <p:nvPr/>
        </p:nvSpPr>
        <p:spPr>
          <a:xfrm>
            <a:off x="5173591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 hồi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78">
            <a:extLst>
              <a:ext uri="{FF2B5EF4-FFF2-40B4-BE49-F238E27FC236}">
                <a16:creationId xmlns:a16="http://schemas.microsoft.com/office/drawing/2014/main" id="{ED926EC6-F550-C64B-A3C8-70D213B37CEC}"/>
              </a:ext>
            </a:extLst>
          </p:cNvPr>
          <p:cNvSpPr txBox="1"/>
          <p:nvPr/>
        </p:nvSpPr>
        <p:spPr>
          <a:xfrm>
            <a:off x="5173591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78">
            <a:extLst>
              <a:ext uri="{FF2B5EF4-FFF2-40B4-BE49-F238E27FC236}">
                <a16:creationId xmlns:a16="http://schemas.microsoft.com/office/drawing/2014/main" id="{839EF870-F678-A749-90F4-D884F7375373}"/>
              </a:ext>
            </a:extLst>
          </p:cNvPr>
          <p:cNvSpPr txBox="1"/>
          <p:nvPr/>
        </p:nvSpPr>
        <p:spPr>
          <a:xfrm>
            <a:off x="2943198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 dẫn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78">
            <a:extLst>
              <a:ext uri="{FF2B5EF4-FFF2-40B4-BE49-F238E27FC236}">
                <a16:creationId xmlns:a16="http://schemas.microsoft.com/office/drawing/2014/main" id="{81B1BA02-5F2A-FD48-87E7-3E2F825E5AF9}"/>
              </a:ext>
            </a:extLst>
          </p:cNvPr>
          <p:cNvSpPr txBox="1"/>
          <p:nvPr/>
        </p:nvSpPr>
        <p:spPr>
          <a:xfrm>
            <a:off x="2943198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78">
            <a:extLst>
              <a:ext uri="{FF2B5EF4-FFF2-40B4-BE49-F238E27FC236}">
                <a16:creationId xmlns:a16="http://schemas.microsoft.com/office/drawing/2014/main" id="{76030D96-2592-6B4B-A228-0229F9D9FA17}"/>
              </a:ext>
            </a:extLst>
          </p:cNvPr>
          <p:cNvSpPr txBox="1"/>
          <p:nvPr/>
        </p:nvSpPr>
        <p:spPr>
          <a:xfrm>
            <a:off x="586276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âm thanh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8" descr="Fire free icon">
            <a:extLst>
              <a:ext uri="{FF2B5EF4-FFF2-40B4-BE49-F238E27FC236}">
                <a16:creationId xmlns:a16="http://schemas.microsoft.com/office/drawing/2014/main" id="{C1968C3A-F877-0D4E-8784-3CD2AAF6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59" y="5794381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Fire free icon">
            <a:extLst>
              <a:ext uri="{FF2B5EF4-FFF2-40B4-BE49-F238E27FC236}">
                <a16:creationId xmlns:a16="http://schemas.microsoft.com/office/drawing/2014/main" id="{3D8F9E94-F14A-C443-A961-3A5E71CB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52" y="5794381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Fire free icon">
            <a:extLst>
              <a:ext uri="{FF2B5EF4-FFF2-40B4-BE49-F238E27FC236}">
                <a16:creationId xmlns:a16="http://schemas.microsoft.com/office/drawing/2014/main" id="{61E5F9AC-87C0-884A-8230-F35639DF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18" y="5794381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unning free icon">
            <a:extLst>
              <a:ext uri="{FF2B5EF4-FFF2-40B4-BE49-F238E27FC236}">
                <a16:creationId xmlns:a16="http://schemas.microsoft.com/office/drawing/2014/main" id="{B6827579-FCAC-6947-BE93-42DC847E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06" y="5791864"/>
            <a:ext cx="680297" cy="6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Atom free icon">
            <a:extLst>
              <a:ext uri="{FF2B5EF4-FFF2-40B4-BE49-F238E27FC236}">
                <a16:creationId xmlns:a16="http://schemas.microsoft.com/office/drawing/2014/main" id="{15A9FBCA-BF73-5D4F-8184-72963653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06" y="403913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peaker filled audio tool">
            <a:extLst>
              <a:ext uri="{FF2B5EF4-FFF2-40B4-BE49-F238E27FC236}">
                <a16:creationId xmlns:a16="http://schemas.microsoft.com/office/drawing/2014/main" id="{28047231-74AD-0C42-9E53-CCD03E49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55" y="3996202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ea level free icon">
            <a:extLst>
              <a:ext uri="{FF2B5EF4-FFF2-40B4-BE49-F238E27FC236}">
                <a16:creationId xmlns:a16="http://schemas.microsoft.com/office/drawing/2014/main" id="{F8F16964-820E-504C-A7E7-AE0A2937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59" y="399620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Spring free icon">
            <a:extLst>
              <a:ext uri="{FF2B5EF4-FFF2-40B4-BE49-F238E27FC236}">
                <a16:creationId xmlns:a16="http://schemas.microsoft.com/office/drawing/2014/main" id="{B55E5E7B-F174-8C41-B023-E5F62765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63" y="399620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4" grpId="0"/>
      <p:bldP spid="45" grpId="0"/>
      <p:bldP spid="48" grpId="0"/>
      <p:bldP spid="49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BD8C17-C44A-3B4D-9674-23D71EE023B3}"/>
              </a:ext>
            </a:extLst>
          </p:cNvPr>
          <p:cNvSpPr txBox="1"/>
          <p:nvPr/>
        </p:nvSpPr>
        <p:spPr>
          <a:xfrm>
            <a:off x="1592491" y="690830"/>
            <a:ext cx="1023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  <a:latin typeface="Chalkboard SE" panose="03050602040202020205" pitchFamily="66" charset="77"/>
              </a:rPr>
              <a:t>Vận dụng – Dự án chế tạo</a:t>
            </a:r>
          </a:p>
        </p:txBody>
      </p:sp>
      <p:pic>
        <p:nvPicPr>
          <p:cNvPr id="11" name="Picture 2" descr="People">
            <a:extLst>
              <a:ext uri="{FF2B5EF4-FFF2-40B4-BE49-F238E27FC236}">
                <a16:creationId xmlns:a16="http://schemas.microsoft.com/office/drawing/2014/main" id="{517B3018-AC5A-8841-B727-21D5A9BD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9" y="442546"/>
            <a:ext cx="1102910" cy="110291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D25CBE-5E32-E94E-BB94-B46908EFF755}"/>
              </a:ext>
            </a:extLst>
          </p:cNvPr>
          <p:cNvSpPr txBox="1"/>
          <p:nvPr/>
        </p:nvSpPr>
        <p:spPr>
          <a:xfrm>
            <a:off x="446848" y="2035324"/>
            <a:ext cx="4965809" cy="371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Chalkboard SE" panose="03050602040202020205" pitchFamily="66" charset="77"/>
              </a:rPr>
              <a:t>Chế tạo </a:t>
            </a:r>
            <a:r>
              <a:rPr lang="en-VN" sz="3600" b="1" dirty="0">
                <a:solidFill>
                  <a:srgbClr val="00B050"/>
                </a:solidFill>
                <a:latin typeface="Chalkboard SE" panose="03050602040202020205" pitchFamily="66" charset="77"/>
              </a:rPr>
              <a:t>ô tô chạy bằng phản lực </a:t>
            </a:r>
            <a:r>
              <a:rPr lang="en-VN" sz="3600" dirty="0">
                <a:latin typeface="Chalkboard SE" panose="03050602040202020205" pitchFamily="66" charset="77"/>
              </a:rPr>
              <a:t>(gợi ý: bóng bay, dây cao su</a:t>
            </a:r>
            <a:r>
              <a:rPr lang="en-VN" sz="3600">
                <a:latin typeface="Chalkboard SE" panose="03050602040202020205" pitchFamily="66" charset="77"/>
              </a:rPr>
              <a:t>,…). </a:t>
            </a:r>
            <a:endParaRPr lang="en-US" sz="3600">
              <a:latin typeface="Chalkboard SE" panose="03050602040202020205" pitchFamily="66" charset="77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VN" sz="3600">
                <a:latin typeface="Chalkboard SE" panose="03050602040202020205" pitchFamily="66" charset="77"/>
              </a:rPr>
              <a:t>Hãy </a:t>
            </a:r>
            <a:r>
              <a:rPr lang="en-VN" sz="3600" dirty="0">
                <a:latin typeface="Chalkboard SE" panose="03050602040202020205" pitchFamily="66" charset="77"/>
              </a:rPr>
              <a:t>tìm cách giúp ô tô đi được càng xa càng tốt.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ED8DB8-AE03-4E6E-8361-D29A422C9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305827"/>
              </p:ext>
            </p:extLst>
          </p:nvPr>
        </p:nvGraphicFramePr>
        <p:xfrm>
          <a:off x="6025510" y="1545455"/>
          <a:ext cx="5719641" cy="4899589"/>
        </p:xfrm>
        <a:graphic>
          <a:graphicData uri="http://schemas.openxmlformats.org/drawingml/2006/table">
            <a:tbl>
              <a:tblPr firstRow="1" bandRow="1"/>
              <a:tblGrid>
                <a:gridCol w="696443">
                  <a:extLst>
                    <a:ext uri="{9D8B030D-6E8A-4147-A177-3AD203B41FA5}">
                      <a16:colId xmlns:a16="http://schemas.microsoft.com/office/drawing/2014/main" val="767747974"/>
                    </a:ext>
                  </a:extLst>
                </a:gridCol>
                <a:gridCol w="3643534">
                  <a:extLst>
                    <a:ext uri="{9D8B030D-6E8A-4147-A177-3AD203B41FA5}">
                      <a16:colId xmlns:a16="http://schemas.microsoft.com/office/drawing/2014/main" val="3372138037"/>
                    </a:ext>
                  </a:extLst>
                </a:gridCol>
                <a:gridCol w="1379664">
                  <a:extLst>
                    <a:ext uri="{9D8B030D-6E8A-4147-A177-3AD203B41FA5}">
                      <a16:colId xmlns:a16="http://schemas.microsoft.com/office/drawing/2014/main" val="2429037259"/>
                    </a:ext>
                  </a:extLst>
                </a:gridCol>
              </a:tblGrid>
              <a:tr h="83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8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8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 tối đa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8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104966"/>
                  </a:ext>
                </a:extLst>
              </a:tr>
              <a:tr h="814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Ô tô sử dụng động cơ phản lực tự chế.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685861"/>
                  </a:ext>
                </a:extLst>
              </a:tr>
              <a:tr h="6651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Ô tô phải hoạt động đ</a:t>
                      </a: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ợc.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329304"/>
                  </a:ext>
                </a:extLst>
              </a:tr>
              <a:tr h="951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 ra đ</a:t>
                      </a: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ợc dạng năng lượng mà ô tô sử dụng để hoạt động.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678021"/>
                  </a:ext>
                </a:extLst>
              </a:tr>
              <a:tr h="951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Chế tạo từ các nguyên vật liệu tái chế, chi phí thấp.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42515"/>
                  </a:ext>
                </a:extLst>
              </a:tr>
              <a:tr h="68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Báo cáo rõ ràng mạch lạc.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76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265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ople">
            <a:extLst>
              <a:ext uri="{FF2B5EF4-FFF2-40B4-BE49-F238E27FC236}">
                <a16:creationId xmlns:a16="http://schemas.microsoft.com/office/drawing/2014/main" id="{807E54AC-7050-5746-A5EC-447C74E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" y="370840"/>
            <a:ext cx="875030" cy="87503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1658E-ACB7-B144-A3F4-582047083B67}"/>
              </a:ext>
            </a:extLst>
          </p:cNvPr>
          <p:cNvSpPr txBox="1"/>
          <p:nvPr/>
        </p:nvSpPr>
        <p:spPr>
          <a:xfrm>
            <a:off x="1440180" y="454412"/>
            <a:ext cx="482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Chalkboard SE" panose="03050602040202020205" pitchFamily="66" charset="77"/>
              </a:rPr>
              <a:t>Hoạt động nhóm đôi</a:t>
            </a:r>
          </a:p>
        </p:txBody>
      </p:sp>
      <p:pic>
        <p:nvPicPr>
          <p:cNvPr id="4" name="Picture 3" descr="Vì sao không nên hạ kính cửa sổ khi xe đang chạy?">
            <a:extLst>
              <a:ext uri="{FF2B5EF4-FFF2-40B4-BE49-F238E27FC236}">
                <a16:creationId xmlns:a16="http://schemas.microsoft.com/office/drawing/2014/main" id="{AAD1C974-F662-F344-8F7E-6EDEFF7A7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 bwMode="auto">
          <a:xfrm>
            <a:off x="1150564" y="1537482"/>
            <a:ext cx="2347223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ĐÁNH GIÁ] 40 Viên Pin Tiểu AA - Pin con thỏ - Pin rabbit, giá rẻ 59,000đ!  Xem đánh giá ... | CuaHangGiaRe.Vn">
            <a:extLst>
              <a:ext uri="{FF2B5EF4-FFF2-40B4-BE49-F238E27FC236}">
                <a16:creationId xmlns:a16="http://schemas.microsoft.com/office/drawing/2014/main" id="{95EEF343-821E-8E4C-A86F-EACD80A5C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b="5505"/>
          <a:stretch/>
        </p:blipFill>
        <p:spPr bwMode="auto">
          <a:xfrm>
            <a:off x="4226227" y="1537482"/>
            <a:ext cx="1666609" cy="1440000"/>
          </a:xfrm>
          <a:prstGeom prst="rect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Vì sao ngọn lửa lại bốc lên cao khi cháy? - VnExpress">
            <a:extLst>
              <a:ext uri="{FF2B5EF4-FFF2-40B4-BE49-F238E27FC236}">
                <a16:creationId xmlns:a16="http://schemas.microsoft.com/office/drawing/2014/main" id="{857601B1-3700-E24D-8CCB-1B7787657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76" y="1537482"/>
            <a:ext cx="192695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hy LEDs Are Better Than Any Other Light Source | REenergizeCO">
            <a:extLst>
              <a:ext uri="{FF2B5EF4-FFF2-40B4-BE49-F238E27FC236}">
                <a16:creationId xmlns:a16="http://schemas.microsoft.com/office/drawing/2014/main" id="{79527C33-3DA8-B344-AA29-5DD131A084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5"/>
          <a:stretch/>
        </p:blipFill>
        <p:spPr bwMode="auto">
          <a:xfrm>
            <a:off x="9276666" y="1566635"/>
            <a:ext cx="1665920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ỗi thường gặp khi tập đàn piano - Tiến Thành Music School">
            <a:extLst>
              <a:ext uri="{FF2B5EF4-FFF2-40B4-BE49-F238E27FC236}">
                <a16:creationId xmlns:a16="http://schemas.microsoft.com/office/drawing/2014/main" id="{B3EF18C5-DB60-7941-8DA9-670F6D89AA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6" y="4074319"/>
            <a:ext cx="1920715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3D model Book shelf books and book end | CGTrader">
            <a:extLst>
              <a:ext uri="{FF2B5EF4-FFF2-40B4-BE49-F238E27FC236}">
                <a16:creationId xmlns:a16="http://schemas.microsoft.com/office/drawing/2014/main" id="{C6871175-F8B7-5544-9634-302FBC175C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1784"/>
          <a:stretch/>
        </p:blipFill>
        <p:spPr bwMode="auto">
          <a:xfrm>
            <a:off x="3025622" y="4074319"/>
            <a:ext cx="1794872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9D029-9B5D-374F-A9E7-1BE934D322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1666" r="7527"/>
          <a:stretch/>
        </p:blipFill>
        <p:spPr bwMode="auto">
          <a:xfrm>
            <a:off x="5366385" y="4074319"/>
            <a:ext cx="1818627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hực phẩm cho mùa dịch nên chọn những loại nào - LavenderCare">
            <a:extLst>
              <a:ext uri="{FF2B5EF4-FFF2-40B4-BE49-F238E27FC236}">
                <a16:creationId xmlns:a16="http://schemas.microsoft.com/office/drawing/2014/main" id="{58271402-9BA3-4646-84F3-FF3846DABA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03" y="4079468"/>
            <a:ext cx="152334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onstruindo átomos - Portal de Educação do Instituto Claro">
            <a:extLst>
              <a:ext uri="{FF2B5EF4-FFF2-40B4-BE49-F238E27FC236}">
                <a16:creationId xmlns:a16="http://schemas.microsoft.com/office/drawing/2014/main" id="{371B8A05-FF24-B845-80B5-4E8D6C7D10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40" y="4074319"/>
            <a:ext cx="1987927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56">
            <a:extLst>
              <a:ext uri="{FF2B5EF4-FFF2-40B4-BE49-F238E27FC236}">
                <a16:creationId xmlns:a16="http://schemas.microsoft.com/office/drawing/2014/main" id="{CF0B79CE-1505-9F4B-A93C-E44FF476C54C}"/>
              </a:ext>
            </a:extLst>
          </p:cNvPr>
          <p:cNvSpPr txBox="1"/>
          <p:nvPr/>
        </p:nvSpPr>
        <p:spPr>
          <a:xfrm>
            <a:off x="1278965" y="3006635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Ô tô đang chuyển động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78">
            <a:extLst>
              <a:ext uri="{FF2B5EF4-FFF2-40B4-BE49-F238E27FC236}">
                <a16:creationId xmlns:a16="http://schemas.microsoft.com/office/drawing/2014/main" id="{9E20F147-DFA4-294D-8222-084FDCB37992}"/>
              </a:ext>
            </a:extLst>
          </p:cNvPr>
          <p:cNvSpPr txBox="1"/>
          <p:nvPr/>
        </p:nvSpPr>
        <p:spPr>
          <a:xfrm>
            <a:off x="4014321" y="3006635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Viên pin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8B736C94-81D6-404E-ACB6-FBB7EE96B6B9}"/>
              </a:ext>
            </a:extLst>
          </p:cNvPr>
          <p:cNvSpPr txBox="1"/>
          <p:nvPr/>
        </p:nvSpPr>
        <p:spPr>
          <a:xfrm>
            <a:off x="6539541" y="3006635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Ngọn lửa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34F7F565-0027-8E44-9973-EAE3220C9A06}"/>
              </a:ext>
            </a:extLst>
          </p:cNvPr>
          <p:cNvSpPr txBox="1"/>
          <p:nvPr/>
        </p:nvSpPr>
        <p:spPr>
          <a:xfrm>
            <a:off x="9064416" y="3006635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Bóng đèn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73">
            <a:extLst>
              <a:ext uri="{FF2B5EF4-FFF2-40B4-BE49-F238E27FC236}">
                <a16:creationId xmlns:a16="http://schemas.microsoft.com/office/drawing/2014/main" id="{0351F3D9-5239-A449-B7DB-AEBE256F8388}"/>
              </a:ext>
            </a:extLst>
          </p:cNvPr>
          <p:cNvSpPr txBox="1"/>
          <p:nvPr/>
        </p:nvSpPr>
        <p:spPr>
          <a:xfrm>
            <a:off x="463242" y="5575744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Tiếng đàn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627680DA-F1B1-A14E-821D-79DB30DAF267}"/>
              </a:ext>
            </a:extLst>
          </p:cNvPr>
          <p:cNvSpPr txBox="1"/>
          <p:nvPr/>
        </p:nvSpPr>
        <p:spPr>
          <a:xfrm>
            <a:off x="3025622" y="5575744"/>
            <a:ext cx="1794872" cy="15908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Cuốn sách trên giá sách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71">
            <a:extLst>
              <a:ext uri="{FF2B5EF4-FFF2-40B4-BE49-F238E27FC236}">
                <a16:creationId xmlns:a16="http://schemas.microsoft.com/office/drawing/2014/main" id="{08AC6000-32C8-BC48-A9E2-2D780A7ADF0A}"/>
              </a:ext>
            </a:extLst>
          </p:cNvPr>
          <p:cNvSpPr txBox="1"/>
          <p:nvPr/>
        </p:nvSpPr>
        <p:spPr>
          <a:xfrm>
            <a:off x="5366385" y="5575743"/>
            <a:ext cx="1794872" cy="13965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Dây chun đang bị </a:t>
            </a:r>
          </a:p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 giãn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69">
            <a:extLst>
              <a:ext uri="{FF2B5EF4-FFF2-40B4-BE49-F238E27FC236}">
                <a16:creationId xmlns:a16="http://schemas.microsoft.com/office/drawing/2014/main" id="{AE137774-20E9-ED44-BC82-BEF524D98A41}"/>
              </a:ext>
            </a:extLst>
          </p:cNvPr>
          <p:cNvSpPr txBox="1"/>
          <p:nvPr/>
        </p:nvSpPr>
        <p:spPr>
          <a:xfrm>
            <a:off x="7385565" y="5571514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Thực phẩm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BD1D1455-D354-EC4B-9037-FDA9DA6AF46E}"/>
              </a:ext>
            </a:extLst>
          </p:cNvPr>
          <p:cNvSpPr txBox="1"/>
          <p:nvPr/>
        </p:nvSpPr>
        <p:spPr>
          <a:xfrm>
            <a:off x="9748893" y="557151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Nguyên tử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92B580-1DF7-E143-AADA-FA3E0EC4D8BD}"/>
              </a:ext>
            </a:extLst>
          </p:cNvPr>
          <p:cNvSpPr/>
          <p:nvPr/>
        </p:nvSpPr>
        <p:spPr>
          <a:xfrm>
            <a:off x="911649" y="1431552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6502689-CBF5-D541-BE5D-A70F06D83178}"/>
              </a:ext>
            </a:extLst>
          </p:cNvPr>
          <p:cNvSpPr/>
          <p:nvPr/>
        </p:nvSpPr>
        <p:spPr>
          <a:xfrm>
            <a:off x="3987312" y="1431552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097246-485C-1D48-BEC4-C345384B9676}"/>
              </a:ext>
            </a:extLst>
          </p:cNvPr>
          <p:cNvSpPr/>
          <p:nvPr/>
        </p:nvSpPr>
        <p:spPr>
          <a:xfrm>
            <a:off x="320101" y="394569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FC0C33A-0914-7D4B-A2E9-A9AE7EBD0525}"/>
              </a:ext>
            </a:extLst>
          </p:cNvPr>
          <p:cNvSpPr/>
          <p:nvPr/>
        </p:nvSpPr>
        <p:spPr>
          <a:xfrm>
            <a:off x="2786707" y="394569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7AA7468-64DF-804F-BC6F-253E8461119E}"/>
              </a:ext>
            </a:extLst>
          </p:cNvPr>
          <p:cNvSpPr/>
          <p:nvPr/>
        </p:nvSpPr>
        <p:spPr>
          <a:xfrm>
            <a:off x="6382361" y="1437859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BA8D2D0-FF19-314B-A2E8-187C838E824D}"/>
              </a:ext>
            </a:extLst>
          </p:cNvPr>
          <p:cNvSpPr/>
          <p:nvPr/>
        </p:nvSpPr>
        <p:spPr>
          <a:xfrm>
            <a:off x="9037751" y="1431552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8B309F-6A62-144A-A1B8-9A287A877BD7}"/>
              </a:ext>
            </a:extLst>
          </p:cNvPr>
          <p:cNvSpPr/>
          <p:nvPr/>
        </p:nvSpPr>
        <p:spPr>
          <a:xfrm>
            <a:off x="5127470" y="394569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1FE5EE2-EC14-6440-8828-4DFE8C28ED95}"/>
              </a:ext>
            </a:extLst>
          </p:cNvPr>
          <p:cNvSpPr/>
          <p:nvPr/>
        </p:nvSpPr>
        <p:spPr>
          <a:xfrm>
            <a:off x="7491988" y="394569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13B483-3051-BC49-A044-1C3B6DFB8262}"/>
              </a:ext>
            </a:extLst>
          </p:cNvPr>
          <p:cNvSpPr/>
          <p:nvPr/>
        </p:nvSpPr>
        <p:spPr>
          <a:xfrm>
            <a:off x="9561225" y="394569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589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E4C3B-6805-A743-A371-8DC34F20A8E7}"/>
              </a:ext>
            </a:extLst>
          </p:cNvPr>
          <p:cNvSpPr txBox="1"/>
          <p:nvPr/>
        </p:nvSpPr>
        <p:spPr>
          <a:xfrm>
            <a:off x="1587690" y="286115"/>
            <a:ext cx="393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Chalkboard SE" panose="03050602040202020205" pitchFamily="66" charset="77"/>
              </a:rPr>
              <a:t>Hoạt động nhóm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512646" y="2155568"/>
            <a:ext cx="40887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Chalkboard SE" panose="03050602040202020205" pitchFamily="66" charset="77"/>
              </a:rPr>
              <a:t>Tìm hiểu sách giáo khoa trang 153, 154, 155, thảo luận </a:t>
            </a:r>
            <a:r>
              <a:rPr lang="en-VN" sz="3600" dirty="0">
                <a:solidFill>
                  <a:schemeClr val="accent2"/>
                </a:solidFill>
                <a:latin typeface="Chalkboard SE" panose="03050602040202020205" pitchFamily="66" charset="77"/>
              </a:rPr>
              <a:t>nhóm sáu </a:t>
            </a:r>
            <a:r>
              <a:rPr lang="en-VN" sz="3600" dirty="0">
                <a:latin typeface="Chalkboard SE" panose="03050602040202020205" pitchFamily="66" charset="77"/>
              </a:rPr>
              <a:t>trong </a:t>
            </a:r>
            <a:r>
              <a:rPr lang="en-VN" sz="3600" dirty="0">
                <a:solidFill>
                  <a:schemeClr val="accent2"/>
                </a:solidFill>
                <a:latin typeface="Chalkboard SE" panose="03050602040202020205" pitchFamily="66" charset="77"/>
              </a:rPr>
              <a:t>5 phút </a:t>
            </a:r>
            <a:r>
              <a:rPr lang="en-VN" sz="3600" dirty="0">
                <a:latin typeface="Chalkboard SE" panose="03050602040202020205" pitchFamily="66" charset="77"/>
              </a:rPr>
              <a:t>và hoàn thành </a:t>
            </a:r>
            <a:r>
              <a:rPr lang="en-VN" sz="3600" dirty="0">
                <a:solidFill>
                  <a:schemeClr val="accent2"/>
                </a:solidFill>
                <a:latin typeface="Chalkboard SE" panose="03050602040202020205" pitchFamily="66" charset="77"/>
              </a:rPr>
              <a:t>phiếu học tập số 2</a:t>
            </a:r>
            <a:r>
              <a:rPr lang="en-VN" sz="3600" dirty="0">
                <a:latin typeface="Chalkboard SE" panose="03050602040202020205" pitchFamily="66" charset="77"/>
              </a:rPr>
              <a:t>.</a:t>
            </a:r>
          </a:p>
        </p:txBody>
      </p:sp>
      <p:pic>
        <p:nvPicPr>
          <p:cNvPr id="5122" name="Picture 2" descr="A set of hands symbolizing a team or teamwork flat color icon for business apps and websites">
            <a:extLst>
              <a:ext uri="{FF2B5EF4-FFF2-40B4-BE49-F238E27FC236}">
                <a16:creationId xmlns:a16="http://schemas.microsoft.com/office/drawing/2014/main" id="{D623AD55-8074-2C41-B373-06A3C9FB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" y="442546"/>
            <a:ext cx="1102910" cy="110291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 MINUET - TIMER &amp; ALARM - Full HD - COUNTDOWN" descr="5 MINUET - TIMER &amp; ALARM - Full HD - COUNTDOWN">
            <a:hlinkClick r:id="" action="ppaction://media"/>
            <a:extLst>
              <a:ext uri="{FF2B5EF4-FFF2-40B4-BE49-F238E27FC236}">
                <a16:creationId xmlns:a16="http://schemas.microsoft.com/office/drawing/2014/main" id="{93354641-7B07-CA40-902D-760AACAFF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2320" y="311780"/>
            <a:ext cx="2148840" cy="1208722"/>
          </a:xfrm>
          <a:prstGeom prst="rect">
            <a:avLst/>
          </a:prstGeom>
        </p:spPr>
      </p:pic>
      <p:pic>
        <p:nvPicPr>
          <p:cNvPr id="5124" name="Picture 4" descr="solar panels on green field">
            <a:extLst>
              <a:ext uri="{FF2B5EF4-FFF2-40B4-BE49-F238E27FC236}">
                <a16:creationId xmlns:a16="http://schemas.microsoft.com/office/drawing/2014/main" id="{29946AB4-4F47-3B4B-9707-DC822C4A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4344" y="1877868"/>
            <a:ext cx="6805340" cy="452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471DBB-7EB7-8147-8003-0AFD97AB7151}"/>
              </a:ext>
            </a:extLst>
          </p:cNvPr>
          <p:cNvSpPr txBox="1"/>
          <p:nvPr/>
        </p:nvSpPr>
        <p:spPr>
          <a:xfrm>
            <a:off x="1587690" y="904164"/>
            <a:ext cx="7481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chemeClr val="accent2"/>
                </a:solidFill>
                <a:latin typeface="Chalkboard SE" panose="03050602040202020205" pitchFamily="66" charset="77"/>
              </a:rPr>
              <a:t>Tìm hiểu các dạng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9539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718663" y="922904"/>
            <a:ext cx="4172019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năng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chuyển động sẽ có động năng.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chuyển động càng nhanh thì động năng của vật càng lớn và ngược lại.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ray-and-black mallard ducks flying during day time">
            <a:extLst>
              <a:ext uri="{FF2B5EF4-FFF2-40B4-BE49-F238E27FC236}">
                <a16:creationId xmlns:a16="http://schemas.microsoft.com/office/drawing/2014/main" id="{4C1E9B77-C21A-834D-B908-E66D2316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4701" y="883171"/>
            <a:ext cx="3504801" cy="23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ning photography of gray coupe on road">
            <a:extLst>
              <a:ext uri="{FF2B5EF4-FFF2-40B4-BE49-F238E27FC236}">
                <a16:creationId xmlns:a16="http://schemas.microsoft.com/office/drawing/2014/main" id="{5F07345C-A51F-644A-8BEA-D15DACD6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7056" y="3453822"/>
            <a:ext cx="4792188" cy="27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men running on track field">
            <a:extLst>
              <a:ext uri="{FF2B5EF4-FFF2-40B4-BE49-F238E27FC236}">
                <a16:creationId xmlns:a16="http://schemas.microsoft.com/office/drawing/2014/main" id="{73DB6B03-7A6C-A64F-8977-62619EE21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b="22203"/>
          <a:stretch/>
        </p:blipFill>
        <p:spPr bwMode="auto">
          <a:xfrm flipH="1">
            <a:off x="8963521" y="883170"/>
            <a:ext cx="2257110" cy="23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70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6545181" y="898082"/>
            <a:ext cx="4991308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điện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nhà máy điện, pin,…cung cấp năng lượng điện.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điện được sử dụng rộng rãi trong sản xuất và đời sống.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háp Truyền Dẫn Dưới Bầu Trời Xám">
            <a:extLst>
              <a:ext uri="{FF2B5EF4-FFF2-40B4-BE49-F238E27FC236}">
                <a16:creationId xmlns:a16="http://schemas.microsoft.com/office/drawing/2014/main" id="{B008388E-ACA1-4348-97A0-700D4679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6" y="3878744"/>
            <a:ext cx="3077765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ilt shift lens photography of clear glass bulb">
            <a:extLst>
              <a:ext uri="{FF2B5EF4-FFF2-40B4-BE49-F238E27FC236}">
                <a16:creationId xmlns:a16="http://schemas.microsoft.com/office/drawing/2014/main" id="{B4595582-A5AB-7E4E-9A1F-6176E204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65" y="874366"/>
            <a:ext cx="4991308" cy="281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9CACD-FCBC-D143-8424-20281798A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92" r="1"/>
          <a:stretch/>
        </p:blipFill>
        <p:spPr>
          <a:xfrm>
            <a:off x="3748618" y="3870031"/>
            <a:ext cx="2535806" cy="2317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65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7657860" y="537984"/>
            <a:ext cx="4231708" cy="57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nhiệt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vật nóng như Mặt Trời, ngọn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lửa,…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đều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năng lượng nhiệt.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có nhiệt độ càng cao thì có năng lượng nhiệt càng lớn.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lose view of bonfire">
            <a:extLst>
              <a:ext uri="{FF2B5EF4-FFF2-40B4-BE49-F238E27FC236}">
                <a16:creationId xmlns:a16="http://schemas.microsoft.com/office/drawing/2014/main" id="{D028B514-9784-C848-965A-78ACBAF2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5" y="949235"/>
            <a:ext cx="3288770" cy="49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lack and white gas stove">
            <a:extLst>
              <a:ext uri="{FF2B5EF4-FFF2-40B4-BE49-F238E27FC236}">
                <a16:creationId xmlns:a16="http://schemas.microsoft.com/office/drawing/2014/main" id="{D4CD70B6-9601-344F-AD34-DFD935D4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98" y="3568280"/>
            <a:ext cx="3469559" cy="23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un setting over the horizon">
            <a:extLst>
              <a:ext uri="{FF2B5EF4-FFF2-40B4-BE49-F238E27FC236}">
                <a16:creationId xmlns:a16="http://schemas.microsoft.com/office/drawing/2014/main" id="{9078613D-3C56-3F4A-92DE-C9BB8B04E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/>
          <a:stretch/>
        </p:blipFill>
        <p:spPr bwMode="auto">
          <a:xfrm flipH="1">
            <a:off x="3899199" y="949235"/>
            <a:ext cx="3469558" cy="24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9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587457" y="501472"/>
            <a:ext cx="5005821" cy="57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ánh sáng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từ Mặt Trời, từ bóng đèn, từ ngọn lửa,…mang năng lượng ánh sáng.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năng lượng này mà con người cảm nhận được ánh sáng.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urned on clear glass light bulb">
            <a:extLst>
              <a:ext uri="{FF2B5EF4-FFF2-40B4-BE49-F238E27FC236}">
                <a16:creationId xmlns:a16="http://schemas.microsoft.com/office/drawing/2014/main" id="{985FD2CB-61C0-0449-A199-04E7064B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30442"/>
            <a:ext cx="2169594" cy="28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ilhouette of mountains under orange sky">
            <a:extLst>
              <a:ext uri="{FF2B5EF4-FFF2-40B4-BE49-F238E27FC236}">
                <a16:creationId xmlns:a16="http://schemas.microsoft.com/office/drawing/2014/main" id="{14FD3771-D793-C64A-8BFA-DA57FA1F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465"/>
            <a:ext cx="5508543" cy="3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Quà yêu có 1 không 2 của đom đóm mang lại cho con người – Mẹo hay cuộc sống">
            <a:extLst>
              <a:ext uri="{FF2B5EF4-FFF2-40B4-BE49-F238E27FC236}">
                <a16:creationId xmlns:a16="http://schemas.microsoft.com/office/drawing/2014/main" id="{28141203-6ACE-EC41-9CA8-2A96DD078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/>
          <a:stretch/>
        </p:blipFill>
        <p:spPr bwMode="auto">
          <a:xfrm flipH="1">
            <a:off x="8418414" y="3625800"/>
            <a:ext cx="3186129" cy="28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1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436660" y="898082"/>
            <a:ext cx="4641981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âm thanh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trống, tiếng đàn, tiếng hát,…mang năng lượng.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này giúp con người nghe được âm thanh.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Ảnh lưu trữ miễn phí về âm lượng, Âm nhạc, âm trầm">
            <a:extLst>
              <a:ext uri="{FF2B5EF4-FFF2-40B4-BE49-F238E27FC236}">
                <a16:creationId xmlns:a16="http://schemas.microsoft.com/office/drawing/2014/main" id="{9D75A11E-A5B5-1D4C-9EBB-1AF3AE77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12" y="3151608"/>
            <a:ext cx="4529209" cy="301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oy singing on microphone with pop filter">
            <a:extLst>
              <a:ext uri="{FF2B5EF4-FFF2-40B4-BE49-F238E27FC236}">
                <a16:creationId xmlns:a16="http://schemas.microsoft.com/office/drawing/2014/main" id="{2C70AEEC-AF36-1F4D-B33B-9E4BDF41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566" y="713411"/>
            <a:ext cx="3398479" cy="22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woman playing ukulele at daytime">
            <a:extLst>
              <a:ext uri="{FF2B5EF4-FFF2-40B4-BE49-F238E27FC236}">
                <a16:creationId xmlns:a16="http://schemas.microsoft.com/office/drawing/2014/main" id="{99979797-2594-FB41-BD69-9AAF2408C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/>
          <a:stretch/>
        </p:blipFill>
        <p:spPr bwMode="auto">
          <a:xfrm>
            <a:off x="5374205" y="725785"/>
            <a:ext cx="2708797" cy="22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3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468159" y="312156"/>
            <a:ext cx="3698459" cy="643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năng đàn hồi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như lò xo, dây cao su, đệm hơi, cánh cung,… khi bị biến dạng sẽ có thế năng đàn hồi.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đó biến dạng càng nhiều thì có thế năng đàn hồi càng lớn.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🔥Dây kéo lò xo tập... - Cửa hàng dụng cụ thể thao Tâm Chính | Facebook">
            <a:extLst>
              <a:ext uri="{FF2B5EF4-FFF2-40B4-BE49-F238E27FC236}">
                <a16:creationId xmlns:a16="http://schemas.microsoft.com/office/drawing/2014/main" id="{30EF8F2C-C32D-6F47-9C3B-BF4771092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42" y="3549691"/>
            <a:ext cx="4270827" cy="28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ách làm súng cao su bắn đạn giấy">
            <a:extLst>
              <a:ext uri="{FF2B5EF4-FFF2-40B4-BE49-F238E27FC236}">
                <a16:creationId xmlns:a16="http://schemas.microsoft.com/office/drawing/2014/main" id="{109E819D-BF7F-FC4E-9D30-700571F5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08" y="596857"/>
            <a:ext cx="5641192" cy="27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Đánh giá nệm cao su nhân tạo có tốt hay không">
            <a:extLst>
              <a:ext uri="{FF2B5EF4-FFF2-40B4-BE49-F238E27FC236}">
                <a16:creationId xmlns:a16="http://schemas.microsoft.com/office/drawing/2014/main" id="{5DF1C32E-6241-6C4E-8863-79CCA4F72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4"/>
          <a:stretch/>
        </p:blipFill>
        <p:spPr bwMode="auto">
          <a:xfrm>
            <a:off x="4487211" y="3527267"/>
            <a:ext cx="2859578" cy="28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8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870</Words>
  <Application>Microsoft Office PowerPoint</Application>
  <PresentationFormat>Widescreen</PresentationFormat>
  <Paragraphs>146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Chalkboard SE</vt:lpstr>
      <vt:lpstr>Phosphate Inline</vt:lpstr>
      <vt:lpstr>SignPainter-HouseScript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243</cp:revision>
  <dcterms:created xsi:type="dcterms:W3CDTF">2021-06-15T07:05:49Z</dcterms:created>
  <dcterms:modified xsi:type="dcterms:W3CDTF">2023-05-09T03:00:28Z</dcterms:modified>
</cp:coreProperties>
</file>