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86" r:id="rId2"/>
    <p:sldId id="278" r:id="rId3"/>
    <p:sldId id="281" r:id="rId4"/>
    <p:sldId id="287" r:id="rId5"/>
    <p:sldId id="259" r:id="rId6"/>
    <p:sldId id="260" r:id="rId7"/>
    <p:sldId id="261" r:id="rId8"/>
    <p:sldId id="264" r:id="rId9"/>
    <p:sldId id="263" r:id="rId10"/>
    <p:sldId id="28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0FB7BD"/>
    <a:srgbClr val="048DA4"/>
    <a:srgbClr val="008000"/>
    <a:srgbClr val="3333CC"/>
    <a:srgbClr val="0066FF"/>
    <a:srgbClr val="10CDD2"/>
    <a:srgbClr val="A6A6A6"/>
    <a:srgbClr val="C0E6E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1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11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39187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UNIT 1: MY NEW SCHOOL</a:t>
            </a:r>
            <a:endParaRPr lang="en-GB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1271451"/>
            <a:ext cx="8386354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1887" y="927652"/>
            <a:ext cx="8429896" cy="4426226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b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4800" b="1" u="sng" dirty="0"/>
            </a:br>
            <a:r>
              <a:rPr lang="en-US" sz="4800" dirty="0"/>
              <a:t>- </a:t>
            </a:r>
            <a:r>
              <a:rPr lang="en-US" sz="4800" b="1" dirty="0"/>
              <a:t>Learn by heart all the new words.</a:t>
            </a:r>
            <a:br>
              <a:rPr lang="en-US" sz="4800" b="1" dirty="0"/>
            </a:br>
            <a:r>
              <a:rPr lang="en-US" sz="4800" b="1" dirty="0"/>
              <a:t>- Prepare  Lesson 2 ( A closer look 1/p8)</a:t>
            </a:r>
            <a:r>
              <a:rPr lang="en-US" sz="48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415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48193" y="2520959"/>
            <a:ext cx="40274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uniform (n):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767283" y="2546418"/>
            <a:ext cx="41952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-69248" y="4703873"/>
            <a:ext cx="3810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- smart (a):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902430" y="4718985"/>
            <a:ext cx="48536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4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40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03414" y="1703540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* </a:t>
            </a:r>
            <a:r>
              <a:rPr lang="en-US" sz="3200" b="1" i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1193" y="5728828"/>
            <a:ext cx="4426201" cy="7694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FontTx/>
              <a:buChar char="-"/>
            </a:pP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put on (</a:t>
            </a:r>
            <a:r>
              <a:rPr lang="en-US" sz="4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phr.v</a:t>
            </a: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258680" y="5832800"/>
            <a:ext cx="4885320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6345" y="1092441"/>
            <a:ext cx="4288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A special day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31193" y="3615674"/>
            <a:ext cx="3757333" cy="7694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heavy ( </a:t>
            </a:r>
            <a:r>
              <a:rPr lang="en-US" sz="4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3721896" y="3599061"/>
            <a:ext cx="2286000" cy="7694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4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en-US" sz="44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6" descr="5 Mẫu áo đồng phục quần xanh áo trắng đi học rẻ đẹ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72" y="1791349"/>
            <a:ext cx="2353636" cy="31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37301" y="1144244"/>
            <a:ext cx="5330259" cy="584775"/>
          </a:xfrm>
          <a:prstGeom prst="rect">
            <a:avLst/>
          </a:prstGeom>
          <a:solidFill>
            <a:srgbClr val="0FB7B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</a:rPr>
              <a:t>LESSON 1: Getting started </a:t>
            </a:r>
            <a:endParaRPr lang="en-GB" sz="3200" b="1" dirty="0">
              <a:solidFill>
                <a:schemeClr val="bg1"/>
              </a:solidFill>
              <a:latin typeface=".Vn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48193" y="13061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UNIT 1: MY NEW SCHOOL</a:t>
            </a:r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97" y="2182320"/>
            <a:ext cx="2902851" cy="2712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31" y="1658741"/>
            <a:ext cx="2589717" cy="24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19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  <p:bldP spid="28680" grpId="0"/>
      <p:bldP spid="28681" grpId="0"/>
      <p:bldP spid="7" grpId="0" animBg="1" autoUpdateAnimBg="0"/>
      <p:bldP spid="2" grpId="0" animBg="1" autoUpdateAnimBg="0"/>
      <p:bldP spid="22" grpId="0" animBg="1" autoUpdateAnimBg="0"/>
      <p:bldP spid="2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8357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864703"/>
            <a:ext cx="197249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Matching </a:t>
            </a: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257109" y="3610198"/>
            <a:ext cx="2133600" cy="1447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heavy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447948" y="3459189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800" b="1" dirty="0"/>
              <a:t>put on</a:t>
            </a: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217819" y="1914259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uniform</a:t>
            </a:r>
            <a:endParaRPr lang="en-US" sz="4000" b="1" dirty="0">
              <a:solidFill>
                <a:srgbClr val="3333CC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217819" y="4970417"/>
            <a:ext cx="2133600" cy="1447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5400" b="1" dirty="0">
                <a:solidFill>
                  <a:srgbClr val="3333CC"/>
                </a:solidFill>
              </a:rPr>
              <a:t>smart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30629"/>
            <a:ext cx="7132320" cy="707886"/>
          </a:xfrm>
          <a:prstGeom prst="rect">
            <a:avLst/>
          </a:prstGeom>
          <a:solidFill>
            <a:srgbClr val="0FB7B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UNIT 1: MY NEW SCHOOL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39831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72005" y="806860"/>
            <a:ext cx="428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FB7BD"/>
                </a:solidFill>
              </a:rPr>
              <a:t>A special day</a:t>
            </a:r>
          </a:p>
        </p:txBody>
      </p:sp>
      <p:pic>
        <p:nvPicPr>
          <p:cNvPr id="2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D924E5DE-CA51-42B3-A99B-8CCDF3CD4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286" y="188216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0355" y="1898469"/>
            <a:ext cx="614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Vy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1860" y="2377441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Phong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7104" y="2483244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Duy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7" y="1166945"/>
            <a:ext cx="8630303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Oh, this is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And a new uniform,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Thanks,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9100" y="473869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A special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7" name="20201130_tienganh6_kntt_B1_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0773" y="38870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9"/>
            <a:ext cx="827313" cy="849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66354"/>
            <a:ext cx="7808997" cy="954107"/>
          </a:xfrm>
          <a:prstGeom prst="rect">
            <a:avLst/>
          </a:prstGeom>
          <a:solidFill>
            <a:srgbClr val="0FB7B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205834"/>
              </p:ext>
            </p:extLst>
          </p:nvPr>
        </p:nvGraphicFramePr>
        <p:xfrm>
          <a:off x="304800" y="1292152"/>
          <a:ext cx="8434251" cy="54116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05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8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5349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93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/>
                        <a:t>Vy</a:t>
                      </a:r>
                      <a:r>
                        <a:rPr lang="en-US" sz="3200" b="0" dirty="0"/>
                        <a:t>, </a:t>
                      </a:r>
                      <a:r>
                        <a:rPr lang="en-US" sz="3200" b="0" dirty="0" err="1"/>
                        <a:t>Phong</a:t>
                      </a:r>
                      <a:r>
                        <a:rPr lang="en-US" sz="3200" b="0" dirty="0"/>
                        <a:t>, and </a:t>
                      </a:r>
                      <a:r>
                        <a:rPr lang="en-US" sz="3200" b="0" dirty="0" err="1"/>
                        <a:t>Duy</a:t>
                      </a:r>
                      <a:r>
                        <a:rPr lang="en-US" sz="3200" b="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34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/>
                        <a:t>Duy</a:t>
                      </a:r>
                      <a:r>
                        <a:rPr lang="en-US" sz="3200" b="0" dirty="0"/>
                        <a:t> is </a:t>
                      </a:r>
                      <a:r>
                        <a:rPr lang="en-US" sz="3200" b="0" dirty="0" err="1"/>
                        <a:t>Phong’s</a:t>
                      </a:r>
                      <a:r>
                        <a:rPr lang="en-US" sz="3200" b="0" dirty="0"/>
                        <a:t>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93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/>
                        <a:t>Phong</a:t>
                      </a:r>
                      <a:r>
                        <a:rPr lang="en-US" sz="3200" b="0" dirty="0"/>
                        <a:t> says </a:t>
                      </a:r>
                      <a:r>
                        <a:rPr lang="en-US" sz="3200" b="0" dirty="0" err="1"/>
                        <a:t>Duy</a:t>
                      </a:r>
                      <a:r>
                        <a:rPr lang="en-US" sz="3200" b="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93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093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/>
                        <a:t>Phong</a:t>
                      </a:r>
                      <a:r>
                        <a:rPr lang="en-US" sz="3200" b="0" dirty="0"/>
                        <a:t>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7060220" y="1966794"/>
            <a:ext cx="52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946960" y="2863211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6954574" y="3596811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6954573" y="465857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946960" y="575548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1006" y="2912410"/>
            <a:ext cx="5807039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Vy</a:t>
            </a:r>
            <a:r>
              <a:rPr lang="en-US" sz="3200" dirty="0">
                <a:solidFill>
                  <a:srgbClr val="FF0000"/>
                </a:solidFill>
              </a:rPr>
              <a:t>: oh, this is </a:t>
            </a:r>
            <a:r>
              <a:rPr lang="en-US" sz="3200" dirty="0" err="1">
                <a:solidFill>
                  <a:srgbClr val="FF0000"/>
                </a:solidFill>
              </a:rPr>
              <a:t>Duy</a:t>
            </a:r>
            <a:r>
              <a:rPr lang="en-US" sz="3200" dirty="0">
                <a:solidFill>
                  <a:srgbClr val="FF0000"/>
                </a:solidFill>
              </a:rPr>
              <a:t>, my new friend.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9442" y="5817036"/>
            <a:ext cx="6275308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Phong</a:t>
            </a:r>
            <a:r>
              <a:rPr lang="en-US" sz="3200" dirty="0">
                <a:solidFill>
                  <a:srgbClr val="FF0000"/>
                </a:solidFill>
              </a:rPr>
              <a:t>: Let me put on my uniform. …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64474" y="152948"/>
            <a:ext cx="8186762" cy="584775"/>
          </a:xfrm>
          <a:prstGeom prst="rect">
            <a:avLst/>
          </a:prstGeom>
          <a:solidFill>
            <a:srgbClr val="0FB7BD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0613" y="2376750"/>
            <a:ext cx="8415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Students               their uniforms on Monday.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518134" y="2950706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5695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Vy</a:t>
            </a:r>
            <a:r>
              <a:rPr lang="en-US" sz="3600" dirty="0"/>
              <a:t>           a new friend, Duy.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499100" y="3658706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6105" y="3906613"/>
            <a:ext cx="8507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Do </a:t>
            </a:r>
            <a:r>
              <a:rPr lang="en-US" sz="3200" dirty="0" err="1"/>
              <a:t>Phong</a:t>
            </a:r>
            <a:r>
              <a:rPr lang="en-US" sz="3200" dirty="0"/>
              <a:t>, </a:t>
            </a:r>
            <a:r>
              <a:rPr lang="en-US" sz="3200" dirty="0" err="1"/>
              <a:t>Vy</a:t>
            </a:r>
            <a:r>
              <a:rPr lang="en-US" sz="3200" dirty="0"/>
              <a:t>, and </a:t>
            </a:r>
            <a:r>
              <a:rPr lang="en-US" sz="3200" dirty="0" err="1"/>
              <a:t>Duy</a:t>
            </a:r>
            <a:r>
              <a:rPr lang="en-US" sz="3200" dirty="0"/>
              <a:t>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827817" y="4397405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1521" y="4965940"/>
            <a:ext cx="8085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9926" y="4409513"/>
            <a:ext cx="291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Yes, they do.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847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                 do you like to study?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2094779" y="6197824"/>
            <a:ext cx="1664326" cy="39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to study English and history.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07403" y="969924"/>
            <a:ext cx="7753501" cy="755028"/>
          </a:xfrm>
          <a:prstGeom prst="roundRect">
            <a:avLst>
              <a:gd name="adj" fmla="val 16116"/>
            </a:avLst>
          </a:prstGeom>
          <a:solidFill>
            <a:srgbClr val="0FB7BD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TextBox 53"/>
          <p:cNvSpPr txBox="1"/>
          <p:nvPr/>
        </p:nvSpPr>
        <p:spPr>
          <a:xfrm>
            <a:off x="1211653" y="1048305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59636" y="1058027"/>
            <a:ext cx="128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88116" y="1022932"/>
            <a:ext cx="163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59105" y="1055950"/>
            <a:ext cx="1961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84881" y="1022931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7561040" y="547417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827817" y="3845057"/>
            <a:ext cx="112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524531" y="2415018"/>
            <a:ext cx="175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2043339" y="5678587"/>
            <a:ext cx="199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7333908" y="4965940"/>
            <a:ext cx="189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478083" y="3118765"/>
            <a:ext cx="107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has</a:t>
            </a:r>
          </a:p>
        </p:txBody>
      </p:sp>
      <p:sp>
        <p:nvSpPr>
          <p:cNvPr id="2" name="Oval 1"/>
          <p:cNvSpPr/>
          <p:nvPr/>
        </p:nvSpPr>
        <p:spPr>
          <a:xfrm>
            <a:off x="4955177" y="2376750"/>
            <a:ext cx="1759132" cy="684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358259" y="3096551"/>
            <a:ext cx="2596918" cy="684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00255" y="3834576"/>
            <a:ext cx="3422072" cy="684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688342" y="4931552"/>
            <a:ext cx="1759132" cy="684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644163" y="6099869"/>
            <a:ext cx="3884678" cy="684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  <p:bldP spid="2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52949" y="91339"/>
            <a:ext cx="7564034" cy="892552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5596" y="1729646"/>
            <a:ext cx="328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32292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12828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469370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40427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pencil case</a:t>
            </a:r>
          </a:p>
        </p:txBody>
      </p:sp>
      <p:pic>
        <p:nvPicPr>
          <p:cNvPr id="28" name="20201130_tienganh6_kntt_B1_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6872" y="506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902494" y="60331"/>
            <a:ext cx="7652208" cy="892552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28396" y="12559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1166686" y="3883827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66686" y="4573589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47589" y="1516326"/>
            <a:ext cx="7807112" cy="415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Chairs, tables, desk, book, notebook, picture, clock, school bags, backpack, board, books, pen, flower pot, pencil, rubber, pencil sharpener, pencil case, calculator, compass, …</a:t>
            </a:r>
            <a:endParaRPr lang="en-GB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2057</TotalTime>
  <Words>507</Words>
  <Application>Microsoft Office PowerPoint</Application>
  <PresentationFormat>On-screen Show (4:3)</PresentationFormat>
  <Paragraphs>99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.VnArial</vt:lpstr>
      <vt:lpstr>Arial</vt:lpstr>
      <vt:lpstr>Calibri</vt:lpstr>
      <vt:lpstr>Calibri Light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Homework  - Learn by heart all the new words. - Prepare  Lesson 2 ( A closer look 1/p8).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123</cp:revision>
  <dcterms:created xsi:type="dcterms:W3CDTF">2020-12-09T02:04:09Z</dcterms:created>
  <dcterms:modified xsi:type="dcterms:W3CDTF">2023-09-07T00:46:15Z</dcterms:modified>
</cp:coreProperties>
</file>