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79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281" r:id="rId13"/>
    <p:sldId id="315" r:id="rId14"/>
    <p:sldId id="316" r:id="rId15"/>
    <p:sldId id="283" r:id="rId16"/>
    <p:sldId id="337" r:id="rId17"/>
    <p:sldId id="298" r:id="rId18"/>
    <p:sldId id="318" r:id="rId19"/>
    <p:sldId id="331" r:id="rId20"/>
    <p:sldId id="342" r:id="rId21"/>
    <p:sldId id="343" r:id="rId22"/>
    <p:sldId id="313" r:id="rId23"/>
    <p:sldId id="347" r:id="rId24"/>
    <p:sldId id="314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Do" initials="E" lastIdx="3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  <p:cmAuthor id="2" name="Hoai Linh" initials="Q" lastIdx="1" clrIdx="1">
    <p:extLst>
      <p:ext uri="{19B8F6BF-5375-455C-9EA6-DF929625EA0E}">
        <p15:presenceInfo xmlns:p15="http://schemas.microsoft.com/office/powerpoint/2012/main" userId="d05decfa4a3197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AB"/>
    <a:srgbClr val="F7941E"/>
    <a:srgbClr val="00A9A5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EFD15-BAF5-4BF2-8F04-A36684B0CB18}" v="1" dt="2022-01-11T02:58:18.252"/>
    <p1510:client id="{E222AFE6-5853-4D33-9C76-03C774C25FF8}" v="840" dt="2022-01-12T01:52:16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4" autoAdjust="0"/>
    <p:restoredTop sz="94621"/>
  </p:normalViewPr>
  <p:slideViewPr>
    <p:cSldViewPr snapToGrid="0" showGuides="1">
      <p:cViewPr varScale="1">
        <p:scale>
          <a:sx n="68" d="100"/>
          <a:sy n="68" d="100"/>
        </p:scale>
        <p:origin x="9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HEALTHY LIVING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Things to go out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Healthy activities</a:t>
          </a:r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HEALTHY LIVING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Things to go out</a:t>
          </a:r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Healthy activities</a:t>
          </a:r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3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5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0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6363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2567" y="2419075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FB7BD"/>
                </a:solidFill>
              </a:rPr>
              <a:t>Lets </a:t>
            </a:r>
            <a:r>
              <a:rPr lang="en-US" sz="3200" b="1" dirty="0">
                <a:solidFill>
                  <a:srgbClr val="0FB7BD"/>
                </a:solidFill>
              </a:rPr>
              <a:t>go out!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529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C9A945-AD28-4058-9CF6-7A85DECE9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656" y="3117321"/>
            <a:ext cx="4534213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575734" y="908050"/>
            <a:ext cx="45127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 eat...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074863"/>
            <a:ext cx="355176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8" y="2074863"/>
            <a:ext cx="4069569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37" y="2074863"/>
            <a:ext cx="367364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575734" y="4872039"/>
            <a:ext cx="3263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sandwich</a:t>
            </a:r>
          </a:p>
        </p:txBody>
      </p:sp>
      <p:sp>
        <p:nvSpPr>
          <p:cNvPr id="14346" name="WordArt 10"/>
          <p:cNvSpPr>
            <a:spLocks noChangeArrowheads="1" noChangeShapeType="1" noTextEdit="1"/>
          </p:cNvSpPr>
          <p:nvPr/>
        </p:nvSpPr>
        <p:spPr bwMode="auto">
          <a:xfrm>
            <a:off x="8593500" y="4909638"/>
            <a:ext cx="259291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toast</a:t>
            </a:r>
          </a:p>
        </p:txBody>
      </p:sp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4721893" y="4872039"/>
            <a:ext cx="259291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fruits</a:t>
            </a:r>
          </a:p>
        </p:txBody>
      </p:sp>
    </p:spTree>
    <p:extLst>
      <p:ext uri="{BB962C8B-B14F-4D97-AF65-F5344CB8AC3E}">
        <p14:creationId xmlns:p14="http://schemas.microsoft.com/office/powerpoint/2010/main" val="23783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5" grpId="0"/>
      <p:bldP spid="14346" grpId="0"/>
      <p:bldP spid="143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65150"/>
            <a:ext cx="1991784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2832100" y="476251"/>
            <a:ext cx="4320117" cy="1223963"/>
          </a:xfrm>
          <a:prstGeom prst="wedgeRoundRectCallout">
            <a:avLst>
              <a:gd name="adj1" fmla="val -66708"/>
              <a:gd name="adj2" fmla="val -1446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-US" sz="2400" b="1">
                <a:solidFill>
                  <a:srgbClr val="FFFF00"/>
                </a:solidFill>
              </a:rPr>
              <a:t>WE ARE WHAT WE EAT, SO EAT HEALTHILY TO LIVE HEALTHILY!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6" y="2636839"/>
            <a:ext cx="335592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16" y="2676294"/>
            <a:ext cx="3753853" cy="198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21" y="2636839"/>
            <a:ext cx="3844759" cy="196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WordArt 16"/>
          <p:cNvSpPr>
            <a:spLocks noChangeArrowheads="1" noChangeShapeType="1" noTextEdit="1"/>
          </p:cNvSpPr>
          <p:nvPr/>
        </p:nvSpPr>
        <p:spPr bwMode="auto">
          <a:xfrm>
            <a:off x="8113185" y="4874963"/>
            <a:ext cx="29760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pop corn</a:t>
            </a:r>
          </a:p>
        </p:txBody>
      </p:sp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955897" y="4827004"/>
            <a:ext cx="259291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pizza</a:t>
            </a:r>
          </a:p>
        </p:txBody>
      </p:sp>
      <p:sp>
        <p:nvSpPr>
          <p:cNvPr id="15378" name="WordArt 18"/>
          <p:cNvSpPr>
            <a:spLocks noChangeArrowheads="1" noChangeShapeType="1" noTextEdit="1"/>
          </p:cNvSpPr>
          <p:nvPr/>
        </p:nvSpPr>
        <p:spPr bwMode="auto">
          <a:xfrm>
            <a:off x="4176184" y="4773217"/>
            <a:ext cx="297603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burger &amp; fries</a:t>
            </a:r>
          </a:p>
        </p:txBody>
      </p:sp>
      <p:sp>
        <p:nvSpPr>
          <p:cNvPr id="3" name="Multiply 2"/>
          <p:cNvSpPr/>
          <p:nvPr/>
        </p:nvSpPr>
        <p:spPr>
          <a:xfrm>
            <a:off x="431800" y="2508250"/>
            <a:ext cx="11241628" cy="33928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76" grpId="0"/>
      <p:bldP spid="15377" grpId="0"/>
      <p:bldP spid="1537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3508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popular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662" y="4142926"/>
            <a:ext cx="4991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C000"/>
                </a:solidFill>
              </a:rPr>
              <a:t>phổ </a:t>
            </a:r>
            <a:r>
              <a:rPr lang="en-US" sz="3600" dirty="0" err="1">
                <a:solidFill>
                  <a:srgbClr val="FFC000"/>
                </a:solidFill>
              </a:rPr>
              <a:t>biến</a:t>
            </a:r>
            <a:r>
              <a:rPr lang="en-US" sz="3600" dirty="0">
                <a:solidFill>
                  <a:srgbClr val="FFC000"/>
                </a:solidFill>
              </a:rPr>
              <a:t>, </a:t>
            </a:r>
            <a:r>
              <a:rPr lang="en-US" sz="3600" dirty="0" err="1">
                <a:solidFill>
                  <a:srgbClr val="FFC000"/>
                </a:solidFill>
              </a:rPr>
              <a:t>nổi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tiếng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5103" y="3054196"/>
            <a:ext cx="2610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ˈpɒpjələ(r)/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p 11 ảnh nhóm blackpink đẹp nhất mới nhất năm 2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3558"/>
            <a:ext cx="5408548" cy="360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pul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67" y="1908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96945" y="16758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F7941E"/>
                </a:solidFill>
              </a:rPr>
              <a:t>fresh</a:t>
            </a:r>
            <a:r>
              <a:rPr lang="en-US" sz="4800" b="1">
                <a:solidFill>
                  <a:srgbClr val="F7941E"/>
                </a:solidFill>
              </a:rPr>
              <a:t> </a:t>
            </a:r>
            <a:r>
              <a:rPr lang="en-US" sz="4400" b="1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1684" y="4350678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C000"/>
                </a:solidFill>
              </a:rPr>
              <a:t>tươi, mới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2411" y="3180424"/>
            <a:ext cx="1229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freʃ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re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178" y="2028535"/>
            <a:ext cx="609600" cy="609600"/>
          </a:xfrm>
          <a:prstGeom prst="rect">
            <a:avLst/>
          </a:prstGeom>
        </p:spPr>
      </p:pic>
      <p:pic>
        <p:nvPicPr>
          <p:cNvPr id="2050" name="Picture 2" descr="Vegetables Images | Free Vectors, Stock Photos &amp; PS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52" y="1145977"/>
            <a:ext cx="6079018" cy="40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5093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F7941E"/>
                </a:solidFill>
              </a:rPr>
              <a:t>join</a:t>
            </a:r>
            <a:r>
              <a:rPr lang="en-US" sz="4800" b="1">
                <a:solidFill>
                  <a:srgbClr val="F7941E"/>
                </a:solidFill>
              </a:rPr>
              <a:t> </a:t>
            </a:r>
            <a:r>
              <a:rPr lang="en-US" sz="4400" b="1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6463" y="426111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C000"/>
                </a:solidFill>
              </a:rPr>
              <a:t>tham gia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3415" y="3123163"/>
            <a:ext cx="1636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dʒɔɪn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jo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63" y="2003574"/>
            <a:ext cx="609600" cy="609600"/>
          </a:xfrm>
          <a:prstGeom prst="rect">
            <a:avLst/>
          </a:prstGeom>
        </p:spPr>
      </p:pic>
      <p:pic>
        <p:nvPicPr>
          <p:cNvPr id="3074" name="Picture 2" descr="Join hands&quot; nghĩa là gì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33" y="1278596"/>
            <a:ext cx="6500020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862535"/>
              </p:ext>
            </p:extLst>
          </p:nvPr>
        </p:nvGraphicFramePr>
        <p:xfrm>
          <a:off x="914769" y="1265797"/>
          <a:ext cx="10459085" cy="46858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8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72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popular (a)</a:t>
                      </a:r>
                      <a:endParaRPr lang="en-US" sz="3200" b="1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/ˈpɒpjələr/</a:t>
                      </a:r>
                      <a:endParaRPr lang="en-US" sz="3200" b="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phổ biến, nổi tiếng</a:t>
                      </a:r>
                      <a:endParaRPr lang="en-US" sz="3200" b="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7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fresh (a)</a:t>
                      </a:r>
                      <a:endParaRPr lang="en-US" sz="3200" b="1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/freʃ/</a:t>
                      </a:r>
                      <a:endParaRPr lang="en-US" sz="3200" b="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tươi, mới</a:t>
                      </a:r>
                      <a:endParaRPr lang="en-US" sz="3200" b="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7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join (v)</a:t>
                      </a:r>
                      <a:endParaRPr lang="en-US" sz="3200" b="1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/dʒɔɪn/</a:t>
                      </a:r>
                      <a:endParaRPr lang="en-US" sz="3200" b="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tham gia</a:t>
                      </a:r>
                      <a:endParaRPr lang="vi-VN" sz="3200" b="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385438" y="1083306"/>
            <a:ext cx="1155256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Mi: This is a nice picture</a:t>
            </a:r>
            <a:r>
              <a:rPr lang="en-US" sz="2400">
                <a:solidFill>
                  <a:srgbClr val="FFC000"/>
                </a:solidFill>
                <a:latin typeface="ChronicaPro-Book"/>
              </a:rPr>
              <a:t>, Mark.</a:t>
            </a:r>
            <a:endParaRPr lang="en-US" sz="2400" dirty="0">
              <a:solidFill>
                <a:srgbClr val="FFC000"/>
              </a:solidFill>
              <a:latin typeface="ChronicaPro-Book"/>
            </a:endParaRP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Mark: That’s my dad and I boating at Yen So Park.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Mi: It also see a lot of people exercise there.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Mark: Yes, it’s a popular place for people in my </a:t>
            </a:r>
            <a:r>
              <a:rPr lang="en-US" sz="2400" dirty="0" err="1">
                <a:solidFill>
                  <a:srgbClr val="FFC000"/>
                </a:solidFill>
                <a:latin typeface="ChronicaPro-Book"/>
              </a:rPr>
              <a:t>neighbourhood</a:t>
            </a:r>
            <a:r>
              <a:rPr lang="en-US" sz="2400" dirty="0">
                <a:solidFill>
                  <a:srgbClr val="FFC000"/>
                </a:solidFill>
                <a:latin typeface="ChronicaPro-Book"/>
              </a:rPr>
              <a:t>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Mi: Outdoor activities are good for our health. My family often goes cycling in the countryside. It’s quiet and there’s a lot of fresh air. 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Mark: It sounds interesting.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Mi: Yes, it’s lots of fun. We also bring fruit, water, and a lunch box with us.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Mark: I’d love to join you next time.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Mi: Sure. Bring along a hat and </a:t>
            </a:r>
            <a:r>
              <a:rPr lang="en-US" sz="2400" dirty="0" err="1">
                <a:solidFill>
                  <a:srgbClr val="FFC000"/>
                </a:solidFill>
                <a:latin typeface="ChronicaPro-Book"/>
              </a:rPr>
              <a:t>suncream</a:t>
            </a:r>
            <a:r>
              <a:rPr lang="en-US" sz="2400" dirty="0">
                <a:solidFill>
                  <a:srgbClr val="FFC000"/>
                </a:solidFill>
                <a:latin typeface="ChronicaPro-Book"/>
              </a:rPr>
              <a:t>.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Mark: Why </a:t>
            </a:r>
            <a:r>
              <a:rPr lang="en-US" sz="2400" dirty="0" err="1">
                <a:solidFill>
                  <a:srgbClr val="FFC000"/>
                </a:solidFill>
                <a:latin typeface="ChronicaPro-Book"/>
              </a:rPr>
              <a:t>suncream</a:t>
            </a:r>
            <a:r>
              <a:rPr lang="en-US" sz="2400" dirty="0">
                <a:solidFill>
                  <a:srgbClr val="FFC000"/>
                </a:solidFill>
                <a:latin typeface="ChronicaPro-Book"/>
              </a:rPr>
              <a:t>?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Mi: It’s really hot and sunny at noon so you might get sunburn. </a:t>
            </a:r>
          </a:p>
          <a:p>
            <a:r>
              <a:rPr lang="en-US" sz="2400" dirty="0">
                <a:solidFill>
                  <a:srgbClr val="FFC000"/>
                </a:solidFill>
                <a:latin typeface="ChronicaPro-Book"/>
              </a:rPr>
              <a:t>Mark: I see.</a:t>
            </a:r>
          </a:p>
        </p:txBody>
      </p:sp>
      <p:pic>
        <p:nvPicPr>
          <p:cNvPr id="2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98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65420" y="1273842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300" y="1998857"/>
            <a:ext cx="7311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92D050"/>
                </a:solidFill>
              </a:rPr>
              <a:t>1. What are Mark and Mi talking about?</a:t>
            </a:r>
            <a:br>
              <a:rPr lang="en-US" sz="2800" b="1" dirty="0">
                <a:solidFill>
                  <a:srgbClr val="92D05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A. Health problems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B. Healthy activities 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C. Sports and games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272" y="4589212"/>
            <a:ext cx="6790366" cy="1754326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Mi: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 also see a lot of people exercising there.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Mark: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Yes, it’s a popular place for people in my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neighbourhood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.</a:t>
            </a:r>
            <a:endParaRPr lang="en-US" sz="2400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941800" y="5338429"/>
            <a:ext cx="56368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183" y="344839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2ACB0-E920-40C6-BA83-BD9DFF3B8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206" y="1472771"/>
            <a:ext cx="3845459" cy="33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53484" y="629254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its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5842" y="6395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413" y="6395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11458"/>
              </p:ext>
            </p:extLst>
          </p:nvPr>
        </p:nvGraphicFramePr>
        <p:xfrm>
          <a:off x="531413" y="1347447"/>
          <a:ext cx="11102455" cy="457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1102455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boating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lunch box             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sunburn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1370820" y="3343972"/>
            <a:ext cx="199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sunburn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B3408-8A1F-4E01-A833-152673DA6EDF}"/>
              </a:ext>
            </a:extLst>
          </p:cNvPr>
          <p:cNvSpPr txBox="1"/>
          <p:nvPr/>
        </p:nvSpPr>
        <p:spPr>
          <a:xfrm>
            <a:off x="4979408" y="3404756"/>
            <a:ext cx="189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suncream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C6398-54FD-40F6-9554-4CFB8449DD8A}"/>
              </a:ext>
            </a:extLst>
          </p:cNvPr>
          <p:cNvSpPr txBox="1"/>
          <p:nvPr/>
        </p:nvSpPr>
        <p:spPr>
          <a:xfrm>
            <a:off x="7593314" y="3313894"/>
            <a:ext cx="174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lunch box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3F95-E544-4B6D-940E-FCA445F2FB92}"/>
              </a:ext>
            </a:extLst>
          </p:cNvPr>
          <p:cNvSpPr txBox="1"/>
          <p:nvPr/>
        </p:nvSpPr>
        <p:spPr>
          <a:xfrm>
            <a:off x="2321680" y="5580921"/>
            <a:ext cx="210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boating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00C63-53CF-48EC-B4D1-1B18195265E5}"/>
              </a:ext>
            </a:extLst>
          </p:cNvPr>
          <p:cNvSpPr txBox="1"/>
          <p:nvPr/>
        </p:nvSpPr>
        <p:spPr>
          <a:xfrm>
            <a:off x="7437100" y="5580919"/>
            <a:ext cx="169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cycling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40" t="4757" r="1790" b="8879"/>
          <a:stretch/>
        </p:blipFill>
        <p:spPr>
          <a:xfrm>
            <a:off x="1084031" y="1836521"/>
            <a:ext cx="2284587" cy="1578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" t="3726" r="5046" b="3659"/>
          <a:stretch/>
        </p:blipFill>
        <p:spPr>
          <a:xfrm>
            <a:off x="4741209" y="1836521"/>
            <a:ext cx="1195690" cy="160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46" b="7368"/>
          <a:stretch/>
        </p:blipFill>
        <p:spPr>
          <a:xfrm>
            <a:off x="7144465" y="1836521"/>
            <a:ext cx="2277316" cy="1477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513" t="8191" r="2692" b="4853"/>
          <a:stretch/>
        </p:blipFill>
        <p:spPr>
          <a:xfrm>
            <a:off x="1901963" y="3866421"/>
            <a:ext cx="27178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413" t="6824" r="6452" b="7460"/>
          <a:stretch/>
        </p:blipFill>
        <p:spPr>
          <a:xfrm>
            <a:off x="6994073" y="3866421"/>
            <a:ext cx="2578100" cy="1714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912529" y="3386434"/>
            <a:ext cx="681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1.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4260118" y="3386435"/>
            <a:ext cx="7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2.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7144465" y="3313894"/>
            <a:ext cx="57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3.</a:t>
            </a:r>
            <a:endParaRPr lang="en-US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1732547" y="5580921"/>
            <a:ext cx="58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4.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6994073" y="5580920"/>
            <a:ext cx="599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5.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2822" y="662316"/>
            <a:ext cx="11209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0216" y="68572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002" y="5830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533002" y="1301133"/>
            <a:ext cx="8996680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92D050"/>
                </a:solidFill>
              </a:rPr>
              <a:t>1. </a:t>
            </a:r>
            <a:r>
              <a:rPr lang="en-US" sz="2800" dirty="0">
                <a:solidFill>
                  <a:srgbClr val="92D050"/>
                </a:solidFill>
              </a:rPr>
              <a:t>In the picture, Mark and his father </a:t>
            </a:r>
            <a:r>
              <a:rPr lang="en-US" sz="2800">
                <a:solidFill>
                  <a:srgbClr val="92D050"/>
                </a:solidFill>
              </a:rPr>
              <a:t>are __________. 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7441556" y="1408855"/>
            <a:ext cx="194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boating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8C929-ADC7-4EF9-81C6-D55E7CDC9584}"/>
              </a:ext>
            </a:extLst>
          </p:cNvPr>
          <p:cNvSpPr txBox="1"/>
          <p:nvPr/>
        </p:nvSpPr>
        <p:spPr>
          <a:xfrm>
            <a:off x="982822" y="2039797"/>
            <a:ext cx="8900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hronicaPro-Book"/>
              </a:rPr>
              <a:t>Mi: </a:t>
            </a:r>
            <a:r>
              <a:rPr lang="en-US" sz="2400" i="1" dirty="0">
                <a:latin typeface="ChronicaPro-Book"/>
              </a:rPr>
              <a:t>This is a nice picture</a:t>
            </a:r>
            <a:r>
              <a:rPr lang="en-US" sz="2400" i="1">
                <a:latin typeface="ChronicaPro-Book"/>
              </a:rPr>
              <a:t>, Mark.</a:t>
            </a:r>
            <a:endParaRPr lang="en-US" sz="2400" i="1" dirty="0">
              <a:latin typeface="ChronicaPro-Book"/>
            </a:endParaRPr>
          </a:p>
          <a:p>
            <a:r>
              <a:rPr lang="en-US" sz="2400" b="1" i="1" dirty="0">
                <a:latin typeface="ChronicaPro-Book"/>
              </a:rPr>
              <a:t>Mark: </a:t>
            </a:r>
            <a:r>
              <a:rPr lang="en-US" sz="2400" i="1" dirty="0">
                <a:latin typeface="ChronicaPro-Book"/>
              </a:rPr>
              <a:t>That’s </a:t>
            </a:r>
            <a:r>
              <a:rPr lang="en-US" sz="2400" i="1" u="sng" dirty="0">
                <a:latin typeface="ChronicaPro-Book"/>
              </a:rPr>
              <a:t>my dad and I boating </a:t>
            </a:r>
            <a:r>
              <a:rPr lang="en-US" sz="2400" i="1" dirty="0">
                <a:latin typeface="ChronicaPro-Book"/>
              </a:rPr>
              <a:t>at Yen So Park.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533001" y="3172861"/>
            <a:ext cx="12060052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92D050"/>
                </a:solidFill>
              </a:rPr>
              <a:t>2. </a:t>
            </a:r>
            <a:r>
              <a:rPr lang="en-US" sz="2800" dirty="0">
                <a:solidFill>
                  <a:srgbClr val="92D050"/>
                </a:solidFill>
              </a:rPr>
              <a:t>The people in Mark’s </a:t>
            </a:r>
            <a:r>
              <a:rPr lang="en-US" sz="2800" dirty="0" err="1">
                <a:solidFill>
                  <a:srgbClr val="92D050"/>
                </a:solidFill>
              </a:rPr>
              <a:t>neighbourhood</a:t>
            </a:r>
            <a:r>
              <a:rPr lang="en-US" sz="2800" dirty="0">
                <a:solidFill>
                  <a:srgbClr val="92D050"/>
                </a:solidFill>
              </a:rPr>
              <a:t> love to go to </a:t>
            </a:r>
            <a:r>
              <a:rPr lang="en-US" sz="2800">
                <a:solidFill>
                  <a:srgbClr val="92D050"/>
                </a:solidFill>
              </a:rPr>
              <a:t>the _________ . 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10603164" y="3280583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park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0413D-BB78-469C-B9EF-A57B0FED4B18}"/>
              </a:ext>
            </a:extLst>
          </p:cNvPr>
          <p:cNvSpPr txBox="1"/>
          <p:nvPr/>
        </p:nvSpPr>
        <p:spPr>
          <a:xfrm>
            <a:off x="982822" y="4042348"/>
            <a:ext cx="8900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hronicaPro-Book"/>
              </a:rPr>
              <a:t>Mi: </a:t>
            </a:r>
            <a:r>
              <a:rPr lang="en-US" sz="2400" i="1" dirty="0">
                <a:latin typeface="ChronicaPro-Book"/>
              </a:rPr>
              <a:t>It also see </a:t>
            </a:r>
            <a:r>
              <a:rPr lang="en-US" sz="2400" i="1" u="sng" dirty="0">
                <a:latin typeface="ChronicaPro-Book"/>
              </a:rPr>
              <a:t>a lot of people exercise there</a:t>
            </a:r>
            <a:r>
              <a:rPr lang="en-US" sz="2400" i="1" dirty="0">
                <a:latin typeface="ChronicaPro-Book"/>
              </a:rPr>
              <a:t>.</a:t>
            </a:r>
          </a:p>
          <a:p>
            <a:r>
              <a:rPr lang="en-US" sz="2400" b="1" i="1" dirty="0">
                <a:latin typeface="ChronicaPro-Book"/>
              </a:rPr>
              <a:t>Mark: </a:t>
            </a:r>
            <a:r>
              <a:rPr lang="en-US" sz="2400" i="1" dirty="0">
                <a:latin typeface="ChronicaPro-Book"/>
              </a:rPr>
              <a:t>Yes, </a:t>
            </a:r>
            <a:r>
              <a:rPr lang="en-US" sz="2400" i="1" u="sng" dirty="0">
                <a:latin typeface="ChronicaPro-Book"/>
              </a:rPr>
              <a:t>it’s a popular place for people </a:t>
            </a:r>
            <a:r>
              <a:rPr lang="en-US" sz="2400" i="1" dirty="0">
                <a:latin typeface="ChronicaPro-Book"/>
              </a:rPr>
              <a:t>in my </a:t>
            </a:r>
            <a:r>
              <a:rPr lang="en-US" sz="2400" i="1" dirty="0" err="1">
                <a:latin typeface="ChronicaPro-Book"/>
              </a:rPr>
              <a:t>neighbourhood</a:t>
            </a:r>
            <a:r>
              <a:rPr lang="en-US" sz="2400" i="1" dirty="0">
                <a:latin typeface="ChronicaPro-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BRAINSTORMING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402D27-7BE4-4EEE-A543-D57A59BA7D62}"/>
              </a:ext>
            </a:extLst>
          </p:cNvPr>
          <p:cNvSpPr/>
          <p:nvPr/>
        </p:nvSpPr>
        <p:spPr>
          <a:xfrm>
            <a:off x="2759242" y="1524000"/>
            <a:ext cx="7211023" cy="319843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HEALTHY EATING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5796" y="609235"/>
            <a:ext cx="115089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3190" y="63828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849" y="5830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576198" y="1349945"/>
            <a:ext cx="10215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 </a:t>
            </a:r>
            <a:r>
              <a:rPr lang="en-US" sz="2800" dirty="0">
                <a:solidFill>
                  <a:srgbClr val="000000"/>
                </a:solidFill>
              </a:rPr>
              <a:t>Mi’s family often goes cycling in </a:t>
            </a:r>
            <a:r>
              <a:rPr lang="en-US" sz="2800">
                <a:solidFill>
                  <a:srgbClr val="000000"/>
                </a:solidFill>
              </a:rPr>
              <a:t>the ___________.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7507706" y="1469432"/>
            <a:ext cx="248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countryside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3AAB9B-8220-4ABF-AE30-6DE5A173DF62}"/>
              </a:ext>
            </a:extLst>
          </p:cNvPr>
          <p:cNvSpPr txBox="1"/>
          <p:nvPr/>
        </p:nvSpPr>
        <p:spPr>
          <a:xfrm>
            <a:off x="579195" y="2095573"/>
            <a:ext cx="1080101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Outdoor activities are good for our health. </a:t>
            </a:r>
            <a:r>
              <a:rPr lang="en-US" sz="2400" u="sng" dirty="0">
                <a:latin typeface="ChronicaPro-Book"/>
              </a:rPr>
              <a:t>My family often goes cycling </a:t>
            </a:r>
            <a:r>
              <a:rPr lang="en-US" sz="2400" dirty="0">
                <a:latin typeface="ChronicaPro-Book"/>
              </a:rPr>
              <a:t>in the countryside. It’s quiet and there’s a lot of fresh air</a:t>
            </a:r>
            <a:r>
              <a:rPr lang="en-US" sz="2400">
                <a:latin typeface="ChronicaPro-Book"/>
              </a:rPr>
              <a:t>. </a:t>
            </a:r>
            <a:endParaRPr lang="en-US" sz="2400" dirty="0">
              <a:latin typeface="ChronicaPro-Book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579195" y="2926570"/>
            <a:ext cx="10318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</a:t>
            </a:r>
            <a:r>
              <a:rPr lang="en-US" sz="2800" b="1">
                <a:solidFill>
                  <a:srgbClr val="F26649"/>
                </a:solidFill>
              </a:rPr>
              <a:t>. </a:t>
            </a:r>
            <a:r>
              <a:rPr lang="en-US" sz="2800">
                <a:solidFill>
                  <a:srgbClr val="000000"/>
                </a:solidFill>
              </a:rPr>
              <a:t>- </a:t>
            </a:r>
            <a:r>
              <a:rPr lang="en-US" sz="2800" dirty="0">
                <a:solidFill>
                  <a:srgbClr val="000000"/>
                </a:solidFill>
              </a:rPr>
              <a:t>I don’t want to get sunburn.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    - Wear a hat and </a:t>
            </a:r>
            <a:r>
              <a:rPr lang="en-US" sz="2800">
                <a:solidFill>
                  <a:srgbClr val="000000"/>
                </a:solidFill>
              </a:rPr>
              <a:t>use __________.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437EBF-AA4C-47DB-AB19-03114ED1B8E2}"/>
              </a:ext>
            </a:extLst>
          </p:cNvPr>
          <p:cNvSpPr txBox="1"/>
          <p:nvPr/>
        </p:nvSpPr>
        <p:spPr>
          <a:xfrm>
            <a:off x="579195" y="4317286"/>
            <a:ext cx="10804014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Sure. Bring along </a:t>
            </a:r>
            <a:r>
              <a:rPr lang="en-US" sz="2400" u="sng" dirty="0">
                <a:latin typeface="ChronicaPro-Book"/>
              </a:rPr>
              <a:t>a hat and </a:t>
            </a:r>
            <a:r>
              <a:rPr lang="en-US" sz="2400" u="sng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Why </a:t>
            </a:r>
            <a:r>
              <a:rPr lang="en-US" sz="2400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?</a:t>
            </a:r>
          </a:p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It’s really hot and sunny at noon so you might get sunburn.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4916112" y="3628959"/>
            <a:ext cx="259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7941E"/>
                </a:solidFill>
              </a:rPr>
              <a:t>suncream</a:t>
            </a:r>
            <a:endParaRPr lang="en-US" sz="2800" b="1" dirty="0">
              <a:solidFill>
                <a:srgbClr val="F794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2823" y="631248"/>
            <a:ext cx="114337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0217" y="65186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002" y="5830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533002" y="1572203"/>
            <a:ext cx="84632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 </a:t>
            </a:r>
            <a:r>
              <a:rPr lang="en-US" sz="2800" dirty="0">
                <a:solidFill>
                  <a:srgbClr val="000000"/>
                </a:solidFill>
              </a:rPr>
              <a:t>Fruit and water are good for our _________ </a:t>
            </a:r>
            <a:r>
              <a:rPr lang="en-US" sz="2800">
                <a:solidFill>
                  <a:srgbClr val="000000"/>
                </a:solidFill>
              </a:rPr>
              <a:t>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42902-2EC8-46EB-9D3E-6A1F96FDD55B}"/>
              </a:ext>
            </a:extLst>
          </p:cNvPr>
          <p:cNvSpPr txBox="1"/>
          <p:nvPr/>
        </p:nvSpPr>
        <p:spPr>
          <a:xfrm>
            <a:off x="554191" y="2568869"/>
            <a:ext cx="1080362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Yes, it’s lots of fun. We also bring fruit, water, and a lunch box with 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6529137" y="1679925"/>
            <a:ext cx="180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24703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264531"/>
            <a:ext cx="84581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Survey: Good or bad </a:t>
            </a:r>
            <a:r>
              <a:rPr lang="en-US" sz="2800" b="1">
                <a:solidFill>
                  <a:schemeClr val="bg1"/>
                </a:solidFill>
              </a:rPr>
              <a:t>for health. </a:t>
            </a:r>
            <a:endParaRPr lang="en-US" sz="28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836735" y="1899466"/>
            <a:ext cx="68389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594D0"/>
                </a:solidFill>
              </a:rPr>
              <a:t>Example:</a:t>
            </a:r>
            <a:br>
              <a:rPr lang="en-US" sz="2800" b="1" dirty="0">
                <a:solidFill>
                  <a:srgbClr val="4594D0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A: I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walk to school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B: I think it’s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for your health.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A: I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rarely eat breakfast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B: It’s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not good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Breakfast is very important. It gives us energy for the day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r>
              <a:rPr lang="en-US" sz="2800" b="1" dirty="0"/>
              <a:t> 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200495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264531"/>
            <a:ext cx="73512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Survey: Good or bad </a:t>
            </a:r>
            <a:r>
              <a:rPr lang="en-US" sz="2800" b="1">
                <a:solidFill>
                  <a:schemeClr val="bg1"/>
                </a:solidFill>
              </a:rPr>
              <a:t>for health. </a:t>
            </a:r>
            <a:endParaRPr lang="en-US" sz="28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FB8D936D-9D6E-47FD-BB20-8F6D20379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772444"/>
              </p:ext>
            </p:extLst>
          </p:nvPr>
        </p:nvGraphicFramePr>
        <p:xfrm>
          <a:off x="1078804" y="1896217"/>
          <a:ext cx="10423385" cy="37620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5280">
                  <a:extLst>
                    <a:ext uri="{9D8B030D-6E8A-4147-A177-3AD203B41FA5}">
                      <a16:colId xmlns:a16="http://schemas.microsoft.com/office/drawing/2014/main" val="1531560564"/>
                    </a:ext>
                  </a:extLst>
                </a:gridCol>
                <a:gridCol w="3208421">
                  <a:extLst>
                    <a:ext uri="{9D8B030D-6E8A-4147-A177-3AD203B41FA5}">
                      <a16:colId xmlns:a16="http://schemas.microsoft.com/office/drawing/2014/main" val="855179287"/>
                    </a:ext>
                  </a:extLst>
                </a:gridCol>
                <a:gridCol w="1973179">
                  <a:extLst>
                    <a:ext uri="{9D8B030D-6E8A-4147-A177-3AD203B41FA5}">
                      <a16:colId xmlns:a16="http://schemas.microsoft.com/office/drawing/2014/main" val="2307782294"/>
                    </a:ext>
                  </a:extLst>
                </a:gridCol>
                <a:gridCol w="1716505">
                  <a:extLst>
                    <a:ext uri="{9D8B030D-6E8A-4147-A177-3AD203B41FA5}">
                      <a16:colId xmlns:a16="http://schemas.microsoft.com/office/drawing/2014/main" val="3265338958"/>
                    </a:ext>
                  </a:extLst>
                </a:gridCol>
              </a:tblGrid>
              <a:tr h="5082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Daily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Good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440445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r>
                        <a:rPr lang="en-US" sz="2400" dirty="0"/>
                        <a:t>Walking to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Every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11655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498578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95440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72403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46006" y="3362598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Eating junk food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75355" y="3362598"/>
            <a:ext cx="401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dk1"/>
                </a:solidFill>
              </a:rPr>
              <a:t>√</a:t>
            </a:r>
            <a:endParaRPr lang="en-US" sz="2400"/>
          </a:p>
          <a:p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398406" y="4193595"/>
            <a:ext cx="211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Play football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8406" y="4886598"/>
            <a:ext cx="337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Play computer games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75355" y="4055599"/>
            <a:ext cx="401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dk1"/>
                </a:solidFill>
              </a:rPr>
              <a:t>√</a:t>
            </a:r>
            <a:endParaRPr lang="en-US" sz="2400"/>
          </a:p>
          <a:p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8546565" y="4839925"/>
            <a:ext cx="401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dk1"/>
                </a:solidFill>
              </a:rPr>
              <a:t>√</a:t>
            </a: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234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7198839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01" y="2272146"/>
            <a:ext cx="10722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- Read again the conversation </a:t>
            </a:r>
          </a:p>
          <a:p>
            <a:r>
              <a:rPr lang="en-US" sz="3200" b="1">
                <a:solidFill>
                  <a:schemeClr val="bg1"/>
                </a:solidFill>
              </a:rPr>
              <a:t>- Do more exercises in workbook.</a:t>
            </a:r>
          </a:p>
          <a:p>
            <a:r>
              <a:rPr lang="en-US" sz="3200" b="1">
                <a:solidFill>
                  <a:schemeClr val="bg1"/>
                </a:solidFill>
              </a:rPr>
              <a:t>- Name a list of bad habits and think about tips to change those.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g-t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7874" r="7874" b="6561"/>
          <a:stretch>
            <a:fillRect/>
          </a:stretch>
        </p:blipFill>
        <p:spPr bwMode="auto">
          <a:xfrm>
            <a:off x="1377695" y="648492"/>
            <a:ext cx="2077764" cy="202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5394381" y="648493"/>
            <a:ext cx="4320117" cy="1223963"/>
          </a:xfrm>
          <a:prstGeom prst="wedgeRoundRectCallout">
            <a:avLst>
              <a:gd name="adj1" fmla="val -95370"/>
              <a:gd name="adj2" fmla="val -732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-US" b="1"/>
              <a:t>Come along and I will show you what should we eat in every meal.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622301" y="5183773"/>
            <a:ext cx="30734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breakfast</a:t>
            </a: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2668588"/>
            <a:ext cx="3456516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1" y="2654299"/>
            <a:ext cx="39370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WordArt 16"/>
          <p:cNvSpPr>
            <a:spLocks noChangeArrowheads="1" noChangeShapeType="1" noTextEdit="1"/>
          </p:cNvSpPr>
          <p:nvPr/>
        </p:nvSpPr>
        <p:spPr bwMode="auto">
          <a:xfrm>
            <a:off x="8655943" y="5200485"/>
            <a:ext cx="24003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dinner</a:t>
            </a:r>
          </a:p>
        </p:txBody>
      </p:sp>
      <p:sp>
        <p:nvSpPr>
          <p:cNvPr id="7185" name="WordArt 17"/>
          <p:cNvSpPr>
            <a:spLocks noChangeArrowheads="1" noChangeShapeType="1" noTextEdit="1"/>
          </p:cNvSpPr>
          <p:nvPr/>
        </p:nvSpPr>
        <p:spPr bwMode="auto">
          <a:xfrm>
            <a:off x="4464052" y="5183772"/>
            <a:ext cx="2305049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lunch</a:t>
            </a:r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2520950"/>
            <a:ext cx="297603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5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/>
      <p:bldP spid="7184" grpId="0" animBg="1"/>
      <p:bldP spid="71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36" y="3285332"/>
            <a:ext cx="3823746" cy="215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4" y="3285332"/>
            <a:ext cx="3264957" cy="215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82" y="3285332"/>
            <a:ext cx="3825023" cy="215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461880" y="773698"/>
            <a:ext cx="3937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breakfast</a:t>
            </a:r>
          </a:p>
        </p:txBody>
      </p:sp>
      <p:sp>
        <p:nvSpPr>
          <p:cNvPr id="8200" name="WordArt 8"/>
          <p:cNvSpPr>
            <a:spLocks noChangeArrowheads="1" noChangeShapeType="1" noTextEdit="1"/>
          </p:cNvSpPr>
          <p:nvPr/>
        </p:nvSpPr>
        <p:spPr bwMode="auto">
          <a:xfrm>
            <a:off x="478813" y="2120148"/>
            <a:ext cx="45127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 drink...</a:t>
            </a:r>
          </a:p>
        </p:txBody>
      </p:sp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766234" y="5615490"/>
            <a:ext cx="259291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/>
              </a:rPr>
              <a:t>milk</a:t>
            </a:r>
          </a:p>
        </p:txBody>
      </p:sp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4398880" y="5615490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/>
              </a:rPr>
              <a:t>juice</a:t>
            </a:r>
          </a:p>
        </p:txBody>
      </p:sp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8401051" y="5640974"/>
            <a:ext cx="268816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/>
              </a:rPr>
              <a:t>cocoa</a:t>
            </a:r>
          </a:p>
        </p:txBody>
      </p:sp>
    </p:spTree>
    <p:extLst>
      <p:ext uri="{BB962C8B-B14F-4D97-AF65-F5344CB8AC3E}">
        <p14:creationId xmlns:p14="http://schemas.microsoft.com/office/powerpoint/2010/main" val="22180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1" grpId="0"/>
      <p:bldP spid="8202" grpId="0"/>
      <p:bldP spid="82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239184" y="1269999"/>
            <a:ext cx="45127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 eat...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20" y="725487"/>
            <a:ext cx="3215216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19" y="584200"/>
            <a:ext cx="3263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6" y="3716338"/>
            <a:ext cx="355176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"/>
          <a:stretch>
            <a:fillRect/>
          </a:stretch>
        </p:blipFill>
        <p:spPr bwMode="auto">
          <a:xfrm>
            <a:off x="7941734" y="3392488"/>
            <a:ext cx="3316816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8" y="3670895"/>
            <a:ext cx="2085364" cy="181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4970826" y="2758156"/>
            <a:ext cx="21124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eggs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8208433" y="5535362"/>
            <a:ext cx="278341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cheese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4703232" y="5553075"/>
            <a:ext cx="211243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cereal</a:t>
            </a: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8208433" y="2673350"/>
            <a:ext cx="2590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bread</a:t>
            </a:r>
          </a:p>
        </p:txBody>
      </p:sp>
      <p:sp>
        <p:nvSpPr>
          <p:cNvPr id="9230" name="WordArt 14"/>
          <p:cNvSpPr>
            <a:spLocks noChangeArrowheads="1" noChangeShapeType="1" noTextEdit="1"/>
          </p:cNvSpPr>
          <p:nvPr/>
        </p:nvSpPr>
        <p:spPr bwMode="auto">
          <a:xfrm>
            <a:off x="719668" y="5487988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yogurt</a:t>
            </a:r>
          </a:p>
        </p:txBody>
      </p:sp>
    </p:spTree>
    <p:extLst>
      <p:ext uri="{BB962C8B-B14F-4D97-AF65-F5344CB8AC3E}">
        <p14:creationId xmlns:p14="http://schemas.microsoft.com/office/powerpoint/2010/main" val="7589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6" grpId="0"/>
      <p:bldP spid="9227" grpId="0"/>
      <p:bldP spid="9228" grpId="0"/>
      <p:bldP spid="9229" grpId="0"/>
      <p:bldP spid="92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928549" y="1072899"/>
            <a:ext cx="2305051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LUNCH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5179150" y="1253874"/>
            <a:ext cx="45127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 drink...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39" y="2227764"/>
            <a:ext cx="451061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7"/>
          <p:cNvSpPr>
            <a:spLocks noChangeArrowheads="1" noChangeShapeType="1" noTextEdit="1"/>
          </p:cNvSpPr>
          <p:nvPr/>
        </p:nvSpPr>
        <p:spPr bwMode="auto">
          <a:xfrm>
            <a:off x="2033450" y="5031539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juice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70" y="2227764"/>
            <a:ext cx="4895851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8356044" y="5379619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19729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7" grpId="0"/>
      <p:bldP spid="102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688363" y="908050"/>
            <a:ext cx="45127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 eat...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5" y="1982287"/>
            <a:ext cx="3821474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59" y="2053724"/>
            <a:ext cx="3377979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30" y="1997828"/>
            <a:ext cx="3266016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WordArt 12"/>
          <p:cNvSpPr>
            <a:spLocks noChangeArrowheads="1" noChangeShapeType="1" noTextEdit="1"/>
          </p:cNvSpPr>
          <p:nvPr/>
        </p:nvSpPr>
        <p:spPr bwMode="auto">
          <a:xfrm>
            <a:off x="1003634" y="4240547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meat</a:t>
            </a:r>
          </a:p>
        </p:txBody>
      </p:sp>
      <p:sp>
        <p:nvSpPr>
          <p:cNvPr id="11277" name="WordArt 13"/>
          <p:cNvSpPr>
            <a:spLocks noChangeArrowheads="1" noChangeShapeType="1" noTextEdit="1"/>
          </p:cNvSpPr>
          <p:nvPr/>
        </p:nvSpPr>
        <p:spPr bwMode="auto">
          <a:xfrm>
            <a:off x="8998842" y="4121569"/>
            <a:ext cx="201506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fish</a:t>
            </a:r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4792469" y="4134186"/>
            <a:ext cx="288078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34262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6" grpId="0"/>
      <p:bldP spid="11277" grpId="0"/>
      <p:bldP spid="112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2" y="3697622"/>
            <a:ext cx="4176852" cy="197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6"/>
          <a:stretch>
            <a:fillRect/>
          </a:stretch>
        </p:blipFill>
        <p:spPr bwMode="auto">
          <a:xfrm>
            <a:off x="1102785" y="3546977"/>
            <a:ext cx="3829148" cy="186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99" y="643525"/>
            <a:ext cx="3361267" cy="233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541923"/>
            <a:ext cx="3937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WordArt 8"/>
          <p:cNvSpPr>
            <a:spLocks noChangeArrowheads="1" noChangeShapeType="1" noTextEdit="1"/>
          </p:cNvSpPr>
          <p:nvPr/>
        </p:nvSpPr>
        <p:spPr bwMode="auto">
          <a:xfrm>
            <a:off x="1871135" y="2899277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salad</a:t>
            </a:r>
          </a:p>
        </p:txBody>
      </p:sp>
      <p:sp>
        <p:nvSpPr>
          <p:cNvPr id="12297" name="WordArt 9"/>
          <p:cNvSpPr>
            <a:spLocks noChangeArrowheads="1" noChangeShapeType="1" noTextEdit="1"/>
          </p:cNvSpPr>
          <p:nvPr/>
        </p:nvSpPr>
        <p:spPr bwMode="auto">
          <a:xfrm>
            <a:off x="2206627" y="5605379"/>
            <a:ext cx="172931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rice</a:t>
            </a:r>
          </a:p>
        </p:txBody>
      </p:sp>
      <p:sp>
        <p:nvSpPr>
          <p:cNvPr id="12298" name="WordArt 10"/>
          <p:cNvSpPr>
            <a:spLocks noChangeArrowheads="1" noChangeShapeType="1" noTextEdit="1"/>
          </p:cNvSpPr>
          <p:nvPr/>
        </p:nvSpPr>
        <p:spPr bwMode="auto">
          <a:xfrm>
            <a:off x="6864350" y="5671092"/>
            <a:ext cx="268816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pasta</a:t>
            </a:r>
          </a:p>
        </p:txBody>
      </p:sp>
      <p:sp>
        <p:nvSpPr>
          <p:cNvPr id="12299" name="WordArt 11"/>
          <p:cNvSpPr>
            <a:spLocks noChangeArrowheads="1" noChangeShapeType="1" noTextEdit="1"/>
          </p:cNvSpPr>
          <p:nvPr/>
        </p:nvSpPr>
        <p:spPr bwMode="auto">
          <a:xfrm>
            <a:off x="6696799" y="3049922"/>
            <a:ext cx="345651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vegetables</a:t>
            </a:r>
          </a:p>
        </p:txBody>
      </p:sp>
    </p:spTree>
    <p:extLst>
      <p:ext uri="{BB962C8B-B14F-4D97-AF65-F5344CB8AC3E}">
        <p14:creationId xmlns:p14="http://schemas.microsoft.com/office/powerpoint/2010/main" val="8579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7" grpId="0"/>
      <p:bldP spid="12298" grpId="0"/>
      <p:bldP spid="122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623359" y="548525"/>
            <a:ext cx="24003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DINNER</a:t>
            </a: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1359346" y="1392156"/>
            <a:ext cx="451273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 drink...</a:t>
            </a: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527051" y="4652963"/>
            <a:ext cx="259291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milk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77" y="2040315"/>
            <a:ext cx="3456404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039856"/>
            <a:ext cx="345651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WordArt 10"/>
          <p:cNvSpPr>
            <a:spLocks noChangeArrowheads="1" noChangeShapeType="1" noTextEdit="1"/>
          </p:cNvSpPr>
          <p:nvPr/>
        </p:nvSpPr>
        <p:spPr bwMode="auto">
          <a:xfrm>
            <a:off x="4559301" y="4652963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juice</a:t>
            </a: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11" y="2097088"/>
            <a:ext cx="367498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8401051" y="4581526"/>
            <a:ext cx="2400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DAAB"/>
                </a:solidFill>
                <a:latin typeface="Arial Black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3859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9" grpId="0"/>
      <p:bldP spid="13322" grpId="0"/>
      <p:bldP spid="1332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Mẫu Bảng Xanh GIAOANDETHITIENGANH.INFO</Template>
  <TotalTime>3422</TotalTime>
  <Words>736</Words>
  <Application>Microsoft Office PowerPoint</Application>
  <PresentationFormat>Widescreen</PresentationFormat>
  <Paragraphs>179</Paragraphs>
  <Slides>25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微软雅黑</vt:lpstr>
      <vt:lpstr>Arial</vt:lpstr>
      <vt:lpstr>Arial Black</vt:lpstr>
      <vt:lpstr>Calibri</vt:lpstr>
      <vt:lpstr>ChronicaPro-Book</vt:lpstr>
      <vt:lpstr>ChronicaProMediumIt</vt:lpstr>
      <vt:lpstr>Myriad Pro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136</cp:revision>
  <dcterms:created xsi:type="dcterms:W3CDTF">2020-12-09T02:04:09Z</dcterms:created>
  <dcterms:modified xsi:type="dcterms:W3CDTF">2023-09-07T02:57:41Z</dcterms:modified>
</cp:coreProperties>
</file>