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7" r:id="rId2"/>
    <p:sldId id="328" r:id="rId3"/>
    <p:sldId id="329" r:id="rId4"/>
    <p:sldId id="330" r:id="rId5"/>
    <p:sldId id="332" r:id="rId6"/>
    <p:sldId id="331" r:id="rId7"/>
    <p:sldId id="402" r:id="rId8"/>
    <p:sldId id="398" r:id="rId9"/>
    <p:sldId id="336" r:id="rId10"/>
    <p:sldId id="341" r:id="rId11"/>
    <p:sldId id="342" r:id="rId12"/>
    <p:sldId id="338" r:id="rId13"/>
    <p:sldId id="343" r:id="rId14"/>
    <p:sldId id="344" r:id="rId15"/>
    <p:sldId id="345" r:id="rId16"/>
    <p:sldId id="400" r:id="rId17"/>
    <p:sldId id="346" r:id="rId18"/>
    <p:sldId id="401" r:id="rId19"/>
    <p:sldId id="347" r:id="rId20"/>
    <p:sldId id="348" r:id="rId21"/>
    <p:sldId id="349" r:id="rId22"/>
    <p:sldId id="399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42" d="100"/>
          <a:sy n="42" d="100"/>
        </p:scale>
        <p:origin x="60" y="8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23F1F99-6C23-4677-ADDA-95C37E19C6D0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CA2F2B6-FE00-49ED-840E-01590035C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72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9A6EB3-D882-47F2-8DA8-5D6345409BF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2CD6C-9A5A-4D7D-8BE5-5978951DF0C8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43079-A5B1-435C-9482-8716BAC63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8EB46-5025-4FCB-A3E6-B16E18C50EC5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DBC0B-973F-4685-A2C4-D33AFF5B5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63B4E-7F64-4AE2-855F-035BD9AB378D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06362-FED3-4477-ACBA-DE5419F7E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6EC12-10E3-4350-96AD-1B330EF2DAE6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A192C-BBE8-469D-9AAE-76343E34D8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369E5-9129-4387-84DC-EC7C1155A682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874A1-FEBC-4565-B841-ACA988993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C9EFA-2B38-484C-BAA6-65AD074001E9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C2BD3-DF5A-4F8E-8CD6-EB7CB352E5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CC3B72-AA91-4BA9-9D80-5E9E653A0D80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CE61DC-7AAA-4B24-BEE9-5360F0354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B7B6D-25AB-4E02-BC9B-E1754F95A9AF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109A7-8F95-40E6-B4F1-C469FF4928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8299AD-EF2A-432E-AFFB-FC13C483A911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9D2D30-D12D-4D09-BD6F-297C20937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474C2-8936-483E-B408-2097FE3BF0BD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F4334-1DAD-4F83-B3F0-B6115364C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6B1C1-B625-4B00-8255-7A128638B325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1C5560-C6CA-4DA1-B6FE-9C3995CBB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C96987-0E14-4D7A-9388-AB59D89E1E01}" type="datetimeFigureOut">
              <a:rPr lang="en-US"/>
              <a:pPr>
                <a:defRPr/>
              </a:pPr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DB5E84-A871-426A-AE07-338E125B92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14EC6-87E7-4A9D-A751-8672B7915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754"/>
            <a:ext cx="12192000" cy="6858000"/>
          </a:xfrm>
          <a:prstGeom prst="rect">
            <a:avLst/>
          </a:prstGeom>
        </p:spPr>
      </p:pic>
      <p:sp>
        <p:nvSpPr>
          <p:cNvPr id="79873" name="Rectangle 4"/>
          <p:cNvSpPr>
            <a:spLocks noChangeArrowheads="1"/>
          </p:cNvSpPr>
          <p:nvPr/>
        </p:nvSpPr>
        <p:spPr bwMode="auto">
          <a:xfrm>
            <a:off x="291735" y="337229"/>
            <a:ext cx="729778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1385888" algn="l"/>
              </a:tabLst>
            </a:pP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Văn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6000" b="1" dirty="0" err="1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bản</a:t>
            </a: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 2: </a:t>
            </a:r>
            <a:r>
              <a:rPr lang="en-US" sz="60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sz="60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6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385888" algn="l"/>
              </a:tabLst>
            </a:pPr>
            <a:r>
              <a:rPr lang="en-US" sz="6000" b="1" i="1" dirty="0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                        </a:t>
            </a:r>
            <a:r>
              <a:rPr lang="en-US" sz="4800" dirty="0" err="1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Hà</a:t>
            </a: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ea typeface="MS Mincho" pitchFamily="49" charset="-128"/>
              </a:rPr>
              <a:t> My</a:t>
            </a:r>
            <a:endParaRPr lang="en-US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4"/>
          <p:cNvSpPr>
            <a:spLocks noChangeArrowheads="1"/>
          </p:cNvSpPr>
          <p:nvPr/>
        </p:nvSpPr>
        <p:spPr bwMode="auto">
          <a:xfrm>
            <a:off x="303368" y="164308"/>
            <a:ext cx="36115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Vẻ đẹp của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94211" name="Rectangle 1"/>
          <p:cNvSpPr>
            <a:spLocks noChangeArrowheads="1"/>
          </p:cNvSpPr>
          <p:nvPr/>
        </p:nvSpPr>
        <p:spPr bwMode="auto">
          <a:xfrm>
            <a:off x="339725" y="691484"/>
            <a:ext cx="226376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nl-NL" sz="2800" b="1" i="1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Kích th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ớc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339725" y="2247900"/>
            <a:ext cx="11625852" cy="4610100"/>
            <a:chOff x="1814921" y="1853097"/>
            <a:chExt cx="8345586" cy="2660435"/>
          </a:xfrm>
        </p:grpSpPr>
        <p:sp>
          <p:nvSpPr>
            <p:cNvPr id="11" name="Rectangle 10"/>
            <p:cNvSpPr/>
            <p:nvPr/>
          </p:nvSpPr>
          <p:spPr>
            <a:xfrm>
              <a:off x="1814921" y="1853097"/>
              <a:ext cx="2566452" cy="266043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1927989" y="1959514"/>
              <a:ext cx="2341438" cy="1729282"/>
            </a:xfrm>
            <a:prstGeom prst="rect">
              <a:avLst/>
            </a:prstGeom>
            <a:blipFill>
              <a:blip r:embed="rId2"/>
              <a:srcRect/>
              <a:stretch>
                <a:fillRect l="-17000" r="-1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101818" y="3689017"/>
              <a:ext cx="2035266" cy="717878"/>
            </a:xfrm>
            <a:custGeom>
              <a:avLst/>
              <a:gdLst>
                <a:gd name="connsiteX0" fmla="*/ 0 w 2035233"/>
                <a:gd name="connsiteY0" fmla="*/ 0 h 718317"/>
                <a:gd name="connsiteX1" fmla="*/ 2035233 w 2035233"/>
                <a:gd name="connsiteY1" fmla="*/ 0 h 718317"/>
                <a:gd name="connsiteX2" fmla="*/ 2035233 w 2035233"/>
                <a:gd name="connsiteY2" fmla="*/ 718317 h 718317"/>
                <a:gd name="connsiteX3" fmla="*/ 0 w 2035233"/>
                <a:gd name="connsiteY3" fmla="*/ 718317 h 718317"/>
                <a:gd name="connsiteX4" fmla="*/ 0 w 2035233"/>
                <a:gd name="connsiteY4" fmla="*/ 0 h 71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33" h="718317">
                  <a:moveTo>
                    <a:pt x="0" y="0"/>
                  </a:moveTo>
                  <a:lnTo>
                    <a:pt x="2035233" y="0"/>
                  </a:lnTo>
                  <a:lnTo>
                    <a:pt x="2035233" y="718317"/>
                  </a:lnTo>
                  <a:lnTo>
                    <a:pt x="0" y="7183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Rộng nhất là 110m</a:t>
              </a:r>
              <a:r>
                <a:rPr lang="nl-NL" sz="28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715140" y="1853097"/>
              <a:ext cx="2556510" cy="266043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4802478" y="1959514"/>
              <a:ext cx="2356412" cy="1729282"/>
            </a:xfrm>
            <a:prstGeom prst="rect">
              <a:avLst/>
            </a:prstGeom>
            <a:blipFill>
              <a:blip r:embed="rId3"/>
              <a:srcRect/>
              <a:stretch>
                <a:fillRect t="-23000" b="-23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4976472" y="3689017"/>
              <a:ext cx="2035266" cy="717878"/>
            </a:xfrm>
            <a:custGeom>
              <a:avLst/>
              <a:gdLst>
                <a:gd name="connsiteX0" fmla="*/ 0 w 2035233"/>
                <a:gd name="connsiteY0" fmla="*/ 0 h 718317"/>
                <a:gd name="connsiteX1" fmla="*/ 2035233 w 2035233"/>
                <a:gd name="connsiteY1" fmla="*/ 0 h 718317"/>
                <a:gd name="connsiteX2" fmla="*/ 2035233 w 2035233"/>
                <a:gd name="connsiteY2" fmla="*/ 718317 h 718317"/>
                <a:gd name="connsiteX3" fmla="*/ 0 w 2035233"/>
                <a:gd name="connsiteY3" fmla="*/ 718317 h 718317"/>
                <a:gd name="connsiteX4" fmla="*/ 0 w 2035233"/>
                <a:gd name="connsiteY4" fmla="*/ 0 h 71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33" h="718317">
                  <a:moveTo>
                    <a:pt x="0" y="0"/>
                  </a:moveTo>
                  <a:lnTo>
                    <a:pt x="2035233" y="0"/>
                  </a:lnTo>
                  <a:lnTo>
                    <a:pt x="2035233" y="718317"/>
                  </a:lnTo>
                  <a:lnTo>
                    <a:pt x="0" y="7183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Cao nhất là 120m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532982" y="1853097"/>
              <a:ext cx="2627525" cy="2660435"/>
            </a:xfrm>
            <a:prstGeom prst="rect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7626194" y="1972818"/>
              <a:ext cx="2415797" cy="1729282"/>
            </a:xfrm>
            <a:prstGeom prst="rect">
              <a:avLst/>
            </a:prstGeom>
            <a:blipFill>
              <a:blip r:embed="rId4"/>
              <a:srcRect/>
              <a:stretch>
                <a:fillRect l="-22000" r="-2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7626721" y="3736290"/>
              <a:ext cx="2415902" cy="718977"/>
            </a:xfrm>
            <a:custGeom>
              <a:avLst/>
              <a:gdLst>
                <a:gd name="connsiteX0" fmla="*/ 0 w 2035233"/>
                <a:gd name="connsiteY0" fmla="*/ 0 h 718317"/>
                <a:gd name="connsiteX1" fmla="*/ 2035233 w 2035233"/>
                <a:gd name="connsiteY1" fmla="*/ 0 h 718317"/>
                <a:gd name="connsiteX2" fmla="*/ 2035233 w 2035233"/>
                <a:gd name="connsiteY2" fmla="*/ 718317 h 718317"/>
                <a:gd name="connsiteX3" fmla="*/ 0 w 2035233"/>
                <a:gd name="connsiteY3" fmla="*/ 718317 h 718317"/>
                <a:gd name="connsiteX4" fmla="*/ 0 w 2035233"/>
                <a:gd name="connsiteY4" fmla="*/ 0 h 718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35233" h="718317">
                  <a:moveTo>
                    <a:pt x="0" y="0"/>
                  </a:moveTo>
                  <a:lnTo>
                    <a:pt x="2035233" y="0"/>
                  </a:lnTo>
                  <a:lnTo>
                    <a:pt x="2035233" y="718317"/>
                  </a:lnTo>
                  <a:lnTo>
                    <a:pt x="0" y="71831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68580" tIns="68580" rIns="68580" bIns="68580" spcCol="1270" anchor="ctr"/>
            <a:lstStyle/>
            <a:p>
              <a:pPr algn="ctr" defTabSz="8001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 ở hang chính len lỏi qua hang ngầm khoảng 4 km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474989" y="1369886"/>
            <a:ext cx="22304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Số liệu cụ thể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416902-41B0-453B-983A-9D9320793697}"/>
              </a:ext>
            </a:extLst>
          </p:cNvPr>
          <p:cNvSpPr/>
          <p:nvPr/>
        </p:nvSpPr>
        <p:spPr>
          <a:xfrm>
            <a:off x="3390574" y="1485553"/>
            <a:ext cx="6096000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lvl="0" algn="just"/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 thước của hang Én được thể hiện qua các số liệu nào? Các số liệu đó nói lên điều gì?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43688" y="914400"/>
            <a:ext cx="12048311" cy="5893195"/>
            <a:chOff x="1942264" y="3040204"/>
            <a:chExt cx="3684516" cy="3065785"/>
          </a:xfrm>
        </p:grpSpPr>
        <p:sp>
          <p:nvSpPr>
            <p:cNvPr id="8" name="Oval 7"/>
            <p:cNvSpPr/>
            <p:nvPr/>
          </p:nvSpPr>
          <p:spPr>
            <a:xfrm>
              <a:off x="3207202" y="4590150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3120789" y="4728334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3018422" y="4848034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3141395" y="3196871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3273009" y="3118537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3403959" y="3040204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3535574" y="3118537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Oval 25"/>
            <p:cNvSpPr/>
            <p:nvPr/>
          </p:nvSpPr>
          <p:spPr>
            <a:xfrm>
              <a:off x="3667188" y="3196871"/>
              <a:ext cx="98378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Oval 26"/>
            <p:cNvSpPr/>
            <p:nvPr/>
          </p:nvSpPr>
          <p:spPr>
            <a:xfrm>
              <a:off x="3403959" y="3205672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27"/>
            <p:cNvSpPr/>
            <p:nvPr/>
          </p:nvSpPr>
          <p:spPr>
            <a:xfrm>
              <a:off x="3403959" y="3371141"/>
              <a:ext cx="99043" cy="98577"/>
            </a:xfrm>
            <a:prstGeom prst="ellipse">
              <a:avLst/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Freeform 28"/>
            <p:cNvSpPr/>
            <p:nvPr/>
          </p:nvSpPr>
          <p:spPr>
            <a:xfrm>
              <a:off x="2709508" y="5038980"/>
              <a:ext cx="2742993" cy="1067009"/>
            </a:xfrm>
            <a:custGeom>
              <a:avLst/>
              <a:gdLst>
                <a:gd name="connsiteX0" fmla="*/ 0 w 2126021"/>
                <a:gd name="connsiteY0" fmla="*/ 95046 h 570262"/>
                <a:gd name="connsiteX1" fmla="*/ 95046 w 2126021"/>
                <a:gd name="connsiteY1" fmla="*/ 0 h 570262"/>
                <a:gd name="connsiteX2" fmla="*/ 2030975 w 2126021"/>
                <a:gd name="connsiteY2" fmla="*/ 0 h 570262"/>
                <a:gd name="connsiteX3" fmla="*/ 2126021 w 2126021"/>
                <a:gd name="connsiteY3" fmla="*/ 95046 h 570262"/>
                <a:gd name="connsiteX4" fmla="*/ 2126021 w 2126021"/>
                <a:gd name="connsiteY4" fmla="*/ 475216 h 570262"/>
                <a:gd name="connsiteX5" fmla="*/ 2030975 w 2126021"/>
                <a:gd name="connsiteY5" fmla="*/ 570262 h 570262"/>
                <a:gd name="connsiteX6" fmla="*/ 95046 w 2126021"/>
                <a:gd name="connsiteY6" fmla="*/ 570262 h 570262"/>
                <a:gd name="connsiteX7" fmla="*/ 0 w 2126021"/>
                <a:gd name="connsiteY7" fmla="*/ 475216 h 570262"/>
                <a:gd name="connsiteX8" fmla="*/ 0 w 2126021"/>
                <a:gd name="connsiteY8" fmla="*/ 95046 h 57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6021" h="570262">
                  <a:moveTo>
                    <a:pt x="0" y="95046"/>
                  </a:moveTo>
                  <a:cubicBezTo>
                    <a:pt x="0" y="42554"/>
                    <a:pt x="42554" y="0"/>
                    <a:pt x="95046" y="0"/>
                  </a:cubicBezTo>
                  <a:lnTo>
                    <a:pt x="2030975" y="0"/>
                  </a:lnTo>
                  <a:cubicBezTo>
                    <a:pt x="2083467" y="0"/>
                    <a:pt x="2126021" y="42554"/>
                    <a:pt x="2126021" y="95046"/>
                  </a:cubicBezTo>
                  <a:lnTo>
                    <a:pt x="2126021" y="475216"/>
                  </a:lnTo>
                  <a:cubicBezTo>
                    <a:pt x="2126021" y="527708"/>
                    <a:pt x="2083467" y="570262"/>
                    <a:pt x="2030975" y="570262"/>
                  </a:cubicBezTo>
                  <a:lnTo>
                    <a:pt x="95046" y="570262"/>
                  </a:lnTo>
                  <a:cubicBezTo>
                    <a:pt x="42554" y="570262"/>
                    <a:pt x="0" y="527708"/>
                    <a:pt x="0" y="475216"/>
                  </a:cubicBezTo>
                  <a:lnTo>
                    <a:pt x="0" y="9504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77846" tIns="58318" rIns="58318" bIns="58318" spcCol="1270" anchor="ctr"/>
            <a:lstStyle/>
            <a:p>
              <a:pPr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so sánh để cụ thể hóa, dễ hình dung</a:t>
              </a:r>
              <a:r>
                <a:rPr lang="nl-NL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có thể chứa được hàng trăm người, tương đương với tòa nhà  bốn mươi tầng.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942264" y="4567993"/>
              <a:ext cx="852700" cy="1263865"/>
            </a:xfrm>
            <a:prstGeom prst="ellipse">
              <a:avLst/>
            </a:prstGeom>
            <a:blipFill>
              <a:blip r:embed="rId2"/>
              <a:srcRect/>
              <a:stretch>
                <a:fillRect l="-17000" r="-17000"/>
              </a:stretch>
            </a:blip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3500759" y="3703087"/>
              <a:ext cx="2126021" cy="1102523"/>
            </a:xfrm>
            <a:custGeom>
              <a:avLst/>
              <a:gdLst>
                <a:gd name="connsiteX0" fmla="*/ 0 w 2126021"/>
                <a:gd name="connsiteY0" fmla="*/ 95046 h 570262"/>
                <a:gd name="connsiteX1" fmla="*/ 95046 w 2126021"/>
                <a:gd name="connsiteY1" fmla="*/ 0 h 570262"/>
                <a:gd name="connsiteX2" fmla="*/ 2030975 w 2126021"/>
                <a:gd name="connsiteY2" fmla="*/ 0 h 570262"/>
                <a:gd name="connsiteX3" fmla="*/ 2126021 w 2126021"/>
                <a:gd name="connsiteY3" fmla="*/ 95046 h 570262"/>
                <a:gd name="connsiteX4" fmla="*/ 2126021 w 2126021"/>
                <a:gd name="connsiteY4" fmla="*/ 475216 h 570262"/>
                <a:gd name="connsiteX5" fmla="*/ 2030975 w 2126021"/>
                <a:gd name="connsiteY5" fmla="*/ 570262 h 570262"/>
                <a:gd name="connsiteX6" fmla="*/ 95046 w 2126021"/>
                <a:gd name="connsiteY6" fmla="*/ 570262 h 570262"/>
                <a:gd name="connsiteX7" fmla="*/ 0 w 2126021"/>
                <a:gd name="connsiteY7" fmla="*/ 475216 h 570262"/>
                <a:gd name="connsiteX8" fmla="*/ 0 w 2126021"/>
                <a:gd name="connsiteY8" fmla="*/ 95046 h 570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26021" h="570262">
                  <a:moveTo>
                    <a:pt x="0" y="95046"/>
                  </a:moveTo>
                  <a:cubicBezTo>
                    <a:pt x="0" y="42554"/>
                    <a:pt x="42554" y="0"/>
                    <a:pt x="95046" y="0"/>
                  </a:cubicBezTo>
                  <a:lnTo>
                    <a:pt x="2030975" y="0"/>
                  </a:lnTo>
                  <a:cubicBezTo>
                    <a:pt x="2083467" y="0"/>
                    <a:pt x="2126021" y="42554"/>
                    <a:pt x="2126021" y="95046"/>
                  </a:cubicBezTo>
                  <a:lnTo>
                    <a:pt x="2126021" y="475216"/>
                  </a:lnTo>
                  <a:cubicBezTo>
                    <a:pt x="2126021" y="527708"/>
                    <a:pt x="2083467" y="570262"/>
                    <a:pt x="2030975" y="570262"/>
                  </a:cubicBezTo>
                  <a:lnTo>
                    <a:pt x="95046" y="570262"/>
                  </a:lnTo>
                  <a:cubicBezTo>
                    <a:pt x="42554" y="570262"/>
                    <a:pt x="0" y="527708"/>
                    <a:pt x="0" y="475216"/>
                  </a:cubicBezTo>
                  <a:lnTo>
                    <a:pt x="0" y="95046"/>
                  </a:lnTo>
                  <a:close/>
                </a:path>
              </a:pathLst>
            </a:cu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477846" tIns="58318" rIns="58318" bIns="58318" spcCol="1270" anchor="ctr"/>
            <a:lstStyle/>
            <a:p>
              <a:pPr defTabSz="3556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nl-NL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Hang Én rất cao, rộng, dài (thứ 3 thế giới). </a:t>
              </a:r>
              <a:r>
                <a:rPr lang="nl-N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Con người trở nên nhỏ bé</a:t>
              </a:r>
              <a:r>
                <a:rPr lang="nl-NL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trước </a:t>
              </a:r>
              <a:r>
                <a:rPr lang="nl-NL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 nhiên rộng lớn.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578576" y="3338826"/>
              <a:ext cx="924575" cy="1263866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235711" y="691708"/>
            <a:ext cx="219643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nl-NL" sz="28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a. Kích thước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5236" name="Rectangle 33"/>
          <p:cNvSpPr>
            <a:spLocks noChangeArrowheads="1"/>
          </p:cNvSpPr>
          <p:nvPr/>
        </p:nvSpPr>
        <p:spPr bwMode="auto">
          <a:xfrm>
            <a:off x="235711" y="150856"/>
            <a:ext cx="36115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Vẻ đẹp của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ang Én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0" y="175636"/>
            <a:ext cx="4509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b.</a:t>
            </a:r>
            <a:r>
              <a:rPr lang="vi-VN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kiến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tự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nhiên</a:t>
            </a:r>
            <a:r>
              <a:rPr lang="vi-VN" sz="2800" b="1" dirty="0">
                <a:latin typeface="Times New Roman" pitchFamily="18" charset="0"/>
                <a:cs typeface="Calibri" pitchFamily="34" charset="0"/>
              </a:rPr>
              <a:t>:</a:t>
            </a:r>
            <a:endParaRPr lang="en-US" sz="2800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53315" y="681592"/>
            <a:ext cx="3990296" cy="3994485"/>
          </a:xfrm>
          <a:prstGeom prst="roundRect">
            <a:avLst/>
          </a:prstGeom>
          <a:blipFill>
            <a:blip r:embed="rId3"/>
            <a:srcRect/>
            <a:stretch>
              <a:fillRect t="-2000" b="-2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Freeform 17"/>
          <p:cNvSpPr/>
          <p:nvPr/>
        </p:nvSpPr>
        <p:spPr>
          <a:xfrm>
            <a:off x="148389" y="5135730"/>
            <a:ext cx="3773906" cy="1204912"/>
          </a:xfrm>
          <a:custGeom>
            <a:avLst/>
            <a:gdLst>
              <a:gd name="connsiteX0" fmla="*/ 0 w 2183093"/>
              <a:gd name="connsiteY0" fmla="*/ 0 h 809927"/>
              <a:gd name="connsiteX1" fmla="*/ 2183093 w 2183093"/>
              <a:gd name="connsiteY1" fmla="*/ 0 h 809927"/>
              <a:gd name="connsiteX2" fmla="*/ 2183093 w 2183093"/>
              <a:gd name="connsiteY2" fmla="*/ 809927 h 809927"/>
              <a:gd name="connsiteX3" fmla="*/ 0 w 2183093"/>
              <a:gd name="connsiteY3" fmla="*/ 809927 h 809927"/>
              <a:gd name="connsiteX4" fmla="*/ 0 w 2183093"/>
              <a:gd name="connsiteY4" fmla="*/ 0 h 80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093" h="809927">
                <a:moveTo>
                  <a:pt x="0" y="0"/>
                </a:moveTo>
                <a:lnTo>
                  <a:pt x="2183093" y="0"/>
                </a:lnTo>
                <a:lnTo>
                  <a:pt x="2183093" y="809927"/>
                </a:lnTo>
                <a:lnTo>
                  <a:pt x="0" y="80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99568" tIns="99568" rIns="99568" bIns="0" spcCol="1270"/>
          <a:lstStyle/>
          <a:p>
            <a:pPr algn="ctr"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8389" y="783010"/>
            <a:ext cx="3809822" cy="3898232"/>
          </a:xfrm>
          <a:prstGeom prst="roundRect">
            <a:avLst/>
          </a:prstGeom>
          <a:blipFill>
            <a:blip r:embed="rId4"/>
            <a:srcRect/>
            <a:stretch>
              <a:fillRect l="-11000" r="-11000"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2" name="Freeform 21"/>
          <p:cNvSpPr/>
          <p:nvPr/>
        </p:nvSpPr>
        <p:spPr>
          <a:xfrm>
            <a:off x="8394657" y="4835738"/>
            <a:ext cx="3739118" cy="1204912"/>
          </a:xfrm>
          <a:custGeom>
            <a:avLst/>
            <a:gdLst>
              <a:gd name="connsiteX0" fmla="*/ 0 w 2183093"/>
              <a:gd name="connsiteY0" fmla="*/ 0 h 809927"/>
              <a:gd name="connsiteX1" fmla="*/ 2183093 w 2183093"/>
              <a:gd name="connsiteY1" fmla="*/ 0 h 809927"/>
              <a:gd name="connsiteX2" fmla="*/ 2183093 w 2183093"/>
              <a:gd name="connsiteY2" fmla="*/ 809927 h 809927"/>
              <a:gd name="connsiteX3" fmla="*/ 0 w 2183093"/>
              <a:gd name="connsiteY3" fmla="*/ 809927 h 809927"/>
              <a:gd name="connsiteX4" fmla="*/ 0 w 2183093"/>
              <a:gd name="connsiteY4" fmla="*/ 0 h 809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3093" h="809927">
                <a:moveTo>
                  <a:pt x="0" y="0"/>
                </a:moveTo>
                <a:lnTo>
                  <a:pt x="2183093" y="0"/>
                </a:lnTo>
                <a:lnTo>
                  <a:pt x="2183093" y="809927"/>
                </a:lnTo>
                <a:lnTo>
                  <a:pt x="0" y="809927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99568" tIns="99568" rIns="99568" bIns="0" spcCol="1270"/>
          <a:lstStyle/>
          <a:p>
            <a:pPr algn="ctr" defTabSz="6223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ải h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ạch s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ò,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ốc, san 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ô;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ọc động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ệt đẹp, trăm triệu năm b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mòn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b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ồi đắp mới n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5FD311-1BD3-4DFA-A96B-F90D528182FE}"/>
              </a:ext>
            </a:extLst>
          </p:cNvPr>
          <p:cNvSpPr/>
          <p:nvPr/>
        </p:nvSpPr>
        <p:spPr bwMode="auto">
          <a:xfrm>
            <a:off x="4072875" y="777846"/>
            <a:ext cx="3809822" cy="3898231"/>
          </a:xfrm>
          <a:prstGeom prst="rect">
            <a:avLst/>
          </a:prstGeom>
          <a:blipFill>
            <a:blip r:embed="rId5"/>
            <a:srcRect/>
            <a:stretch>
              <a:fillRect l="-25000" r="-25000"/>
            </a:stretch>
          </a:blipFill>
          <a:ln>
            <a:solidFill>
              <a:schemeClr val="accent1"/>
            </a:solidFill>
          </a:ln>
          <a:effectLst>
            <a:glow rad="63500">
              <a:schemeClr val="accent6">
                <a:satMod val="175000"/>
                <a:alpha val="40000"/>
              </a:schemeClr>
            </a:glow>
            <a:reflection blurRad="6350" stA="52000" endA="300" endPos="35000" dir="5400000" sy="-100000" algn="bl" rotWithShape="0"/>
            <a:softEdge rad="63500"/>
          </a:effectLst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D0F322B-84D7-4262-81DF-A8D57E1D454F}"/>
              </a:ext>
            </a:extLst>
          </p:cNvPr>
          <p:cNvSpPr/>
          <p:nvPr/>
        </p:nvSpPr>
        <p:spPr>
          <a:xfrm>
            <a:off x="612790" y="4968616"/>
            <a:ext cx="2874993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ần hang đẹp như m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vòm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ủa một th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ờng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90ABBA-A520-4BD6-9E64-5041876A79FA}"/>
              </a:ext>
            </a:extLst>
          </p:cNvPr>
          <p:cNvSpPr/>
          <p:nvPr/>
        </p:nvSpPr>
        <p:spPr>
          <a:xfrm>
            <a:off x="4072875" y="4765395"/>
            <a:ext cx="40462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ờ s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ịn, nước m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ạnh, trong veo, đ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ỏi đ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á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ẵn tạo th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ột b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ắm thi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ảo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44642" y="106658"/>
            <a:ext cx="450956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b.</a:t>
            </a:r>
            <a:r>
              <a:rPr lang="vi-VN" sz="2800" b="1" dirty="0">
                <a:latin typeface="Times New Roman" pitchFamily="18" charset="0"/>
                <a:cs typeface="Calibri" pitchFamily="34" charset="0"/>
              </a:rPr>
              <a:t> Sự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kiến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tự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nhiên</a:t>
            </a:r>
            <a:r>
              <a:rPr lang="vi-VN" sz="2800" b="1" dirty="0">
                <a:latin typeface="Times New Roman" pitchFamily="18" charset="0"/>
                <a:cs typeface="Calibri" pitchFamily="34" charset="0"/>
              </a:rPr>
              <a:t>:</a:t>
            </a:r>
            <a:endParaRPr lang="en-US" sz="2800" dirty="0"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80573" y="612355"/>
            <a:ext cx="11702880" cy="4024959"/>
            <a:chOff x="2949317" y="1558693"/>
            <a:chExt cx="6709135" cy="3170747"/>
          </a:xfrm>
        </p:grpSpPr>
        <p:sp>
          <p:nvSpPr>
            <p:cNvPr id="13" name="Rectangle 12"/>
            <p:cNvSpPr/>
            <p:nvPr/>
          </p:nvSpPr>
          <p:spPr>
            <a:xfrm>
              <a:off x="2949317" y="1575123"/>
              <a:ext cx="2422785" cy="3154317"/>
            </a:xfrm>
            <a:prstGeom prst="rect">
              <a:avLst/>
            </a:prstGeom>
            <a:blipFill>
              <a:blip r:embed="rId2"/>
              <a:srcRect/>
              <a:stretch>
                <a:fillRect l="-25000" r="-25000"/>
              </a:stretch>
            </a:blipFill>
            <a:effectLst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7534880" y="1558694"/>
              <a:ext cx="2123572" cy="3154316"/>
            </a:xfrm>
            <a:prstGeom prst="rect">
              <a:avLst/>
            </a:prstGeom>
            <a:blipFill>
              <a:blip r:embed="rId3"/>
              <a:srcRect/>
              <a:stretch>
                <a:fillRect l="-25000" r="-25000"/>
              </a:stretch>
            </a:blipFill>
            <a:effectLst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5392701" y="1558693"/>
              <a:ext cx="2121580" cy="3170747"/>
            </a:xfrm>
            <a:prstGeom prst="rect">
              <a:avLst/>
            </a:prstGeom>
            <a:blipFill>
              <a:blip r:embed="rId4"/>
              <a:srcRect/>
              <a:stretch>
                <a:fillRect l="-23000" r="-23000"/>
              </a:stretch>
            </a:blipFill>
            <a:effectLst>
              <a:softEdge rad="127000"/>
            </a:effectLst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9" name="Freeform 28"/>
          <p:cNvSpPr/>
          <p:nvPr/>
        </p:nvSpPr>
        <p:spPr>
          <a:xfrm>
            <a:off x="8677275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/>
          </a:p>
        </p:txBody>
      </p:sp>
      <p:sp>
        <p:nvSpPr>
          <p:cNvPr id="32" name="Freeform 31"/>
          <p:cNvSpPr/>
          <p:nvPr/>
        </p:nvSpPr>
        <p:spPr>
          <a:xfrm>
            <a:off x="8934450" y="5270500"/>
            <a:ext cx="90488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/>
          </a:p>
        </p:txBody>
      </p:sp>
      <p:sp>
        <p:nvSpPr>
          <p:cNvPr id="36" name="Freeform 35"/>
          <p:cNvSpPr/>
          <p:nvPr/>
        </p:nvSpPr>
        <p:spPr>
          <a:xfrm>
            <a:off x="9244013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/>
          </a:p>
        </p:txBody>
      </p:sp>
      <p:sp>
        <p:nvSpPr>
          <p:cNvPr id="44" name="Rectangle 43"/>
          <p:cNvSpPr/>
          <p:nvPr/>
        </p:nvSpPr>
        <p:spPr>
          <a:xfrm>
            <a:off x="280573" y="4768269"/>
            <a:ext cx="11738811" cy="181588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 vốn là vật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vô tri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nhưng đều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 sự sống, sinh thành, biến hóa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qua chiều dài của lịch sử địa chất.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=&gt; Thiên nhiên trở nên có </a:t>
            </a:r>
            <a:r>
              <a:rPr lang="nl-NL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hồn, thân thiết, gần gũi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với con người, giúp con người hiểu được chiều sâu của lịch sử, cội nguồn của sự sống trên hành tinh.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8677275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934450" y="5270500"/>
            <a:ext cx="90488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9244013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99333" name="Rectangle 1"/>
          <p:cNvSpPr>
            <a:spLocks noChangeArrowheads="1"/>
          </p:cNvSpPr>
          <p:nvPr/>
        </p:nvSpPr>
        <p:spPr bwMode="auto">
          <a:xfrm>
            <a:off x="297753" y="222971"/>
            <a:ext cx="7505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c.</a:t>
            </a:r>
            <a:r>
              <a:rPr lang="vi-VN" sz="2800" b="1" dirty="0">
                <a:latin typeface="Times New Roman" pitchFamily="18" charset="0"/>
                <a:cs typeface="Calibri" pitchFamily="34" charset="0"/>
              </a:rPr>
              <a:t> Cuộc sống của loài én chưa biết sợ con người:</a:t>
            </a:r>
            <a:endParaRPr lang="en-US" sz="2800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47956" y="3944983"/>
            <a:ext cx="4461163" cy="230742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"/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kiếm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gãy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i="1" u="sng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ung</a:t>
            </a:r>
            <a:r>
              <a:rPr lang="en-US" sz="2800" i="1" u="sng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mổ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thản</a:t>
            </a:r>
            <a:r>
              <a:rPr lang="en-US" sz="2800" i="1" u="sng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lều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47955" y="1059459"/>
            <a:ext cx="4461163" cy="21474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"/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vách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hang,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32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4546" y="1051879"/>
            <a:ext cx="4461163" cy="214745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"/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ngụ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04547" y="3944983"/>
            <a:ext cx="4461163" cy="242810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57150"/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tấp</a:t>
            </a:r>
            <a:r>
              <a:rPr lang="en-US" sz="2800" i="1" u="sng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nập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mải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mớm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mồi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con;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rập</a:t>
            </a:r>
            <a:r>
              <a:rPr lang="en-US" sz="2800" i="1" u="sng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rờn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đôi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i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chấp</a:t>
            </a:r>
            <a:r>
              <a:rPr lang="en-US" sz="2800" i="1" u="sng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u="sng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chới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nướng</a:t>
            </a:r>
            <a:r>
              <a:rPr lang="en-US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381" y="2378621"/>
            <a:ext cx="3618903" cy="210075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8677275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934450" y="5270500"/>
            <a:ext cx="90488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9244013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100357" name="Rectangle 1"/>
          <p:cNvSpPr>
            <a:spLocks noChangeArrowheads="1"/>
          </p:cNvSpPr>
          <p:nvPr/>
        </p:nvSpPr>
        <p:spPr bwMode="auto">
          <a:xfrm>
            <a:off x="212230" y="191327"/>
            <a:ext cx="855394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>
                <a:latin typeface="Times New Roman" pitchFamily="18" charset="0"/>
                <a:cs typeface="Calibri" pitchFamily="34" charset="0"/>
              </a:rPr>
              <a:t>c.</a:t>
            </a:r>
            <a:r>
              <a:rPr lang="vi-VN" sz="3200" b="1" dirty="0">
                <a:latin typeface="Times New Roman" pitchFamily="18" charset="0"/>
                <a:cs typeface="Calibri" pitchFamily="34" charset="0"/>
              </a:rPr>
              <a:t> Cuộc sống của loài én chưa biết sợ con người:</a:t>
            </a:r>
            <a:endParaRPr lang="en-US" sz="3200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50701" y="1041460"/>
            <a:ext cx="112141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Nhân hóa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, cách dùng từ, viết câu thể hiện tình cảm, cảm xúc: Én bố mẹ, én anh chị, én ra ràng, 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-&gt; </a:t>
            </a: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Loài én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 ở đây còn nguyên sự </a:t>
            </a:r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nguyên sơ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, so với những nơi khác đã bị con người không có ý thức tàn phá;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9C946E-4092-45D2-862D-7A5C8D9C8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083" y="166642"/>
            <a:ext cx="11845834" cy="6599917"/>
          </a:xfrm>
        </p:spPr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trong hang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ổi theo thời gian: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T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ối: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ối tr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ùm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ảng trời tr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ửa hang vẫn s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ất l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v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 hang; tứ bề tiếng chim l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ếng ph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ộp độp tr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ều;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ếng nước chảy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lv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ờ: luồng nắng ban mai rực rỡ  s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ừng cả l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ật điện  từ tối sang s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ời chưa kịp th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lv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ặt nước do nắng v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à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ớc mỏng cộng lại vẻ đẹp thơ mộng, b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ẻo của buổi s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ừ đảo ngữ: kh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ải “kh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”;</a:t>
            </a:r>
          </a:p>
          <a:p>
            <a:pPr marL="0" lvl="0" indent="0">
              <a:buNone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ết.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64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8677275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934450" y="5270500"/>
            <a:ext cx="90488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9244013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algn="ctr" defTabSz="22225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5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0435" y="378823"/>
            <a:ext cx="1171113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itchFamily="18" charset="0"/>
                <a:cs typeface="Calibri" pitchFamily="34" charset="0"/>
              </a:rPr>
              <a:t>3. Con người với </a:t>
            </a:r>
            <a:r>
              <a:rPr lang="en-US" sz="3200" b="1" dirty="0">
                <a:latin typeface="Times New Roman" pitchFamily="18" charset="0"/>
                <a:cs typeface="Calibri" pitchFamily="34" charset="0"/>
              </a:rPr>
              <a:t>h</a:t>
            </a:r>
            <a:r>
              <a:rPr lang="vi-VN" sz="3200" b="1" dirty="0">
                <a:latin typeface="Times New Roman" pitchFamily="18" charset="0"/>
                <a:cs typeface="Calibri" pitchFamily="34" charset="0"/>
              </a:rPr>
              <a:t>ang Én</a:t>
            </a:r>
            <a:endParaRPr lang="en-US" sz="3200" dirty="0">
              <a:latin typeface="Times New Roman" pitchFamily="18" charset="0"/>
              <a:cs typeface="Calibri" pitchFamily="34" charset="0"/>
            </a:endParaRPr>
          </a:p>
          <a:p>
            <a:pPr>
              <a:spcAft>
                <a:spcPts val="1200"/>
              </a:spcAft>
            </a:pPr>
            <a:r>
              <a:rPr lang="vi-VN" sz="3200" b="1" dirty="0">
                <a:solidFill>
                  <a:srgbClr val="0070C0"/>
                </a:solidFill>
                <a:latin typeface="Times New Roman" pitchFamily="18" charset="0"/>
                <a:cs typeface="Calibri" pitchFamily="34" charset="0"/>
              </a:rPr>
              <a:t>- Trong lịch sử: </a:t>
            </a:r>
            <a:r>
              <a:rPr lang="vi-VN" sz="3200" dirty="0">
                <a:latin typeface="Times New Roman" pitchFamily="18" charset="0"/>
                <a:cs typeface="Calibri" pitchFamily="34" charset="0"/>
              </a:rPr>
              <a:t>Người A-rem ngày trước ở hang Én, trứng chim là nguồn thực phẩm của họ. Khi ra ngoài họ vẫn giữ hội “ăn én”, dấu tích của một thế hệ leo vách đá, trần hang: bàn chân mỏng, ngón dẹt.</a:t>
            </a:r>
            <a:endParaRPr lang="en-US" sz="3200" dirty="0"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/>
          <p:cNvSpPr/>
          <p:nvPr/>
        </p:nvSpPr>
        <p:spPr>
          <a:xfrm>
            <a:off x="8677275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8934450" y="5270500"/>
            <a:ext cx="90488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Freeform 35"/>
          <p:cNvSpPr/>
          <p:nvPr/>
        </p:nvSpPr>
        <p:spPr>
          <a:xfrm>
            <a:off x="9244013" y="5270500"/>
            <a:ext cx="88900" cy="295275"/>
          </a:xfrm>
          <a:custGeom>
            <a:avLst/>
            <a:gdLst>
              <a:gd name="connsiteX0" fmla="*/ 0 w 89648"/>
              <a:gd name="connsiteY0" fmla="*/ 0 h 295968"/>
              <a:gd name="connsiteX1" fmla="*/ 89648 w 89648"/>
              <a:gd name="connsiteY1" fmla="*/ 0 h 295968"/>
              <a:gd name="connsiteX2" fmla="*/ 89648 w 89648"/>
              <a:gd name="connsiteY2" fmla="*/ 295968 h 295968"/>
              <a:gd name="connsiteX3" fmla="*/ 0 w 89648"/>
              <a:gd name="connsiteY3" fmla="*/ 295968 h 295968"/>
              <a:gd name="connsiteX4" fmla="*/ 0 w 89648"/>
              <a:gd name="connsiteY4" fmla="*/ 0 h 295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648" h="295968">
                <a:moveTo>
                  <a:pt x="0" y="0"/>
                </a:moveTo>
                <a:lnTo>
                  <a:pt x="89648" y="0"/>
                </a:lnTo>
                <a:lnTo>
                  <a:pt x="89648" y="295968"/>
                </a:lnTo>
                <a:lnTo>
                  <a:pt x="0" y="295968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lIns="35560" tIns="12700" rIns="35560" bIns="0" spcCol="1270" anchor="ctr"/>
          <a:lstStyle/>
          <a:p>
            <a:pPr marL="0" marR="0" lvl="0" indent="0" algn="ctr" defTabSz="222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>
              <a:ln>
                <a:noFill/>
              </a:ln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2622" y="457200"/>
            <a:ext cx="11586755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3. Con người với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h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ang Én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- Đoàn người hiện tại: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  <a:p>
            <a:pPr lvl="0">
              <a:defRPr/>
            </a:pP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Cách gọi hang Én: </a:t>
            </a:r>
            <a:r>
              <a:rPr kumimoji="0" lang="nl-NL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cái tổ khổng lồ và an toàn mà Mẹ Thiên Nhiên ban tặng cho con người.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bướm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ngủ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én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+ 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nấy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…</a:t>
            </a:r>
          </a:p>
          <a:p>
            <a:pPr lvl="0">
              <a:spcAft>
                <a:spcPts val="1200"/>
              </a:spcAft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Calibri" pitchFamily="34" charset="0"/>
              </a:rPr>
              <a:t>=&gt;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Calibri" pitchFamily="34" charset="0"/>
              </a:rPr>
              <a:t>Y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ảm phục, ngưỡng vọng, kết giao với tự nhi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ảm thấy được sống an nhi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“t</a:t>
            </a: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ổ” của “Mẹ Thi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86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mond 3"/>
          <p:cNvSpPr/>
          <p:nvPr/>
        </p:nvSpPr>
        <p:spPr>
          <a:xfrm>
            <a:off x="3443288" y="242888"/>
            <a:ext cx="4529137" cy="1214437"/>
          </a:xfrm>
          <a:prstGeom prst="diamond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pt-BR" sz="2800" b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III. Tổng kết.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71637" y="1457325"/>
            <a:ext cx="2671763" cy="7858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30163" algn="just">
              <a:spcAft>
                <a:spcPts val="1200"/>
              </a:spcAft>
            </a:pPr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1</a:t>
            </a:r>
            <a:r>
              <a:rPr lang="vi-VN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. Nghệ thuật</a:t>
            </a:r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267699" y="1566863"/>
            <a:ext cx="2671763" cy="78581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Aft>
                <a:spcPts val="1200"/>
              </a:spcAft>
            </a:pPr>
            <a:r>
              <a:rPr lang="en-US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2</a:t>
            </a:r>
            <a:r>
              <a:rPr lang="vi-VN" sz="2800" b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. Nội dung</a:t>
            </a:r>
            <a:endParaRPr lang="en-US" sz="24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29790" y="2413400"/>
            <a:ext cx="5756672" cy="1753651"/>
          </a:xfrm>
          <a:custGeom>
            <a:avLst/>
            <a:gdLst>
              <a:gd name="connsiteX0" fmla="*/ 0 w 3900487"/>
              <a:gd name="connsiteY0" fmla="*/ 216694 h 2166937"/>
              <a:gd name="connsiteX1" fmla="*/ 216694 w 3900487"/>
              <a:gd name="connsiteY1" fmla="*/ 0 h 2166937"/>
              <a:gd name="connsiteX2" fmla="*/ 3683793 w 3900487"/>
              <a:gd name="connsiteY2" fmla="*/ 0 h 2166937"/>
              <a:gd name="connsiteX3" fmla="*/ 3900487 w 3900487"/>
              <a:gd name="connsiteY3" fmla="*/ 216694 h 2166937"/>
              <a:gd name="connsiteX4" fmla="*/ 3900487 w 3900487"/>
              <a:gd name="connsiteY4" fmla="*/ 1950243 h 2166937"/>
              <a:gd name="connsiteX5" fmla="*/ 3683793 w 3900487"/>
              <a:gd name="connsiteY5" fmla="*/ 2166937 h 2166937"/>
              <a:gd name="connsiteX6" fmla="*/ 216694 w 3900487"/>
              <a:gd name="connsiteY6" fmla="*/ 2166937 h 2166937"/>
              <a:gd name="connsiteX7" fmla="*/ 0 w 3900487"/>
              <a:gd name="connsiteY7" fmla="*/ 1950243 h 2166937"/>
              <a:gd name="connsiteX8" fmla="*/ 0 w 3900487"/>
              <a:gd name="connsiteY8" fmla="*/ 216694 h 216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487" h="2166937">
                <a:moveTo>
                  <a:pt x="0" y="216694"/>
                </a:moveTo>
                <a:cubicBezTo>
                  <a:pt x="0" y="97017"/>
                  <a:pt x="97017" y="0"/>
                  <a:pt x="216694" y="0"/>
                </a:cubicBezTo>
                <a:lnTo>
                  <a:pt x="3683793" y="0"/>
                </a:lnTo>
                <a:cubicBezTo>
                  <a:pt x="3803470" y="0"/>
                  <a:pt x="3900487" y="97017"/>
                  <a:pt x="3900487" y="216694"/>
                </a:cubicBezTo>
                <a:lnTo>
                  <a:pt x="3900487" y="1950243"/>
                </a:lnTo>
                <a:cubicBezTo>
                  <a:pt x="3900487" y="2069920"/>
                  <a:pt x="3803470" y="2166937"/>
                  <a:pt x="3683793" y="2166937"/>
                </a:cubicBezTo>
                <a:lnTo>
                  <a:pt x="216694" y="2166937"/>
                </a:lnTo>
                <a:cubicBezTo>
                  <a:pt x="97017" y="2166937"/>
                  <a:pt x="0" y="2069920"/>
                  <a:pt x="0" y="1950243"/>
                </a:cubicBezTo>
                <a:lnTo>
                  <a:pt x="0" y="21669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1097" tIns="151097" rIns="151097" bIns="151097" spcCol="1270" anchor="ctr"/>
          <a:lstStyle/>
          <a:p>
            <a:pPr defTabSz="10223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S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ử dụng c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ừ ngữ gi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àu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ảnh, cảm x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úc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ả năng li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ởng, tưởng tượng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khơi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ảm trong l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òng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ời 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2287934" y="4337313"/>
            <a:ext cx="1439167" cy="550069"/>
          </a:xfrm>
          <a:custGeom>
            <a:avLst/>
            <a:gdLst>
              <a:gd name="connsiteX0" fmla="*/ 0 w 812601"/>
              <a:gd name="connsiteY0" fmla="*/ 195024 h 975121"/>
              <a:gd name="connsiteX1" fmla="*/ 406301 w 812601"/>
              <a:gd name="connsiteY1" fmla="*/ 195024 h 975121"/>
              <a:gd name="connsiteX2" fmla="*/ 406301 w 812601"/>
              <a:gd name="connsiteY2" fmla="*/ 0 h 975121"/>
              <a:gd name="connsiteX3" fmla="*/ 812601 w 812601"/>
              <a:gd name="connsiteY3" fmla="*/ 487561 h 975121"/>
              <a:gd name="connsiteX4" fmla="*/ 406301 w 812601"/>
              <a:gd name="connsiteY4" fmla="*/ 975121 h 975121"/>
              <a:gd name="connsiteX5" fmla="*/ 406301 w 812601"/>
              <a:gd name="connsiteY5" fmla="*/ 780097 h 975121"/>
              <a:gd name="connsiteX6" fmla="*/ 0 w 812601"/>
              <a:gd name="connsiteY6" fmla="*/ 780097 h 975121"/>
              <a:gd name="connsiteX7" fmla="*/ 0 w 812601"/>
              <a:gd name="connsiteY7" fmla="*/ 195024 h 97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601" h="975121">
                <a:moveTo>
                  <a:pt x="650081" y="1"/>
                </a:moveTo>
                <a:lnTo>
                  <a:pt x="650081" y="487561"/>
                </a:lnTo>
                <a:lnTo>
                  <a:pt x="812601" y="487561"/>
                </a:lnTo>
                <a:lnTo>
                  <a:pt x="406300" y="975120"/>
                </a:lnTo>
                <a:lnTo>
                  <a:pt x="0" y="487561"/>
                </a:lnTo>
                <a:lnTo>
                  <a:pt x="162520" y="487561"/>
                </a:lnTo>
                <a:lnTo>
                  <a:pt x="162520" y="1"/>
                </a:lnTo>
                <a:lnTo>
                  <a:pt x="650081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5024" tIns="0" rIns="195024" bIns="243780" spcCol="1270" anchor="ctr"/>
          <a:lstStyle/>
          <a:p>
            <a:pPr algn="ctr" defTabSz="8001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229790" y="5046455"/>
            <a:ext cx="5756672" cy="1466460"/>
          </a:xfrm>
          <a:custGeom>
            <a:avLst/>
            <a:gdLst>
              <a:gd name="connsiteX0" fmla="*/ 0 w 3900487"/>
              <a:gd name="connsiteY0" fmla="*/ 216694 h 2166937"/>
              <a:gd name="connsiteX1" fmla="*/ 216694 w 3900487"/>
              <a:gd name="connsiteY1" fmla="*/ 0 h 2166937"/>
              <a:gd name="connsiteX2" fmla="*/ 3683793 w 3900487"/>
              <a:gd name="connsiteY2" fmla="*/ 0 h 2166937"/>
              <a:gd name="connsiteX3" fmla="*/ 3900487 w 3900487"/>
              <a:gd name="connsiteY3" fmla="*/ 216694 h 2166937"/>
              <a:gd name="connsiteX4" fmla="*/ 3900487 w 3900487"/>
              <a:gd name="connsiteY4" fmla="*/ 1950243 h 2166937"/>
              <a:gd name="connsiteX5" fmla="*/ 3683793 w 3900487"/>
              <a:gd name="connsiteY5" fmla="*/ 2166937 h 2166937"/>
              <a:gd name="connsiteX6" fmla="*/ 216694 w 3900487"/>
              <a:gd name="connsiteY6" fmla="*/ 2166937 h 2166937"/>
              <a:gd name="connsiteX7" fmla="*/ 0 w 3900487"/>
              <a:gd name="connsiteY7" fmla="*/ 1950243 h 2166937"/>
              <a:gd name="connsiteX8" fmla="*/ 0 w 3900487"/>
              <a:gd name="connsiteY8" fmla="*/ 216694 h 216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487" h="2166937">
                <a:moveTo>
                  <a:pt x="0" y="216694"/>
                </a:moveTo>
                <a:cubicBezTo>
                  <a:pt x="0" y="97017"/>
                  <a:pt x="97017" y="0"/>
                  <a:pt x="216694" y="0"/>
                </a:cubicBezTo>
                <a:lnTo>
                  <a:pt x="3683793" y="0"/>
                </a:lnTo>
                <a:cubicBezTo>
                  <a:pt x="3803470" y="0"/>
                  <a:pt x="3900487" y="97017"/>
                  <a:pt x="3900487" y="216694"/>
                </a:cubicBezTo>
                <a:lnTo>
                  <a:pt x="3900487" y="1950243"/>
                </a:lnTo>
                <a:cubicBezTo>
                  <a:pt x="3900487" y="2069920"/>
                  <a:pt x="3803470" y="2166937"/>
                  <a:pt x="3683793" y="2166937"/>
                </a:cubicBezTo>
                <a:lnTo>
                  <a:pt x="216694" y="2166937"/>
                </a:lnTo>
                <a:cubicBezTo>
                  <a:pt x="97017" y="2166937"/>
                  <a:pt x="0" y="2069920"/>
                  <a:pt x="0" y="1950243"/>
                </a:cubicBezTo>
                <a:lnTo>
                  <a:pt x="0" y="21669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lIns="151097" tIns="151097" rIns="151097" bIns="151097" spcCol="1270" anchor="ctr"/>
          <a:lstStyle/>
          <a:p>
            <a:pPr defTabSz="10223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ối kể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ợp với thể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du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k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í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ện trở n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ần gũi, sống động, ch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ực với người đọc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6435326" y="2513947"/>
            <a:ext cx="5668442" cy="1646050"/>
          </a:xfrm>
          <a:custGeom>
            <a:avLst/>
            <a:gdLst>
              <a:gd name="connsiteX0" fmla="*/ 0 w 3900487"/>
              <a:gd name="connsiteY0" fmla="*/ 216694 h 2166937"/>
              <a:gd name="connsiteX1" fmla="*/ 216694 w 3900487"/>
              <a:gd name="connsiteY1" fmla="*/ 0 h 2166937"/>
              <a:gd name="connsiteX2" fmla="*/ 3683793 w 3900487"/>
              <a:gd name="connsiteY2" fmla="*/ 0 h 2166937"/>
              <a:gd name="connsiteX3" fmla="*/ 3900487 w 3900487"/>
              <a:gd name="connsiteY3" fmla="*/ 216694 h 2166937"/>
              <a:gd name="connsiteX4" fmla="*/ 3900487 w 3900487"/>
              <a:gd name="connsiteY4" fmla="*/ 1950243 h 2166937"/>
              <a:gd name="connsiteX5" fmla="*/ 3683793 w 3900487"/>
              <a:gd name="connsiteY5" fmla="*/ 2166937 h 2166937"/>
              <a:gd name="connsiteX6" fmla="*/ 216694 w 3900487"/>
              <a:gd name="connsiteY6" fmla="*/ 2166937 h 2166937"/>
              <a:gd name="connsiteX7" fmla="*/ 0 w 3900487"/>
              <a:gd name="connsiteY7" fmla="*/ 1950243 h 2166937"/>
              <a:gd name="connsiteX8" fmla="*/ 0 w 3900487"/>
              <a:gd name="connsiteY8" fmla="*/ 216694 h 216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487" h="2166937">
                <a:moveTo>
                  <a:pt x="0" y="216694"/>
                </a:moveTo>
                <a:cubicBezTo>
                  <a:pt x="0" y="97017"/>
                  <a:pt x="97017" y="0"/>
                  <a:pt x="216694" y="0"/>
                </a:cubicBezTo>
                <a:lnTo>
                  <a:pt x="3683793" y="0"/>
                </a:lnTo>
                <a:cubicBezTo>
                  <a:pt x="3803470" y="0"/>
                  <a:pt x="3900487" y="97017"/>
                  <a:pt x="3900487" y="216694"/>
                </a:cubicBezTo>
                <a:lnTo>
                  <a:pt x="3900487" y="1950243"/>
                </a:lnTo>
                <a:cubicBezTo>
                  <a:pt x="3900487" y="2069920"/>
                  <a:pt x="3803470" y="2166937"/>
                  <a:pt x="3683793" y="2166937"/>
                </a:cubicBezTo>
                <a:lnTo>
                  <a:pt x="216694" y="2166937"/>
                </a:lnTo>
                <a:cubicBezTo>
                  <a:pt x="97017" y="2166937"/>
                  <a:pt x="0" y="2069920"/>
                  <a:pt x="0" y="1950243"/>
                </a:cubicBezTo>
                <a:lnTo>
                  <a:pt x="0" y="21669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58717" tIns="158717" rIns="158717" bIns="158717" spcCol="1270" anchor="ctr"/>
          <a:lstStyle/>
          <a:p>
            <a:pPr algn="ctr" defTabSz="111125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Vẻ đẹp hoang dã, nguyên sơ của hang Én.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8549963" y="4344053"/>
            <a:ext cx="1439167" cy="548461"/>
          </a:xfrm>
          <a:custGeom>
            <a:avLst/>
            <a:gdLst>
              <a:gd name="connsiteX0" fmla="*/ 0 w 812601"/>
              <a:gd name="connsiteY0" fmla="*/ 195024 h 975121"/>
              <a:gd name="connsiteX1" fmla="*/ 406301 w 812601"/>
              <a:gd name="connsiteY1" fmla="*/ 195024 h 975121"/>
              <a:gd name="connsiteX2" fmla="*/ 406301 w 812601"/>
              <a:gd name="connsiteY2" fmla="*/ 0 h 975121"/>
              <a:gd name="connsiteX3" fmla="*/ 812601 w 812601"/>
              <a:gd name="connsiteY3" fmla="*/ 487561 h 975121"/>
              <a:gd name="connsiteX4" fmla="*/ 406301 w 812601"/>
              <a:gd name="connsiteY4" fmla="*/ 975121 h 975121"/>
              <a:gd name="connsiteX5" fmla="*/ 406301 w 812601"/>
              <a:gd name="connsiteY5" fmla="*/ 780097 h 975121"/>
              <a:gd name="connsiteX6" fmla="*/ 0 w 812601"/>
              <a:gd name="connsiteY6" fmla="*/ 780097 h 975121"/>
              <a:gd name="connsiteX7" fmla="*/ 0 w 812601"/>
              <a:gd name="connsiteY7" fmla="*/ 195024 h 97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2601" h="975121">
                <a:moveTo>
                  <a:pt x="650081" y="1"/>
                </a:moveTo>
                <a:lnTo>
                  <a:pt x="650081" y="487561"/>
                </a:lnTo>
                <a:lnTo>
                  <a:pt x="812601" y="487561"/>
                </a:lnTo>
                <a:lnTo>
                  <a:pt x="406300" y="975120"/>
                </a:lnTo>
                <a:lnTo>
                  <a:pt x="0" y="487561"/>
                </a:lnTo>
                <a:lnTo>
                  <a:pt x="162520" y="487561"/>
                </a:lnTo>
                <a:lnTo>
                  <a:pt x="162520" y="1"/>
                </a:lnTo>
                <a:lnTo>
                  <a:pt x="650081" y="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95024" tIns="0" rIns="195024" bIns="243780" spcCol="1270" anchor="ctr"/>
          <a:lstStyle/>
          <a:p>
            <a:pPr algn="ctr" defTabSz="8890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2000"/>
          </a:p>
        </p:txBody>
      </p:sp>
      <p:sp>
        <p:nvSpPr>
          <p:cNvPr id="22" name="Freeform 21"/>
          <p:cNvSpPr/>
          <p:nvPr/>
        </p:nvSpPr>
        <p:spPr>
          <a:xfrm>
            <a:off x="6435326" y="5055348"/>
            <a:ext cx="5756674" cy="1466460"/>
          </a:xfrm>
          <a:custGeom>
            <a:avLst/>
            <a:gdLst>
              <a:gd name="connsiteX0" fmla="*/ 0 w 3900487"/>
              <a:gd name="connsiteY0" fmla="*/ 216694 h 2166937"/>
              <a:gd name="connsiteX1" fmla="*/ 216694 w 3900487"/>
              <a:gd name="connsiteY1" fmla="*/ 0 h 2166937"/>
              <a:gd name="connsiteX2" fmla="*/ 3683793 w 3900487"/>
              <a:gd name="connsiteY2" fmla="*/ 0 h 2166937"/>
              <a:gd name="connsiteX3" fmla="*/ 3900487 w 3900487"/>
              <a:gd name="connsiteY3" fmla="*/ 216694 h 2166937"/>
              <a:gd name="connsiteX4" fmla="*/ 3900487 w 3900487"/>
              <a:gd name="connsiteY4" fmla="*/ 1950243 h 2166937"/>
              <a:gd name="connsiteX5" fmla="*/ 3683793 w 3900487"/>
              <a:gd name="connsiteY5" fmla="*/ 2166937 h 2166937"/>
              <a:gd name="connsiteX6" fmla="*/ 216694 w 3900487"/>
              <a:gd name="connsiteY6" fmla="*/ 2166937 h 2166937"/>
              <a:gd name="connsiteX7" fmla="*/ 0 w 3900487"/>
              <a:gd name="connsiteY7" fmla="*/ 1950243 h 2166937"/>
              <a:gd name="connsiteX8" fmla="*/ 0 w 3900487"/>
              <a:gd name="connsiteY8" fmla="*/ 216694 h 2166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487" h="2166937">
                <a:moveTo>
                  <a:pt x="0" y="216694"/>
                </a:moveTo>
                <a:cubicBezTo>
                  <a:pt x="0" y="97017"/>
                  <a:pt x="97017" y="0"/>
                  <a:pt x="216694" y="0"/>
                </a:cubicBezTo>
                <a:lnTo>
                  <a:pt x="3683793" y="0"/>
                </a:lnTo>
                <a:cubicBezTo>
                  <a:pt x="3803470" y="0"/>
                  <a:pt x="3900487" y="97017"/>
                  <a:pt x="3900487" y="216694"/>
                </a:cubicBezTo>
                <a:lnTo>
                  <a:pt x="3900487" y="1950243"/>
                </a:lnTo>
                <a:cubicBezTo>
                  <a:pt x="3900487" y="2069920"/>
                  <a:pt x="3803470" y="2166937"/>
                  <a:pt x="3683793" y="2166937"/>
                </a:cubicBezTo>
                <a:lnTo>
                  <a:pt x="216694" y="2166937"/>
                </a:lnTo>
                <a:cubicBezTo>
                  <a:pt x="97017" y="2166937"/>
                  <a:pt x="0" y="2069920"/>
                  <a:pt x="0" y="1950243"/>
                </a:cubicBezTo>
                <a:lnTo>
                  <a:pt x="0" y="216694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7353344"/>
              <a:satOff val="-10228"/>
              <a:lumOff val="-3922"/>
              <a:alphaOff val="0"/>
            </a:schemeClr>
          </a:fillRef>
          <a:effectRef idx="0">
            <a:schemeClr val="accent5">
              <a:hueOff val="-7353344"/>
              <a:satOff val="-10228"/>
              <a:lumOff val="-3922"/>
              <a:alphaOff val="0"/>
            </a:schemeClr>
          </a:effectRef>
          <a:fontRef idx="minor">
            <a:schemeClr val="lt1"/>
          </a:fontRef>
        </p:style>
        <p:txBody>
          <a:bodyPr lIns="158717" tIns="158717" rIns="158717" bIns="158717" spcCol="1270" anchor="ctr"/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ộ của con người trước vẻ đẹp của tự nhi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4"/>
          <p:cNvSpPr>
            <a:spLocks noChangeArrowheads="1"/>
          </p:cNvSpPr>
          <p:nvPr/>
        </p:nvSpPr>
        <p:spPr bwMode="auto">
          <a:xfrm>
            <a:off x="2509974" y="42441"/>
            <a:ext cx="609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1385888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0898" name="Group 11"/>
          <p:cNvGrpSpPr>
            <a:grpSpLocks/>
          </p:cNvGrpSpPr>
          <p:nvPr/>
        </p:nvGrpSpPr>
        <p:grpSpPr bwMode="auto">
          <a:xfrm>
            <a:off x="132347" y="457200"/>
            <a:ext cx="11923295" cy="6191794"/>
            <a:chOff x="3120089" y="1706673"/>
            <a:chExt cx="5792783" cy="4033173"/>
          </a:xfrm>
        </p:grpSpPr>
        <p:sp>
          <p:nvSpPr>
            <p:cNvPr id="13" name="Freeform 12"/>
            <p:cNvSpPr/>
            <p:nvPr/>
          </p:nvSpPr>
          <p:spPr>
            <a:xfrm>
              <a:off x="3120089" y="1706673"/>
              <a:ext cx="1803458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96561" y="1804335"/>
              <a:ext cx="1803809" cy="2030347"/>
            </a:xfrm>
            <a:prstGeom prst="rect">
              <a:avLst/>
            </a:prstGeom>
            <a:blipFill>
              <a:blip r:embed="rId2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5114279" y="1706673"/>
              <a:ext cx="1804402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114576" y="1804335"/>
              <a:ext cx="1803809" cy="2030346"/>
            </a:xfrm>
            <a:prstGeom prst="rect">
              <a:avLst/>
            </a:prstGeom>
            <a:blipFill>
              <a:blip r:embed="rId3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Freeform 16"/>
            <p:cNvSpPr/>
            <p:nvPr/>
          </p:nvSpPr>
          <p:spPr>
            <a:xfrm>
              <a:off x="7109414" y="1706673"/>
              <a:ext cx="1803458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023031" y="1793306"/>
              <a:ext cx="1803809" cy="2041376"/>
            </a:xfrm>
            <a:prstGeom prst="rect">
              <a:avLst/>
            </a:prstGeom>
            <a:blipFill>
              <a:blip r:embed="rId4"/>
              <a:srcRect/>
              <a:stretch>
                <a:fillRect l="-38000" r="-3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3120089" y="4015011"/>
              <a:ext cx="1803458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206120" y="3913962"/>
              <a:ext cx="1803809" cy="1803809"/>
            </a:xfrm>
            <a:prstGeom prst="rect">
              <a:avLst/>
            </a:prstGeom>
            <a:blipFill>
              <a:blip r:embed="rId5"/>
              <a:srcRect/>
              <a:stretch>
                <a:fillRect l="-12000" r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5114279" y="4015011"/>
              <a:ext cx="1804402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114576" y="3925007"/>
              <a:ext cx="1803809" cy="1803809"/>
            </a:xfrm>
            <a:prstGeom prst="rect">
              <a:avLst/>
            </a:prstGeom>
            <a:blipFill>
              <a:blip r:embed="rId6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7109414" y="4015011"/>
              <a:ext cx="1803458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032590" y="3936037"/>
              <a:ext cx="1803809" cy="1803809"/>
            </a:xfrm>
            <a:prstGeom prst="rect">
              <a:avLst/>
            </a:prstGeom>
            <a:blipFill>
              <a:blip r:embed="rId7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4"/>
          <p:cNvSpPr>
            <a:spLocks noChangeArrowheads="1"/>
          </p:cNvSpPr>
          <p:nvPr/>
        </p:nvSpPr>
        <p:spPr bwMode="auto">
          <a:xfrm>
            <a:off x="443918" y="475887"/>
            <a:ext cx="288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tabLst>
                <a:tab pos="88900" algn="l"/>
                <a:tab pos="179388" algn="l"/>
              </a:tabLst>
            </a:pP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50328" y="1122218"/>
            <a:ext cx="2715490" cy="85898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90170" algn="l"/>
                <a:tab pos="180340" algn="l"/>
              </a:tabLst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 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67345" y="2353086"/>
            <a:ext cx="3297382" cy="36576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tabLst>
                <a:tab pos="88900" algn="l"/>
                <a:tab pos="179388" algn="l"/>
              </a:tabLst>
            </a:pP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32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206836" y="2353086"/>
            <a:ext cx="5014158" cy="36576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200"/>
              </a:spcAft>
            </a:pPr>
            <a:r>
              <a:rPr lang="vi-VN" sz="24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Nguyên nhân: </a:t>
            </a:r>
            <a:r>
              <a:rPr lang="vi-VN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Cuộc sống hoang dã được tác giả khắc họa vừa thanh bình, lại thơ mộng.</a:t>
            </a:r>
            <a:r>
              <a:rPr lang="nl-NL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Vẻ đẹp khiến con người phải ngỡ ngàng, thán phục, nó đánh thức bản tính tự nhiên, khát vọng hòa đồng với tự nhiên của con người.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0" idx="2"/>
            <a:endCxn id="0" idx="0"/>
          </p:cNvCxnSpPr>
          <p:nvPr/>
        </p:nvCxnSpPr>
        <p:spPr>
          <a:xfrm flipH="1">
            <a:off x="3616325" y="1981200"/>
            <a:ext cx="2092325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0" idx="2"/>
            <a:endCxn id="0" idx="0"/>
          </p:cNvCxnSpPr>
          <p:nvPr/>
        </p:nvCxnSpPr>
        <p:spPr>
          <a:xfrm>
            <a:off x="5708650" y="1981200"/>
            <a:ext cx="2381250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loud Callout 21"/>
          <p:cNvSpPr/>
          <p:nvPr/>
        </p:nvSpPr>
        <p:spPr>
          <a:xfrm>
            <a:off x="2749550" y="1981200"/>
            <a:ext cx="6027738" cy="267017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1: 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khiếp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4"/>
          <p:cNvSpPr>
            <a:spLocks noChangeArrowheads="1"/>
          </p:cNvSpPr>
          <p:nvPr/>
        </p:nvSpPr>
        <p:spPr bwMode="auto">
          <a:xfrm>
            <a:off x="275341" y="358375"/>
            <a:ext cx="28823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>
              <a:tabLst>
                <a:tab pos="88900" algn="l"/>
                <a:tab pos="179388" algn="l"/>
              </a:tabLst>
            </a:pP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IV.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350328" y="1122218"/>
            <a:ext cx="2715490" cy="85898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1200"/>
              </a:spcAft>
              <a:defRPr/>
            </a:pPr>
            <a:r>
              <a:rPr lang="vi-VN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Câu 2: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967345" y="2353086"/>
            <a:ext cx="3297382" cy="36576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200"/>
              </a:spcAft>
            </a:pP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Hành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trình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tự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nhiên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vừa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vi-VN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 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mở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rộng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tầm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mắt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vừa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thử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thách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đối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khỏe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kĩ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tồn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 con </a:t>
            </a:r>
            <a:r>
              <a:rPr lang="en-US" sz="2800" dirty="0" err="1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206836" y="2353086"/>
            <a:ext cx="3574473" cy="3657600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200"/>
              </a:spcAft>
            </a:pPr>
            <a:r>
              <a:rPr lang="en-US" sz="28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Hành trình này đánh thức ở con người ý thức về việc bảo vệ môi trường thiên nhiên, cũng như các loài thực vật, động vật hoang dã.</a:t>
            </a:r>
            <a:endParaRPr lang="en-US" sz="280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17" name="Straight Arrow Connector 16"/>
          <p:cNvCxnSpPr>
            <a:stCxn id="0" idx="2"/>
            <a:endCxn id="0" idx="0"/>
          </p:cNvCxnSpPr>
          <p:nvPr/>
        </p:nvCxnSpPr>
        <p:spPr>
          <a:xfrm flipH="1">
            <a:off x="3616325" y="1981200"/>
            <a:ext cx="2092325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0" idx="2"/>
            <a:endCxn id="0" idx="0"/>
          </p:cNvCxnSpPr>
          <p:nvPr/>
        </p:nvCxnSpPr>
        <p:spPr>
          <a:xfrm>
            <a:off x="5708650" y="1981200"/>
            <a:ext cx="2381250" cy="371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loud Callout 1"/>
          <p:cNvSpPr/>
          <p:nvPr/>
        </p:nvSpPr>
        <p:spPr>
          <a:xfrm>
            <a:off x="2511425" y="822325"/>
            <a:ext cx="6892925" cy="3657600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vi-VN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Câu 2: </a:t>
            </a:r>
            <a:r>
              <a:rPr lang="vi-VN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 ý kiến cho rằng hành trình khám phá hang Én thích hợp với những người ưa mạo hiểm. Theo em, hành trình này còn đánh thức điều gì ở con người?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FE7710-70BA-4CF7-ACCD-AA71239DE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7702" y="5578032"/>
            <a:ext cx="7197403" cy="1067145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5-7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11">
            <a:extLst>
              <a:ext uri="{FF2B5EF4-FFF2-40B4-BE49-F238E27FC236}">
                <a16:creationId xmlns:a16="http://schemas.microsoft.com/office/drawing/2014/main" id="{736E04D4-F298-4548-9047-9AD56338FFAA}"/>
              </a:ext>
            </a:extLst>
          </p:cNvPr>
          <p:cNvGrpSpPr>
            <a:grpSpLocks/>
          </p:cNvGrpSpPr>
          <p:nvPr/>
        </p:nvGrpSpPr>
        <p:grpSpPr bwMode="auto">
          <a:xfrm>
            <a:off x="134352" y="-30802"/>
            <a:ext cx="11923295" cy="5486400"/>
            <a:chOff x="3120089" y="1706673"/>
            <a:chExt cx="5792783" cy="4033173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28A71491-3857-4C5D-9D96-CECD9F290B3C}"/>
                </a:ext>
              </a:extLst>
            </p:cNvPr>
            <p:cNvSpPr/>
            <p:nvPr/>
          </p:nvSpPr>
          <p:spPr>
            <a:xfrm>
              <a:off x="3120089" y="1706673"/>
              <a:ext cx="1803458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89C95C7-54D0-4989-8274-05DB3657837A}"/>
                </a:ext>
              </a:extLst>
            </p:cNvPr>
            <p:cNvSpPr/>
            <p:nvPr/>
          </p:nvSpPr>
          <p:spPr>
            <a:xfrm>
              <a:off x="3196561" y="1804335"/>
              <a:ext cx="1803809" cy="2030347"/>
            </a:xfrm>
            <a:prstGeom prst="rect">
              <a:avLst/>
            </a:prstGeom>
            <a:blipFill>
              <a:blip r:embed="rId2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id="{60F11B80-EC80-4A7F-8F7E-812B5CA38381}"/>
                </a:ext>
              </a:extLst>
            </p:cNvPr>
            <p:cNvSpPr/>
            <p:nvPr/>
          </p:nvSpPr>
          <p:spPr>
            <a:xfrm>
              <a:off x="5114279" y="1706673"/>
              <a:ext cx="1804402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B2F1710-4332-44FC-A9F3-B0D6E5CAEEBF}"/>
                </a:ext>
              </a:extLst>
            </p:cNvPr>
            <p:cNvSpPr/>
            <p:nvPr/>
          </p:nvSpPr>
          <p:spPr>
            <a:xfrm>
              <a:off x="5114576" y="1804335"/>
              <a:ext cx="1803809" cy="2030346"/>
            </a:xfrm>
            <a:prstGeom prst="rect">
              <a:avLst/>
            </a:prstGeom>
            <a:blipFill>
              <a:blip r:embed="rId3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1A51E8C9-856F-4226-98AA-739F7AE06B84}"/>
                </a:ext>
              </a:extLst>
            </p:cNvPr>
            <p:cNvSpPr/>
            <p:nvPr/>
          </p:nvSpPr>
          <p:spPr>
            <a:xfrm>
              <a:off x="7109414" y="1706673"/>
              <a:ext cx="1803458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D951FB-908A-42F3-A700-9E725335A718}"/>
                </a:ext>
              </a:extLst>
            </p:cNvPr>
            <p:cNvSpPr/>
            <p:nvPr/>
          </p:nvSpPr>
          <p:spPr>
            <a:xfrm>
              <a:off x="7023031" y="1793306"/>
              <a:ext cx="1803809" cy="2041376"/>
            </a:xfrm>
            <a:prstGeom prst="rect">
              <a:avLst/>
            </a:prstGeom>
            <a:blipFill>
              <a:blip r:embed="rId4"/>
              <a:srcRect/>
              <a:stretch>
                <a:fillRect l="-38000" r="-3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8">
              <a:extLst>
                <a:ext uri="{FF2B5EF4-FFF2-40B4-BE49-F238E27FC236}">
                  <a16:creationId xmlns:a16="http://schemas.microsoft.com/office/drawing/2014/main" id="{F4DC4288-3328-4FC3-8A1C-701A5A196E20}"/>
                </a:ext>
              </a:extLst>
            </p:cNvPr>
            <p:cNvSpPr/>
            <p:nvPr/>
          </p:nvSpPr>
          <p:spPr>
            <a:xfrm>
              <a:off x="3120089" y="4015011"/>
              <a:ext cx="1803458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70C32C5-C696-4448-A84E-2AC47BB97CD6}"/>
                </a:ext>
              </a:extLst>
            </p:cNvPr>
            <p:cNvSpPr/>
            <p:nvPr/>
          </p:nvSpPr>
          <p:spPr>
            <a:xfrm>
              <a:off x="3206120" y="3913962"/>
              <a:ext cx="1803809" cy="1803809"/>
            </a:xfrm>
            <a:prstGeom prst="rect">
              <a:avLst/>
            </a:prstGeom>
            <a:blipFill>
              <a:blip r:embed="rId5"/>
              <a:srcRect/>
              <a:stretch>
                <a:fillRect l="-12000" r="-12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20">
              <a:extLst>
                <a:ext uri="{FF2B5EF4-FFF2-40B4-BE49-F238E27FC236}">
                  <a16:creationId xmlns:a16="http://schemas.microsoft.com/office/drawing/2014/main" id="{3E6E25E7-F859-4E68-84A2-6106B5813733}"/>
                </a:ext>
              </a:extLst>
            </p:cNvPr>
            <p:cNvSpPr/>
            <p:nvPr/>
          </p:nvSpPr>
          <p:spPr>
            <a:xfrm>
              <a:off x="5114279" y="4015011"/>
              <a:ext cx="1804402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49CD04A-D977-4954-834F-F6784D12666C}"/>
                </a:ext>
              </a:extLst>
            </p:cNvPr>
            <p:cNvSpPr/>
            <p:nvPr/>
          </p:nvSpPr>
          <p:spPr>
            <a:xfrm>
              <a:off x="5114576" y="3925007"/>
              <a:ext cx="1803809" cy="1803809"/>
            </a:xfrm>
            <a:prstGeom prst="rect">
              <a:avLst/>
            </a:prstGeom>
            <a:blipFill>
              <a:blip r:embed="rId6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eform 22">
              <a:extLst>
                <a:ext uri="{FF2B5EF4-FFF2-40B4-BE49-F238E27FC236}">
                  <a16:creationId xmlns:a16="http://schemas.microsoft.com/office/drawing/2014/main" id="{90CB6F86-6E28-45B5-80CD-C9B8ECF32667}"/>
                </a:ext>
              </a:extLst>
            </p:cNvPr>
            <p:cNvSpPr/>
            <p:nvPr/>
          </p:nvSpPr>
          <p:spPr>
            <a:xfrm>
              <a:off x="7109414" y="4015011"/>
              <a:ext cx="1803458" cy="270745"/>
            </a:xfrm>
            <a:custGeom>
              <a:avLst/>
              <a:gdLst>
                <a:gd name="connsiteX0" fmla="*/ 0 w 1803809"/>
                <a:gd name="connsiteY0" fmla="*/ 0 h 270571"/>
                <a:gd name="connsiteX1" fmla="*/ 1803809 w 1803809"/>
                <a:gd name="connsiteY1" fmla="*/ 0 h 270571"/>
                <a:gd name="connsiteX2" fmla="*/ 1803809 w 1803809"/>
                <a:gd name="connsiteY2" fmla="*/ 270571 h 270571"/>
                <a:gd name="connsiteX3" fmla="*/ 0 w 1803809"/>
                <a:gd name="connsiteY3" fmla="*/ 270571 h 270571"/>
                <a:gd name="connsiteX4" fmla="*/ 0 w 1803809"/>
                <a:gd name="connsiteY4" fmla="*/ 0 h 270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3809" h="270571">
                  <a:moveTo>
                    <a:pt x="0" y="0"/>
                  </a:moveTo>
                  <a:lnTo>
                    <a:pt x="1803809" y="0"/>
                  </a:lnTo>
                  <a:lnTo>
                    <a:pt x="1803809" y="270571"/>
                  </a:lnTo>
                  <a:lnTo>
                    <a:pt x="0" y="27057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0" tIns="57150" rIns="57150" bIns="0" spcCol="1270" anchor="b"/>
            <a:lstStyle/>
            <a:p>
              <a:pPr defTabSz="66675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n-US" sz="15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44C4107-0F18-4C99-B997-19D8713F4613}"/>
                </a:ext>
              </a:extLst>
            </p:cNvPr>
            <p:cNvSpPr/>
            <p:nvPr/>
          </p:nvSpPr>
          <p:spPr>
            <a:xfrm>
              <a:off x="7032590" y="3936037"/>
              <a:ext cx="1803809" cy="1803809"/>
            </a:xfrm>
            <a:prstGeom prst="rect">
              <a:avLst/>
            </a:prstGeom>
            <a:blipFill>
              <a:blip r:embed="rId7"/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52457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3"/>
          <p:cNvSpPr>
            <a:spLocks noChangeArrowheads="1"/>
          </p:cNvSpPr>
          <p:nvPr/>
        </p:nvSpPr>
        <p:spPr bwMode="auto">
          <a:xfrm>
            <a:off x="3019425" y="55563"/>
            <a:ext cx="6096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1385888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Văn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bản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2: 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385888" algn="l"/>
              </a:tabLst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                      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My)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23" name="Rectangle 5"/>
          <p:cNvSpPr>
            <a:spLocks noChangeArrowheads="1"/>
          </p:cNvSpPr>
          <p:nvPr/>
        </p:nvSpPr>
        <p:spPr bwMode="auto">
          <a:xfrm>
            <a:off x="240464" y="1131888"/>
            <a:ext cx="6096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385888" algn="l"/>
              </a:tabLst>
            </a:pP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I.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Đọc</a:t>
            </a: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,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tìm</a:t>
            </a: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hiểu</a:t>
            </a: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chung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1385888" algn="l"/>
              </a:tabLst>
            </a:pP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1.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Đọc</a:t>
            </a: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,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từ</a:t>
            </a: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khó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9088" y="3363913"/>
            <a:ext cx="2474912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ounded Rectangular Callout 7"/>
          <p:cNvSpPr/>
          <p:nvPr/>
        </p:nvSpPr>
        <p:spPr>
          <a:xfrm>
            <a:off x="4374672" y="1990471"/>
            <a:ext cx="6096000" cy="2476500"/>
          </a:xfrm>
          <a:prstGeom prst="wedgeRoundRectCallout">
            <a:avLst>
              <a:gd name="adj1" fmla="val -64664"/>
              <a:gd name="adj2" fmla="val 56767"/>
              <a:gd name="adj3" fmla="val 16667"/>
            </a:avLst>
          </a:prstGeom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1386840" algn="l"/>
              </a:tabLst>
              <a:defRPr/>
            </a:pP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rành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mạch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giọng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rõ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niềm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vui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sướng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háo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hức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dung,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tưởng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MS Mincho"/>
              </a:rPr>
              <a:t>tượng</a:t>
            </a:r>
            <a:r>
              <a:rPr lang="en-US" sz="3200" dirty="0">
                <a:latin typeface="Times New Roman" panose="02020603050405020304" pitchFamily="18" charset="0"/>
                <a:ea typeface="MS Mincho"/>
              </a:rPr>
              <a:t>.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77031" y="751344"/>
            <a:ext cx="112014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1385888" algn="l"/>
              </a:tabLst>
            </a:pP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2.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Tìm</a:t>
            </a: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hiểu</a:t>
            </a: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chung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lphaLcPeriod"/>
              <a:tabLst>
                <a:tab pos="1385888" algn="l"/>
              </a:tabLst>
            </a:pP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Tác</a:t>
            </a: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latin typeface="Times New Roman" pitchFamily="18" charset="0"/>
                <a:ea typeface="MS Mincho" pitchFamily="49" charset="-128"/>
              </a:rPr>
              <a:t>giả</a:t>
            </a:r>
            <a:r>
              <a:rPr lang="en-US" sz="2800" b="1" dirty="0">
                <a:latin typeface="Times New Roman" pitchFamily="18" charset="0"/>
                <a:ea typeface="MS Mincho" pitchFamily="49" charset="-128"/>
              </a:rPr>
              <a:t>: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Hà My.</a:t>
            </a:r>
          </a:p>
          <a:p>
            <a:pPr lvl="0" algn="just">
              <a:tabLst>
                <a:tab pos="1385888" algn="l"/>
              </a:tabLs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Tác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phẩm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:</a:t>
            </a:r>
          </a:p>
          <a:p>
            <a:pPr lvl="0" algn="just">
              <a:tabLst>
                <a:tab pos="1385888" algn="l"/>
              </a:tabLst>
            </a:pP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-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Xuất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xứ</a:t>
            </a:r>
            <a:r>
              <a:rPr lang="en-US" sz="2800" b="1" dirty="0">
                <a:solidFill>
                  <a:prstClr val="black"/>
                </a:solidFill>
                <a:latin typeface="Times New Roman" pitchFamily="18" charset="0"/>
                <a:ea typeface="MS Mincho" pitchFamily="49" charset="-128"/>
              </a:rPr>
              <a:t>:</a:t>
            </a:r>
            <a:r>
              <a:rPr lang="nl-NL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Trích dẫn văn bản viết giới thiệu về hang Én trên trang thông tin điện tử Sở Du lịch Quảng Bình, 14/10/2020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7337" y="2998113"/>
            <a:ext cx="11380787" cy="39703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- Thể loại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: du kí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 - Phương thức biểu đạt: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 Tự sự kết hợp miêu tả, biểu cảm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- Ngôi kể: ngôi thứ nhất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: “Tôi” là tác giả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- Trình tự kể: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Giàn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thung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lũng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Rào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trùm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Hang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Én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0B80404-D6F8-4D89-9DAE-6A55292493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9425" y="55563"/>
            <a:ext cx="6096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tabLst>
                <a:tab pos="1385888" algn="l"/>
              </a:tabLst>
            </a:pP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Hang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Én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1385888" algn="l"/>
              </a:tabLst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                      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My)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3"/>
          <p:cNvSpPr>
            <a:spLocks noChangeArrowheads="1"/>
          </p:cNvSpPr>
          <p:nvPr/>
        </p:nvSpPr>
        <p:spPr bwMode="auto">
          <a:xfrm>
            <a:off x="354013" y="458788"/>
            <a:ext cx="60960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5888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I.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84994" name="Rectangle 4"/>
          <p:cNvSpPr>
            <a:spLocks noChangeArrowheads="1"/>
          </p:cNvSpPr>
          <p:nvPr/>
        </p:nvSpPr>
        <p:spPr bwMode="auto">
          <a:xfrm>
            <a:off x="354013" y="981075"/>
            <a:ext cx="2954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5888" algn="l"/>
              </a:tabLs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2.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hiểu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chung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3564" y="2027888"/>
            <a:ext cx="6096000" cy="310854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*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: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tìm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Én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địa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danh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du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phá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nổi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hang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giả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bộc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xúc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293" y="2027888"/>
            <a:ext cx="6002095" cy="29907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1593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ChangeArrowheads="1"/>
          </p:cNvSpPr>
          <p:nvPr/>
        </p:nvSpPr>
        <p:spPr bwMode="auto">
          <a:xfrm>
            <a:off x="247540" y="271462"/>
            <a:ext cx="29543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tabLst>
                <a:tab pos="1385888" algn="l"/>
              </a:tabLst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Tìm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hiểu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ea typeface="MS Mincho" pitchFamily="49" charset="-128"/>
              </a:rPr>
              <a:t>chung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971" name="Rectangle 5"/>
          <p:cNvSpPr>
            <a:spLocks noChangeArrowheads="1"/>
          </p:cNvSpPr>
          <p:nvPr/>
        </p:nvSpPr>
        <p:spPr bwMode="auto">
          <a:xfrm>
            <a:off x="327140" y="999518"/>
            <a:ext cx="35317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/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- Bố cục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: 2 phần chính: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47540" y="1861035"/>
            <a:ext cx="3237934" cy="2475984"/>
          </a:xfrm>
          <a:custGeom>
            <a:avLst/>
            <a:gdLst>
              <a:gd name="connsiteX0" fmla="*/ 0 w 3385343"/>
              <a:gd name="connsiteY0" fmla="*/ 203121 h 2031206"/>
              <a:gd name="connsiteX1" fmla="*/ 203121 w 3385343"/>
              <a:gd name="connsiteY1" fmla="*/ 0 h 2031206"/>
              <a:gd name="connsiteX2" fmla="*/ 3182222 w 3385343"/>
              <a:gd name="connsiteY2" fmla="*/ 0 h 2031206"/>
              <a:gd name="connsiteX3" fmla="*/ 3385343 w 3385343"/>
              <a:gd name="connsiteY3" fmla="*/ 203121 h 2031206"/>
              <a:gd name="connsiteX4" fmla="*/ 3385343 w 3385343"/>
              <a:gd name="connsiteY4" fmla="*/ 1828085 h 2031206"/>
              <a:gd name="connsiteX5" fmla="*/ 3182222 w 3385343"/>
              <a:gd name="connsiteY5" fmla="*/ 2031206 h 2031206"/>
              <a:gd name="connsiteX6" fmla="*/ 203121 w 3385343"/>
              <a:gd name="connsiteY6" fmla="*/ 2031206 h 2031206"/>
              <a:gd name="connsiteX7" fmla="*/ 0 w 3385343"/>
              <a:gd name="connsiteY7" fmla="*/ 1828085 h 2031206"/>
              <a:gd name="connsiteX8" fmla="*/ 0 w 3385343"/>
              <a:gd name="connsiteY8" fmla="*/ 203121 h 203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5343" h="2031206">
                <a:moveTo>
                  <a:pt x="0" y="203121"/>
                </a:moveTo>
                <a:cubicBezTo>
                  <a:pt x="0" y="90940"/>
                  <a:pt x="90940" y="0"/>
                  <a:pt x="203121" y="0"/>
                </a:cubicBezTo>
                <a:lnTo>
                  <a:pt x="3182222" y="0"/>
                </a:lnTo>
                <a:cubicBezTo>
                  <a:pt x="3294403" y="0"/>
                  <a:pt x="3385343" y="90940"/>
                  <a:pt x="3385343" y="203121"/>
                </a:cubicBezTo>
                <a:lnTo>
                  <a:pt x="3385343" y="1828085"/>
                </a:lnTo>
                <a:cubicBezTo>
                  <a:pt x="3385343" y="1940266"/>
                  <a:pt x="3294403" y="2031206"/>
                  <a:pt x="3182222" y="2031206"/>
                </a:cubicBezTo>
                <a:lnTo>
                  <a:pt x="203121" y="2031206"/>
                </a:lnTo>
                <a:cubicBezTo>
                  <a:pt x="90940" y="2031206"/>
                  <a:pt x="0" y="1940266"/>
                  <a:pt x="0" y="1828085"/>
                </a:cubicBezTo>
                <a:lnTo>
                  <a:pt x="0" y="203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73792" tIns="173792" rIns="173792" bIns="173792" spcCol="1270" anchor="ctr"/>
          <a:lstStyle/>
          <a:p>
            <a:pPr algn="ctr" defTabSz="13335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1: Từ đầu đến “</a:t>
            </a:r>
            <a:r>
              <a:rPr lang="nl-NL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hang chính”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trình đi đến hang Én</a:t>
            </a: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587750" y="2998788"/>
            <a:ext cx="623888" cy="782637"/>
          </a:xfrm>
          <a:custGeom>
            <a:avLst/>
            <a:gdLst>
              <a:gd name="connsiteX0" fmla="*/ 0 w 717692"/>
              <a:gd name="connsiteY0" fmla="*/ 167913 h 839565"/>
              <a:gd name="connsiteX1" fmla="*/ 358846 w 717692"/>
              <a:gd name="connsiteY1" fmla="*/ 167913 h 839565"/>
              <a:gd name="connsiteX2" fmla="*/ 358846 w 717692"/>
              <a:gd name="connsiteY2" fmla="*/ 0 h 839565"/>
              <a:gd name="connsiteX3" fmla="*/ 717692 w 717692"/>
              <a:gd name="connsiteY3" fmla="*/ 419783 h 839565"/>
              <a:gd name="connsiteX4" fmla="*/ 358846 w 717692"/>
              <a:gd name="connsiteY4" fmla="*/ 839565 h 839565"/>
              <a:gd name="connsiteX5" fmla="*/ 358846 w 717692"/>
              <a:gd name="connsiteY5" fmla="*/ 671652 h 839565"/>
              <a:gd name="connsiteX6" fmla="*/ 0 w 717692"/>
              <a:gd name="connsiteY6" fmla="*/ 671652 h 839565"/>
              <a:gd name="connsiteX7" fmla="*/ 0 w 717692"/>
              <a:gd name="connsiteY7" fmla="*/ 167913 h 83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7692" h="839565">
                <a:moveTo>
                  <a:pt x="0" y="167913"/>
                </a:moveTo>
                <a:lnTo>
                  <a:pt x="358846" y="167913"/>
                </a:lnTo>
                <a:lnTo>
                  <a:pt x="358846" y="0"/>
                </a:lnTo>
                <a:lnTo>
                  <a:pt x="717692" y="419783"/>
                </a:lnTo>
                <a:lnTo>
                  <a:pt x="358846" y="839565"/>
                </a:lnTo>
                <a:lnTo>
                  <a:pt x="358846" y="671652"/>
                </a:lnTo>
                <a:lnTo>
                  <a:pt x="0" y="671652"/>
                </a:lnTo>
                <a:lnTo>
                  <a:pt x="0" y="167913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0" tIns="167913" rIns="215308" bIns="167913" spcCol="1270" anchor="ctr"/>
          <a:lstStyle/>
          <a:p>
            <a:pPr algn="ctr" defTabSz="1066800" fontAlgn="auto">
              <a:lnSpc>
                <a:spcPct val="90000"/>
              </a:lnSpc>
              <a:spcAft>
                <a:spcPct val="35000"/>
              </a:spcAft>
              <a:defRPr/>
            </a:pPr>
            <a:endParaRPr lang="en-US" sz="2400"/>
          </a:p>
        </p:txBody>
      </p:sp>
      <p:sp>
        <p:nvSpPr>
          <p:cNvPr id="11" name="Freeform 10"/>
          <p:cNvSpPr/>
          <p:nvPr/>
        </p:nvSpPr>
        <p:spPr>
          <a:xfrm>
            <a:off x="4239029" y="1861035"/>
            <a:ext cx="2729807" cy="2475984"/>
          </a:xfrm>
          <a:custGeom>
            <a:avLst/>
            <a:gdLst>
              <a:gd name="connsiteX0" fmla="*/ 0 w 3385343"/>
              <a:gd name="connsiteY0" fmla="*/ 203121 h 2031206"/>
              <a:gd name="connsiteX1" fmla="*/ 203121 w 3385343"/>
              <a:gd name="connsiteY1" fmla="*/ 0 h 2031206"/>
              <a:gd name="connsiteX2" fmla="*/ 3182222 w 3385343"/>
              <a:gd name="connsiteY2" fmla="*/ 0 h 2031206"/>
              <a:gd name="connsiteX3" fmla="*/ 3385343 w 3385343"/>
              <a:gd name="connsiteY3" fmla="*/ 203121 h 2031206"/>
              <a:gd name="connsiteX4" fmla="*/ 3385343 w 3385343"/>
              <a:gd name="connsiteY4" fmla="*/ 1828085 h 2031206"/>
              <a:gd name="connsiteX5" fmla="*/ 3182222 w 3385343"/>
              <a:gd name="connsiteY5" fmla="*/ 2031206 h 2031206"/>
              <a:gd name="connsiteX6" fmla="*/ 203121 w 3385343"/>
              <a:gd name="connsiteY6" fmla="*/ 2031206 h 2031206"/>
              <a:gd name="connsiteX7" fmla="*/ 0 w 3385343"/>
              <a:gd name="connsiteY7" fmla="*/ 1828085 h 2031206"/>
              <a:gd name="connsiteX8" fmla="*/ 0 w 3385343"/>
              <a:gd name="connsiteY8" fmla="*/ 203121 h 2031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85343" h="2031206">
                <a:moveTo>
                  <a:pt x="0" y="203121"/>
                </a:moveTo>
                <a:cubicBezTo>
                  <a:pt x="0" y="90940"/>
                  <a:pt x="90940" y="0"/>
                  <a:pt x="203121" y="0"/>
                </a:cubicBezTo>
                <a:lnTo>
                  <a:pt x="3182222" y="0"/>
                </a:lnTo>
                <a:cubicBezTo>
                  <a:pt x="3294403" y="0"/>
                  <a:pt x="3385343" y="90940"/>
                  <a:pt x="3385343" y="203121"/>
                </a:cubicBezTo>
                <a:lnTo>
                  <a:pt x="3385343" y="1828085"/>
                </a:lnTo>
                <a:cubicBezTo>
                  <a:pt x="3385343" y="1940266"/>
                  <a:pt x="3294403" y="2031206"/>
                  <a:pt x="3182222" y="2031206"/>
                </a:cubicBezTo>
                <a:lnTo>
                  <a:pt x="203121" y="2031206"/>
                </a:lnTo>
                <a:cubicBezTo>
                  <a:pt x="90940" y="2031206"/>
                  <a:pt x="0" y="1940266"/>
                  <a:pt x="0" y="1828085"/>
                </a:cubicBezTo>
                <a:lnTo>
                  <a:pt x="0" y="203121"/>
                </a:lnTo>
                <a:close/>
              </a:path>
            </a:pathLst>
          </a:cu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2"/>
              <a:satOff val="-47968"/>
              <a:lumOff val="1765"/>
              <a:alphaOff val="0"/>
            </a:schemeClr>
          </a:fillRef>
          <a:effectRef idx="0">
            <a:schemeClr val="accent4">
              <a:hueOff val="10395692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lIns="173792" tIns="173792" rIns="173792" bIns="173792" spcCol="1270" anchor="ctr"/>
          <a:lstStyle/>
          <a:p>
            <a:pPr algn="ctr" defTabSz="1333500" fontAlgn="auto">
              <a:lnSpc>
                <a:spcPct val="90000"/>
              </a:lnSpc>
              <a:spcAft>
                <a:spcPct val="35000"/>
              </a:spcAft>
              <a:defRPr/>
            </a:pPr>
            <a:r>
              <a:rPr lang="nl-N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Phần 2: Còn lại: </a:t>
            </a:r>
            <a:r>
              <a:rPr lang="nl-N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 vẻ đẹp bên trong hang Én: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04364" y="512541"/>
            <a:ext cx="4668982" cy="1253737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nl-NL" sz="24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“</a:t>
            </a:r>
            <a:r>
              <a:rPr lang="nl-NL" sz="2400" i="1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trần hang cao vài trăm mét”</a:t>
            </a:r>
            <a:r>
              <a:rPr lang="nl-NL" sz="24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Kích thước của hang Én.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04364" y="1861035"/>
            <a:ext cx="4668982" cy="1052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nl-NL" sz="24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“</a:t>
            </a:r>
            <a:r>
              <a:rPr lang="nl-NL" sz="2400" i="1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đôi cánh ấy sẽ lành hẳn”</a:t>
            </a:r>
            <a:r>
              <a:rPr lang="nl-NL" sz="24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Cuộc sống của bầy én trong hang.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204364" y="3008738"/>
            <a:ext cx="4668982" cy="1052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nl-NL" sz="24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“</a:t>
            </a:r>
            <a:r>
              <a:rPr lang="nl-NL" sz="2400" i="1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tạo tác của tự nhiên</a:t>
            </a:r>
            <a:r>
              <a:rPr lang="nl-NL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Calibri" pitchFamily="34" charset="0"/>
              </a:rPr>
              <a:t>”</a:t>
            </a:r>
            <a:r>
              <a:rPr lang="nl-NL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vẻ đẹp thiên nhiên ở sau hang Én.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45924" y="4144810"/>
            <a:ext cx="4668982" cy="1052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nl-NL" sz="24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“</a:t>
            </a:r>
            <a:r>
              <a:rPr lang="nl-NL" sz="2400" i="1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tiếng phân chim rơi lộp độp trên mái lều”</a:t>
            </a:r>
            <a:r>
              <a:rPr lang="nl-NL" sz="24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Hang Én khi trời tối.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259779" y="5292513"/>
            <a:ext cx="4668982" cy="105294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200"/>
              </a:spcAft>
            </a:pPr>
            <a:r>
              <a:rPr lang="nl-NL" sz="2400" dirty="0">
                <a:solidFill>
                  <a:srgbClr val="FFFFFF"/>
                </a:solidFill>
                <a:latin typeface="Times New Roman" pitchFamily="18" charset="0"/>
                <a:cs typeface="Calibri" pitchFamily="34" charset="0"/>
              </a:rPr>
              <a:t>Tiếp theo đến hết: </a:t>
            </a:r>
            <a:r>
              <a:rPr lang="nl-NL" sz="24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Hang Én vào sáng hôm sau.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21" name="Straight Connector 20"/>
          <p:cNvCxnSpPr>
            <a:endCxn id="0" idx="1"/>
          </p:cNvCxnSpPr>
          <p:nvPr/>
        </p:nvCxnSpPr>
        <p:spPr>
          <a:xfrm flipV="1">
            <a:off x="6969125" y="2387600"/>
            <a:ext cx="234950" cy="11477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0" idx="1"/>
          </p:cNvCxnSpPr>
          <p:nvPr/>
        </p:nvCxnSpPr>
        <p:spPr>
          <a:xfrm>
            <a:off x="6969125" y="3535363"/>
            <a:ext cx="234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0" idx="1"/>
          </p:cNvCxnSpPr>
          <p:nvPr/>
        </p:nvCxnSpPr>
        <p:spPr>
          <a:xfrm>
            <a:off x="6969125" y="3535363"/>
            <a:ext cx="276225" cy="1136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0" idx="1"/>
          </p:cNvCxnSpPr>
          <p:nvPr/>
        </p:nvCxnSpPr>
        <p:spPr>
          <a:xfrm>
            <a:off x="6969125" y="3535363"/>
            <a:ext cx="290513" cy="22844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0" idx="1"/>
          </p:cNvCxnSpPr>
          <p:nvPr/>
        </p:nvCxnSpPr>
        <p:spPr>
          <a:xfrm flipV="1">
            <a:off x="6969125" y="1239838"/>
            <a:ext cx="234950" cy="22955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269" y="4478510"/>
            <a:ext cx="2852874" cy="22844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14EC6-87E7-4A9D-A751-8672B79156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754"/>
            <a:ext cx="12192000" cy="6858000"/>
          </a:xfrm>
          <a:prstGeom prst="rect">
            <a:avLst/>
          </a:prstGeom>
        </p:spPr>
      </p:pic>
      <p:sp>
        <p:nvSpPr>
          <p:cNvPr id="79873" name="Rectangle 4"/>
          <p:cNvSpPr>
            <a:spLocks noChangeArrowheads="1"/>
          </p:cNvSpPr>
          <p:nvPr/>
        </p:nvSpPr>
        <p:spPr bwMode="auto">
          <a:xfrm>
            <a:off x="291735" y="337229"/>
            <a:ext cx="1117745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5888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Văn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bản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 2: 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Hang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Én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5888" algn="l"/>
              </a:tabLst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60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theo</a:t>
            </a: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385888" algn="l"/>
              </a:tabLst>
              <a:defRPr/>
            </a:pPr>
            <a:r>
              <a:rPr kumimoji="0" lang="en-US" sz="6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                       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Hà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MS Mincho" pitchFamily="49" charset="-128"/>
                <a:cs typeface="Arial" charset="0"/>
              </a:rPr>
              <a:t> My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178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7" name="Group 2"/>
          <p:cNvGrpSpPr>
            <a:grpSpLocks/>
          </p:cNvGrpSpPr>
          <p:nvPr/>
        </p:nvGrpSpPr>
        <p:grpSpPr bwMode="auto">
          <a:xfrm>
            <a:off x="249238" y="1153478"/>
            <a:ext cx="4333383" cy="5582959"/>
            <a:chOff x="2783455" y="706319"/>
            <a:chExt cx="3437781" cy="4174263"/>
          </a:xfrm>
        </p:grpSpPr>
        <p:sp>
          <p:nvSpPr>
            <p:cNvPr id="12" name="Rounded Rectangle 11"/>
            <p:cNvSpPr/>
            <p:nvPr/>
          </p:nvSpPr>
          <p:spPr>
            <a:xfrm>
              <a:off x="2783455" y="896246"/>
              <a:ext cx="2978061" cy="3798547"/>
            </a:xfrm>
            <a:prstGeom prst="roundRect">
              <a:avLst/>
            </a:prstGeom>
            <a:blipFill>
              <a:blip r:embed="rId2"/>
              <a:srcRect/>
              <a:stretch>
                <a:fillRect l="-35000" r="-3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902577" y="2263723"/>
              <a:ext cx="2293107" cy="2279128"/>
            </a:xfrm>
            <a:custGeom>
              <a:avLst/>
              <a:gdLst>
                <a:gd name="connsiteX0" fmla="*/ 0 w 2293107"/>
                <a:gd name="connsiteY0" fmla="*/ 0 h 2279128"/>
                <a:gd name="connsiteX1" fmla="*/ 2293107 w 2293107"/>
                <a:gd name="connsiteY1" fmla="*/ 0 h 2279128"/>
                <a:gd name="connsiteX2" fmla="*/ 2293107 w 2293107"/>
                <a:gd name="connsiteY2" fmla="*/ 2279128 h 2279128"/>
                <a:gd name="connsiteX3" fmla="*/ 0 w 2293107"/>
                <a:gd name="connsiteY3" fmla="*/ 2279128 h 2279128"/>
                <a:gd name="connsiteX4" fmla="*/ 0 w 2293107"/>
                <a:gd name="connsiteY4" fmla="*/ 0 h 227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3107" h="2279128">
                  <a:moveTo>
                    <a:pt x="0" y="0"/>
                  </a:moveTo>
                  <a:lnTo>
                    <a:pt x="2293107" y="0"/>
                  </a:lnTo>
                  <a:lnTo>
                    <a:pt x="2293107" y="2279128"/>
                  </a:lnTo>
                  <a:lnTo>
                    <a:pt x="0" y="22791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1280" tIns="81280" rIns="81280" bIns="81280" spcCol="1270" anchor="b"/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ĐƯỜNG VÀO HANG ÉN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301795" y="706319"/>
              <a:ext cx="919441" cy="919441"/>
            </a:xfrm>
            <a:prstGeom prst="ellipse">
              <a:avLst/>
            </a:prstGeom>
            <a:blipFill>
              <a:blip r:embed="rId3"/>
              <a:srcRect/>
              <a:stretch>
                <a:fillRect l="-21000" r="-2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301795" y="1791259"/>
              <a:ext cx="919441" cy="919441"/>
            </a:xfrm>
            <a:prstGeom prst="ellipse">
              <a:avLst/>
            </a:prstGeom>
            <a:blipFill>
              <a:blip r:embed="rId4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301795" y="2876200"/>
              <a:ext cx="919441" cy="919441"/>
            </a:xfrm>
            <a:prstGeom prst="ellipse">
              <a:avLst/>
            </a:prstGeom>
            <a:blipFill>
              <a:blip r:embed="rId5"/>
              <a:srcRect/>
              <a:stretch>
                <a:fillRect l="-20000" r="-2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Oval 19"/>
            <p:cNvSpPr/>
            <p:nvPr/>
          </p:nvSpPr>
          <p:spPr>
            <a:xfrm>
              <a:off x="5301795" y="3961141"/>
              <a:ext cx="919441" cy="919441"/>
            </a:xfrm>
            <a:prstGeom prst="ellipse">
              <a:avLst/>
            </a:prstGeom>
            <a:blipFill>
              <a:blip r:embed="rId6"/>
              <a:srcRect/>
              <a:stretch>
                <a:fillRect l="-18000" r="-1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86018" name="Rectangle 21"/>
          <p:cNvSpPr>
            <a:spLocks noChangeArrowheads="1"/>
          </p:cNvSpPr>
          <p:nvPr/>
        </p:nvSpPr>
        <p:spPr bwMode="auto">
          <a:xfrm>
            <a:off x="130524" y="199371"/>
            <a:ext cx="6096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Tìm hiểu chi tiết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Hành trình đến hang 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93105" y="328412"/>
            <a:ext cx="6949657" cy="1938992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“Đường tới hang Én phải xuyên qua rừng nguyên sinh, vượt qua nhiều đoạn dốc cao, ngoằn ngoèo, lội khoảng ba mươi quãng suối và sông”.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B138E5-D707-4DE3-836E-E7892D4557CE}"/>
              </a:ext>
            </a:extLst>
          </p:cNvPr>
          <p:cNvSpPr/>
          <p:nvPr/>
        </p:nvSpPr>
        <p:spPr>
          <a:xfrm>
            <a:off x="5053217" y="2499981"/>
            <a:ext cx="6889545" cy="1015663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Cách thức di chuyển vào hang Én: đi bộ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B6BEBA-B147-46EC-B7A6-A78C022EFA49}"/>
              </a:ext>
            </a:extLst>
          </p:cNvPr>
          <p:cNvSpPr/>
          <p:nvPr/>
        </p:nvSpPr>
        <p:spPr>
          <a:xfrm>
            <a:off x="4993105" y="3748221"/>
            <a:ext cx="6889545" cy="147732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-&gt; Đây là</a:t>
            </a:r>
            <a:r>
              <a:rPr kumimoji="0" lang="nl-NL" sz="3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 thách thức, đòi hỏi con người có nghị lực, sự quyết tâm, kiên trì và khát vọng chinh phục.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285627" y="159657"/>
            <a:ext cx="4333383" cy="5108575"/>
            <a:chOff x="2783455" y="706319"/>
            <a:chExt cx="3437781" cy="4174263"/>
          </a:xfrm>
        </p:grpSpPr>
        <p:sp>
          <p:nvSpPr>
            <p:cNvPr id="12" name="Rounded Rectangle 11"/>
            <p:cNvSpPr/>
            <p:nvPr/>
          </p:nvSpPr>
          <p:spPr>
            <a:xfrm>
              <a:off x="2783455" y="896246"/>
              <a:ext cx="2978061" cy="3798547"/>
            </a:xfrm>
            <a:prstGeom prst="roundRect">
              <a:avLst/>
            </a:prstGeom>
            <a:blipFill>
              <a:blip r:embed="rId2"/>
              <a:srcRect/>
              <a:stretch>
                <a:fillRect l="-35000" r="-3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2902577" y="2263723"/>
              <a:ext cx="2293107" cy="2279128"/>
            </a:xfrm>
            <a:custGeom>
              <a:avLst/>
              <a:gdLst>
                <a:gd name="connsiteX0" fmla="*/ 0 w 2293107"/>
                <a:gd name="connsiteY0" fmla="*/ 0 h 2279128"/>
                <a:gd name="connsiteX1" fmla="*/ 2293107 w 2293107"/>
                <a:gd name="connsiteY1" fmla="*/ 0 h 2279128"/>
                <a:gd name="connsiteX2" fmla="*/ 2293107 w 2293107"/>
                <a:gd name="connsiteY2" fmla="*/ 2279128 h 2279128"/>
                <a:gd name="connsiteX3" fmla="*/ 0 w 2293107"/>
                <a:gd name="connsiteY3" fmla="*/ 2279128 h 2279128"/>
                <a:gd name="connsiteX4" fmla="*/ 0 w 2293107"/>
                <a:gd name="connsiteY4" fmla="*/ 0 h 2279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93107" h="2279128">
                  <a:moveTo>
                    <a:pt x="0" y="0"/>
                  </a:moveTo>
                  <a:lnTo>
                    <a:pt x="2293107" y="0"/>
                  </a:lnTo>
                  <a:lnTo>
                    <a:pt x="2293107" y="2279128"/>
                  </a:lnTo>
                  <a:lnTo>
                    <a:pt x="0" y="2279128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p3d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81280" tIns="81280" rIns="81280" bIns="81280" spcCol="1270" anchor="b"/>
            <a:lstStyle/>
            <a:p>
              <a:pPr defTabSz="14224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VÀO HANG ÉN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5301795" y="706319"/>
              <a:ext cx="919441" cy="919441"/>
            </a:xfrm>
            <a:prstGeom prst="ellipse">
              <a:avLst/>
            </a:prstGeom>
            <a:blipFill>
              <a:blip r:embed="rId3"/>
              <a:srcRect/>
              <a:stretch>
                <a:fillRect l="-21000" r="-2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301795" y="1791259"/>
              <a:ext cx="919441" cy="919441"/>
            </a:xfrm>
            <a:prstGeom prst="ellipse">
              <a:avLst/>
            </a:prstGeom>
            <a:blipFill>
              <a:blip r:embed="rId4"/>
              <a:srcRect/>
              <a:stretch>
                <a:fillRect l="-39000" r="-39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Oval 17"/>
            <p:cNvSpPr/>
            <p:nvPr/>
          </p:nvSpPr>
          <p:spPr>
            <a:xfrm>
              <a:off x="5301795" y="2876200"/>
              <a:ext cx="919441" cy="919441"/>
            </a:xfrm>
            <a:prstGeom prst="ellipse">
              <a:avLst/>
            </a:prstGeom>
            <a:blipFill>
              <a:blip r:embed="rId5"/>
              <a:srcRect/>
              <a:stretch>
                <a:fillRect l="-20000" r="-2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Oval 19"/>
            <p:cNvSpPr/>
            <p:nvPr/>
          </p:nvSpPr>
          <p:spPr>
            <a:xfrm>
              <a:off x="5301795" y="3961141"/>
              <a:ext cx="919441" cy="919441"/>
            </a:xfrm>
            <a:prstGeom prst="ellipse">
              <a:avLst/>
            </a:prstGeom>
            <a:blipFill>
              <a:blip r:embed="rId6"/>
              <a:srcRect/>
              <a:stretch>
                <a:fillRect l="-18000" r="-18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3" name="Rectangle 22"/>
          <p:cNvSpPr/>
          <p:nvPr/>
        </p:nvSpPr>
        <p:spPr>
          <a:xfrm>
            <a:off x="5335878" y="172929"/>
            <a:ext cx="6420340" cy="569386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nl-NL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Cảnh thiên nhiên của rừng nguyên sinh: </a:t>
            </a:r>
            <a:r>
              <a:rPr lang="nl-NL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một cuộc “ngược dòng” tìm về thuở sơ khai</a:t>
            </a:r>
            <a:r>
              <a:rPr lang="nl-NL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nl-NL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cây cổ thụ tán cao vút, hoa phong lan nở, nhiều côn trùng, chim chóc</a:t>
            </a:r>
            <a:r>
              <a:rPr lang="nl-NL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i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 con đường, thảm cỏ, tiếng chim, đàn cá bơi, đàn bướm quấn quýt cả vào chân người</a:t>
            </a:r>
            <a:r>
              <a:rPr lang="nl-NL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+ Các phép tu từ: liệt kê, so sánh: Đàn bướm đậu với “đám hoa ai ngẫu hứng xếp trên mặt đất”; từ ngữ miêu tả gợi cảm: “róc rách, rậm rạm, liêu xiêu, ...” tạo ta các chi tiết miêu tả đặc sắc, hấp dẫn.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9D7B6BA-DA10-4F45-8651-D4B15DA03DC8}"/>
              </a:ext>
            </a:extLst>
          </p:cNvPr>
          <p:cNvSpPr/>
          <p:nvPr/>
        </p:nvSpPr>
        <p:spPr>
          <a:xfrm>
            <a:off x="211183" y="5866795"/>
            <a:ext cx="117696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Cảnh rừng nguyên sinh</a:t>
            </a:r>
            <a:r>
              <a:rPr lang="nl-NL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hiện lên </a:t>
            </a: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sống động</a:t>
            </a:r>
            <a:r>
              <a:rPr lang="nl-NL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Thiên nhiên mang vẻ đẹp </a:t>
            </a: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hoang sơ, hiểm trở, đầy thách thức,</a:t>
            </a:r>
            <a:r>
              <a:rPr lang="nl-NL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mà cũng </a:t>
            </a: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gần gũi, bao dung</a:t>
            </a:r>
            <a:r>
              <a:rPr lang="nl-NL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và </a:t>
            </a:r>
            <a:r>
              <a:rPr lang="nl-NL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mê hoặc</a:t>
            </a:r>
            <a:r>
              <a:rPr lang="nl-NL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2830</TotalTime>
  <Words>1901</Words>
  <Application>Microsoft Office PowerPoint</Application>
  <PresentationFormat>Widescreen</PresentationFormat>
  <Paragraphs>114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MS Mincho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Trần Thị Minh Thu</cp:lastModifiedBy>
  <cp:revision>203</cp:revision>
  <dcterms:created xsi:type="dcterms:W3CDTF">2021-07-25T07:55:35Z</dcterms:created>
  <dcterms:modified xsi:type="dcterms:W3CDTF">2021-12-20T02:16:09Z</dcterms:modified>
</cp:coreProperties>
</file>