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media/image12.jpg" ContentType="image/pn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1"/>
  </p:notes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5" r:id="rId20"/>
  </p:sldIdLst>
  <p:sldSz cx="9144000" cy="5143500" type="screen16x9"/>
  <p:notesSz cx="6858000" cy="9144000"/>
  <p:embeddedFontLst>
    <p:embeddedFont>
      <p:font typeface="Lato Light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E225D28-81A1-47F6-B832-14334138A573}">
  <a:tblStyle styleId="{5E225D28-81A1-47F6-B832-14334138A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29A7E8-3C45-47D5-81E7-23AC33BA36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372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AF7A5-DA44-431F-8F5E-C4552E4561F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E1261E4-AA2F-401B-9163-F0DBEAF8A08C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nl-NL" sz="2000" smtClean="0"/>
            <a:t>Phủ khắp thế giới với hàng tỉ người dùng</a:t>
          </a:r>
          <a:r>
            <a:rPr lang="nl-NL" sz="1800" smtClean="0"/>
            <a:t>.</a:t>
          </a:r>
          <a:endParaRPr lang="en-US" sz="1800"/>
        </a:p>
      </dgm:t>
    </dgm:pt>
    <dgm:pt modelId="{2019A043-1AE1-48BF-8A6E-7DB6E77AADC0}" type="parTrans" cxnId="{E53ACC6C-D4DB-454A-A505-8A4F6B0C19FA}">
      <dgm:prSet/>
      <dgm:spPr/>
      <dgm:t>
        <a:bodyPr/>
        <a:lstStyle/>
        <a:p>
          <a:endParaRPr lang="en-US"/>
        </a:p>
      </dgm:t>
    </dgm:pt>
    <dgm:pt modelId="{69E3E181-6033-4169-8AEB-7942B284EFB1}" type="sibTrans" cxnId="{E53ACC6C-D4DB-454A-A505-8A4F6B0C19FA}">
      <dgm:prSet/>
      <dgm:spPr/>
      <dgm:t>
        <a:bodyPr/>
        <a:lstStyle/>
        <a:p>
          <a:endParaRPr lang="en-US"/>
        </a:p>
      </dgm:t>
    </dgm:pt>
    <dgm:pt modelId="{7D67CC77-E65E-4417-B82A-522B6A61F2DA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nl-NL" sz="2000" smtClean="0"/>
            <a:t>Được tạo thành từ các mạng nhỏ hơn kết nối lại</a:t>
          </a:r>
          <a:endParaRPr lang="en-US" sz="2000"/>
        </a:p>
      </dgm:t>
    </dgm:pt>
    <dgm:pt modelId="{678B536D-A822-49D2-B5A5-0B0608502A6B}" type="parTrans" cxnId="{A26AF15F-EB76-46F0-8E78-0FAF990B9AB6}">
      <dgm:prSet/>
      <dgm:spPr/>
      <dgm:t>
        <a:bodyPr/>
        <a:lstStyle/>
        <a:p>
          <a:endParaRPr lang="en-US"/>
        </a:p>
      </dgm:t>
    </dgm:pt>
    <dgm:pt modelId="{56E6654F-D8AE-482A-B901-73516FB50204}" type="sibTrans" cxnId="{A26AF15F-EB76-46F0-8E78-0FAF990B9AB6}">
      <dgm:prSet/>
      <dgm:spPr/>
      <dgm:t>
        <a:bodyPr/>
        <a:lstStyle/>
        <a:p>
          <a:endParaRPr lang="en-US"/>
        </a:p>
      </dgm:t>
    </dgm:pt>
    <dgm:pt modelId="{9493B0D6-1C1E-446C-8B6E-3B58DE2F9BFF}">
      <dgm:prSet phldrT="[Text]"/>
      <dgm:spPr/>
      <dgm:t>
        <a:bodyPr/>
        <a:lstStyle/>
        <a:p>
          <a:pPr algn="l">
            <a:lnSpc>
              <a:spcPct val="150000"/>
            </a:lnSpc>
          </a:pPr>
          <a:r>
            <a:rPr lang="nl-NL" smtClean="0"/>
            <a:t>Không thuộc quyền sở hữu của cá nhân hay tổ chức nào.</a:t>
          </a:r>
          <a:endParaRPr lang="en-US"/>
        </a:p>
      </dgm:t>
    </dgm:pt>
    <dgm:pt modelId="{35D7745F-0338-4D33-BD73-9B6EB4C73836}" type="parTrans" cxnId="{01A13505-BC19-4BBE-B2DB-8A04C2491556}">
      <dgm:prSet/>
      <dgm:spPr/>
      <dgm:t>
        <a:bodyPr/>
        <a:lstStyle/>
        <a:p>
          <a:endParaRPr lang="en-US"/>
        </a:p>
      </dgm:t>
    </dgm:pt>
    <dgm:pt modelId="{629533DF-5CC4-436E-AC45-D8A92DB46EE9}" type="sibTrans" cxnId="{01A13505-BC19-4BBE-B2DB-8A04C2491556}">
      <dgm:prSet/>
      <dgm:spPr/>
      <dgm:t>
        <a:bodyPr/>
        <a:lstStyle/>
        <a:p>
          <a:endParaRPr lang="en-US"/>
        </a:p>
      </dgm:t>
    </dgm:pt>
    <dgm:pt modelId="{8D69FEE6-0A08-43D6-98D2-99EEC302D4AE}" type="pres">
      <dgm:prSet presAssocID="{D2CAF7A5-DA44-431F-8F5E-C4552E4561F6}" presName="linearFlow" presStyleCnt="0">
        <dgm:presLayoutVars>
          <dgm:dir/>
          <dgm:resizeHandles val="exact"/>
        </dgm:presLayoutVars>
      </dgm:prSet>
      <dgm:spPr/>
    </dgm:pt>
    <dgm:pt modelId="{73244943-2639-4984-94CA-EC263CD7D950}" type="pres">
      <dgm:prSet presAssocID="{1E1261E4-AA2F-401B-9163-F0DBEAF8A08C}" presName="composite" presStyleCnt="0"/>
      <dgm:spPr/>
    </dgm:pt>
    <dgm:pt modelId="{C0873760-2E1C-4F14-9047-40179CCA6FC4}" type="pres">
      <dgm:prSet presAssocID="{1E1261E4-AA2F-401B-9163-F0DBEAF8A08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5925D8DD-901E-4839-92C7-D4F3FB770BBF}" type="pres">
      <dgm:prSet presAssocID="{1E1261E4-AA2F-401B-9163-F0DBEAF8A08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2A78F-8BC2-4990-9EC9-7ECC0601787F}" type="pres">
      <dgm:prSet presAssocID="{69E3E181-6033-4169-8AEB-7942B284EFB1}" presName="spacing" presStyleCnt="0"/>
      <dgm:spPr/>
    </dgm:pt>
    <dgm:pt modelId="{F5F7B664-A346-4192-AAF0-3AB0DFF7B94F}" type="pres">
      <dgm:prSet presAssocID="{7D67CC77-E65E-4417-B82A-522B6A61F2DA}" presName="composite" presStyleCnt="0"/>
      <dgm:spPr/>
    </dgm:pt>
    <dgm:pt modelId="{9972226E-B7BD-477C-8F58-F3E957CD49DE}" type="pres">
      <dgm:prSet presAssocID="{7D67CC77-E65E-4417-B82A-522B6A61F2DA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AB796A2D-BFD4-4757-88D8-F716DEA73A90}" type="pres">
      <dgm:prSet presAssocID="{7D67CC77-E65E-4417-B82A-522B6A61F2D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E5AA9-6229-477D-A4EC-92695D7E2ABA}" type="pres">
      <dgm:prSet presAssocID="{56E6654F-D8AE-482A-B901-73516FB50204}" presName="spacing" presStyleCnt="0"/>
      <dgm:spPr/>
    </dgm:pt>
    <dgm:pt modelId="{4C1695F1-7098-4EA6-A567-404DDF5E53B6}" type="pres">
      <dgm:prSet presAssocID="{9493B0D6-1C1E-446C-8B6E-3B58DE2F9BFF}" presName="composite" presStyleCnt="0"/>
      <dgm:spPr/>
    </dgm:pt>
    <dgm:pt modelId="{6DC73058-EF71-4330-BA6F-5F39D7AE689D}" type="pres">
      <dgm:prSet presAssocID="{9493B0D6-1C1E-446C-8B6E-3B58DE2F9BF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CCEB421-0941-43F5-9639-3F332EDD8CF1}" type="pres">
      <dgm:prSet presAssocID="{9493B0D6-1C1E-446C-8B6E-3B58DE2F9BF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007549-638A-49F8-8F1C-9C7F0D648491}" type="presOf" srcId="{1E1261E4-AA2F-401B-9163-F0DBEAF8A08C}" destId="{5925D8DD-901E-4839-92C7-D4F3FB770BBF}" srcOrd="0" destOrd="0" presId="urn:microsoft.com/office/officeart/2005/8/layout/vList3"/>
    <dgm:cxn modelId="{6FDE934E-B013-4B19-8607-540AADD2DEE0}" type="presOf" srcId="{9493B0D6-1C1E-446C-8B6E-3B58DE2F9BFF}" destId="{4CCEB421-0941-43F5-9639-3F332EDD8CF1}" srcOrd="0" destOrd="0" presId="urn:microsoft.com/office/officeart/2005/8/layout/vList3"/>
    <dgm:cxn modelId="{E53ACC6C-D4DB-454A-A505-8A4F6B0C19FA}" srcId="{D2CAF7A5-DA44-431F-8F5E-C4552E4561F6}" destId="{1E1261E4-AA2F-401B-9163-F0DBEAF8A08C}" srcOrd="0" destOrd="0" parTransId="{2019A043-1AE1-48BF-8A6E-7DB6E77AADC0}" sibTransId="{69E3E181-6033-4169-8AEB-7942B284EFB1}"/>
    <dgm:cxn modelId="{01A13505-BC19-4BBE-B2DB-8A04C2491556}" srcId="{D2CAF7A5-DA44-431F-8F5E-C4552E4561F6}" destId="{9493B0D6-1C1E-446C-8B6E-3B58DE2F9BFF}" srcOrd="2" destOrd="0" parTransId="{35D7745F-0338-4D33-BD73-9B6EB4C73836}" sibTransId="{629533DF-5CC4-436E-AC45-D8A92DB46EE9}"/>
    <dgm:cxn modelId="{85881DC0-AB38-4462-94B2-6F7666BC8771}" type="presOf" srcId="{7D67CC77-E65E-4417-B82A-522B6A61F2DA}" destId="{AB796A2D-BFD4-4757-88D8-F716DEA73A90}" srcOrd="0" destOrd="0" presId="urn:microsoft.com/office/officeart/2005/8/layout/vList3"/>
    <dgm:cxn modelId="{EC55E7F8-742D-4EA9-ABA1-C299B39F4794}" type="presOf" srcId="{D2CAF7A5-DA44-431F-8F5E-C4552E4561F6}" destId="{8D69FEE6-0A08-43D6-98D2-99EEC302D4AE}" srcOrd="0" destOrd="0" presId="urn:microsoft.com/office/officeart/2005/8/layout/vList3"/>
    <dgm:cxn modelId="{A26AF15F-EB76-46F0-8E78-0FAF990B9AB6}" srcId="{D2CAF7A5-DA44-431F-8F5E-C4552E4561F6}" destId="{7D67CC77-E65E-4417-B82A-522B6A61F2DA}" srcOrd="1" destOrd="0" parTransId="{678B536D-A822-49D2-B5A5-0B0608502A6B}" sibTransId="{56E6654F-D8AE-482A-B901-73516FB50204}"/>
    <dgm:cxn modelId="{27E85D80-B601-4705-996F-AA5AB68F702D}" type="presParOf" srcId="{8D69FEE6-0A08-43D6-98D2-99EEC302D4AE}" destId="{73244943-2639-4984-94CA-EC263CD7D950}" srcOrd="0" destOrd="0" presId="urn:microsoft.com/office/officeart/2005/8/layout/vList3"/>
    <dgm:cxn modelId="{940922C2-81BD-4D54-8F82-78F5B0D90D81}" type="presParOf" srcId="{73244943-2639-4984-94CA-EC263CD7D950}" destId="{C0873760-2E1C-4F14-9047-40179CCA6FC4}" srcOrd="0" destOrd="0" presId="urn:microsoft.com/office/officeart/2005/8/layout/vList3"/>
    <dgm:cxn modelId="{BCA9B0AC-C13D-4EE4-A352-C63F0246CA09}" type="presParOf" srcId="{73244943-2639-4984-94CA-EC263CD7D950}" destId="{5925D8DD-901E-4839-92C7-D4F3FB770BBF}" srcOrd="1" destOrd="0" presId="urn:microsoft.com/office/officeart/2005/8/layout/vList3"/>
    <dgm:cxn modelId="{D1509E16-FCBD-4F3D-87FD-A6D6262AB4B8}" type="presParOf" srcId="{8D69FEE6-0A08-43D6-98D2-99EEC302D4AE}" destId="{6202A78F-8BC2-4990-9EC9-7ECC0601787F}" srcOrd="1" destOrd="0" presId="urn:microsoft.com/office/officeart/2005/8/layout/vList3"/>
    <dgm:cxn modelId="{C4EC901D-6629-4DE0-B9D8-7F4D15AA4034}" type="presParOf" srcId="{8D69FEE6-0A08-43D6-98D2-99EEC302D4AE}" destId="{F5F7B664-A346-4192-AAF0-3AB0DFF7B94F}" srcOrd="2" destOrd="0" presId="urn:microsoft.com/office/officeart/2005/8/layout/vList3"/>
    <dgm:cxn modelId="{9FFA9CC7-4548-48F2-B8BD-2A3C125832F0}" type="presParOf" srcId="{F5F7B664-A346-4192-AAF0-3AB0DFF7B94F}" destId="{9972226E-B7BD-477C-8F58-F3E957CD49DE}" srcOrd="0" destOrd="0" presId="urn:microsoft.com/office/officeart/2005/8/layout/vList3"/>
    <dgm:cxn modelId="{4F22DDAC-58B3-4F0A-B422-6CB6874852E4}" type="presParOf" srcId="{F5F7B664-A346-4192-AAF0-3AB0DFF7B94F}" destId="{AB796A2D-BFD4-4757-88D8-F716DEA73A90}" srcOrd="1" destOrd="0" presId="urn:microsoft.com/office/officeart/2005/8/layout/vList3"/>
    <dgm:cxn modelId="{FEE4122B-3B67-4B9E-914F-0B79BC54A866}" type="presParOf" srcId="{8D69FEE6-0A08-43D6-98D2-99EEC302D4AE}" destId="{0AAE5AA9-6229-477D-A4EC-92695D7E2ABA}" srcOrd="3" destOrd="0" presId="urn:microsoft.com/office/officeart/2005/8/layout/vList3"/>
    <dgm:cxn modelId="{0547ADBF-AAC1-403D-A669-3E704143489B}" type="presParOf" srcId="{8D69FEE6-0A08-43D6-98D2-99EEC302D4AE}" destId="{4C1695F1-7098-4EA6-A567-404DDF5E53B6}" srcOrd="4" destOrd="0" presId="urn:microsoft.com/office/officeart/2005/8/layout/vList3"/>
    <dgm:cxn modelId="{ADEBDCD1-7AB4-4368-9093-502B24368728}" type="presParOf" srcId="{4C1695F1-7098-4EA6-A567-404DDF5E53B6}" destId="{6DC73058-EF71-4330-BA6F-5F39D7AE689D}" srcOrd="0" destOrd="0" presId="urn:microsoft.com/office/officeart/2005/8/layout/vList3"/>
    <dgm:cxn modelId="{119690F5-3B29-4D6E-ABC9-2B665010CFDA}" type="presParOf" srcId="{4C1695F1-7098-4EA6-A567-404DDF5E53B6}" destId="{4CCEB421-0941-43F5-9639-3F332EDD8CF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9869AA-E550-45CD-A99F-409AA5506F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AF42BF-8CB7-4A9E-A477-36B7025C19A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/>
            <a:t>1. Mạng máy tính là một nhóm các máy tính và thiết bị được kết nối để truyền thông tin cho nhau</a:t>
          </a:r>
          <a:endParaRPr lang="en-US" sz="1800"/>
        </a:p>
      </dgm:t>
    </dgm:pt>
    <dgm:pt modelId="{42C7B623-D9C9-4AD0-A0DE-A57B293176E1}" type="parTrans" cxnId="{6B5AB1E0-BD05-4C74-9560-6517AF7B9197}">
      <dgm:prSet/>
      <dgm:spPr/>
      <dgm:t>
        <a:bodyPr/>
        <a:lstStyle/>
        <a:p>
          <a:endParaRPr lang="en-US"/>
        </a:p>
      </dgm:t>
    </dgm:pt>
    <dgm:pt modelId="{D4027AA4-3E0A-45F8-B077-7059230C8751}" type="sibTrans" cxnId="{6B5AB1E0-BD05-4C74-9560-6517AF7B9197}">
      <dgm:prSet/>
      <dgm:spPr/>
      <dgm:t>
        <a:bodyPr/>
        <a:lstStyle/>
        <a:p>
          <a:endParaRPr lang="en-US"/>
        </a:p>
      </dgm:t>
    </dgm:pt>
    <dgm:pt modelId="{A9E78597-4080-4FA2-9AB9-EA016C5DFBFE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/>
            <a:t>2. Internet được tạo thành từ các mạng nhỏ hơn kết nối lại. Internet không có chủ sở hữu.</a:t>
          </a:r>
          <a:endParaRPr lang="en-US" sz="1800"/>
        </a:p>
      </dgm:t>
    </dgm:pt>
    <dgm:pt modelId="{1755AA14-233D-4A22-9743-92410C37B321}" type="parTrans" cxnId="{8FFE6B17-D738-40F0-96BC-D560785383E6}">
      <dgm:prSet/>
      <dgm:spPr/>
      <dgm:t>
        <a:bodyPr/>
        <a:lstStyle/>
        <a:p>
          <a:endParaRPr lang="en-US"/>
        </a:p>
      </dgm:t>
    </dgm:pt>
    <dgm:pt modelId="{B7A1F7F1-6CCD-429D-88A8-E7DA18399EE5}" type="sibTrans" cxnId="{8FFE6B17-D738-40F0-96BC-D560785383E6}">
      <dgm:prSet/>
      <dgm:spPr/>
      <dgm:t>
        <a:bodyPr/>
        <a:lstStyle/>
        <a:p>
          <a:endParaRPr lang="en-US"/>
        </a:p>
      </dgm:t>
    </dgm:pt>
    <dgm:pt modelId="{4C4952D6-8027-491F-BC08-6B7B53EB44D4}">
      <dgm:prSet phldrT="[Text]"/>
      <dgm:spPr/>
      <dgm:t>
        <a:bodyPr/>
        <a:lstStyle/>
        <a:p>
          <a:endParaRPr lang="en-US"/>
        </a:p>
      </dgm:t>
    </dgm:pt>
    <dgm:pt modelId="{991315DB-A6C8-4B86-A24C-8C3D1A42CF82}" type="parTrans" cxnId="{E3E09D9A-1A51-45CF-891E-33B681A501B9}">
      <dgm:prSet/>
      <dgm:spPr/>
      <dgm:t>
        <a:bodyPr/>
        <a:lstStyle/>
        <a:p>
          <a:endParaRPr lang="en-US"/>
        </a:p>
      </dgm:t>
    </dgm:pt>
    <dgm:pt modelId="{B6DBF672-565C-4510-9985-7D9A1DCA091B}" type="sibTrans" cxnId="{E3E09D9A-1A51-45CF-891E-33B681A501B9}">
      <dgm:prSet/>
      <dgm:spPr/>
      <dgm:t>
        <a:bodyPr/>
        <a:lstStyle/>
        <a:p>
          <a:endParaRPr lang="en-US"/>
        </a:p>
      </dgm:t>
    </dgm:pt>
    <dgm:pt modelId="{61B50175-1549-4E3D-A39D-C2F79CDA0284}" type="pres">
      <dgm:prSet presAssocID="{5D9869AA-E550-45CD-A99F-409AA5506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5E8B5B-CB32-40A5-9C1B-FB63EAAD939E}" type="pres">
      <dgm:prSet presAssocID="{0CAF42BF-8CB7-4A9E-A477-36B7025C19A8}" presName="parentLin" presStyleCnt="0"/>
      <dgm:spPr/>
    </dgm:pt>
    <dgm:pt modelId="{618F22D0-4918-4AE0-BE91-BD0BDDF7E526}" type="pres">
      <dgm:prSet presAssocID="{0CAF42BF-8CB7-4A9E-A477-36B7025C19A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046D423-045C-441E-9A98-1D145555FBC2}" type="pres">
      <dgm:prSet presAssocID="{0CAF42BF-8CB7-4A9E-A477-36B7025C19A8}" presName="parentText" presStyleLbl="node1" presStyleIdx="0" presStyleCnt="3" custScaleX="140659" custScaleY="1523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E75A0-44FE-45CA-80F5-35365F7F8E9C}" type="pres">
      <dgm:prSet presAssocID="{0CAF42BF-8CB7-4A9E-A477-36B7025C19A8}" presName="negativeSpace" presStyleCnt="0"/>
      <dgm:spPr/>
    </dgm:pt>
    <dgm:pt modelId="{51E54A17-8C85-42B3-8BB3-DB27F1FB13D4}" type="pres">
      <dgm:prSet presAssocID="{0CAF42BF-8CB7-4A9E-A477-36B7025C19A8}" presName="childText" presStyleLbl="conFgAcc1" presStyleIdx="0" presStyleCnt="3">
        <dgm:presLayoutVars>
          <dgm:bulletEnabled val="1"/>
        </dgm:presLayoutVars>
      </dgm:prSet>
      <dgm:spPr/>
    </dgm:pt>
    <dgm:pt modelId="{4498397E-A7E3-4E98-B1F6-948D3390F0C3}" type="pres">
      <dgm:prSet presAssocID="{D4027AA4-3E0A-45F8-B077-7059230C8751}" presName="spaceBetweenRectangles" presStyleCnt="0"/>
      <dgm:spPr/>
    </dgm:pt>
    <dgm:pt modelId="{BBA73D1C-4F3D-4992-A45F-F3820A67B716}" type="pres">
      <dgm:prSet presAssocID="{A9E78597-4080-4FA2-9AB9-EA016C5DFBFE}" presName="parentLin" presStyleCnt="0"/>
      <dgm:spPr/>
    </dgm:pt>
    <dgm:pt modelId="{B94E98DD-CFC3-4A43-8045-CF1F7B91D5C2}" type="pres">
      <dgm:prSet presAssocID="{A9E78597-4080-4FA2-9AB9-EA016C5DFBF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090C83-3185-43CA-85CF-CCEE772EF48E}" type="pres">
      <dgm:prSet presAssocID="{A9E78597-4080-4FA2-9AB9-EA016C5DFBFE}" presName="parentText" presStyleLbl="node1" presStyleIdx="1" presStyleCnt="3" custScaleX="136740" custScaleY="141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9E29E-AFAE-45C3-938F-03FAA1902667}" type="pres">
      <dgm:prSet presAssocID="{A9E78597-4080-4FA2-9AB9-EA016C5DFBFE}" presName="negativeSpace" presStyleCnt="0"/>
      <dgm:spPr/>
    </dgm:pt>
    <dgm:pt modelId="{5FAD5D72-728D-4336-A5ED-D07EA8B8F283}" type="pres">
      <dgm:prSet presAssocID="{A9E78597-4080-4FA2-9AB9-EA016C5DFBFE}" presName="childText" presStyleLbl="conFgAcc1" presStyleIdx="1" presStyleCnt="3">
        <dgm:presLayoutVars>
          <dgm:bulletEnabled val="1"/>
        </dgm:presLayoutVars>
      </dgm:prSet>
      <dgm:spPr/>
    </dgm:pt>
    <dgm:pt modelId="{2BA8CB66-8DED-43B3-BDD6-84F1323406C3}" type="pres">
      <dgm:prSet presAssocID="{B7A1F7F1-6CCD-429D-88A8-E7DA18399EE5}" presName="spaceBetweenRectangles" presStyleCnt="0"/>
      <dgm:spPr/>
    </dgm:pt>
    <dgm:pt modelId="{E2B01666-8708-4572-B07F-F4DC84FF98BA}" type="pres">
      <dgm:prSet presAssocID="{4C4952D6-8027-491F-BC08-6B7B53EB44D4}" presName="parentLin" presStyleCnt="0"/>
      <dgm:spPr/>
    </dgm:pt>
    <dgm:pt modelId="{5282AB40-0332-414A-A7A4-9EEFC5A3EBC4}" type="pres">
      <dgm:prSet presAssocID="{4C4952D6-8027-491F-BC08-6B7B53EB44D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B7D5243-8899-40BE-AE50-4DEF57BFE895}" type="pres">
      <dgm:prSet presAssocID="{4C4952D6-8027-491F-BC08-6B7B53EB44D4}" presName="parentText" presStyleLbl="node1" presStyleIdx="2" presStyleCnt="3" custScaleX="136264" custScaleY="144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79A28-3348-4CB9-B30F-866B345A49B9}" type="pres">
      <dgm:prSet presAssocID="{4C4952D6-8027-491F-BC08-6B7B53EB44D4}" presName="negativeSpace" presStyleCnt="0"/>
      <dgm:spPr/>
    </dgm:pt>
    <dgm:pt modelId="{A5F3A030-9B3E-4491-BCEA-30305F5AF21B}" type="pres">
      <dgm:prSet presAssocID="{4C4952D6-8027-491F-BC08-6B7B53EB44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5C5DCD-B088-4B0B-97F6-739C4071C35D}" type="presOf" srcId="{4C4952D6-8027-491F-BC08-6B7B53EB44D4}" destId="{5282AB40-0332-414A-A7A4-9EEFC5A3EBC4}" srcOrd="0" destOrd="0" presId="urn:microsoft.com/office/officeart/2005/8/layout/list1"/>
    <dgm:cxn modelId="{FC8595D2-8D9E-4ADB-A9C5-1F84187D09AD}" type="presOf" srcId="{5D9869AA-E550-45CD-A99F-409AA5506F12}" destId="{61B50175-1549-4E3D-A39D-C2F79CDA0284}" srcOrd="0" destOrd="0" presId="urn:microsoft.com/office/officeart/2005/8/layout/list1"/>
    <dgm:cxn modelId="{6B5AB1E0-BD05-4C74-9560-6517AF7B9197}" srcId="{5D9869AA-E550-45CD-A99F-409AA5506F12}" destId="{0CAF42BF-8CB7-4A9E-A477-36B7025C19A8}" srcOrd="0" destOrd="0" parTransId="{42C7B623-D9C9-4AD0-A0DE-A57B293176E1}" sibTransId="{D4027AA4-3E0A-45F8-B077-7059230C8751}"/>
    <dgm:cxn modelId="{B937F58D-9414-4025-A44C-A94802F074E2}" type="presOf" srcId="{0CAF42BF-8CB7-4A9E-A477-36B7025C19A8}" destId="{618F22D0-4918-4AE0-BE91-BD0BDDF7E526}" srcOrd="0" destOrd="0" presId="urn:microsoft.com/office/officeart/2005/8/layout/list1"/>
    <dgm:cxn modelId="{8FFE6B17-D738-40F0-96BC-D560785383E6}" srcId="{5D9869AA-E550-45CD-A99F-409AA5506F12}" destId="{A9E78597-4080-4FA2-9AB9-EA016C5DFBFE}" srcOrd="1" destOrd="0" parTransId="{1755AA14-233D-4A22-9743-92410C37B321}" sibTransId="{B7A1F7F1-6CCD-429D-88A8-E7DA18399EE5}"/>
    <dgm:cxn modelId="{14ED1790-0D98-426B-AFFD-346568A15F81}" type="presOf" srcId="{4C4952D6-8027-491F-BC08-6B7B53EB44D4}" destId="{BB7D5243-8899-40BE-AE50-4DEF57BFE895}" srcOrd="1" destOrd="0" presId="urn:microsoft.com/office/officeart/2005/8/layout/list1"/>
    <dgm:cxn modelId="{CB901C62-7AD4-46BD-9D24-F7F63B8B2687}" type="presOf" srcId="{0CAF42BF-8CB7-4A9E-A477-36B7025C19A8}" destId="{1046D423-045C-441E-9A98-1D145555FBC2}" srcOrd="1" destOrd="0" presId="urn:microsoft.com/office/officeart/2005/8/layout/list1"/>
    <dgm:cxn modelId="{49C7D61D-C90A-4A1D-9CB1-9E15863C287A}" type="presOf" srcId="{A9E78597-4080-4FA2-9AB9-EA016C5DFBFE}" destId="{F9090C83-3185-43CA-85CF-CCEE772EF48E}" srcOrd="1" destOrd="0" presId="urn:microsoft.com/office/officeart/2005/8/layout/list1"/>
    <dgm:cxn modelId="{11F80021-07E5-458E-832F-41D84BAB6FDF}" type="presOf" srcId="{A9E78597-4080-4FA2-9AB9-EA016C5DFBFE}" destId="{B94E98DD-CFC3-4A43-8045-CF1F7B91D5C2}" srcOrd="0" destOrd="0" presId="urn:microsoft.com/office/officeart/2005/8/layout/list1"/>
    <dgm:cxn modelId="{E3E09D9A-1A51-45CF-891E-33B681A501B9}" srcId="{5D9869AA-E550-45CD-A99F-409AA5506F12}" destId="{4C4952D6-8027-491F-BC08-6B7B53EB44D4}" srcOrd="2" destOrd="0" parTransId="{991315DB-A6C8-4B86-A24C-8C3D1A42CF82}" sibTransId="{B6DBF672-565C-4510-9985-7D9A1DCA091B}"/>
    <dgm:cxn modelId="{AA128615-2CDD-44DF-9E85-0B692743DF45}" type="presParOf" srcId="{61B50175-1549-4E3D-A39D-C2F79CDA0284}" destId="{EC5E8B5B-CB32-40A5-9C1B-FB63EAAD939E}" srcOrd="0" destOrd="0" presId="urn:microsoft.com/office/officeart/2005/8/layout/list1"/>
    <dgm:cxn modelId="{96E7872F-562B-4D33-85DE-FF752CB48B67}" type="presParOf" srcId="{EC5E8B5B-CB32-40A5-9C1B-FB63EAAD939E}" destId="{618F22D0-4918-4AE0-BE91-BD0BDDF7E526}" srcOrd="0" destOrd="0" presId="urn:microsoft.com/office/officeart/2005/8/layout/list1"/>
    <dgm:cxn modelId="{85A63BB4-5CDF-4A97-BF26-7A1C0437B550}" type="presParOf" srcId="{EC5E8B5B-CB32-40A5-9C1B-FB63EAAD939E}" destId="{1046D423-045C-441E-9A98-1D145555FBC2}" srcOrd="1" destOrd="0" presId="urn:microsoft.com/office/officeart/2005/8/layout/list1"/>
    <dgm:cxn modelId="{BB244FF9-6EB4-413A-A840-381B926513C3}" type="presParOf" srcId="{61B50175-1549-4E3D-A39D-C2F79CDA0284}" destId="{2B9E75A0-44FE-45CA-80F5-35365F7F8E9C}" srcOrd="1" destOrd="0" presId="urn:microsoft.com/office/officeart/2005/8/layout/list1"/>
    <dgm:cxn modelId="{022A0584-A64C-478A-94B4-5A6C783EC3DF}" type="presParOf" srcId="{61B50175-1549-4E3D-A39D-C2F79CDA0284}" destId="{51E54A17-8C85-42B3-8BB3-DB27F1FB13D4}" srcOrd="2" destOrd="0" presId="urn:microsoft.com/office/officeart/2005/8/layout/list1"/>
    <dgm:cxn modelId="{FEC69C95-E671-4D89-991B-33CFC8207069}" type="presParOf" srcId="{61B50175-1549-4E3D-A39D-C2F79CDA0284}" destId="{4498397E-A7E3-4E98-B1F6-948D3390F0C3}" srcOrd="3" destOrd="0" presId="urn:microsoft.com/office/officeart/2005/8/layout/list1"/>
    <dgm:cxn modelId="{B70D0588-5A37-4880-A199-302557EE7BFD}" type="presParOf" srcId="{61B50175-1549-4E3D-A39D-C2F79CDA0284}" destId="{BBA73D1C-4F3D-4992-A45F-F3820A67B716}" srcOrd="4" destOrd="0" presId="urn:microsoft.com/office/officeart/2005/8/layout/list1"/>
    <dgm:cxn modelId="{156837AD-BED6-4038-87A7-A2F9D6FC2035}" type="presParOf" srcId="{BBA73D1C-4F3D-4992-A45F-F3820A67B716}" destId="{B94E98DD-CFC3-4A43-8045-CF1F7B91D5C2}" srcOrd="0" destOrd="0" presId="urn:microsoft.com/office/officeart/2005/8/layout/list1"/>
    <dgm:cxn modelId="{01304CB8-A235-4611-9F32-334FFBD31982}" type="presParOf" srcId="{BBA73D1C-4F3D-4992-A45F-F3820A67B716}" destId="{F9090C83-3185-43CA-85CF-CCEE772EF48E}" srcOrd="1" destOrd="0" presId="urn:microsoft.com/office/officeart/2005/8/layout/list1"/>
    <dgm:cxn modelId="{A1454C82-AD8C-4EC2-8A48-42A15C2FBC3A}" type="presParOf" srcId="{61B50175-1549-4E3D-A39D-C2F79CDA0284}" destId="{E269E29E-AFAE-45C3-938F-03FAA1902667}" srcOrd="5" destOrd="0" presId="urn:microsoft.com/office/officeart/2005/8/layout/list1"/>
    <dgm:cxn modelId="{8C6AA3D0-5473-4834-A895-812CE90AB91B}" type="presParOf" srcId="{61B50175-1549-4E3D-A39D-C2F79CDA0284}" destId="{5FAD5D72-728D-4336-A5ED-D07EA8B8F283}" srcOrd="6" destOrd="0" presId="urn:microsoft.com/office/officeart/2005/8/layout/list1"/>
    <dgm:cxn modelId="{5A570FC4-283E-4B54-9D7C-41A3006029D6}" type="presParOf" srcId="{61B50175-1549-4E3D-A39D-C2F79CDA0284}" destId="{2BA8CB66-8DED-43B3-BDD6-84F1323406C3}" srcOrd="7" destOrd="0" presId="urn:microsoft.com/office/officeart/2005/8/layout/list1"/>
    <dgm:cxn modelId="{77416359-78A5-4B7C-8AD7-9FEBD9A753DD}" type="presParOf" srcId="{61B50175-1549-4E3D-A39D-C2F79CDA0284}" destId="{E2B01666-8708-4572-B07F-F4DC84FF98BA}" srcOrd="8" destOrd="0" presId="urn:microsoft.com/office/officeart/2005/8/layout/list1"/>
    <dgm:cxn modelId="{63A1E165-DC6E-4119-8602-8163C1DEF1BA}" type="presParOf" srcId="{E2B01666-8708-4572-B07F-F4DC84FF98BA}" destId="{5282AB40-0332-414A-A7A4-9EEFC5A3EBC4}" srcOrd="0" destOrd="0" presId="urn:microsoft.com/office/officeart/2005/8/layout/list1"/>
    <dgm:cxn modelId="{52777EDE-BEBE-4818-A0AD-53EE187369EF}" type="presParOf" srcId="{E2B01666-8708-4572-B07F-F4DC84FF98BA}" destId="{BB7D5243-8899-40BE-AE50-4DEF57BFE895}" srcOrd="1" destOrd="0" presId="urn:microsoft.com/office/officeart/2005/8/layout/list1"/>
    <dgm:cxn modelId="{935E126E-3663-456A-9412-8B3B18453806}" type="presParOf" srcId="{61B50175-1549-4E3D-A39D-C2F79CDA0284}" destId="{7CD79A28-3348-4CB9-B30F-866B345A49B9}" srcOrd="9" destOrd="0" presId="urn:microsoft.com/office/officeart/2005/8/layout/list1"/>
    <dgm:cxn modelId="{C0E0EA3D-01ED-4E3A-8E76-CEEFFB96928D}" type="presParOf" srcId="{61B50175-1549-4E3D-A39D-C2F79CDA0284}" destId="{A5F3A030-9B3E-4491-BCEA-30305F5AF2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5D8DD-901E-4839-92C7-D4F3FB770BBF}">
      <dsp:nvSpPr>
        <dsp:cNvPr id="0" name=""/>
        <dsp:cNvSpPr/>
      </dsp:nvSpPr>
      <dsp:spPr>
        <a:xfrm rot="10800000">
          <a:off x="1259398" y="29"/>
          <a:ext cx="4053840" cy="9532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6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Phủ khắp thế giới với hàng tỉ người dùng</a:t>
          </a:r>
          <a:r>
            <a:rPr lang="nl-NL" sz="1800" kern="1200" smtClean="0"/>
            <a:t>.</a:t>
          </a:r>
          <a:endParaRPr lang="en-US" sz="1800" kern="1200"/>
        </a:p>
      </dsp:txBody>
      <dsp:txXfrm rot="10800000">
        <a:off x="1497716" y="29"/>
        <a:ext cx="3815522" cy="953273"/>
      </dsp:txXfrm>
    </dsp:sp>
    <dsp:sp modelId="{C0873760-2E1C-4F14-9047-40179CCA6FC4}">
      <dsp:nvSpPr>
        <dsp:cNvPr id="0" name=""/>
        <dsp:cNvSpPr/>
      </dsp:nvSpPr>
      <dsp:spPr>
        <a:xfrm>
          <a:off x="782761" y="29"/>
          <a:ext cx="953273" cy="9532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96A2D-BFD4-4757-88D8-F716DEA73A90}">
      <dsp:nvSpPr>
        <dsp:cNvPr id="0" name=""/>
        <dsp:cNvSpPr/>
      </dsp:nvSpPr>
      <dsp:spPr>
        <a:xfrm rot="10800000">
          <a:off x="1259398" y="1237863"/>
          <a:ext cx="4053840" cy="9532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6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Được tạo thành từ các mạng nhỏ hơn kết nối lại</a:t>
          </a:r>
          <a:endParaRPr lang="en-US" sz="2000" kern="1200"/>
        </a:p>
      </dsp:txBody>
      <dsp:txXfrm rot="10800000">
        <a:off x="1497716" y="1237863"/>
        <a:ext cx="3815522" cy="953273"/>
      </dsp:txXfrm>
    </dsp:sp>
    <dsp:sp modelId="{9972226E-B7BD-477C-8F58-F3E957CD49DE}">
      <dsp:nvSpPr>
        <dsp:cNvPr id="0" name=""/>
        <dsp:cNvSpPr/>
      </dsp:nvSpPr>
      <dsp:spPr>
        <a:xfrm>
          <a:off x="782761" y="1237863"/>
          <a:ext cx="953273" cy="9532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EB421-0941-43F5-9639-3F332EDD8CF1}">
      <dsp:nvSpPr>
        <dsp:cNvPr id="0" name=""/>
        <dsp:cNvSpPr/>
      </dsp:nvSpPr>
      <dsp:spPr>
        <a:xfrm rot="10800000">
          <a:off x="1259398" y="2475696"/>
          <a:ext cx="4053840" cy="9532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6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smtClean="0"/>
            <a:t>Không thuộc quyền sở hữu của cá nhân hay tổ chức nào.</a:t>
          </a:r>
          <a:endParaRPr lang="en-US" sz="1800" kern="1200"/>
        </a:p>
      </dsp:txBody>
      <dsp:txXfrm rot="10800000">
        <a:off x="1497716" y="2475696"/>
        <a:ext cx="3815522" cy="953273"/>
      </dsp:txXfrm>
    </dsp:sp>
    <dsp:sp modelId="{6DC73058-EF71-4330-BA6F-5F39D7AE689D}">
      <dsp:nvSpPr>
        <dsp:cNvPr id="0" name=""/>
        <dsp:cNvSpPr/>
      </dsp:nvSpPr>
      <dsp:spPr>
        <a:xfrm>
          <a:off x="782761" y="2475696"/>
          <a:ext cx="953273" cy="9532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54A17-8C85-42B3-8BB3-DB27F1FB13D4}">
      <dsp:nvSpPr>
        <dsp:cNvPr id="0" name=""/>
        <dsp:cNvSpPr/>
      </dsp:nvSpPr>
      <dsp:spPr>
        <a:xfrm>
          <a:off x="0" y="673213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6D423-045C-441E-9A98-1D145555FBC2}">
      <dsp:nvSpPr>
        <dsp:cNvPr id="0" name=""/>
        <dsp:cNvSpPr/>
      </dsp:nvSpPr>
      <dsp:spPr>
        <a:xfrm>
          <a:off x="294382" y="8323"/>
          <a:ext cx="5797047" cy="989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1. Mạng máy tính là một nhóm các máy tính và thiết bị được kết nối để truyền thông tin cho nhau</a:t>
          </a:r>
          <a:endParaRPr lang="en-US" sz="1800" kern="1200"/>
        </a:p>
      </dsp:txBody>
      <dsp:txXfrm>
        <a:off x="342691" y="56632"/>
        <a:ext cx="5700429" cy="892992"/>
      </dsp:txXfrm>
    </dsp:sp>
    <dsp:sp modelId="{5FAD5D72-728D-4336-A5ED-D07EA8B8F283}">
      <dsp:nvSpPr>
        <dsp:cNvPr id="0" name=""/>
        <dsp:cNvSpPr/>
      </dsp:nvSpPr>
      <dsp:spPr>
        <a:xfrm>
          <a:off x="0" y="1938202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90C83-3185-43CA-85CF-CCEE772EF48E}">
      <dsp:nvSpPr>
        <dsp:cNvPr id="0" name=""/>
        <dsp:cNvSpPr/>
      </dsp:nvSpPr>
      <dsp:spPr>
        <a:xfrm>
          <a:off x="302418" y="1346413"/>
          <a:ext cx="5789383" cy="916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2. Internet được tạo thành từ các mạng nhỏ hơn kết nối lại. Internet không có chủ sở hữu.</a:t>
          </a:r>
          <a:endParaRPr lang="en-US" sz="1800" kern="1200"/>
        </a:p>
      </dsp:txBody>
      <dsp:txXfrm>
        <a:off x="347158" y="1391153"/>
        <a:ext cx="5699903" cy="827029"/>
      </dsp:txXfrm>
    </dsp:sp>
    <dsp:sp modelId="{A5F3A030-9B3E-4491-BCEA-30305F5AF21B}">
      <dsp:nvSpPr>
        <dsp:cNvPr id="0" name=""/>
        <dsp:cNvSpPr/>
      </dsp:nvSpPr>
      <dsp:spPr>
        <a:xfrm>
          <a:off x="0" y="3221876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D5243-8899-40BE-AE50-4DEF57BFE895}">
      <dsp:nvSpPr>
        <dsp:cNvPr id="0" name=""/>
        <dsp:cNvSpPr/>
      </dsp:nvSpPr>
      <dsp:spPr>
        <a:xfrm>
          <a:off x="303609" y="2611402"/>
          <a:ext cx="5791943" cy="9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49261" y="2657054"/>
        <a:ext cx="5700639" cy="843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8632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6ED3-A602-4026-AFBA-6F4F5B82661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56738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6ED3-A602-4026-AFBA-6F4F5B82661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59978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6ED3-A602-4026-AFBA-6F4F5B82661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582203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6ED3-A602-4026-AFBA-6F4F5B82661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457536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6ED3-A602-4026-AFBA-6F4F5B82661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675158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6ED3-A602-4026-AFBA-6F4F5B82661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77203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6ED3-A602-4026-AFBA-6F4F5B82661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36730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6ED3-A602-4026-AFBA-6F4F5B82661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38171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6ED3-A602-4026-AFBA-6F4F5B82661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918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6ED3-A602-4026-AFBA-6F4F5B82661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34893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6ED3-A602-4026-AFBA-6F4F5B82661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05510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C6ED3-A602-4026-AFBA-6F4F5B82661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816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6" name="Google Shape;389;p15"/>
          <p:cNvSpPr txBox="1">
            <a:spLocks/>
          </p:cNvSpPr>
          <p:nvPr/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lnSpc>
                <a:spcPct val="150000"/>
              </a:lnSpc>
            </a:pPr>
            <a:r>
              <a:rPr lang="vi-VN" b="1" dirty="0" smtClean="0">
                <a:solidFill>
                  <a:srgbClr val="FF0000"/>
                </a:solidFill>
              </a:rPr>
              <a:t>TIN HỌC 6</a:t>
            </a:r>
            <a:r>
              <a:rPr lang="vi-VN" dirty="0" smtClean="0">
                <a:solidFill>
                  <a:srgbClr val="FF0000"/>
                </a:solidFill>
              </a:rPr>
              <a:t/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vi-VN" sz="2800" b="1" dirty="0" smtClean="0"/>
              <a:t>Chào mừng các em đến với bài học hôm </a:t>
            </a:r>
            <a:r>
              <a:rPr lang="vi-VN" sz="2800" b="1" dirty="0" smtClean="0">
                <a:solidFill>
                  <a:schemeClr val="bg1"/>
                </a:solidFill>
              </a:rPr>
              <a:t>nay!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8884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76200" y="559475"/>
            <a:ext cx="2142000" cy="21866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sv-SE" b="1">
                <a:solidFill>
                  <a:schemeClr val="bg1"/>
                </a:solidFill>
                <a:latin typeface="+mj-lt"/>
              </a:rPr>
              <a:t>3.2. Lợi ích của internet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26803"/>
            <a:ext cx="1447800" cy="14800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499658" y="421420"/>
            <a:ext cx="2596341" cy="1945416"/>
            <a:chOff x="3499658" y="421420"/>
            <a:chExt cx="2596341" cy="19454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658" y="421420"/>
              <a:ext cx="2596341" cy="158466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25971" y="1997504"/>
              <a:ext cx="1709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Thư điện tử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8400" y="421420"/>
            <a:ext cx="2438400" cy="1953996"/>
            <a:chOff x="6248400" y="421420"/>
            <a:chExt cx="2438400" cy="19539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421420"/>
              <a:ext cx="2438400" cy="15760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48400" y="2006084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Trò chuyện trực tuyến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99657" y="2457387"/>
            <a:ext cx="2596341" cy="2125081"/>
            <a:chOff x="3499657" y="2457387"/>
            <a:chExt cx="2596341" cy="21250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657" y="2457387"/>
              <a:ext cx="2596341" cy="17145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12814" y="4213136"/>
              <a:ext cx="2370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Tìm kiếm thông tin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8400" y="2430561"/>
            <a:ext cx="2514600" cy="2151907"/>
            <a:chOff x="6248400" y="2430561"/>
            <a:chExt cx="2514600" cy="21519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2430561"/>
              <a:ext cx="2514600" cy="174138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16773" y="4213136"/>
              <a:ext cx="2370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Mạng xã hội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solidFill>
                  <a:schemeClr val="bg1"/>
                </a:solidFill>
                <a:latin typeface="+mj-lt"/>
              </a:rPr>
              <a:t>C</a:t>
            </a:r>
            <a:r>
              <a:rPr lang="en" sz="2400" smtClean="0">
                <a:solidFill>
                  <a:schemeClr val="bg1"/>
                </a:solidFill>
                <a:latin typeface="+mj-lt"/>
              </a:rPr>
              <a:t>OVID 2020</a:t>
            </a:r>
            <a:endParaRPr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5" name="Google Shape;485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2279780" y="706092"/>
            <a:ext cx="2368420" cy="3661686"/>
            <a:chOff x="2279780" y="706092"/>
            <a:chExt cx="2368420" cy="3661686"/>
          </a:xfrm>
        </p:grpSpPr>
        <p:sp>
          <p:nvSpPr>
            <p:cNvPr id="2" name="TextBox 1"/>
            <p:cNvSpPr txBox="1"/>
            <p:nvPr/>
          </p:nvSpPr>
          <p:spPr>
            <a:xfrm>
              <a:off x="2279780" y="3028950"/>
              <a:ext cx="23622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smtClean="0"/>
                <a:t>Tuyên truyền 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smtClean="0"/>
                <a:t>thông tin hạn chế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smtClean="0"/>
                <a:t> dịch bệnh</a:t>
              </a:r>
            </a:p>
          </p:txBody>
        </p:sp>
        <p:pic>
          <p:nvPicPr>
            <p:cNvPr id="8" name="Google Shape;405;p17"/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296" y="706092"/>
              <a:ext cx="2233904" cy="22034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343400" y="706092"/>
            <a:ext cx="2514600" cy="3245410"/>
            <a:chOff x="4343400" y="706092"/>
            <a:chExt cx="2514600" cy="3245410"/>
          </a:xfrm>
        </p:grpSpPr>
        <p:pic>
          <p:nvPicPr>
            <p:cNvPr id="9" name="Google Shape;405;p17"/>
            <p:cNvPicPr preferRelativeResize="0"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706092"/>
              <a:ext cx="2209800" cy="220342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495800" y="3028172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smtClean="0"/>
                <a:t>Dạy học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smtClean="0"/>
                <a:t>từ xa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00800" y="795748"/>
            <a:ext cx="2365310" cy="3648230"/>
            <a:chOff x="6400800" y="795748"/>
            <a:chExt cx="2365310" cy="3648230"/>
          </a:xfrm>
        </p:grpSpPr>
        <p:pic>
          <p:nvPicPr>
            <p:cNvPr id="10" name="Google Shape;405;p17"/>
            <p:cNvPicPr preferRelativeResize="0"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795748"/>
              <a:ext cx="2272004" cy="2133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403910" y="3105150"/>
              <a:ext cx="23622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smtClean="0"/>
                <a:t>Điều khiển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smtClean="0"/>
                <a:t>làm việc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smtClean="0"/>
                <a:t>từ xa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"/>
          <p:cNvSpPr txBox="1">
            <a:spLocks noGrp="1"/>
          </p:cNvSpPr>
          <p:nvPr>
            <p:ph type="title"/>
          </p:nvPr>
        </p:nvSpPr>
        <p:spPr>
          <a:xfrm>
            <a:off x="76200" y="666750"/>
            <a:ext cx="2142000" cy="2142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bg1"/>
                </a:solidFill>
                <a:latin typeface="+mj-lt"/>
              </a:rPr>
              <a:t>TỔNG KẾT</a:t>
            </a:r>
            <a:br>
              <a:rPr lang="en" sz="2400" b="1" smtClean="0">
                <a:solidFill>
                  <a:schemeClr val="bg1"/>
                </a:solidFill>
                <a:latin typeface="+mj-lt"/>
              </a:rPr>
            </a:br>
            <a:r>
              <a:rPr lang="en" sz="2400" b="1" smtClean="0">
                <a:solidFill>
                  <a:schemeClr val="bg1"/>
                </a:solidFill>
                <a:latin typeface="+mj-lt"/>
              </a:rPr>
              <a:t>NỘI DUNG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38400" y="666750"/>
            <a:ext cx="6096000" cy="3784600"/>
            <a:chOff x="3505200" y="742950"/>
            <a:chExt cx="5257800" cy="37846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920897872"/>
                </p:ext>
              </p:extLst>
            </p:nvPr>
          </p:nvGraphicFramePr>
          <p:xfrm>
            <a:off x="3505200" y="742950"/>
            <a:ext cx="5257800" cy="3784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962399" y="3409950"/>
              <a:ext cx="40968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chemeClr val="bg1"/>
                  </a:solidFill>
                </a:rPr>
                <a:t>3. Internet cung cấp nhiều tiện ích: hệ thống 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chemeClr val="bg1"/>
                  </a:solidFill>
                </a:rPr>
                <a:t>trang web, thư điện tử, mạng xã hội…</a:t>
              </a:r>
              <a:endParaRPr 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590550"/>
            <a:ext cx="6608302" cy="39623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9"/>
          <p:cNvSpPr txBox="1">
            <a:spLocks noGrp="1"/>
          </p:cNvSpPr>
          <p:nvPr>
            <p:ph type="subTitle" idx="4294967295"/>
          </p:nvPr>
        </p:nvSpPr>
        <p:spPr>
          <a:xfrm>
            <a:off x="0" y="514350"/>
            <a:ext cx="3657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BÀI TẬP LUYỆN TẬP</a:t>
            </a:r>
            <a:endParaRPr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00150"/>
            <a:ext cx="75777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/>
              <a:t>BT1: </a:t>
            </a:r>
            <a:r>
              <a:rPr lang="en-US" sz="1800" smtClean="0"/>
              <a:t>Việc truyền thông tin diễn ra trong những trường hợp nào sau đây: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/>
              <a:t>An và Bình nói chuyện với nhau ở sân trường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/>
              <a:t>An gửi một bức thư cho Bình qua bưu điện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/>
              <a:t>An và Bình nói chuyện với nhau qua điện thoại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/>
              <a:t>An và Bình trò chuyện trực tuyến với nhau qua mạng xã hội FB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/>
              <a:t>Trong phòng thi, sau khi được phát đề các thí sinh bắt đầu làm </a:t>
            </a:r>
          </a:p>
          <a:p>
            <a:pPr>
              <a:lnSpc>
                <a:spcPct val="150000"/>
              </a:lnSpc>
            </a:pPr>
            <a:r>
              <a:rPr lang="en-US" sz="1800" smtClean="0"/>
              <a:t>     bài thi của mình. 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1581150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Âm thanh (Lời nói)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95048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(Bức thư)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9348" y="2355193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Âm thanh (Lời nói)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56235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Âm thanh (thí sinh và giám thị)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1" y="28003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Mạng xh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 build="p"/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0"/>
          <p:cNvSpPr txBox="1">
            <a:spLocks noGrp="1"/>
          </p:cNvSpPr>
          <p:nvPr>
            <p:ph type="ctrTitle" idx="4294967295"/>
          </p:nvPr>
        </p:nvSpPr>
        <p:spPr>
          <a:xfrm>
            <a:off x="0" y="514350"/>
            <a:ext cx="5181600" cy="438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solidFill>
                  <a:schemeClr val="bg1"/>
                </a:solidFill>
                <a:latin typeface="+mj-lt"/>
              </a:rPr>
              <a:t>Hoạt động nhóm (3 phút)</a:t>
            </a:r>
            <a:endParaRPr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799" y="895350"/>
            <a:ext cx="6045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mtClean="0"/>
              <a:t>Hãy kể tên một vài trang web hoặc phần mềm hoạt động </a:t>
            </a:r>
          </a:p>
          <a:p>
            <a:pPr algn="ctr">
              <a:lnSpc>
                <a:spcPct val="150000"/>
              </a:lnSpc>
            </a:pPr>
            <a:r>
              <a:rPr lang="en-US" sz="1800" smtClean="0"/>
              <a:t>trên Internet trong mỗi lĩnh vực sau:</a:t>
            </a:r>
            <a:endParaRPr lang="en-US" sz="1800"/>
          </a:p>
        </p:txBody>
      </p:sp>
      <p:sp>
        <p:nvSpPr>
          <p:cNvPr id="4" name="Chevron 3"/>
          <p:cNvSpPr/>
          <p:nvPr/>
        </p:nvSpPr>
        <p:spPr>
          <a:xfrm>
            <a:off x="838200" y="1818680"/>
            <a:ext cx="1676400" cy="829270"/>
          </a:xfrm>
          <a:prstGeom prst="chevr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Nhóm 1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11763" y="2800350"/>
            <a:ext cx="1676400" cy="829270"/>
          </a:xfrm>
          <a:prstGeom prst="chevron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Nhóm 1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11763" y="3790950"/>
            <a:ext cx="1676400" cy="829270"/>
          </a:xfrm>
          <a:prstGeom prst="chevro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Nhóm 1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455506" y="1818680"/>
            <a:ext cx="4953000" cy="829270"/>
          </a:xfrm>
          <a:prstGeom prst="chevr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Thư điện tử, mạng xã hội: 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488163" y="2800350"/>
            <a:ext cx="4953000" cy="829270"/>
          </a:xfrm>
          <a:prstGeom prst="chevron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Tin tức hằng ngày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514600" y="3803579"/>
            <a:ext cx="4953000" cy="829270"/>
          </a:xfrm>
          <a:prstGeom prst="chevro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Học trực tiếp (E-learning)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" grpId="0"/>
      <p:bldP spid="2" grpId="0"/>
      <p:bldP spid="4" grpId="0" animBg="1"/>
      <p:bldP spid="12" grpId="0" animBg="1"/>
      <p:bldP spid="13" grpId="0" animBg="1"/>
      <p:bldP spid="5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5" y="971550"/>
            <a:ext cx="2142000" cy="14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smtClean="0">
                <a:latin typeface="+mj-lt"/>
              </a:rPr>
              <a:t>Đáp án</a:t>
            </a:r>
            <a:endParaRPr sz="2800" u="sng">
              <a:latin typeface="+mj-lt"/>
            </a:endParaRPr>
          </a:p>
        </p:txBody>
      </p:sp>
      <p:sp>
        <p:nvSpPr>
          <p:cNvPr id="537" name="Google Shape;537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3" name="Group 22"/>
          <p:cNvGrpSpPr/>
          <p:nvPr/>
        </p:nvGrpSpPr>
        <p:grpSpPr>
          <a:xfrm>
            <a:off x="2895600" y="12150"/>
            <a:ext cx="5105399" cy="1828500"/>
            <a:chOff x="2895600" y="12150"/>
            <a:chExt cx="5105399" cy="1828500"/>
          </a:xfrm>
        </p:grpSpPr>
        <p:sp>
          <p:nvSpPr>
            <p:cNvPr id="531" name="Google Shape;531;p31"/>
            <p:cNvSpPr/>
            <p:nvPr/>
          </p:nvSpPr>
          <p:spPr>
            <a:xfrm>
              <a:off x="2895600" y="590550"/>
              <a:ext cx="5105399" cy="1250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smtClean="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Thư điện tử: Gmail</a:t>
              </a:r>
            </a:p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smtClean="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Mạng xã hội: Facebook, Zalo, Instagram, …</a:t>
              </a:r>
              <a:endParaRPr sz="1800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endParaRPr>
            </a:p>
          </p:txBody>
        </p:sp>
        <p:cxnSp>
          <p:nvCxnSpPr>
            <p:cNvPr id="533" name="Google Shape;533;p31"/>
            <p:cNvCxnSpPr>
              <a:endCxn id="531" idx="0"/>
            </p:cNvCxnSpPr>
            <p:nvPr/>
          </p:nvCxnSpPr>
          <p:spPr>
            <a:xfrm>
              <a:off x="5440351" y="12150"/>
              <a:ext cx="7949" cy="578400"/>
            </a:xfrm>
            <a:prstGeom prst="straightConnector1">
              <a:avLst/>
            </a:prstGeom>
            <a:noFill/>
            <a:ln w="9525" cap="flat" cmpd="sng">
              <a:solidFill>
                <a:srgbClr val="02BDC7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4" name="Group 23"/>
          <p:cNvGrpSpPr/>
          <p:nvPr/>
        </p:nvGrpSpPr>
        <p:grpSpPr>
          <a:xfrm>
            <a:off x="2895600" y="1840650"/>
            <a:ext cx="5105399" cy="1365093"/>
            <a:chOff x="2895600" y="1840650"/>
            <a:chExt cx="5105399" cy="1365093"/>
          </a:xfrm>
        </p:grpSpPr>
        <p:sp>
          <p:nvSpPr>
            <p:cNvPr id="529" name="Google Shape;529;p31"/>
            <p:cNvSpPr/>
            <p:nvPr/>
          </p:nvSpPr>
          <p:spPr>
            <a:xfrm>
              <a:off x="2895600" y="1939280"/>
              <a:ext cx="5105399" cy="1266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smtClean="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Tin tức hằng ngày: Dantri.com,vn; vnexpress.net, vietnamnet.vn…</a:t>
              </a:r>
              <a:endParaRPr sz="1800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endParaRPr>
            </a:p>
          </p:txBody>
        </p:sp>
        <p:cxnSp>
          <p:nvCxnSpPr>
            <p:cNvPr id="534" name="Google Shape;534;p31"/>
            <p:cNvCxnSpPr>
              <a:stCxn id="531" idx="4"/>
              <a:endCxn id="529" idx="0"/>
            </p:cNvCxnSpPr>
            <p:nvPr/>
          </p:nvCxnSpPr>
          <p:spPr>
            <a:xfrm>
              <a:off x="5448300" y="1840650"/>
              <a:ext cx="0" cy="98630"/>
            </a:xfrm>
            <a:prstGeom prst="straightConnector1">
              <a:avLst/>
            </a:prstGeom>
            <a:noFill/>
            <a:ln w="9525" cap="flat" cmpd="sng">
              <a:solidFill>
                <a:srgbClr val="02BDC7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cxnSp>
        <p:nvCxnSpPr>
          <p:cNvPr id="535" name="Google Shape;535;p31"/>
          <p:cNvCxnSpPr/>
          <p:nvPr/>
        </p:nvCxnSpPr>
        <p:spPr>
          <a:xfrm flipH="1">
            <a:off x="5436075" y="4373700"/>
            <a:ext cx="8553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25" name="Group 24"/>
          <p:cNvGrpSpPr/>
          <p:nvPr/>
        </p:nvGrpSpPr>
        <p:grpSpPr>
          <a:xfrm>
            <a:off x="2895600" y="3205742"/>
            <a:ext cx="5105399" cy="1347207"/>
            <a:chOff x="2895600" y="3205743"/>
            <a:chExt cx="5105399" cy="1167832"/>
          </a:xfrm>
        </p:grpSpPr>
        <p:sp>
          <p:nvSpPr>
            <p:cNvPr id="530" name="Google Shape;530;p31"/>
            <p:cNvSpPr/>
            <p:nvPr/>
          </p:nvSpPr>
          <p:spPr>
            <a:xfrm>
              <a:off x="2895600" y="3304375"/>
              <a:ext cx="5105399" cy="106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smtClean="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Trang học tập: Tech12h.com; vietjack.com, vndoc.com…</a:t>
              </a:r>
              <a:endParaRPr sz="1800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endParaRPr>
            </a:p>
          </p:txBody>
        </p:sp>
        <p:cxnSp>
          <p:nvCxnSpPr>
            <p:cNvPr id="536" name="Google Shape;536;p31"/>
            <p:cNvCxnSpPr>
              <a:stCxn id="529" idx="4"/>
              <a:endCxn id="530" idx="0"/>
            </p:cNvCxnSpPr>
            <p:nvPr/>
          </p:nvCxnSpPr>
          <p:spPr>
            <a:xfrm>
              <a:off x="5448300" y="3205743"/>
              <a:ext cx="0" cy="98632"/>
            </a:xfrm>
            <a:prstGeom prst="straightConnector1">
              <a:avLst/>
            </a:prstGeom>
            <a:noFill/>
            <a:ln w="9525" cap="flat" cmpd="sng">
              <a:solidFill>
                <a:srgbClr val="02BDC7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latin typeface="+mj-lt"/>
              </a:rPr>
              <a:t>BÀI TẬP VẬN DỤNG</a:t>
            </a:r>
            <a:endParaRPr sz="2400" b="1">
              <a:latin typeface="+mj-lt"/>
            </a:endParaRPr>
          </a:p>
        </p:txBody>
      </p:sp>
      <p:sp>
        <p:nvSpPr>
          <p:cNvPr id="542" name="Google Shape;542;p32"/>
          <p:cNvSpPr txBox="1">
            <a:spLocks noGrp="1"/>
          </p:cNvSpPr>
          <p:nvPr>
            <p:ph type="body" idx="1"/>
          </p:nvPr>
        </p:nvSpPr>
        <p:spPr>
          <a:xfrm>
            <a:off x="2438400" y="666750"/>
            <a:ext cx="6248400" cy="3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lnSpc>
                <a:spcPct val="150000"/>
              </a:lnSpc>
              <a:buNone/>
            </a:pPr>
            <a:r>
              <a:rPr lang="vi-VN" sz="1800" b="1" i="1">
                <a:solidFill>
                  <a:srgbClr val="002060"/>
                </a:solidFill>
                <a:latin typeface="+mn-lt"/>
              </a:rPr>
              <a:t>Mô tả nào sau đây nói về Internet là đúng: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1. Là một mạng máy tính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2. Có phạm vi bao phủ khắp thế </a:t>
            </a:r>
            <a:r>
              <a:rPr lang="vi-VN" sz="1600" smtClean="0">
                <a:solidFill>
                  <a:srgbClr val="002060"/>
                </a:solidFill>
                <a:latin typeface="+mn-lt"/>
              </a:rPr>
              <a:t>giới</a:t>
            </a:r>
            <a:r>
              <a:rPr lang="en-US" sz="160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 smtClean="0">
                <a:solidFill>
                  <a:srgbClr val="002060"/>
                </a:solidFill>
                <a:latin typeface="+mn-lt"/>
              </a:rPr>
              <a:t>3</a:t>
            </a:r>
            <a:r>
              <a:rPr lang="vi-VN" sz="1600">
                <a:solidFill>
                  <a:srgbClr val="002060"/>
                </a:solidFill>
                <a:latin typeface="+mn-lt"/>
              </a:rPr>
              <a:t>. Hàng tỉ người truy cập và sử dụng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4. Là tải sản và hoạt động dưới sự quản lý của một công ty lớn nhất thế </a:t>
            </a:r>
            <a:r>
              <a:rPr lang="vi-VN" sz="1600" smtClean="0">
                <a:solidFill>
                  <a:srgbClr val="002060"/>
                </a:solidFill>
                <a:latin typeface="+mn-lt"/>
              </a:rPr>
              <a:t>giới</a:t>
            </a:r>
            <a:r>
              <a:rPr lang="en-US" sz="1600" smtClean="0">
                <a:solidFill>
                  <a:srgbClr val="002060"/>
                </a:solidFill>
                <a:latin typeface="+mn-lt"/>
              </a:rPr>
              <a:t>.</a:t>
            </a:r>
            <a:endParaRPr lang="vi-VN" sz="1600">
              <a:solidFill>
                <a:srgbClr val="002060"/>
              </a:solidFill>
              <a:latin typeface="+mn-lt"/>
            </a:endParaRP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5. Tất cả những tiện ích trên internet như dịch vụ thư điện tử, mạng xã hội, học trực tuyến đều miễn </a:t>
            </a:r>
            <a:r>
              <a:rPr lang="vi-VN" sz="1600" smtClean="0">
                <a:solidFill>
                  <a:srgbClr val="002060"/>
                </a:solidFill>
                <a:latin typeface="+mn-lt"/>
              </a:rPr>
              <a:t>phí</a:t>
            </a:r>
            <a:r>
              <a:rPr lang="en-US" sz="1600" smtClean="0">
                <a:solidFill>
                  <a:srgbClr val="002060"/>
                </a:solidFill>
                <a:latin typeface="+mn-lt"/>
              </a:rPr>
              <a:t>.</a:t>
            </a:r>
            <a:endParaRPr lang="vi-VN" sz="1600">
              <a:solidFill>
                <a:srgbClr val="002060"/>
              </a:solidFill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49" name="Google Shape;549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945155" y="1733550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>
                <a:solidFill>
                  <a:schemeClr val="accent5">
                    <a:lumMod val="75000"/>
                  </a:schemeClr>
                </a:solidFill>
              </a:rPr>
              <a:t>❤</a:t>
            </a:r>
            <a:endParaRPr lang="vi-VN" sz="1800">
              <a:solidFill>
                <a:schemeClr val="accent5">
                  <a:lumMod val="75000"/>
                </a:schemeClr>
              </a:solidFill>
            </a:endParaRPr>
          </a:p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85314" y="2247118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>
                <a:solidFill>
                  <a:schemeClr val="accent5">
                    <a:lumMod val="75000"/>
                  </a:schemeClr>
                </a:solidFill>
              </a:rPr>
              <a:t>❤</a:t>
            </a:r>
            <a:endParaRPr lang="vi-VN" sz="1800">
              <a:solidFill>
                <a:schemeClr val="accent5">
                  <a:lumMod val="75000"/>
                </a:schemeClr>
              </a:solidFill>
            </a:endParaRPr>
          </a:p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53000" y="1276350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>
                <a:solidFill>
                  <a:schemeClr val="accent5">
                    <a:lumMod val="75000"/>
                  </a:schemeClr>
                </a:solidFill>
              </a:rPr>
              <a:t>❤</a:t>
            </a:r>
            <a:endParaRPr lang="vi-VN" sz="1800">
              <a:solidFill>
                <a:schemeClr val="accent5">
                  <a:lumMod val="75000"/>
                </a:schemeClr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  <p:bldP spid="542" grpId="0" build="p"/>
      <p:bldP spid="7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982347" y="621759"/>
            <a:ext cx="2564042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sz="quarter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107641" y="1582889"/>
            <a:ext cx="2313454" cy="2018362"/>
            <a:chOff x="359225" y="2114550"/>
            <a:chExt cx="2313454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359225" y="2114550"/>
              <a:ext cx="23134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CỦNG CỐ, DẶN DÒ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VỀ NHÀ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558163" y="1196881"/>
            <a:ext cx="4511633" cy="2508379"/>
            <a:chOff x="3112790" y="1455156"/>
            <a:chExt cx="4305167" cy="2508379"/>
          </a:xfrm>
        </p:grpSpPr>
        <p:sp>
          <p:nvSpPr>
            <p:cNvPr id="4" name="TextBox 3"/>
            <p:cNvSpPr txBox="1"/>
            <p:nvPr/>
          </p:nvSpPr>
          <p:spPr>
            <a:xfrm>
              <a:off x="3112790" y="1455156"/>
              <a:ext cx="4305167" cy="250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Ôn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các kiến thức đã học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Làm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và trả lời các câu hỏi </a:t>
              </a:r>
              <a:endParaRPr lang="en-GB" sz="2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tập, vận </a:t>
              </a: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dụng, tự kiểm tra.</a:t>
              </a:r>
              <a:endParaRPr lang="en-GB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       Chuẩn </a:t>
              </a:r>
              <a:r>
                <a:rPr lang="en-US" sz="2000" i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bị bài mới: Bài </a:t>
              </a:r>
              <a:r>
                <a:rPr lang="en-US" sz="2000" i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2 chủ đề B</a:t>
              </a:r>
              <a:endParaRPr lang="en-US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/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6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9" y="2129352"/>
              <a:ext cx="307248" cy="371869"/>
              <a:chOff x="584925" y="922575"/>
              <a:chExt cx="415200" cy="5025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387;p37"/>
            <p:cNvGrpSpPr/>
            <p:nvPr/>
          </p:nvGrpSpPr>
          <p:grpSpPr>
            <a:xfrm>
              <a:off x="3223122" y="3157332"/>
              <a:ext cx="415142" cy="384634"/>
              <a:chOff x="1926350" y="995225"/>
              <a:chExt cx="428650" cy="3566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6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761;p40"/>
          <p:cNvGrpSpPr/>
          <p:nvPr/>
        </p:nvGrpSpPr>
        <p:grpSpPr>
          <a:xfrm>
            <a:off x="6217990" y="225625"/>
            <a:ext cx="930181" cy="935026"/>
            <a:chOff x="5233525" y="4954450"/>
            <a:chExt cx="538275" cy="516350"/>
          </a:xfrm>
        </p:grpSpPr>
        <p:sp>
          <p:nvSpPr>
            <p:cNvPr id="31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761;p40"/>
          <p:cNvGrpSpPr/>
          <p:nvPr/>
        </p:nvGrpSpPr>
        <p:grpSpPr>
          <a:xfrm>
            <a:off x="7242063" y="249946"/>
            <a:ext cx="1158782" cy="1158067"/>
            <a:chOff x="5233525" y="4954450"/>
            <a:chExt cx="538275" cy="516350"/>
          </a:xfrm>
        </p:grpSpPr>
        <p:sp>
          <p:nvSpPr>
            <p:cNvPr id="43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7;p40"/>
          <p:cNvGrpSpPr/>
          <p:nvPr/>
        </p:nvGrpSpPr>
        <p:grpSpPr>
          <a:xfrm>
            <a:off x="7188180" y="3324077"/>
            <a:ext cx="1186529" cy="1229883"/>
            <a:chOff x="3292425" y="3664250"/>
            <a:chExt cx="397025" cy="391525"/>
          </a:xfrm>
        </p:grpSpPr>
        <p:sp>
          <p:nvSpPr>
            <p:cNvPr id="55" name="Google Shape;548;p4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9;p40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50;p40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69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0000"/>
                </a:solidFill>
                <a:latin typeface="+mj-lt"/>
              </a:rPr>
              <a:t>KHỞI ĐỘNG</a:t>
            </a:r>
            <a:endParaRPr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209800" y="514350"/>
            <a:ext cx="2971800" cy="2906500"/>
          </a:xfrm>
          <a:prstGeom prst="rect">
            <a:avLst/>
          </a:prstGeom>
          <a:solidFill>
            <a:srgbClr val="92D05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Tình huống 1:</a:t>
            </a: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vi-VN" sz="16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Máy tính của A có một lượng dữ liệu rất lớn ( file ảnh, file văn bản, file nhạc,...) A muốn chép nhanh cho máy tính của B. Theo các em A nên làm như thế nào?</a:t>
            </a:r>
            <a:r>
              <a:rPr lang="vi-VN" sz="1200" dirty="0" smtClean="0"/>
              <a:t/>
            </a:r>
            <a:br>
              <a:rPr lang="vi-VN" sz="1200" dirty="0" smtClean="0"/>
            </a:br>
            <a:endParaRPr sz="1200" dirty="0" smtClean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>
              <a:solidFill>
                <a:srgbClr val="4A5C65"/>
              </a:solidFill>
            </a:endParaRPr>
          </a:p>
        </p:txBody>
      </p:sp>
      <p:sp>
        <p:nvSpPr>
          <p:cNvPr id="397" name="Google Shape;397;p16"/>
          <p:cNvSpPr txBox="1">
            <a:spLocks noGrp="1"/>
          </p:cNvSpPr>
          <p:nvPr>
            <p:ph type="body" idx="2"/>
          </p:nvPr>
        </p:nvSpPr>
        <p:spPr>
          <a:xfrm>
            <a:off x="5791200" y="742950"/>
            <a:ext cx="2729800" cy="26017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vi-VN" sz="1600" b="1" u="sng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Tình huống 2: </a:t>
            </a: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vi-VN" sz="16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Máy tính của B có máy in, máy của A thì không. Vậy A phải làm như thế nào để có thể in tài liệu từ máy in của B</a:t>
            </a:r>
            <a:r>
              <a:rPr lang="vi-VN" sz="16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?</a:t>
            </a:r>
            <a:endParaRPr lang="vi-VN" sz="16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6" grpId="0" build="p" animBg="1"/>
      <p:bldP spid="39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5857"/>
            <a:ext cx="2819400" cy="2667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2003749" y="912118"/>
            <a:ext cx="2590800" cy="19240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" sz="2000" dirty="0">
                <a:solidFill>
                  <a:schemeClr val="tx2">
                    <a:lumMod val="10000"/>
                  </a:schemeClr>
                </a:solidFill>
              </a:rPr>
              <a:t>Giải </a:t>
            </a:r>
            <a:r>
              <a:rPr lang="en" sz="2000" dirty="0" smtClean="0">
                <a:solidFill>
                  <a:schemeClr val="tx2">
                    <a:lumMod val="10000"/>
                  </a:schemeClr>
                </a:solidFill>
              </a:rPr>
              <a:t>pháp </a:t>
            </a:r>
            <a:r>
              <a:rPr lang="en" sz="2000" dirty="0">
                <a:solidFill>
                  <a:schemeClr val="tx2">
                    <a:lumMod val="10000"/>
                  </a:schemeClr>
                </a:solidFill>
              </a:rPr>
              <a:t>tối </a:t>
            </a:r>
            <a:r>
              <a:rPr lang="en" sz="2000" dirty="0" smtClean="0">
                <a:solidFill>
                  <a:schemeClr val="tx2">
                    <a:lumMod val="10000"/>
                  </a:schemeClr>
                </a:solidFill>
              </a:rPr>
              <a:t>ưu là gì?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6" descr="Những icon đẹp cute, đáng yêu, dí dỏm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2799898"/>
            <a:ext cx="1905000" cy="16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267200" y="3028950"/>
            <a:ext cx="914400" cy="76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667000" y="1276350"/>
            <a:ext cx="3810000" cy="12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CHỦ ĐỀ B. </a:t>
            </a:r>
            <a:br>
              <a:rPr lang="en-US" sz="2400" b="1" dirty="0" smtClean="0">
                <a:solidFill>
                  <a:srgbClr val="002060"/>
                </a:solidFill>
                <a:latin typeface="+mj-lt"/>
              </a:rPr>
            </a:b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MẠNG MÁY TÍNH VÀ INTERNET</a:t>
            </a:r>
            <a:endParaRPr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800350"/>
            <a:ext cx="6880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Bài 1: Khái niệm và lợi ích của mạng máy tính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533400" y="666750"/>
            <a:ext cx="4320325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 b="1" i="0" smtClean="0">
                <a:solidFill>
                  <a:schemeClr val="bg1"/>
                </a:solidFill>
                <a:latin typeface="+mj-lt"/>
              </a:rPr>
              <a:t>1. Khái niệm mạng máy tính</a:t>
            </a:r>
            <a:endParaRPr sz="2400" b="1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632957" y="1307225"/>
            <a:ext cx="1397022" cy="1521650"/>
            <a:chOff x="814590" y="1872487"/>
            <a:chExt cx="1647421" cy="1680982"/>
          </a:xfrm>
        </p:grpSpPr>
        <p:grpSp>
          <p:nvGrpSpPr>
            <p:cNvPr id="4" name="Google Shape;112;p13"/>
            <p:cNvGrpSpPr/>
            <p:nvPr/>
          </p:nvGrpSpPr>
          <p:grpSpPr>
            <a:xfrm>
              <a:off x="838200" y="1872487"/>
              <a:ext cx="1600200" cy="1680982"/>
              <a:chOff x="5300400" y="3670175"/>
              <a:chExt cx="421300" cy="399325"/>
            </a:xfrm>
          </p:grpSpPr>
          <p:sp>
            <p:nvSpPr>
              <p:cNvPr id="5" name="Google Shape;113;p13"/>
              <p:cNvSpPr/>
              <p:nvPr/>
            </p:nvSpPr>
            <p:spPr>
              <a:xfrm>
                <a:off x="5300400" y="3708025"/>
                <a:ext cx="421300" cy="26745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14;p13"/>
              <p:cNvSpPr/>
              <p:nvPr/>
            </p:nvSpPr>
            <p:spPr>
              <a:xfrm>
                <a:off x="5498825" y="3670175"/>
                <a:ext cx="2445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15;p13"/>
              <p:cNvSpPr/>
              <p:nvPr/>
            </p:nvSpPr>
            <p:spPr>
              <a:xfrm>
                <a:off x="5366325" y="3987675"/>
                <a:ext cx="61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3273" extrusionOk="0">
                    <a:moveTo>
                      <a:pt x="1344" y="0"/>
                    </a:moveTo>
                    <a:lnTo>
                      <a:pt x="50" y="2565"/>
                    </a:lnTo>
                    <a:lnTo>
                      <a:pt x="25" y="2638"/>
                    </a:lnTo>
                    <a:lnTo>
                      <a:pt x="1" y="2736"/>
                    </a:lnTo>
                    <a:lnTo>
                      <a:pt x="1" y="2833"/>
                    </a:lnTo>
                    <a:lnTo>
                      <a:pt x="25" y="2931"/>
                    </a:lnTo>
                    <a:lnTo>
                      <a:pt x="74" y="3004"/>
                    </a:lnTo>
                    <a:lnTo>
                      <a:pt x="123" y="3102"/>
                    </a:lnTo>
                    <a:lnTo>
                      <a:pt x="196" y="3151"/>
                    </a:lnTo>
                    <a:lnTo>
                      <a:pt x="269" y="3224"/>
                    </a:lnTo>
                    <a:lnTo>
                      <a:pt x="392" y="3248"/>
                    </a:lnTo>
                    <a:lnTo>
                      <a:pt x="489" y="3273"/>
                    </a:lnTo>
                    <a:lnTo>
                      <a:pt x="636" y="3248"/>
                    </a:lnTo>
                    <a:lnTo>
                      <a:pt x="758" y="3200"/>
                    </a:lnTo>
                    <a:lnTo>
                      <a:pt x="856" y="3102"/>
                    </a:lnTo>
                    <a:lnTo>
                      <a:pt x="929" y="3004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16;p13"/>
              <p:cNvSpPr/>
              <p:nvPr/>
            </p:nvSpPr>
            <p:spPr>
              <a:xfrm>
                <a:off x="5594700" y="3987675"/>
                <a:ext cx="6107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3273" extrusionOk="0">
                    <a:moveTo>
                      <a:pt x="0" y="0"/>
                    </a:moveTo>
                    <a:lnTo>
                      <a:pt x="1514" y="3004"/>
                    </a:lnTo>
                    <a:lnTo>
                      <a:pt x="1588" y="3102"/>
                    </a:lnTo>
                    <a:lnTo>
                      <a:pt x="1685" y="3200"/>
                    </a:lnTo>
                    <a:lnTo>
                      <a:pt x="1807" y="3248"/>
                    </a:lnTo>
                    <a:lnTo>
                      <a:pt x="1954" y="3273"/>
                    </a:lnTo>
                    <a:lnTo>
                      <a:pt x="2052" y="3248"/>
                    </a:lnTo>
                    <a:lnTo>
                      <a:pt x="2174" y="3224"/>
                    </a:lnTo>
                    <a:lnTo>
                      <a:pt x="2247" y="3151"/>
                    </a:lnTo>
                    <a:lnTo>
                      <a:pt x="2320" y="3102"/>
                    </a:lnTo>
                    <a:lnTo>
                      <a:pt x="2369" y="3004"/>
                    </a:lnTo>
                    <a:lnTo>
                      <a:pt x="2418" y="2931"/>
                    </a:lnTo>
                    <a:lnTo>
                      <a:pt x="2442" y="2833"/>
                    </a:lnTo>
                    <a:lnTo>
                      <a:pt x="2442" y="2736"/>
                    </a:lnTo>
                    <a:lnTo>
                      <a:pt x="2418" y="2638"/>
                    </a:lnTo>
                    <a:lnTo>
                      <a:pt x="2393" y="2565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814590" y="2084736"/>
              <a:ext cx="1647421" cy="102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chemeClr val="bg1"/>
                  </a:solidFill>
                </a:rPr>
                <a:t>HOẠT 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chemeClr val="bg1"/>
                  </a:solidFill>
                </a:rPr>
                <a:t>ĐỘNG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69736"/>
            <a:ext cx="2895600" cy="1905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94" y="1469736"/>
            <a:ext cx="2667000" cy="1905901"/>
          </a:xfrm>
          <a:prstGeom prst="rect">
            <a:avLst/>
          </a:prstGeom>
        </p:spPr>
      </p:pic>
      <p:sp>
        <p:nvSpPr>
          <p:cNvPr id="12" name="Curved Up Arrow 11"/>
          <p:cNvSpPr/>
          <p:nvPr/>
        </p:nvSpPr>
        <p:spPr>
          <a:xfrm>
            <a:off x="4038600" y="3486150"/>
            <a:ext cx="2743200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4171949"/>
            <a:ext cx="488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bg1"/>
                </a:solidFill>
              </a:rPr>
              <a:t>GỬI ẢNH TỪ ĐIỆN THOẠI SANG MÁY TÍNH</a:t>
            </a:r>
            <a:endParaRPr 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build="p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smtClean="0">
                <a:latin typeface="+mj-lt"/>
              </a:rPr>
              <a:t>KẾT LUẬN</a:t>
            </a:r>
            <a:endParaRPr sz="2400" b="1" u="sng">
              <a:latin typeface="+mj-lt"/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438400" y="742950"/>
            <a:ext cx="60198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 smtClean="0">
                <a:solidFill>
                  <a:srgbClr val="002060"/>
                </a:solidFill>
                <a:latin typeface="+mj-lt"/>
              </a:rPr>
              <a:t>Mạng máy tính là một nhóm các máy tính và thiết bị được kết nối để truyền dữ liệu cho nhau.</a:t>
            </a:r>
            <a:endParaRPr sz="1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33550"/>
            <a:ext cx="4876800" cy="2762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  <p:bldP spid="4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0" y="623888"/>
            <a:ext cx="2057400" cy="755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bg1"/>
                </a:solidFill>
                <a:latin typeface="+mj-lt"/>
              </a:rPr>
              <a:t>Mạng LAN: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0" y="1211263"/>
            <a:ext cx="3090863" cy="2960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vi-VN" sz="1800">
                <a:solidFill>
                  <a:schemeClr val="bg1"/>
                </a:solidFill>
                <a:latin typeface="+mn-lt"/>
              </a:rPr>
              <a:t>Mạng LAN là mạng kết nối những máy tính trong một phạm vi nhỏ từ vài chục đến hàng trăm  máy tính và thiết bị như: tòa nhà, cơ quan, trường học, nhà riêng...</a:t>
            </a:r>
            <a:endParaRPr sz="180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33" name="Google Shape;433;p21"/>
          <p:cNvGrpSpPr/>
          <p:nvPr/>
        </p:nvGrpSpPr>
        <p:grpSpPr>
          <a:xfrm>
            <a:off x="7696200" y="506823"/>
            <a:ext cx="904585" cy="873481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7054774" y="606307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7202074" y="506823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8429055" y="1390950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7972171" y="1609266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6902575" y="635383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12259"/>
            <a:ext cx="4409841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" grpId="0"/>
      <p:bldP spid="4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latin typeface="+mj-lt"/>
              </a:rPr>
              <a:t>2. Lợi ích của mạng máy tính</a:t>
            </a:r>
            <a:endParaRPr sz="2400" b="1">
              <a:latin typeface="+mj-lt"/>
            </a:endParaRPr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878875" y="285750"/>
            <a:ext cx="5740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Mạng máy tính giúp người dùng chia sẻ tài nguyên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bao gồm thông tin và các thiết bị với nhau.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11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2314"/>
            <a:ext cx="2667000" cy="24200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Google Shape;405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12" y="1142314"/>
            <a:ext cx="2667000" cy="2420036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Right Arrow 6"/>
          <p:cNvSpPr/>
          <p:nvPr/>
        </p:nvSpPr>
        <p:spPr>
          <a:xfrm>
            <a:off x="5275684" y="2085632"/>
            <a:ext cx="381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27145" y="3636997"/>
            <a:ext cx="1489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1 người đọc </a:t>
            </a: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1 cuốn sách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0712" y="3631167"/>
            <a:ext cx="1963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Nhiều người đọc </a:t>
            </a: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1 cuốn sách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/>
      <p:bldP spid="4" grpId="0"/>
      <p:bldP spid="7" grpId="0" animBg="1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smtClean="0">
                <a:latin typeface="+mj-lt"/>
              </a:rPr>
              <a:t>3. Đặc </a:t>
            </a:r>
            <a:r>
              <a:rPr lang="en-US" sz="2400" b="1">
                <a:latin typeface="+mj-lt"/>
              </a:rPr>
              <a:t>điểm và lợi ích của internet</a:t>
            </a:r>
            <a:endParaRPr sz="2400">
              <a:latin typeface="+mj-lt"/>
            </a:endParaRPr>
          </a:p>
        </p:txBody>
      </p:sp>
      <p:sp>
        <p:nvSpPr>
          <p:cNvPr id="459" name="Google Shape;459;p23"/>
          <p:cNvSpPr txBox="1">
            <a:spLocks noGrp="1"/>
          </p:cNvSpPr>
          <p:nvPr>
            <p:ph type="body" idx="1"/>
          </p:nvPr>
        </p:nvSpPr>
        <p:spPr>
          <a:xfrm>
            <a:off x="2895600" y="438150"/>
            <a:ext cx="37940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smtClean="0">
                <a:solidFill>
                  <a:srgbClr val="002060"/>
                </a:solidFill>
                <a:latin typeface="+mj-lt"/>
              </a:rPr>
              <a:t>3.1. Đặc điểm của internet</a:t>
            </a:r>
            <a:endParaRPr sz="180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6849896"/>
              </p:ext>
            </p:extLst>
          </p:nvPr>
        </p:nvGraphicFramePr>
        <p:xfrm>
          <a:off x="1828800" y="1123950"/>
          <a:ext cx="6096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0"/>
      <p:bldP spid="459" grpId="0" build="p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147</TotalTime>
  <Words>748</Words>
  <Application>Microsoft Office PowerPoint</Application>
  <PresentationFormat>On-screen Show (16:9)</PresentationFormat>
  <Paragraphs>102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Lato Light</vt:lpstr>
      <vt:lpstr>Calibri</vt:lpstr>
      <vt:lpstr>Times New Roman</vt:lpstr>
      <vt:lpstr>Wingdings</vt:lpstr>
      <vt:lpstr>Office Theme</vt:lpstr>
      <vt:lpstr>PowerPoint Presentation</vt:lpstr>
      <vt:lpstr>KHỞI ĐỘNG</vt:lpstr>
      <vt:lpstr>PowerPoint Presentation</vt:lpstr>
      <vt:lpstr>CHỦ ĐỀ B.  MẠNG MÁY TÍNH VÀ INTERNET</vt:lpstr>
      <vt:lpstr>PowerPoint Presentation</vt:lpstr>
      <vt:lpstr>KẾT LUẬN</vt:lpstr>
      <vt:lpstr>Mạng LAN:</vt:lpstr>
      <vt:lpstr>2. Lợi ích của mạng máy tính</vt:lpstr>
      <vt:lpstr>3. Đặc điểm và lợi ích của internet</vt:lpstr>
      <vt:lpstr>3.2. Lợi ích của internet</vt:lpstr>
      <vt:lpstr>PowerPoint Presentation</vt:lpstr>
      <vt:lpstr>COVID 2020</vt:lpstr>
      <vt:lpstr>TỔNG KẾT NỘI DUNG</vt:lpstr>
      <vt:lpstr>PowerPoint Presentation</vt:lpstr>
      <vt:lpstr>PowerPoint Presentation</vt:lpstr>
      <vt:lpstr>Hoạt động nhóm (3 phút)</vt:lpstr>
      <vt:lpstr>Đáp án</vt:lpstr>
      <vt:lpstr>BÀI TẬP VẬN DỤNG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 Chào mừng các em đến với  bài học hôm nay!</dc:title>
  <dc:creator>Hoai Ham Hap</dc:creator>
  <cp:lastModifiedBy>Windows User</cp:lastModifiedBy>
  <cp:revision>16</cp:revision>
  <dcterms:modified xsi:type="dcterms:W3CDTF">2021-12-28T13:36:31Z</dcterms:modified>
</cp:coreProperties>
</file>